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3" r:id="rId1"/>
  </p:sldMasterIdLst>
  <p:notesMasterIdLst>
    <p:notesMasterId r:id="rId172"/>
  </p:notesMasterIdLst>
  <p:sldIdLst>
    <p:sldId id="811" r:id="rId2"/>
    <p:sldId id="1089" r:id="rId3"/>
    <p:sldId id="1116" r:id="rId4"/>
    <p:sldId id="979" r:id="rId5"/>
    <p:sldId id="980" r:id="rId6"/>
    <p:sldId id="981" r:id="rId7"/>
    <p:sldId id="982" r:id="rId8"/>
    <p:sldId id="983" r:id="rId9"/>
    <p:sldId id="984" r:id="rId10"/>
    <p:sldId id="985" r:id="rId11"/>
    <p:sldId id="987" r:id="rId12"/>
    <p:sldId id="988" r:id="rId13"/>
    <p:sldId id="989" r:id="rId14"/>
    <p:sldId id="990" r:id="rId15"/>
    <p:sldId id="991" r:id="rId16"/>
    <p:sldId id="992" r:id="rId17"/>
    <p:sldId id="993" r:id="rId18"/>
    <p:sldId id="994" r:id="rId19"/>
    <p:sldId id="1000" r:id="rId20"/>
    <p:sldId id="1001" r:id="rId21"/>
    <p:sldId id="1002" r:id="rId22"/>
    <p:sldId id="1003" r:id="rId23"/>
    <p:sldId id="1004" r:id="rId24"/>
    <p:sldId id="1005" r:id="rId25"/>
    <p:sldId id="1006" r:id="rId26"/>
    <p:sldId id="1007" r:id="rId27"/>
    <p:sldId id="1008" r:id="rId28"/>
    <p:sldId id="1010" r:id="rId29"/>
    <p:sldId id="1011" r:id="rId30"/>
    <p:sldId id="1031" r:id="rId31"/>
    <p:sldId id="1033" r:id="rId32"/>
    <p:sldId id="1034" r:id="rId33"/>
    <p:sldId id="1035" r:id="rId34"/>
    <p:sldId id="1036" r:id="rId35"/>
    <p:sldId id="1037" r:id="rId36"/>
    <p:sldId id="1038" r:id="rId37"/>
    <p:sldId id="1039" r:id="rId38"/>
    <p:sldId id="1040" r:id="rId39"/>
    <p:sldId id="1041" r:id="rId40"/>
    <p:sldId id="1043" r:id="rId41"/>
    <p:sldId id="1044" r:id="rId42"/>
    <p:sldId id="1045" r:id="rId43"/>
    <p:sldId id="1047" r:id="rId44"/>
    <p:sldId id="1048" r:id="rId45"/>
    <p:sldId id="1049" r:id="rId46"/>
    <p:sldId id="1050" r:id="rId47"/>
    <p:sldId id="1062" r:id="rId48"/>
    <p:sldId id="1063" r:id="rId49"/>
    <p:sldId id="1066" r:id="rId50"/>
    <p:sldId id="1067" r:id="rId51"/>
    <p:sldId id="1068" r:id="rId52"/>
    <p:sldId id="1069" r:id="rId53"/>
    <p:sldId id="1070" r:id="rId54"/>
    <p:sldId id="1071" r:id="rId55"/>
    <p:sldId id="1072" r:id="rId56"/>
    <p:sldId id="1073" r:id="rId57"/>
    <p:sldId id="1075" r:id="rId58"/>
    <p:sldId id="1076" r:id="rId59"/>
    <p:sldId id="1077" r:id="rId60"/>
    <p:sldId id="1094" r:id="rId61"/>
    <p:sldId id="1095" r:id="rId62"/>
    <p:sldId id="1096" r:id="rId63"/>
    <p:sldId id="1097" r:id="rId64"/>
    <p:sldId id="1098" r:id="rId65"/>
    <p:sldId id="1111" r:id="rId66"/>
    <p:sldId id="1112" r:id="rId67"/>
    <p:sldId id="1113" r:id="rId68"/>
    <p:sldId id="1118" r:id="rId69"/>
    <p:sldId id="1122" r:id="rId70"/>
    <p:sldId id="1123" r:id="rId71"/>
    <p:sldId id="1124" r:id="rId72"/>
    <p:sldId id="1126" r:id="rId73"/>
    <p:sldId id="1128" r:id="rId74"/>
    <p:sldId id="1129" r:id="rId75"/>
    <p:sldId id="1132" r:id="rId76"/>
    <p:sldId id="1134" r:id="rId77"/>
    <p:sldId id="1135" r:id="rId78"/>
    <p:sldId id="1136" r:id="rId79"/>
    <p:sldId id="1137" r:id="rId80"/>
    <p:sldId id="1139" r:id="rId81"/>
    <p:sldId id="1141" r:id="rId82"/>
    <p:sldId id="1142" r:id="rId83"/>
    <p:sldId id="1144" r:id="rId84"/>
    <p:sldId id="1145" r:id="rId85"/>
    <p:sldId id="1215" r:id="rId86"/>
    <p:sldId id="1216" r:id="rId87"/>
    <p:sldId id="1217" r:id="rId88"/>
    <p:sldId id="1218" r:id="rId89"/>
    <p:sldId id="1219" r:id="rId90"/>
    <p:sldId id="1220" r:id="rId91"/>
    <p:sldId id="1221" r:id="rId92"/>
    <p:sldId id="1222" r:id="rId93"/>
    <p:sldId id="1223" r:id="rId94"/>
    <p:sldId id="1262" r:id="rId95"/>
    <p:sldId id="1263" r:id="rId96"/>
    <p:sldId id="1264" r:id="rId97"/>
    <p:sldId id="1265" r:id="rId98"/>
    <p:sldId id="1266" r:id="rId99"/>
    <p:sldId id="1267" r:id="rId100"/>
    <p:sldId id="1268" r:id="rId101"/>
    <p:sldId id="1269" r:id="rId102"/>
    <p:sldId id="1270" r:id="rId103"/>
    <p:sldId id="1271" r:id="rId104"/>
    <p:sldId id="1272" r:id="rId105"/>
    <p:sldId id="1273" r:id="rId106"/>
    <p:sldId id="1274" r:id="rId107"/>
    <p:sldId id="1275" r:id="rId108"/>
    <p:sldId id="1183" r:id="rId109"/>
    <p:sldId id="1276" r:id="rId110"/>
    <p:sldId id="1277" r:id="rId111"/>
    <p:sldId id="1278" r:id="rId112"/>
    <p:sldId id="1279" r:id="rId113"/>
    <p:sldId id="1280" r:id="rId114"/>
    <p:sldId id="1281" r:id="rId115"/>
    <p:sldId id="1282" r:id="rId116"/>
    <p:sldId id="1283" r:id="rId117"/>
    <p:sldId id="1185" r:id="rId118"/>
    <p:sldId id="1186" r:id="rId119"/>
    <p:sldId id="1187" r:id="rId120"/>
    <p:sldId id="1188" r:id="rId121"/>
    <p:sldId id="1189" r:id="rId122"/>
    <p:sldId id="1190" r:id="rId123"/>
    <p:sldId id="1191" r:id="rId124"/>
    <p:sldId id="1192" r:id="rId125"/>
    <p:sldId id="1193" r:id="rId126"/>
    <p:sldId id="1194" r:id="rId127"/>
    <p:sldId id="1195" r:id="rId128"/>
    <p:sldId id="1196" r:id="rId129"/>
    <p:sldId id="1197" r:id="rId130"/>
    <p:sldId id="1198" r:id="rId131"/>
    <p:sldId id="1199" r:id="rId132"/>
    <p:sldId id="1200" r:id="rId133"/>
    <p:sldId id="1201" r:id="rId134"/>
    <p:sldId id="1202" r:id="rId135"/>
    <p:sldId id="1203" r:id="rId136"/>
    <p:sldId id="1204" r:id="rId137"/>
    <p:sldId id="1205" r:id="rId138"/>
    <p:sldId id="1207" r:id="rId139"/>
    <p:sldId id="1206" r:id="rId140"/>
    <p:sldId id="1209" r:id="rId141"/>
    <p:sldId id="1210" r:id="rId142"/>
    <p:sldId id="1211" r:id="rId143"/>
    <p:sldId id="1212" r:id="rId144"/>
    <p:sldId id="1213" r:id="rId145"/>
    <p:sldId id="1214" r:id="rId146"/>
    <p:sldId id="1231" r:id="rId147"/>
    <p:sldId id="1232" r:id="rId148"/>
    <p:sldId id="1233" r:id="rId149"/>
    <p:sldId id="1234" r:id="rId150"/>
    <p:sldId id="1235" r:id="rId151"/>
    <p:sldId id="1236" r:id="rId152"/>
    <p:sldId id="1237" r:id="rId153"/>
    <p:sldId id="1239" r:id="rId154"/>
    <p:sldId id="1240" r:id="rId155"/>
    <p:sldId id="1241" r:id="rId156"/>
    <p:sldId id="1242" r:id="rId157"/>
    <p:sldId id="1243" r:id="rId158"/>
    <p:sldId id="1244" r:id="rId159"/>
    <p:sldId id="1245" r:id="rId160"/>
    <p:sldId id="1247" r:id="rId161"/>
    <p:sldId id="1248" r:id="rId162"/>
    <p:sldId id="1249" r:id="rId163"/>
    <p:sldId id="1250" r:id="rId164"/>
    <p:sldId id="1251" r:id="rId165"/>
    <p:sldId id="1252" r:id="rId166"/>
    <p:sldId id="1254" r:id="rId167"/>
    <p:sldId id="1255" r:id="rId168"/>
    <p:sldId id="1256" r:id="rId169"/>
    <p:sldId id="1053" r:id="rId170"/>
    <p:sldId id="1058" r:id="rId171"/>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Garamond" pitchFamily="18" charset="0"/>
        <a:ea typeface="新細明體" pitchFamily="18" charset="-120"/>
        <a:cs typeface="+mn-cs"/>
      </a:defRPr>
    </a:lvl1pPr>
    <a:lvl2pPr marL="457200" algn="l" rtl="0" fontAlgn="base">
      <a:spcBef>
        <a:spcPct val="0"/>
      </a:spcBef>
      <a:spcAft>
        <a:spcPct val="0"/>
      </a:spcAft>
      <a:defRPr kumimoji="1" kern="1200">
        <a:solidFill>
          <a:schemeClr val="tx1"/>
        </a:solidFill>
        <a:latin typeface="Garamond" pitchFamily="18" charset="0"/>
        <a:ea typeface="新細明體" pitchFamily="18" charset="-120"/>
        <a:cs typeface="+mn-cs"/>
      </a:defRPr>
    </a:lvl2pPr>
    <a:lvl3pPr marL="914400" algn="l" rtl="0" fontAlgn="base">
      <a:spcBef>
        <a:spcPct val="0"/>
      </a:spcBef>
      <a:spcAft>
        <a:spcPct val="0"/>
      </a:spcAft>
      <a:defRPr kumimoji="1" kern="1200">
        <a:solidFill>
          <a:schemeClr val="tx1"/>
        </a:solidFill>
        <a:latin typeface="Garamond" pitchFamily="18" charset="0"/>
        <a:ea typeface="新細明體" pitchFamily="18" charset="-120"/>
        <a:cs typeface="+mn-cs"/>
      </a:defRPr>
    </a:lvl3pPr>
    <a:lvl4pPr marL="1371600" algn="l" rtl="0" fontAlgn="base">
      <a:spcBef>
        <a:spcPct val="0"/>
      </a:spcBef>
      <a:spcAft>
        <a:spcPct val="0"/>
      </a:spcAft>
      <a:defRPr kumimoji="1" kern="1200">
        <a:solidFill>
          <a:schemeClr val="tx1"/>
        </a:solidFill>
        <a:latin typeface="Garamond" pitchFamily="18" charset="0"/>
        <a:ea typeface="新細明體" pitchFamily="18" charset="-120"/>
        <a:cs typeface="+mn-cs"/>
      </a:defRPr>
    </a:lvl4pPr>
    <a:lvl5pPr marL="1828800" algn="l" rtl="0" fontAlgn="base">
      <a:spcBef>
        <a:spcPct val="0"/>
      </a:spcBef>
      <a:spcAft>
        <a:spcPct val="0"/>
      </a:spcAft>
      <a:defRPr kumimoji="1" kern="1200">
        <a:solidFill>
          <a:schemeClr val="tx1"/>
        </a:solidFill>
        <a:latin typeface="Garamond" pitchFamily="18" charset="0"/>
        <a:ea typeface="新細明體" pitchFamily="18" charset="-120"/>
        <a:cs typeface="+mn-cs"/>
      </a:defRPr>
    </a:lvl5pPr>
    <a:lvl6pPr marL="2286000" algn="l" defTabSz="914400" rtl="0" eaLnBrk="1" latinLnBrk="0" hangingPunct="1">
      <a:defRPr kumimoji="1" kern="1200">
        <a:solidFill>
          <a:schemeClr val="tx1"/>
        </a:solidFill>
        <a:latin typeface="Garamond" pitchFamily="18" charset="0"/>
        <a:ea typeface="新細明體" pitchFamily="18" charset="-120"/>
        <a:cs typeface="+mn-cs"/>
      </a:defRPr>
    </a:lvl6pPr>
    <a:lvl7pPr marL="2743200" algn="l" defTabSz="914400" rtl="0" eaLnBrk="1" latinLnBrk="0" hangingPunct="1">
      <a:defRPr kumimoji="1" kern="1200">
        <a:solidFill>
          <a:schemeClr val="tx1"/>
        </a:solidFill>
        <a:latin typeface="Garamond" pitchFamily="18" charset="0"/>
        <a:ea typeface="新細明體" pitchFamily="18" charset="-120"/>
        <a:cs typeface="+mn-cs"/>
      </a:defRPr>
    </a:lvl7pPr>
    <a:lvl8pPr marL="3200400" algn="l" defTabSz="914400" rtl="0" eaLnBrk="1" latinLnBrk="0" hangingPunct="1">
      <a:defRPr kumimoji="1" kern="1200">
        <a:solidFill>
          <a:schemeClr val="tx1"/>
        </a:solidFill>
        <a:latin typeface="Garamond" pitchFamily="18" charset="0"/>
        <a:ea typeface="新細明體" pitchFamily="18" charset="-120"/>
        <a:cs typeface="+mn-cs"/>
      </a:defRPr>
    </a:lvl8pPr>
    <a:lvl9pPr marL="3657600" algn="l" defTabSz="914400" rtl="0" eaLnBrk="1" latinLnBrk="0" hangingPunct="1">
      <a:defRPr kumimoji="1" kern="1200">
        <a:solidFill>
          <a:schemeClr val="tx1"/>
        </a:solidFill>
        <a:latin typeface="Garamond" pitchFamily="18" charset="0"/>
        <a:ea typeface="新細明體" pitchFamily="18" charset="-120"/>
        <a:cs typeface="+mn-cs"/>
      </a:defRPr>
    </a:lvl9pPr>
  </p:defaultTextStyle>
  <p:extLst>
    <p:ext uri="{521415D9-36F7-43E2-AB2F-B90AF26B5E84}">
      <p14:sectionLst xmlns:p14="http://schemas.microsoft.com/office/powerpoint/2010/main">
        <p14:section name="預設章節" id="{5BC16B89-5A66-4144-86C0-159FC70DE97F}">
          <p14:sldIdLst>
            <p14:sldId id="811"/>
            <p14:sldId id="1089"/>
            <p14:sldId id="1116"/>
          </p14:sldIdLst>
        </p14:section>
        <p14:section name="未命名的章節" id="{D2869192-9714-477F-BF49-91ACD59AC939}">
          <p14:sldIdLst>
            <p14:sldId id="979"/>
            <p14:sldId id="980"/>
            <p14:sldId id="981"/>
            <p14:sldId id="982"/>
            <p14:sldId id="983"/>
            <p14:sldId id="984"/>
            <p14:sldId id="985"/>
            <p14:sldId id="987"/>
            <p14:sldId id="988"/>
            <p14:sldId id="989"/>
            <p14:sldId id="990"/>
            <p14:sldId id="991"/>
            <p14:sldId id="992"/>
            <p14:sldId id="993"/>
            <p14:sldId id="994"/>
            <p14:sldId id="1000"/>
            <p14:sldId id="1001"/>
            <p14:sldId id="1002"/>
            <p14:sldId id="1003"/>
            <p14:sldId id="1004"/>
            <p14:sldId id="1005"/>
            <p14:sldId id="1006"/>
            <p14:sldId id="1007"/>
            <p14:sldId id="1008"/>
            <p14:sldId id="1010"/>
            <p14:sldId id="1011"/>
            <p14:sldId id="1031"/>
            <p14:sldId id="1033"/>
            <p14:sldId id="1034"/>
            <p14:sldId id="1035"/>
            <p14:sldId id="1036"/>
            <p14:sldId id="1037"/>
            <p14:sldId id="1038"/>
            <p14:sldId id="1039"/>
            <p14:sldId id="1040"/>
            <p14:sldId id="1041"/>
            <p14:sldId id="1043"/>
            <p14:sldId id="1044"/>
            <p14:sldId id="1045"/>
            <p14:sldId id="1047"/>
            <p14:sldId id="1048"/>
            <p14:sldId id="1049"/>
            <p14:sldId id="1050"/>
            <p14:sldId id="1062"/>
            <p14:sldId id="1063"/>
            <p14:sldId id="1066"/>
            <p14:sldId id="1067"/>
            <p14:sldId id="1068"/>
            <p14:sldId id="1069"/>
            <p14:sldId id="1070"/>
            <p14:sldId id="1071"/>
            <p14:sldId id="1072"/>
            <p14:sldId id="1073"/>
            <p14:sldId id="1075"/>
            <p14:sldId id="1076"/>
            <p14:sldId id="1077"/>
            <p14:sldId id="1094"/>
            <p14:sldId id="1095"/>
            <p14:sldId id="1096"/>
            <p14:sldId id="1097"/>
            <p14:sldId id="1098"/>
            <p14:sldId id="1111"/>
            <p14:sldId id="1112"/>
            <p14:sldId id="1113"/>
            <p14:sldId id="1118"/>
            <p14:sldId id="1122"/>
            <p14:sldId id="1123"/>
            <p14:sldId id="1124"/>
            <p14:sldId id="1126"/>
            <p14:sldId id="1128"/>
            <p14:sldId id="1129"/>
            <p14:sldId id="1132"/>
            <p14:sldId id="1134"/>
            <p14:sldId id="1135"/>
            <p14:sldId id="1136"/>
            <p14:sldId id="1137"/>
            <p14:sldId id="1139"/>
            <p14:sldId id="1141"/>
            <p14:sldId id="1142"/>
            <p14:sldId id="1144"/>
            <p14:sldId id="1145"/>
            <p14:sldId id="1215"/>
            <p14:sldId id="1216"/>
            <p14:sldId id="1217"/>
            <p14:sldId id="1218"/>
            <p14:sldId id="1219"/>
            <p14:sldId id="1220"/>
            <p14:sldId id="1221"/>
            <p14:sldId id="1222"/>
            <p14:sldId id="1223"/>
            <p14:sldId id="1262"/>
            <p14:sldId id="1263"/>
            <p14:sldId id="1264"/>
            <p14:sldId id="1265"/>
            <p14:sldId id="1266"/>
            <p14:sldId id="1267"/>
            <p14:sldId id="1268"/>
            <p14:sldId id="1269"/>
            <p14:sldId id="1270"/>
            <p14:sldId id="1271"/>
            <p14:sldId id="1272"/>
            <p14:sldId id="1273"/>
            <p14:sldId id="1274"/>
            <p14:sldId id="1275"/>
            <p14:sldId id="1183"/>
            <p14:sldId id="1276"/>
            <p14:sldId id="1277"/>
            <p14:sldId id="1278"/>
            <p14:sldId id="1279"/>
            <p14:sldId id="1280"/>
            <p14:sldId id="1281"/>
            <p14:sldId id="1282"/>
            <p14:sldId id="1283"/>
            <p14:sldId id="1185"/>
            <p14:sldId id="1186"/>
            <p14:sldId id="1187"/>
            <p14:sldId id="1188"/>
            <p14:sldId id="1189"/>
            <p14:sldId id="1190"/>
            <p14:sldId id="1191"/>
            <p14:sldId id="1192"/>
            <p14:sldId id="1193"/>
            <p14:sldId id="1194"/>
            <p14:sldId id="1195"/>
            <p14:sldId id="1196"/>
            <p14:sldId id="1197"/>
            <p14:sldId id="1198"/>
            <p14:sldId id="1199"/>
            <p14:sldId id="1200"/>
            <p14:sldId id="1201"/>
            <p14:sldId id="1202"/>
            <p14:sldId id="1203"/>
            <p14:sldId id="1204"/>
            <p14:sldId id="1205"/>
            <p14:sldId id="1207"/>
            <p14:sldId id="1206"/>
            <p14:sldId id="1209"/>
            <p14:sldId id="1210"/>
            <p14:sldId id="1211"/>
            <p14:sldId id="1212"/>
            <p14:sldId id="1213"/>
            <p14:sldId id="1214"/>
            <p14:sldId id="1231"/>
            <p14:sldId id="1232"/>
            <p14:sldId id="1233"/>
            <p14:sldId id="1234"/>
            <p14:sldId id="1235"/>
            <p14:sldId id="1236"/>
            <p14:sldId id="1237"/>
            <p14:sldId id="1239"/>
            <p14:sldId id="1240"/>
            <p14:sldId id="1241"/>
            <p14:sldId id="1242"/>
            <p14:sldId id="1243"/>
            <p14:sldId id="1244"/>
            <p14:sldId id="1245"/>
            <p14:sldId id="1247"/>
            <p14:sldId id="1248"/>
            <p14:sldId id="1249"/>
            <p14:sldId id="1250"/>
            <p14:sldId id="1251"/>
            <p14:sldId id="1252"/>
            <p14:sldId id="1254"/>
            <p14:sldId id="1255"/>
            <p14:sldId id="1256"/>
            <p14:sldId id="1053"/>
            <p14:sldId id="105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0000FF"/>
    <a:srgbClr val="FF9933"/>
    <a:srgbClr val="FF9900"/>
    <a:srgbClr val="9F421D"/>
    <a:srgbClr val="B39309"/>
    <a:srgbClr val="CC6600"/>
    <a:srgbClr val="FF00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99809" autoAdjust="0"/>
  </p:normalViewPr>
  <p:slideViewPr>
    <p:cSldViewPr>
      <p:cViewPr>
        <p:scale>
          <a:sx n="66" d="100"/>
          <a:sy n="66" d="100"/>
        </p:scale>
        <p:origin x="-3090" y="-116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heme" Target="theme/theme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1F8D19-8E2C-4959-AC4B-386164B72CC5}" type="doc">
      <dgm:prSet loTypeId="urn:microsoft.com/office/officeart/2005/8/layout/venn1" loCatId="relationship" qsTypeId="urn:microsoft.com/office/officeart/2005/8/quickstyle/simple1" qsCatId="simple" csTypeId="urn:microsoft.com/office/officeart/2005/8/colors/accent1_2" csCatId="accent1"/>
      <dgm:spPr/>
    </dgm:pt>
    <dgm:pt modelId="{78B13212-3071-4ED9-A3F9-DE9E6D571C0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1" i="0" u="none" strike="noStrike" cap="none" normalizeH="0" baseline="0" smtClean="0">
              <a:ln>
                <a:noFill/>
              </a:ln>
              <a:solidFill>
                <a:schemeClr val="bg1"/>
              </a:solidFill>
              <a:effectLst/>
              <a:latin typeface="Arial" pitchFamily="34" charset="0"/>
              <a:ea typeface="標楷體" pitchFamily="65" charset="-120"/>
              <a:cs typeface="新細明體" pitchFamily="18" charset="-120"/>
            </a:rPr>
            <a:t>心理戰</a:t>
          </a:r>
        </a:p>
      </dgm:t>
    </dgm:pt>
    <dgm:pt modelId="{D79597EB-275E-4F6F-B44A-445BCDD2B988}" type="parTrans" cxnId="{D757624E-F251-4241-A4B1-BA319ED6DA39}">
      <dgm:prSet/>
      <dgm:spPr/>
      <dgm:t>
        <a:bodyPr/>
        <a:lstStyle/>
        <a:p>
          <a:endParaRPr lang="zh-TW" altLang="en-US"/>
        </a:p>
      </dgm:t>
    </dgm:pt>
    <dgm:pt modelId="{C900918D-5BB3-4C9D-AA3E-6D467E024960}" type="sibTrans" cxnId="{D757624E-F251-4241-A4B1-BA319ED6DA39}">
      <dgm:prSet/>
      <dgm:spPr/>
      <dgm:t>
        <a:bodyPr/>
        <a:lstStyle/>
        <a:p>
          <a:endParaRPr lang="zh-TW" altLang="en-US"/>
        </a:p>
      </dgm:t>
    </dgm:pt>
    <dgm:pt modelId="{FBCAE848-9AA6-450A-B78D-6CB243580CE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1" i="0" u="none" strike="noStrike" cap="none" normalizeH="0" baseline="0" dirty="0" smtClean="0">
              <a:ln>
                <a:noFill/>
              </a:ln>
              <a:solidFill>
                <a:schemeClr val="bg1"/>
              </a:solidFill>
              <a:effectLst/>
              <a:latin typeface="Arial" pitchFamily="34" charset="0"/>
              <a:ea typeface="標楷體" pitchFamily="65" charset="-120"/>
              <a:cs typeface="新細明體" pitchFamily="18" charset="-120"/>
            </a:rPr>
            <a:t>法律戰</a:t>
          </a:r>
        </a:p>
      </dgm:t>
    </dgm:pt>
    <dgm:pt modelId="{AEDD6256-6118-496F-9848-8A91531311BA}" type="parTrans" cxnId="{CE42F8DE-46ED-46D9-A678-7B5DEE383CF1}">
      <dgm:prSet/>
      <dgm:spPr/>
      <dgm:t>
        <a:bodyPr/>
        <a:lstStyle/>
        <a:p>
          <a:endParaRPr lang="zh-TW" altLang="en-US"/>
        </a:p>
      </dgm:t>
    </dgm:pt>
    <dgm:pt modelId="{A4ED3A6D-6127-4751-AFF7-AB47AB771B17}" type="sibTrans" cxnId="{CE42F8DE-46ED-46D9-A678-7B5DEE383CF1}">
      <dgm:prSet/>
      <dgm:spPr/>
      <dgm:t>
        <a:bodyPr/>
        <a:lstStyle/>
        <a:p>
          <a:endParaRPr lang="zh-TW" altLang="en-US"/>
        </a:p>
      </dgm:t>
    </dgm:pt>
    <dgm:pt modelId="{3F56D1FE-C245-424C-AEC1-E29A56EAA73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1" i="0" u="none" strike="noStrike" cap="none" normalizeH="0" baseline="0" dirty="0" smtClean="0">
              <a:ln>
                <a:noFill/>
              </a:ln>
              <a:solidFill>
                <a:schemeClr val="bg1"/>
              </a:solidFill>
              <a:effectLst/>
              <a:latin typeface="Arial" pitchFamily="34" charset="0"/>
              <a:ea typeface="標楷體" pitchFamily="65" charset="-120"/>
              <a:cs typeface="新細明體" pitchFamily="18" charset="-120"/>
            </a:rPr>
            <a:t>輿論戰</a:t>
          </a:r>
        </a:p>
      </dgm:t>
    </dgm:pt>
    <dgm:pt modelId="{64845A3D-FDB9-4D42-B902-6F53596C6DB9}" type="parTrans" cxnId="{C63BB53D-D03F-488A-BD9E-69EEBFAEAD74}">
      <dgm:prSet/>
      <dgm:spPr/>
      <dgm:t>
        <a:bodyPr/>
        <a:lstStyle/>
        <a:p>
          <a:endParaRPr lang="zh-TW" altLang="en-US"/>
        </a:p>
      </dgm:t>
    </dgm:pt>
    <dgm:pt modelId="{2C7F67C4-A967-4A04-9E9F-0308565E7BD6}" type="sibTrans" cxnId="{C63BB53D-D03F-488A-BD9E-69EEBFAEAD74}">
      <dgm:prSet/>
      <dgm:spPr/>
      <dgm:t>
        <a:bodyPr/>
        <a:lstStyle/>
        <a:p>
          <a:endParaRPr lang="zh-TW" altLang="en-US"/>
        </a:p>
      </dgm:t>
    </dgm:pt>
    <dgm:pt modelId="{B51334C9-5695-4BB2-82A4-80CE713087CB}" type="pres">
      <dgm:prSet presAssocID="{E61F8D19-8E2C-4959-AC4B-386164B72CC5}" presName="compositeShape" presStyleCnt="0">
        <dgm:presLayoutVars>
          <dgm:chMax val="7"/>
          <dgm:dir/>
          <dgm:resizeHandles val="exact"/>
        </dgm:presLayoutVars>
      </dgm:prSet>
      <dgm:spPr/>
    </dgm:pt>
    <dgm:pt modelId="{A29C2937-74B4-4471-A46D-C0CE0BEAF61C}" type="pres">
      <dgm:prSet presAssocID="{78B13212-3071-4ED9-A3F9-DE9E6D571C06}" presName="circ1" presStyleLbl="vennNode1" presStyleIdx="0" presStyleCnt="3"/>
      <dgm:spPr/>
      <dgm:t>
        <a:bodyPr/>
        <a:lstStyle/>
        <a:p>
          <a:endParaRPr lang="zh-TW" altLang="en-US"/>
        </a:p>
      </dgm:t>
    </dgm:pt>
    <dgm:pt modelId="{6E2A5158-62FE-4FF9-BF84-3AA40AE37506}" type="pres">
      <dgm:prSet presAssocID="{78B13212-3071-4ED9-A3F9-DE9E6D571C06}" presName="circ1Tx" presStyleLbl="revTx" presStyleIdx="0" presStyleCnt="0">
        <dgm:presLayoutVars>
          <dgm:chMax val="0"/>
          <dgm:chPref val="0"/>
          <dgm:bulletEnabled val="1"/>
        </dgm:presLayoutVars>
      </dgm:prSet>
      <dgm:spPr/>
      <dgm:t>
        <a:bodyPr/>
        <a:lstStyle/>
        <a:p>
          <a:endParaRPr lang="zh-TW" altLang="en-US"/>
        </a:p>
      </dgm:t>
    </dgm:pt>
    <dgm:pt modelId="{EFCB70FB-C8B3-4D2A-83D9-C6A9574F8F02}" type="pres">
      <dgm:prSet presAssocID="{FBCAE848-9AA6-450A-B78D-6CB243580CE1}" presName="circ2" presStyleLbl="vennNode1" presStyleIdx="1" presStyleCnt="3"/>
      <dgm:spPr/>
      <dgm:t>
        <a:bodyPr/>
        <a:lstStyle/>
        <a:p>
          <a:endParaRPr lang="zh-TW" altLang="en-US"/>
        </a:p>
      </dgm:t>
    </dgm:pt>
    <dgm:pt modelId="{C4E5FFA8-95DD-433D-9B74-64BC33646959}" type="pres">
      <dgm:prSet presAssocID="{FBCAE848-9AA6-450A-B78D-6CB243580CE1}" presName="circ2Tx" presStyleLbl="revTx" presStyleIdx="0" presStyleCnt="0">
        <dgm:presLayoutVars>
          <dgm:chMax val="0"/>
          <dgm:chPref val="0"/>
          <dgm:bulletEnabled val="1"/>
        </dgm:presLayoutVars>
      </dgm:prSet>
      <dgm:spPr/>
      <dgm:t>
        <a:bodyPr/>
        <a:lstStyle/>
        <a:p>
          <a:endParaRPr lang="zh-TW" altLang="en-US"/>
        </a:p>
      </dgm:t>
    </dgm:pt>
    <dgm:pt modelId="{FEB2E7EA-F8E9-4416-82A9-5A1D8B8DA556}" type="pres">
      <dgm:prSet presAssocID="{3F56D1FE-C245-424C-AEC1-E29A56EAA737}" presName="circ3" presStyleLbl="vennNode1" presStyleIdx="2" presStyleCnt="3"/>
      <dgm:spPr/>
      <dgm:t>
        <a:bodyPr/>
        <a:lstStyle/>
        <a:p>
          <a:endParaRPr lang="zh-TW" altLang="en-US"/>
        </a:p>
      </dgm:t>
    </dgm:pt>
    <dgm:pt modelId="{D81FABBB-F84B-40B1-9D5A-B8F8A5CBBDB9}" type="pres">
      <dgm:prSet presAssocID="{3F56D1FE-C245-424C-AEC1-E29A56EAA737}" presName="circ3Tx" presStyleLbl="revTx" presStyleIdx="0" presStyleCnt="0">
        <dgm:presLayoutVars>
          <dgm:chMax val="0"/>
          <dgm:chPref val="0"/>
          <dgm:bulletEnabled val="1"/>
        </dgm:presLayoutVars>
      </dgm:prSet>
      <dgm:spPr/>
      <dgm:t>
        <a:bodyPr/>
        <a:lstStyle/>
        <a:p>
          <a:endParaRPr lang="zh-TW" altLang="en-US"/>
        </a:p>
      </dgm:t>
    </dgm:pt>
  </dgm:ptLst>
  <dgm:cxnLst>
    <dgm:cxn modelId="{3322C81E-890D-418B-9BE4-0FBD2307DA2B}" type="presOf" srcId="{3F56D1FE-C245-424C-AEC1-E29A56EAA737}" destId="{D81FABBB-F84B-40B1-9D5A-B8F8A5CBBDB9}" srcOrd="1" destOrd="0" presId="urn:microsoft.com/office/officeart/2005/8/layout/venn1"/>
    <dgm:cxn modelId="{0141D9C3-5C02-43C5-9B19-7DBB561D6082}" type="presOf" srcId="{3F56D1FE-C245-424C-AEC1-E29A56EAA737}" destId="{FEB2E7EA-F8E9-4416-82A9-5A1D8B8DA556}" srcOrd="0" destOrd="0" presId="urn:microsoft.com/office/officeart/2005/8/layout/venn1"/>
    <dgm:cxn modelId="{3BA0E6EB-4120-4E18-AE01-95443AC30E04}" type="presOf" srcId="{FBCAE848-9AA6-450A-B78D-6CB243580CE1}" destId="{C4E5FFA8-95DD-433D-9B74-64BC33646959}" srcOrd="1" destOrd="0" presId="urn:microsoft.com/office/officeart/2005/8/layout/venn1"/>
    <dgm:cxn modelId="{D757624E-F251-4241-A4B1-BA319ED6DA39}" srcId="{E61F8D19-8E2C-4959-AC4B-386164B72CC5}" destId="{78B13212-3071-4ED9-A3F9-DE9E6D571C06}" srcOrd="0" destOrd="0" parTransId="{D79597EB-275E-4F6F-B44A-445BCDD2B988}" sibTransId="{C900918D-5BB3-4C9D-AA3E-6D467E024960}"/>
    <dgm:cxn modelId="{4A824FA5-0C66-4AE2-8413-83310BCE3F13}" type="presOf" srcId="{FBCAE848-9AA6-450A-B78D-6CB243580CE1}" destId="{EFCB70FB-C8B3-4D2A-83D9-C6A9574F8F02}" srcOrd="0" destOrd="0" presId="urn:microsoft.com/office/officeart/2005/8/layout/venn1"/>
    <dgm:cxn modelId="{C63BB53D-D03F-488A-BD9E-69EEBFAEAD74}" srcId="{E61F8D19-8E2C-4959-AC4B-386164B72CC5}" destId="{3F56D1FE-C245-424C-AEC1-E29A56EAA737}" srcOrd="2" destOrd="0" parTransId="{64845A3D-FDB9-4D42-B902-6F53596C6DB9}" sibTransId="{2C7F67C4-A967-4A04-9E9F-0308565E7BD6}"/>
    <dgm:cxn modelId="{91C1388E-9F8C-4F40-8E75-787863B8A156}" type="presOf" srcId="{E61F8D19-8E2C-4959-AC4B-386164B72CC5}" destId="{B51334C9-5695-4BB2-82A4-80CE713087CB}" srcOrd="0" destOrd="0" presId="urn:microsoft.com/office/officeart/2005/8/layout/venn1"/>
    <dgm:cxn modelId="{8F650861-376D-4023-A04C-C36CF017227F}" type="presOf" srcId="{78B13212-3071-4ED9-A3F9-DE9E6D571C06}" destId="{6E2A5158-62FE-4FF9-BF84-3AA40AE37506}" srcOrd="1" destOrd="0" presId="urn:microsoft.com/office/officeart/2005/8/layout/venn1"/>
    <dgm:cxn modelId="{1067D034-92ED-4395-99E1-EB3071B07E5E}" type="presOf" srcId="{78B13212-3071-4ED9-A3F9-DE9E6D571C06}" destId="{A29C2937-74B4-4471-A46D-C0CE0BEAF61C}" srcOrd="0" destOrd="0" presId="urn:microsoft.com/office/officeart/2005/8/layout/venn1"/>
    <dgm:cxn modelId="{CE42F8DE-46ED-46D9-A678-7B5DEE383CF1}" srcId="{E61F8D19-8E2C-4959-AC4B-386164B72CC5}" destId="{FBCAE848-9AA6-450A-B78D-6CB243580CE1}" srcOrd="1" destOrd="0" parTransId="{AEDD6256-6118-496F-9848-8A91531311BA}" sibTransId="{A4ED3A6D-6127-4751-AFF7-AB47AB771B17}"/>
    <dgm:cxn modelId="{CF7BA6A3-131F-4DDC-B7CB-E38F90932602}" type="presParOf" srcId="{B51334C9-5695-4BB2-82A4-80CE713087CB}" destId="{A29C2937-74B4-4471-A46D-C0CE0BEAF61C}" srcOrd="0" destOrd="0" presId="urn:microsoft.com/office/officeart/2005/8/layout/venn1"/>
    <dgm:cxn modelId="{FB6BE15E-B8CB-4D11-80DF-D5A641E8B729}" type="presParOf" srcId="{B51334C9-5695-4BB2-82A4-80CE713087CB}" destId="{6E2A5158-62FE-4FF9-BF84-3AA40AE37506}" srcOrd="1" destOrd="0" presId="urn:microsoft.com/office/officeart/2005/8/layout/venn1"/>
    <dgm:cxn modelId="{F9E069A7-E098-454A-8BAB-97D26C1BA549}" type="presParOf" srcId="{B51334C9-5695-4BB2-82A4-80CE713087CB}" destId="{EFCB70FB-C8B3-4D2A-83D9-C6A9574F8F02}" srcOrd="2" destOrd="0" presId="urn:microsoft.com/office/officeart/2005/8/layout/venn1"/>
    <dgm:cxn modelId="{9F5EF241-FA5F-428B-B6B5-A86BA9A2EB19}" type="presParOf" srcId="{B51334C9-5695-4BB2-82A4-80CE713087CB}" destId="{C4E5FFA8-95DD-433D-9B74-64BC33646959}" srcOrd="3" destOrd="0" presId="urn:microsoft.com/office/officeart/2005/8/layout/venn1"/>
    <dgm:cxn modelId="{0C317720-74EA-4FA2-A42A-AA16A042F503}" type="presParOf" srcId="{B51334C9-5695-4BB2-82A4-80CE713087CB}" destId="{FEB2E7EA-F8E9-4416-82A9-5A1D8B8DA556}" srcOrd="4" destOrd="0" presId="urn:microsoft.com/office/officeart/2005/8/layout/venn1"/>
    <dgm:cxn modelId="{C7FC49FD-E99D-4EA9-9683-54F121FC9449}" type="presParOf" srcId="{B51334C9-5695-4BB2-82A4-80CE713087CB}" destId="{D81FABBB-F84B-40B1-9D5A-B8F8A5CBBDB9}"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C2937-74B4-4471-A46D-C0CE0BEAF61C}">
      <dsp:nvSpPr>
        <dsp:cNvPr id="0" name=""/>
        <dsp:cNvSpPr/>
      </dsp:nvSpPr>
      <dsp:spPr>
        <a:xfrm>
          <a:off x="2052335" y="73732"/>
          <a:ext cx="3539140" cy="353914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5800" b="1" i="0" u="none" strike="noStrike" kern="1200" cap="none" normalizeH="0" baseline="0" smtClean="0">
              <a:ln>
                <a:noFill/>
              </a:ln>
              <a:solidFill>
                <a:schemeClr val="bg1"/>
              </a:solidFill>
              <a:effectLst/>
              <a:latin typeface="Arial" pitchFamily="34" charset="0"/>
              <a:ea typeface="標楷體" pitchFamily="65" charset="-120"/>
              <a:cs typeface="新細明體" pitchFamily="18" charset="-120"/>
            </a:rPr>
            <a:t>心理戰</a:t>
          </a:r>
        </a:p>
      </dsp:txBody>
      <dsp:txXfrm>
        <a:off x="2524221" y="693081"/>
        <a:ext cx="2595369" cy="1592613"/>
      </dsp:txXfrm>
    </dsp:sp>
    <dsp:sp modelId="{EFCB70FB-C8B3-4D2A-83D9-C6A9574F8F02}">
      <dsp:nvSpPr>
        <dsp:cNvPr id="0" name=""/>
        <dsp:cNvSpPr/>
      </dsp:nvSpPr>
      <dsp:spPr>
        <a:xfrm>
          <a:off x="3329375" y="2285695"/>
          <a:ext cx="3539140" cy="353914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5800" b="1" i="0" u="none" strike="noStrike" kern="1200" cap="none" normalizeH="0" baseline="0" dirty="0" smtClean="0">
              <a:ln>
                <a:noFill/>
              </a:ln>
              <a:solidFill>
                <a:schemeClr val="bg1"/>
              </a:solidFill>
              <a:effectLst/>
              <a:latin typeface="Arial" pitchFamily="34" charset="0"/>
              <a:ea typeface="標楷體" pitchFamily="65" charset="-120"/>
              <a:cs typeface="新細明體" pitchFamily="18" charset="-120"/>
            </a:rPr>
            <a:t>法律戰</a:t>
          </a:r>
        </a:p>
      </dsp:txBody>
      <dsp:txXfrm>
        <a:off x="4411762" y="3199973"/>
        <a:ext cx="2123484" cy="1946527"/>
      </dsp:txXfrm>
    </dsp:sp>
    <dsp:sp modelId="{FEB2E7EA-F8E9-4416-82A9-5A1D8B8DA556}">
      <dsp:nvSpPr>
        <dsp:cNvPr id="0" name=""/>
        <dsp:cNvSpPr/>
      </dsp:nvSpPr>
      <dsp:spPr>
        <a:xfrm>
          <a:off x="775295" y="2285695"/>
          <a:ext cx="3539140" cy="353914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5800" b="1" i="0" u="none" strike="noStrike" kern="1200" cap="none" normalizeH="0" baseline="0" dirty="0" smtClean="0">
              <a:ln>
                <a:noFill/>
              </a:ln>
              <a:solidFill>
                <a:schemeClr val="bg1"/>
              </a:solidFill>
              <a:effectLst/>
              <a:latin typeface="Arial" pitchFamily="34" charset="0"/>
              <a:ea typeface="標楷體" pitchFamily="65" charset="-120"/>
              <a:cs typeface="新細明體" pitchFamily="18" charset="-120"/>
            </a:rPr>
            <a:t>輿論戰</a:t>
          </a:r>
        </a:p>
      </dsp:txBody>
      <dsp:txXfrm>
        <a:off x="1108564" y="3199973"/>
        <a:ext cx="2123484" cy="194652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4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微軟正黑體" panose="020B0604030504040204" pitchFamily="34" charset="-120"/>
              </a:defRPr>
            </a:lvl1pPr>
          </a:lstStyle>
          <a:p>
            <a:pPr>
              <a:defRPr/>
            </a:pPr>
            <a:endParaRPr lang="en-US" altLang="zh-TW" dirty="0"/>
          </a:p>
        </p:txBody>
      </p:sp>
      <p:sp>
        <p:nvSpPr>
          <p:cNvPr id="2867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微軟正黑體" panose="020B0604030504040204" pitchFamily="34" charset="-120"/>
              </a:defRPr>
            </a:lvl1pPr>
          </a:lstStyle>
          <a:p>
            <a:pPr>
              <a:defRPr/>
            </a:pPr>
            <a:endParaRPr lang="en-US" altLang="zh-TW" dirty="0"/>
          </a:p>
        </p:txBody>
      </p:sp>
      <p:sp>
        <p:nvSpPr>
          <p:cNvPr id="634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dirty="0" smtClean="0"/>
              <a:t>按一下以編輯母片</a:t>
            </a:r>
          </a:p>
          <a:p>
            <a:pPr lvl="1"/>
            <a:r>
              <a:rPr lang="zh-TW" altLang="en-US" noProof="0" dirty="0" smtClean="0"/>
              <a:t>第二層</a:t>
            </a:r>
          </a:p>
          <a:p>
            <a:pPr lvl="2"/>
            <a:r>
              <a:rPr lang="zh-TW" altLang="en-US" noProof="0" dirty="0" smtClean="0"/>
              <a:t>第三層</a:t>
            </a:r>
          </a:p>
          <a:p>
            <a:pPr lvl="3"/>
            <a:r>
              <a:rPr lang="zh-TW" altLang="en-US" noProof="0" dirty="0" smtClean="0"/>
              <a:t>第四層</a:t>
            </a:r>
          </a:p>
          <a:p>
            <a:pPr lvl="4"/>
            <a:r>
              <a:rPr lang="zh-TW" altLang="en-US" noProof="0" dirty="0" smtClean="0"/>
              <a:t>第五層</a:t>
            </a:r>
          </a:p>
        </p:txBody>
      </p:sp>
      <p:sp>
        <p:nvSpPr>
          <p:cNvPr id="2867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微軟正黑體" panose="020B0604030504040204" pitchFamily="34" charset="-120"/>
              </a:defRPr>
            </a:lvl1pPr>
          </a:lstStyle>
          <a:p>
            <a:pPr>
              <a:defRPr/>
            </a:pPr>
            <a:endParaRPr lang="en-US" altLang="zh-TW" dirty="0"/>
          </a:p>
        </p:txBody>
      </p:sp>
      <p:sp>
        <p:nvSpPr>
          <p:cNvPr id="2867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微軟正黑體" panose="020B0604030504040204" pitchFamily="34" charset="-120"/>
              </a:defRPr>
            </a:lvl1pPr>
          </a:lstStyle>
          <a:p>
            <a:pPr>
              <a:defRPr/>
            </a:pPr>
            <a:fld id="{5A1B7711-F5AA-49D5-B73E-34C78195A781}" type="slidenum">
              <a:rPr lang="en-US" altLang="zh-TW" smtClean="0"/>
              <a:pPr>
                <a:defRPr/>
              </a:pPr>
              <a:t>‹#›</a:t>
            </a:fld>
            <a:endParaRPr lang="en-US" altLang="zh-TW" dirty="0"/>
          </a:p>
        </p:txBody>
      </p:sp>
    </p:spTree>
    <p:extLst>
      <p:ext uri="{BB962C8B-B14F-4D97-AF65-F5344CB8AC3E}">
        <p14:creationId xmlns:p14="http://schemas.microsoft.com/office/powerpoint/2010/main" val="3296648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微軟正黑體" panose="020B0604030504040204" pitchFamily="34" charset="-12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微軟正黑體" panose="020B0604030504040204" pitchFamily="34" charset="-12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微軟正黑體" panose="020B0604030504040204" pitchFamily="34" charset="-12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微軟正黑體" panose="020B0604030504040204" pitchFamily="34" charset="-12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微軟正黑體" panose="020B0604030504040204" pitchFamily="34" charset="-12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fld id="{839D85C5-CAD0-4CBB-B3FD-34BF70CB2285}" type="slidenum">
              <a:rPr lang="en-US" altLang="zh-TW" sz="1200" smtClean="0">
                <a:solidFill>
                  <a:schemeClr val="tx1"/>
                </a:solidFill>
                <a:latin typeface="Verdana" pitchFamily="34" charset="0"/>
              </a:rPr>
              <a:pPr eaLnBrk="1" hangingPunct="1"/>
              <a:t>5</a:t>
            </a:fld>
            <a:endParaRPr lang="en-US" altLang="zh-TW" sz="1200" smtClean="0">
              <a:solidFill>
                <a:schemeClr val="tx1"/>
              </a:solidFill>
              <a:latin typeface="Verdana"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xfrm>
            <a:off x="685637" y="4343144"/>
            <a:ext cx="5486727"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5400">
                <a:solidFill>
                  <a:srgbClr val="800000"/>
                </a:solidFill>
                <a:latin typeface="Times New Roman" pitchFamily="18" charset="0"/>
                <a:ea typeface="新細明體" pitchFamily="18" charset="-120"/>
              </a:defRPr>
            </a:lvl1pPr>
            <a:lvl2pPr marL="742950" indent="-285750" defTabSz="912813" eaLnBrk="0" hangingPunct="0">
              <a:defRPr kumimoji="1" sz="5400">
                <a:solidFill>
                  <a:srgbClr val="800000"/>
                </a:solidFill>
                <a:latin typeface="Times New Roman" pitchFamily="18" charset="0"/>
                <a:ea typeface="新細明體" pitchFamily="18" charset="-120"/>
              </a:defRPr>
            </a:lvl2pPr>
            <a:lvl3pPr marL="1143000" indent="-228600" defTabSz="912813" eaLnBrk="0" hangingPunct="0">
              <a:defRPr kumimoji="1" sz="5400">
                <a:solidFill>
                  <a:srgbClr val="800000"/>
                </a:solidFill>
                <a:latin typeface="Times New Roman" pitchFamily="18" charset="0"/>
                <a:ea typeface="新細明體" pitchFamily="18" charset="-120"/>
              </a:defRPr>
            </a:lvl3pPr>
            <a:lvl4pPr marL="1600200" indent="-228600" defTabSz="912813" eaLnBrk="0" hangingPunct="0">
              <a:defRPr kumimoji="1" sz="5400">
                <a:solidFill>
                  <a:srgbClr val="800000"/>
                </a:solidFill>
                <a:latin typeface="Times New Roman" pitchFamily="18" charset="0"/>
                <a:ea typeface="新細明體" pitchFamily="18" charset="-120"/>
              </a:defRPr>
            </a:lvl4pPr>
            <a:lvl5pPr marL="2057400" indent="-228600" defTabSz="912813" eaLnBrk="0" hangingPunct="0">
              <a:defRPr kumimoji="1" sz="5400">
                <a:solidFill>
                  <a:srgbClr val="800000"/>
                </a:solidFill>
                <a:latin typeface="Times New Roman" pitchFamily="18" charset="0"/>
                <a:ea typeface="新細明體" pitchFamily="18" charset="-120"/>
              </a:defRPr>
            </a:lvl5pPr>
            <a:lvl6pPr marL="25146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fld id="{DBE2069C-CD4A-4B59-8620-C1BCDAB98D48}" type="slidenum">
              <a:rPr lang="en-US" altLang="zh-TW" sz="1200" smtClean="0">
                <a:solidFill>
                  <a:schemeClr val="tx1"/>
                </a:solidFill>
                <a:latin typeface="Verdana" pitchFamily="34" charset="0"/>
              </a:rPr>
              <a:pPr eaLnBrk="1" hangingPunct="1"/>
              <a:t>15</a:t>
            </a:fld>
            <a:endParaRPr lang="en-US" altLang="zh-TW" sz="1200" smtClean="0">
              <a:solidFill>
                <a:schemeClr val="tx1"/>
              </a:solidFill>
              <a:latin typeface="Verdana"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b="1"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投影片圖像版面配置區 1"/>
          <p:cNvSpPr>
            <a:spLocks noGrp="1" noRot="1" noChangeAspect="1" noTextEdit="1"/>
          </p:cNvSpPr>
          <p:nvPr>
            <p:ph type="sldImg"/>
          </p:nvPr>
        </p:nvSpPr>
        <p:spPr>
          <a:ln/>
        </p:spPr>
      </p:sp>
      <p:sp>
        <p:nvSpPr>
          <p:cNvPr id="11878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11878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fld id="{70579919-051F-455B-9F1E-E3B6B7C690FB}" type="slidenum">
              <a:rPr lang="en-US" altLang="zh-TW" sz="1200" smtClean="0">
                <a:solidFill>
                  <a:schemeClr val="tx1"/>
                </a:solidFill>
                <a:latin typeface="Verdana" pitchFamily="34" charset="0"/>
              </a:rPr>
              <a:pPr eaLnBrk="1" hangingPunct="1"/>
              <a:t>16</a:t>
            </a:fld>
            <a:endParaRPr lang="en-US" altLang="zh-TW" sz="1200" smtClean="0">
              <a:solidFill>
                <a:schemeClr val="tx1"/>
              </a:solidFill>
              <a:latin typeface="Verdan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投影片圖像版面配置區 1"/>
          <p:cNvSpPr>
            <a:spLocks noGrp="1" noRot="1" noChangeAspect="1" noTextEdit="1"/>
          </p:cNvSpPr>
          <p:nvPr>
            <p:ph type="sldImg"/>
          </p:nvPr>
        </p:nvSpPr>
        <p:spPr>
          <a:ln/>
        </p:spPr>
      </p:sp>
      <p:sp>
        <p:nvSpPr>
          <p:cNvPr id="11981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11981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fld id="{8FC19DC8-A5A5-4ED9-AB55-D358B00D673A}" type="slidenum">
              <a:rPr lang="en-US" altLang="zh-TW" sz="1200" smtClean="0">
                <a:solidFill>
                  <a:schemeClr val="tx1"/>
                </a:solidFill>
                <a:latin typeface="Verdana" pitchFamily="34" charset="0"/>
              </a:rPr>
              <a:pPr eaLnBrk="1" hangingPunct="1"/>
              <a:t>17</a:t>
            </a:fld>
            <a:endParaRPr lang="en-US" altLang="zh-TW" sz="1200" smtClean="0">
              <a:solidFill>
                <a:schemeClr val="tx1"/>
              </a:solidFill>
              <a:latin typeface="Verdana"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fld id="{E22A7261-8778-4E3E-A996-C46458706B34}" type="slidenum">
              <a:rPr lang="en-US" altLang="zh-TW" sz="1200" smtClean="0">
                <a:solidFill>
                  <a:schemeClr val="tx1"/>
                </a:solidFill>
                <a:latin typeface="Arial" pitchFamily="34" charset="0"/>
              </a:rPr>
              <a:pPr eaLnBrk="1" hangingPunct="1"/>
              <a:t>18</a:t>
            </a:fld>
            <a:endParaRPr lang="en-US" altLang="zh-TW" sz="1200" smtClean="0">
              <a:solidFill>
                <a:schemeClr val="tx1"/>
              </a:solidFill>
              <a:latin typeface="Arial" pitchFamily="34" charset="0"/>
            </a:endParaRPr>
          </a:p>
        </p:txBody>
      </p:sp>
      <p:sp>
        <p:nvSpPr>
          <p:cNvPr id="120835" name="Rectangle 2"/>
          <p:cNvSpPr>
            <a:spLocks noGrp="1" noRot="1" noChangeAspect="1" noChangeArrowheads="1" noTextEdit="1"/>
          </p:cNvSpPr>
          <p:nvPr>
            <p:ph type="sldImg"/>
          </p:nvPr>
        </p:nvSpPr>
        <p:spPr>
          <a:xfrm>
            <a:off x="1143000" y="685800"/>
            <a:ext cx="4572000" cy="3429000"/>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endParaRPr lang="zh-TW" altLang="en-US" sz="1400"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886908" y="8686288"/>
            <a:ext cx="2971092"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kumimoji="1" sz="5400">
                <a:solidFill>
                  <a:srgbClr val="800000"/>
                </a:solidFill>
                <a:latin typeface="Times New Roman" pitchFamily="18" charset="0"/>
                <a:ea typeface="新細明體" pitchFamily="18" charset="-120"/>
              </a:defRPr>
            </a:lvl1pPr>
            <a:lvl2pPr marL="742950" indent="-285750" defTabSz="912813" eaLnBrk="0" hangingPunct="0">
              <a:defRPr kumimoji="1" sz="5400">
                <a:solidFill>
                  <a:srgbClr val="800000"/>
                </a:solidFill>
                <a:latin typeface="Times New Roman" pitchFamily="18" charset="0"/>
                <a:ea typeface="新細明體" pitchFamily="18" charset="-120"/>
              </a:defRPr>
            </a:lvl2pPr>
            <a:lvl3pPr marL="1143000" indent="-228600" defTabSz="912813" eaLnBrk="0" hangingPunct="0">
              <a:defRPr kumimoji="1" sz="5400">
                <a:solidFill>
                  <a:srgbClr val="800000"/>
                </a:solidFill>
                <a:latin typeface="Times New Roman" pitchFamily="18" charset="0"/>
                <a:ea typeface="新細明體" pitchFamily="18" charset="-120"/>
              </a:defRPr>
            </a:lvl3pPr>
            <a:lvl4pPr marL="1600200" indent="-228600" defTabSz="912813" eaLnBrk="0" hangingPunct="0">
              <a:defRPr kumimoji="1" sz="5400">
                <a:solidFill>
                  <a:srgbClr val="800000"/>
                </a:solidFill>
                <a:latin typeface="Times New Roman" pitchFamily="18" charset="0"/>
                <a:ea typeface="新細明體" pitchFamily="18" charset="-120"/>
              </a:defRPr>
            </a:lvl4pPr>
            <a:lvl5pPr marL="2057400" indent="-228600" defTabSz="912813" eaLnBrk="0" hangingPunct="0">
              <a:defRPr kumimoji="1" sz="5400">
                <a:solidFill>
                  <a:srgbClr val="800000"/>
                </a:solidFill>
                <a:latin typeface="Times New Roman" pitchFamily="18" charset="0"/>
                <a:ea typeface="新細明體" pitchFamily="18" charset="-120"/>
              </a:defRPr>
            </a:lvl5pPr>
            <a:lvl6pPr marL="25146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r" eaLnBrk="1" hangingPunct="1"/>
            <a:fld id="{F8762CB6-F296-4CC2-B223-B3B1F8F4D73F}" type="slidenum">
              <a:rPr lang="en-US" altLang="zh-TW" sz="1200">
                <a:solidFill>
                  <a:schemeClr val="tx1"/>
                </a:solidFill>
                <a:latin typeface="Verdana" pitchFamily="34" charset="0"/>
              </a:rPr>
              <a:pPr algn="r" eaLnBrk="1" hangingPunct="1"/>
              <a:t>24</a:t>
            </a:fld>
            <a:endParaRPr lang="en-US" altLang="zh-TW" sz="1200">
              <a:solidFill>
                <a:schemeClr val="tx1"/>
              </a:solidFill>
              <a:latin typeface="Verdana"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b="1" dirty="0" smtClean="0">
                <a:latin typeface="Arial" pitchFamily="34" charset="0"/>
              </a:rPr>
              <a:t>近十餘年來，中共增長的經濟實力，使其能在國防投入更多資源，自行研製或由國外引進新式武器與載台，此種發展已對台海與亞太的安全構成潛在威脅。</a:t>
            </a:r>
          </a:p>
          <a:p>
            <a:pPr eaLnBrk="1" hangingPunct="1"/>
            <a:r>
              <a:rPr lang="zh-TW" altLang="en-US" b="1" dirty="0" smtClean="0">
                <a:latin typeface="Arial" pitchFamily="34" charset="0"/>
              </a:rPr>
              <a:t>中共公布的國防經費，僅為整體國防預算的一部分，參證其歷年軍事用途相關經費，隱藏非軍事部門者，包括國防科工委、核工等</a:t>
            </a:r>
            <a:r>
              <a:rPr lang="en-US" altLang="zh-TW" b="1" dirty="0" smtClean="0">
                <a:latin typeface="Arial" pitchFamily="34" charset="0"/>
              </a:rPr>
              <a:t>10</a:t>
            </a:r>
            <a:r>
              <a:rPr lang="zh-TW" altLang="en-US" b="1" dirty="0" smtClean="0">
                <a:latin typeface="Arial" pitchFamily="34" charset="0"/>
              </a:rPr>
              <a:t>餘個部門；隱藏於非軍事項目者計文教、科研等項目；武器裝備採購，則以「中央撥款」、「軍工盈餘」與「軍售收益」等不同經費支應，且這個數字未將「神舟」載人航天計畫、核武儲存、武警、二砲預算、國防工業補貼、軍事研發等項目納入。因此，研判其實質國防經費支出應為官方公布數據的</a:t>
            </a:r>
            <a:r>
              <a:rPr lang="en-US" altLang="zh-TW" b="1" dirty="0" smtClean="0">
                <a:latin typeface="Arial" pitchFamily="34" charset="0"/>
              </a:rPr>
              <a:t>2</a:t>
            </a:r>
            <a:r>
              <a:rPr lang="zh-TW" altLang="en-US" b="1" dirty="0" smtClean="0">
                <a:latin typeface="Arial" pitchFamily="34" charset="0"/>
              </a:rPr>
              <a:t>至</a:t>
            </a:r>
            <a:r>
              <a:rPr lang="en-US" altLang="zh-TW" b="1" dirty="0" smtClean="0">
                <a:latin typeface="Arial" pitchFamily="34" charset="0"/>
              </a:rPr>
              <a:t>3</a:t>
            </a:r>
            <a:r>
              <a:rPr lang="zh-TW" altLang="en-US" b="1" dirty="0" smtClean="0">
                <a:latin typeface="Arial" pitchFamily="34" charset="0"/>
              </a:rPr>
              <a:t>倍，金額逾</a:t>
            </a:r>
            <a:r>
              <a:rPr lang="en-US" altLang="zh-TW" b="1" dirty="0" smtClean="0">
                <a:latin typeface="Arial" pitchFamily="34" charset="0"/>
              </a:rPr>
              <a:t>900</a:t>
            </a:r>
            <a:r>
              <a:rPr lang="zh-TW" altLang="en-US" b="1" dirty="0" smtClean="0">
                <a:latin typeface="Arial" pitchFamily="34" charset="0"/>
              </a:rPr>
              <a:t>億美元（</a:t>
            </a:r>
            <a:r>
              <a:rPr lang="en-US" altLang="zh-TW" b="1" dirty="0" smtClean="0">
                <a:latin typeface="Arial" pitchFamily="34" charset="0"/>
              </a:rPr>
              <a:t>2006</a:t>
            </a:r>
            <a:r>
              <a:rPr lang="zh-TW" altLang="en-US" b="1" dirty="0" smtClean="0">
                <a:latin typeface="Arial" pitchFamily="34" charset="0"/>
              </a:rPr>
              <a:t>年），成為美、俄之後世界第三大軍費支出國。</a:t>
            </a:r>
          </a:p>
          <a:p>
            <a:pPr eaLnBrk="1" hangingPunct="1"/>
            <a:r>
              <a:rPr lang="zh-TW" altLang="en-US" dirty="0" smtClean="0">
                <a:latin typeface="Arial" pitchFamily="34" charset="0"/>
              </a:rPr>
              <a:t>中國官方強調，軍費主要是用於「人頭開支」，即保證軍隊的生活，但歐美軍事觀察家指出，中國將一些採購軍備及研製尖端武器的費用，劃為科技費用，並未納入軍費，因此，</a:t>
            </a:r>
            <a:r>
              <a:rPr lang="zh-TW" altLang="en-US" u="sng" dirty="0" smtClean="0">
                <a:latin typeface="Arial" pitchFamily="34" charset="0"/>
              </a:rPr>
              <a:t>中國「隱形軍費」的規模比公開軍費還要多２－３倍</a:t>
            </a:r>
            <a:r>
              <a:rPr lang="zh-TW" altLang="en-US" dirty="0" smtClean="0">
                <a:latin typeface="Arial" pitchFamily="34" charset="0"/>
              </a:rPr>
              <a:t>。 </a:t>
            </a:r>
          </a:p>
          <a:p>
            <a:pPr eaLnBrk="1" hangingPunct="1"/>
            <a:r>
              <a:rPr lang="zh-TW" altLang="en-US" dirty="0" smtClean="0">
                <a:latin typeface="Arial" pitchFamily="34" charset="0"/>
              </a:rPr>
              <a:t>瑞典斯德哥爾摩國際和平研究所的推算指出，中共從</a:t>
            </a:r>
            <a:r>
              <a:rPr lang="en-US" altLang="zh-TW" dirty="0" smtClean="0">
                <a:latin typeface="Arial" pitchFamily="34" charset="0"/>
              </a:rPr>
              <a:t>2001</a:t>
            </a:r>
            <a:r>
              <a:rPr lang="zh-TW" altLang="en-US" dirty="0" smtClean="0">
                <a:latin typeface="Arial" pitchFamily="34" charset="0"/>
              </a:rPr>
              <a:t>年至</a:t>
            </a:r>
            <a:r>
              <a:rPr lang="en-US" altLang="zh-TW" dirty="0" smtClean="0">
                <a:latin typeface="Arial" pitchFamily="34" charset="0"/>
              </a:rPr>
              <a:t>2005</a:t>
            </a:r>
            <a:r>
              <a:rPr lang="zh-TW" altLang="en-US" dirty="0" smtClean="0">
                <a:latin typeface="Arial" pitchFamily="34" charset="0"/>
              </a:rPr>
              <a:t>年的五年間，傳統武器的軍購總額高達</a:t>
            </a:r>
            <a:r>
              <a:rPr lang="en-US" altLang="zh-TW" dirty="0" smtClean="0">
                <a:latin typeface="Arial" pitchFamily="34" charset="0"/>
              </a:rPr>
              <a:t>133</a:t>
            </a:r>
            <a:r>
              <a:rPr lang="zh-TW" altLang="en-US" dirty="0" smtClean="0">
                <a:latin typeface="Arial" pitchFamily="34" charset="0"/>
              </a:rPr>
              <a:t>億</a:t>
            </a:r>
            <a:r>
              <a:rPr lang="en-US" altLang="zh-TW" dirty="0" smtClean="0">
                <a:latin typeface="Arial" pitchFamily="34" charset="0"/>
              </a:rPr>
              <a:t>4300</a:t>
            </a:r>
            <a:r>
              <a:rPr lang="zh-TW" altLang="en-US" dirty="0" smtClean="0">
                <a:latin typeface="Arial" pitchFamily="34" charset="0"/>
              </a:rPr>
              <a:t>萬美元，創全球最高紀錄，軍購總額次於中共的是印度，中東國家也由於石油漲價增加的利潤而連續三年擴大軍購。  </a:t>
            </a:r>
          </a:p>
          <a:p>
            <a:pPr eaLnBrk="1" hangingPunct="1"/>
            <a:r>
              <a:rPr lang="zh-CN" altLang="en-US" dirty="0" smtClean="0">
                <a:latin typeface="Arial" pitchFamily="34" charset="0"/>
                <a:ea typeface="SimSun" pitchFamily="2" charset="-122"/>
              </a:rPr>
              <a:t>根据国务院提请十届全国人大五次会议审议批准的２００７年中央预算草案，国防费预算为３５０９．２１亿元（含地方财政安排的３６．８９亿元），约合４４９．４亿美元，比上年预算执行数增长１７．８</a:t>
            </a:r>
            <a:r>
              <a:rPr lang="en-US" altLang="zh-CN" dirty="0" smtClean="0">
                <a:latin typeface="Arial" pitchFamily="34" charset="0"/>
                <a:ea typeface="SimSun" pitchFamily="2" charset="-122"/>
              </a:rPr>
              <a:t>%</a:t>
            </a:r>
            <a:r>
              <a:rPr lang="zh-CN" altLang="en-US" dirty="0" smtClean="0">
                <a:latin typeface="Arial" pitchFamily="34" charset="0"/>
                <a:ea typeface="SimSun" pitchFamily="2" charset="-122"/>
              </a:rPr>
              <a:t>。</a:t>
            </a:r>
            <a:r>
              <a:rPr lang="zh-TW" altLang="en-US" dirty="0" smtClean="0">
                <a:latin typeface="Arial" pitchFamily="34" charset="0"/>
              </a:rP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5400">
                <a:solidFill>
                  <a:srgbClr val="800000"/>
                </a:solidFill>
                <a:latin typeface="Times New Roman" pitchFamily="18" charset="0"/>
                <a:ea typeface="新細明體" pitchFamily="18" charset="-120"/>
              </a:defRPr>
            </a:lvl1pPr>
            <a:lvl2pPr marL="742950" indent="-285750" defTabSz="912813" eaLnBrk="0" hangingPunct="0">
              <a:defRPr kumimoji="1" sz="5400">
                <a:solidFill>
                  <a:srgbClr val="800000"/>
                </a:solidFill>
                <a:latin typeface="Times New Roman" pitchFamily="18" charset="0"/>
                <a:ea typeface="新細明體" pitchFamily="18" charset="-120"/>
              </a:defRPr>
            </a:lvl2pPr>
            <a:lvl3pPr marL="1143000" indent="-228600" defTabSz="912813" eaLnBrk="0" hangingPunct="0">
              <a:defRPr kumimoji="1" sz="5400">
                <a:solidFill>
                  <a:srgbClr val="800000"/>
                </a:solidFill>
                <a:latin typeface="Times New Roman" pitchFamily="18" charset="0"/>
                <a:ea typeface="新細明體" pitchFamily="18" charset="-120"/>
              </a:defRPr>
            </a:lvl3pPr>
            <a:lvl4pPr marL="1600200" indent="-228600" defTabSz="912813" eaLnBrk="0" hangingPunct="0">
              <a:defRPr kumimoji="1" sz="5400">
                <a:solidFill>
                  <a:srgbClr val="800000"/>
                </a:solidFill>
                <a:latin typeface="Times New Roman" pitchFamily="18" charset="0"/>
                <a:ea typeface="新細明體" pitchFamily="18" charset="-120"/>
              </a:defRPr>
            </a:lvl4pPr>
            <a:lvl5pPr marL="2057400" indent="-228600" defTabSz="912813" eaLnBrk="0" hangingPunct="0">
              <a:defRPr kumimoji="1" sz="5400">
                <a:solidFill>
                  <a:srgbClr val="800000"/>
                </a:solidFill>
                <a:latin typeface="Times New Roman" pitchFamily="18" charset="0"/>
                <a:ea typeface="新細明體" pitchFamily="18" charset="-120"/>
              </a:defRPr>
            </a:lvl5pPr>
            <a:lvl6pPr marL="25146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fld id="{14A9CE18-A18F-4F64-8F2D-EA1DF3842342}" type="slidenum">
              <a:rPr lang="en-US" altLang="zh-TW" sz="1200" smtClean="0">
                <a:solidFill>
                  <a:schemeClr val="tx1"/>
                </a:solidFill>
                <a:latin typeface="Verdana" pitchFamily="34" charset="0"/>
              </a:rPr>
              <a:pPr eaLnBrk="1" hangingPunct="1"/>
              <a:t>31</a:t>
            </a:fld>
            <a:endParaRPr lang="en-US" altLang="zh-TW" sz="1200" smtClean="0">
              <a:solidFill>
                <a:schemeClr val="tx1"/>
              </a:solidFill>
              <a:latin typeface="Verdana"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u="sng"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5400">
                <a:solidFill>
                  <a:srgbClr val="800000"/>
                </a:solidFill>
                <a:latin typeface="Times New Roman" pitchFamily="18" charset="0"/>
                <a:ea typeface="新細明體" pitchFamily="18" charset="-120"/>
              </a:defRPr>
            </a:lvl1pPr>
            <a:lvl2pPr marL="742950" indent="-285750" defTabSz="912813" eaLnBrk="0" hangingPunct="0">
              <a:defRPr kumimoji="1" sz="5400">
                <a:solidFill>
                  <a:srgbClr val="800000"/>
                </a:solidFill>
                <a:latin typeface="Times New Roman" pitchFamily="18" charset="0"/>
                <a:ea typeface="新細明體" pitchFamily="18" charset="-120"/>
              </a:defRPr>
            </a:lvl2pPr>
            <a:lvl3pPr marL="1143000" indent="-228600" defTabSz="912813" eaLnBrk="0" hangingPunct="0">
              <a:defRPr kumimoji="1" sz="5400">
                <a:solidFill>
                  <a:srgbClr val="800000"/>
                </a:solidFill>
                <a:latin typeface="Times New Roman" pitchFamily="18" charset="0"/>
                <a:ea typeface="新細明體" pitchFamily="18" charset="-120"/>
              </a:defRPr>
            </a:lvl3pPr>
            <a:lvl4pPr marL="1600200" indent="-228600" defTabSz="912813" eaLnBrk="0" hangingPunct="0">
              <a:defRPr kumimoji="1" sz="5400">
                <a:solidFill>
                  <a:srgbClr val="800000"/>
                </a:solidFill>
                <a:latin typeface="Times New Roman" pitchFamily="18" charset="0"/>
                <a:ea typeface="新細明體" pitchFamily="18" charset="-120"/>
              </a:defRPr>
            </a:lvl4pPr>
            <a:lvl5pPr marL="2057400" indent="-228600" defTabSz="912813" eaLnBrk="0" hangingPunct="0">
              <a:defRPr kumimoji="1" sz="5400">
                <a:solidFill>
                  <a:srgbClr val="800000"/>
                </a:solidFill>
                <a:latin typeface="Times New Roman" pitchFamily="18" charset="0"/>
                <a:ea typeface="新細明體" pitchFamily="18" charset="-120"/>
              </a:defRPr>
            </a:lvl5pPr>
            <a:lvl6pPr marL="25146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fld id="{0A28803A-E5FC-4DE5-B2B3-CDFBA8CD6444}" type="slidenum">
              <a:rPr lang="en-US" altLang="zh-TW" sz="1200" smtClean="0">
                <a:solidFill>
                  <a:schemeClr val="tx1"/>
                </a:solidFill>
                <a:latin typeface="Verdana" pitchFamily="34" charset="0"/>
              </a:rPr>
              <a:pPr eaLnBrk="1" hangingPunct="1"/>
              <a:t>32</a:t>
            </a:fld>
            <a:endParaRPr lang="en-US" altLang="zh-TW" sz="1200" smtClean="0">
              <a:solidFill>
                <a:schemeClr val="tx1"/>
              </a:solidFill>
              <a:latin typeface="Verdana" pitchFamily="34"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5400">
                <a:solidFill>
                  <a:srgbClr val="800000"/>
                </a:solidFill>
                <a:latin typeface="Times New Roman" pitchFamily="18" charset="0"/>
                <a:ea typeface="新細明體" pitchFamily="18" charset="-120"/>
              </a:defRPr>
            </a:lvl1pPr>
            <a:lvl2pPr marL="742950" indent="-285750" defTabSz="912813" eaLnBrk="0" hangingPunct="0">
              <a:defRPr kumimoji="1" sz="5400">
                <a:solidFill>
                  <a:srgbClr val="800000"/>
                </a:solidFill>
                <a:latin typeface="Times New Roman" pitchFamily="18" charset="0"/>
                <a:ea typeface="新細明體" pitchFamily="18" charset="-120"/>
              </a:defRPr>
            </a:lvl2pPr>
            <a:lvl3pPr marL="1143000" indent="-228600" defTabSz="912813" eaLnBrk="0" hangingPunct="0">
              <a:defRPr kumimoji="1" sz="5400">
                <a:solidFill>
                  <a:srgbClr val="800000"/>
                </a:solidFill>
                <a:latin typeface="Times New Roman" pitchFamily="18" charset="0"/>
                <a:ea typeface="新細明體" pitchFamily="18" charset="-120"/>
              </a:defRPr>
            </a:lvl3pPr>
            <a:lvl4pPr marL="1600200" indent="-228600" defTabSz="912813" eaLnBrk="0" hangingPunct="0">
              <a:defRPr kumimoji="1" sz="5400">
                <a:solidFill>
                  <a:srgbClr val="800000"/>
                </a:solidFill>
                <a:latin typeface="Times New Roman" pitchFamily="18" charset="0"/>
                <a:ea typeface="新細明體" pitchFamily="18" charset="-120"/>
              </a:defRPr>
            </a:lvl4pPr>
            <a:lvl5pPr marL="2057400" indent="-228600" defTabSz="912813" eaLnBrk="0" hangingPunct="0">
              <a:defRPr kumimoji="1" sz="5400">
                <a:solidFill>
                  <a:srgbClr val="800000"/>
                </a:solidFill>
                <a:latin typeface="Times New Roman" pitchFamily="18" charset="0"/>
                <a:ea typeface="新細明體" pitchFamily="18" charset="-120"/>
              </a:defRPr>
            </a:lvl5pPr>
            <a:lvl6pPr marL="25146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fld id="{6B1ED9C4-D847-40E2-BE0C-02809F214E82}" type="slidenum">
              <a:rPr lang="en-US" altLang="zh-TW" sz="1200" smtClean="0">
                <a:solidFill>
                  <a:schemeClr val="tx1"/>
                </a:solidFill>
                <a:latin typeface="Verdana" pitchFamily="34" charset="0"/>
              </a:rPr>
              <a:pPr eaLnBrk="1" hangingPunct="1"/>
              <a:t>33</a:t>
            </a:fld>
            <a:endParaRPr lang="en-US" altLang="zh-TW" sz="1200" smtClean="0">
              <a:solidFill>
                <a:schemeClr val="tx1"/>
              </a:solidFill>
              <a:latin typeface="Verdana"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u="sng"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5400">
                <a:solidFill>
                  <a:srgbClr val="800000"/>
                </a:solidFill>
                <a:latin typeface="Times New Roman" pitchFamily="18" charset="0"/>
                <a:ea typeface="新細明體" pitchFamily="18" charset="-120"/>
              </a:defRPr>
            </a:lvl1pPr>
            <a:lvl2pPr marL="742950" indent="-285750" defTabSz="912813" eaLnBrk="0" hangingPunct="0">
              <a:defRPr kumimoji="1" sz="5400">
                <a:solidFill>
                  <a:srgbClr val="800000"/>
                </a:solidFill>
                <a:latin typeface="Times New Roman" pitchFamily="18" charset="0"/>
                <a:ea typeface="新細明體" pitchFamily="18" charset="-120"/>
              </a:defRPr>
            </a:lvl2pPr>
            <a:lvl3pPr marL="1143000" indent="-228600" defTabSz="912813" eaLnBrk="0" hangingPunct="0">
              <a:defRPr kumimoji="1" sz="5400">
                <a:solidFill>
                  <a:srgbClr val="800000"/>
                </a:solidFill>
                <a:latin typeface="Times New Roman" pitchFamily="18" charset="0"/>
                <a:ea typeface="新細明體" pitchFamily="18" charset="-120"/>
              </a:defRPr>
            </a:lvl3pPr>
            <a:lvl4pPr marL="1600200" indent="-228600" defTabSz="912813" eaLnBrk="0" hangingPunct="0">
              <a:defRPr kumimoji="1" sz="5400">
                <a:solidFill>
                  <a:srgbClr val="800000"/>
                </a:solidFill>
                <a:latin typeface="Times New Roman" pitchFamily="18" charset="0"/>
                <a:ea typeface="新細明體" pitchFamily="18" charset="-120"/>
              </a:defRPr>
            </a:lvl4pPr>
            <a:lvl5pPr marL="2057400" indent="-228600" defTabSz="912813" eaLnBrk="0" hangingPunct="0">
              <a:defRPr kumimoji="1" sz="5400">
                <a:solidFill>
                  <a:srgbClr val="800000"/>
                </a:solidFill>
                <a:latin typeface="Times New Roman" pitchFamily="18" charset="0"/>
                <a:ea typeface="新細明體" pitchFamily="18" charset="-120"/>
              </a:defRPr>
            </a:lvl5pPr>
            <a:lvl6pPr marL="25146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fld id="{B4351BA3-7DD6-41D6-B658-068D2B0801DD}" type="slidenum">
              <a:rPr lang="en-US" altLang="zh-TW" sz="1200" smtClean="0">
                <a:solidFill>
                  <a:schemeClr val="tx1"/>
                </a:solidFill>
                <a:latin typeface="Verdana" pitchFamily="34" charset="0"/>
              </a:rPr>
              <a:pPr eaLnBrk="1" hangingPunct="1"/>
              <a:t>34</a:t>
            </a:fld>
            <a:endParaRPr lang="en-US" altLang="zh-TW" sz="1200" smtClean="0">
              <a:solidFill>
                <a:schemeClr val="tx1"/>
              </a:solidFill>
              <a:latin typeface="Verdana"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u="sng"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5400">
                <a:solidFill>
                  <a:srgbClr val="800000"/>
                </a:solidFill>
                <a:latin typeface="Times New Roman" pitchFamily="18" charset="0"/>
                <a:ea typeface="新細明體" pitchFamily="18" charset="-120"/>
              </a:defRPr>
            </a:lvl1pPr>
            <a:lvl2pPr marL="742950" indent="-285750" defTabSz="912813" eaLnBrk="0" hangingPunct="0">
              <a:defRPr kumimoji="1" sz="5400">
                <a:solidFill>
                  <a:srgbClr val="800000"/>
                </a:solidFill>
                <a:latin typeface="Times New Roman" pitchFamily="18" charset="0"/>
                <a:ea typeface="新細明體" pitchFamily="18" charset="-120"/>
              </a:defRPr>
            </a:lvl2pPr>
            <a:lvl3pPr marL="1143000" indent="-228600" defTabSz="912813" eaLnBrk="0" hangingPunct="0">
              <a:defRPr kumimoji="1" sz="5400">
                <a:solidFill>
                  <a:srgbClr val="800000"/>
                </a:solidFill>
                <a:latin typeface="Times New Roman" pitchFamily="18" charset="0"/>
                <a:ea typeface="新細明體" pitchFamily="18" charset="-120"/>
              </a:defRPr>
            </a:lvl3pPr>
            <a:lvl4pPr marL="1600200" indent="-228600" defTabSz="912813" eaLnBrk="0" hangingPunct="0">
              <a:defRPr kumimoji="1" sz="5400">
                <a:solidFill>
                  <a:srgbClr val="800000"/>
                </a:solidFill>
                <a:latin typeface="Times New Roman" pitchFamily="18" charset="0"/>
                <a:ea typeface="新細明體" pitchFamily="18" charset="-120"/>
              </a:defRPr>
            </a:lvl4pPr>
            <a:lvl5pPr marL="2057400" indent="-228600" defTabSz="912813" eaLnBrk="0" hangingPunct="0">
              <a:defRPr kumimoji="1" sz="5400">
                <a:solidFill>
                  <a:srgbClr val="800000"/>
                </a:solidFill>
                <a:latin typeface="Times New Roman" pitchFamily="18" charset="0"/>
                <a:ea typeface="新細明體" pitchFamily="18" charset="-120"/>
              </a:defRPr>
            </a:lvl5pPr>
            <a:lvl6pPr marL="25146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fld id="{A90DFE10-B883-4FCB-BEFA-D63BB767D2CE}" type="slidenum">
              <a:rPr lang="en-US" altLang="zh-TW" sz="1200" smtClean="0">
                <a:solidFill>
                  <a:schemeClr val="tx1"/>
                </a:solidFill>
                <a:latin typeface="Verdana" pitchFamily="34" charset="0"/>
              </a:rPr>
              <a:pPr eaLnBrk="1" hangingPunct="1"/>
              <a:t>35</a:t>
            </a:fld>
            <a:endParaRPr lang="en-US" altLang="zh-TW" sz="1200" smtClean="0">
              <a:solidFill>
                <a:schemeClr val="tx1"/>
              </a:solidFill>
              <a:latin typeface="Verdana"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3643" y="8684826"/>
            <a:ext cx="2972724"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99" tIns="45299" rIns="90599" bIns="45299" anchor="b"/>
          <a:lstStyle>
            <a:lvl1pPr defTabSz="906463" eaLnBrk="0" hangingPunct="0">
              <a:defRPr kumimoji="1" sz="5400">
                <a:solidFill>
                  <a:srgbClr val="800000"/>
                </a:solidFill>
                <a:latin typeface="Times New Roman" pitchFamily="18" charset="0"/>
                <a:ea typeface="新細明體" pitchFamily="18" charset="-120"/>
              </a:defRPr>
            </a:lvl1pPr>
            <a:lvl2pPr marL="742950" indent="-285750" defTabSz="906463" eaLnBrk="0" hangingPunct="0">
              <a:defRPr kumimoji="1" sz="5400">
                <a:solidFill>
                  <a:srgbClr val="800000"/>
                </a:solidFill>
                <a:latin typeface="Times New Roman" pitchFamily="18" charset="0"/>
                <a:ea typeface="新細明體" pitchFamily="18" charset="-120"/>
              </a:defRPr>
            </a:lvl2pPr>
            <a:lvl3pPr marL="1143000" indent="-228600" defTabSz="906463" eaLnBrk="0" hangingPunct="0">
              <a:defRPr kumimoji="1" sz="5400">
                <a:solidFill>
                  <a:srgbClr val="800000"/>
                </a:solidFill>
                <a:latin typeface="Times New Roman" pitchFamily="18" charset="0"/>
                <a:ea typeface="新細明體" pitchFamily="18" charset="-120"/>
              </a:defRPr>
            </a:lvl3pPr>
            <a:lvl4pPr marL="1600200" indent="-228600" defTabSz="906463" eaLnBrk="0" hangingPunct="0">
              <a:defRPr kumimoji="1" sz="5400">
                <a:solidFill>
                  <a:srgbClr val="800000"/>
                </a:solidFill>
                <a:latin typeface="Times New Roman" pitchFamily="18" charset="0"/>
                <a:ea typeface="新細明體" pitchFamily="18" charset="-120"/>
              </a:defRPr>
            </a:lvl4pPr>
            <a:lvl5pPr marL="2057400" indent="-228600" defTabSz="906463" eaLnBrk="0" hangingPunct="0">
              <a:defRPr kumimoji="1" sz="5400">
                <a:solidFill>
                  <a:srgbClr val="800000"/>
                </a:solidFill>
                <a:latin typeface="Times New Roman" pitchFamily="18" charset="0"/>
                <a:ea typeface="新細明體" pitchFamily="18" charset="-120"/>
              </a:defRPr>
            </a:lvl5pPr>
            <a:lvl6pPr marL="25146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r" eaLnBrk="1" hangingPunct="1"/>
            <a:fld id="{CFE8EF5F-C31D-4A9B-BF0C-45EECB389AA6}" type="slidenum">
              <a:rPr lang="en-US" altLang="zh-TW" sz="1200">
                <a:solidFill>
                  <a:schemeClr val="tx1"/>
                </a:solidFill>
                <a:latin typeface="Arial" pitchFamily="34" charset="0"/>
              </a:rPr>
              <a:pPr algn="r" eaLnBrk="1" hangingPunct="1"/>
              <a:t>6</a:t>
            </a:fld>
            <a:endParaRPr lang="en-US" altLang="zh-TW" sz="1200">
              <a:solidFill>
                <a:schemeClr val="tx1"/>
              </a:solidFill>
              <a:latin typeface="Arial" pitchFamily="34" charset="0"/>
            </a:endParaRPr>
          </a:p>
        </p:txBody>
      </p:sp>
      <p:sp>
        <p:nvSpPr>
          <p:cNvPr id="109571" name="Rectangle 2"/>
          <p:cNvSpPr>
            <a:spLocks noGrp="1" noRot="1" noChangeAspect="1" noChangeArrowheads="1" noTextEdit="1"/>
          </p:cNvSpPr>
          <p:nvPr>
            <p:ph type="sldImg"/>
          </p:nvPr>
        </p:nvSpPr>
        <p:spPr>
          <a:xfrm>
            <a:off x="1143000" y="685800"/>
            <a:ext cx="4572000" cy="3429000"/>
          </a:xfrm>
          <a:ln/>
        </p:spPr>
      </p:sp>
      <p:sp>
        <p:nvSpPr>
          <p:cNvPr id="109572" name="Rectangle 3"/>
          <p:cNvSpPr>
            <a:spLocks noGrp="1" noChangeArrowheads="1"/>
          </p:cNvSpPr>
          <p:nvPr>
            <p:ph type="body" idx="1"/>
          </p:nvPr>
        </p:nvSpPr>
        <p:spPr>
          <a:xfrm>
            <a:off x="685637" y="4343144"/>
            <a:ext cx="5486727"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99" tIns="45299" rIns="90599" bIns="45299"/>
          <a:lstStyle/>
          <a:p>
            <a:pPr eaLnBrk="1" hangingPunct="1"/>
            <a:endParaRPr lang="zh-TW" altLang="zh-TW"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5400">
                <a:solidFill>
                  <a:srgbClr val="800000"/>
                </a:solidFill>
                <a:latin typeface="Times New Roman" pitchFamily="18" charset="0"/>
                <a:ea typeface="新細明體" pitchFamily="18" charset="-120"/>
              </a:defRPr>
            </a:lvl1pPr>
            <a:lvl2pPr marL="742950" indent="-285750" defTabSz="912813" eaLnBrk="0" hangingPunct="0">
              <a:defRPr kumimoji="1" sz="5400">
                <a:solidFill>
                  <a:srgbClr val="800000"/>
                </a:solidFill>
                <a:latin typeface="Times New Roman" pitchFamily="18" charset="0"/>
                <a:ea typeface="新細明體" pitchFamily="18" charset="-120"/>
              </a:defRPr>
            </a:lvl2pPr>
            <a:lvl3pPr marL="1143000" indent="-228600" defTabSz="912813" eaLnBrk="0" hangingPunct="0">
              <a:defRPr kumimoji="1" sz="5400">
                <a:solidFill>
                  <a:srgbClr val="800000"/>
                </a:solidFill>
                <a:latin typeface="Times New Roman" pitchFamily="18" charset="0"/>
                <a:ea typeface="新細明體" pitchFamily="18" charset="-120"/>
              </a:defRPr>
            </a:lvl3pPr>
            <a:lvl4pPr marL="1600200" indent="-228600" defTabSz="912813" eaLnBrk="0" hangingPunct="0">
              <a:defRPr kumimoji="1" sz="5400">
                <a:solidFill>
                  <a:srgbClr val="800000"/>
                </a:solidFill>
                <a:latin typeface="Times New Roman" pitchFamily="18" charset="0"/>
                <a:ea typeface="新細明體" pitchFamily="18" charset="-120"/>
              </a:defRPr>
            </a:lvl4pPr>
            <a:lvl5pPr marL="2057400" indent="-228600" defTabSz="912813" eaLnBrk="0" hangingPunct="0">
              <a:defRPr kumimoji="1" sz="5400">
                <a:solidFill>
                  <a:srgbClr val="800000"/>
                </a:solidFill>
                <a:latin typeface="Times New Roman" pitchFamily="18" charset="0"/>
                <a:ea typeface="新細明體" pitchFamily="18" charset="-120"/>
              </a:defRPr>
            </a:lvl5pPr>
            <a:lvl6pPr marL="25146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fld id="{9E6D11D7-7095-48FE-8462-997BE51B5473}" type="slidenum">
              <a:rPr lang="en-US" altLang="zh-TW" sz="1200" smtClean="0">
                <a:solidFill>
                  <a:schemeClr val="tx1"/>
                </a:solidFill>
                <a:latin typeface="Verdana" pitchFamily="34" charset="0"/>
              </a:rPr>
              <a:pPr eaLnBrk="1" hangingPunct="1"/>
              <a:t>36</a:t>
            </a:fld>
            <a:endParaRPr lang="en-US" altLang="zh-TW" sz="1200" smtClean="0">
              <a:solidFill>
                <a:schemeClr val="tx1"/>
              </a:solidFill>
              <a:latin typeface="Verdana"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b="1"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投影片圖像版面配置區 1"/>
          <p:cNvSpPr>
            <a:spLocks noGrp="1" noRot="1" noChangeAspect="1" noTextEdit="1"/>
          </p:cNvSpPr>
          <p:nvPr>
            <p:ph type="sldImg"/>
          </p:nvPr>
        </p:nvSpPr>
        <p:spPr>
          <a:ln/>
        </p:spPr>
      </p:sp>
      <p:sp>
        <p:nvSpPr>
          <p:cNvPr id="13824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13824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fld id="{1A6EFEA9-95D1-400C-9E36-E9B7A8C8E6E3}" type="slidenum">
              <a:rPr lang="en-US" altLang="zh-TW" sz="1200" smtClean="0">
                <a:solidFill>
                  <a:schemeClr val="tx1"/>
                </a:solidFill>
                <a:latin typeface="Verdana" pitchFamily="34" charset="0"/>
              </a:rPr>
              <a:pPr eaLnBrk="1" hangingPunct="1"/>
              <a:t>39</a:t>
            </a:fld>
            <a:endParaRPr lang="en-US" altLang="zh-TW" sz="1200" smtClean="0">
              <a:solidFill>
                <a:schemeClr val="tx1"/>
              </a:solidFill>
              <a:latin typeface="Verdana"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投影片圖像版面配置區 1"/>
          <p:cNvSpPr>
            <a:spLocks noGrp="1" noRot="1" noChangeAspect="1" noTextEdit="1"/>
          </p:cNvSpPr>
          <p:nvPr>
            <p:ph type="sldImg"/>
          </p:nvPr>
        </p:nvSpPr>
        <p:spPr>
          <a:ln/>
        </p:spPr>
      </p:sp>
      <p:sp>
        <p:nvSpPr>
          <p:cNvPr id="14029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14029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fld id="{2AA5548C-CAB4-41A3-97BD-053754BB0E06}" type="slidenum">
              <a:rPr lang="en-US" altLang="zh-TW" sz="1200" smtClean="0">
                <a:solidFill>
                  <a:schemeClr val="tx1"/>
                </a:solidFill>
                <a:latin typeface="Verdana" pitchFamily="34" charset="0"/>
              </a:rPr>
              <a:pPr eaLnBrk="1" hangingPunct="1"/>
              <a:t>41</a:t>
            </a:fld>
            <a:endParaRPr lang="en-US" altLang="zh-TW" sz="1200" smtClean="0">
              <a:solidFill>
                <a:schemeClr val="tx1"/>
              </a:solidFill>
              <a:latin typeface="Verdana"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5400">
                <a:solidFill>
                  <a:srgbClr val="800000"/>
                </a:solidFill>
                <a:latin typeface="Times New Roman" pitchFamily="18" charset="0"/>
                <a:ea typeface="新細明體" pitchFamily="18" charset="-120"/>
              </a:defRPr>
            </a:lvl1pPr>
            <a:lvl2pPr marL="742950" indent="-285750" defTabSz="912813" eaLnBrk="0" hangingPunct="0">
              <a:defRPr kumimoji="1" sz="5400">
                <a:solidFill>
                  <a:srgbClr val="800000"/>
                </a:solidFill>
                <a:latin typeface="Times New Roman" pitchFamily="18" charset="0"/>
                <a:ea typeface="新細明體" pitchFamily="18" charset="-120"/>
              </a:defRPr>
            </a:lvl2pPr>
            <a:lvl3pPr marL="1143000" indent="-228600" defTabSz="912813" eaLnBrk="0" hangingPunct="0">
              <a:defRPr kumimoji="1" sz="5400">
                <a:solidFill>
                  <a:srgbClr val="800000"/>
                </a:solidFill>
                <a:latin typeface="Times New Roman" pitchFamily="18" charset="0"/>
                <a:ea typeface="新細明體" pitchFamily="18" charset="-120"/>
              </a:defRPr>
            </a:lvl3pPr>
            <a:lvl4pPr marL="1600200" indent="-228600" defTabSz="912813" eaLnBrk="0" hangingPunct="0">
              <a:defRPr kumimoji="1" sz="5400">
                <a:solidFill>
                  <a:srgbClr val="800000"/>
                </a:solidFill>
                <a:latin typeface="Times New Roman" pitchFamily="18" charset="0"/>
                <a:ea typeface="新細明體" pitchFamily="18" charset="-120"/>
              </a:defRPr>
            </a:lvl4pPr>
            <a:lvl5pPr marL="2057400" indent="-228600" defTabSz="912813" eaLnBrk="0" hangingPunct="0">
              <a:defRPr kumimoji="1" sz="5400">
                <a:solidFill>
                  <a:srgbClr val="800000"/>
                </a:solidFill>
                <a:latin typeface="Times New Roman" pitchFamily="18" charset="0"/>
                <a:ea typeface="新細明體" pitchFamily="18" charset="-120"/>
              </a:defRPr>
            </a:lvl5pPr>
            <a:lvl6pPr marL="25146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fld id="{9B76626B-F97B-47FA-A267-EBB66974AEC2}" type="slidenum">
              <a:rPr lang="en-US" altLang="zh-TW" sz="1200" smtClean="0">
                <a:solidFill>
                  <a:schemeClr val="tx1"/>
                </a:solidFill>
                <a:latin typeface="Verdana" pitchFamily="34" charset="0"/>
              </a:rPr>
              <a:pPr eaLnBrk="1" hangingPunct="1"/>
              <a:t>43</a:t>
            </a:fld>
            <a:endParaRPr lang="en-US" altLang="zh-TW" sz="1200" smtClean="0">
              <a:solidFill>
                <a:schemeClr val="tx1"/>
              </a:solidFill>
              <a:latin typeface="Verdana"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smtClean="0">
                <a:latin typeface="Arial" pitchFamily="34" charset="0"/>
              </a:rPr>
              <a:t>讓中共三思而後行！</a:t>
            </a:r>
            <a:endParaRPr lang="en-US" altLang="zh-TW" smtClean="0">
              <a:latin typeface="Arial" pitchFamily="34" charset="0"/>
            </a:endParaRPr>
          </a:p>
          <a:p>
            <a:pPr eaLnBrk="1" hangingPunct="1"/>
            <a:endParaRPr lang="en-US" altLang="zh-TW" smtClean="0">
              <a:latin typeface="Arial" pitchFamily="34" charset="0"/>
            </a:endParaRPr>
          </a:p>
          <a:p>
            <a:pPr eaLnBrk="1" hangingPunct="1"/>
            <a:r>
              <a:rPr lang="zh-TW" altLang="en-US" smtClean="0">
                <a:latin typeface="Arial" pitchFamily="34" charset="0"/>
              </a:rPr>
              <a:t>堅強國防實力作為談判籌碼！（没實力就直接吃下來）</a:t>
            </a:r>
            <a:endParaRPr lang="en-US" altLang="zh-TW"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xfrm>
            <a:off x="1143000" y="684213"/>
            <a:ext cx="4573588" cy="3430587"/>
          </a:xfrm>
          <a:ln/>
        </p:spPr>
      </p:sp>
      <p:sp>
        <p:nvSpPr>
          <p:cNvPr id="142339" name="Rectangle 3"/>
          <p:cNvSpPr>
            <a:spLocks noGrp="1" noChangeArrowheads="1"/>
          </p:cNvSpPr>
          <p:nvPr>
            <p:ph type="body" idx="1"/>
          </p:nvPr>
        </p:nvSpPr>
        <p:spPr>
          <a:xfrm>
            <a:off x="914183" y="4344607"/>
            <a:ext cx="5029635"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1143000" y="684213"/>
            <a:ext cx="4573588" cy="3430587"/>
          </a:xfrm>
          <a:ln/>
        </p:spPr>
      </p:sp>
      <p:sp>
        <p:nvSpPr>
          <p:cNvPr id="143363" name="Rectangle 3"/>
          <p:cNvSpPr>
            <a:spLocks noGrp="1" noChangeArrowheads="1"/>
          </p:cNvSpPr>
          <p:nvPr>
            <p:ph type="body" idx="1"/>
          </p:nvPr>
        </p:nvSpPr>
        <p:spPr>
          <a:xfrm>
            <a:off x="914183" y="4344607"/>
            <a:ext cx="5029635"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1143000" y="684213"/>
            <a:ext cx="4573588" cy="3430587"/>
          </a:xfrm>
          <a:ln/>
        </p:spPr>
      </p:sp>
      <p:sp>
        <p:nvSpPr>
          <p:cNvPr id="144387" name="Rectangle 3"/>
          <p:cNvSpPr>
            <a:spLocks noGrp="1" noChangeArrowheads="1"/>
          </p:cNvSpPr>
          <p:nvPr>
            <p:ph type="body" idx="1"/>
          </p:nvPr>
        </p:nvSpPr>
        <p:spPr>
          <a:xfrm>
            <a:off x="914183" y="4344607"/>
            <a:ext cx="5029635"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5E605E-8D21-4BC2-AA78-2C28F95C011B}" type="slidenum">
              <a:rPr lang="en-US" altLang="zh-TW"/>
              <a:pPr/>
              <a:t>68</a:t>
            </a:fld>
            <a:endParaRPr lang="en-US" altLang="zh-TW"/>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zh-TW" altLang="zh-TW">
              <a:ea typeface="標楷體" pitchFamily="65" charset="-12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FF38BC-9E9C-427F-8BB2-23EC82C2EF29}" type="slidenum">
              <a:rPr lang="en-US" altLang="zh-TW"/>
              <a:pPr/>
              <a:t>69</a:t>
            </a:fld>
            <a:endParaRPr lang="en-US" altLang="zh-TW"/>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61EE5E-7088-448F-A94A-F93A04DAD851}" type="slidenum">
              <a:rPr lang="en-US" altLang="zh-TW"/>
              <a:pPr/>
              <a:t>70</a:t>
            </a:fld>
            <a:endParaRPr lang="en-US" altLang="zh-TW"/>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3643" y="8684826"/>
            <a:ext cx="2972724"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99" tIns="45299" rIns="90599" bIns="45299" anchor="b"/>
          <a:lstStyle>
            <a:lvl1pPr defTabSz="906463" eaLnBrk="0" hangingPunct="0">
              <a:defRPr kumimoji="1" sz="5400">
                <a:solidFill>
                  <a:srgbClr val="800000"/>
                </a:solidFill>
                <a:latin typeface="Times New Roman" pitchFamily="18" charset="0"/>
                <a:ea typeface="新細明體" pitchFamily="18" charset="-120"/>
              </a:defRPr>
            </a:lvl1pPr>
            <a:lvl2pPr marL="742950" indent="-285750" defTabSz="906463" eaLnBrk="0" hangingPunct="0">
              <a:defRPr kumimoji="1" sz="5400">
                <a:solidFill>
                  <a:srgbClr val="800000"/>
                </a:solidFill>
                <a:latin typeface="Times New Roman" pitchFamily="18" charset="0"/>
                <a:ea typeface="新細明體" pitchFamily="18" charset="-120"/>
              </a:defRPr>
            </a:lvl2pPr>
            <a:lvl3pPr marL="1143000" indent="-228600" defTabSz="906463" eaLnBrk="0" hangingPunct="0">
              <a:defRPr kumimoji="1" sz="5400">
                <a:solidFill>
                  <a:srgbClr val="800000"/>
                </a:solidFill>
                <a:latin typeface="Times New Roman" pitchFamily="18" charset="0"/>
                <a:ea typeface="新細明體" pitchFamily="18" charset="-120"/>
              </a:defRPr>
            </a:lvl3pPr>
            <a:lvl4pPr marL="1600200" indent="-228600" defTabSz="906463" eaLnBrk="0" hangingPunct="0">
              <a:defRPr kumimoji="1" sz="5400">
                <a:solidFill>
                  <a:srgbClr val="800000"/>
                </a:solidFill>
                <a:latin typeface="Times New Roman" pitchFamily="18" charset="0"/>
                <a:ea typeface="新細明體" pitchFamily="18" charset="-120"/>
              </a:defRPr>
            </a:lvl4pPr>
            <a:lvl5pPr marL="2057400" indent="-228600" defTabSz="906463" eaLnBrk="0" hangingPunct="0">
              <a:defRPr kumimoji="1" sz="5400">
                <a:solidFill>
                  <a:srgbClr val="800000"/>
                </a:solidFill>
                <a:latin typeface="Times New Roman" pitchFamily="18" charset="0"/>
                <a:ea typeface="新細明體" pitchFamily="18" charset="-120"/>
              </a:defRPr>
            </a:lvl5pPr>
            <a:lvl6pPr marL="25146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r" eaLnBrk="1" hangingPunct="1"/>
            <a:fld id="{03E9A311-94EF-4970-9712-1602B85D4611}" type="slidenum">
              <a:rPr lang="en-US" altLang="zh-TW" sz="1200">
                <a:solidFill>
                  <a:schemeClr val="tx1"/>
                </a:solidFill>
              </a:rPr>
              <a:pPr algn="r" eaLnBrk="1" hangingPunct="1"/>
              <a:t>7</a:t>
            </a:fld>
            <a:endParaRPr lang="en-US" altLang="zh-TW" sz="1200">
              <a:solidFill>
                <a:schemeClr val="tx1"/>
              </a:solidFill>
            </a:endParaRPr>
          </a:p>
        </p:txBody>
      </p:sp>
      <p:sp>
        <p:nvSpPr>
          <p:cNvPr id="110595" name="Rectangle 2"/>
          <p:cNvSpPr>
            <a:spLocks noGrp="1" noRot="1" noChangeAspect="1" noChangeArrowheads="1" noTextEdit="1"/>
          </p:cNvSpPr>
          <p:nvPr>
            <p:ph type="sldImg"/>
          </p:nvPr>
        </p:nvSpPr>
        <p:spPr>
          <a:xfrm>
            <a:off x="1143000" y="685800"/>
            <a:ext cx="4572000" cy="3429000"/>
          </a:xfrm>
          <a:ln/>
        </p:spPr>
      </p:sp>
      <p:sp>
        <p:nvSpPr>
          <p:cNvPr id="110596" name="Rectangle 3"/>
          <p:cNvSpPr>
            <a:spLocks noGrp="1" noChangeArrowheads="1"/>
          </p:cNvSpPr>
          <p:nvPr>
            <p:ph type="body" idx="1"/>
          </p:nvPr>
        </p:nvSpPr>
        <p:spPr>
          <a:xfrm>
            <a:off x="685637" y="4343144"/>
            <a:ext cx="5486727"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38DD44-6494-4C69-97CD-FAB93BD0031D}" type="slidenum">
              <a:rPr lang="en-US" altLang="zh-TW"/>
              <a:pPr/>
              <a:t>71</a:t>
            </a:fld>
            <a:endParaRPr lang="en-US" altLang="zh-TW"/>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zh-TW" altLang="zh-TW">
              <a:ea typeface="標楷體" pitchFamily="65" charset="-12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46CA91-A350-4B05-84A5-302100201764}" type="slidenum">
              <a:rPr lang="en-US" altLang="zh-TW"/>
              <a:pPr/>
              <a:t>72</a:t>
            </a:fld>
            <a:endParaRPr lang="en-US" altLang="zh-TW"/>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2FF84D-C446-407A-9578-422F6AD8C2FB}" type="slidenum">
              <a:rPr lang="en-US" altLang="zh-TW"/>
              <a:pPr/>
              <a:t>73</a:t>
            </a:fld>
            <a:endParaRPr lang="en-US" altLang="zh-TW"/>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zh-TW" altLang="zh-TW">
              <a:ea typeface="標楷體" pitchFamily="65" charset="-12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0F5DC9-CEF4-4FC4-B678-B824CDB4EFC0}" type="slidenum">
              <a:rPr lang="en-US" altLang="zh-TW"/>
              <a:pPr/>
              <a:t>74</a:t>
            </a:fld>
            <a:endParaRPr lang="en-US" altLang="zh-TW"/>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kumimoji="0" lang="zh-TW" altLang="zh-TW">
              <a:ea typeface="標楷體" pitchFamily="65" charset="-12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64A354-874D-400D-B496-C5DC705B6F5B}" type="slidenum">
              <a:rPr lang="en-US" altLang="zh-TW"/>
              <a:pPr/>
              <a:t>75</a:t>
            </a:fld>
            <a:endParaRPr lang="en-US" altLang="zh-TW"/>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zh-TW" altLang="zh-TW">
              <a:ea typeface="標楷體" pitchFamily="65" charset="-12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F10E84-B341-4105-9B96-920B2F19FB99}" type="slidenum">
              <a:rPr lang="en-US" altLang="zh-TW"/>
              <a:pPr/>
              <a:t>76</a:t>
            </a:fld>
            <a:endParaRPr lang="en-US" altLang="zh-TW"/>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17F44F-73A6-46CE-9107-73D49E5E4248}" type="slidenum">
              <a:rPr lang="en-US" altLang="zh-TW"/>
              <a:pPr/>
              <a:t>77</a:t>
            </a:fld>
            <a:endParaRPr lang="en-US" altLang="zh-TW"/>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96A134-5066-478C-913C-B88D6E8DAC22}" type="slidenum">
              <a:rPr lang="en-US" altLang="zh-TW"/>
              <a:pPr/>
              <a:t>78</a:t>
            </a:fld>
            <a:endParaRPr lang="en-US" altLang="zh-TW"/>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zh-TW" altLang="zh-TW">
              <a:ea typeface="標楷體" pitchFamily="65" charset="-12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4CC43F-3F86-427F-B1CF-733F005167BE}" type="slidenum">
              <a:rPr lang="en-US" altLang="zh-TW"/>
              <a:pPr/>
              <a:t>79</a:t>
            </a:fld>
            <a:endParaRPr lang="en-US" altLang="zh-TW"/>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zh-TW" altLang="zh-TW">
              <a:ea typeface="標楷體" pitchFamily="65" charset="-12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8665AF-6A1D-462D-B757-33496A32B160}" type="slidenum">
              <a:rPr lang="en-US" altLang="zh-TW"/>
              <a:pPr/>
              <a:t>80</a:t>
            </a:fld>
            <a:endParaRPr lang="en-US" altLang="zh-TW"/>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zh-TW" altLang="zh-TW">
              <a:ea typeface="標楷體" pitchFamily="65" charset="-12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3643" y="8684826"/>
            <a:ext cx="2972724"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99" tIns="45299" rIns="90599" bIns="45299" anchor="b"/>
          <a:lstStyle>
            <a:lvl1pPr defTabSz="906463" eaLnBrk="0" hangingPunct="0">
              <a:defRPr kumimoji="1" sz="5400">
                <a:solidFill>
                  <a:srgbClr val="800000"/>
                </a:solidFill>
                <a:latin typeface="Times New Roman" pitchFamily="18" charset="0"/>
                <a:ea typeface="新細明體" pitchFamily="18" charset="-120"/>
              </a:defRPr>
            </a:lvl1pPr>
            <a:lvl2pPr marL="742950" indent="-285750" defTabSz="906463" eaLnBrk="0" hangingPunct="0">
              <a:defRPr kumimoji="1" sz="5400">
                <a:solidFill>
                  <a:srgbClr val="800000"/>
                </a:solidFill>
                <a:latin typeface="Times New Roman" pitchFamily="18" charset="0"/>
                <a:ea typeface="新細明體" pitchFamily="18" charset="-120"/>
              </a:defRPr>
            </a:lvl2pPr>
            <a:lvl3pPr marL="1143000" indent="-228600" defTabSz="906463" eaLnBrk="0" hangingPunct="0">
              <a:defRPr kumimoji="1" sz="5400">
                <a:solidFill>
                  <a:srgbClr val="800000"/>
                </a:solidFill>
                <a:latin typeface="Times New Roman" pitchFamily="18" charset="0"/>
                <a:ea typeface="新細明體" pitchFamily="18" charset="-120"/>
              </a:defRPr>
            </a:lvl3pPr>
            <a:lvl4pPr marL="1600200" indent="-228600" defTabSz="906463" eaLnBrk="0" hangingPunct="0">
              <a:defRPr kumimoji="1" sz="5400">
                <a:solidFill>
                  <a:srgbClr val="800000"/>
                </a:solidFill>
                <a:latin typeface="Times New Roman" pitchFamily="18" charset="0"/>
                <a:ea typeface="新細明體" pitchFamily="18" charset="-120"/>
              </a:defRPr>
            </a:lvl4pPr>
            <a:lvl5pPr marL="2057400" indent="-228600" defTabSz="906463" eaLnBrk="0" hangingPunct="0">
              <a:defRPr kumimoji="1" sz="5400">
                <a:solidFill>
                  <a:srgbClr val="800000"/>
                </a:solidFill>
                <a:latin typeface="Times New Roman" pitchFamily="18" charset="0"/>
                <a:ea typeface="新細明體" pitchFamily="18" charset="-120"/>
              </a:defRPr>
            </a:lvl5pPr>
            <a:lvl6pPr marL="25146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r" eaLnBrk="1" hangingPunct="1"/>
            <a:fld id="{949A4C1A-AB83-49D5-95A2-80C377DA0CD5}" type="slidenum">
              <a:rPr lang="en-US" altLang="zh-TW" sz="1200">
                <a:solidFill>
                  <a:schemeClr val="tx1"/>
                </a:solidFill>
              </a:rPr>
              <a:pPr algn="r" eaLnBrk="1" hangingPunct="1"/>
              <a:t>8</a:t>
            </a:fld>
            <a:endParaRPr lang="en-US" altLang="zh-TW" sz="1200">
              <a:solidFill>
                <a:schemeClr val="tx1"/>
              </a:solidFill>
            </a:endParaRPr>
          </a:p>
        </p:txBody>
      </p:sp>
      <p:sp>
        <p:nvSpPr>
          <p:cNvPr id="111619" name="Rectangle 2"/>
          <p:cNvSpPr>
            <a:spLocks noGrp="1" noRot="1" noChangeAspect="1" noChangeArrowheads="1" noTextEdit="1"/>
          </p:cNvSpPr>
          <p:nvPr>
            <p:ph type="sldImg"/>
          </p:nvPr>
        </p:nvSpPr>
        <p:spPr>
          <a:xfrm>
            <a:off x="1143000" y="685800"/>
            <a:ext cx="4572000" cy="3429000"/>
          </a:xfrm>
          <a:ln/>
        </p:spPr>
      </p:sp>
      <p:sp>
        <p:nvSpPr>
          <p:cNvPr id="111620" name="Rectangle 3"/>
          <p:cNvSpPr>
            <a:spLocks noGrp="1" noChangeArrowheads="1"/>
          </p:cNvSpPr>
          <p:nvPr>
            <p:ph type="body" idx="1"/>
          </p:nvPr>
        </p:nvSpPr>
        <p:spPr>
          <a:xfrm>
            <a:off x="685637" y="4343144"/>
            <a:ext cx="5486727"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C533-5304-40DE-A6EF-BA09EEDB9470}" type="slidenum">
              <a:rPr lang="en-US" altLang="zh-TW"/>
              <a:pPr/>
              <a:t>81</a:t>
            </a:fld>
            <a:endParaRPr lang="en-US" altLang="zh-TW"/>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zh-TW" altLang="zh-TW" sz="1600">
              <a:ea typeface="標楷體" pitchFamily="65" charset="-12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8E9569-C8B4-487E-B609-31CE5E833630}" type="slidenum">
              <a:rPr lang="en-US" altLang="zh-TW"/>
              <a:pPr/>
              <a:t>82</a:t>
            </a:fld>
            <a:endParaRPr lang="en-US" altLang="zh-TW"/>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zh-TW" altLang="zh-TW">
              <a:solidFill>
                <a:schemeClr val="tx2"/>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35C6D8-DD18-4DCF-8C1B-C7D48031FC35}" type="slidenum">
              <a:rPr lang="en-US" altLang="zh-TW"/>
              <a:pPr/>
              <a:t>83</a:t>
            </a:fld>
            <a:endParaRPr lang="en-US" altLang="zh-TW"/>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zh-TW" altLang="zh-TW">
              <a:solidFill>
                <a:schemeClr val="tx2"/>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141633-88B3-458B-AD48-8E02BFC49218}" type="slidenum">
              <a:rPr lang="en-US" altLang="zh-TW"/>
              <a:pPr/>
              <a:t>84</a:t>
            </a:fld>
            <a:endParaRPr lang="en-US" altLang="zh-TW"/>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236EA6-6C90-45C5-8D41-7F20C7C05DDF}" type="slidenum">
              <a:rPr lang="en-US" altLang="zh-TW"/>
              <a:pPr/>
              <a:t>85</a:t>
            </a:fld>
            <a:endParaRPr lang="en-US" altLang="zh-TW"/>
          </a:p>
        </p:txBody>
      </p:sp>
      <p:sp>
        <p:nvSpPr>
          <p:cNvPr id="1021954" name="Rectangle 2"/>
          <p:cNvSpPr>
            <a:spLocks noGrp="1" noRot="1" noChangeAspect="1" noChangeArrowheads="1" noTextEdit="1"/>
          </p:cNvSpPr>
          <p:nvPr>
            <p:ph type="sldImg"/>
          </p:nvPr>
        </p:nvSpPr>
        <p:spPr>
          <a:xfrm>
            <a:off x="1143000" y="685800"/>
            <a:ext cx="4573588" cy="3429000"/>
          </a:xfrm>
          <a:ln/>
        </p:spPr>
      </p:sp>
      <p:sp>
        <p:nvSpPr>
          <p:cNvPr id="1021955"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F8470F-6C68-42CE-93B9-5B970CC2CF7A}" type="slidenum">
              <a:rPr lang="en-US" altLang="zh-TW"/>
              <a:pPr/>
              <a:t>86</a:t>
            </a:fld>
            <a:endParaRPr lang="en-US" altLang="zh-TW"/>
          </a:p>
        </p:txBody>
      </p:sp>
      <p:sp>
        <p:nvSpPr>
          <p:cNvPr id="1024002" name="Rectangle 2"/>
          <p:cNvSpPr>
            <a:spLocks noGrp="1" noRot="1" noChangeAspect="1" noChangeArrowheads="1" noTextEdit="1"/>
          </p:cNvSpPr>
          <p:nvPr>
            <p:ph type="sldImg"/>
          </p:nvPr>
        </p:nvSpPr>
        <p:spPr>
          <a:xfrm>
            <a:off x="1143000" y="685800"/>
            <a:ext cx="4573588" cy="3429000"/>
          </a:xfrm>
          <a:ln/>
        </p:spPr>
      </p:sp>
      <p:sp>
        <p:nvSpPr>
          <p:cNvPr id="1024003"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6A35CD-76E5-4F31-8597-CAFAA7B4F63C}" type="slidenum">
              <a:rPr lang="en-US" altLang="zh-TW"/>
              <a:pPr/>
              <a:t>87</a:t>
            </a:fld>
            <a:endParaRPr lang="en-US" altLang="zh-TW"/>
          </a:p>
        </p:txBody>
      </p:sp>
      <p:sp>
        <p:nvSpPr>
          <p:cNvPr id="1026050" name="Rectangle 2"/>
          <p:cNvSpPr>
            <a:spLocks noGrp="1" noRot="1" noChangeAspect="1" noChangeArrowheads="1" noTextEdit="1"/>
          </p:cNvSpPr>
          <p:nvPr>
            <p:ph type="sldImg"/>
          </p:nvPr>
        </p:nvSpPr>
        <p:spPr>
          <a:xfrm>
            <a:off x="1143000" y="685800"/>
            <a:ext cx="4573588" cy="3429000"/>
          </a:xfrm>
          <a:ln/>
        </p:spPr>
      </p:sp>
      <p:sp>
        <p:nvSpPr>
          <p:cNvPr id="1026051"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0D8325-F037-40BC-934A-161620826608}" type="slidenum">
              <a:rPr lang="en-US" altLang="zh-TW"/>
              <a:pPr/>
              <a:t>88</a:t>
            </a:fld>
            <a:endParaRPr lang="en-US" altLang="zh-TW"/>
          </a:p>
        </p:txBody>
      </p:sp>
      <p:sp>
        <p:nvSpPr>
          <p:cNvPr id="1028098" name="Rectangle 2"/>
          <p:cNvSpPr>
            <a:spLocks noGrp="1" noRot="1" noChangeAspect="1" noChangeArrowheads="1" noTextEdit="1"/>
          </p:cNvSpPr>
          <p:nvPr>
            <p:ph type="sldImg"/>
          </p:nvPr>
        </p:nvSpPr>
        <p:spPr>
          <a:xfrm>
            <a:off x="1143000" y="685800"/>
            <a:ext cx="4573588" cy="3429000"/>
          </a:xfrm>
          <a:ln/>
        </p:spPr>
      </p:sp>
      <p:sp>
        <p:nvSpPr>
          <p:cNvPr id="1028099"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8F961D-C3EE-4D54-80A7-B2CC475F8B80}" type="slidenum">
              <a:rPr lang="en-US" altLang="zh-TW"/>
              <a:pPr/>
              <a:t>89</a:t>
            </a:fld>
            <a:endParaRPr lang="en-US" altLang="zh-TW"/>
          </a:p>
        </p:txBody>
      </p:sp>
      <p:sp>
        <p:nvSpPr>
          <p:cNvPr id="1030146" name="Rectangle 2"/>
          <p:cNvSpPr>
            <a:spLocks noGrp="1" noRot="1" noChangeAspect="1" noChangeArrowheads="1" noTextEdit="1"/>
          </p:cNvSpPr>
          <p:nvPr>
            <p:ph type="sldImg"/>
          </p:nvPr>
        </p:nvSpPr>
        <p:spPr>
          <a:xfrm>
            <a:off x="1143000" y="685800"/>
            <a:ext cx="4573588" cy="3429000"/>
          </a:xfrm>
          <a:ln/>
        </p:spPr>
      </p:sp>
      <p:sp>
        <p:nvSpPr>
          <p:cNvPr id="1030147"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E0564A-7973-44D5-A25F-EDD92B1C79C7}" type="slidenum">
              <a:rPr lang="en-US" altLang="zh-TW"/>
              <a:pPr/>
              <a:t>90</a:t>
            </a:fld>
            <a:endParaRPr lang="en-US" altLang="zh-TW"/>
          </a:p>
        </p:txBody>
      </p:sp>
      <p:sp>
        <p:nvSpPr>
          <p:cNvPr id="1032194" name="Rectangle 2"/>
          <p:cNvSpPr>
            <a:spLocks noGrp="1" noRot="1" noChangeAspect="1" noChangeArrowheads="1" noTextEdit="1"/>
          </p:cNvSpPr>
          <p:nvPr>
            <p:ph type="sldImg"/>
          </p:nvPr>
        </p:nvSpPr>
        <p:spPr>
          <a:xfrm>
            <a:off x="1143000" y="685800"/>
            <a:ext cx="4573588" cy="3429000"/>
          </a:xfrm>
          <a:ln/>
        </p:spPr>
      </p:sp>
      <p:sp>
        <p:nvSpPr>
          <p:cNvPr id="1032195"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3643" y="8684826"/>
            <a:ext cx="2972724"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99" tIns="45299" rIns="90599" bIns="45299" anchor="b"/>
          <a:lstStyle>
            <a:lvl1pPr defTabSz="906463" eaLnBrk="0" hangingPunct="0">
              <a:defRPr kumimoji="1" sz="5400">
                <a:solidFill>
                  <a:srgbClr val="800000"/>
                </a:solidFill>
                <a:latin typeface="Times New Roman" pitchFamily="18" charset="0"/>
                <a:ea typeface="新細明體" pitchFamily="18" charset="-120"/>
              </a:defRPr>
            </a:lvl1pPr>
            <a:lvl2pPr marL="742950" indent="-285750" defTabSz="906463" eaLnBrk="0" hangingPunct="0">
              <a:defRPr kumimoji="1" sz="5400">
                <a:solidFill>
                  <a:srgbClr val="800000"/>
                </a:solidFill>
                <a:latin typeface="Times New Roman" pitchFamily="18" charset="0"/>
                <a:ea typeface="新細明體" pitchFamily="18" charset="-120"/>
              </a:defRPr>
            </a:lvl2pPr>
            <a:lvl3pPr marL="1143000" indent="-228600" defTabSz="906463" eaLnBrk="0" hangingPunct="0">
              <a:defRPr kumimoji="1" sz="5400">
                <a:solidFill>
                  <a:srgbClr val="800000"/>
                </a:solidFill>
                <a:latin typeface="Times New Roman" pitchFamily="18" charset="0"/>
                <a:ea typeface="新細明體" pitchFamily="18" charset="-120"/>
              </a:defRPr>
            </a:lvl3pPr>
            <a:lvl4pPr marL="1600200" indent="-228600" defTabSz="906463" eaLnBrk="0" hangingPunct="0">
              <a:defRPr kumimoji="1" sz="5400">
                <a:solidFill>
                  <a:srgbClr val="800000"/>
                </a:solidFill>
                <a:latin typeface="Times New Roman" pitchFamily="18" charset="0"/>
                <a:ea typeface="新細明體" pitchFamily="18" charset="-120"/>
              </a:defRPr>
            </a:lvl4pPr>
            <a:lvl5pPr marL="2057400" indent="-228600" defTabSz="906463" eaLnBrk="0" hangingPunct="0">
              <a:defRPr kumimoji="1" sz="5400">
                <a:solidFill>
                  <a:srgbClr val="800000"/>
                </a:solidFill>
                <a:latin typeface="Times New Roman" pitchFamily="18" charset="0"/>
                <a:ea typeface="新細明體" pitchFamily="18" charset="-120"/>
              </a:defRPr>
            </a:lvl5pPr>
            <a:lvl6pPr marL="25146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r" eaLnBrk="1" hangingPunct="1"/>
            <a:fld id="{EF6825B0-CF52-4075-900F-22F456D06C3F}" type="slidenum">
              <a:rPr lang="en-US" altLang="zh-TW" sz="1200">
                <a:solidFill>
                  <a:schemeClr val="tx1"/>
                </a:solidFill>
              </a:rPr>
              <a:pPr algn="r" eaLnBrk="1" hangingPunct="1"/>
              <a:t>9</a:t>
            </a:fld>
            <a:endParaRPr lang="en-US" altLang="zh-TW" sz="1200">
              <a:solidFill>
                <a:schemeClr val="tx1"/>
              </a:solidFill>
            </a:endParaRPr>
          </a:p>
        </p:txBody>
      </p:sp>
      <p:sp>
        <p:nvSpPr>
          <p:cNvPr id="112643" name="Rectangle 2"/>
          <p:cNvSpPr>
            <a:spLocks noGrp="1" noRot="1" noChangeAspect="1" noChangeArrowheads="1" noTextEdit="1"/>
          </p:cNvSpPr>
          <p:nvPr>
            <p:ph type="sldImg"/>
          </p:nvPr>
        </p:nvSpPr>
        <p:spPr>
          <a:xfrm>
            <a:off x="1143000" y="685800"/>
            <a:ext cx="4572000" cy="3429000"/>
          </a:xfrm>
          <a:ln/>
        </p:spPr>
      </p:sp>
      <p:sp>
        <p:nvSpPr>
          <p:cNvPr id="112644" name="Rectangle 3"/>
          <p:cNvSpPr>
            <a:spLocks noGrp="1" noChangeArrowheads="1"/>
          </p:cNvSpPr>
          <p:nvPr>
            <p:ph type="body" idx="1"/>
          </p:nvPr>
        </p:nvSpPr>
        <p:spPr>
          <a:xfrm>
            <a:off x="685637" y="4343144"/>
            <a:ext cx="5486727"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1DC626-07B4-4035-913F-8936E4F56809}" type="slidenum">
              <a:rPr lang="en-US" altLang="zh-TW"/>
              <a:pPr/>
              <a:t>91</a:t>
            </a:fld>
            <a:endParaRPr lang="en-US" altLang="zh-TW"/>
          </a:p>
        </p:txBody>
      </p:sp>
      <p:sp>
        <p:nvSpPr>
          <p:cNvPr id="1034242" name="Rectangle 2"/>
          <p:cNvSpPr>
            <a:spLocks noGrp="1" noRot="1" noChangeAspect="1" noChangeArrowheads="1" noTextEdit="1"/>
          </p:cNvSpPr>
          <p:nvPr>
            <p:ph type="sldImg"/>
          </p:nvPr>
        </p:nvSpPr>
        <p:spPr>
          <a:xfrm>
            <a:off x="1143000" y="685800"/>
            <a:ext cx="4573588" cy="3429000"/>
          </a:xfrm>
          <a:ln/>
        </p:spPr>
      </p:sp>
      <p:sp>
        <p:nvSpPr>
          <p:cNvPr id="1034243"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AD0FB0-1EB7-496F-A1B3-C1F9A0B36D17}" type="slidenum">
              <a:rPr lang="en-US" altLang="zh-TW"/>
              <a:pPr/>
              <a:t>92</a:t>
            </a:fld>
            <a:endParaRPr lang="en-US" altLang="zh-TW"/>
          </a:p>
        </p:txBody>
      </p:sp>
      <p:sp>
        <p:nvSpPr>
          <p:cNvPr id="1036290" name="Rectangle 2"/>
          <p:cNvSpPr>
            <a:spLocks noGrp="1" noRot="1" noChangeAspect="1" noChangeArrowheads="1" noTextEdit="1"/>
          </p:cNvSpPr>
          <p:nvPr>
            <p:ph type="sldImg"/>
          </p:nvPr>
        </p:nvSpPr>
        <p:spPr>
          <a:xfrm>
            <a:off x="1143000" y="685800"/>
            <a:ext cx="4573588" cy="3429000"/>
          </a:xfrm>
          <a:ln/>
        </p:spPr>
      </p:sp>
      <p:sp>
        <p:nvSpPr>
          <p:cNvPr id="1036291"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11F731-885A-44C6-8BBF-1487F132503F}" type="slidenum">
              <a:rPr lang="en-US" altLang="zh-TW"/>
              <a:pPr/>
              <a:t>93</a:t>
            </a:fld>
            <a:endParaRPr lang="en-US" altLang="zh-TW"/>
          </a:p>
        </p:txBody>
      </p:sp>
      <p:sp>
        <p:nvSpPr>
          <p:cNvPr id="1038338" name="Rectangle 2"/>
          <p:cNvSpPr>
            <a:spLocks noGrp="1" noRot="1" noChangeAspect="1" noChangeArrowheads="1" noTextEdit="1"/>
          </p:cNvSpPr>
          <p:nvPr>
            <p:ph type="sldImg"/>
          </p:nvPr>
        </p:nvSpPr>
        <p:spPr>
          <a:xfrm>
            <a:off x="1143000" y="685800"/>
            <a:ext cx="4573588" cy="3429000"/>
          </a:xfrm>
          <a:ln/>
        </p:spPr>
      </p:sp>
      <p:sp>
        <p:nvSpPr>
          <p:cNvPr id="1038339"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EA6A20-FE98-4748-8D3C-185E4D336CA8}" type="slidenum">
              <a:rPr lang="en-US" altLang="zh-TW"/>
              <a:pPr/>
              <a:t>94</a:t>
            </a:fld>
            <a:endParaRPr lang="en-US" altLang="zh-TW"/>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5B5ADD-7320-435B-A6CF-5DFD6705CD61}" type="slidenum">
              <a:rPr lang="en-US" altLang="zh-TW"/>
              <a:pPr/>
              <a:t>95</a:t>
            </a:fld>
            <a:endParaRPr lang="en-US" altLang="zh-TW"/>
          </a:p>
        </p:txBody>
      </p:sp>
      <p:sp>
        <p:nvSpPr>
          <p:cNvPr id="914434" name="Rectangle 2"/>
          <p:cNvSpPr>
            <a:spLocks noGrp="1" noRot="1" noChangeAspect="1" noChangeArrowheads="1" noTextEdit="1"/>
          </p:cNvSpPr>
          <p:nvPr>
            <p:ph type="sldImg"/>
          </p:nvPr>
        </p:nvSpPr>
        <p:spPr>
          <a:ln/>
        </p:spPr>
      </p:sp>
      <p:sp>
        <p:nvSpPr>
          <p:cNvPr id="914435"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A0B1DF-BD2C-4992-AE04-1CB29CC84602}" type="slidenum">
              <a:rPr lang="en-US" altLang="zh-TW"/>
              <a:pPr/>
              <a:t>96</a:t>
            </a:fld>
            <a:endParaRPr lang="en-US" altLang="zh-TW"/>
          </a:p>
        </p:txBody>
      </p:sp>
      <p:sp>
        <p:nvSpPr>
          <p:cNvPr id="915458" name="Rectangle 2"/>
          <p:cNvSpPr>
            <a:spLocks noGrp="1" noRot="1" noChangeAspect="1" noChangeArrowheads="1" noTextEdit="1"/>
          </p:cNvSpPr>
          <p:nvPr>
            <p:ph type="sldImg"/>
          </p:nvPr>
        </p:nvSpPr>
        <p:spPr>
          <a:ln/>
        </p:spPr>
      </p:sp>
      <p:sp>
        <p:nvSpPr>
          <p:cNvPr id="915459"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E97B75-96EE-4012-ACAF-BE9BE4E6D665}" type="slidenum">
              <a:rPr lang="en-US" altLang="zh-TW"/>
              <a:pPr/>
              <a:t>97</a:t>
            </a:fld>
            <a:endParaRPr lang="en-US" altLang="zh-TW"/>
          </a:p>
        </p:txBody>
      </p:sp>
      <p:sp>
        <p:nvSpPr>
          <p:cNvPr id="916482" name="Rectangle 2"/>
          <p:cNvSpPr>
            <a:spLocks noGrp="1" noRot="1" noChangeAspect="1" noChangeArrowheads="1" noTextEdit="1"/>
          </p:cNvSpPr>
          <p:nvPr>
            <p:ph type="sldImg"/>
          </p:nvPr>
        </p:nvSpPr>
        <p:spPr>
          <a:ln/>
        </p:spPr>
      </p:sp>
      <p:sp>
        <p:nvSpPr>
          <p:cNvPr id="916483"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23CAB-6FFB-48F5-B48E-592E1D505D33}" type="slidenum">
              <a:rPr lang="en-US" altLang="zh-TW"/>
              <a:pPr/>
              <a:t>98</a:t>
            </a:fld>
            <a:endParaRPr lang="en-US" altLang="zh-TW"/>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CBD156-E4B8-48D1-B29D-1C839834AA3E}" type="slidenum">
              <a:rPr lang="en-US" altLang="zh-TW"/>
              <a:pPr/>
              <a:t>99</a:t>
            </a:fld>
            <a:endParaRPr lang="en-US" altLang="zh-TW"/>
          </a:p>
        </p:txBody>
      </p:sp>
      <p:sp>
        <p:nvSpPr>
          <p:cNvPr id="918530" name="Rectangle 2"/>
          <p:cNvSpPr>
            <a:spLocks noGrp="1" noRot="1" noChangeAspect="1" noChangeArrowheads="1" noTextEdit="1"/>
          </p:cNvSpPr>
          <p:nvPr>
            <p:ph type="sldImg"/>
          </p:nvPr>
        </p:nvSpPr>
        <p:spPr>
          <a:ln/>
        </p:spPr>
      </p:sp>
      <p:sp>
        <p:nvSpPr>
          <p:cNvPr id="918531"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02C4E1-2BAB-4B8A-BB53-A1A0FCC9F97E}" type="slidenum">
              <a:rPr lang="en-US" altLang="zh-TW"/>
              <a:pPr/>
              <a:t>100</a:t>
            </a:fld>
            <a:endParaRPr lang="en-US" altLang="zh-TW"/>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3643" y="8684826"/>
            <a:ext cx="2972724"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99" tIns="45299" rIns="90599" bIns="45299" anchor="b"/>
          <a:lstStyle>
            <a:lvl1pPr defTabSz="906463" eaLnBrk="0" hangingPunct="0">
              <a:defRPr kumimoji="1" sz="5400">
                <a:solidFill>
                  <a:srgbClr val="800000"/>
                </a:solidFill>
                <a:latin typeface="Times New Roman" pitchFamily="18" charset="0"/>
                <a:ea typeface="新細明體" pitchFamily="18" charset="-120"/>
              </a:defRPr>
            </a:lvl1pPr>
            <a:lvl2pPr marL="742950" indent="-285750" defTabSz="906463" eaLnBrk="0" hangingPunct="0">
              <a:defRPr kumimoji="1" sz="5400">
                <a:solidFill>
                  <a:srgbClr val="800000"/>
                </a:solidFill>
                <a:latin typeface="Times New Roman" pitchFamily="18" charset="0"/>
                <a:ea typeface="新細明體" pitchFamily="18" charset="-120"/>
              </a:defRPr>
            </a:lvl2pPr>
            <a:lvl3pPr marL="1143000" indent="-228600" defTabSz="906463" eaLnBrk="0" hangingPunct="0">
              <a:defRPr kumimoji="1" sz="5400">
                <a:solidFill>
                  <a:srgbClr val="800000"/>
                </a:solidFill>
                <a:latin typeface="Times New Roman" pitchFamily="18" charset="0"/>
                <a:ea typeface="新細明體" pitchFamily="18" charset="-120"/>
              </a:defRPr>
            </a:lvl3pPr>
            <a:lvl4pPr marL="1600200" indent="-228600" defTabSz="906463" eaLnBrk="0" hangingPunct="0">
              <a:defRPr kumimoji="1" sz="5400">
                <a:solidFill>
                  <a:srgbClr val="800000"/>
                </a:solidFill>
                <a:latin typeface="Times New Roman" pitchFamily="18" charset="0"/>
                <a:ea typeface="新細明體" pitchFamily="18" charset="-120"/>
              </a:defRPr>
            </a:lvl4pPr>
            <a:lvl5pPr marL="2057400" indent="-228600" defTabSz="906463" eaLnBrk="0" hangingPunct="0">
              <a:defRPr kumimoji="1" sz="5400">
                <a:solidFill>
                  <a:srgbClr val="800000"/>
                </a:solidFill>
                <a:latin typeface="Times New Roman" pitchFamily="18" charset="0"/>
                <a:ea typeface="新細明體" pitchFamily="18" charset="-120"/>
              </a:defRPr>
            </a:lvl5pPr>
            <a:lvl6pPr marL="25146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defTabSz="906463"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r" eaLnBrk="1" hangingPunct="1"/>
            <a:fld id="{9261CAC9-1654-46F3-94BA-EC1934666674}" type="slidenum">
              <a:rPr lang="en-US" altLang="zh-TW" sz="1200">
                <a:solidFill>
                  <a:schemeClr val="tx1"/>
                </a:solidFill>
              </a:rPr>
              <a:pPr algn="r" eaLnBrk="1" hangingPunct="1"/>
              <a:t>10</a:t>
            </a:fld>
            <a:endParaRPr lang="en-US" altLang="zh-TW" sz="1200">
              <a:solidFill>
                <a:schemeClr val="tx1"/>
              </a:solidFill>
            </a:endParaRPr>
          </a:p>
        </p:txBody>
      </p:sp>
      <p:sp>
        <p:nvSpPr>
          <p:cNvPr id="113667" name="Rectangle 2"/>
          <p:cNvSpPr>
            <a:spLocks noGrp="1" noRot="1" noChangeAspect="1" noChangeArrowheads="1" noTextEdit="1"/>
          </p:cNvSpPr>
          <p:nvPr>
            <p:ph type="sldImg"/>
          </p:nvPr>
        </p:nvSpPr>
        <p:spPr>
          <a:xfrm>
            <a:off x="1143000" y="685800"/>
            <a:ext cx="4572000" cy="3429000"/>
          </a:xfrm>
          <a:ln/>
        </p:spPr>
      </p:sp>
      <p:sp>
        <p:nvSpPr>
          <p:cNvPr id="113668" name="Rectangle 3"/>
          <p:cNvSpPr>
            <a:spLocks noGrp="1" noChangeArrowheads="1"/>
          </p:cNvSpPr>
          <p:nvPr>
            <p:ph type="body" idx="1"/>
          </p:nvPr>
        </p:nvSpPr>
        <p:spPr>
          <a:xfrm>
            <a:off x="685637" y="4343144"/>
            <a:ext cx="5486727"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7BFB09-DCB0-43E9-81DE-43C1855ABBEB}" type="slidenum">
              <a:rPr lang="en-US" altLang="zh-TW"/>
              <a:pPr/>
              <a:t>101</a:t>
            </a:fld>
            <a:endParaRPr lang="en-US" altLang="zh-TW"/>
          </a:p>
        </p:txBody>
      </p:sp>
      <p:sp>
        <p:nvSpPr>
          <p:cNvPr id="920578" name="Rectangle 2"/>
          <p:cNvSpPr>
            <a:spLocks noGrp="1" noRot="1" noChangeAspect="1" noChangeArrowheads="1" noTextEdit="1"/>
          </p:cNvSpPr>
          <p:nvPr>
            <p:ph type="sldImg"/>
          </p:nvPr>
        </p:nvSpPr>
        <p:spPr>
          <a:ln/>
        </p:spPr>
      </p:sp>
      <p:sp>
        <p:nvSpPr>
          <p:cNvPr id="920579"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CCE0D4-9243-41D8-9EDF-AF77112073D7}" type="slidenum">
              <a:rPr lang="en-US" altLang="zh-TW"/>
              <a:pPr/>
              <a:t>102</a:t>
            </a:fld>
            <a:endParaRPr lang="en-US" altLang="zh-TW"/>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C0EB39-980C-40D9-86BC-C72A7021BE94}" type="slidenum">
              <a:rPr lang="en-US" altLang="zh-TW"/>
              <a:pPr/>
              <a:t>103</a:t>
            </a:fld>
            <a:endParaRPr lang="en-US" altLang="zh-TW"/>
          </a:p>
        </p:txBody>
      </p:sp>
      <p:sp>
        <p:nvSpPr>
          <p:cNvPr id="922626" name="Rectangle 2"/>
          <p:cNvSpPr>
            <a:spLocks noGrp="1" noRot="1" noChangeAspect="1" noChangeArrowheads="1" noTextEdit="1"/>
          </p:cNvSpPr>
          <p:nvPr>
            <p:ph type="sldImg"/>
          </p:nvPr>
        </p:nvSpPr>
        <p:spPr>
          <a:ln/>
        </p:spPr>
      </p:sp>
      <p:sp>
        <p:nvSpPr>
          <p:cNvPr id="922627"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90C71-6B9E-412B-AADB-15F9019D6949}" type="slidenum">
              <a:rPr lang="en-US" altLang="zh-TW"/>
              <a:pPr/>
              <a:t>104</a:t>
            </a:fld>
            <a:endParaRPr lang="en-US" altLang="zh-TW"/>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DA98CE-DE0E-447D-BE0B-D1981A13D432}" type="slidenum">
              <a:rPr lang="en-US" altLang="zh-TW"/>
              <a:pPr/>
              <a:t>105</a:t>
            </a:fld>
            <a:endParaRPr lang="en-US" altLang="zh-TW"/>
          </a:p>
        </p:txBody>
      </p:sp>
      <p:sp>
        <p:nvSpPr>
          <p:cNvPr id="924674" name="Rectangle 2"/>
          <p:cNvSpPr>
            <a:spLocks noGrp="1" noRot="1" noChangeAspect="1" noChangeArrowheads="1" noTextEdit="1"/>
          </p:cNvSpPr>
          <p:nvPr>
            <p:ph type="sldImg"/>
          </p:nvPr>
        </p:nvSpPr>
        <p:spPr>
          <a:ln/>
        </p:spPr>
      </p:sp>
      <p:sp>
        <p:nvSpPr>
          <p:cNvPr id="924675"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B24B20-C299-4B99-9BF1-D88C32B509A3}" type="slidenum">
              <a:rPr lang="en-US" altLang="zh-TW"/>
              <a:pPr/>
              <a:t>106</a:t>
            </a:fld>
            <a:endParaRPr lang="en-US" altLang="zh-TW"/>
          </a:p>
        </p:txBody>
      </p:sp>
      <p:sp>
        <p:nvSpPr>
          <p:cNvPr id="925698" name="Rectangle 2"/>
          <p:cNvSpPr>
            <a:spLocks noGrp="1" noRot="1" noChangeAspect="1" noChangeArrowheads="1" noTextEdit="1"/>
          </p:cNvSpPr>
          <p:nvPr>
            <p:ph type="sldImg"/>
          </p:nvPr>
        </p:nvSpPr>
        <p:spPr>
          <a:ln/>
        </p:spPr>
      </p:sp>
      <p:sp>
        <p:nvSpPr>
          <p:cNvPr id="925699"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C0F055-46EA-4863-8320-2BF0307F6F80}" type="slidenum">
              <a:rPr lang="en-US" altLang="zh-TW"/>
              <a:pPr/>
              <a:t>107</a:t>
            </a:fld>
            <a:endParaRPr lang="en-US" altLang="zh-TW"/>
          </a:p>
        </p:txBody>
      </p:sp>
      <p:sp>
        <p:nvSpPr>
          <p:cNvPr id="926722" name="Rectangle 2"/>
          <p:cNvSpPr>
            <a:spLocks noGrp="1" noRot="1" noChangeAspect="1" noChangeArrowheads="1" noTextEdit="1"/>
          </p:cNvSpPr>
          <p:nvPr>
            <p:ph type="sldImg"/>
          </p:nvPr>
        </p:nvSpPr>
        <p:spPr>
          <a:ln/>
        </p:spPr>
      </p:sp>
      <p:sp>
        <p:nvSpPr>
          <p:cNvPr id="926723"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89091" name="Rectangle 3"/>
          <p:cNvSpPr>
            <a:spLocks noGrp="1" noChangeArrowheads="1"/>
          </p:cNvSpPr>
          <p:nvPr>
            <p:ph type="body" idx="1"/>
          </p:nvPr>
        </p:nvSpPr>
        <p:spPr bwMode="auto">
          <a:xfrm>
            <a:off x="915607" y="4342661"/>
            <a:ext cx="5026789" cy="4116280"/>
          </a:xfrm>
          <a:prstGeom prst="rect">
            <a:avLst/>
          </a:prstGeom>
          <a:solidFill>
            <a:srgbClr val="FFFFFF"/>
          </a:solidFill>
          <a:ln>
            <a:solidFill>
              <a:srgbClr val="000000"/>
            </a:solidFill>
            <a:miter lim="800000"/>
            <a:headEnd/>
            <a:tailEnd/>
          </a:ln>
        </p:spPr>
        <p:txBody>
          <a:bodyPr lIns="89828" tIns="44914" rIns="89828" bIns="44914"/>
          <a:lstStyle/>
          <a:p>
            <a:endParaRPr lang="en-US" altLang="zh-TW"/>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844835-D8B6-426A-8859-C58DFEB6F272}" type="slidenum">
              <a:rPr lang="en-US" altLang="zh-TW"/>
              <a:pPr/>
              <a:t>109</a:t>
            </a:fld>
            <a:endParaRPr lang="en-US" altLang="zh-TW"/>
          </a:p>
        </p:txBody>
      </p:sp>
      <p:sp>
        <p:nvSpPr>
          <p:cNvPr id="934914" name="Rectangle 2"/>
          <p:cNvSpPr>
            <a:spLocks noGrp="1" noRot="1" noChangeAspect="1" noChangeArrowheads="1" noTextEdit="1"/>
          </p:cNvSpPr>
          <p:nvPr>
            <p:ph type="sldImg"/>
          </p:nvPr>
        </p:nvSpPr>
        <p:spPr>
          <a:ln/>
        </p:spPr>
      </p:sp>
      <p:sp>
        <p:nvSpPr>
          <p:cNvPr id="934915"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E05064-2092-4925-B13E-33A06529D267}" type="slidenum">
              <a:rPr lang="en-US" altLang="zh-TW"/>
              <a:pPr/>
              <a:t>110</a:t>
            </a:fld>
            <a:endParaRPr lang="en-US" altLang="zh-TW"/>
          </a:p>
        </p:txBody>
      </p:sp>
      <p:sp>
        <p:nvSpPr>
          <p:cNvPr id="935938" name="Rectangle 2"/>
          <p:cNvSpPr>
            <a:spLocks noGrp="1" noRot="1" noChangeAspect="1" noChangeArrowheads="1" noTextEdit="1"/>
          </p:cNvSpPr>
          <p:nvPr>
            <p:ph type="sldImg"/>
          </p:nvPr>
        </p:nvSpPr>
        <p:spPr>
          <a:ln/>
        </p:spPr>
      </p:sp>
      <p:sp>
        <p:nvSpPr>
          <p:cNvPr id="935939"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5400">
                <a:solidFill>
                  <a:srgbClr val="800000"/>
                </a:solidFill>
                <a:latin typeface="Times New Roman" pitchFamily="18" charset="0"/>
                <a:ea typeface="新細明體" pitchFamily="18" charset="-120"/>
              </a:defRPr>
            </a:lvl1pPr>
            <a:lvl2pPr marL="742950" indent="-285750" defTabSz="912813" eaLnBrk="0" hangingPunct="0">
              <a:defRPr kumimoji="1" sz="5400">
                <a:solidFill>
                  <a:srgbClr val="800000"/>
                </a:solidFill>
                <a:latin typeface="Times New Roman" pitchFamily="18" charset="0"/>
                <a:ea typeface="新細明體" pitchFamily="18" charset="-120"/>
              </a:defRPr>
            </a:lvl2pPr>
            <a:lvl3pPr marL="1143000" indent="-228600" defTabSz="912813" eaLnBrk="0" hangingPunct="0">
              <a:defRPr kumimoji="1" sz="5400">
                <a:solidFill>
                  <a:srgbClr val="800000"/>
                </a:solidFill>
                <a:latin typeface="Times New Roman" pitchFamily="18" charset="0"/>
                <a:ea typeface="新細明體" pitchFamily="18" charset="-120"/>
              </a:defRPr>
            </a:lvl3pPr>
            <a:lvl4pPr marL="1600200" indent="-228600" defTabSz="912813" eaLnBrk="0" hangingPunct="0">
              <a:defRPr kumimoji="1" sz="5400">
                <a:solidFill>
                  <a:srgbClr val="800000"/>
                </a:solidFill>
                <a:latin typeface="Times New Roman" pitchFamily="18" charset="0"/>
                <a:ea typeface="新細明體" pitchFamily="18" charset="-120"/>
              </a:defRPr>
            </a:lvl4pPr>
            <a:lvl5pPr marL="2057400" indent="-228600" defTabSz="912813" eaLnBrk="0" hangingPunct="0">
              <a:defRPr kumimoji="1" sz="5400">
                <a:solidFill>
                  <a:srgbClr val="800000"/>
                </a:solidFill>
                <a:latin typeface="Times New Roman" pitchFamily="18" charset="0"/>
                <a:ea typeface="新細明體" pitchFamily="18" charset="-120"/>
              </a:defRPr>
            </a:lvl5pPr>
            <a:lvl6pPr marL="25146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defTabSz="912813"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fld id="{A0FC4AEC-A0CF-48B5-A262-D246257E7AAB}" type="slidenum">
              <a:rPr lang="en-US" altLang="zh-TW" sz="1200" smtClean="0">
                <a:solidFill>
                  <a:schemeClr val="tx1"/>
                </a:solidFill>
                <a:latin typeface="Verdana" pitchFamily="34" charset="0"/>
              </a:rPr>
              <a:pPr eaLnBrk="1" hangingPunct="1"/>
              <a:t>11</a:t>
            </a:fld>
            <a:endParaRPr lang="en-US" altLang="zh-TW" sz="1200" smtClean="0">
              <a:solidFill>
                <a:schemeClr val="tx1"/>
              </a:solidFill>
              <a:latin typeface="Verdana"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1A698B-655F-4A2E-91D7-2BD11D11F07E}" type="slidenum">
              <a:rPr lang="en-US" altLang="zh-TW"/>
              <a:pPr/>
              <a:t>111</a:t>
            </a:fld>
            <a:endParaRPr lang="en-US" altLang="zh-TW"/>
          </a:p>
        </p:txBody>
      </p:sp>
      <p:sp>
        <p:nvSpPr>
          <p:cNvPr id="936962" name="Rectangle 2"/>
          <p:cNvSpPr>
            <a:spLocks noGrp="1" noRot="1" noChangeAspect="1" noChangeArrowheads="1" noTextEdit="1"/>
          </p:cNvSpPr>
          <p:nvPr>
            <p:ph type="sldImg"/>
          </p:nvPr>
        </p:nvSpPr>
        <p:spPr>
          <a:ln/>
        </p:spPr>
      </p:sp>
      <p:sp>
        <p:nvSpPr>
          <p:cNvPr id="936963"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B378F9-B981-4F47-96E0-DE31E92A87FA}" type="slidenum">
              <a:rPr lang="en-US" altLang="zh-TW"/>
              <a:pPr/>
              <a:t>112</a:t>
            </a:fld>
            <a:endParaRPr lang="en-US" altLang="zh-TW"/>
          </a:p>
        </p:txBody>
      </p:sp>
      <p:sp>
        <p:nvSpPr>
          <p:cNvPr id="937986" name="Rectangle 2"/>
          <p:cNvSpPr>
            <a:spLocks noGrp="1" noRot="1" noChangeAspect="1" noChangeArrowheads="1" noTextEdit="1"/>
          </p:cNvSpPr>
          <p:nvPr>
            <p:ph type="sldImg"/>
          </p:nvPr>
        </p:nvSpPr>
        <p:spPr>
          <a:ln/>
        </p:spPr>
      </p:sp>
      <p:sp>
        <p:nvSpPr>
          <p:cNvPr id="937987"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13E3FE-1CD3-42D6-B8CA-B93329F5E199}" type="slidenum">
              <a:rPr lang="en-US" altLang="zh-TW"/>
              <a:pPr/>
              <a:t>113</a:t>
            </a:fld>
            <a:endParaRPr lang="en-US" altLang="zh-TW"/>
          </a:p>
        </p:txBody>
      </p:sp>
      <p:sp>
        <p:nvSpPr>
          <p:cNvPr id="939010" name="Rectangle 2"/>
          <p:cNvSpPr>
            <a:spLocks noGrp="1" noRot="1" noChangeAspect="1" noChangeArrowheads="1" noTextEdit="1"/>
          </p:cNvSpPr>
          <p:nvPr>
            <p:ph type="sldImg"/>
          </p:nvPr>
        </p:nvSpPr>
        <p:spPr>
          <a:ln/>
        </p:spPr>
      </p:sp>
      <p:sp>
        <p:nvSpPr>
          <p:cNvPr id="939011"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0889B6-06F1-46AA-9508-A3C61D6AB06A}" type="slidenum">
              <a:rPr lang="en-US" altLang="zh-TW"/>
              <a:pPr/>
              <a:t>114</a:t>
            </a:fld>
            <a:endParaRPr lang="en-US" altLang="zh-TW"/>
          </a:p>
        </p:txBody>
      </p:sp>
      <p:sp>
        <p:nvSpPr>
          <p:cNvPr id="940034" name="Rectangle 2"/>
          <p:cNvSpPr>
            <a:spLocks noGrp="1" noRot="1" noChangeAspect="1" noChangeArrowheads="1" noTextEdit="1"/>
          </p:cNvSpPr>
          <p:nvPr>
            <p:ph type="sldImg"/>
          </p:nvPr>
        </p:nvSpPr>
        <p:spPr>
          <a:ln/>
        </p:spPr>
      </p:sp>
      <p:sp>
        <p:nvSpPr>
          <p:cNvPr id="940035"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55E625-034B-4019-BD06-49569BCD0A0D}" type="slidenum">
              <a:rPr lang="en-US" altLang="zh-TW"/>
              <a:pPr/>
              <a:t>115</a:t>
            </a:fld>
            <a:endParaRPr lang="en-US" altLang="zh-TW"/>
          </a:p>
        </p:txBody>
      </p:sp>
      <p:sp>
        <p:nvSpPr>
          <p:cNvPr id="941058" name="Rectangle 2"/>
          <p:cNvSpPr>
            <a:spLocks noGrp="1" noRot="1" noChangeAspect="1" noChangeArrowheads="1" noTextEdit="1"/>
          </p:cNvSpPr>
          <p:nvPr>
            <p:ph type="sldImg"/>
          </p:nvPr>
        </p:nvSpPr>
        <p:spPr>
          <a:ln/>
        </p:spPr>
      </p:sp>
      <p:sp>
        <p:nvSpPr>
          <p:cNvPr id="941059"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C8653D-05F5-4837-8FD5-3E9D38530404}" type="slidenum">
              <a:rPr lang="en-US" altLang="zh-TW"/>
              <a:pPr/>
              <a:t>116</a:t>
            </a:fld>
            <a:endParaRPr lang="en-US" altLang="zh-TW"/>
          </a:p>
        </p:txBody>
      </p:sp>
      <p:sp>
        <p:nvSpPr>
          <p:cNvPr id="942082" name="Rectangle 2"/>
          <p:cNvSpPr>
            <a:spLocks noGrp="1" noRot="1" noChangeAspect="1" noChangeArrowheads="1" noTextEdit="1"/>
          </p:cNvSpPr>
          <p:nvPr>
            <p:ph type="sldImg"/>
          </p:nvPr>
        </p:nvSpPr>
        <p:spPr>
          <a:ln/>
        </p:spPr>
      </p:sp>
      <p:sp>
        <p:nvSpPr>
          <p:cNvPr id="942083"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投影片圖像版面配置區 1"/>
          <p:cNvSpPr>
            <a:spLocks noGrp="1" noRot="1" noChangeAspect="1" noTextEdit="1"/>
          </p:cNvSpPr>
          <p:nvPr>
            <p:ph type="sldImg"/>
          </p:nvPr>
        </p:nvSpPr>
        <p:spPr>
          <a:ln/>
        </p:spPr>
      </p:sp>
      <p:sp>
        <p:nvSpPr>
          <p:cNvPr id="14745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14746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fld id="{068106B3-0081-4261-A4FA-24C5B1803FD3}" type="slidenum">
              <a:rPr lang="en-US" altLang="zh-TW" sz="1200" smtClean="0">
                <a:solidFill>
                  <a:schemeClr val="tx1"/>
                </a:solidFill>
                <a:latin typeface="Verdana" pitchFamily="34" charset="0"/>
              </a:rPr>
              <a:pPr eaLnBrk="1" hangingPunct="1"/>
              <a:t>170</a:t>
            </a:fld>
            <a:endParaRPr lang="en-US" altLang="zh-TW" sz="1200" smtClean="0">
              <a:solidFill>
                <a:schemeClr val="tx1"/>
              </a:solidFill>
              <a:latin typeface="Verdana"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圖像版面配置區 1"/>
          <p:cNvSpPr>
            <a:spLocks noGrp="1" noRot="1" noChangeAspect="1" noTextEdit="1"/>
          </p:cNvSpPr>
          <p:nvPr>
            <p:ph type="sldImg"/>
          </p:nvPr>
        </p:nvSpPr>
        <p:spPr>
          <a:ln/>
        </p:spPr>
      </p:sp>
      <p:sp>
        <p:nvSpPr>
          <p:cNvPr id="11571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11571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fld id="{03B6E61C-0A8C-4F99-B2C5-C16D4DBF3EDD}" type="slidenum">
              <a:rPr lang="en-US" altLang="zh-TW" sz="1200" smtClean="0">
                <a:solidFill>
                  <a:schemeClr val="tx1"/>
                </a:solidFill>
                <a:latin typeface="Verdana" pitchFamily="34" charset="0"/>
              </a:rPr>
              <a:pPr eaLnBrk="1" hangingPunct="1"/>
              <a:t>12</a:t>
            </a:fld>
            <a:endParaRPr lang="en-US" altLang="zh-TW" sz="1200" smtClean="0">
              <a:solidFill>
                <a:schemeClr val="tx1"/>
              </a:solidFill>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投影片圖像版面配置區 1"/>
          <p:cNvSpPr>
            <a:spLocks noGrp="1" noRot="1" noChangeAspect="1" noTextEdit="1"/>
          </p:cNvSpPr>
          <p:nvPr>
            <p:ph type="sldImg"/>
          </p:nvPr>
        </p:nvSpPr>
        <p:spPr>
          <a:ln/>
        </p:spPr>
      </p:sp>
      <p:sp>
        <p:nvSpPr>
          <p:cNvPr id="11673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11674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fld id="{773D4CD2-9965-4787-95CC-2B632EA3EDE6}" type="slidenum">
              <a:rPr lang="en-US" altLang="zh-TW" sz="1200" smtClean="0">
                <a:solidFill>
                  <a:schemeClr val="tx1"/>
                </a:solidFill>
                <a:latin typeface="Verdana" pitchFamily="34" charset="0"/>
              </a:rPr>
              <a:pPr eaLnBrk="1" hangingPunct="1"/>
              <a:t>14</a:t>
            </a:fld>
            <a:endParaRPr lang="en-US" altLang="zh-TW" sz="1200" smtClean="0">
              <a:solidFill>
                <a:schemeClr val="tx1"/>
              </a:solidFill>
              <a:latin typeface="Verdan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21655520-EF54-4030-B3B0-7CCBC154FB64}" type="slidenum">
              <a:rPr lang="en-US" altLang="zh-TW"/>
              <a:pPr>
                <a:defRPr/>
              </a:pPr>
              <a:t>‹#›</a:t>
            </a:fld>
            <a:endParaRPr lang="en-US" altLang="zh-TW"/>
          </a:p>
        </p:txBody>
      </p:sp>
      <p:pic>
        <p:nvPicPr>
          <p:cNvPr id="7" name="Picture 2" descr="G:\交安種子老師培訓班\01.陳亞蓮\144832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850" y="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306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06506526-50D5-42AB-A3A3-76CF13AFB23A}" type="slidenum">
              <a:rPr lang="en-US" altLang="zh-TW"/>
              <a:pPr>
                <a:defRPr/>
              </a:pPr>
              <a:t>‹#›</a:t>
            </a:fld>
            <a:endParaRPr lang="en-US" altLang="zh-TW"/>
          </a:p>
        </p:txBody>
      </p:sp>
    </p:spTree>
    <p:extLst>
      <p:ext uri="{BB962C8B-B14F-4D97-AF65-F5344CB8AC3E}">
        <p14:creationId xmlns:p14="http://schemas.microsoft.com/office/powerpoint/2010/main" val="145504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39E549E9-8115-4CCE-AC7F-67609F81DAEF}" type="slidenum">
              <a:rPr lang="en-US" altLang="zh-TW"/>
              <a:pPr>
                <a:defRPr/>
              </a:pPr>
              <a:t>‹#›</a:t>
            </a:fld>
            <a:endParaRPr lang="en-US" altLang="zh-TW"/>
          </a:p>
        </p:txBody>
      </p:sp>
    </p:spTree>
    <p:extLst>
      <p:ext uri="{BB962C8B-B14F-4D97-AF65-F5344CB8AC3E}">
        <p14:creationId xmlns:p14="http://schemas.microsoft.com/office/powerpoint/2010/main" val="2327407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7813"/>
            <a:ext cx="8229600" cy="1139825"/>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6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7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71"/>
          <p:cNvSpPr>
            <a:spLocks noGrp="1" noChangeArrowheads="1"/>
          </p:cNvSpPr>
          <p:nvPr>
            <p:ph type="sldNum" sz="quarter" idx="12"/>
          </p:nvPr>
        </p:nvSpPr>
        <p:spPr>
          <a:ln/>
        </p:spPr>
        <p:txBody>
          <a:bodyPr/>
          <a:lstStyle>
            <a:lvl1pPr>
              <a:defRPr/>
            </a:lvl1pPr>
          </a:lstStyle>
          <a:p>
            <a:pPr>
              <a:defRPr/>
            </a:pPr>
            <a:fld id="{EE4DA710-E6C6-4AA4-AF3F-22D6862DEACF}" type="slidenum">
              <a:rPr lang="en-US" altLang="zh-TW"/>
              <a:pPr>
                <a:defRPr/>
              </a:pPr>
              <a:t>‹#›</a:t>
            </a:fld>
            <a:endParaRPr lang="en-US" altLang="zh-TW"/>
          </a:p>
        </p:txBody>
      </p:sp>
    </p:spTree>
    <p:extLst>
      <p:ext uri="{BB962C8B-B14F-4D97-AF65-F5344CB8AC3E}">
        <p14:creationId xmlns:p14="http://schemas.microsoft.com/office/powerpoint/2010/main" val="36508738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7813"/>
            <a:ext cx="8229600" cy="113982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4038600" cy="45307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307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0"/>
          <p:cNvSpPr>
            <a:spLocks noGrp="1" noChangeArrowheads="1"/>
          </p:cNvSpPr>
          <p:nvPr>
            <p:ph type="dt" sz="half" idx="10"/>
          </p:nvPr>
        </p:nvSpPr>
        <p:spPr/>
        <p:txBody>
          <a:bodyPr/>
          <a:lstStyle>
            <a:lvl1pPr>
              <a:defRPr/>
            </a:lvl1pPr>
          </a:lstStyle>
          <a:p>
            <a:pPr>
              <a:defRPr/>
            </a:pPr>
            <a:endParaRPr lang="en-US" altLang="zh-TW"/>
          </a:p>
        </p:txBody>
      </p:sp>
      <p:sp>
        <p:nvSpPr>
          <p:cNvPr id="6" name="Rectangle 41"/>
          <p:cNvSpPr>
            <a:spLocks noGrp="1" noChangeArrowheads="1"/>
          </p:cNvSpPr>
          <p:nvPr>
            <p:ph type="ftr" sz="quarter" idx="11"/>
          </p:nvPr>
        </p:nvSpPr>
        <p:spPr/>
        <p:txBody>
          <a:bodyPr/>
          <a:lstStyle>
            <a:lvl1pPr>
              <a:defRPr/>
            </a:lvl1pPr>
          </a:lstStyle>
          <a:p>
            <a:pPr>
              <a:defRPr/>
            </a:pPr>
            <a:endParaRPr lang="en-US" altLang="zh-TW"/>
          </a:p>
        </p:txBody>
      </p:sp>
      <p:sp>
        <p:nvSpPr>
          <p:cNvPr id="7" name="Rectangle 42"/>
          <p:cNvSpPr>
            <a:spLocks noGrp="1" noChangeArrowheads="1"/>
          </p:cNvSpPr>
          <p:nvPr>
            <p:ph type="sldNum" sz="quarter" idx="12"/>
          </p:nvPr>
        </p:nvSpPr>
        <p:spPr/>
        <p:txBody>
          <a:bodyPr/>
          <a:lstStyle>
            <a:lvl1pPr>
              <a:defRPr/>
            </a:lvl1pPr>
          </a:lstStyle>
          <a:p>
            <a:pPr>
              <a:defRPr/>
            </a:pPr>
            <a:fld id="{A05C1F76-7E25-4D53-813D-608F0D031567}" type="slidenum">
              <a:rPr lang="en-US" altLang="zh-TW"/>
              <a:pPr>
                <a:defRPr/>
              </a:pPr>
              <a:t>‹#›</a:t>
            </a:fld>
            <a:endParaRPr lang="en-US" altLang="zh-TW"/>
          </a:p>
        </p:txBody>
      </p:sp>
    </p:spTree>
    <p:extLst>
      <p:ext uri="{BB962C8B-B14F-4D97-AF65-F5344CB8AC3E}">
        <p14:creationId xmlns:p14="http://schemas.microsoft.com/office/powerpoint/2010/main" val="3530232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7813"/>
            <a:ext cx="8229600" cy="585311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0"/>
          <p:cNvSpPr>
            <a:spLocks noGrp="1" noChangeArrowheads="1"/>
          </p:cNvSpPr>
          <p:nvPr>
            <p:ph type="dt" sz="half" idx="10"/>
          </p:nvPr>
        </p:nvSpPr>
        <p:spPr/>
        <p:txBody>
          <a:bodyPr/>
          <a:lstStyle>
            <a:lvl1pPr>
              <a:defRPr/>
            </a:lvl1pPr>
          </a:lstStyle>
          <a:p>
            <a:pPr>
              <a:defRPr/>
            </a:pPr>
            <a:endParaRPr lang="en-US" altLang="zh-TW"/>
          </a:p>
        </p:txBody>
      </p:sp>
      <p:sp>
        <p:nvSpPr>
          <p:cNvPr id="4" name="Rectangle 41"/>
          <p:cNvSpPr>
            <a:spLocks noGrp="1" noChangeArrowheads="1"/>
          </p:cNvSpPr>
          <p:nvPr>
            <p:ph type="ftr" sz="quarter" idx="11"/>
          </p:nvPr>
        </p:nvSpPr>
        <p:spPr/>
        <p:txBody>
          <a:bodyPr/>
          <a:lstStyle>
            <a:lvl1pPr>
              <a:defRPr/>
            </a:lvl1pPr>
          </a:lstStyle>
          <a:p>
            <a:pPr>
              <a:defRPr/>
            </a:pPr>
            <a:endParaRPr lang="en-US" altLang="zh-TW"/>
          </a:p>
        </p:txBody>
      </p:sp>
      <p:sp>
        <p:nvSpPr>
          <p:cNvPr id="5" name="Rectangle 42"/>
          <p:cNvSpPr>
            <a:spLocks noGrp="1" noChangeArrowheads="1"/>
          </p:cNvSpPr>
          <p:nvPr>
            <p:ph type="sldNum" sz="quarter" idx="12"/>
          </p:nvPr>
        </p:nvSpPr>
        <p:spPr/>
        <p:txBody>
          <a:bodyPr/>
          <a:lstStyle>
            <a:lvl1pPr>
              <a:defRPr/>
            </a:lvl1pPr>
          </a:lstStyle>
          <a:p>
            <a:pPr>
              <a:defRPr/>
            </a:pPr>
            <a:fld id="{62E2AA22-F235-467C-AF9D-ADCC392CAE14}" type="slidenum">
              <a:rPr lang="en-US" altLang="zh-TW"/>
              <a:pPr>
                <a:defRPr/>
              </a:pPr>
              <a:t>‹#›</a:t>
            </a:fld>
            <a:endParaRPr lang="en-US" altLang="zh-TW"/>
          </a:p>
        </p:txBody>
      </p:sp>
    </p:spTree>
    <p:extLst>
      <p:ext uri="{BB962C8B-B14F-4D97-AF65-F5344CB8AC3E}">
        <p14:creationId xmlns:p14="http://schemas.microsoft.com/office/powerpoint/2010/main" val="2875532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33046" y="457200"/>
            <a:ext cx="7772400" cy="685800"/>
          </a:xfrm>
        </p:spPr>
        <p:txBody>
          <a:bodyPr/>
          <a:lstStyle/>
          <a:p>
            <a:r>
              <a:rPr lang="zh-TW" altLang="en-US"/>
              <a:t>按一下以編輯母片標題樣式</a:t>
            </a:r>
          </a:p>
        </p:txBody>
      </p:sp>
      <p:sp>
        <p:nvSpPr>
          <p:cNvPr id="3" name="表格版面配置區 2"/>
          <p:cNvSpPr>
            <a:spLocks noGrp="1"/>
          </p:cNvSpPr>
          <p:nvPr>
            <p:ph type="tbl" idx="1"/>
          </p:nvPr>
        </p:nvSpPr>
        <p:spPr>
          <a:xfrm>
            <a:off x="609600" y="1371600"/>
            <a:ext cx="7772400" cy="4953000"/>
          </a:xfrm>
        </p:spPr>
        <p:txBody>
          <a:bodyPr/>
          <a:lstStyle/>
          <a:p>
            <a:endParaRPr lang="zh-TW" altLang="en-US"/>
          </a:p>
        </p:txBody>
      </p:sp>
    </p:spTree>
    <p:extLst>
      <p:ext uri="{BB962C8B-B14F-4D97-AF65-F5344CB8AC3E}">
        <p14:creationId xmlns:p14="http://schemas.microsoft.com/office/powerpoint/2010/main" val="1941508096"/>
      </p:ext>
    </p:extLst>
  </p:cSld>
  <p:clrMapOvr>
    <a:masterClrMapping/>
  </p:clrMapOvr>
  <p:transition spd="med">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381000" y="381000"/>
            <a:ext cx="8001000" cy="838200"/>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295400"/>
            <a:ext cx="3810000" cy="4648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295400"/>
            <a:ext cx="3810000" cy="22479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695700"/>
            <a:ext cx="3810000" cy="22479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5"/>
          <p:cNvSpPr>
            <a:spLocks noGrp="1"/>
          </p:cNvSpPr>
          <p:nvPr>
            <p:ph type="dt" sz="half" idx="10"/>
          </p:nvPr>
        </p:nvSpPr>
        <p:spPr>
          <a:xfrm>
            <a:off x="381000" y="6015038"/>
            <a:ext cx="1905000" cy="457200"/>
          </a:xfrm>
        </p:spPr>
        <p:txBody>
          <a:bodyPr/>
          <a:lstStyle>
            <a:lvl1pPr>
              <a:defRPr/>
            </a:lvl1pPr>
          </a:lstStyle>
          <a:p>
            <a:endParaRPr lang="en-US" altLang="zh-TW"/>
          </a:p>
        </p:txBody>
      </p:sp>
      <p:sp>
        <p:nvSpPr>
          <p:cNvPr id="7" name="頁尾版面配置區 6"/>
          <p:cNvSpPr>
            <a:spLocks noGrp="1"/>
          </p:cNvSpPr>
          <p:nvPr>
            <p:ph type="ftr" sz="quarter" idx="11"/>
          </p:nvPr>
        </p:nvSpPr>
        <p:spPr>
          <a:xfrm>
            <a:off x="3124200" y="6015038"/>
            <a:ext cx="2895600" cy="457200"/>
          </a:xfrm>
        </p:spPr>
        <p:txBody>
          <a:bodyPr/>
          <a:lstStyle>
            <a:lvl1pPr>
              <a:defRPr/>
            </a:lvl1pPr>
          </a:lstStyle>
          <a:p>
            <a:endParaRPr lang="en-US" altLang="zh-TW"/>
          </a:p>
        </p:txBody>
      </p:sp>
      <p:sp>
        <p:nvSpPr>
          <p:cNvPr id="8" name="投影片編號版面配置區 7"/>
          <p:cNvSpPr>
            <a:spLocks noGrp="1"/>
          </p:cNvSpPr>
          <p:nvPr>
            <p:ph type="sldNum" sz="quarter" idx="12"/>
          </p:nvPr>
        </p:nvSpPr>
        <p:spPr>
          <a:xfrm>
            <a:off x="6858000" y="6015038"/>
            <a:ext cx="1905000" cy="457200"/>
          </a:xfrm>
        </p:spPr>
        <p:txBody>
          <a:bodyPr/>
          <a:lstStyle>
            <a:lvl1pPr>
              <a:defRPr/>
            </a:lvl1pPr>
          </a:lstStyle>
          <a:p>
            <a:fld id="{AA1011D8-33E6-425A-A260-C92C7D804F3C}" type="slidenum">
              <a:rPr lang="en-US" altLang="zh-TW"/>
              <a:pPr/>
              <a:t>‹#›</a:t>
            </a:fld>
            <a:endParaRPr lang="en-US" altLang="zh-TW"/>
          </a:p>
        </p:txBody>
      </p:sp>
    </p:spTree>
    <p:extLst>
      <p:ext uri="{BB962C8B-B14F-4D97-AF65-F5344CB8AC3E}">
        <p14:creationId xmlns:p14="http://schemas.microsoft.com/office/powerpoint/2010/main" val="98117928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4D018ADB-B2D6-4C37-A18A-102EE15B42D9}" type="slidenum">
              <a:rPr lang="en-US" altLang="zh-TW"/>
              <a:pPr>
                <a:defRPr/>
              </a:pPr>
              <a:t>‹#›</a:t>
            </a:fld>
            <a:endParaRPr lang="en-US" altLang="zh-TW"/>
          </a:p>
        </p:txBody>
      </p:sp>
    </p:spTree>
    <p:extLst>
      <p:ext uri="{BB962C8B-B14F-4D97-AF65-F5344CB8AC3E}">
        <p14:creationId xmlns:p14="http://schemas.microsoft.com/office/powerpoint/2010/main" val="4254821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EFBC5DFE-D19F-4302-B11E-BFFE039AB86A}" type="slidenum">
              <a:rPr lang="en-US" altLang="zh-TW"/>
              <a:pPr>
                <a:defRPr/>
              </a:pPr>
              <a:t>‹#›</a:t>
            </a:fld>
            <a:endParaRPr lang="en-US" altLang="zh-TW"/>
          </a:p>
        </p:txBody>
      </p:sp>
    </p:spTree>
    <p:extLst>
      <p:ext uri="{BB962C8B-B14F-4D97-AF65-F5344CB8AC3E}">
        <p14:creationId xmlns:p14="http://schemas.microsoft.com/office/powerpoint/2010/main" val="415973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fld id="{11F92FF0-1E57-4CCE-B4B6-412B4B1D705F}" type="slidenum">
              <a:rPr lang="en-US" altLang="zh-TW"/>
              <a:pPr>
                <a:defRPr/>
              </a:pPr>
              <a:t>‹#›</a:t>
            </a:fld>
            <a:endParaRPr lang="en-US" altLang="zh-TW"/>
          </a:p>
        </p:txBody>
      </p:sp>
    </p:spTree>
    <p:extLst>
      <p:ext uri="{BB962C8B-B14F-4D97-AF65-F5344CB8AC3E}">
        <p14:creationId xmlns:p14="http://schemas.microsoft.com/office/powerpoint/2010/main" val="2748403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endParaRPr lang="en-US" altLang="zh-TW"/>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fld id="{DF933F96-A032-4F32-8EED-22D6ED0FEA48}" type="slidenum">
              <a:rPr lang="en-US" altLang="zh-TW"/>
              <a:pPr>
                <a:defRPr/>
              </a:pPr>
              <a:t>‹#›</a:t>
            </a:fld>
            <a:endParaRPr lang="en-US" altLang="zh-TW"/>
          </a:p>
        </p:txBody>
      </p:sp>
    </p:spTree>
    <p:extLst>
      <p:ext uri="{BB962C8B-B14F-4D97-AF65-F5344CB8AC3E}">
        <p14:creationId xmlns:p14="http://schemas.microsoft.com/office/powerpoint/2010/main" val="1922307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endParaRPr lang="en-US" altLang="zh-TW"/>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fld id="{6E8E40D5-45CF-4F8C-832B-B97E93354BC5}" type="slidenum">
              <a:rPr lang="en-US" altLang="zh-TW"/>
              <a:pPr>
                <a:defRPr/>
              </a:pPr>
              <a:t>‹#›</a:t>
            </a:fld>
            <a:endParaRPr lang="en-US" altLang="zh-TW"/>
          </a:p>
        </p:txBody>
      </p:sp>
    </p:spTree>
    <p:extLst>
      <p:ext uri="{BB962C8B-B14F-4D97-AF65-F5344CB8AC3E}">
        <p14:creationId xmlns:p14="http://schemas.microsoft.com/office/powerpoint/2010/main" val="895510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endParaRPr lang="en-US" altLang="zh-TW"/>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fld id="{25A7B570-CE57-44CA-A0B1-984F00B2C9D1}" type="slidenum">
              <a:rPr lang="en-US" altLang="zh-TW"/>
              <a:pPr>
                <a:defRPr/>
              </a:pPr>
              <a:t>‹#›</a:t>
            </a:fld>
            <a:endParaRPr lang="en-US" altLang="zh-TW"/>
          </a:p>
        </p:txBody>
      </p:sp>
    </p:spTree>
    <p:extLst>
      <p:ext uri="{BB962C8B-B14F-4D97-AF65-F5344CB8AC3E}">
        <p14:creationId xmlns:p14="http://schemas.microsoft.com/office/powerpoint/2010/main" val="1035872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fld id="{98A8A811-C5B6-4B18-933A-BB4044CE748C}" type="slidenum">
              <a:rPr lang="en-US" altLang="zh-TW"/>
              <a:pPr>
                <a:defRPr/>
              </a:pPr>
              <a:t>‹#›</a:t>
            </a:fld>
            <a:endParaRPr lang="en-US" altLang="zh-TW"/>
          </a:p>
        </p:txBody>
      </p:sp>
    </p:spTree>
    <p:extLst>
      <p:ext uri="{BB962C8B-B14F-4D97-AF65-F5344CB8AC3E}">
        <p14:creationId xmlns:p14="http://schemas.microsoft.com/office/powerpoint/2010/main" val="2270538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fld id="{ECC2E31E-0D17-4D37-8A53-C667E7A70335}" type="slidenum">
              <a:rPr lang="en-US" altLang="zh-TW"/>
              <a:pPr>
                <a:defRPr/>
              </a:pPr>
              <a:t>‹#›</a:t>
            </a:fld>
            <a:endParaRPr lang="en-US" altLang="zh-TW"/>
          </a:p>
        </p:txBody>
      </p:sp>
    </p:spTree>
    <p:extLst>
      <p:ext uri="{BB962C8B-B14F-4D97-AF65-F5344CB8AC3E}">
        <p14:creationId xmlns:p14="http://schemas.microsoft.com/office/powerpoint/2010/main" val="2821372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7E4BD"/>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zh-TW"/>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zh-TW"/>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8FAFE28-0659-456E-8A1B-50E379E192C2}" type="slidenum">
              <a:rPr lang="en-US" altLang="zh-TW"/>
              <a:pPr>
                <a:defRPr/>
              </a:pPr>
              <a:t>‹#›</a:t>
            </a:fld>
            <a:endParaRPr lang="en-US" altLang="zh-TW"/>
          </a:p>
        </p:txBody>
      </p:sp>
      <p:pic>
        <p:nvPicPr>
          <p:cNvPr id="7" name="Picture 2" descr="G:\交安種子老師培訓班\01.陳亞蓮\1448325.jp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850" y="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20" r:id="rId12"/>
    <p:sldLayoutId id="2147483971" r:id="rId13"/>
    <p:sldLayoutId id="2147483972" r:id="rId14"/>
    <p:sldLayoutId id="2147483974" r:id="rId15"/>
    <p:sldLayoutId id="2147483975"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30.jpeg"/><Relationship Id="rId5" Type="http://schemas.openxmlformats.org/officeDocument/2006/relationships/image" Target="../media/image120.png"/><Relationship Id="rId4" Type="http://schemas.openxmlformats.org/officeDocument/2006/relationships/oleObject" Target="../embeddings/oleObject17.bin"/></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120.png"/><Relationship Id="rId4" Type="http://schemas.openxmlformats.org/officeDocument/2006/relationships/oleObject" Target="../embeddings/oleObject18.bin"/></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31.jpeg"/><Relationship Id="rId5" Type="http://schemas.openxmlformats.org/officeDocument/2006/relationships/image" Target="../media/image120.png"/><Relationship Id="rId4" Type="http://schemas.openxmlformats.org/officeDocument/2006/relationships/oleObject" Target="../embeddings/oleObject19.bin"/></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132.jpeg"/><Relationship Id="rId5" Type="http://schemas.openxmlformats.org/officeDocument/2006/relationships/image" Target="../media/image120.png"/><Relationship Id="rId4" Type="http://schemas.openxmlformats.org/officeDocument/2006/relationships/oleObject" Target="../embeddings/oleObject20.bin"/></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33.jpeg"/><Relationship Id="rId5" Type="http://schemas.openxmlformats.org/officeDocument/2006/relationships/image" Target="../media/image120.png"/><Relationship Id="rId4" Type="http://schemas.openxmlformats.org/officeDocument/2006/relationships/oleObject" Target="../embeddings/oleObject21.bin"/></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134.jpeg"/><Relationship Id="rId5" Type="http://schemas.openxmlformats.org/officeDocument/2006/relationships/image" Target="../media/image120.png"/><Relationship Id="rId4" Type="http://schemas.openxmlformats.org/officeDocument/2006/relationships/oleObject" Target="../embeddings/oleObject22.bin"/></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135.jpeg"/><Relationship Id="rId5" Type="http://schemas.openxmlformats.org/officeDocument/2006/relationships/image" Target="../media/image120.png"/><Relationship Id="rId4" Type="http://schemas.openxmlformats.org/officeDocument/2006/relationships/oleObject" Target="../embeddings/oleObject23.bin"/></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137.jpeg"/><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136.jpeg"/><Relationship Id="rId5" Type="http://schemas.openxmlformats.org/officeDocument/2006/relationships/image" Target="../media/image120.png"/><Relationship Id="rId4" Type="http://schemas.openxmlformats.org/officeDocument/2006/relationships/oleObject" Target="../embeddings/oleObject24.bin"/></Relationships>
</file>

<file path=ppt/slides/_rels/slide108.xml.rels><?xml version="1.0" encoding="UTF-8" standalone="yes"?>
<Relationships xmlns="http://schemas.openxmlformats.org/package/2006/relationships"><Relationship Id="rId3" Type="http://schemas.openxmlformats.org/officeDocument/2006/relationships/image" Target="../media/image138.gif"/><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39.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mlDrawing" Target="../drawings/vmlDrawing25.vml"/><Relationship Id="rId5" Type="http://schemas.openxmlformats.org/officeDocument/2006/relationships/image" Target="../media/image120.png"/><Relationship Id="rId4" Type="http://schemas.openxmlformats.org/officeDocument/2006/relationships/oleObject" Target="../embeddings/oleObject25.bin"/></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34.jpeg"/><Relationship Id="rId5" Type="http://schemas.openxmlformats.org/officeDocument/2006/relationships/image" Target="../media/image120.png"/><Relationship Id="rId4" Type="http://schemas.openxmlformats.org/officeDocument/2006/relationships/oleObject" Target="../embeddings/oleObject26.bin"/></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135.jpeg"/><Relationship Id="rId5" Type="http://schemas.openxmlformats.org/officeDocument/2006/relationships/image" Target="../media/image120.png"/><Relationship Id="rId4" Type="http://schemas.openxmlformats.org/officeDocument/2006/relationships/oleObject" Target="../embeddings/oleObject27.bin"/></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vmlDrawing" Target="../drawings/vmlDrawing28.vml"/><Relationship Id="rId5" Type="http://schemas.openxmlformats.org/officeDocument/2006/relationships/image" Target="../media/image120.png"/><Relationship Id="rId4" Type="http://schemas.openxmlformats.org/officeDocument/2006/relationships/oleObject" Target="../embeddings/oleObject28.bin"/></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mlDrawing" Target="../drawings/vmlDrawing29.vml"/><Relationship Id="rId5" Type="http://schemas.openxmlformats.org/officeDocument/2006/relationships/image" Target="../media/image120.png"/><Relationship Id="rId4" Type="http://schemas.openxmlformats.org/officeDocument/2006/relationships/oleObject" Target="../embeddings/oleObject29.bin"/></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vmlDrawing" Target="../drawings/vmlDrawing30.vml"/><Relationship Id="rId5" Type="http://schemas.openxmlformats.org/officeDocument/2006/relationships/image" Target="../media/image120.png"/><Relationship Id="rId4" Type="http://schemas.openxmlformats.org/officeDocument/2006/relationships/oleObject" Target="../embeddings/oleObject30.bin"/></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vmlDrawing" Target="../drawings/vmlDrawing31.vml"/><Relationship Id="rId5" Type="http://schemas.openxmlformats.org/officeDocument/2006/relationships/image" Target="../media/image120.png"/><Relationship Id="rId4" Type="http://schemas.openxmlformats.org/officeDocument/2006/relationships/oleObject" Target="../embeddings/oleObject31.bin"/></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vmlDrawing" Target="../drawings/vmlDrawing32.vml"/><Relationship Id="rId5" Type="http://schemas.openxmlformats.org/officeDocument/2006/relationships/image" Target="../media/image120.png"/><Relationship Id="rId4" Type="http://schemas.openxmlformats.org/officeDocument/2006/relationships/oleObject" Target="../embeddings/oleObject32.bin"/></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33.vml"/><Relationship Id="rId4" Type="http://schemas.openxmlformats.org/officeDocument/2006/relationships/image" Target="../media/image140.e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12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VTS_01_4.wmv" TargetMode="External"/><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om.tw/url?sa=i&amp;rct=j&amp;q=&amp;esrc=s&amp;frm=1&amp;source=images&amp;cd=&amp;cad=rja&amp;uact=8&amp;docid=Pbrq1DsnIRXMXM&amp;tbnid=9zbAbF4RIshKgM:&amp;ved=0CAUQjRw&amp;url=http://www.china.com.cn/news/2010-06/30/content_20389917.htm&amp;ei=WbOhU53sPMGSuATCoYCADg&amp;psig=AFQjCNFxj3zuB3oxfpj2wBlD0CItSq_hZw&amp;ust=1403192518325394"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eg"/><Relationship Id="rId1" Type="http://schemas.openxmlformats.org/officeDocument/2006/relationships/slideLayout" Target="../slideLayouts/slideLayout7.xml"/><Relationship Id="rId4" Type="http://schemas.openxmlformats.org/officeDocument/2006/relationships/image" Target="../media/image158.jpeg"/></Relationships>
</file>

<file path=ppt/slides/_rels/slide141.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2.jpeg"/><Relationship Id="rId2" Type="http://schemas.openxmlformats.org/officeDocument/2006/relationships/image" Target="../media/image156.jpeg"/><Relationship Id="rId1" Type="http://schemas.openxmlformats.org/officeDocument/2006/relationships/slideLayout" Target="../slideLayouts/slideLayout7.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png"/></Relationships>
</file>

<file path=ppt/slides/_rels/slide14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 Id="rId5" Type="http://schemas.openxmlformats.org/officeDocument/2006/relationships/image" Target="../media/image166.jpeg"/><Relationship Id="rId4" Type="http://schemas.openxmlformats.org/officeDocument/2006/relationships/image" Target="../media/image165.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5.png"/></Relationships>
</file>

<file path=ppt/slides/_rels/slide17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21490;&#19978;&#26368;&#24375;&#32622;&#20837;&#24335;&#34892;&#37559;&#24291;&#21578;.wmv" TargetMode="Externa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hyperlink" Target="2014.08.30_&#19977;&#31435;&#22577;&#23566;_&#20013;&#20849;&#23565;&#21488;&#23041;&#33029;.mp4" TargetMode="Externa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0.gi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1.pn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hyperlink" Target="http://upload.wikimedia.org/wikipedia/commons/2/24/Freedom_House_electoral_democracies_2006.pn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hyperlink" Target="http://www.google.com.tw/url?sa=i&amp;rct=j&amp;q=&amp;esrc=s&amp;frm=1&amp;source=images&amp;cd=&amp;cad=rja&amp;uact=8&amp;ved=0CAcQjRw&amp;url=http://tw.gigacircle.com/1208704-1&amp;ei=5u4-VeH5EcLUmgW18IDABw&amp;psig=AFQjCNEz9ojFEfNCjBmI1qGO_iVb-XNIqA&amp;ust=1430274122905493"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C4ISR&#24859;&#22283;&#32773;&#39131;&#24392;.wmv"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slide" Target="slide2.xml"/><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slide" Target="slide6.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slide" Target="slide7.xml"/><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slide" Target="slide8.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slide" Target="slide10.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slide" Target="slide11.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slide" Target="slide12.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slide" Target="slide15.xml"/></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slide" Target="slide17.xml"/><Relationship Id="rId5" Type="http://schemas.openxmlformats.org/officeDocument/2006/relationships/image" Target="../media/image99.png"/><Relationship Id="rId4" Type="http://schemas.openxmlformats.org/officeDocument/2006/relationships/image" Target="../media/image98.png"/></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slide" Target="slide18.xml"/><Relationship Id="rId5" Type="http://schemas.openxmlformats.org/officeDocument/2006/relationships/image" Target="../media/image99.png"/><Relationship Id="rId4" Type="http://schemas.openxmlformats.org/officeDocument/2006/relationships/image" Target="../media/image97.jpeg"/></Relationships>
</file>

<file path=ppt/slides/_rels/slide7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8.png"/><Relationship Id="rId7"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102.png"/><Relationship Id="rId4" Type="http://schemas.openxmlformats.org/officeDocument/2006/relationships/image" Target="../media/image97.jpeg"/></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slide" Target="slide23.xml"/><Relationship Id="rId5" Type="http://schemas.openxmlformats.org/officeDocument/2006/relationships/image" Target="../media/image107.png"/><Relationship Id="rId4" Type="http://schemas.openxmlformats.org/officeDocument/2006/relationships/image" Target="../media/image106.jpeg"/></Relationships>
</file>

<file path=ppt/slides/_rels/slide8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5.png"/><Relationship Id="rId7" Type="http://schemas.openxmlformats.org/officeDocument/2006/relationships/slide" Target="slide19.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6.jpeg"/><Relationship Id="rId9" Type="http://schemas.openxmlformats.org/officeDocument/2006/relationships/image" Target="../media/image112.jpeg"/></Relationships>
</file>

<file path=ppt/slides/_rels/slide8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5.png"/><Relationship Id="rId7" Type="http://schemas.openxmlformats.org/officeDocument/2006/relationships/image" Target="../media/image113.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slide" Target="slide20.xml"/><Relationship Id="rId5" Type="http://schemas.openxmlformats.org/officeDocument/2006/relationships/image" Target="../media/image109.png"/><Relationship Id="rId10" Type="http://schemas.openxmlformats.org/officeDocument/2006/relationships/image" Target="../media/image115.png"/><Relationship Id="rId4" Type="http://schemas.openxmlformats.org/officeDocument/2006/relationships/image" Target="../media/image106.jpeg"/><Relationship Id="rId9" Type="http://schemas.openxmlformats.org/officeDocument/2006/relationships/slide" Target="slide21.xml"/></Relationships>
</file>

<file path=ppt/slides/_rels/slide83.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05.png"/><Relationship Id="rId7" Type="http://schemas.openxmlformats.org/officeDocument/2006/relationships/image" Target="../media/image116.jpe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slide" Target="slide22.xml"/><Relationship Id="rId5" Type="http://schemas.openxmlformats.org/officeDocument/2006/relationships/image" Target="../media/image109.png"/><Relationship Id="rId4" Type="http://schemas.openxmlformats.org/officeDocument/2006/relationships/image" Target="../media/image106.jpeg"/></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slide" Target="slide23.xml"/><Relationship Id="rId4" Type="http://schemas.openxmlformats.org/officeDocument/2006/relationships/image" Target="../media/image118.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oleObject" Target="../embeddings/oleObject2.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20.png"/><Relationship Id="rId4" Type="http://schemas.openxmlformats.org/officeDocument/2006/relationships/oleObject" Target="../embeddings/oleObject3.bin"/></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22.jpeg"/><Relationship Id="rId5" Type="http://schemas.openxmlformats.org/officeDocument/2006/relationships/image" Target="../media/image120.png"/><Relationship Id="rId4" Type="http://schemas.openxmlformats.org/officeDocument/2006/relationships/oleObject" Target="../embeddings/oleObject4.bin"/></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23.jpeg"/><Relationship Id="rId5" Type="http://schemas.openxmlformats.org/officeDocument/2006/relationships/image" Target="../media/image120.png"/><Relationship Id="rId4" Type="http://schemas.openxmlformats.org/officeDocument/2006/relationships/oleObject" Target="../embeddings/oleObject5.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20.png"/><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20.png"/><Relationship Id="rId4" Type="http://schemas.openxmlformats.org/officeDocument/2006/relationships/oleObject" Target="../embeddings/oleObject7.bin"/></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24.jpeg"/><Relationship Id="rId5" Type="http://schemas.openxmlformats.org/officeDocument/2006/relationships/image" Target="../media/image120.png"/><Relationship Id="rId4" Type="http://schemas.openxmlformats.org/officeDocument/2006/relationships/oleObject" Target="../embeddings/oleObject8.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20.png"/><Relationship Id="rId4" Type="http://schemas.openxmlformats.org/officeDocument/2006/relationships/oleObject" Target="../embeddings/oleObject9.bin"/></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120.png"/><Relationship Id="rId4" Type="http://schemas.openxmlformats.org/officeDocument/2006/relationships/oleObject" Target="../embeddings/oleObject10.bin"/></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20.png"/><Relationship Id="rId4" Type="http://schemas.openxmlformats.org/officeDocument/2006/relationships/oleObject" Target="../embeddings/oleObject11.bin"/></Relationships>
</file>

<file path=ppt/slides/_rels/slide95.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notesSlide" Target="../notesSlides/notesSlide54.xml"/><Relationship Id="rId7" Type="http://schemas.openxmlformats.org/officeDocument/2006/relationships/image" Target="../media/image126.jpeg"/><Relationship Id="rId2" Type="http://schemas.openxmlformats.org/officeDocument/2006/relationships/slideLayout" Target="../slideLayouts/slideLayout16.xml"/><Relationship Id="rId1" Type="http://schemas.openxmlformats.org/officeDocument/2006/relationships/vmlDrawing" Target="../drawings/vmlDrawing12.vml"/><Relationship Id="rId6" Type="http://schemas.openxmlformats.org/officeDocument/2006/relationships/image" Target="../media/image125.jpeg"/><Relationship Id="rId5" Type="http://schemas.openxmlformats.org/officeDocument/2006/relationships/image" Target="../media/image120.png"/><Relationship Id="rId4" Type="http://schemas.openxmlformats.org/officeDocument/2006/relationships/oleObject" Target="../embeddings/oleObject12.bin"/></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28.jpeg"/><Relationship Id="rId5" Type="http://schemas.openxmlformats.org/officeDocument/2006/relationships/image" Target="../media/image120.png"/><Relationship Id="rId4" Type="http://schemas.openxmlformats.org/officeDocument/2006/relationships/oleObject" Target="../embeddings/oleObject13.bin"/></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120.png"/><Relationship Id="rId4" Type="http://schemas.openxmlformats.org/officeDocument/2006/relationships/oleObject" Target="../embeddings/oleObject14.bin"/></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120.png"/><Relationship Id="rId4" Type="http://schemas.openxmlformats.org/officeDocument/2006/relationships/oleObject" Target="../embeddings/oleObject15.bin"/></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29.jpeg"/><Relationship Id="rId5" Type="http://schemas.openxmlformats.org/officeDocument/2006/relationships/image" Target="../media/image120.png"/><Relationship Id="rId4" Type="http://schemas.openxmlformats.org/officeDocument/2006/relationships/oleObject" Target="../embeddings/oleObject1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79388" y="1773238"/>
            <a:ext cx="8493125" cy="1470025"/>
          </a:xfrm>
        </p:spPr>
        <p:txBody>
          <a:bodyPr>
            <a:normAutofit fontScale="90000"/>
          </a:bodyPr>
          <a:lstStyle/>
          <a:p>
            <a:pPr>
              <a:defRPr/>
            </a:pPr>
            <a:r>
              <a:rPr lang="en-US" altLang="zh-TW" dirty="0"/>
              <a:t> </a:t>
            </a:r>
            <a:r>
              <a:rPr lang="en-US" altLang="zh-TW" sz="6000" dirty="0" smtClean="0"/>
              <a:t/>
            </a:r>
            <a:br>
              <a:rPr lang="en-US" altLang="zh-TW" sz="6000" dirty="0" smtClean="0"/>
            </a:br>
            <a:endParaRPr lang="zh-TW" altLang="en-US" sz="6000" dirty="0"/>
          </a:p>
        </p:txBody>
      </p:sp>
      <p:sp>
        <p:nvSpPr>
          <p:cNvPr id="3" name="副標題 2"/>
          <p:cNvSpPr>
            <a:spLocks noGrp="1"/>
          </p:cNvSpPr>
          <p:nvPr>
            <p:ph type="subTitle" idx="1"/>
          </p:nvPr>
        </p:nvSpPr>
        <p:spPr>
          <a:xfrm>
            <a:off x="1115616" y="2492896"/>
            <a:ext cx="6400800" cy="1344613"/>
          </a:xfrm>
        </p:spPr>
        <p:txBody>
          <a:bodyPr>
            <a:noAutofit/>
          </a:bodyPr>
          <a:lstStyle/>
          <a:p>
            <a:pPr>
              <a:defRPr/>
            </a:pPr>
            <a:r>
              <a:rPr lang="zh-TW" altLang="en-US" sz="4400" b="1" dirty="0" smtClean="0">
                <a:latin typeface="微軟正黑體" panose="020B0604030504040204" pitchFamily="34" charset="-120"/>
                <a:ea typeface="微軟正黑體" panose="020B0604030504040204" pitchFamily="34" charset="-120"/>
              </a:rPr>
              <a:t>全民</a:t>
            </a:r>
            <a:r>
              <a:rPr lang="zh-TW" altLang="en-US" sz="4400" b="1" dirty="0">
                <a:latin typeface="微軟正黑體" panose="020B0604030504040204" pitchFamily="34" charset="-120"/>
                <a:ea typeface="微軟正黑體" panose="020B0604030504040204" pitchFamily="34" charset="-120"/>
              </a:rPr>
              <a:t>防衛</a:t>
            </a:r>
            <a:r>
              <a:rPr lang="zh-TW" altLang="en-US" sz="4400" b="1" dirty="0" smtClean="0">
                <a:latin typeface="微軟正黑體" panose="020B0604030504040204" pitchFamily="34" charset="-120"/>
                <a:ea typeface="微軟正黑體" panose="020B0604030504040204" pitchFamily="34" charset="-120"/>
              </a:rPr>
              <a:t>動員相關法規及工程</a:t>
            </a:r>
            <a:r>
              <a:rPr lang="zh-TW" altLang="en-US" sz="4400" b="1" dirty="0">
                <a:latin typeface="微軟正黑體" panose="020B0604030504040204" pitchFamily="34" charset="-120"/>
                <a:ea typeface="微軟正黑體" panose="020B0604030504040204" pitchFamily="34" charset="-120"/>
              </a:rPr>
              <a:t>重機械編</a:t>
            </a:r>
            <a:r>
              <a:rPr lang="zh-TW" altLang="en-US" sz="4400" b="1" dirty="0" smtClean="0">
                <a:latin typeface="微軟正黑體" panose="020B0604030504040204" pitchFamily="34" charset="-120"/>
                <a:ea typeface="微軟正黑體" panose="020B0604030504040204" pitchFamily="34" charset="-120"/>
              </a:rPr>
              <a:t>管與運用</a:t>
            </a:r>
            <a:endParaRPr lang="en-US" altLang="zh-TW" sz="4400" b="1" dirty="0" smtClean="0">
              <a:latin typeface="微軟正黑體" panose="020B0604030504040204" pitchFamily="34" charset="-120"/>
              <a:ea typeface="微軟正黑體" panose="020B0604030504040204" pitchFamily="34" charset="-120"/>
            </a:endParaRPr>
          </a:p>
          <a:p>
            <a:pPr>
              <a:buFont typeface="Arial" charset="0"/>
              <a:buNone/>
              <a:defRPr/>
            </a:pPr>
            <a:endParaRPr lang="zh-TW" altLang="en-US" sz="4400" b="1" dirty="0"/>
          </a:p>
        </p:txBody>
      </p:sp>
      <p:sp>
        <p:nvSpPr>
          <p:cNvPr id="6149" name="文字方塊 3"/>
          <p:cNvSpPr txBox="1">
            <a:spLocks noChangeArrowheads="1"/>
          </p:cNvSpPr>
          <p:nvPr/>
        </p:nvSpPr>
        <p:spPr bwMode="auto">
          <a:xfrm>
            <a:off x="323528" y="180975"/>
            <a:ext cx="882047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dirty="0" smtClean="0">
                <a:solidFill>
                  <a:srgbClr val="FF0000"/>
                </a:solidFill>
                <a:latin typeface="Garamond" pitchFamily="18" charset="0"/>
              </a:rPr>
              <a:t>104</a:t>
            </a:r>
            <a:r>
              <a:rPr lang="zh-TW" altLang="en-US" sz="4000" b="1" dirty="0" smtClean="0">
                <a:solidFill>
                  <a:srgbClr val="FF0000"/>
                </a:solidFill>
                <a:latin typeface="Garamond" pitchFamily="18" charset="0"/>
              </a:rPr>
              <a:t>年度金門縣工程重機械編管及運用</a:t>
            </a:r>
            <a:endParaRPr lang="en-US" altLang="zh-TW" sz="4000" b="1" dirty="0" smtClean="0">
              <a:solidFill>
                <a:srgbClr val="FF0000"/>
              </a:solidFill>
              <a:latin typeface="Garamond" pitchFamily="18" charset="0"/>
            </a:endParaRPr>
          </a:p>
          <a:p>
            <a:pPr eaLnBrk="1" hangingPunct="1">
              <a:spcBef>
                <a:spcPct val="0"/>
              </a:spcBef>
              <a:buFontTx/>
              <a:buNone/>
            </a:pPr>
            <a:r>
              <a:rPr lang="zh-TW" altLang="en-US" sz="4000" b="1" dirty="0">
                <a:solidFill>
                  <a:srgbClr val="FF0000"/>
                </a:solidFill>
                <a:latin typeface="Garamond" pitchFamily="18" charset="0"/>
              </a:rPr>
              <a:t> </a:t>
            </a:r>
            <a:r>
              <a:rPr lang="zh-TW" altLang="en-US" sz="4000" b="1" dirty="0" smtClean="0">
                <a:solidFill>
                  <a:srgbClr val="FF0000"/>
                </a:solidFill>
                <a:latin typeface="Garamond" pitchFamily="18" charset="0"/>
              </a:rPr>
              <a:t>       暨營造業勞工安全衛生講習</a:t>
            </a:r>
            <a:endParaRPr lang="zh-TW" altLang="en-US" sz="4000" b="1" dirty="0">
              <a:solidFill>
                <a:srgbClr val="FF0000"/>
              </a:solidFill>
              <a:latin typeface="Garamond" pitchFamily="18" charset="0"/>
            </a:endParaRPr>
          </a:p>
        </p:txBody>
      </p:sp>
      <p:sp>
        <p:nvSpPr>
          <p:cNvPr id="4" name="文字方塊 3"/>
          <p:cNvSpPr txBox="1"/>
          <p:nvPr/>
        </p:nvSpPr>
        <p:spPr>
          <a:xfrm>
            <a:off x="4427984" y="5229200"/>
            <a:ext cx="3528392" cy="646331"/>
          </a:xfrm>
          <a:prstGeom prst="rect">
            <a:avLst/>
          </a:prstGeom>
          <a:noFill/>
        </p:spPr>
        <p:txBody>
          <a:bodyPr wrap="square" rtlCol="0">
            <a:spAutoFit/>
          </a:bodyPr>
          <a:lstStyle/>
          <a:p>
            <a:r>
              <a:rPr lang="en-US" altLang="zh-TW" sz="3600" b="1" dirty="0" smtClean="0">
                <a:solidFill>
                  <a:srgbClr val="0000FF"/>
                </a:solidFill>
              </a:rPr>
              <a:t>104</a:t>
            </a:r>
            <a:r>
              <a:rPr lang="zh-TW" altLang="en-US" sz="3600" b="1" dirty="0" smtClean="0">
                <a:solidFill>
                  <a:srgbClr val="0000FF"/>
                </a:solidFill>
              </a:rPr>
              <a:t>年</a:t>
            </a:r>
            <a:r>
              <a:rPr lang="en-US" altLang="zh-TW" sz="3600" b="1" dirty="0" smtClean="0">
                <a:solidFill>
                  <a:srgbClr val="0000FF"/>
                </a:solidFill>
              </a:rPr>
              <a:t>8</a:t>
            </a:r>
            <a:r>
              <a:rPr lang="zh-TW" altLang="en-US" sz="3600" b="1" dirty="0" smtClean="0">
                <a:solidFill>
                  <a:srgbClr val="0000FF"/>
                </a:solidFill>
              </a:rPr>
              <a:t>月</a:t>
            </a:r>
            <a:r>
              <a:rPr lang="en-US" altLang="zh-TW" sz="3600" b="1" dirty="0" smtClean="0">
                <a:solidFill>
                  <a:srgbClr val="0000FF"/>
                </a:solidFill>
              </a:rPr>
              <a:t>10</a:t>
            </a:r>
            <a:r>
              <a:rPr lang="zh-TW" altLang="en-US" sz="3600" b="1" dirty="0" smtClean="0">
                <a:solidFill>
                  <a:srgbClr val="0000FF"/>
                </a:solidFill>
              </a:rPr>
              <a:t>日</a:t>
            </a:r>
            <a:endParaRPr lang="zh-TW" altLang="en-US" sz="3600" b="1" dirty="0">
              <a:solidFill>
                <a:srgbClr val="0000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投影片編號版面配置區 3"/>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r" eaLnBrk="1" hangingPunct="1"/>
            <a:fld id="{8FE2ACC4-4FED-414D-B447-E9FEB92CCAEA}" type="slidenum">
              <a:rPr lang="en-US" altLang="zh-TW" sz="1400">
                <a:solidFill>
                  <a:schemeClr val="tx1"/>
                </a:solidFill>
              </a:rPr>
              <a:pPr algn="r" eaLnBrk="1" hangingPunct="1"/>
              <a:t>10</a:t>
            </a:fld>
            <a:endParaRPr lang="en-US" altLang="zh-TW" sz="1400">
              <a:solidFill>
                <a:schemeClr val="tx1"/>
              </a:solidFill>
            </a:endParaRPr>
          </a:p>
        </p:txBody>
      </p:sp>
      <p:sp>
        <p:nvSpPr>
          <p:cNvPr id="29699" name="Line 29"/>
          <p:cNvSpPr>
            <a:spLocks noChangeShapeType="1"/>
          </p:cNvSpPr>
          <p:nvPr/>
        </p:nvSpPr>
        <p:spPr bwMode="auto">
          <a:xfrm>
            <a:off x="7019925" y="2708275"/>
            <a:ext cx="1152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51596" name="Rectangle 4"/>
          <p:cNvSpPr>
            <a:spLocks noChangeArrowheads="1"/>
          </p:cNvSpPr>
          <p:nvPr/>
        </p:nvSpPr>
        <p:spPr bwMode="auto">
          <a:xfrm>
            <a:off x="0" y="0"/>
            <a:ext cx="4895850" cy="711200"/>
          </a:xfrm>
          <a:prstGeom prst="rect">
            <a:avLst/>
          </a:prstGeom>
          <a:solidFill>
            <a:srgbClr val="00FFFF"/>
          </a:solidFill>
          <a:ln w="9525">
            <a:solidFill>
              <a:srgbClr val="00FFFF"/>
            </a:solidFill>
            <a:miter lim="800000"/>
            <a:headEnd/>
            <a:tailEnd/>
          </a:ln>
        </p:spPr>
        <p:txBody>
          <a:bodyPr lIns="92075" tIns="46038" rIns="92075" bIns="46038">
            <a:spAutoFit/>
          </a:bodyPr>
          <a:lstStyle/>
          <a:p>
            <a:pPr>
              <a:defRPr/>
            </a:pPr>
            <a:r>
              <a:rPr lang="zh-TW" altLang="en-US" sz="4000" dirty="0">
                <a:solidFill>
                  <a:srgbClr val="FF0000"/>
                </a:solidFill>
                <a:effectLst>
                  <a:outerShdw blurRad="38100" dist="38100" dir="2700000" algn="tl">
                    <a:srgbClr val="000000"/>
                  </a:outerShdw>
                </a:effectLst>
                <a:latin typeface="標楷體" pitchFamily="65" charset="-120"/>
                <a:ea typeface="標楷體" pitchFamily="65" charset="-120"/>
              </a:rPr>
              <a:t>全民國防意涵與發展</a:t>
            </a:r>
          </a:p>
        </p:txBody>
      </p:sp>
      <p:sp>
        <p:nvSpPr>
          <p:cNvPr id="29701" name="矩形 5"/>
          <p:cNvSpPr>
            <a:spLocks noChangeArrowheads="1"/>
          </p:cNvSpPr>
          <p:nvPr/>
        </p:nvSpPr>
        <p:spPr bwMode="auto">
          <a:xfrm>
            <a:off x="468313" y="836613"/>
            <a:ext cx="82804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zh-TW" sz="2800" b="1" dirty="0">
                <a:solidFill>
                  <a:srgbClr val="FF0000"/>
                </a:solidFill>
                <a:latin typeface="標楷體" pitchFamily="65" charset="-120"/>
                <a:ea typeface="標楷體" pitchFamily="65" charset="-120"/>
              </a:rPr>
              <a:t>立法院</a:t>
            </a:r>
            <a:r>
              <a:rPr lang="en-US" altLang="zh-TW" sz="2800" b="1" dirty="0">
                <a:solidFill>
                  <a:srgbClr val="FF0000"/>
                </a:solidFill>
                <a:latin typeface="標楷體" pitchFamily="65" charset="-120"/>
                <a:ea typeface="標楷體" pitchFamily="65" charset="-120"/>
              </a:rPr>
              <a:t>2000</a:t>
            </a:r>
            <a:r>
              <a:rPr lang="zh-TW" altLang="zh-TW" sz="2800" b="1" dirty="0">
                <a:solidFill>
                  <a:srgbClr val="FF0000"/>
                </a:solidFill>
                <a:latin typeface="標楷體" pitchFamily="65" charset="-120"/>
                <a:ea typeface="標楷體" pitchFamily="65" charset="-120"/>
              </a:rPr>
              <a:t>年</a:t>
            </a:r>
            <a:r>
              <a:rPr lang="en-US" altLang="zh-TW" sz="2800" b="1" dirty="0">
                <a:solidFill>
                  <a:srgbClr val="FF0000"/>
                </a:solidFill>
                <a:latin typeface="標楷體" pitchFamily="65" charset="-120"/>
                <a:ea typeface="標楷體" pitchFamily="65" charset="-120"/>
              </a:rPr>
              <a:t>1</a:t>
            </a:r>
            <a:r>
              <a:rPr lang="zh-TW" altLang="zh-TW" sz="2800" b="1" dirty="0">
                <a:solidFill>
                  <a:srgbClr val="FF0000"/>
                </a:solidFill>
                <a:latin typeface="標楷體" pitchFamily="65" charset="-120"/>
                <a:ea typeface="標楷體" pitchFamily="65" charset="-120"/>
              </a:rPr>
              <a:t>月通過《國防法》</a:t>
            </a:r>
            <a:endParaRPr lang="zh-TW" altLang="en-US" sz="2800" b="1" dirty="0">
              <a:solidFill>
                <a:srgbClr val="FF0000"/>
              </a:solidFill>
              <a:latin typeface="標楷體" pitchFamily="65" charset="-120"/>
              <a:ea typeface="標楷體" pitchFamily="65" charset="-120"/>
            </a:endParaRPr>
          </a:p>
          <a:p>
            <a:pPr eaLnBrk="1" hangingPunct="1">
              <a:buFont typeface="Wingdings" pitchFamily="2" charset="2"/>
              <a:buChar char="u"/>
            </a:pPr>
            <a:r>
              <a:rPr lang="zh-TW" altLang="zh-TW" sz="2400" b="1" dirty="0">
                <a:solidFill>
                  <a:srgbClr val="0000FF"/>
                </a:solidFill>
                <a:latin typeface="標楷體" pitchFamily="65" charset="-120"/>
                <a:ea typeface="標楷體" pitchFamily="65" charset="-120"/>
              </a:rPr>
              <a:t>第</a:t>
            </a:r>
            <a:r>
              <a:rPr lang="en-US" altLang="zh-TW" sz="2400" b="1" dirty="0">
                <a:solidFill>
                  <a:srgbClr val="0000FF"/>
                </a:solidFill>
                <a:latin typeface="標楷體" pitchFamily="65" charset="-120"/>
                <a:ea typeface="標楷體" pitchFamily="65" charset="-120"/>
              </a:rPr>
              <a:t>3</a:t>
            </a:r>
            <a:r>
              <a:rPr lang="zh-TW" altLang="zh-TW" sz="2400" b="1" dirty="0">
                <a:solidFill>
                  <a:srgbClr val="0000FF"/>
                </a:solidFill>
                <a:latin typeface="標楷體" pitchFamily="65" charset="-120"/>
                <a:ea typeface="標楷體" pitchFamily="65" charset="-120"/>
              </a:rPr>
              <a:t>條明定：</a:t>
            </a:r>
            <a:endParaRPr lang="en-US" altLang="zh-TW" sz="2400" b="1" dirty="0">
              <a:solidFill>
                <a:srgbClr val="0000FF"/>
              </a:solidFill>
              <a:latin typeface="標楷體" pitchFamily="65" charset="-120"/>
              <a:ea typeface="標楷體" pitchFamily="65" charset="-120"/>
            </a:endParaRPr>
          </a:p>
          <a:p>
            <a:pPr eaLnBrk="1" hangingPunct="1"/>
            <a:r>
              <a:rPr lang="zh-TW" altLang="zh-TW" sz="2400" b="1" dirty="0">
                <a:solidFill>
                  <a:srgbClr val="0000FF"/>
                </a:solidFill>
                <a:latin typeface="標楷體" pitchFamily="65" charset="-120"/>
                <a:ea typeface="標楷體" pitchFamily="65" charset="-120"/>
              </a:rPr>
              <a:t>  「中華民國之國防為全民國防，包括國防軍事、全民防衛 </a:t>
            </a:r>
            <a:endParaRPr lang="zh-TW" altLang="en-US" sz="2400" b="1" dirty="0">
              <a:solidFill>
                <a:srgbClr val="0000FF"/>
              </a:solidFill>
              <a:latin typeface="標楷體" pitchFamily="65" charset="-120"/>
              <a:ea typeface="標楷體" pitchFamily="65" charset="-120"/>
            </a:endParaRPr>
          </a:p>
          <a:p>
            <a:pPr eaLnBrk="1" hangingPunct="1"/>
            <a:r>
              <a:rPr lang="zh-TW" altLang="zh-TW" sz="2400" b="1" dirty="0">
                <a:solidFill>
                  <a:srgbClr val="0000FF"/>
                </a:solidFill>
                <a:latin typeface="標楷體" pitchFamily="65" charset="-120"/>
                <a:ea typeface="標楷體" pitchFamily="65" charset="-120"/>
              </a:rPr>
              <a:t>  及與國防有關之政治、經濟、心理科技等直接、間接有助</a:t>
            </a:r>
            <a:endParaRPr lang="zh-TW" altLang="en-US" sz="2400" b="1" dirty="0">
              <a:solidFill>
                <a:srgbClr val="0000FF"/>
              </a:solidFill>
              <a:latin typeface="標楷體" pitchFamily="65" charset="-120"/>
              <a:ea typeface="標楷體" pitchFamily="65" charset="-120"/>
            </a:endParaRPr>
          </a:p>
          <a:p>
            <a:pPr eaLnBrk="1" hangingPunct="1"/>
            <a:r>
              <a:rPr lang="zh-TW" altLang="zh-TW" sz="2400" b="1" dirty="0">
                <a:solidFill>
                  <a:srgbClr val="0000FF"/>
                </a:solidFill>
                <a:latin typeface="標楷體" pitchFamily="65" charset="-120"/>
                <a:ea typeface="標楷體" pitchFamily="65" charset="-120"/>
              </a:rPr>
              <a:t>  於達成國防目的之事務」。</a:t>
            </a:r>
            <a:endParaRPr lang="en-US" altLang="zh-TW" sz="2400" b="1" dirty="0">
              <a:solidFill>
                <a:srgbClr val="0000FF"/>
              </a:solidFill>
              <a:latin typeface="標楷體" pitchFamily="65" charset="-120"/>
              <a:ea typeface="標楷體" pitchFamily="65" charset="-120"/>
            </a:endParaRPr>
          </a:p>
          <a:p>
            <a:pPr eaLnBrk="1" hangingPunct="1">
              <a:buFont typeface="Wingdings" pitchFamily="2" charset="2"/>
              <a:buChar char="u"/>
            </a:pPr>
            <a:r>
              <a:rPr lang="zh-TW" altLang="zh-TW" sz="2400" b="1" dirty="0">
                <a:solidFill>
                  <a:srgbClr val="0000FF"/>
                </a:solidFill>
                <a:latin typeface="標楷體" pitchFamily="65" charset="-120"/>
                <a:ea typeface="標楷體" pitchFamily="65" charset="-120"/>
              </a:rPr>
              <a:t>第</a:t>
            </a:r>
            <a:r>
              <a:rPr lang="en-US" altLang="zh-TW" sz="2400" b="1" dirty="0">
                <a:solidFill>
                  <a:srgbClr val="0000FF"/>
                </a:solidFill>
                <a:latin typeface="標楷體" pitchFamily="65" charset="-120"/>
                <a:ea typeface="標楷體" pitchFamily="65" charset="-120"/>
              </a:rPr>
              <a:t>29</a:t>
            </a:r>
            <a:r>
              <a:rPr lang="zh-TW" altLang="zh-TW" sz="2400" b="1" dirty="0">
                <a:solidFill>
                  <a:srgbClr val="0000FF"/>
                </a:solidFill>
                <a:latin typeface="標楷體" pitchFamily="65" charset="-120"/>
                <a:ea typeface="標楷體" pitchFamily="65" charset="-120"/>
              </a:rPr>
              <a:t>條：明定中央及地方政府各機關應推廣國民之國防教</a:t>
            </a:r>
            <a:endParaRPr lang="zh-TW" altLang="en-US" sz="2400" b="1" dirty="0">
              <a:solidFill>
                <a:srgbClr val="0000FF"/>
              </a:solidFill>
              <a:latin typeface="標楷體" pitchFamily="65" charset="-120"/>
              <a:ea typeface="標楷體" pitchFamily="65" charset="-120"/>
            </a:endParaRPr>
          </a:p>
          <a:p>
            <a:pPr eaLnBrk="1" hangingPunct="1">
              <a:buFont typeface="Wingdings" pitchFamily="2" charset="2"/>
              <a:buNone/>
            </a:pPr>
            <a:r>
              <a:rPr lang="zh-TW" altLang="zh-TW" sz="2400" b="1" dirty="0">
                <a:solidFill>
                  <a:srgbClr val="0000FF"/>
                </a:solidFill>
                <a:latin typeface="標楷體" pitchFamily="65" charset="-120"/>
                <a:ea typeface="標楷體" pitchFamily="65" charset="-120"/>
              </a:rPr>
              <a:t>  育，增進國防知識及防衛國家之意識，並對國防所需之人 </a:t>
            </a:r>
            <a:endParaRPr lang="zh-TW" altLang="en-US" sz="2400" b="1" dirty="0">
              <a:solidFill>
                <a:srgbClr val="0000FF"/>
              </a:solidFill>
              <a:latin typeface="標楷體" pitchFamily="65" charset="-120"/>
              <a:ea typeface="標楷體" pitchFamily="65" charset="-120"/>
            </a:endParaRPr>
          </a:p>
          <a:p>
            <a:pPr eaLnBrk="1" hangingPunct="1">
              <a:buFont typeface="Wingdings" pitchFamily="2" charset="2"/>
              <a:buNone/>
            </a:pPr>
            <a:r>
              <a:rPr lang="zh-TW" altLang="zh-TW" sz="2400" b="1" dirty="0">
                <a:solidFill>
                  <a:srgbClr val="0000FF"/>
                </a:solidFill>
                <a:latin typeface="標楷體" pitchFamily="65" charset="-120"/>
                <a:ea typeface="標楷體" pitchFamily="65" charset="-120"/>
              </a:rPr>
              <a:t>  力、物力、財力及其他相關資源，依職權積極策劃辦</a:t>
            </a:r>
            <a:endParaRPr lang="zh-TW" altLang="en-US" sz="2400" b="1" dirty="0">
              <a:solidFill>
                <a:srgbClr val="0000FF"/>
              </a:solidFill>
              <a:latin typeface="標楷體" pitchFamily="65" charset="-120"/>
              <a:ea typeface="標楷體" pitchFamily="65" charset="-120"/>
            </a:endParaRPr>
          </a:p>
          <a:p>
            <a:pPr eaLnBrk="1" hangingPunct="1">
              <a:buFont typeface="Wingdings" pitchFamily="2" charset="2"/>
              <a:buNone/>
            </a:pPr>
            <a:r>
              <a:rPr lang="zh-TW" altLang="zh-TW" sz="2400" b="1" dirty="0">
                <a:solidFill>
                  <a:srgbClr val="0000FF"/>
                </a:solidFill>
                <a:latin typeface="標楷體" pitchFamily="65" charset="-120"/>
                <a:ea typeface="標楷體" pitchFamily="65" charset="-120"/>
              </a:rPr>
              <a:t>  理」。</a:t>
            </a:r>
            <a:endParaRPr lang="zh-TW" altLang="en-US" sz="2400" b="1" dirty="0">
              <a:solidFill>
                <a:srgbClr val="0000FF"/>
              </a:solidFill>
              <a:latin typeface="標楷體" pitchFamily="65" charset="-120"/>
              <a:ea typeface="標楷體" pitchFamily="65" charset="-120"/>
            </a:endParaRPr>
          </a:p>
          <a:p>
            <a:pPr eaLnBrk="1" hangingPunct="1">
              <a:buFont typeface="Wingdings" pitchFamily="2" charset="2"/>
              <a:buChar char="u"/>
            </a:pPr>
            <a:r>
              <a:rPr lang="en-US" altLang="zh-TW" sz="2400" b="1" dirty="0">
                <a:solidFill>
                  <a:srgbClr val="0000FF"/>
                </a:solidFill>
                <a:latin typeface="標楷體" pitchFamily="65" charset="-120"/>
                <a:ea typeface="標楷體" pitchFamily="65" charset="-120"/>
              </a:rPr>
              <a:t>2005</a:t>
            </a:r>
            <a:r>
              <a:rPr lang="zh-TW" altLang="en-US" sz="2400" b="1" dirty="0">
                <a:solidFill>
                  <a:srgbClr val="0000FF"/>
                </a:solidFill>
                <a:latin typeface="標楷體" pitchFamily="65" charset="-120"/>
                <a:ea typeface="標楷體" pitchFamily="65" charset="-120"/>
              </a:rPr>
              <a:t>年</a:t>
            </a:r>
            <a:r>
              <a:rPr lang="en-US" altLang="zh-TW" sz="2400" b="1" dirty="0">
                <a:solidFill>
                  <a:srgbClr val="0000FF"/>
                </a:solidFill>
                <a:latin typeface="標楷體" pitchFamily="65" charset="-120"/>
                <a:ea typeface="標楷體" pitchFamily="65" charset="-120"/>
              </a:rPr>
              <a:t>1</a:t>
            </a:r>
            <a:r>
              <a:rPr lang="zh-TW" altLang="en-US" sz="2400" b="1" dirty="0">
                <a:solidFill>
                  <a:srgbClr val="0000FF"/>
                </a:solidFill>
                <a:latin typeface="標楷體" pitchFamily="65" charset="-120"/>
                <a:ea typeface="標楷體" pitchFamily="65" charset="-120"/>
              </a:rPr>
              <a:t>月通過</a:t>
            </a:r>
            <a:r>
              <a:rPr lang="en-US" altLang="zh-TW" sz="2400" b="1" dirty="0">
                <a:solidFill>
                  <a:srgbClr val="FF0000"/>
                </a:solidFill>
                <a:latin typeface="標楷體" pitchFamily="65" charset="-120"/>
                <a:ea typeface="標楷體" pitchFamily="65" charset="-120"/>
              </a:rPr>
              <a:t>《</a:t>
            </a:r>
            <a:r>
              <a:rPr lang="zh-TW" altLang="en-US" sz="2400" b="1" dirty="0">
                <a:solidFill>
                  <a:srgbClr val="FF0000"/>
                </a:solidFill>
                <a:latin typeface="標楷體" pitchFamily="65" charset="-120"/>
                <a:ea typeface="標楷體" pitchFamily="65" charset="-120"/>
              </a:rPr>
              <a:t>全民國防教育法</a:t>
            </a:r>
            <a:r>
              <a:rPr lang="en-US" altLang="zh-TW" sz="2400" b="1" dirty="0">
                <a:solidFill>
                  <a:srgbClr val="FF0000"/>
                </a:solidFill>
                <a:latin typeface="標楷體" pitchFamily="65" charset="-120"/>
                <a:ea typeface="標楷體" pitchFamily="65" charset="-120"/>
              </a:rPr>
              <a:t>》</a:t>
            </a:r>
            <a:r>
              <a:rPr lang="zh-TW" altLang="en-US" sz="2400" b="1" dirty="0">
                <a:solidFill>
                  <a:srgbClr val="FF0000"/>
                </a:solidFill>
                <a:latin typeface="標楷體" pitchFamily="65" charset="-120"/>
                <a:ea typeface="標楷體" pitchFamily="65" charset="-120"/>
              </a:rPr>
              <a:t>，並於</a:t>
            </a:r>
            <a:r>
              <a:rPr lang="en-US" altLang="zh-TW" sz="2400" b="1" dirty="0">
                <a:solidFill>
                  <a:srgbClr val="FF0000"/>
                </a:solidFill>
                <a:latin typeface="標楷體" pitchFamily="65" charset="-120"/>
                <a:ea typeface="標楷體" pitchFamily="65" charset="-120"/>
              </a:rPr>
              <a:t>2006</a:t>
            </a:r>
            <a:r>
              <a:rPr lang="zh-TW" altLang="en-US" sz="2400" b="1" dirty="0">
                <a:solidFill>
                  <a:srgbClr val="FF0000"/>
                </a:solidFill>
                <a:latin typeface="標楷體" pitchFamily="65" charset="-120"/>
                <a:ea typeface="標楷體" pitchFamily="65" charset="-120"/>
              </a:rPr>
              <a:t>年</a:t>
            </a:r>
            <a:r>
              <a:rPr lang="en-US" altLang="zh-TW" sz="2400" b="1" dirty="0">
                <a:solidFill>
                  <a:srgbClr val="FF0000"/>
                </a:solidFill>
                <a:latin typeface="標楷體" pitchFamily="65" charset="-120"/>
                <a:ea typeface="標楷體" pitchFamily="65" charset="-120"/>
              </a:rPr>
              <a:t>2</a:t>
            </a:r>
            <a:r>
              <a:rPr lang="zh-TW" altLang="en-US" sz="2400" b="1" dirty="0">
                <a:solidFill>
                  <a:srgbClr val="FF0000"/>
                </a:solidFill>
                <a:latin typeface="標楷體" pitchFamily="65" charset="-120"/>
                <a:ea typeface="標楷體" pitchFamily="65" charset="-120"/>
              </a:rPr>
              <a:t>月</a:t>
            </a:r>
            <a:r>
              <a:rPr lang="en-US" altLang="zh-TW" sz="2400" b="1" dirty="0">
                <a:solidFill>
                  <a:srgbClr val="FF0000"/>
                </a:solidFill>
                <a:latin typeface="標楷體" pitchFamily="65" charset="-120"/>
                <a:ea typeface="標楷體" pitchFamily="65" charset="-120"/>
              </a:rPr>
              <a:t>2</a:t>
            </a:r>
            <a:r>
              <a:rPr lang="zh-TW" altLang="en-US" sz="2400" b="1" dirty="0">
                <a:solidFill>
                  <a:srgbClr val="FF0000"/>
                </a:solidFill>
                <a:latin typeface="標楷體" pitchFamily="65" charset="-120"/>
                <a:ea typeface="標楷體" pitchFamily="65" charset="-120"/>
              </a:rPr>
              <a:t>日</a:t>
            </a:r>
          </a:p>
          <a:p>
            <a:pPr eaLnBrk="1" hangingPunct="1">
              <a:buFont typeface="Wingdings" pitchFamily="2" charset="2"/>
              <a:buNone/>
            </a:pPr>
            <a:r>
              <a:rPr lang="zh-TW" altLang="en-US" sz="2400" b="1" dirty="0">
                <a:solidFill>
                  <a:srgbClr val="FF0000"/>
                </a:solidFill>
                <a:latin typeface="標楷體" pitchFamily="65" charset="-120"/>
                <a:ea typeface="標楷體" pitchFamily="65" charset="-120"/>
              </a:rPr>
              <a:t>  正式實施。 </a:t>
            </a:r>
          </a:p>
        </p:txBody>
      </p:sp>
      <p:pic>
        <p:nvPicPr>
          <p:cNvPr id="29702" name="Picture 12" descr="9503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5065713"/>
            <a:ext cx="3024188"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3" descr="媒體參訪汽基場"/>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663" y="5064125"/>
            <a:ext cx="2700337"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4" descr="P10300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5084763"/>
            <a:ext cx="2881313"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32170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02" name="Group 2"/>
          <p:cNvGrpSpPr>
            <a:grpSpLocks/>
          </p:cNvGrpSpPr>
          <p:nvPr/>
        </p:nvGrpSpPr>
        <p:grpSpPr bwMode="auto">
          <a:xfrm>
            <a:off x="1763713" y="333375"/>
            <a:ext cx="5761037" cy="844550"/>
            <a:chOff x="147" y="672"/>
            <a:chExt cx="2372" cy="288"/>
          </a:xfrm>
        </p:grpSpPr>
        <p:graphicFrame>
          <p:nvGraphicFramePr>
            <p:cNvPr id="819203" name="Object 3"/>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12649"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204" name="Text Box 4"/>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endParaRPr lang="zh-TW" altLang="zh-TW" sz="4400">
                <a:solidFill>
                  <a:srgbClr val="FFFF99"/>
                </a:solidFill>
                <a:latin typeface="Verdana" pitchFamily="34" charset="0"/>
              </a:endParaRPr>
            </a:p>
          </p:txBody>
        </p:sp>
      </p:grpSp>
      <p:sp>
        <p:nvSpPr>
          <p:cNvPr id="819205" name="Rectangle 5"/>
          <p:cNvSpPr>
            <a:spLocks noGrp="1" noChangeArrowheads="1"/>
          </p:cNvSpPr>
          <p:nvPr>
            <p:ph type="title"/>
          </p:nvPr>
        </p:nvSpPr>
        <p:spPr>
          <a:xfrm>
            <a:off x="179512" y="28795"/>
            <a:ext cx="8229600" cy="1371600"/>
          </a:xfrm>
        </p:spPr>
        <p:txBody>
          <a:bodyPr/>
          <a:lstStyle/>
          <a:p>
            <a:r>
              <a:rPr lang="en-US" altLang="zh-TW" b="1" dirty="0">
                <a:solidFill>
                  <a:srgbClr val="CC6600"/>
                </a:solidFill>
                <a:latin typeface="標楷體" pitchFamily="65" charset="-120"/>
                <a:ea typeface="標楷體" pitchFamily="65" charset="-120"/>
              </a:rPr>
              <a:t> </a:t>
            </a:r>
            <a:r>
              <a:rPr lang="zh-TW" altLang="en-US" b="1" dirty="0">
                <a:solidFill>
                  <a:srgbClr val="CC6600"/>
                </a:solidFill>
                <a:latin typeface="標楷體" pitchFamily="65" charset="-120"/>
                <a:ea typeface="標楷體" pitchFamily="65" charset="-120"/>
              </a:rPr>
              <a:t>災害防救法第</a:t>
            </a:r>
            <a:r>
              <a:rPr lang="en-US" altLang="zh-TW" b="1" dirty="0">
                <a:solidFill>
                  <a:srgbClr val="CC6600"/>
                </a:solidFill>
                <a:latin typeface="標楷體" pitchFamily="65" charset="-120"/>
                <a:ea typeface="標楷體" pitchFamily="65" charset="-120"/>
              </a:rPr>
              <a:t>31</a:t>
            </a:r>
            <a:r>
              <a:rPr lang="zh-TW" altLang="en-US" b="1" dirty="0">
                <a:solidFill>
                  <a:srgbClr val="CC6600"/>
                </a:solidFill>
                <a:latin typeface="標楷體" pitchFamily="65" charset="-120"/>
                <a:ea typeface="標楷體" pitchFamily="65" charset="-120"/>
              </a:rPr>
              <a:t>條</a:t>
            </a:r>
            <a:r>
              <a:rPr lang="en-US" altLang="zh-TW" sz="2800" b="1" dirty="0">
                <a:solidFill>
                  <a:srgbClr val="CC6600"/>
                </a:solidFill>
                <a:latin typeface="標楷體" pitchFamily="65" charset="-120"/>
                <a:ea typeface="標楷體" pitchFamily="65" charset="-120"/>
              </a:rPr>
              <a:t>1/4</a:t>
            </a:r>
          </a:p>
        </p:txBody>
      </p:sp>
      <p:sp>
        <p:nvSpPr>
          <p:cNvPr id="819206" name="Rectangle 6"/>
          <p:cNvSpPr>
            <a:spLocks noGrp="1" noChangeArrowheads="1"/>
          </p:cNvSpPr>
          <p:nvPr>
            <p:ph type="body" idx="1"/>
          </p:nvPr>
        </p:nvSpPr>
        <p:spPr>
          <a:xfrm>
            <a:off x="539750" y="1484313"/>
            <a:ext cx="8229600" cy="4114800"/>
          </a:xfrm>
        </p:spPr>
        <p:txBody>
          <a:bodyPr/>
          <a:lstStyle/>
          <a:p>
            <a:pPr>
              <a:lnSpc>
                <a:spcPct val="80000"/>
              </a:lnSpc>
              <a:buFontTx/>
              <a:buNone/>
            </a:pPr>
            <a:r>
              <a:rPr lang="zh-TW" altLang="en-US" sz="2800" b="1" dirty="0">
                <a:solidFill>
                  <a:srgbClr val="0000FF"/>
                </a:solidFill>
                <a:ea typeface="標楷體" pitchFamily="65" charset="-120"/>
              </a:rPr>
              <a:t>強化政府災害應變作為方式：</a:t>
            </a:r>
          </a:p>
          <a:p>
            <a:pPr>
              <a:lnSpc>
                <a:spcPct val="80000"/>
              </a:lnSpc>
              <a:buFontTx/>
              <a:buNone/>
            </a:pPr>
            <a:r>
              <a:rPr lang="zh-TW" altLang="en-US" sz="2800" b="1" dirty="0">
                <a:solidFill>
                  <a:srgbClr val="0000FF"/>
                </a:solidFill>
                <a:latin typeface="標楷體" pitchFamily="65" charset="-120"/>
                <a:ea typeface="標楷體" pitchFamily="65" charset="-120"/>
              </a:rPr>
              <a:t>  </a:t>
            </a:r>
            <a:endParaRPr lang="zh-TW" altLang="en-US" sz="2800" b="1" dirty="0">
              <a:solidFill>
                <a:srgbClr val="0000FF"/>
              </a:solidFill>
              <a:ea typeface="標楷體" pitchFamily="65" charset="-120"/>
            </a:endParaRPr>
          </a:p>
          <a:p>
            <a:pPr>
              <a:lnSpc>
                <a:spcPct val="80000"/>
              </a:lnSpc>
              <a:buFontTx/>
              <a:buNone/>
            </a:pPr>
            <a:r>
              <a:rPr lang="zh-TW" altLang="en-US" sz="2800" b="1" dirty="0">
                <a:solidFill>
                  <a:srgbClr val="000000"/>
                </a:solidFill>
                <a:latin typeface="標楷體" pitchFamily="65" charset="-120"/>
                <a:ea typeface="標楷體" pitchFamily="65" charset="-120"/>
              </a:rPr>
              <a:t>（一）</a:t>
            </a:r>
            <a:r>
              <a:rPr lang="zh-TW" altLang="en-US" sz="2800" b="1" dirty="0">
                <a:latin typeface="標楷體" pitchFamily="65" charset="-120"/>
                <a:ea typeface="標楷體" pitchFamily="65" charset="-120"/>
              </a:rPr>
              <a:t>旴衡國內近幾年來發生之重大災害，如</a:t>
            </a:r>
            <a:r>
              <a:rPr lang="en-US" altLang="zh-TW" sz="2800" b="1" dirty="0">
                <a:latin typeface="標楷體" pitchFamily="65" charset="-120"/>
                <a:ea typeface="標楷體" pitchFamily="65" charset="-120"/>
              </a:rPr>
              <a:t>88</a:t>
            </a:r>
            <a:r>
              <a:rPr lang="zh-TW" altLang="en-US" sz="2800" b="1" dirty="0">
                <a:latin typeface="標楷體" pitchFamily="65" charset="-120"/>
                <a:ea typeface="標楷體" pitchFamily="65" charset="-120"/>
              </a:rPr>
              <a:t>年「九二一大地震」、</a:t>
            </a:r>
            <a:r>
              <a:rPr lang="en-US" altLang="zh-TW" sz="2800" b="1" dirty="0">
                <a:latin typeface="標楷體" pitchFamily="65" charset="-120"/>
                <a:ea typeface="標楷體" pitchFamily="65" charset="-120"/>
              </a:rPr>
              <a:t>89</a:t>
            </a:r>
            <a:r>
              <a:rPr lang="zh-TW" altLang="en-US" sz="2800" b="1" dirty="0">
                <a:latin typeface="標楷體" pitchFamily="65" charset="-120"/>
                <a:ea typeface="標楷體" pitchFamily="65" charset="-120"/>
              </a:rPr>
              <a:t>年「八掌溪事件、碧利斯颱風、新航空難及象神颱風」、</a:t>
            </a:r>
            <a:r>
              <a:rPr lang="en-US" altLang="zh-TW" sz="2800" b="1" dirty="0">
                <a:latin typeface="標楷體" pitchFamily="65" charset="-120"/>
                <a:ea typeface="標楷體" pitchFamily="65" charset="-120"/>
              </a:rPr>
              <a:t>90</a:t>
            </a:r>
            <a:r>
              <a:rPr lang="zh-TW" altLang="en-US" sz="2800" b="1" dirty="0">
                <a:latin typeface="標楷體" pitchFamily="65" charset="-120"/>
                <a:ea typeface="標楷體" pitchFamily="65" charset="-120"/>
              </a:rPr>
              <a:t>年「東方科學園區大樓火災、福國化工鍋爐爆炸、桃芝颱風、納莉颱風、奇比颱風」、</a:t>
            </a:r>
            <a:r>
              <a:rPr lang="en-US" altLang="zh-TW" sz="2800" b="1" dirty="0">
                <a:latin typeface="標楷體" pitchFamily="65" charset="-120"/>
                <a:ea typeface="標楷體" pitchFamily="65" charset="-120"/>
              </a:rPr>
              <a:t>91</a:t>
            </a:r>
            <a:r>
              <a:rPr lang="zh-TW" altLang="en-US" sz="2800" b="1" dirty="0">
                <a:latin typeface="標楷體" pitchFamily="65" charset="-120"/>
                <a:ea typeface="標楷體" pitchFamily="65" charset="-120"/>
              </a:rPr>
              <a:t>年「三三一大地震、梨山森林大火、華航空難、旱災」及</a:t>
            </a:r>
            <a:r>
              <a:rPr lang="en-US" altLang="zh-TW" sz="2800" b="1" dirty="0">
                <a:latin typeface="標楷體" pitchFamily="65" charset="-120"/>
                <a:ea typeface="標楷體" pitchFamily="65" charset="-120"/>
              </a:rPr>
              <a:t>92</a:t>
            </a:r>
            <a:r>
              <a:rPr lang="zh-TW" altLang="en-US" sz="2800" b="1" dirty="0">
                <a:latin typeface="標楷體" pitchFamily="65" charset="-120"/>
                <a:ea typeface="標楷體" pitchFamily="65" charset="-120"/>
              </a:rPr>
              <a:t>年「阿里山小火車翻覆事件、</a:t>
            </a:r>
            <a:r>
              <a:rPr lang="en-US" altLang="zh-TW" sz="2800" b="1" dirty="0">
                <a:latin typeface="標楷體" pitchFamily="65" charset="-120"/>
                <a:ea typeface="標楷體" pitchFamily="65" charset="-120"/>
              </a:rPr>
              <a:t>SARS</a:t>
            </a:r>
            <a:r>
              <a:rPr lang="zh-TW" altLang="en-US" sz="2800" b="1" dirty="0">
                <a:latin typeface="標楷體" pitchFamily="65" charset="-120"/>
                <a:ea typeface="標楷體" pitchFamily="65" charset="-120"/>
              </a:rPr>
              <a:t>疫災、大囍市社區大火、</a:t>
            </a:r>
            <a:r>
              <a:rPr lang="en-US" altLang="zh-TW" sz="2800" b="1" dirty="0">
                <a:latin typeface="標楷體" pitchFamily="65" charset="-120"/>
                <a:ea typeface="標楷體" pitchFamily="65" charset="-120"/>
              </a:rPr>
              <a:t>100</a:t>
            </a:r>
            <a:r>
              <a:rPr lang="zh-TW" altLang="en-US" sz="2800" b="1" dirty="0">
                <a:latin typeface="標楷體" pitchFamily="65" charset="-120"/>
                <a:ea typeface="標楷體" pitchFamily="65" charset="-120"/>
              </a:rPr>
              <a:t>年爆竹煙火工廠爆炸」等災例，等，擷取各災害處理經驗，明確規定</a:t>
            </a:r>
            <a:r>
              <a:rPr lang="zh-TW" altLang="en-US" sz="2800" b="1" dirty="0">
                <a:ea typeface="標楷體" pitchFamily="65" charset="-120"/>
              </a:rPr>
              <a:t>災害應變中心指揮官之強制處分權限與範圍。</a:t>
            </a:r>
          </a:p>
          <a:p>
            <a:pPr>
              <a:lnSpc>
                <a:spcPct val="80000"/>
              </a:lnSpc>
              <a:buFontTx/>
              <a:buNone/>
            </a:pPr>
            <a:endParaRPr lang="en-US" altLang="zh-TW" sz="2800" b="1" dirty="0">
              <a:solidFill>
                <a:schemeClr val="bg1"/>
              </a:solidFill>
              <a:latin typeface="標楷體" pitchFamily="65" charset="-120"/>
              <a:ea typeface="標楷體" pitchFamily="65" charset="-120"/>
            </a:endParaRPr>
          </a:p>
        </p:txBody>
      </p:sp>
      <p:pic>
        <p:nvPicPr>
          <p:cNvPr id="819207" name="Picture 7" descr="3817651060_24a5066a2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7050" y="1244600"/>
            <a:ext cx="1943100" cy="110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826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0226" name="Group 2"/>
          <p:cNvGrpSpPr>
            <a:grpSpLocks/>
          </p:cNvGrpSpPr>
          <p:nvPr/>
        </p:nvGrpSpPr>
        <p:grpSpPr bwMode="auto">
          <a:xfrm>
            <a:off x="1979613" y="333375"/>
            <a:ext cx="5616575" cy="844550"/>
            <a:chOff x="147" y="672"/>
            <a:chExt cx="2372" cy="288"/>
          </a:xfrm>
        </p:grpSpPr>
        <p:graphicFrame>
          <p:nvGraphicFramePr>
            <p:cNvPr id="820227" name="Object 3"/>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13672"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228" name="Text Box 4"/>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endParaRPr lang="zh-TW" altLang="zh-TW" sz="4400">
                <a:solidFill>
                  <a:srgbClr val="FFFF99"/>
                </a:solidFill>
                <a:latin typeface="Verdana" pitchFamily="34" charset="0"/>
              </a:endParaRPr>
            </a:p>
          </p:txBody>
        </p:sp>
      </p:grpSp>
      <p:sp>
        <p:nvSpPr>
          <p:cNvPr id="820229" name="Rectangle 5"/>
          <p:cNvSpPr>
            <a:spLocks noGrp="1" noChangeArrowheads="1"/>
          </p:cNvSpPr>
          <p:nvPr>
            <p:ph type="body" idx="1"/>
          </p:nvPr>
        </p:nvSpPr>
        <p:spPr/>
        <p:txBody>
          <a:bodyPr/>
          <a:lstStyle/>
          <a:p>
            <a:pPr>
              <a:buFontTx/>
              <a:buNone/>
            </a:pPr>
            <a:r>
              <a:rPr lang="zh-TW" altLang="en-US" sz="2800" b="1">
                <a:solidFill>
                  <a:srgbClr val="000000"/>
                </a:solidFill>
                <a:latin typeface="標楷體" pitchFamily="65" charset="-120"/>
                <a:ea typeface="標楷體" pitchFamily="65" charset="-120"/>
              </a:rPr>
              <a:t>（二）為充分因應緊急救災需求，除</a:t>
            </a:r>
            <a:r>
              <a:rPr lang="zh-TW" altLang="en-US" sz="2800" b="1">
                <a:solidFill>
                  <a:srgbClr val="0099FF"/>
                </a:solidFill>
                <a:latin typeface="標楷體" pitchFamily="65" charset="-120"/>
                <a:ea typeface="標楷體" pitchFamily="65" charset="-120"/>
              </a:rPr>
              <a:t>徵用</a:t>
            </a:r>
            <a:r>
              <a:rPr lang="zh-TW" altLang="en-US" sz="2800" b="1">
                <a:solidFill>
                  <a:srgbClr val="000000"/>
                </a:solidFill>
                <a:latin typeface="標楷體" pitchFamily="65" charset="-120"/>
                <a:ea typeface="標楷體" pitchFamily="65" charset="-120"/>
              </a:rPr>
              <a:t>必要物資及設施外，並得</a:t>
            </a:r>
            <a:r>
              <a:rPr lang="zh-TW" altLang="en-US" sz="2800" b="1">
                <a:solidFill>
                  <a:srgbClr val="FF0000"/>
                </a:solidFill>
                <a:latin typeface="標楷體" pitchFamily="65" charset="-120"/>
                <a:ea typeface="標楷體" pitchFamily="65" charset="-120"/>
              </a:rPr>
              <a:t>徵購</a:t>
            </a:r>
            <a:r>
              <a:rPr lang="zh-TW" altLang="en-US" sz="2800" b="1">
                <a:solidFill>
                  <a:srgbClr val="000000"/>
                </a:solidFill>
                <a:latin typeface="標楷體" pitchFamily="65" charset="-120"/>
                <a:ea typeface="標楷體" pitchFamily="65" charset="-120"/>
              </a:rPr>
              <a:t>國內外相關物資及徵調物資之必要操作人員亦應併同徵調。</a:t>
            </a:r>
          </a:p>
          <a:p>
            <a:pPr>
              <a:buFontTx/>
              <a:buNone/>
            </a:pPr>
            <a:r>
              <a:rPr lang="zh-TW" altLang="en-US" sz="2800" b="1">
                <a:solidFill>
                  <a:srgbClr val="000000"/>
                </a:solidFill>
                <a:latin typeface="標楷體" pitchFamily="65" charset="-120"/>
                <a:ea typeface="標楷體" pitchFamily="65" charset="-120"/>
              </a:rPr>
              <a:t>     據此，內政部應將「災害應變徵調或徵用補償辦法 」修正名稱為「災害應變徵調徵用</a:t>
            </a:r>
            <a:r>
              <a:rPr lang="zh-TW" altLang="en-US" sz="2800" b="1">
                <a:solidFill>
                  <a:srgbClr val="FF0000"/>
                </a:solidFill>
                <a:latin typeface="標楷體" pitchFamily="65" charset="-120"/>
                <a:ea typeface="標楷體" pitchFamily="65" charset="-120"/>
              </a:rPr>
              <a:t>徵購</a:t>
            </a:r>
            <a:r>
              <a:rPr lang="zh-TW" altLang="en-US" sz="2800" b="1">
                <a:solidFill>
                  <a:srgbClr val="000000"/>
                </a:solidFill>
                <a:latin typeface="標楷體" pitchFamily="65" charset="-120"/>
                <a:ea typeface="標楷體" pitchFamily="65" charset="-120"/>
              </a:rPr>
              <a:t>補償或</a:t>
            </a:r>
            <a:r>
              <a:rPr lang="zh-TW" altLang="en-US" sz="2800" b="1">
                <a:solidFill>
                  <a:srgbClr val="FF0000"/>
                </a:solidFill>
                <a:latin typeface="標楷體" pitchFamily="65" charset="-120"/>
                <a:ea typeface="標楷體" pitchFamily="65" charset="-120"/>
              </a:rPr>
              <a:t>計價</a:t>
            </a:r>
            <a:r>
              <a:rPr lang="zh-TW" altLang="en-US" sz="2800" b="1">
                <a:solidFill>
                  <a:srgbClr val="000000"/>
                </a:solidFill>
                <a:latin typeface="標楷體" pitchFamily="65" charset="-120"/>
                <a:ea typeface="標楷體" pitchFamily="65" charset="-120"/>
              </a:rPr>
              <a:t>辦法」，並檢討增修徵調、徵用或增購之補償或計價，其基準、程序、給付方式、請求程序、時機、補償標準、判斷基準及其他應遵行事項。</a:t>
            </a:r>
          </a:p>
          <a:p>
            <a:pPr>
              <a:buFontTx/>
              <a:buNone/>
            </a:pPr>
            <a:endParaRPr lang="en-US" altLang="zh-TW" sz="2800" b="1">
              <a:solidFill>
                <a:srgbClr val="000000"/>
              </a:solidFill>
              <a:latin typeface="標楷體" pitchFamily="65" charset="-120"/>
              <a:ea typeface="標楷體" pitchFamily="65" charset="-120"/>
            </a:endParaRPr>
          </a:p>
        </p:txBody>
      </p:sp>
      <p:sp>
        <p:nvSpPr>
          <p:cNvPr id="820230" name="Rectangle 6"/>
          <p:cNvSpPr>
            <a:spLocks noChangeArrowheads="1"/>
          </p:cNvSpPr>
          <p:nvPr/>
        </p:nvSpPr>
        <p:spPr bwMode="auto">
          <a:xfrm>
            <a:off x="2339975" y="333375"/>
            <a:ext cx="49339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buClrTx/>
              <a:buFontTx/>
              <a:buNone/>
            </a:pPr>
            <a:r>
              <a:rPr lang="zh-TW" altLang="en-US" sz="4000">
                <a:solidFill>
                  <a:srgbClr val="CC6600"/>
                </a:solidFill>
                <a:effectLst>
                  <a:outerShdw blurRad="38100" dist="38100" dir="2700000" algn="tl">
                    <a:srgbClr val="C0C0C0"/>
                  </a:outerShdw>
                </a:effectLst>
              </a:rPr>
              <a:t>災害防救法第</a:t>
            </a:r>
            <a:r>
              <a:rPr lang="en-US" altLang="zh-TW" sz="4000">
                <a:solidFill>
                  <a:srgbClr val="CC6600"/>
                </a:solidFill>
                <a:effectLst>
                  <a:outerShdw blurRad="38100" dist="38100" dir="2700000" algn="tl">
                    <a:srgbClr val="C0C0C0"/>
                  </a:outerShdw>
                </a:effectLst>
              </a:rPr>
              <a:t>31</a:t>
            </a:r>
            <a:r>
              <a:rPr lang="zh-TW" altLang="en-US" sz="4000">
                <a:solidFill>
                  <a:srgbClr val="CC6600"/>
                </a:solidFill>
                <a:effectLst>
                  <a:outerShdw blurRad="38100" dist="38100" dir="2700000" algn="tl">
                    <a:srgbClr val="C0C0C0"/>
                  </a:outerShdw>
                </a:effectLst>
              </a:rPr>
              <a:t>條</a:t>
            </a:r>
            <a:r>
              <a:rPr lang="en-US" altLang="zh-TW" sz="3600">
                <a:solidFill>
                  <a:srgbClr val="CC6600"/>
                </a:solidFill>
                <a:effectLst>
                  <a:outerShdw blurRad="38100" dist="38100" dir="2700000" algn="tl">
                    <a:srgbClr val="C0C0C0"/>
                  </a:outerShdw>
                </a:effectLst>
              </a:rPr>
              <a:t>2/4</a:t>
            </a:r>
          </a:p>
        </p:txBody>
      </p:sp>
    </p:spTree>
    <p:extLst>
      <p:ext uri="{BB962C8B-B14F-4D97-AF65-F5344CB8AC3E}">
        <p14:creationId xmlns:p14="http://schemas.microsoft.com/office/powerpoint/2010/main" val="1395549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1250" name="Group 2"/>
          <p:cNvGrpSpPr>
            <a:grpSpLocks/>
          </p:cNvGrpSpPr>
          <p:nvPr/>
        </p:nvGrpSpPr>
        <p:grpSpPr bwMode="auto">
          <a:xfrm>
            <a:off x="1763713" y="549275"/>
            <a:ext cx="5832475" cy="844550"/>
            <a:chOff x="147" y="672"/>
            <a:chExt cx="2372" cy="288"/>
          </a:xfrm>
        </p:grpSpPr>
        <p:graphicFrame>
          <p:nvGraphicFramePr>
            <p:cNvPr id="821251" name="Object 3"/>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14697"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1252" name="Text Box 4"/>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endParaRPr lang="zh-TW" altLang="zh-TW" sz="4400">
                <a:solidFill>
                  <a:srgbClr val="FFFF99"/>
                </a:solidFill>
                <a:latin typeface="Verdana" pitchFamily="34" charset="0"/>
              </a:endParaRPr>
            </a:p>
          </p:txBody>
        </p:sp>
      </p:grpSp>
      <p:sp>
        <p:nvSpPr>
          <p:cNvPr id="821253" name="Rectangle 5"/>
          <p:cNvSpPr>
            <a:spLocks noGrp="1" noChangeArrowheads="1"/>
          </p:cNvSpPr>
          <p:nvPr>
            <p:ph type="title"/>
          </p:nvPr>
        </p:nvSpPr>
        <p:spPr>
          <a:xfrm>
            <a:off x="0" y="244695"/>
            <a:ext cx="8229600" cy="1371600"/>
          </a:xfrm>
        </p:spPr>
        <p:txBody>
          <a:bodyPr/>
          <a:lstStyle/>
          <a:p>
            <a:r>
              <a:rPr lang="en-US" altLang="zh-TW" b="1" dirty="0">
                <a:solidFill>
                  <a:srgbClr val="CC6600"/>
                </a:solidFill>
                <a:latin typeface="標楷體" pitchFamily="65" charset="-120"/>
                <a:ea typeface="標楷體" pitchFamily="65" charset="-120"/>
              </a:rPr>
              <a:t>    </a:t>
            </a:r>
            <a:r>
              <a:rPr lang="zh-TW" altLang="en-US" b="1" dirty="0">
                <a:solidFill>
                  <a:srgbClr val="CC6600"/>
                </a:solidFill>
                <a:latin typeface="標楷體" pitchFamily="65" charset="-120"/>
                <a:ea typeface="標楷體" pitchFamily="65" charset="-120"/>
              </a:rPr>
              <a:t>災害防救法第</a:t>
            </a:r>
            <a:r>
              <a:rPr lang="en-US" altLang="zh-TW" b="1" dirty="0">
                <a:solidFill>
                  <a:srgbClr val="CC6600"/>
                </a:solidFill>
                <a:latin typeface="標楷體" pitchFamily="65" charset="-120"/>
                <a:ea typeface="標楷體" pitchFamily="65" charset="-120"/>
              </a:rPr>
              <a:t>31</a:t>
            </a:r>
            <a:r>
              <a:rPr lang="zh-TW" altLang="en-US" b="1" dirty="0">
                <a:solidFill>
                  <a:srgbClr val="CC6600"/>
                </a:solidFill>
                <a:latin typeface="標楷體" pitchFamily="65" charset="-120"/>
                <a:ea typeface="標楷體" pitchFamily="65" charset="-120"/>
              </a:rPr>
              <a:t>條</a:t>
            </a:r>
            <a:r>
              <a:rPr lang="en-US" altLang="zh-TW" sz="2800" b="1" dirty="0">
                <a:solidFill>
                  <a:srgbClr val="CC6600"/>
                </a:solidFill>
                <a:latin typeface="標楷體" pitchFamily="65" charset="-120"/>
                <a:ea typeface="標楷體" pitchFamily="65" charset="-120"/>
              </a:rPr>
              <a:t>3/4</a:t>
            </a:r>
          </a:p>
        </p:txBody>
      </p:sp>
      <p:sp>
        <p:nvSpPr>
          <p:cNvPr id="821254" name="Rectangle 6"/>
          <p:cNvSpPr>
            <a:spLocks noGrp="1" noChangeArrowheads="1"/>
          </p:cNvSpPr>
          <p:nvPr>
            <p:ph type="body" idx="1"/>
          </p:nvPr>
        </p:nvSpPr>
        <p:spPr/>
        <p:txBody>
          <a:bodyPr/>
          <a:lstStyle/>
          <a:p>
            <a:pPr>
              <a:buFontTx/>
              <a:buNone/>
            </a:pPr>
            <a:r>
              <a:rPr lang="zh-TW" altLang="en-US" b="1">
                <a:solidFill>
                  <a:srgbClr val="000000"/>
                </a:solidFill>
                <a:latin typeface="標楷體" pitchFamily="65" charset="-120"/>
                <a:ea typeface="標楷體" pitchFamily="65" charset="-120"/>
              </a:rPr>
              <a:t>（三）有關請求支付搜救所生費用之</a:t>
            </a:r>
            <a:r>
              <a:rPr lang="zh-TW" altLang="en-US" b="1">
                <a:solidFill>
                  <a:srgbClr val="0099FF"/>
                </a:solidFill>
                <a:latin typeface="標楷體" pitchFamily="65" charset="-120"/>
                <a:ea typeface="標楷體" pitchFamily="65" charset="-120"/>
              </a:rPr>
              <a:t>主體</a:t>
            </a:r>
            <a:r>
              <a:rPr lang="zh-TW" altLang="en-US" b="1">
                <a:solidFill>
                  <a:srgbClr val="000000"/>
                </a:solidFill>
                <a:latin typeface="標楷體" pitchFamily="65" charset="-120"/>
                <a:ea typeface="標楷體" pitchFamily="65" charset="-120"/>
              </a:rPr>
              <a:t>應由各級災害應變中心所屬之</a:t>
            </a:r>
            <a:r>
              <a:rPr lang="zh-TW" altLang="en-US" b="1">
                <a:solidFill>
                  <a:srgbClr val="0099FF"/>
                </a:solidFill>
                <a:latin typeface="標楷體" pitchFamily="65" charset="-120"/>
                <a:ea typeface="標楷體" pitchFamily="65" charset="-120"/>
              </a:rPr>
              <a:t>各級政府</a:t>
            </a:r>
            <a:r>
              <a:rPr lang="zh-TW" altLang="en-US" b="1">
                <a:solidFill>
                  <a:srgbClr val="000000"/>
                </a:solidFill>
                <a:latin typeface="標楷體" pitchFamily="65" charset="-120"/>
                <a:ea typeface="標楷體" pitchFamily="65" charset="-120"/>
              </a:rPr>
              <a:t>為之。</a:t>
            </a:r>
          </a:p>
          <a:p>
            <a:pPr>
              <a:buFontTx/>
              <a:buNone/>
            </a:pPr>
            <a:r>
              <a:rPr lang="zh-TW" altLang="en-US" b="1">
                <a:solidFill>
                  <a:srgbClr val="000000"/>
                </a:solidFill>
                <a:latin typeface="標楷體" pitchFamily="65" charset="-120"/>
                <a:ea typeface="標楷體" pitchFamily="65" charset="-120"/>
              </a:rPr>
              <a:t>（四）旅遊</a:t>
            </a:r>
            <a:r>
              <a:rPr lang="zh-TW" altLang="en-US" b="1">
                <a:solidFill>
                  <a:srgbClr val="FF0000"/>
                </a:solidFill>
                <a:latin typeface="標楷體" pitchFamily="65" charset="-120"/>
                <a:ea typeface="標楷體" pitchFamily="65" charset="-120"/>
              </a:rPr>
              <a:t>業者</a:t>
            </a:r>
            <a:r>
              <a:rPr lang="zh-TW" altLang="en-US" b="1">
                <a:solidFill>
                  <a:srgbClr val="000000"/>
                </a:solidFill>
                <a:latin typeface="標楷體" pitchFamily="65" charset="-120"/>
                <a:ea typeface="標楷體" pitchFamily="65" charset="-120"/>
              </a:rPr>
              <a:t>明知災害應變中心已劃定</a:t>
            </a:r>
            <a:r>
              <a:rPr lang="zh-TW" altLang="en-US" b="1">
                <a:solidFill>
                  <a:srgbClr val="FF0000"/>
                </a:solidFill>
                <a:latin typeface="標楷體" pitchFamily="65" charset="-120"/>
                <a:ea typeface="標楷體" pitchFamily="65" charset="-120"/>
              </a:rPr>
              <a:t>警戒</a:t>
            </a:r>
            <a:r>
              <a:rPr lang="zh-TW" altLang="en-US" b="1">
                <a:solidFill>
                  <a:srgbClr val="000000"/>
                </a:solidFill>
                <a:latin typeface="標楷體" pitchFamily="65" charset="-120"/>
                <a:ea typeface="標楷體" pitchFamily="65" charset="-120"/>
              </a:rPr>
              <a:t>區域，仍攬客旅遊導致受難，應科以業者相關責任並明定其責任歸屬。</a:t>
            </a:r>
          </a:p>
          <a:p>
            <a:pPr>
              <a:buFontTx/>
              <a:buNone/>
            </a:pPr>
            <a:endParaRPr lang="en-US" altLang="zh-TW">
              <a:solidFill>
                <a:srgbClr val="000000"/>
              </a:solidFill>
              <a:latin typeface="標楷體" pitchFamily="65" charset="-120"/>
              <a:ea typeface="標楷體" pitchFamily="65" charset="-120"/>
            </a:endParaRPr>
          </a:p>
        </p:txBody>
      </p:sp>
      <p:pic>
        <p:nvPicPr>
          <p:cNvPr id="821255" name="Picture 7" descr="3823663130_cfd8429bb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4581525"/>
            <a:ext cx="2808288"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705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body" idx="1"/>
          </p:nvPr>
        </p:nvSpPr>
        <p:spPr>
          <a:xfrm>
            <a:off x="468313" y="1412875"/>
            <a:ext cx="8229600" cy="4114800"/>
          </a:xfrm>
        </p:spPr>
        <p:txBody>
          <a:bodyPr/>
          <a:lstStyle/>
          <a:p>
            <a:pPr>
              <a:buFontTx/>
              <a:buNone/>
            </a:pPr>
            <a:r>
              <a:rPr lang="en-US" altLang="zh-TW" b="1">
                <a:solidFill>
                  <a:srgbClr val="000000"/>
                </a:solidFill>
                <a:latin typeface="標楷體" pitchFamily="65" charset="-120"/>
                <a:ea typeface="標楷體" pitchFamily="65" charset="-120"/>
              </a:rPr>
              <a:t> </a:t>
            </a:r>
            <a:r>
              <a:rPr lang="zh-TW" altLang="en-US" b="1">
                <a:solidFill>
                  <a:srgbClr val="000000"/>
                </a:solidFill>
                <a:latin typeface="標楷體" pitchFamily="65" charset="-120"/>
                <a:ea typeface="標楷體" pitchFamily="65" charset="-120"/>
              </a:rPr>
              <a:t>（五）多人受困獲救時，</a:t>
            </a:r>
            <a:r>
              <a:rPr lang="zh-TW" altLang="en-US" b="1">
                <a:solidFill>
                  <a:srgbClr val="0099FF"/>
                </a:solidFill>
                <a:latin typeface="標楷體" pitchFamily="65" charset="-120"/>
                <a:ea typeface="標楷體" pitchFamily="65" charset="-120"/>
              </a:rPr>
              <a:t>搜救費用之分擔</a:t>
            </a:r>
            <a:r>
              <a:rPr lang="zh-TW" altLang="en-US" b="1">
                <a:latin typeface="標楷體" pitchFamily="65" charset="-120"/>
                <a:ea typeface="標楷體" pitchFamily="65" charset="-120"/>
              </a:rPr>
              <a:t>，</a:t>
            </a:r>
            <a:r>
              <a:rPr lang="zh-TW" altLang="en-US" b="1">
                <a:solidFill>
                  <a:srgbClr val="000000"/>
                </a:solidFill>
                <a:latin typeface="標楷體" pitchFamily="65" charset="-120"/>
                <a:ea typeface="標楷體" pitchFamily="65" charset="-120"/>
              </a:rPr>
              <a:t>如其中有人未獲救時及受困獲救者如係未成年人，得否向其法定代理人請求支付。</a:t>
            </a:r>
          </a:p>
          <a:p>
            <a:pPr>
              <a:buFontTx/>
              <a:buNone/>
            </a:pPr>
            <a:r>
              <a:rPr lang="zh-TW" altLang="en-US" b="1">
                <a:solidFill>
                  <a:srgbClr val="000000"/>
                </a:solidFill>
                <a:latin typeface="標楷體" pitchFamily="65" charset="-120"/>
                <a:ea typeface="標楷體" pitchFamily="65" charset="-120"/>
              </a:rPr>
              <a:t>    據此，內政部應將「災害搜救費用請求支付辦法 」修正名稱為「災害搜救費用</a:t>
            </a:r>
            <a:r>
              <a:rPr lang="zh-TW" altLang="en-US" b="1">
                <a:solidFill>
                  <a:srgbClr val="FF0000"/>
                </a:solidFill>
                <a:latin typeface="標楷體" pitchFamily="65" charset="-120"/>
                <a:ea typeface="標楷體" pitchFamily="65" charset="-120"/>
              </a:rPr>
              <a:t>繳納</a:t>
            </a:r>
            <a:r>
              <a:rPr lang="zh-TW" altLang="en-US" b="1">
                <a:solidFill>
                  <a:srgbClr val="000000"/>
                </a:solidFill>
                <a:latin typeface="標楷體" pitchFamily="65" charset="-120"/>
                <a:ea typeface="標楷體" pitchFamily="65" charset="-120"/>
              </a:rPr>
              <a:t>辦法」，並檢討增修費用之計算、</a:t>
            </a:r>
            <a:r>
              <a:rPr lang="zh-TW" altLang="en-US" b="1">
                <a:solidFill>
                  <a:srgbClr val="0099FF"/>
                </a:solidFill>
                <a:latin typeface="標楷體" pitchFamily="65" charset="-120"/>
                <a:ea typeface="標楷體" pitchFamily="65" charset="-120"/>
              </a:rPr>
              <a:t>分擔</a:t>
            </a:r>
            <a:r>
              <a:rPr lang="zh-TW" altLang="en-US" b="1">
                <a:solidFill>
                  <a:srgbClr val="000000"/>
                </a:solidFill>
                <a:latin typeface="標楷體" pitchFamily="65" charset="-120"/>
                <a:ea typeface="標楷體" pitchFamily="65" charset="-120"/>
              </a:rPr>
              <a:t>、作業程序及其他應遵行事項 </a:t>
            </a:r>
            <a:endParaRPr lang="zh-TW" altLang="en-US" b="1">
              <a:solidFill>
                <a:srgbClr val="000000"/>
              </a:solidFill>
            </a:endParaRPr>
          </a:p>
        </p:txBody>
      </p:sp>
      <p:grpSp>
        <p:nvGrpSpPr>
          <p:cNvPr id="822275" name="Group 3"/>
          <p:cNvGrpSpPr>
            <a:grpSpLocks/>
          </p:cNvGrpSpPr>
          <p:nvPr/>
        </p:nvGrpSpPr>
        <p:grpSpPr bwMode="auto">
          <a:xfrm>
            <a:off x="1908175" y="333375"/>
            <a:ext cx="5688013" cy="844550"/>
            <a:chOff x="147" y="672"/>
            <a:chExt cx="2372" cy="288"/>
          </a:xfrm>
        </p:grpSpPr>
        <p:graphicFrame>
          <p:nvGraphicFramePr>
            <p:cNvPr id="822276" name="Object 4"/>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15720"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2277" name="Text Box 5"/>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endParaRPr lang="zh-TW" altLang="zh-TW" sz="4400">
                <a:solidFill>
                  <a:srgbClr val="FFFF99"/>
                </a:solidFill>
                <a:latin typeface="Verdana" pitchFamily="34" charset="0"/>
              </a:endParaRPr>
            </a:p>
          </p:txBody>
        </p:sp>
      </p:grpSp>
      <p:sp>
        <p:nvSpPr>
          <p:cNvPr id="822278" name="Rectangle 6"/>
          <p:cNvSpPr>
            <a:spLocks noChangeArrowheads="1"/>
          </p:cNvSpPr>
          <p:nvPr/>
        </p:nvSpPr>
        <p:spPr bwMode="auto">
          <a:xfrm>
            <a:off x="2195513" y="333375"/>
            <a:ext cx="49339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buClrTx/>
              <a:buFontTx/>
              <a:buNone/>
            </a:pPr>
            <a:r>
              <a:rPr lang="zh-TW" altLang="en-US" sz="4000">
                <a:solidFill>
                  <a:srgbClr val="CC6600"/>
                </a:solidFill>
                <a:effectLst>
                  <a:outerShdw blurRad="38100" dist="38100" dir="2700000" algn="tl">
                    <a:srgbClr val="C0C0C0"/>
                  </a:outerShdw>
                </a:effectLst>
              </a:rPr>
              <a:t>災害防救法第</a:t>
            </a:r>
            <a:r>
              <a:rPr lang="en-US" altLang="zh-TW" sz="4000">
                <a:solidFill>
                  <a:srgbClr val="CC6600"/>
                </a:solidFill>
                <a:effectLst>
                  <a:outerShdw blurRad="38100" dist="38100" dir="2700000" algn="tl">
                    <a:srgbClr val="C0C0C0"/>
                  </a:outerShdw>
                </a:effectLst>
              </a:rPr>
              <a:t>31</a:t>
            </a:r>
            <a:r>
              <a:rPr lang="zh-TW" altLang="en-US" sz="4000">
                <a:solidFill>
                  <a:srgbClr val="CC6600"/>
                </a:solidFill>
                <a:effectLst>
                  <a:outerShdw blurRad="38100" dist="38100" dir="2700000" algn="tl">
                    <a:srgbClr val="C0C0C0"/>
                  </a:outerShdw>
                </a:effectLst>
              </a:rPr>
              <a:t>條</a:t>
            </a:r>
            <a:r>
              <a:rPr lang="en-US" altLang="zh-TW" sz="3600">
                <a:solidFill>
                  <a:srgbClr val="CC6600"/>
                </a:solidFill>
                <a:effectLst>
                  <a:outerShdw blurRad="38100" dist="38100" dir="2700000" algn="tl">
                    <a:srgbClr val="C0C0C0"/>
                  </a:outerShdw>
                </a:effectLst>
              </a:rPr>
              <a:t>4/4</a:t>
            </a:r>
          </a:p>
        </p:txBody>
      </p:sp>
      <p:pic>
        <p:nvPicPr>
          <p:cNvPr id="822279" name="Picture 7" descr="3820837336_b0abc9344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3050" y="4797425"/>
            <a:ext cx="2413000" cy="1925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526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3298" name="Group 2"/>
          <p:cNvGrpSpPr>
            <a:grpSpLocks/>
          </p:cNvGrpSpPr>
          <p:nvPr/>
        </p:nvGrpSpPr>
        <p:grpSpPr bwMode="auto">
          <a:xfrm>
            <a:off x="1979613" y="333375"/>
            <a:ext cx="5616575" cy="844550"/>
            <a:chOff x="147" y="672"/>
            <a:chExt cx="2372" cy="288"/>
          </a:xfrm>
        </p:grpSpPr>
        <p:graphicFrame>
          <p:nvGraphicFramePr>
            <p:cNvPr id="823299" name="Object 3"/>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16745"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3300" name="Text Box 4"/>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endParaRPr lang="zh-TW" altLang="zh-TW" sz="4400">
                <a:solidFill>
                  <a:srgbClr val="FFFF99"/>
                </a:solidFill>
                <a:latin typeface="Verdana" pitchFamily="34" charset="0"/>
              </a:endParaRPr>
            </a:p>
          </p:txBody>
        </p:sp>
      </p:grpSp>
      <p:sp>
        <p:nvSpPr>
          <p:cNvPr id="823301" name="Rectangle 5"/>
          <p:cNvSpPr>
            <a:spLocks noGrp="1" noChangeArrowheads="1"/>
          </p:cNvSpPr>
          <p:nvPr>
            <p:ph type="title"/>
          </p:nvPr>
        </p:nvSpPr>
        <p:spPr>
          <a:xfrm>
            <a:off x="323528" y="43543"/>
            <a:ext cx="8229600" cy="1371600"/>
          </a:xfrm>
        </p:spPr>
        <p:txBody>
          <a:bodyPr/>
          <a:lstStyle/>
          <a:p>
            <a:r>
              <a:rPr lang="en-US" altLang="zh-TW" b="1" dirty="0">
                <a:solidFill>
                  <a:srgbClr val="CC6600"/>
                </a:solidFill>
                <a:latin typeface="標楷體" pitchFamily="65" charset="-120"/>
                <a:ea typeface="標楷體" pitchFamily="65" charset="-120"/>
              </a:rPr>
              <a:t>  </a:t>
            </a:r>
            <a:r>
              <a:rPr lang="zh-TW" altLang="en-US" b="1" dirty="0">
                <a:solidFill>
                  <a:srgbClr val="CC6600"/>
                </a:solidFill>
                <a:latin typeface="標楷體" pitchFamily="65" charset="-120"/>
                <a:ea typeface="標楷體" pitchFamily="65" charset="-120"/>
              </a:rPr>
              <a:t>災害防救法第</a:t>
            </a:r>
            <a:r>
              <a:rPr lang="en-US" altLang="zh-TW" b="1" dirty="0">
                <a:solidFill>
                  <a:srgbClr val="CC6600"/>
                </a:solidFill>
                <a:latin typeface="標楷體" pitchFamily="65" charset="-120"/>
                <a:ea typeface="標楷體" pitchFamily="65" charset="-120"/>
              </a:rPr>
              <a:t>36</a:t>
            </a:r>
            <a:r>
              <a:rPr lang="zh-TW" altLang="en-US" b="1" dirty="0">
                <a:solidFill>
                  <a:srgbClr val="CC6600"/>
                </a:solidFill>
                <a:latin typeface="標楷體" pitchFamily="65" charset="-120"/>
                <a:ea typeface="標楷體" pitchFamily="65" charset="-120"/>
              </a:rPr>
              <a:t>條</a:t>
            </a:r>
            <a:r>
              <a:rPr lang="en-US" altLang="zh-TW" sz="2800" b="1" dirty="0">
                <a:solidFill>
                  <a:srgbClr val="CC6600"/>
                </a:solidFill>
                <a:latin typeface="標楷體" pitchFamily="65" charset="-120"/>
                <a:ea typeface="標楷體" pitchFamily="65" charset="-120"/>
              </a:rPr>
              <a:t>1/4</a:t>
            </a:r>
          </a:p>
        </p:txBody>
      </p:sp>
      <p:sp>
        <p:nvSpPr>
          <p:cNvPr id="823302" name="Rectangle 6"/>
          <p:cNvSpPr>
            <a:spLocks noGrp="1" noChangeArrowheads="1"/>
          </p:cNvSpPr>
          <p:nvPr>
            <p:ph type="body" idx="1"/>
          </p:nvPr>
        </p:nvSpPr>
        <p:spPr>
          <a:xfrm>
            <a:off x="395288" y="2420938"/>
            <a:ext cx="8229600" cy="4114800"/>
          </a:xfrm>
        </p:spPr>
        <p:txBody>
          <a:bodyPr/>
          <a:lstStyle/>
          <a:p>
            <a:pPr>
              <a:lnSpc>
                <a:spcPct val="90000"/>
              </a:lnSpc>
              <a:buFontTx/>
              <a:buNone/>
            </a:pPr>
            <a:r>
              <a:rPr lang="zh-TW" altLang="en-US" sz="2800" b="1">
                <a:solidFill>
                  <a:srgbClr val="0000FF"/>
                </a:solidFill>
                <a:ea typeface="標楷體" pitchFamily="65" charset="-120"/>
              </a:rPr>
              <a:t>增列各級政府災後復原重建作為：</a:t>
            </a:r>
            <a:endParaRPr lang="zh-TW" altLang="en-US" sz="2800" b="1">
              <a:solidFill>
                <a:srgbClr val="000000"/>
              </a:solidFill>
              <a:latin typeface="標楷體" pitchFamily="65" charset="-120"/>
              <a:ea typeface="標楷體" pitchFamily="65" charset="-120"/>
            </a:endParaRPr>
          </a:p>
          <a:p>
            <a:pPr>
              <a:lnSpc>
                <a:spcPct val="90000"/>
              </a:lnSpc>
              <a:buFontTx/>
              <a:buNone/>
            </a:pPr>
            <a:r>
              <a:rPr lang="zh-TW" altLang="en-US" sz="2800" b="1">
                <a:solidFill>
                  <a:srgbClr val="000000"/>
                </a:solidFill>
                <a:latin typeface="標楷體" pitchFamily="65" charset="-120"/>
                <a:ea typeface="標楷體" pitchFamily="65" charset="-120"/>
              </a:rPr>
              <a:t>  為實施災後復原重建，各級政府應依權責實施下列事項，並鼓勵</a:t>
            </a:r>
            <a:r>
              <a:rPr lang="zh-TW" altLang="en-US" sz="2800" b="1">
                <a:solidFill>
                  <a:srgbClr val="0099FF"/>
                </a:solidFill>
                <a:latin typeface="標楷體" pitchFamily="65" charset="-120"/>
                <a:ea typeface="標楷體" pitchFamily="65" charset="-120"/>
              </a:rPr>
              <a:t>民間團體及企業</a:t>
            </a:r>
            <a:r>
              <a:rPr lang="zh-TW" altLang="en-US" sz="2800" b="1">
                <a:solidFill>
                  <a:srgbClr val="000000"/>
                </a:solidFill>
                <a:latin typeface="標楷體" pitchFamily="65" charset="-120"/>
                <a:ea typeface="標楷體" pitchFamily="65" charset="-120"/>
              </a:rPr>
              <a:t>協助辦理： </a:t>
            </a:r>
          </a:p>
          <a:p>
            <a:pPr>
              <a:lnSpc>
                <a:spcPct val="90000"/>
              </a:lnSpc>
              <a:buFontTx/>
              <a:buNone/>
            </a:pPr>
            <a:r>
              <a:rPr lang="zh-TW" altLang="en-US" sz="2800" b="1">
                <a:solidFill>
                  <a:srgbClr val="000000"/>
                </a:solidFill>
                <a:latin typeface="標楷體" pitchFamily="65" charset="-120"/>
                <a:ea typeface="標楷體" pitchFamily="65" charset="-120"/>
              </a:rPr>
              <a:t>（一）災情、災區民眾</a:t>
            </a:r>
            <a:r>
              <a:rPr lang="zh-TW" altLang="en-US" sz="2800" b="1">
                <a:solidFill>
                  <a:srgbClr val="0099FF"/>
                </a:solidFill>
                <a:latin typeface="標楷體" pitchFamily="65" charset="-120"/>
                <a:ea typeface="標楷體" pitchFamily="65" charset="-120"/>
              </a:rPr>
              <a:t>需求之調查</a:t>
            </a:r>
            <a:r>
              <a:rPr lang="zh-TW" altLang="en-US" sz="2800" b="1">
                <a:solidFill>
                  <a:srgbClr val="000000"/>
                </a:solidFill>
                <a:latin typeface="標楷體" pitchFamily="65" charset="-120"/>
                <a:ea typeface="標楷體" pitchFamily="65" charset="-120"/>
              </a:rPr>
              <a:t>、統計、評估及分析。</a:t>
            </a:r>
          </a:p>
          <a:p>
            <a:pPr>
              <a:lnSpc>
                <a:spcPct val="90000"/>
              </a:lnSpc>
              <a:buFontTx/>
              <a:buNone/>
            </a:pPr>
            <a:r>
              <a:rPr lang="zh-TW" altLang="en-US" sz="2400" b="1">
                <a:solidFill>
                  <a:srgbClr val="000000"/>
                </a:solidFill>
              </a:rPr>
              <a:t>（</a:t>
            </a:r>
            <a:r>
              <a:rPr lang="zh-TW" altLang="en-US" sz="2800" b="1">
                <a:solidFill>
                  <a:srgbClr val="000000"/>
                </a:solidFill>
                <a:latin typeface="標楷體" pitchFamily="65" charset="-120"/>
                <a:ea typeface="標楷體" pitchFamily="65" charset="-120"/>
              </a:rPr>
              <a:t>二</a:t>
            </a:r>
            <a:r>
              <a:rPr lang="zh-TW" altLang="en-US" sz="2400" b="1">
                <a:solidFill>
                  <a:srgbClr val="000000"/>
                </a:solidFill>
              </a:rPr>
              <a:t>）</a:t>
            </a:r>
            <a:r>
              <a:rPr lang="zh-TW" altLang="en-US" sz="2800" b="1">
                <a:solidFill>
                  <a:srgbClr val="0099FF"/>
                </a:solidFill>
                <a:latin typeface="標楷體" pitchFamily="65" charset="-120"/>
                <a:ea typeface="標楷體" pitchFamily="65" charset="-120"/>
              </a:rPr>
              <a:t>災後復原重建</a:t>
            </a:r>
            <a:r>
              <a:rPr lang="zh-TW" altLang="en-US" sz="2800" b="1">
                <a:solidFill>
                  <a:srgbClr val="FF0000"/>
                </a:solidFill>
                <a:latin typeface="標楷體" pitchFamily="65" charset="-120"/>
                <a:ea typeface="標楷體" pitchFamily="65" charset="-120"/>
              </a:rPr>
              <a:t>綱領與計畫</a:t>
            </a:r>
            <a:r>
              <a:rPr lang="zh-TW" altLang="en-US" sz="2800" b="1">
                <a:solidFill>
                  <a:srgbClr val="000000"/>
                </a:solidFill>
                <a:latin typeface="標楷體" pitchFamily="65" charset="-120"/>
                <a:ea typeface="標楷體" pitchFamily="65" charset="-120"/>
              </a:rPr>
              <a:t>之訂定及實施。</a:t>
            </a:r>
          </a:p>
          <a:p>
            <a:pPr>
              <a:lnSpc>
                <a:spcPct val="90000"/>
              </a:lnSpc>
              <a:buFontTx/>
              <a:buNone/>
            </a:pPr>
            <a:r>
              <a:rPr lang="zh-TW" altLang="en-US" sz="2400" b="1">
                <a:solidFill>
                  <a:srgbClr val="000000"/>
                </a:solidFill>
              </a:rPr>
              <a:t>（</a:t>
            </a:r>
            <a:r>
              <a:rPr lang="zh-TW" altLang="en-US" sz="2800" b="1">
                <a:solidFill>
                  <a:srgbClr val="000000"/>
                </a:solidFill>
                <a:latin typeface="標楷體" pitchFamily="65" charset="-120"/>
                <a:ea typeface="標楷體" pitchFamily="65" charset="-120"/>
              </a:rPr>
              <a:t>三</a:t>
            </a:r>
            <a:r>
              <a:rPr lang="zh-TW" altLang="en-US" sz="2400" b="1">
                <a:solidFill>
                  <a:srgbClr val="000000"/>
                </a:solidFill>
              </a:rPr>
              <a:t>）</a:t>
            </a:r>
            <a:r>
              <a:rPr lang="zh-TW" altLang="en-US" sz="2800" b="1">
                <a:solidFill>
                  <a:srgbClr val="0099FF"/>
                </a:solidFill>
                <a:latin typeface="標楷體" pitchFamily="65" charset="-120"/>
                <a:ea typeface="標楷體" pitchFamily="65" charset="-120"/>
              </a:rPr>
              <a:t>志工</a:t>
            </a:r>
            <a:r>
              <a:rPr lang="zh-TW" altLang="en-US" sz="2800" b="1">
                <a:solidFill>
                  <a:srgbClr val="000000"/>
                </a:solidFill>
                <a:latin typeface="標楷體" pitchFamily="65" charset="-120"/>
                <a:ea typeface="標楷體" pitchFamily="65" charset="-120"/>
              </a:rPr>
              <a:t>之登記及分配。</a:t>
            </a:r>
          </a:p>
          <a:p>
            <a:pPr>
              <a:lnSpc>
                <a:spcPct val="90000"/>
              </a:lnSpc>
              <a:buFontTx/>
              <a:buNone/>
            </a:pPr>
            <a:r>
              <a:rPr lang="zh-TW" altLang="en-US" sz="2400" b="1">
                <a:solidFill>
                  <a:srgbClr val="000000"/>
                </a:solidFill>
              </a:rPr>
              <a:t>（</a:t>
            </a:r>
            <a:r>
              <a:rPr lang="zh-TW" altLang="en-US" sz="2800" b="1">
                <a:solidFill>
                  <a:srgbClr val="000000"/>
                </a:solidFill>
                <a:latin typeface="標楷體" pitchFamily="65" charset="-120"/>
                <a:ea typeface="標楷體" pitchFamily="65" charset="-120"/>
              </a:rPr>
              <a:t>四</a:t>
            </a:r>
            <a:r>
              <a:rPr lang="zh-TW" altLang="en-US" sz="2400" b="1">
                <a:solidFill>
                  <a:srgbClr val="000000"/>
                </a:solidFill>
              </a:rPr>
              <a:t>）</a:t>
            </a:r>
            <a:r>
              <a:rPr lang="zh-TW" altLang="en-US" sz="2800" b="1">
                <a:solidFill>
                  <a:srgbClr val="000000"/>
                </a:solidFill>
                <a:latin typeface="標楷體" pitchFamily="65" charset="-120"/>
                <a:ea typeface="標楷體" pitchFamily="65" charset="-120"/>
              </a:rPr>
              <a:t>捐贈</a:t>
            </a:r>
            <a:r>
              <a:rPr lang="zh-TW" altLang="en-US" sz="2800" b="1">
                <a:solidFill>
                  <a:srgbClr val="0099FF"/>
                </a:solidFill>
                <a:latin typeface="標楷體" pitchFamily="65" charset="-120"/>
                <a:ea typeface="標楷體" pitchFamily="65" charset="-120"/>
              </a:rPr>
              <a:t>物資、款項</a:t>
            </a:r>
            <a:r>
              <a:rPr lang="zh-TW" altLang="en-US" sz="2800" b="1">
                <a:solidFill>
                  <a:srgbClr val="000000"/>
                </a:solidFill>
                <a:latin typeface="標楷體" pitchFamily="65" charset="-120"/>
                <a:ea typeface="標楷體" pitchFamily="65" charset="-120"/>
              </a:rPr>
              <a:t>之分配與管理及</a:t>
            </a:r>
            <a:r>
              <a:rPr lang="zh-TW" altLang="en-US" sz="2800" b="1">
                <a:solidFill>
                  <a:srgbClr val="0099FF"/>
                </a:solidFill>
                <a:latin typeface="標楷體" pitchFamily="65" charset="-120"/>
                <a:ea typeface="標楷體" pitchFamily="65" charset="-120"/>
              </a:rPr>
              <a:t>救助</a:t>
            </a:r>
            <a:r>
              <a:rPr lang="zh-TW" altLang="en-US" sz="2800" b="1">
                <a:solidFill>
                  <a:srgbClr val="000000"/>
                </a:solidFill>
                <a:latin typeface="標楷體" pitchFamily="65" charset="-120"/>
                <a:ea typeface="標楷體" pitchFamily="65" charset="-120"/>
              </a:rPr>
              <a:t>金之發放。</a:t>
            </a:r>
            <a:endParaRPr lang="zh-TW" altLang="en-US" sz="2400" b="1">
              <a:solidFill>
                <a:srgbClr val="000000"/>
              </a:solidFill>
            </a:endParaRPr>
          </a:p>
        </p:txBody>
      </p:sp>
      <p:pic>
        <p:nvPicPr>
          <p:cNvPr id="823303" name="Picture 7" descr="3829241322_7b6634fb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1268413"/>
            <a:ext cx="2665412" cy="158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230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4322" name="Group 2"/>
          <p:cNvGrpSpPr>
            <a:grpSpLocks/>
          </p:cNvGrpSpPr>
          <p:nvPr/>
        </p:nvGrpSpPr>
        <p:grpSpPr bwMode="auto">
          <a:xfrm>
            <a:off x="1869837" y="347844"/>
            <a:ext cx="6014531" cy="844550"/>
            <a:chOff x="147" y="672"/>
            <a:chExt cx="2372" cy="288"/>
          </a:xfrm>
        </p:grpSpPr>
        <p:graphicFrame>
          <p:nvGraphicFramePr>
            <p:cNvPr id="824323" name="Object 3"/>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17769"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4324" name="Text Box 4"/>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endParaRPr lang="zh-TW" altLang="zh-TW" sz="4400">
                <a:solidFill>
                  <a:srgbClr val="FFFF99"/>
                </a:solidFill>
                <a:latin typeface="Verdana" pitchFamily="34" charset="0"/>
              </a:endParaRPr>
            </a:p>
          </p:txBody>
        </p:sp>
      </p:grpSp>
      <p:sp>
        <p:nvSpPr>
          <p:cNvPr id="824325" name="Rectangle 5"/>
          <p:cNvSpPr>
            <a:spLocks noGrp="1" noChangeArrowheads="1"/>
          </p:cNvSpPr>
          <p:nvPr>
            <p:ph type="title"/>
          </p:nvPr>
        </p:nvSpPr>
        <p:spPr>
          <a:xfrm>
            <a:off x="680575" y="43264"/>
            <a:ext cx="8229600" cy="1371600"/>
          </a:xfrm>
        </p:spPr>
        <p:txBody>
          <a:bodyPr/>
          <a:lstStyle/>
          <a:p>
            <a:r>
              <a:rPr lang="zh-TW" altLang="en-US" b="1" dirty="0">
                <a:solidFill>
                  <a:srgbClr val="CC6600"/>
                </a:solidFill>
                <a:latin typeface="標楷體" pitchFamily="65" charset="-120"/>
                <a:ea typeface="標楷體" pitchFamily="65" charset="-120"/>
              </a:rPr>
              <a:t>災害防救法第</a:t>
            </a:r>
            <a:r>
              <a:rPr lang="en-US" altLang="zh-TW" b="1" dirty="0">
                <a:solidFill>
                  <a:srgbClr val="CC6600"/>
                </a:solidFill>
                <a:latin typeface="標楷體" pitchFamily="65" charset="-120"/>
                <a:ea typeface="標楷體" pitchFamily="65" charset="-120"/>
              </a:rPr>
              <a:t>36</a:t>
            </a:r>
            <a:r>
              <a:rPr lang="zh-TW" altLang="en-US" b="1" dirty="0">
                <a:solidFill>
                  <a:srgbClr val="CC6600"/>
                </a:solidFill>
                <a:latin typeface="標楷體" pitchFamily="65" charset="-120"/>
                <a:ea typeface="標楷體" pitchFamily="65" charset="-120"/>
              </a:rPr>
              <a:t>條</a:t>
            </a:r>
            <a:r>
              <a:rPr lang="en-US" altLang="zh-TW" sz="2800" b="1" dirty="0">
                <a:solidFill>
                  <a:srgbClr val="CC6600"/>
                </a:solidFill>
                <a:latin typeface="標楷體" pitchFamily="65" charset="-120"/>
                <a:ea typeface="標楷體" pitchFamily="65" charset="-120"/>
              </a:rPr>
              <a:t>2/4</a:t>
            </a:r>
          </a:p>
        </p:txBody>
      </p:sp>
      <p:sp>
        <p:nvSpPr>
          <p:cNvPr id="824326" name="Rectangle 6"/>
          <p:cNvSpPr>
            <a:spLocks noGrp="1" noChangeArrowheads="1"/>
          </p:cNvSpPr>
          <p:nvPr>
            <p:ph type="body" idx="1"/>
          </p:nvPr>
        </p:nvSpPr>
        <p:spPr>
          <a:xfrm>
            <a:off x="250825" y="1484313"/>
            <a:ext cx="8229600" cy="4114800"/>
          </a:xfrm>
        </p:spPr>
        <p:txBody>
          <a:bodyPr/>
          <a:lstStyle/>
          <a:p>
            <a:pPr>
              <a:buFontTx/>
              <a:buNone/>
            </a:pPr>
            <a:r>
              <a:rPr lang="zh-TW" altLang="en-US" sz="3600" b="1" dirty="0">
                <a:solidFill>
                  <a:srgbClr val="000000"/>
                </a:solidFill>
              </a:rPr>
              <a:t>（</a:t>
            </a:r>
            <a:r>
              <a:rPr lang="zh-TW" altLang="en-US" sz="3600" b="1" dirty="0">
                <a:solidFill>
                  <a:srgbClr val="000000"/>
                </a:solidFill>
                <a:latin typeface="標楷體" pitchFamily="65" charset="-120"/>
                <a:ea typeface="標楷體" pitchFamily="65" charset="-120"/>
              </a:rPr>
              <a:t>五</a:t>
            </a:r>
            <a:r>
              <a:rPr lang="zh-TW" altLang="en-US" sz="3600" b="1" dirty="0">
                <a:solidFill>
                  <a:srgbClr val="000000"/>
                </a:solidFill>
              </a:rPr>
              <a:t>）</a:t>
            </a:r>
            <a:r>
              <a:rPr lang="zh-TW" altLang="en-US" sz="3600" b="1" dirty="0">
                <a:solidFill>
                  <a:srgbClr val="0099FF"/>
                </a:solidFill>
                <a:latin typeface="標楷體" pitchFamily="65" charset="-120"/>
                <a:ea typeface="標楷體" pitchFamily="65" charset="-120"/>
              </a:rPr>
              <a:t>傷亡者</a:t>
            </a:r>
            <a:r>
              <a:rPr lang="zh-TW" altLang="en-US" sz="3600" b="1" dirty="0">
                <a:solidFill>
                  <a:srgbClr val="000000"/>
                </a:solidFill>
                <a:latin typeface="標楷體" pitchFamily="65" charset="-120"/>
                <a:ea typeface="標楷體" pitchFamily="65" charset="-120"/>
              </a:rPr>
              <a:t>之善後照料、災區民眾之安置及災區</a:t>
            </a:r>
            <a:r>
              <a:rPr lang="zh-TW" altLang="en-US" sz="3600" b="1" dirty="0">
                <a:solidFill>
                  <a:srgbClr val="0099FF"/>
                </a:solidFill>
                <a:latin typeface="標楷體" pitchFamily="65" charset="-120"/>
                <a:ea typeface="標楷體" pitchFamily="65" charset="-120"/>
              </a:rPr>
              <a:t>秩序</a:t>
            </a:r>
            <a:r>
              <a:rPr lang="zh-TW" altLang="en-US" sz="3600" b="1" dirty="0">
                <a:solidFill>
                  <a:srgbClr val="000000"/>
                </a:solidFill>
                <a:latin typeface="標楷體" pitchFamily="65" charset="-120"/>
                <a:ea typeface="標楷體" pitchFamily="65" charset="-120"/>
              </a:rPr>
              <a:t>之維持。</a:t>
            </a:r>
          </a:p>
          <a:p>
            <a:pPr>
              <a:buFontTx/>
              <a:buNone/>
            </a:pPr>
            <a:r>
              <a:rPr lang="zh-TW" altLang="en-US" sz="3600" b="1" dirty="0">
                <a:solidFill>
                  <a:srgbClr val="000000"/>
                </a:solidFill>
              </a:rPr>
              <a:t>（</a:t>
            </a:r>
            <a:r>
              <a:rPr lang="zh-TW" altLang="en-US" sz="3600" b="1" dirty="0">
                <a:solidFill>
                  <a:srgbClr val="000000"/>
                </a:solidFill>
                <a:latin typeface="標楷體" pitchFamily="65" charset="-120"/>
                <a:ea typeface="標楷體" pitchFamily="65" charset="-120"/>
              </a:rPr>
              <a:t>六</a:t>
            </a:r>
            <a:r>
              <a:rPr lang="zh-TW" altLang="en-US" sz="3600" b="1" dirty="0">
                <a:solidFill>
                  <a:srgbClr val="000000"/>
                </a:solidFill>
              </a:rPr>
              <a:t>）</a:t>
            </a:r>
            <a:r>
              <a:rPr lang="zh-TW" altLang="en-US" sz="3600" b="1" dirty="0">
                <a:solidFill>
                  <a:srgbClr val="000000"/>
                </a:solidFill>
                <a:latin typeface="標楷體" pitchFamily="65" charset="-120"/>
                <a:ea typeface="標楷體" pitchFamily="65" charset="-120"/>
              </a:rPr>
              <a:t>衛生</a:t>
            </a:r>
            <a:r>
              <a:rPr lang="zh-TW" altLang="en-US" sz="3600" b="1" dirty="0">
                <a:solidFill>
                  <a:srgbClr val="0099FF"/>
                </a:solidFill>
                <a:latin typeface="標楷體" pitchFamily="65" charset="-120"/>
                <a:ea typeface="標楷體" pitchFamily="65" charset="-120"/>
              </a:rPr>
              <a:t>醫療</a:t>
            </a:r>
            <a:r>
              <a:rPr lang="zh-TW" altLang="en-US" sz="3600" b="1" dirty="0">
                <a:solidFill>
                  <a:srgbClr val="000000"/>
                </a:solidFill>
                <a:latin typeface="標楷體" pitchFamily="65" charset="-120"/>
                <a:ea typeface="標楷體" pitchFamily="65" charset="-120"/>
              </a:rPr>
              <a:t>、防疫及心理輔導。</a:t>
            </a:r>
          </a:p>
          <a:p>
            <a:pPr>
              <a:buFontTx/>
              <a:buNone/>
            </a:pPr>
            <a:r>
              <a:rPr lang="zh-TW" altLang="en-US" sz="3600" b="1" dirty="0">
                <a:solidFill>
                  <a:srgbClr val="000000"/>
                </a:solidFill>
              </a:rPr>
              <a:t>（</a:t>
            </a:r>
            <a:r>
              <a:rPr lang="zh-TW" altLang="en-US" sz="3600" b="1" dirty="0">
                <a:solidFill>
                  <a:srgbClr val="000000"/>
                </a:solidFill>
                <a:latin typeface="標楷體" pitchFamily="65" charset="-120"/>
                <a:ea typeface="標楷體" pitchFamily="65" charset="-120"/>
              </a:rPr>
              <a:t>七</a:t>
            </a:r>
            <a:r>
              <a:rPr lang="zh-TW" altLang="en-US" sz="3600" b="1" dirty="0">
                <a:solidFill>
                  <a:srgbClr val="000000"/>
                </a:solidFill>
              </a:rPr>
              <a:t>）</a:t>
            </a:r>
            <a:r>
              <a:rPr lang="zh-TW" altLang="en-US" sz="3600" b="1" dirty="0">
                <a:solidFill>
                  <a:srgbClr val="0099FF"/>
                </a:solidFill>
                <a:latin typeface="標楷體" pitchFamily="65" charset="-120"/>
                <a:ea typeface="標楷體" pitchFamily="65" charset="-120"/>
              </a:rPr>
              <a:t>學校廳舍</a:t>
            </a:r>
            <a:r>
              <a:rPr lang="zh-TW" altLang="en-US" sz="3600" b="1" dirty="0">
                <a:solidFill>
                  <a:srgbClr val="000000"/>
                </a:solidFill>
                <a:latin typeface="標楷體" pitchFamily="65" charset="-120"/>
                <a:ea typeface="標楷體" pitchFamily="65" charset="-120"/>
              </a:rPr>
              <a:t>及其附屬公共設施之復原重建。</a:t>
            </a:r>
          </a:p>
          <a:p>
            <a:pPr>
              <a:buFontTx/>
              <a:buNone/>
            </a:pPr>
            <a:r>
              <a:rPr lang="zh-TW" altLang="en-US" sz="3600" b="1" dirty="0">
                <a:solidFill>
                  <a:srgbClr val="000000"/>
                </a:solidFill>
              </a:rPr>
              <a:t>（</a:t>
            </a:r>
            <a:r>
              <a:rPr lang="zh-TW" altLang="en-US" sz="3600" b="1" dirty="0">
                <a:solidFill>
                  <a:srgbClr val="000000"/>
                </a:solidFill>
                <a:latin typeface="標楷體" pitchFamily="65" charset="-120"/>
                <a:ea typeface="標楷體" pitchFamily="65" charset="-120"/>
              </a:rPr>
              <a:t>八</a:t>
            </a:r>
            <a:r>
              <a:rPr lang="zh-TW" altLang="en-US" sz="3600" b="1" dirty="0">
                <a:solidFill>
                  <a:srgbClr val="000000"/>
                </a:solidFill>
              </a:rPr>
              <a:t>）</a:t>
            </a:r>
            <a:r>
              <a:rPr lang="zh-TW" altLang="en-US" sz="3600" b="1" dirty="0">
                <a:solidFill>
                  <a:srgbClr val="000000"/>
                </a:solidFill>
                <a:latin typeface="標楷體" pitchFamily="65" charset="-120"/>
                <a:ea typeface="標楷體" pitchFamily="65" charset="-120"/>
              </a:rPr>
              <a:t>受災</a:t>
            </a:r>
            <a:r>
              <a:rPr lang="zh-TW" altLang="en-US" sz="3600" b="1" dirty="0">
                <a:solidFill>
                  <a:srgbClr val="0099FF"/>
                </a:solidFill>
                <a:latin typeface="標楷體" pitchFamily="65" charset="-120"/>
                <a:ea typeface="標楷體" pitchFamily="65" charset="-120"/>
              </a:rPr>
              <a:t>學生</a:t>
            </a:r>
            <a:r>
              <a:rPr lang="zh-TW" altLang="en-US" sz="3600" b="1" dirty="0">
                <a:solidFill>
                  <a:srgbClr val="000000"/>
                </a:solidFill>
                <a:latin typeface="標楷體" pitchFamily="65" charset="-120"/>
                <a:ea typeface="標楷體" pitchFamily="65" charset="-120"/>
              </a:rPr>
              <a:t>之就學及寄讀。</a:t>
            </a:r>
          </a:p>
        </p:txBody>
      </p:sp>
      <p:pic>
        <p:nvPicPr>
          <p:cNvPr id="824327" name="Picture 7" descr="3830344842_36068f79f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4437063"/>
            <a:ext cx="2663825" cy="201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034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5346" name="Group 2"/>
          <p:cNvGrpSpPr>
            <a:grpSpLocks/>
          </p:cNvGrpSpPr>
          <p:nvPr/>
        </p:nvGrpSpPr>
        <p:grpSpPr bwMode="auto">
          <a:xfrm>
            <a:off x="1908175" y="333375"/>
            <a:ext cx="5688013" cy="844550"/>
            <a:chOff x="147" y="672"/>
            <a:chExt cx="2372" cy="288"/>
          </a:xfrm>
        </p:grpSpPr>
        <p:graphicFrame>
          <p:nvGraphicFramePr>
            <p:cNvPr id="825347" name="Object 3"/>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18793"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5348" name="Text Box 4"/>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endParaRPr lang="zh-TW" altLang="zh-TW" sz="4400">
                <a:solidFill>
                  <a:srgbClr val="FFFF99"/>
                </a:solidFill>
                <a:latin typeface="Verdana" pitchFamily="34" charset="0"/>
              </a:endParaRPr>
            </a:p>
          </p:txBody>
        </p:sp>
      </p:grpSp>
      <p:sp>
        <p:nvSpPr>
          <p:cNvPr id="825349" name="Rectangle 5"/>
          <p:cNvSpPr>
            <a:spLocks noGrp="1" noChangeArrowheads="1"/>
          </p:cNvSpPr>
          <p:nvPr>
            <p:ph type="title"/>
          </p:nvPr>
        </p:nvSpPr>
        <p:spPr>
          <a:xfrm>
            <a:off x="0" y="28795"/>
            <a:ext cx="8229600" cy="1371600"/>
          </a:xfrm>
        </p:spPr>
        <p:txBody>
          <a:bodyPr/>
          <a:lstStyle/>
          <a:p>
            <a:r>
              <a:rPr lang="en-US" altLang="zh-TW" b="1" dirty="0">
                <a:solidFill>
                  <a:srgbClr val="CC6600"/>
                </a:solidFill>
                <a:latin typeface="標楷體" pitchFamily="65" charset="-120"/>
                <a:ea typeface="標楷體" pitchFamily="65" charset="-120"/>
              </a:rPr>
              <a:t>     </a:t>
            </a:r>
            <a:r>
              <a:rPr lang="zh-TW" altLang="en-US" b="1" dirty="0">
                <a:solidFill>
                  <a:srgbClr val="CC6600"/>
                </a:solidFill>
                <a:latin typeface="標楷體" pitchFamily="65" charset="-120"/>
                <a:ea typeface="標楷體" pitchFamily="65" charset="-120"/>
              </a:rPr>
              <a:t>災害防救法第</a:t>
            </a:r>
            <a:r>
              <a:rPr lang="en-US" altLang="zh-TW" b="1" dirty="0">
                <a:solidFill>
                  <a:srgbClr val="CC6600"/>
                </a:solidFill>
                <a:latin typeface="標楷體" pitchFamily="65" charset="-120"/>
                <a:ea typeface="標楷體" pitchFamily="65" charset="-120"/>
              </a:rPr>
              <a:t>36</a:t>
            </a:r>
            <a:r>
              <a:rPr lang="zh-TW" altLang="en-US" b="1" dirty="0">
                <a:solidFill>
                  <a:srgbClr val="CC6600"/>
                </a:solidFill>
                <a:latin typeface="標楷體" pitchFamily="65" charset="-120"/>
                <a:ea typeface="標楷體" pitchFamily="65" charset="-120"/>
              </a:rPr>
              <a:t>條</a:t>
            </a:r>
            <a:r>
              <a:rPr lang="en-US" altLang="zh-TW" sz="2800" b="1" dirty="0">
                <a:solidFill>
                  <a:srgbClr val="CC6600"/>
                </a:solidFill>
                <a:latin typeface="標楷體" pitchFamily="65" charset="-120"/>
                <a:ea typeface="標楷體" pitchFamily="65" charset="-120"/>
              </a:rPr>
              <a:t>3/4</a:t>
            </a:r>
          </a:p>
        </p:txBody>
      </p:sp>
      <p:sp>
        <p:nvSpPr>
          <p:cNvPr id="825350" name="Rectangle 6"/>
          <p:cNvSpPr>
            <a:spLocks noGrp="1" noChangeArrowheads="1"/>
          </p:cNvSpPr>
          <p:nvPr>
            <p:ph type="body" idx="1"/>
          </p:nvPr>
        </p:nvSpPr>
        <p:spPr>
          <a:xfrm>
            <a:off x="250825" y="1341438"/>
            <a:ext cx="8507413" cy="4824412"/>
          </a:xfrm>
        </p:spPr>
        <p:txBody>
          <a:bodyPr/>
          <a:lstStyle/>
          <a:p>
            <a:pPr>
              <a:lnSpc>
                <a:spcPct val="90000"/>
              </a:lnSpc>
              <a:buFontTx/>
              <a:buNone/>
            </a:pPr>
            <a:r>
              <a:rPr lang="zh-TW" altLang="en-US" sz="2800" b="1">
                <a:solidFill>
                  <a:srgbClr val="000000"/>
                </a:solidFill>
              </a:rPr>
              <a:t>（</a:t>
            </a:r>
            <a:r>
              <a:rPr lang="zh-TW" altLang="en-US" sz="2800" b="1">
                <a:solidFill>
                  <a:srgbClr val="000000"/>
                </a:solidFill>
                <a:latin typeface="標楷體" pitchFamily="65" charset="-120"/>
                <a:ea typeface="標楷體" pitchFamily="65" charset="-120"/>
              </a:rPr>
              <a:t>九</a:t>
            </a:r>
            <a:r>
              <a:rPr lang="zh-TW" altLang="en-US" sz="2800" b="1">
                <a:solidFill>
                  <a:srgbClr val="000000"/>
                </a:solidFill>
              </a:rPr>
              <a:t>）</a:t>
            </a:r>
            <a:r>
              <a:rPr lang="zh-TW" altLang="en-US" sz="2800" b="1">
                <a:solidFill>
                  <a:srgbClr val="0099FF"/>
                </a:solidFill>
                <a:latin typeface="標楷體" pitchFamily="65" charset="-120"/>
                <a:ea typeface="標楷體" pitchFamily="65" charset="-120"/>
              </a:rPr>
              <a:t>古蹟</a:t>
            </a:r>
            <a:r>
              <a:rPr lang="zh-TW" altLang="en-US" sz="2800" b="1">
                <a:solidFill>
                  <a:srgbClr val="000000"/>
                </a:solidFill>
                <a:latin typeface="標楷體" pitchFamily="65" charset="-120"/>
                <a:ea typeface="標楷體" pitchFamily="65" charset="-120"/>
              </a:rPr>
              <a:t>、歷史建築搶修、修復計畫之 </a:t>
            </a:r>
          </a:p>
          <a:p>
            <a:pPr>
              <a:lnSpc>
                <a:spcPct val="90000"/>
              </a:lnSpc>
              <a:buFontTx/>
              <a:buNone/>
            </a:pPr>
            <a:r>
              <a:rPr lang="zh-TW" altLang="en-US" sz="2800" b="1">
                <a:solidFill>
                  <a:srgbClr val="000000"/>
                </a:solidFill>
                <a:latin typeface="標楷體" pitchFamily="65" charset="-120"/>
                <a:ea typeface="標楷體" pitchFamily="65" charset="-120"/>
              </a:rPr>
              <a:t>      核准或協助擬訂。</a:t>
            </a:r>
          </a:p>
          <a:p>
            <a:pPr>
              <a:lnSpc>
                <a:spcPct val="90000"/>
              </a:lnSpc>
              <a:buFontTx/>
              <a:buNone/>
            </a:pPr>
            <a:r>
              <a:rPr lang="zh-TW" altLang="en-US" sz="2800" b="1">
                <a:solidFill>
                  <a:srgbClr val="000000"/>
                </a:solidFill>
              </a:rPr>
              <a:t>（</a:t>
            </a:r>
            <a:r>
              <a:rPr lang="zh-TW" altLang="en-US" sz="2800" b="1">
                <a:solidFill>
                  <a:srgbClr val="000000"/>
                </a:solidFill>
                <a:latin typeface="標楷體" pitchFamily="65" charset="-120"/>
                <a:ea typeface="標楷體" pitchFamily="65" charset="-120"/>
              </a:rPr>
              <a:t>十</a:t>
            </a:r>
            <a:r>
              <a:rPr lang="zh-TW" altLang="en-US" sz="2800" b="1">
                <a:solidFill>
                  <a:srgbClr val="000000"/>
                </a:solidFill>
              </a:rPr>
              <a:t>）</a:t>
            </a:r>
            <a:r>
              <a:rPr lang="zh-TW" altLang="en-US" sz="2800" b="1">
                <a:solidFill>
                  <a:srgbClr val="0099FF"/>
                </a:solidFill>
                <a:latin typeface="標楷體" pitchFamily="65" charset="-120"/>
                <a:ea typeface="標楷體" pitchFamily="65" charset="-120"/>
              </a:rPr>
              <a:t>古蹟</a:t>
            </a:r>
            <a:r>
              <a:rPr lang="zh-TW" altLang="en-US" sz="2800" b="1">
                <a:solidFill>
                  <a:srgbClr val="000000"/>
                </a:solidFill>
                <a:latin typeface="標楷體" pitchFamily="65" charset="-120"/>
                <a:ea typeface="標楷體" pitchFamily="65" charset="-120"/>
              </a:rPr>
              <a:t>、歷史建築受災情形調查、緊</a:t>
            </a:r>
          </a:p>
          <a:p>
            <a:pPr>
              <a:lnSpc>
                <a:spcPct val="90000"/>
              </a:lnSpc>
              <a:buFontTx/>
              <a:buNone/>
            </a:pPr>
            <a:r>
              <a:rPr lang="zh-TW" altLang="en-US" sz="2800" b="1">
                <a:solidFill>
                  <a:srgbClr val="000000"/>
                </a:solidFill>
                <a:latin typeface="標楷體" pitchFamily="65" charset="-120"/>
                <a:ea typeface="標楷體" pitchFamily="65" charset="-120"/>
              </a:rPr>
              <a:t>      急搶救、加固等應變</a:t>
            </a:r>
            <a:r>
              <a:rPr lang="zh-TW" altLang="en-US" sz="2800" b="1">
                <a:solidFill>
                  <a:srgbClr val="0099FF"/>
                </a:solidFill>
                <a:latin typeface="標楷體" pitchFamily="65" charset="-120"/>
                <a:ea typeface="標楷體" pitchFamily="65" charset="-120"/>
              </a:rPr>
              <a:t>處理</a:t>
            </a:r>
            <a:r>
              <a:rPr lang="zh-TW" altLang="en-US" sz="2800" b="1">
                <a:solidFill>
                  <a:srgbClr val="000000"/>
                </a:solidFill>
                <a:latin typeface="標楷體" pitchFamily="65" charset="-120"/>
                <a:ea typeface="標楷體" pitchFamily="65" charset="-120"/>
              </a:rPr>
              <a:t>措施。</a:t>
            </a:r>
          </a:p>
          <a:p>
            <a:pPr>
              <a:lnSpc>
                <a:spcPct val="90000"/>
              </a:lnSpc>
              <a:buFontTx/>
              <a:buNone/>
            </a:pPr>
            <a:r>
              <a:rPr lang="zh-TW" altLang="en-US" sz="2800" b="1">
                <a:solidFill>
                  <a:srgbClr val="000000"/>
                </a:solidFill>
              </a:rPr>
              <a:t>（</a:t>
            </a:r>
            <a:r>
              <a:rPr lang="zh-TW" altLang="en-US" sz="2800" b="1">
                <a:solidFill>
                  <a:srgbClr val="000000"/>
                </a:solidFill>
                <a:latin typeface="標楷體" pitchFamily="65" charset="-120"/>
                <a:ea typeface="標楷體" pitchFamily="65" charset="-120"/>
              </a:rPr>
              <a:t>十一</a:t>
            </a:r>
            <a:r>
              <a:rPr lang="zh-TW" altLang="en-US" sz="2800" b="1">
                <a:solidFill>
                  <a:srgbClr val="000000"/>
                </a:solidFill>
              </a:rPr>
              <a:t>）</a:t>
            </a:r>
            <a:r>
              <a:rPr lang="zh-TW" altLang="en-US" sz="2800" b="1">
                <a:solidFill>
                  <a:srgbClr val="000000"/>
                </a:solidFill>
                <a:latin typeface="標楷體" pitchFamily="65" charset="-120"/>
                <a:ea typeface="標楷體" pitchFamily="65" charset="-120"/>
              </a:rPr>
              <a:t>受損</a:t>
            </a:r>
            <a:r>
              <a:rPr lang="zh-TW" altLang="en-US" sz="2800" b="1">
                <a:solidFill>
                  <a:srgbClr val="0099FF"/>
                </a:solidFill>
                <a:latin typeface="標楷體" pitchFamily="65" charset="-120"/>
                <a:ea typeface="標楷體" pitchFamily="65" charset="-120"/>
              </a:rPr>
              <a:t>建築物之安全評估</a:t>
            </a:r>
            <a:r>
              <a:rPr lang="zh-TW" altLang="en-US" sz="2800" b="1">
                <a:solidFill>
                  <a:srgbClr val="000000"/>
                </a:solidFill>
                <a:latin typeface="標楷體" pitchFamily="65" charset="-120"/>
                <a:ea typeface="標楷體" pitchFamily="65" charset="-120"/>
              </a:rPr>
              <a:t>及處理。</a:t>
            </a:r>
          </a:p>
          <a:p>
            <a:pPr>
              <a:lnSpc>
                <a:spcPct val="90000"/>
              </a:lnSpc>
              <a:buFontTx/>
              <a:buNone/>
            </a:pPr>
            <a:r>
              <a:rPr lang="zh-TW" altLang="en-US" sz="2800" b="1">
                <a:solidFill>
                  <a:srgbClr val="000000"/>
                </a:solidFill>
              </a:rPr>
              <a:t>（</a:t>
            </a:r>
            <a:r>
              <a:rPr lang="zh-TW" altLang="en-US" sz="2800" b="1">
                <a:solidFill>
                  <a:srgbClr val="000000"/>
                </a:solidFill>
                <a:latin typeface="標楷體" pitchFamily="65" charset="-120"/>
                <a:ea typeface="標楷體" pitchFamily="65" charset="-120"/>
              </a:rPr>
              <a:t>十二</a:t>
            </a:r>
            <a:r>
              <a:rPr lang="zh-TW" altLang="en-US" sz="2800" b="1">
                <a:solidFill>
                  <a:srgbClr val="000000"/>
                </a:solidFill>
              </a:rPr>
              <a:t>）</a:t>
            </a:r>
            <a:r>
              <a:rPr lang="zh-TW" altLang="en-US" sz="2800" b="1">
                <a:solidFill>
                  <a:srgbClr val="000000"/>
                </a:solidFill>
                <a:latin typeface="標楷體" pitchFamily="65" charset="-120"/>
                <a:ea typeface="標楷體" pitchFamily="65" charset="-120"/>
              </a:rPr>
              <a:t>住宅、公共建築物之復原重建、</a:t>
            </a:r>
          </a:p>
          <a:p>
            <a:pPr>
              <a:lnSpc>
                <a:spcPct val="90000"/>
              </a:lnSpc>
              <a:buFontTx/>
              <a:buNone/>
            </a:pPr>
            <a:r>
              <a:rPr lang="zh-TW" altLang="en-US" sz="2800" b="1">
                <a:solidFill>
                  <a:srgbClr val="000000"/>
                </a:solidFill>
                <a:latin typeface="標楷體" pitchFamily="65" charset="-120"/>
                <a:ea typeface="標楷體" pitchFamily="65" charset="-120"/>
              </a:rPr>
              <a:t>      都市更新及</a:t>
            </a:r>
            <a:r>
              <a:rPr lang="zh-TW" altLang="en-US" sz="2800" b="1">
                <a:solidFill>
                  <a:srgbClr val="0099FF"/>
                </a:solidFill>
                <a:latin typeface="標楷體" pitchFamily="65" charset="-120"/>
                <a:ea typeface="標楷體" pitchFamily="65" charset="-120"/>
              </a:rPr>
              <a:t>地權</a:t>
            </a:r>
            <a:r>
              <a:rPr lang="zh-TW" altLang="en-US" sz="2800" b="1">
                <a:solidFill>
                  <a:srgbClr val="000000"/>
                </a:solidFill>
                <a:latin typeface="標楷體" pitchFamily="65" charset="-120"/>
                <a:ea typeface="標楷體" pitchFamily="65" charset="-120"/>
              </a:rPr>
              <a:t>處理。</a:t>
            </a:r>
          </a:p>
          <a:p>
            <a:pPr>
              <a:lnSpc>
                <a:spcPct val="90000"/>
              </a:lnSpc>
            </a:pPr>
            <a:endParaRPr lang="en-US" altLang="zh-TW" sz="2800">
              <a:latin typeface="標楷體" pitchFamily="65" charset="-120"/>
              <a:ea typeface="標楷體" pitchFamily="65" charset="-120"/>
            </a:endParaRPr>
          </a:p>
        </p:txBody>
      </p:sp>
      <p:pic>
        <p:nvPicPr>
          <p:cNvPr id="825351" name="Picture 7" descr="3830346046_0b60965f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4149725"/>
            <a:ext cx="3095625" cy="232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593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6370" name="Group 2"/>
          <p:cNvGrpSpPr>
            <a:grpSpLocks/>
          </p:cNvGrpSpPr>
          <p:nvPr/>
        </p:nvGrpSpPr>
        <p:grpSpPr bwMode="auto">
          <a:xfrm>
            <a:off x="1908175" y="333375"/>
            <a:ext cx="5688013" cy="844550"/>
            <a:chOff x="147" y="672"/>
            <a:chExt cx="2372" cy="288"/>
          </a:xfrm>
        </p:grpSpPr>
        <p:graphicFrame>
          <p:nvGraphicFramePr>
            <p:cNvPr id="826371" name="Object 3"/>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19817"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6372" name="Text Box 4"/>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endParaRPr lang="zh-TW" altLang="zh-TW" sz="4400">
                <a:solidFill>
                  <a:srgbClr val="FFFF99"/>
                </a:solidFill>
                <a:latin typeface="Verdana" pitchFamily="34" charset="0"/>
              </a:endParaRPr>
            </a:p>
          </p:txBody>
        </p:sp>
      </p:grpSp>
      <p:sp>
        <p:nvSpPr>
          <p:cNvPr id="826373" name="Rectangle 5"/>
          <p:cNvSpPr>
            <a:spLocks noGrp="1" noChangeArrowheads="1"/>
          </p:cNvSpPr>
          <p:nvPr>
            <p:ph type="title"/>
          </p:nvPr>
        </p:nvSpPr>
        <p:spPr>
          <a:xfrm>
            <a:off x="549892" y="28983"/>
            <a:ext cx="8229600" cy="1371600"/>
          </a:xfrm>
        </p:spPr>
        <p:txBody>
          <a:bodyPr/>
          <a:lstStyle/>
          <a:p>
            <a:r>
              <a:rPr lang="zh-TW" altLang="en-US" b="1" dirty="0">
                <a:solidFill>
                  <a:srgbClr val="CC6600"/>
                </a:solidFill>
                <a:latin typeface="標楷體" pitchFamily="65" charset="-120"/>
                <a:ea typeface="標楷體" pitchFamily="65" charset="-120"/>
              </a:rPr>
              <a:t>災害防救法第</a:t>
            </a:r>
            <a:r>
              <a:rPr lang="en-US" altLang="zh-TW" b="1" dirty="0">
                <a:solidFill>
                  <a:srgbClr val="CC6600"/>
                </a:solidFill>
                <a:latin typeface="標楷體" pitchFamily="65" charset="-120"/>
                <a:ea typeface="標楷體" pitchFamily="65" charset="-120"/>
              </a:rPr>
              <a:t>36</a:t>
            </a:r>
            <a:r>
              <a:rPr lang="zh-TW" altLang="en-US" b="1" dirty="0">
                <a:solidFill>
                  <a:srgbClr val="CC6600"/>
                </a:solidFill>
                <a:latin typeface="標楷體" pitchFamily="65" charset="-120"/>
                <a:ea typeface="標楷體" pitchFamily="65" charset="-120"/>
              </a:rPr>
              <a:t>條</a:t>
            </a:r>
            <a:r>
              <a:rPr lang="en-US" altLang="zh-TW" sz="2800" b="1" dirty="0">
                <a:solidFill>
                  <a:srgbClr val="CC6600"/>
                </a:solidFill>
                <a:latin typeface="標楷體" pitchFamily="65" charset="-120"/>
                <a:ea typeface="標楷體" pitchFamily="65" charset="-120"/>
              </a:rPr>
              <a:t>4/4</a:t>
            </a:r>
          </a:p>
        </p:txBody>
      </p:sp>
      <p:sp>
        <p:nvSpPr>
          <p:cNvPr id="826374" name="Rectangle 6"/>
          <p:cNvSpPr>
            <a:spLocks noGrp="1" noChangeArrowheads="1"/>
          </p:cNvSpPr>
          <p:nvPr>
            <p:ph type="body" idx="1"/>
          </p:nvPr>
        </p:nvSpPr>
        <p:spPr>
          <a:xfrm>
            <a:off x="323850" y="1268413"/>
            <a:ext cx="8496300" cy="4114800"/>
          </a:xfrm>
        </p:spPr>
        <p:txBody>
          <a:bodyPr/>
          <a:lstStyle/>
          <a:p>
            <a:pPr>
              <a:buFontTx/>
              <a:buNone/>
            </a:pPr>
            <a:r>
              <a:rPr lang="zh-TW" altLang="en-US" sz="2400" b="1">
                <a:solidFill>
                  <a:srgbClr val="000000"/>
                </a:solidFill>
              </a:rPr>
              <a:t>（</a:t>
            </a:r>
            <a:r>
              <a:rPr lang="zh-TW" altLang="en-US" sz="2400" b="1">
                <a:solidFill>
                  <a:srgbClr val="000000"/>
                </a:solidFill>
                <a:latin typeface="標楷體" pitchFamily="65" charset="-120"/>
                <a:ea typeface="標楷體" pitchFamily="65" charset="-120"/>
              </a:rPr>
              <a:t>十三</a:t>
            </a:r>
            <a:r>
              <a:rPr lang="zh-TW" altLang="en-US" sz="2400" b="1">
                <a:solidFill>
                  <a:srgbClr val="000000"/>
                </a:solidFill>
              </a:rPr>
              <a:t>）</a:t>
            </a:r>
            <a:r>
              <a:rPr lang="zh-TW" altLang="en-US" sz="2400" b="1">
                <a:solidFill>
                  <a:srgbClr val="000000"/>
                </a:solidFill>
                <a:latin typeface="標楷體" pitchFamily="65" charset="-120"/>
                <a:ea typeface="標楷體" pitchFamily="65" charset="-120"/>
              </a:rPr>
              <a:t>水利、水土保持、環境保護、電信、電力、自來水、油料、氣體等設施之修復及</a:t>
            </a:r>
            <a:r>
              <a:rPr lang="zh-TW" altLang="en-US" sz="2400" b="1">
                <a:solidFill>
                  <a:srgbClr val="0099FF"/>
                </a:solidFill>
                <a:latin typeface="標楷體" pitchFamily="65" charset="-120"/>
                <a:ea typeface="標楷體" pitchFamily="65" charset="-120"/>
              </a:rPr>
              <a:t>民生物資供需之調節</a:t>
            </a:r>
            <a:r>
              <a:rPr lang="zh-TW" altLang="en-US" sz="2400" b="1">
                <a:solidFill>
                  <a:srgbClr val="000000"/>
                </a:solidFill>
                <a:latin typeface="標楷體" pitchFamily="65" charset="-120"/>
                <a:ea typeface="標楷體" pitchFamily="65" charset="-120"/>
              </a:rPr>
              <a:t>。</a:t>
            </a:r>
          </a:p>
          <a:p>
            <a:pPr>
              <a:buFontTx/>
              <a:buNone/>
            </a:pPr>
            <a:r>
              <a:rPr lang="zh-TW" altLang="en-US" sz="2400" b="1">
                <a:solidFill>
                  <a:srgbClr val="000000"/>
                </a:solidFill>
              </a:rPr>
              <a:t>（</a:t>
            </a:r>
            <a:r>
              <a:rPr lang="zh-TW" altLang="en-US" sz="2400" b="1">
                <a:solidFill>
                  <a:srgbClr val="000000"/>
                </a:solidFill>
                <a:latin typeface="標楷體" pitchFamily="65" charset="-120"/>
                <a:ea typeface="標楷體" pitchFamily="65" charset="-120"/>
              </a:rPr>
              <a:t>十四</a:t>
            </a:r>
            <a:r>
              <a:rPr lang="zh-TW" altLang="en-US" sz="2400" b="1">
                <a:solidFill>
                  <a:srgbClr val="000000"/>
                </a:solidFill>
              </a:rPr>
              <a:t>）</a:t>
            </a:r>
            <a:r>
              <a:rPr lang="zh-TW" altLang="en-US" sz="2400" b="1">
                <a:solidFill>
                  <a:srgbClr val="000000"/>
                </a:solidFill>
                <a:latin typeface="標楷體" pitchFamily="65" charset="-120"/>
                <a:ea typeface="標楷體" pitchFamily="65" charset="-120"/>
              </a:rPr>
              <a:t>鐵路、道路、橋樑、</a:t>
            </a:r>
            <a:r>
              <a:rPr lang="zh-TW" altLang="en-US" sz="2400" b="1">
                <a:solidFill>
                  <a:srgbClr val="0099FF"/>
                </a:solidFill>
                <a:latin typeface="標楷體" pitchFamily="65" charset="-120"/>
                <a:ea typeface="標楷體" pitchFamily="65" charset="-120"/>
              </a:rPr>
              <a:t>大眾運輸</a:t>
            </a:r>
            <a:r>
              <a:rPr lang="zh-TW" altLang="en-US" sz="2400" b="1">
                <a:solidFill>
                  <a:srgbClr val="000000"/>
                </a:solidFill>
                <a:latin typeface="標楷體" pitchFamily="65" charset="-120"/>
                <a:ea typeface="標楷體" pitchFamily="65" charset="-120"/>
              </a:rPr>
              <a:t>、航空站、港埠及</a:t>
            </a:r>
            <a:r>
              <a:rPr lang="zh-TW" altLang="en-US" sz="2400" b="1">
                <a:solidFill>
                  <a:srgbClr val="0099FF"/>
                </a:solidFill>
                <a:latin typeface="標楷體" pitchFamily="65" charset="-120"/>
                <a:ea typeface="標楷體" pitchFamily="65" charset="-120"/>
              </a:rPr>
              <a:t>農漁業</a:t>
            </a:r>
            <a:r>
              <a:rPr lang="zh-TW" altLang="en-US" sz="2400" b="1">
                <a:solidFill>
                  <a:srgbClr val="000000"/>
                </a:solidFill>
                <a:latin typeface="標楷體" pitchFamily="65" charset="-120"/>
                <a:ea typeface="標楷體" pitchFamily="65" charset="-120"/>
              </a:rPr>
              <a:t>之復原重建。</a:t>
            </a:r>
          </a:p>
          <a:p>
            <a:pPr>
              <a:buFontTx/>
              <a:buNone/>
            </a:pPr>
            <a:r>
              <a:rPr lang="zh-TW" altLang="en-US" sz="2400" b="1">
                <a:solidFill>
                  <a:srgbClr val="000000"/>
                </a:solidFill>
              </a:rPr>
              <a:t>（</a:t>
            </a:r>
            <a:r>
              <a:rPr lang="zh-TW" altLang="en-US" sz="2400" b="1">
                <a:solidFill>
                  <a:srgbClr val="000000"/>
                </a:solidFill>
                <a:latin typeface="標楷體" pitchFamily="65" charset="-120"/>
                <a:ea typeface="標楷體" pitchFamily="65" charset="-120"/>
              </a:rPr>
              <a:t>十五</a:t>
            </a:r>
            <a:r>
              <a:rPr lang="zh-TW" altLang="en-US" sz="2400" b="1">
                <a:solidFill>
                  <a:srgbClr val="000000"/>
                </a:solidFill>
              </a:rPr>
              <a:t>）</a:t>
            </a:r>
            <a:r>
              <a:rPr lang="zh-TW" altLang="en-US" sz="2400" b="1">
                <a:solidFill>
                  <a:srgbClr val="0099FF"/>
                </a:solidFill>
                <a:latin typeface="標楷體" pitchFamily="65" charset="-120"/>
                <a:ea typeface="標楷體" pitchFamily="65" charset="-120"/>
              </a:rPr>
              <a:t>環境消毒</a:t>
            </a:r>
            <a:r>
              <a:rPr lang="zh-TW" altLang="en-US" sz="2400" b="1">
                <a:solidFill>
                  <a:srgbClr val="000000"/>
                </a:solidFill>
                <a:latin typeface="標楷體" pitchFamily="65" charset="-120"/>
                <a:ea typeface="標楷體" pitchFamily="65" charset="-120"/>
              </a:rPr>
              <a:t>與廢棄物之清除及處理。</a:t>
            </a:r>
          </a:p>
          <a:p>
            <a:pPr>
              <a:buFontTx/>
              <a:buNone/>
            </a:pPr>
            <a:r>
              <a:rPr lang="zh-TW" altLang="en-US" sz="2400" b="1">
                <a:solidFill>
                  <a:srgbClr val="000000"/>
                </a:solidFill>
              </a:rPr>
              <a:t>（</a:t>
            </a:r>
            <a:r>
              <a:rPr lang="zh-TW" altLang="en-US" sz="2400" b="1">
                <a:solidFill>
                  <a:srgbClr val="000000"/>
                </a:solidFill>
                <a:latin typeface="標楷體" pitchFamily="65" charset="-120"/>
                <a:ea typeface="標楷體" pitchFamily="65" charset="-120"/>
              </a:rPr>
              <a:t>十六</a:t>
            </a:r>
            <a:r>
              <a:rPr lang="zh-TW" altLang="en-US" sz="2400" b="1">
                <a:solidFill>
                  <a:srgbClr val="000000"/>
                </a:solidFill>
              </a:rPr>
              <a:t>）</a:t>
            </a:r>
            <a:r>
              <a:rPr lang="zh-TW" altLang="en-US" sz="2400" b="1">
                <a:solidFill>
                  <a:srgbClr val="000000"/>
                </a:solidFill>
                <a:latin typeface="標楷體" pitchFamily="65" charset="-120"/>
                <a:ea typeface="標楷體" pitchFamily="65" charset="-120"/>
              </a:rPr>
              <a:t>受災民眾之</a:t>
            </a:r>
            <a:r>
              <a:rPr lang="zh-TW" altLang="en-US" sz="2400" b="1">
                <a:solidFill>
                  <a:srgbClr val="0099FF"/>
                </a:solidFill>
                <a:latin typeface="標楷體" pitchFamily="65" charset="-120"/>
                <a:ea typeface="標楷體" pitchFamily="65" charset="-120"/>
              </a:rPr>
              <a:t>就業服務</a:t>
            </a:r>
            <a:r>
              <a:rPr lang="zh-TW" altLang="en-US" sz="2400" b="1">
                <a:solidFill>
                  <a:srgbClr val="000000"/>
                </a:solidFill>
                <a:latin typeface="標楷體" pitchFamily="65" charset="-120"/>
                <a:ea typeface="標楷體" pitchFamily="65" charset="-120"/>
              </a:rPr>
              <a:t>及產業重建。</a:t>
            </a:r>
          </a:p>
          <a:p>
            <a:pPr>
              <a:buFontTx/>
              <a:buNone/>
            </a:pPr>
            <a:r>
              <a:rPr lang="zh-TW" altLang="en-US" sz="2400" b="1">
                <a:solidFill>
                  <a:srgbClr val="000000"/>
                </a:solidFill>
              </a:rPr>
              <a:t>（</a:t>
            </a:r>
            <a:r>
              <a:rPr lang="zh-TW" altLang="en-US" sz="2400" b="1">
                <a:solidFill>
                  <a:srgbClr val="000000"/>
                </a:solidFill>
                <a:latin typeface="標楷體" pitchFamily="65" charset="-120"/>
                <a:ea typeface="標楷體" pitchFamily="65" charset="-120"/>
              </a:rPr>
              <a:t>十七</a:t>
            </a:r>
            <a:r>
              <a:rPr lang="zh-TW" altLang="en-US" sz="2400" b="1">
                <a:solidFill>
                  <a:srgbClr val="000000"/>
                </a:solidFill>
              </a:rPr>
              <a:t>）</a:t>
            </a:r>
            <a:r>
              <a:rPr lang="zh-TW" altLang="en-US" sz="2400" b="1">
                <a:solidFill>
                  <a:srgbClr val="000000"/>
                </a:solidFill>
                <a:latin typeface="標楷體" pitchFamily="65" charset="-120"/>
                <a:ea typeface="標楷體" pitchFamily="65" charset="-120"/>
              </a:rPr>
              <a:t>其他有關災後復原重建事項。</a:t>
            </a:r>
          </a:p>
          <a:p>
            <a:endParaRPr lang="en-US" altLang="zh-TW" sz="2800"/>
          </a:p>
        </p:txBody>
      </p:sp>
      <p:pic>
        <p:nvPicPr>
          <p:cNvPr id="826375" name="Picture 7" descr="3879868861_b27f27e0e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4149725"/>
            <a:ext cx="3457575" cy="2519363"/>
          </a:xfrm>
          <a:prstGeom prst="rect">
            <a:avLst/>
          </a:prstGeom>
          <a:noFill/>
          <a:extLst>
            <a:ext uri="{909E8E84-426E-40DD-AFC4-6F175D3DCCD1}">
              <a14:hiddenFill xmlns:a14="http://schemas.microsoft.com/office/drawing/2010/main">
                <a:solidFill>
                  <a:srgbClr val="FFFFFF"/>
                </a:solidFill>
              </a14:hiddenFill>
            </a:ext>
          </a:extLst>
        </p:spPr>
      </p:pic>
      <p:pic>
        <p:nvPicPr>
          <p:cNvPr id="826376" name="Picture 8" descr="3880663264_18eb1128a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4221163"/>
            <a:ext cx="3240088" cy="245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54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01" name="Picture 37" descr="mikotek-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54215" y="6172200"/>
            <a:ext cx="293077" cy="317500"/>
          </a:xfrm>
          <a:prstGeom prst="rect">
            <a:avLst/>
          </a:prstGeom>
          <a:noFill/>
          <a:extLst>
            <a:ext uri="{909E8E84-426E-40DD-AFC4-6F175D3DCCD1}">
              <a14:hiddenFill xmlns:a14="http://schemas.microsoft.com/office/drawing/2010/main">
                <a:solidFill>
                  <a:srgbClr val="FFFFFF"/>
                </a:solidFill>
              </a14:hiddenFill>
            </a:ext>
          </a:extLst>
        </p:spPr>
      </p:pic>
      <p:sp>
        <p:nvSpPr>
          <p:cNvPr id="201760" name="Text Box 1056"/>
          <p:cNvSpPr txBox="1">
            <a:spLocks noChangeArrowheads="1"/>
          </p:cNvSpPr>
          <p:nvPr/>
        </p:nvSpPr>
        <p:spPr bwMode="auto">
          <a:xfrm>
            <a:off x="371944" y="595461"/>
            <a:ext cx="8189096" cy="2923877"/>
          </a:xfrm>
          <a:prstGeom prst="rect">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n-US" altLang="zh-TW" sz="4000" b="1" dirty="0" smtClean="0">
              <a:ea typeface="標楷體" pitchFamily="65" charset="-120"/>
            </a:endParaRPr>
          </a:p>
          <a:p>
            <a:pPr>
              <a:spcBef>
                <a:spcPct val="50000"/>
              </a:spcBef>
            </a:pPr>
            <a:r>
              <a:rPr lang="zh-TW" altLang="en-US" sz="4000" b="1" dirty="0" smtClean="0">
                <a:ea typeface="標楷體" pitchFamily="65" charset="-120"/>
              </a:rPr>
              <a:t>   </a:t>
            </a:r>
            <a:r>
              <a:rPr lang="zh-TW" altLang="en-US" sz="4800" b="1" dirty="0" smtClean="0">
                <a:ea typeface="標楷體" pitchFamily="65" charset="-120"/>
              </a:rPr>
              <a:t>工程</a:t>
            </a:r>
            <a:r>
              <a:rPr lang="zh-TW" altLang="en-US" sz="4800" b="1" dirty="0">
                <a:ea typeface="標楷體" pitchFamily="65" charset="-120"/>
              </a:rPr>
              <a:t>重機械編管及運用</a:t>
            </a:r>
            <a:r>
              <a:rPr lang="zh-TW" altLang="en-US" sz="4800" b="1" dirty="0" smtClean="0">
                <a:ea typeface="標楷體" pitchFamily="65" charset="-120"/>
              </a:rPr>
              <a:t>管理</a:t>
            </a:r>
            <a:endParaRPr lang="zh-TW" altLang="en-US" sz="4800" b="1" dirty="0">
              <a:ea typeface="標楷體" pitchFamily="65" charset="-120"/>
            </a:endParaRPr>
          </a:p>
          <a:p>
            <a:pPr>
              <a:spcBef>
                <a:spcPct val="50000"/>
              </a:spcBef>
            </a:pPr>
            <a:r>
              <a:rPr lang="zh-TW" altLang="en-US" sz="4800" b="1" dirty="0" smtClean="0">
                <a:ea typeface="標楷體" pitchFamily="65" charset="-120"/>
              </a:rPr>
              <a:t>  </a:t>
            </a:r>
            <a:endParaRPr lang="en-US" altLang="zh-TW" sz="4800" b="1" dirty="0">
              <a:ea typeface="標楷體" pitchFamily="65" charset="-120"/>
            </a:endParaRPr>
          </a:p>
        </p:txBody>
      </p:sp>
      <p:sp>
        <p:nvSpPr>
          <p:cNvPr id="201761" name="Rectangle 1057"/>
          <p:cNvSpPr>
            <a:spLocks noChangeArrowheads="1"/>
          </p:cNvSpPr>
          <p:nvPr/>
        </p:nvSpPr>
        <p:spPr bwMode="auto">
          <a:xfrm>
            <a:off x="2883877" y="6096000"/>
            <a:ext cx="3165231"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pic>
        <p:nvPicPr>
          <p:cNvPr id="1208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8907" y="3475069"/>
            <a:ext cx="3923333" cy="284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5441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p:txBody>
          <a:bodyPr/>
          <a:lstStyle/>
          <a:p>
            <a:endParaRPr lang="zh-TW" altLang="zh-TW"/>
          </a:p>
        </p:txBody>
      </p:sp>
      <p:grpSp>
        <p:nvGrpSpPr>
          <p:cNvPr id="836611" name="Group 3"/>
          <p:cNvGrpSpPr>
            <a:grpSpLocks/>
          </p:cNvGrpSpPr>
          <p:nvPr/>
        </p:nvGrpSpPr>
        <p:grpSpPr bwMode="auto">
          <a:xfrm>
            <a:off x="2700338" y="476250"/>
            <a:ext cx="4114800" cy="844550"/>
            <a:chOff x="147" y="672"/>
            <a:chExt cx="2372" cy="288"/>
          </a:xfrm>
        </p:grpSpPr>
        <p:graphicFrame>
          <p:nvGraphicFramePr>
            <p:cNvPr id="836612" name="Object 4"/>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21861"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6613" name="Text Box 5"/>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r>
                <a:rPr lang="zh-TW" altLang="en-US" sz="4400">
                  <a:solidFill>
                    <a:srgbClr val="FFFF99"/>
                  </a:solidFill>
                  <a:latin typeface="Verdana" pitchFamily="34" charset="0"/>
                </a:rPr>
                <a:t>權責機關</a:t>
              </a:r>
            </a:p>
          </p:txBody>
        </p:sp>
      </p:grpSp>
      <p:sp>
        <p:nvSpPr>
          <p:cNvPr id="836614" name="Rectangle 6"/>
          <p:cNvSpPr>
            <a:spLocks noGrp="1" noChangeArrowheads="1"/>
          </p:cNvSpPr>
          <p:nvPr>
            <p:ph type="body" idx="1"/>
          </p:nvPr>
        </p:nvSpPr>
        <p:spPr>
          <a:noFill/>
          <a:ln/>
        </p:spPr>
        <p:txBody>
          <a:bodyPr/>
          <a:lstStyle/>
          <a:p>
            <a:r>
              <a:rPr lang="zh-TW" altLang="en-US" b="1">
                <a:solidFill>
                  <a:srgbClr val="3333FF"/>
                </a:solidFill>
                <a:latin typeface="標楷體" pitchFamily="65" charset="-120"/>
                <a:ea typeface="標楷體" pitchFamily="65" charset="-120"/>
              </a:rPr>
              <a:t>主管機關 </a:t>
            </a:r>
          </a:p>
          <a:p>
            <a:r>
              <a:rPr lang="zh-TW" altLang="en-US" b="1">
                <a:solidFill>
                  <a:srgbClr val="3333FF"/>
                </a:solidFill>
                <a:latin typeface="標楷體" pitchFamily="65" charset="-120"/>
                <a:ea typeface="標楷體" pitchFamily="65" charset="-120"/>
              </a:rPr>
              <a:t>執行機關 </a:t>
            </a:r>
          </a:p>
          <a:p>
            <a:r>
              <a:rPr lang="zh-TW" altLang="en-US" b="1">
                <a:solidFill>
                  <a:srgbClr val="3333FF"/>
                </a:solidFill>
                <a:latin typeface="標楷體" pitchFamily="65" charset="-120"/>
                <a:ea typeface="標楷體" pitchFamily="65" charset="-120"/>
              </a:rPr>
              <a:t>軍事需求機關 </a:t>
            </a:r>
          </a:p>
          <a:p>
            <a:r>
              <a:rPr lang="zh-TW" altLang="en-US" b="1">
                <a:solidFill>
                  <a:srgbClr val="3333FF"/>
                </a:solidFill>
                <a:latin typeface="標楷體" pitchFamily="65" charset="-120"/>
                <a:ea typeface="標楷體" pitchFamily="65" charset="-120"/>
              </a:rPr>
              <a:t>行政需求機關 </a:t>
            </a:r>
          </a:p>
          <a:p>
            <a:r>
              <a:rPr lang="zh-TW" altLang="en-US" b="1">
                <a:solidFill>
                  <a:srgbClr val="3333FF"/>
                </a:solidFill>
                <a:latin typeface="標楷體" pitchFamily="65" charset="-120"/>
                <a:ea typeface="標楷體" pitchFamily="65" charset="-120"/>
              </a:rPr>
              <a:t>接收單位</a:t>
            </a:r>
          </a:p>
          <a:p>
            <a:r>
              <a:rPr lang="zh-TW" altLang="en-US" b="1">
                <a:solidFill>
                  <a:srgbClr val="3333FF"/>
                </a:solidFill>
                <a:latin typeface="標楷體" pitchFamily="65" charset="-120"/>
                <a:ea typeface="標楷體" pitchFamily="65" charset="-120"/>
              </a:rPr>
              <a:t>協調機關</a:t>
            </a:r>
          </a:p>
        </p:txBody>
      </p:sp>
    </p:spTree>
    <p:extLst>
      <p:ext uri="{BB962C8B-B14F-4D97-AF65-F5344CB8AC3E}">
        <p14:creationId xmlns:p14="http://schemas.microsoft.com/office/powerpoint/2010/main" val="3227354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兩岸關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14300"/>
            <a:ext cx="8929688" cy="667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群組 7"/>
          <p:cNvGrpSpPr>
            <a:grpSpLocks/>
          </p:cNvGrpSpPr>
          <p:nvPr/>
        </p:nvGrpSpPr>
        <p:grpSpPr bwMode="auto">
          <a:xfrm>
            <a:off x="468313" y="1484313"/>
            <a:ext cx="7891462" cy="4911725"/>
            <a:chOff x="610391" y="1540162"/>
            <a:chExt cx="7892410" cy="4105646"/>
          </a:xfrm>
        </p:grpSpPr>
        <p:sp>
          <p:nvSpPr>
            <p:cNvPr id="31748" name="Text Box 6"/>
            <p:cNvSpPr txBox="1">
              <a:spLocks noChangeArrowheads="1"/>
            </p:cNvSpPr>
            <p:nvPr/>
          </p:nvSpPr>
          <p:spPr bwMode="auto">
            <a:xfrm>
              <a:off x="610391" y="1540162"/>
              <a:ext cx="7892410" cy="123499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lnSpc>
                  <a:spcPts val="4200"/>
                </a:lnSpc>
                <a:spcBef>
                  <a:spcPct val="50000"/>
                </a:spcBef>
              </a:pPr>
              <a:r>
                <a:rPr lang="zh-TW" altLang="en-US" sz="4000" b="1">
                  <a:solidFill>
                    <a:schemeClr val="tx1"/>
                  </a:solidFill>
                  <a:ea typeface="標楷體" pitchFamily="65" charset="-120"/>
                </a:rPr>
                <a:t>中共對台政策－</a:t>
              </a:r>
              <a:endParaRPr lang="en-US" altLang="zh-TW" sz="4000" b="1">
                <a:solidFill>
                  <a:schemeClr val="tx1"/>
                </a:solidFill>
                <a:ea typeface="標楷體" pitchFamily="65" charset="-120"/>
              </a:endParaRPr>
            </a:p>
            <a:p>
              <a:pPr algn="ctr" eaLnBrk="1" hangingPunct="1">
                <a:lnSpc>
                  <a:spcPts val="4200"/>
                </a:lnSpc>
                <a:spcBef>
                  <a:spcPct val="50000"/>
                </a:spcBef>
              </a:pPr>
              <a:r>
                <a:rPr lang="zh-TW" altLang="en-US" sz="4000" b="1">
                  <a:solidFill>
                    <a:schemeClr val="tx1"/>
                  </a:solidFill>
                  <a:ea typeface="標楷體" pitchFamily="65" charset="-120"/>
                </a:rPr>
                <a:t>「軟硬兼施」的「和戰兩手」策略</a:t>
              </a:r>
            </a:p>
          </p:txBody>
        </p:sp>
        <p:sp>
          <p:nvSpPr>
            <p:cNvPr id="31749" name="Text Box 8"/>
            <p:cNvSpPr txBox="1">
              <a:spLocks noChangeArrowheads="1"/>
            </p:cNvSpPr>
            <p:nvPr/>
          </p:nvSpPr>
          <p:spPr bwMode="auto">
            <a:xfrm>
              <a:off x="2071651" y="3165543"/>
              <a:ext cx="5472113" cy="110665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spcBef>
                  <a:spcPct val="50000"/>
                </a:spcBef>
                <a:buFont typeface="Wingdings" pitchFamily="2" charset="2"/>
                <a:buChar char="Ø"/>
              </a:pPr>
              <a:r>
                <a:rPr lang="zh-TW" altLang="en-US" sz="4000" b="1">
                  <a:solidFill>
                    <a:schemeClr val="tx1"/>
                  </a:solidFill>
                  <a:ea typeface="標楷體" pitchFamily="65" charset="-120"/>
                </a:rPr>
                <a:t>「軟」的一手</a:t>
              </a:r>
              <a:r>
                <a:rPr lang="en-US" altLang="zh-TW" sz="4000" b="1">
                  <a:solidFill>
                    <a:schemeClr val="tx1"/>
                  </a:solidFill>
                  <a:ea typeface="標楷體" pitchFamily="65" charset="-120"/>
                </a:rPr>
                <a:t>--        </a:t>
              </a:r>
              <a:r>
                <a:rPr lang="zh-TW" altLang="en-US" sz="4000" b="1">
                  <a:solidFill>
                    <a:schemeClr val="tx1"/>
                  </a:solidFill>
                  <a:ea typeface="標楷體" pitchFamily="65" charset="-120"/>
                </a:rPr>
                <a:t>中共對我社會民心統戰  </a:t>
              </a:r>
            </a:p>
          </p:txBody>
        </p:sp>
        <p:sp>
          <p:nvSpPr>
            <p:cNvPr id="31750" name="Text Box 9"/>
            <p:cNvSpPr txBox="1">
              <a:spLocks noChangeArrowheads="1"/>
            </p:cNvSpPr>
            <p:nvPr/>
          </p:nvSpPr>
          <p:spPr bwMode="auto">
            <a:xfrm>
              <a:off x="2124075" y="4539157"/>
              <a:ext cx="5472113" cy="110665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spcBef>
                  <a:spcPct val="50000"/>
                </a:spcBef>
                <a:buFont typeface="Wingdings" pitchFamily="2" charset="2"/>
                <a:buChar char="Ø"/>
              </a:pPr>
              <a:r>
                <a:rPr lang="zh-TW" altLang="en-US" sz="4000" b="1">
                  <a:solidFill>
                    <a:schemeClr val="tx1"/>
                  </a:solidFill>
                  <a:ea typeface="標楷體" pitchFamily="65" charset="-120"/>
                </a:rPr>
                <a:t>「硬」的一手</a:t>
              </a:r>
              <a:r>
                <a:rPr lang="en-US" altLang="zh-TW" sz="4000" b="1">
                  <a:solidFill>
                    <a:schemeClr val="tx1"/>
                  </a:solidFill>
                  <a:ea typeface="標楷體" pitchFamily="65" charset="-120"/>
                </a:rPr>
                <a:t>--        </a:t>
              </a:r>
              <a:r>
                <a:rPr lang="zh-TW" altLang="en-US" sz="4000" b="1">
                  <a:solidFill>
                    <a:schemeClr val="tx1"/>
                  </a:solidFill>
                  <a:ea typeface="標楷體" pitchFamily="65" charset="-120"/>
                </a:rPr>
                <a:t>中共對我軍事武力威嚇 </a:t>
              </a:r>
            </a:p>
          </p:txBody>
        </p:sp>
      </p:grpSp>
    </p:spTree>
    <p:extLst>
      <p:ext uri="{BB962C8B-B14F-4D97-AF65-F5344CB8AC3E}">
        <p14:creationId xmlns:p14="http://schemas.microsoft.com/office/powerpoint/2010/main" val="3659832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p:cNvSpPr>
            <a:spLocks noGrp="1" noChangeArrowheads="1"/>
          </p:cNvSpPr>
          <p:nvPr>
            <p:ph type="title"/>
          </p:nvPr>
        </p:nvSpPr>
        <p:spPr/>
        <p:txBody>
          <a:bodyPr/>
          <a:lstStyle/>
          <a:p>
            <a:endParaRPr lang="zh-TW" altLang="zh-TW"/>
          </a:p>
        </p:txBody>
      </p:sp>
      <p:grpSp>
        <p:nvGrpSpPr>
          <p:cNvPr id="837635" name="Group 3"/>
          <p:cNvGrpSpPr>
            <a:grpSpLocks/>
          </p:cNvGrpSpPr>
          <p:nvPr/>
        </p:nvGrpSpPr>
        <p:grpSpPr bwMode="auto">
          <a:xfrm>
            <a:off x="1331913" y="404813"/>
            <a:ext cx="6480175" cy="844550"/>
            <a:chOff x="147" y="672"/>
            <a:chExt cx="2372" cy="288"/>
          </a:xfrm>
        </p:grpSpPr>
        <p:graphicFrame>
          <p:nvGraphicFramePr>
            <p:cNvPr id="837636" name="Object 4"/>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22885"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7637" name="Text Box 5"/>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r>
                <a:rPr lang="zh-TW" altLang="en-US" sz="4400">
                  <a:solidFill>
                    <a:srgbClr val="FFFF99"/>
                  </a:solidFill>
                  <a:latin typeface="Verdana" pitchFamily="34" charset="0"/>
                </a:rPr>
                <a:t>工程重機械編管範圍</a:t>
              </a:r>
              <a:r>
                <a:rPr lang="en-US" altLang="zh-TW" sz="2400">
                  <a:solidFill>
                    <a:srgbClr val="FFFF99"/>
                  </a:solidFill>
                  <a:latin typeface="Verdana" pitchFamily="34" charset="0"/>
                </a:rPr>
                <a:t>1/2</a:t>
              </a:r>
            </a:p>
          </p:txBody>
        </p:sp>
      </p:grpSp>
      <p:sp>
        <p:nvSpPr>
          <p:cNvPr id="837638" name="Rectangle 6"/>
          <p:cNvSpPr>
            <a:spLocks noGrp="1" noChangeArrowheads="1"/>
          </p:cNvSpPr>
          <p:nvPr>
            <p:ph type="body" idx="1"/>
          </p:nvPr>
        </p:nvSpPr>
        <p:spPr>
          <a:noFill/>
          <a:ln/>
        </p:spPr>
        <p:txBody>
          <a:bodyPr/>
          <a:lstStyle/>
          <a:p>
            <a:r>
              <a:rPr lang="zh-TW" altLang="en-US" b="1">
                <a:solidFill>
                  <a:srgbClr val="0000FF"/>
                </a:solidFill>
              </a:rPr>
              <a:t>堆土機 </a:t>
            </a:r>
          </a:p>
          <a:p>
            <a:r>
              <a:rPr lang="zh-TW" altLang="en-US" b="1">
                <a:solidFill>
                  <a:srgbClr val="0000FF"/>
                </a:solidFill>
              </a:rPr>
              <a:t>平路機</a:t>
            </a:r>
          </a:p>
          <a:p>
            <a:r>
              <a:rPr lang="zh-TW" altLang="en-US" b="1">
                <a:solidFill>
                  <a:srgbClr val="0000FF"/>
                </a:solidFill>
              </a:rPr>
              <a:t>挖土機 </a:t>
            </a:r>
          </a:p>
          <a:p>
            <a:r>
              <a:rPr lang="zh-TW" altLang="en-US" b="1">
                <a:solidFill>
                  <a:srgbClr val="0000FF"/>
                </a:solidFill>
              </a:rPr>
              <a:t>空壓機 </a:t>
            </a:r>
          </a:p>
          <a:p>
            <a:r>
              <a:rPr lang="zh-TW" altLang="en-US" b="1">
                <a:solidFill>
                  <a:srgbClr val="0000FF"/>
                </a:solidFill>
              </a:rPr>
              <a:t>壓路機</a:t>
            </a:r>
          </a:p>
          <a:p>
            <a:r>
              <a:rPr lang="zh-TW" altLang="en-US" b="1">
                <a:solidFill>
                  <a:srgbClr val="0000FF"/>
                </a:solidFill>
              </a:rPr>
              <a:t>刮運機</a:t>
            </a:r>
          </a:p>
          <a:p>
            <a:r>
              <a:rPr lang="zh-TW" altLang="en-US" b="1">
                <a:solidFill>
                  <a:srgbClr val="0000FF"/>
                </a:solidFill>
              </a:rPr>
              <a:t>碎石機</a:t>
            </a:r>
          </a:p>
        </p:txBody>
      </p:sp>
      <p:pic>
        <p:nvPicPr>
          <p:cNvPr id="837639" name="Picture 7" descr="3830344842_36068f79f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663" y="2781300"/>
            <a:ext cx="3960812" cy="287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226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p:cNvSpPr>
            <a:spLocks noGrp="1" noChangeArrowheads="1"/>
          </p:cNvSpPr>
          <p:nvPr>
            <p:ph type="title"/>
          </p:nvPr>
        </p:nvSpPr>
        <p:spPr/>
        <p:txBody>
          <a:bodyPr/>
          <a:lstStyle/>
          <a:p>
            <a:endParaRPr lang="zh-TW" altLang="zh-TW"/>
          </a:p>
        </p:txBody>
      </p:sp>
      <p:grpSp>
        <p:nvGrpSpPr>
          <p:cNvPr id="838659" name="Group 3"/>
          <p:cNvGrpSpPr>
            <a:grpSpLocks/>
          </p:cNvGrpSpPr>
          <p:nvPr/>
        </p:nvGrpSpPr>
        <p:grpSpPr bwMode="auto">
          <a:xfrm>
            <a:off x="1331913" y="404813"/>
            <a:ext cx="6624637" cy="844550"/>
            <a:chOff x="147" y="672"/>
            <a:chExt cx="2372" cy="288"/>
          </a:xfrm>
        </p:grpSpPr>
        <p:graphicFrame>
          <p:nvGraphicFramePr>
            <p:cNvPr id="838660" name="Object 4"/>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23909"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8661" name="Text Box 5"/>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r>
                <a:rPr lang="zh-TW" altLang="en-US" sz="4400">
                  <a:solidFill>
                    <a:srgbClr val="FFFF99"/>
                  </a:solidFill>
                  <a:latin typeface="Verdana" pitchFamily="34" charset="0"/>
                </a:rPr>
                <a:t>工程重機械編管範圍</a:t>
              </a:r>
              <a:r>
                <a:rPr lang="en-US" altLang="zh-TW" sz="2400">
                  <a:solidFill>
                    <a:srgbClr val="FFFF99"/>
                  </a:solidFill>
                  <a:latin typeface="Verdana" pitchFamily="34" charset="0"/>
                </a:rPr>
                <a:t>2/2</a:t>
              </a:r>
            </a:p>
          </p:txBody>
        </p:sp>
      </p:grpSp>
      <p:sp>
        <p:nvSpPr>
          <p:cNvPr id="838662" name="Rectangle 6"/>
          <p:cNvSpPr>
            <a:spLocks noGrp="1" noChangeArrowheads="1"/>
          </p:cNvSpPr>
          <p:nvPr>
            <p:ph type="body" idx="1"/>
          </p:nvPr>
        </p:nvSpPr>
        <p:spPr>
          <a:noFill/>
          <a:ln/>
        </p:spPr>
        <p:txBody>
          <a:bodyPr/>
          <a:lstStyle/>
          <a:p>
            <a:r>
              <a:rPr lang="zh-TW" altLang="en-US" b="1">
                <a:solidFill>
                  <a:srgbClr val="0000FF"/>
                </a:solidFill>
                <a:latin typeface="標楷體" pitchFamily="65" charset="-120"/>
                <a:ea typeface="標楷體" pitchFamily="65" charset="-120"/>
              </a:rPr>
              <a:t>起重機 </a:t>
            </a:r>
          </a:p>
          <a:p>
            <a:r>
              <a:rPr lang="zh-TW" altLang="en-US" b="1">
                <a:solidFill>
                  <a:srgbClr val="0000FF"/>
                </a:solidFill>
                <a:latin typeface="標楷體" pitchFamily="65" charset="-120"/>
                <a:ea typeface="標楷體" pitchFamily="65" charset="-120"/>
              </a:rPr>
              <a:t>鏟裝機</a:t>
            </a:r>
          </a:p>
          <a:p>
            <a:r>
              <a:rPr lang="zh-TW" altLang="en-US" b="1">
                <a:solidFill>
                  <a:srgbClr val="0000FF"/>
                </a:solidFill>
                <a:latin typeface="標楷體" pitchFamily="65" charset="-120"/>
                <a:ea typeface="標楷體" pitchFamily="65" charset="-120"/>
              </a:rPr>
              <a:t>混凝土拌合機 </a:t>
            </a:r>
          </a:p>
          <a:p>
            <a:r>
              <a:rPr lang="zh-TW" altLang="en-US" b="1">
                <a:solidFill>
                  <a:srgbClr val="0000FF"/>
                </a:solidFill>
                <a:latin typeface="標楷體" pitchFamily="65" charset="-120"/>
                <a:ea typeface="標楷體" pitchFamily="65" charset="-120"/>
              </a:rPr>
              <a:t>瀝青加熱器機 </a:t>
            </a:r>
          </a:p>
          <a:p>
            <a:r>
              <a:rPr lang="zh-TW" altLang="en-US" b="1">
                <a:solidFill>
                  <a:srgbClr val="0000FF"/>
                </a:solidFill>
                <a:latin typeface="標楷體" pitchFamily="65" charset="-120"/>
                <a:ea typeface="標楷體" pitchFamily="65" charset="-120"/>
              </a:rPr>
              <a:t>瀝青拌合機</a:t>
            </a:r>
          </a:p>
          <a:p>
            <a:r>
              <a:rPr lang="zh-TW" altLang="en-US" b="1">
                <a:solidFill>
                  <a:srgbClr val="0000FF"/>
                </a:solidFill>
                <a:latin typeface="標楷體" pitchFamily="65" charset="-120"/>
                <a:ea typeface="標楷體" pitchFamily="65" charset="-120"/>
              </a:rPr>
              <a:t>瀝青分佈機</a:t>
            </a:r>
          </a:p>
        </p:txBody>
      </p:sp>
      <p:pic>
        <p:nvPicPr>
          <p:cNvPr id="838663" name="Picture 7" descr="3830346046_0b60965f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3068638"/>
            <a:ext cx="3887787" cy="292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385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title"/>
          </p:nvPr>
        </p:nvSpPr>
        <p:spPr/>
        <p:txBody>
          <a:bodyPr/>
          <a:lstStyle/>
          <a:p>
            <a:endParaRPr lang="zh-TW" altLang="zh-TW"/>
          </a:p>
        </p:txBody>
      </p:sp>
      <p:sp>
        <p:nvSpPr>
          <p:cNvPr id="839683" name="Rectangle 3"/>
          <p:cNvSpPr>
            <a:spLocks noGrp="1" noChangeArrowheads="1"/>
          </p:cNvSpPr>
          <p:nvPr>
            <p:ph type="body" idx="1"/>
          </p:nvPr>
        </p:nvSpPr>
        <p:spPr>
          <a:xfrm>
            <a:off x="457200" y="1981200"/>
            <a:ext cx="8507413" cy="4114800"/>
          </a:xfrm>
        </p:spPr>
        <p:txBody>
          <a:bodyPr/>
          <a:lstStyle/>
          <a:p>
            <a:r>
              <a:rPr lang="zh-TW" altLang="en-US" sz="3600" b="1">
                <a:solidFill>
                  <a:srgbClr val="0000FF"/>
                </a:solidFill>
                <a:latin typeface="標楷體" pitchFamily="65" charset="-120"/>
                <a:ea typeface="標楷體" pitchFamily="65" charset="-120"/>
              </a:rPr>
              <a:t>聘或受僱於工程重機械所屬機關、公司</a:t>
            </a:r>
          </a:p>
          <a:p>
            <a:r>
              <a:rPr lang="zh-TW" altLang="en-US" sz="3600" b="1">
                <a:solidFill>
                  <a:srgbClr val="0000FF"/>
                </a:solidFill>
                <a:latin typeface="標楷體" pitchFamily="65" charset="-120"/>
                <a:ea typeface="標楷體" pitchFamily="65" charset="-120"/>
              </a:rPr>
              <a:t>具工程重機械操作能力並參加職業公</a:t>
            </a:r>
            <a:r>
              <a:rPr lang="en-US" altLang="zh-TW" sz="3600" b="1">
                <a:solidFill>
                  <a:srgbClr val="0000FF"/>
                </a:solidFill>
                <a:latin typeface="標楷體" pitchFamily="65" charset="-120"/>
                <a:ea typeface="標楷體" pitchFamily="65" charset="-120"/>
              </a:rPr>
              <a:t>(</a:t>
            </a:r>
            <a:r>
              <a:rPr lang="zh-TW" altLang="en-US" sz="3600" b="1">
                <a:solidFill>
                  <a:srgbClr val="0000FF"/>
                </a:solidFill>
                <a:latin typeface="標楷體" pitchFamily="65" charset="-120"/>
                <a:ea typeface="標楷體" pitchFamily="65" charset="-120"/>
              </a:rPr>
              <a:t>工</a:t>
            </a:r>
            <a:r>
              <a:rPr lang="en-US" altLang="zh-TW" sz="3600" b="1">
                <a:solidFill>
                  <a:srgbClr val="0000FF"/>
                </a:solidFill>
                <a:latin typeface="標楷體" pitchFamily="65" charset="-120"/>
                <a:ea typeface="標楷體" pitchFamily="65" charset="-120"/>
              </a:rPr>
              <a:t>)</a:t>
            </a:r>
            <a:r>
              <a:rPr lang="zh-TW" altLang="en-US" sz="3600" b="1">
                <a:solidFill>
                  <a:srgbClr val="0000FF"/>
                </a:solidFill>
                <a:latin typeface="標楷體" pitchFamily="65" charset="-120"/>
                <a:ea typeface="標楷體" pitchFamily="65" charset="-120"/>
              </a:rPr>
              <a:t>會登錄有案之會員</a:t>
            </a:r>
          </a:p>
          <a:p>
            <a:r>
              <a:rPr lang="zh-TW" altLang="en-US" sz="3600" b="1">
                <a:solidFill>
                  <a:srgbClr val="0000FF"/>
                </a:solidFill>
                <a:latin typeface="標楷體" pitchFamily="65" charset="-120"/>
                <a:ea typeface="標楷體" pitchFamily="65" charset="-120"/>
              </a:rPr>
              <a:t>其他具工程重機械操作專長志願登記之人員</a:t>
            </a:r>
          </a:p>
        </p:txBody>
      </p:sp>
      <p:grpSp>
        <p:nvGrpSpPr>
          <p:cNvPr id="839684" name="Group 4"/>
          <p:cNvGrpSpPr>
            <a:grpSpLocks/>
          </p:cNvGrpSpPr>
          <p:nvPr/>
        </p:nvGrpSpPr>
        <p:grpSpPr bwMode="auto">
          <a:xfrm>
            <a:off x="1331913" y="404813"/>
            <a:ext cx="6911975" cy="844550"/>
            <a:chOff x="147" y="672"/>
            <a:chExt cx="2372" cy="288"/>
          </a:xfrm>
        </p:grpSpPr>
        <p:graphicFrame>
          <p:nvGraphicFramePr>
            <p:cNvPr id="839685" name="Object 5"/>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24933"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9686" name="Text Box 6"/>
            <p:cNvSpPr txBox="1">
              <a:spLocks noChangeArrowheads="1"/>
            </p:cNvSpPr>
            <p:nvPr/>
          </p:nvSpPr>
          <p:spPr bwMode="auto">
            <a:xfrm>
              <a:off x="215" y="672"/>
              <a:ext cx="2304"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r>
                <a:rPr lang="zh-TW" altLang="en-US" sz="3600">
                  <a:solidFill>
                    <a:srgbClr val="FFFF99"/>
                  </a:solidFill>
                  <a:latin typeface="Verdana" pitchFamily="34" charset="0"/>
                </a:rPr>
                <a:t>工程重機械操作人員編管對象</a:t>
              </a:r>
            </a:p>
          </p:txBody>
        </p:sp>
      </p:grpSp>
    </p:spTree>
    <p:extLst>
      <p:ext uri="{BB962C8B-B14F-4D97-AF65-F5344CB8AC3E}">
        <p14:creationId xmlns:p14="http://schemas.microsoft.com/office/powerpoint/2010/main" val="691417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Grp="1" noChangeArrowheads="1"/>
          </p:cNvSpPr>
          <p:nvPr>
            <p:ph type="title"/>
          </p:nvPr>
        </p:nvSpPr>
        <p:spPr/>
        <p:txBody>
          <a:bodyPr/>
          <a:lstStyle/>
          <a:p>
            <a:endParaRPr lang="zh-TW" altLang="zh-TW"/>
          </a:p>
        </p:txBody>
      </p:sp>
      <p:sp>
        <p:nvSpPr>
          <p:cNvPr id="840707" name="Rectangle 3"/>
          <p:cNvSpPr>
            <a:spLocks noGrp="1" noChangeArrowheads="1"/>
          </p:cNvSpPr>
          <p:nvPr>
            <p:ph type="body" idx="1"/>
          </p:nvPr>
        </p:nvSpPr>
        <p:spPr>
          <a:xfrm>
            <a:off x="457200" y="1981200"/>
            <a:ext cx="8507413" cy="4114800"/>
          </a:xfrm>
        </p:spPr>
        <p:txBody>
          <a:bodyPr/>
          <a:lstStyle/>
          <a:p>
            <a:r>
              <a:rPr lang="zh-TW" altLang="en-US" sz="3600" b="1">
                <a:solidFill>
                  <a:srgbClr val="0000FF"/>
                </a:solidFill>
                <a:latin typeface="標楷體" pitchFamily="65" charset="-120"/>
                <a:ea typeface="標楷體" pitchFamily="65" charset="-120"/>
              </a:rPr>
              <a:t>徵用機械所有人或管理人姓名、出生、性別、身分證號、住居所及電話</a:t>
            </a:r>
          </a:p>
          <a:p>
            <a:r>
              <a:rPr lang="zh-TW" altLang="en-US" sz="3600" b="1">
                <a:solidFill>
                  <a:srgbClr val="0000FF"/>
                </a:solidFill>
                <a:latin typeface="標楷體" pitchFamily="65" charset="-120"/>
                <a:ea typeface="標楷體" pitchFamily="65" charset="-120"/>
              </a:rPr>
              <a:t>型號規格</a:t>
            </a:r>
          </a:p>
          <a:p>
            <a:r>
              <a:rPr lang="zh-TW" altLang="en-US" sz="3600" b="1">
                <a:solidFill>
                  <a:srgbClr val="0000FF"/>
                </a:solidFill>
                <a:latin typeface="標楷體" pitchFamily="65" charset="-120"/>
                <a:ea typeface="標楷體" pitchFamily="65" charset="-120"/>
              </a:rPr>
              <a:t>主旨、事實、理由及法令依據</a:t>
            </a:r>
          </a:p>
          <a:p>
            <a:r>
              <a:rPr lang="zh-TW" altLang="en-US" sz="3600" b="1">
                <a:solidFill>
                  <a:srgbClr val="0000FF"/>
                </a:solidFill>
                <a:latin typeface="標楷體" pitchFamily="65" charset="-120"/>
                <a:ea typeface="標楷體" pitchFamily="65" charset="-120"/>
              </a:rPr>
              <a:t>徵用支援地區</a:t>
            </a:r>
          </a:p>
          <a:p>
            <a:r>
              <a:rPr lang="zh-TW" altLang="en-US" sz="3600" b="1">
                <a:solidFill>
                  <a:srgbClr val="0000FF"/>
                </a:solidFill>
                <a:latin typeface="標楷體" pitchFamily="65" charset="-120"/>
                <a:ea typeface="標楷體" pitchFamily="65" charset="-120"/>
              </a:rPr>
              <a:t>徵用期限</a:t>
            </a:r>
          </a:p>
        </p:txBody>
      </p:sp>
      <p:grpSp>
        <p:nvGrpSpPr>
          <p:cNvPr id="840708" name="Group 4"/>
          <p:cNvGrpSpPr>
            <a:grpSpLocks/>
          </p:cNvGrpSpPr>
          <p:nvPr/>
        </p:nvGrpSpPr>
        <p:grpSpPr bwMode="auto">
          <a:xfrm>
            <a:off x="1331913" y="404813"/>
            <a:ext cx="6911975" cy="844550"/>
            <a:chOff x="147" y="672"/>
            <a:chExt cx="2372" cy="288"/>
          </a:xfrm>
        </p:grpSpPr>
        <p:graphicFrame>
          <p:nvGraphicFramePr>
            <p:cNvPr id="840709" name="Object 5"/>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25957"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40710" name="Text Box 6"/>
            <p:cNvSpPr txBox="1">
              <a:spLocks noChangeArrowheads="1"/>
            </p:cNvSpPr>
            <p:nvPr/>
          </p:nvSpPr>
          <p:spPr bwMode="auto">
            <a:xfrm>
              <a:off x="215" y="672"/>
              <a:ext cx="2304"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r>
                <a:rPr lang="zh-TW" altLang="en-US" sz="3600">
                  <a:solidFill>
                    <a:srgbClr val="FFFF99"/>
                  </a:solidFill>
                  <a:latin typeface="Verdana" pitchFamily="34" charset="0"/>
                </a:rPr>
                <a:t>機械徵用通知書載明事項 </a:t>
              </a:r>
              <a:r>
                <a:rPr lang="en-US" altLang="zh-TW" sz="2800">
                  <a:solidFill>
                    <a:srgbClr val="FFFF99"/>
                  </a:solidFill>
                </a:rPr>
                <a:t>1/2</a:t>
              </a:r>
            </a:p>
          </p:txBody>
        </p:sp>
      </p:grpSp>
    </p:spTree>
    <p:extLst>
      <p:ext uri="{BB962C8B-B14F-4D97-AF65-F5344CB8AC3E}">
        <p14:creationId xmlns:p14="http://schemas.microsoft.com/office/powerpoint/2010/main" val="1737527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p:txBody>
          <a:bodyPr/>
          <a:lstStyle/>
          <a:p>
            <a:endParaRPr lang="zh-TW" altLang="zh-TW"/>
          </a:p>
        </p:txBody>
      </p:sp>
      <p:sp>
        <p:nvSpPr>
          <p:cNvPr id="841731" name="Rectangle 3"/>
          <p:cNvSpPr>
            <a:spLocks noGrp="1" noChangeArrowheads="1"/>
          </p:cNvSpPr>
          <p:nvPr>
            <p:ph type="body" idx="1"/>
          </p:nvPr>
        </p:nvSpPr>
        <p:spPr>
          <a:xfrm>
            <a:off x="457200" y="1981200"/>
            <a:ext cx="8507413" cy="4114800"/>
          </a:xfrm>
        </p:spPr>
        <p:txBody>
          <a:bodyPr/>
          <a:lstStyle/>
          <a:p>
            <a:r>
              <a:rPr lang="zh-TW" altLang="en-US" sz="3600" b="1">
                <a:solidFill>
                  <a:srgbClr val="0000FF"/>
                </a:solidFill>
                <a:latin typeface="標楷體" pitchFamily="65" charset="-120"/>
                <a:ea typeface="標楷體" pitchFamily="65" charset="-120"/>
              </a:rPr>
              <a:t>報到時間地點</a:t>
            </a:r>
          </a:p>
          <a:p>
            <a:r>
              <a:rPr lang="zh-TW" altLang="en-US" sz="3600" b="1">
                <a:solidFill>
                  <a:srgbClr val="0000FF"/>
                </a:solidFill>
                <a:latin typeface="標楷體" pitchFamily="65" charset="-120"/>
                <a:ea typeface="標楷體" pitchFamily="65" charset="-120"/>
              </a:rPr>
              <a:t>接收單位</a:t>
            </a:r>
          </a:p>
          <a:p>
            <a:r>
              <a:rPr lang="zh-TW" altLang="en-US" sz="3600" b="1">
                <a:solidFill>
                  <a:srgbClr val="0000FF"/>
                </a:solidFill>
                <a:latin typeface="標楷體" pitchFamily="65" charset="-120"/>
                <a:ea typeface="標楷體" pitchFamily="65" charset="-120"/>
              </a:rPr>
              <a:t>執行機關名稱及首長簽章</a:t>
            </a:r>
          </a:p>
          <a:p>
            <a:r>
              <a:rPr lang="zh-TW" altLang="en-US" sz="3600" b="1">
                <a:solidFill>
                  <a:srgbClr val="0000FF"/>
                </a:solidFill>
                <a:latin typeface="標楷體" pitchFamily="65" charset="-120"/>
                <a:ea typeface="標楷體" pitchFamily="65" charset="-120"/>
              </a:rPr>
              <a:t>發文日期及字號</a:t>
            </a:r>
          </a:p>
          <a:p>
            <a:r>
              <a:rPr lang="zh-TW" altLang="en-US" sz="3600" b="1">
                <a:solidFill>
                  <a:srgbClr val="0000FF"/>
                </a:solidFill>
                <a:latin typeface="標楷體" pitchFamily="65" charset="-120"/>
                <a:ea typeface="標楷體" pitchFamily="65" charset="-120"/>
              </a:rPr>
              <a:t>表明其為行政處分之意旨及不服行政處分之救濟方法、期間及受理機關</a:t>
            </a:r>
          </a:p>
        </p:txBody>
      </p:sp>
      <p:grpSp>
        <p:nvGrpSpPr>
          <p:cNvPr id="841732" name="Group 4"/>
          <p:cNvGrpSpPr>
            <a:grpSpLocks/>
          </p:cNvGrpSpPr>
          <p:nvPr/>
        </p:nvGrpSpPr>
        <p:grpSpPr bwMode="auto">
          <a:xfrm>
            <a:off x="1331913" y="404813"/>
            <a:ext cx="6911975" cy="844550"/>
            <a:chOff x="147" y="672"/>
            <a:chExt cx="2372" cy="288"/>
          </a:xfrm>
        </p:grpSpPr>
        <p:graphicFrame>
          <p:nvGraphicFramePr>
            <p:cNvPr id="841733" name="Object 5"/>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26981"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41734" name="Text Box 6"/>
            <p:cNvSpPr txBox="1">
              <a:spLocks noChangeArrowheads="1"/>
            </p:cNvSpPr>
            <p:nvPr/>
          </p:nvSpPr>
          <p:spPr bwMode="auto">
            <a:xfrm>
              <a:off x="215" y="672"/>
              <a:ext cx="2304"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r>
                <a:rPr lang="zh-TW" altLang="en-US" sz="3600">
                  <a:solidFill>
                    <a:srgbClr val="FFFF99"/>
                  </a:solidFill>
                  <a:latin typeface="Verdana" pitchFamily="34" charset="0"/>
                </a:rPr>
                <a:t>機械徵用通知書載明事項 </a:t>
              </a:r>
              <a:r>
                <a:rPr lang="en-US" altLang="zh-TW" sz="2800">
                  <a:solidFill>
                    <a:srgbClr val="FFFF99"/>
                  </a:solidFill>
                </a:rPr>
                <a:t>2/2</a:t>
              </a:r>
            </a:p>
          </p:txBody>
        </p:sp>
      </p:grpSp>
    </p:spTree>
    <p:extLst>
      <p:ext uri="{BB962C8B-B14F-4D97-AF65-F5344CB8AC3E}">
        <p14:creationId xmlns:p14="http://schemas.microsoft.com/office/powerpoint/2010/main" val="3678530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p:txBody>
          <a:bodyPr/>
          <a:lstStyle/>
          <a:p>
            <a:endParaRPr lang="zh-TW" altLang="zh-TW"/>
          </a:p>
        </p:txBody>
      </p:sp>
      <p:sp>
        <p:nvSpPr>
          <p:cNvPr id="842755" name="Rectangle 3"/>
          <p:cNvSpPr>
            <a:spLocks noGrp="1" noChangeArrowheads="1"/>
          </p:cNvSpPr>
          <p:nvPr>
            <p:ph type="body" idx="1"/>
          </p:nvPr>
        </p:nvSpPr>
        <p:spPr>
          <a:xfrm>
            <a:off x="457200" y="1981200"/>
            <a:ext cx="8507413" cy="4114800"/>
          </a:xfrm>
        </p:spPr>
        <p:txBody>
          <a:bodyPr/>
          <a:lstStyle/>
          <a:p>
            <a:r>
              <a:rPr lang="zh-TW" altLang="en-US" sz="3600" b="1">
                <a:solidFill>
                  <a:srgbClr val="0000FF"/>
                </a:solidFill>
                <a:latin typeface="標楷體" pitchFamily="65" charset="-120"/>
                <a:ea typeface="標楷體" pitchFamily="65" charset="-120"/>
              </a:rPr>
              <a:t>徵用操作人員姓名、出生、性別、身分證號、住居所及電話</a:t>
            </a:r>
          </a:p>
          <a:p>
            <a:r>
              <a:rPr lang="zh-TW" altLang="en-US" sz="3600" b="1">
                <a:solidFill>
                  <a:srgbClr val="0000FF"/>
                </a:solidFill>
                <a:latin typeface="標楷體" pitchFamily="65" charset="-120"/>
                <a:ea typeface="標楷體" pitchFamily="65" charset="-120"/>
              </a:rPr>
              <a:t>型號規格</a:t>
            </a:r>
          </a:p>
          <a:p>
            <a:r>
              <a:rPr lang="zh-TW" altLang="en-US" sz="3600" b="1">
                <a:solidFill>
                  <a:srgbClr val="0000FF"/>
                </a:solidFill>
                <a:latin typeface="標楷體" pitchFamily="65" charset="-120"/>
                <a:ea typeface="標楷體" pitchFamily="65" charset="-120"/>
              </a:rPr>
              <a:t>主旨、事實、理由及法令依據</a:t>
            </a:r>
          </a:p>
          <a:p>
            <a:r>
              <a:rPr lang="zh-TW" altLang="en-US" sz="3600" b="1">
                <a:solidFill>
                  <a:srgbClr val="0000FF"/>
                </a:solidFill>
                <a:latin typeface="標楷體" pitchFamily="65" charset="-120"/>
                <a:ea typeface="標楷體" pitchFamily="65" charset="-120"/>
              </a:rPr>
              <a:t>徵用支援地區</a:t>
            </a:r>
          </a:p>
          <a:p>
            <a:r>
              <a:rPr lang="zh-TW" altLang="en-US" sz="3600" b="1">
                <a:solidFill>
                  <a:srgbClr val="0000FF"/>
                </a:solidFill>
                <a:latin typeface="標楷體" pitchFamily="65" charset="-120"/>
                <a:ea typeface="標楷體" pitchFamily="65" charset="-120"/>
              </a:rPr>
              <a:t>徵用期限</a:t>
            </a:r>
          </a:p>
        </p:txBody>
      </p:sp>
      <p:grpSp>
        <p:nvGrpSpPr>
          <p:cNvPr id="842756" name="Group 4"/>
          <p:cNvGrpSpPr>
            <a:grpSpLocks/>
          </p:cNvGrpSpPr>
          <p:nvPr/>
        </p:nvGrpSpPr>
        <p:grpSpPr bwMode="auto">
          <a:xfrm>
            <a:off x="900113" y="404813"/>
            <a:ext cx="7632700" cy="844550"/>
            <a:chOff x="147" y="672"/>
            <a:chExt cx="2372" cy="288"/>
          </a:xfrm>
        </p:grpSpPr>
        <p:graphicFrame>
          <p:nvGraphicFramePr>
            <p:cNvPr id="842757" name="Object 5"/>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28005"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42758" name="Text Box 6"/>
            <p:cNvSpPr txBox="1">
              <a:spLocks noChangeArrowheads="1"/>
            </p:cNvSpPr>
            <p:nvPr/>
          </p:nvSpPr>
          <p:spPr bwMode="auto">
            <a:xfrm>
              <a:off x="215" y="672"/>
              <a:ext cx="2304"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r>
                <a:rPr lang="zh-TW" altLang="en-US" sz="3600">
                  <a:solidFill>
                    <a:srgbClr val="FFFF99"/>
                  </a:solidFill>
                  <a:latin typeface="Verdana" pitchFamily="34" charset="0"/>
                </a:rPr>
                <a:t>操作人員徵用通知書載明事項 </a:t>
              </a:r>
              <a:r>
                <a:rPr lang="en-US" altLang="zh-TW" sz="2800">
                  <a:solidFill>
                    <a:srgbClr val="FFFF99"/>
                  </a:solidFill>
                </a:rPr>
                <a:t>1/2</a:t>
              </a:r>
            </a:p>
          </p:txBody>
        </p:sp>
      </p:grpSp>
    </p:spTree>
    <p:extLst>
      <p:ext uri="{BB962C8B-B14F-4D97-AF65-F5344CB8AC3E}">
        <p14:creationId xmlns:p14="http://schemas.microsoft.com/office/powerpoint/2010/main" val="582656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2"/>
          <p:cNvSpPr>
            <a:spLocks noGrp="1" noChangeArrowheads="1"/>
          </p:cNvSpPr>
          <p:nvPr>
            <p:ph type="title"/>
          </p:nvPr>
        </p:nvSpPr>
        <p:spPr/>
        <p:txBody>
          <a:bodyPr/>
          <a:lstStyle/>
          <a:p>
            <a:endParaRPr lang="zh-TW" altLang="zh-TW"/>
          </a:p>
        </p:txBody>
      </p:sp>
      <p:sp>
        <p:nvSpPr>
          <p:cNvPr id="843779" name="Rectangle 3"/>
          <p:cNvSpPr>
            <a:spLocks noGrp="1" noChangeArrowheads="1"/>
          </p:cNvSpPr>
          <p:nvPr>
            <p:ph type="body" idx="1"/>
          </p:nvPr>
        </p:nvSpPr>
        <p:spPr>
          <a:xfrm>
            <a:off x="457200" y="1981200"/>
            <a:ext cx="8507413" cy="4114800"/>
          </a:xfrm>
        </p:spPr>
        <p:txBody>
          <a:bodyPr/>
          <a:lstStyle/>
          <a:p>
            <a:r>
              <a:rPr lang="zh-TW" altLang="en-US" sz="3600" b="1">
                <a:solidFill>
                  <a:srgbClr val="0000FF"/>
                </a:solidFill>
                <a:latin typeface="標楷體" pitchFamily="65" charset="-120"/>
                <a:ea typeface="標楷體" pitchFamily="65" charset="-120"/>
              </a:rPr>
              <a:t>報到時間地點</a:t>
            </a:r>
          </a:p>
          <a:p>
            <a:r>
              <a:rPr lang="zh-TW" altLang="en-US" sz="3600" b="1">
                <a:solidFill>
                  <a:srgbClr val="0000FF"/>
                </a:solidFill>
                <a:latin typeface="標楷體" pitchFamily="65" charset="-120"/>
                <a:ea typeface="標楷體" pitchFamily="65" charset="-120"/>
              </a:rPr>
              <a:t>執行機關名稱及首長簽章</a:t>
            </a:r>
          </a:p>
          <a:p>
            <a:r>
              <a:rPr lang="zh-TW" altLang="en-US" sz="3600" b="1">
                <a:solidFill>
                  <a:srgbClr val="0000FF"/>
                </a:solidFill>
                <a:latin typeface="標楷體" pitchFamily="65" charset="-120"/>
                <a:ea typeface="標楷體" pitchFamily="65" charset="-120"/>
              </a:rPr>
              <a:t>發文日期及字號</a:t>
            </a:r>
          </a:p>
          <a:p>
            <a:r>
              <a:rPr lang="zh-TW" altLang="en-US" sz="3600" b="1">
                <a:solidFill>
                  <a:srgbClr val="0000FF"/>
                </a:solidFill>
                <a:latin typeface="標楷體" pitchFamily="65" charset="-120"/>
                <a:ea typeface="標楷體" pitchFamily="65" charset="-120"/>
              </a:rPr>
              <a:t>表明其為行政處分之意旨及不服行政處分之救濟方法、期間及受理機關</a:t>
            </a:r>
          </a:p>
        </p:txBody>
      </p:sp>
      <p:grpSp>
        <p:nvGrpSpPr>
          <p:cNvPr id="843780" name="Group 4"/>
          <p:cNvGrpSpPr>
            <a:grpSpLocks/>
          </p:cNvGrpSpPr>
          <p:nvPr/>
        </p:nvGrpSpPr>
        <p:grpSpPr bwMode="auto">
          <a:xfrm>
            <a:off x="900113" y="404813"/>
            <a:ext cx="7632700" cy="844550"/>
            <a:chOff x="147" y="672"/>
            <a:chExt cx="2372" cy="288"/>
          </a:xfrm>
        </p:grpSpPr>
        <p:graphicFrame>
          <p:nvGraphicFramePr>
            <p:cNvPr id="843781" name="Object 5"/>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29029"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43782" name="Text Box 6"/>
            <p:cNvSpPr txBox="1">
              <a:spLocks noChangeArrowheads="1"/>
            </p:cNvSpPr>
            <p:nvPr/>
          </p:nvSpPr>
          <p:spPr bwMode="auto">
            <a:xfrm>
              <a:off x="215" y="672"/>
              <a:ext cx="2304"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r>
                <a:rPr lang="zh-TW" altLang="en-US" sz="3600">
                  <a:solidFill>
                    <a:srgbClr val="FFFF99"/>
                  </a:solidFill>
                  <a:latin typeface="Verdana" pitchFamily="34" charset="0"/>
                </a:rPr>
                <a:t>操作人員徵用通知書載明事項 </a:t>
              </a:r>
              <a:r>
                <a:rPr lang="en-US" altLang="zh-TW" sz="2800">
                  <a:solidFill>
                    <a:srgbClr val="FFFF99"/>
                  </a:solidFill>
                </a:rPr>
                <a:t>2/2</a:t>
              </a:r>
            </a:p>
          </p:txBody>
        </p:sp>
      </p:grpSp>
    </p:spTree>
    <p:extLst>
      <p:ext uri="{BB962C8B-B14F-4D97-AF65-F5344CB8AC3E}">
        <p14:creationId xmlns:p14="http://schemas.microsoft.com/office/powerpoint/2010/main" val="1911372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p:txBody>
          <a:bodyPr/>
          <a:lstStyle/>
          <a:p>
            <a:r>
              <a:rPr lang="zh-TW" altLang="en-US" sz="4000" b="1" dirty="0">
                <a:solidFill>
                  <a:srgbClr val="FF9933"/>
                </a:solidFill>
              </a:rPr>
              <a:t>系統說明</a:t>
            </a:r>
          </a:p>
        </p:txBody>
      </p:sp>
      <p:sp>
        <p:nvSpPr>
          <p:cNvPr id="451587" name="Rectangle 3"/>
          <p:cNvSpPr>
            <a:spLocks noGrp="1" noChangeArrowheads="1"/>
          </p:cNvSpPr>
          <p:nvPr>
            <p:ph type="body" idx="1"/>
          </p:nvPr>
        </p:nvSpPr>
        <p:spPr>
          <a:xfrm>
            <a:off x="879231" y="1905000"/>
            <a:ext cx="7772400" cy="2667000"/>
          </a:xfrm>
        </p:spPr>
        <p:txBody>
          <a:bodyPr/>
          <a:lstStyle/>
          <a:p>
            <a:r>
              <a:rPr lang="zh-TW" altLang="en-US" b="1" dirty="0"/>
              <a:t>依「工程重機械編管及運用辦法 」開發本系統。</a:t>
            </a:r>
          </a:p>
          <a:p>
            <a:r>
              <a:rPr lang="zh-TW" altLang="en-US" b="1" dirty="0"/>
              <a:t>依上開辦法規定執行機關對轄內所管工程重機械及操作人員定期更新相關調查、統計及異動 </a:t>
            </a:r>
          </a:p>
          <a:p>
            <a:r>
              <a:rPr lang="zh-TW" altLang="en-US" b="1" dirty="0"/>
              <a:t>本系統主要效用為有效管理各縣市之重機械、操作人員之運用及編管作業。</a:t>
            </a:r>
          </a:p>
        </p:txBody>
      </p:sp>
    </p:spTree>
    <p:extLst>
      <p:ext uri="{BB962C8B-B14F-4D97-AF65-F5344CB8AC3E}">
        <p14:creationId xmlns:p14="http://schemas.microsoft.com/office/powerpoint/2010/main" val="4125189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a:xfrm>
            <a:off x="467544" y="0"/>
            <a:ext cx="8229600" cy="1143000"/>
          </a:xfrm>
        </p:spPr>
        <p:txBody>
          <a:bodyPr/>
          <a:lstStyle/>
          <a:p>
            <a:r>
              <a:rPr lang="zh-TW" altLang="en-US" sz="4000" b="1" dirty="0">
                <a:solidFill>
                  <a:srgbClr val="FF9933"/>
                </a:solidFill>
              </a:rPr>
              <a:t>編管範圍</a:t>
            </a:r>
          </a:p>
        </p:txBody>
      </p:sp>
      <p:sp>
        <p:nvSpPr>
          <p:cNvPr id="523268" name="Rectangle 4"/>
          <p:cNvSpPr>
            <a:spLocks noGrp="1" noChangeArrowheads="1"/>
          </p:cNvSpPr>
          <p:nvPr>
            <p:ph type="body" idx="1"/>
          </p:nvPr>
        </p:nvSpPr>
        <p:spPr>
          <a:xfrm>
            <a:off x="1619672" y="836712"/>
            <a:ext cx="6986954" cy="4953000"/>
          </a:xfrm>
          <a:noFill/>
          <a:ln/>
        </p:spPr>
        <p:txBody>
          <a:bodyPr/>
          <a:lstStyle/>
          <a:p>
            <a:pPr marL="711200" indent="-711200"/>
            <a:r>
              <a:rPr lang="zh-TW" altLang="en-US" sz="2200" b="1" dirty="0"/>
              <a:t>推土機（輪型、履帶型） </a:t>
            </a:r>
          </a:p>
          <a:p>
            <a:pPr marL="711200" indent="-711200"/>
            <a:r>
              <a:rPr lang="zh-TW" altLang="en-US" sz="2200" b="1" dirty="0"/>
              <a:t>平路機（自動式、拖曳式，包括刮路機、養路機）</a:t>
            </a:r>
          </a:p>
          <a:p>
            <a:pPr marL="711200" indent="-711200"/>
            <a:r>
              <a:rPr lang="zh-TW" altLang="en-US" sz="2200" b="1" dirty="0"/>
              <a:t>挖土機（輪型、履帶型）  </a:t>
            </a:r>
          </a:p>
          <a:p>
            <a:pPr marL="711200" indent="-711200"/>
            <a:r>
              <a:rPr lang="zh-TW" altLang="en-US" sz="2200" b="1" dirty="0"/>
              <a:t>空壓機（車載式、拖載式）  </a:t>
            </a:r>
          </a:p>
          <a:p>
            <a:pPr marL="711200" indent="-711200"/>
            <a:r>
              <a:rPr lang="zh-TW" altLang="en-US" sz="2200" b="1" dirty="0"/>
              <a:t>壓路機（二輪、三輪、膠輪）</a:t>
            </a:r>
          </a:p>
          <a:p>
            <a:pPr marL="711200" indent="-711200"/>
            <a:r>
              <a:rPr lang="zh-TW" altLang="en-US" sz="2200" b="1" dirty="0"/>
              <a:t>刮運機（自動式、拖載式）</a:t>
            </a:r>
          </a:p>
          <a:p>
            <a:pPr marL="711200" indent="-711200"/>
            <a:r>
              <a:rPr lang="zh-TW" altLang="en-US" sz="2200" b="1" dirty="0"/>
              <a:t>碎石機（拖載式）</a:t>
            </a:r>
          </a:p>
          <a:p>
            <a:pPr marL="711200" indent="-711200"/>
            <a:r>
              <a:rPr lang="zh-TW" altLang="en-US" sz="2200" b="1" dirty="0"/>
              <a:t>起重機（輪型、履帶型）</a:t>
            </a:r>
          </a:p>
          <a:p>
            <a:pPr marL="711200" indent="-711200"/>
            <a:r>
              <a:rPr lang="zh-TW" altLang="en-US" sz="2200" b="1" dirty="0"/>
              <a:t>鏟裝機（輪型、履帶型）</a:t>
            </a:r>
          </a:p>
          <a:p>
            <a:pPr marL="711200" indent="-711200"/>
            <a:r>
              <a:rPr lang="zh-TW" altLang="en-US" sz="2200" b="1" dirty="0"/>
              <a:t>混凝土拌合機（輪型、履帶型）</a:t>
            </a:r>
          </a:p>
          <a:p>
            <a:pPr marL="711200" indent="-711200"/>
            <a:r>
              <a:rPr lang="zh-TW" altLang="en-US" sz="2200" b="1" dirty="0"/>
              <a:t>瀝青加熱器（自動式、拖載式）</a:t>
            </a:r>
          </a:p>
          <a:p>
            <a:pPr marL="711200" indent="-711200"/>
            <a:r>
              <a:rPr lang="zh-TW" altLang="en-US" sz="2200" b="1" dirty="0"/>
              <a:t>瀝青拌合機（自動式、拖載式）</a:t>
            </a:r>
          </a:p>
          <a:p>
            <a:pPr marL="711200" indent="-711200"/>
            <a:r>
              <a:rPr lang="zh-TW" altLang="en-US" sz="2200" b="1" dirty="0"/>
              <a:t>瀝青分佈機（自動式、拖載式）</a:t>
            </a:r>
            <a:endParaRPr lang="zh-TW" altLang="en-US" sz="2200" b="1" u="sng" dirty="0"/>
          </a:p>
        </p:txBody>
      </p:sp>
    </p:spTree>
    <p:extLst>
      <p:ext uri="{BB962C8B-B14F-4D97-AF65-F5344CB8AC3E}">
        <p14:creationId xmlns:p14="http://schemas.microsoft.com/office/powerpoint/2010/main" val="838583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p:txBody>
          <a:bodyPr/>
          <a:lstStyle/>
          <a:p>
            <a:r>
              <a:rPr lang="zh-TW" altLang="en-US" sz="4000" b="1" dirty="0">
                <a:solidFill>
                  <a:srgbClr val="FF9933"/>
                </a:solidFill>
              </a:rPr>
              <a:t>操作人員編管對象</a:t>
            </a:r>
          </a:p>
        </p:txBody>
      </p:sp>
      <p:sp>
        <p:nvSpPr>
          <p:cNvPr id="524291" name="Rectangle 3"/>
          <p:cNvSpPr>
            <a:spLocks noGrp="1" noChangeArrowheads="1"/>
          </p:cNvSpPr>
          <p:nvPr>
            <p:ph type="body" idx="1"/>
          </p:nvPr>
        </p:nvSpPr>
        <p:spPr>
          <a:xfrm>
            <a:off x="827584" y="1340768"/>
            <a:ext cx="7807569" cy="4953000"/>
          </a:xfrm>
        </p:spPr>
        <p:txBody>
          <a:bodyPr/>
          <a:lstStyle/>
          <a:p>
            <a:r>
              <a:rPr lang="zh-TW" altLang="en-US" b="1" dirty="0"/>
              <a:t>受聘或受僱於工程重機械所屬機關、公司、行  號之專職操作人員。 </a:t>
            </a:r>
          </a:p>
          <a:p>
            <a:r>
              <a:rPr lang="zh-TW" altLang="en-US" b="1" dirty="0"/>
              <a:t>具有工程重機械操作能力並參加職業公（工）會登錄有案之會員。 </a:t>
            </a:r>
          </a:p>
          <a:p>
            <a:r>
              <a:rPr lang="zh-TW" altLang="en-US" b="1" dirty="0"/>
              <a:t>其他具有工程重機械操作專長志願登記之人員。 </a:t>
            </a:r>
          </a:p>
          <a:p>
            <a:r>
              <a:rPr lang="zh-TW" altLang="en-US" b="1" dirty="0"/>
              <a:t>前項人員年齡未滿二十歲或年逾六十歲者免予編管。 </a:t>
            </a:r>
          </a:p>
        </p:txBody>
      </p:sp>
    </p:spTree>
    <p:extLst>
      <p:ext uri="{BB962C8B-B14F-4D97-AF65-F5344CB8AC3E}">
        <p14:creationId xmlns:p14="http://schemas.microsoft.com/office/powerpoint/2010/main" val="1794813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ChangeArrowheads="1"/>
          </p:cNvSpPr>
          <p:nvPr/>
        </p:nvSpPr>
        <p:spPr bwMode="auto">
          <a:xfrm>
            <a:off x="285750" y="214313"/>
            <a:ext cx="8643938" cy="785812"/>
          </a:xfrm>
          <a:prstGeom prst="rect">
            <a:avLst/>
          </a:prstGeom>
          <a:solidFill>
            <a:srgbClr val="FFFF00"/>
          </a:solidFill>
          <a:ln w="9525">
            <a:solidFill>
              <a:srgbClr val="FF0000"/>
            </a:solidFill>
            <a:miter lim="800000"/>
            <a:headEnd/>
            <a:tailEnd/>
          </a:ln>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r>
              <a:rPr lang="zh-TW" altLang="en-US" sz="4400" b="1">
                <a:solidFill>
                  <a:srgbClr val="0000CC"/>
                </a:solidFill>
                <a:latin typeface="微軟正黑體" pitchFamily="34" charset="-120"/>
                <a:ea typeface="微軟正黑體" pitchFamily="34" charset="-120"/>
              </a:rPr>
              <a:t>中共對台政策</a:t>
            </a:r>
            <a:r>
              <a:rPr lang="en-US" altLang="zh-TW" sz="4400" b="1">
                <a:solidFill>
                  <a:srgbClr val="0000CC"/>
                </a:solidFill>
                <a:latin typeface="微軟正黑體" pitchFamily="34" charset="-120"/>
                <a:ea typeface="微軟正黑體" pitchFamily="34" charset="-120"/>
              </a:rPr>
              <a:t>--</a:t>
            </a:r>
            <a:r>
              <a:rPr lang="zh-TW" altLang="en-US" sz="4400" b="1">
                <a:solidFill>
                  <a:srgbClr val="0000CC"/>
                </a:solidFill>
                <a:latin typeface="微軟正黑體" pitchFamily="34" charset="-120"/>
                <a:ea typeface="微軟正黑體" pitchFamily="34" charset="-120"/>
              </a:rPr>
              <a:t>胡四點</a:t>
            </a:r>
            <a:r>
              <a:rPr lang="en-US" altLang="zh-TW" sz="4400" b="1">
                <a:solidFill>
                  <a:srgbClr val="0000CC"/>
                </a:solidFill>
                <a:latin typeface="微軟正黑體" pitchFamily="34" charset="-120"/>
                <a:ea typeface="微軟正黑體" pitchFamily="34" charset="-120"/>
              </a:rPr>
              <a:t>(</a:t>
            </a:r>
            <a:r>
              <a:rPr lang="zh-TW" altLang="en-US" sz="4400" b="1">
                <a:solidFill>
                  <a:srgbClr val="0000CC"/>
                </a:solidFill>
                <a:latin typeface="微軟正黑體" pitchFamily="34" charset="-120"/>
                <a:ea typeface="微軟正黑體" pitchFamily="34" charset="-120"/>
              </a:rPr>
              <a:t>軟硬兼施</a:t>
            </a:r>
            <a:r>
              <a:rPr lang="en-US" altLang="zh-TW" sz="4400" b="1">
                <a:solidFill>
                  <a:srgbClr val="0000CC"/>
                </a:solidFill>
                <a:latin typeface="微軟正黑體" pitchFamily="34" charset="-120"/>
                <a:ea typeface="微軟正黑體" pitchFamily="34" charset="-120"/>
              </a:rPr>
              <a:t>)</a:t>
            </a:r>
            <a:endParaRPr lang="zh-TW" altLang="en-US" sz="4400" b="1">
              <a:solidFill>
                <a:srgbClr val="0000CC"/>
              </a:solidFill>
              <a:latin typeface="微軟正黑體" pitchFamily="34" charset="-120"/>
              <a:ea typeface="微軟正黑體" pitchFamily="34" charset="-120"/>
            </a:endParaRPr>
          </a:p>
        </p:txBody>
      </p:sp>
      <p:pic>
        <p:nvPicPr>
          <p:cNvPr id="32771" name="Picture 13" descr="胡錦濤-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3500438"/>
            <a:ext cx="4000500"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AutoShape 15"/>
          <p:cNvSpPr>
            <a:spLocks noChangeArrowheads="1"/>
          </p:cNvSpPr>
          <p:nvPr/>
        </p:nvSpPr>
        <p:spPr bwMode="auto">
          <a:xfrm>
            <a:off x="142875" y="2276475"/>
            <a:ext cx="2571750" cy="2581275"/>
          </a:xfrm>
          <a:prstGeom prst="cloudCallout">
            <a:avLst>
              <a:gd name="adj1" fmla="val 93412"/>
              <a:gd name="adj2" fmla="val 37856"/>
            </a:avLst>
          </a:prstGeom>
          <a:solidFill>
            <a:srgbClr val="FF0000"/>
          </a:solidFill>
          <a:ln w="9525">
            <a:solidFill>
              <a:srgbClr val="FFFF00"/>
            </a:solidFill>
            <a:round/>
            <a:headEnd/>
            <a:tailEnd/>
          </a:ln>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endParaRPr lang="en-US" altLang="zh-TW" sz="2800">
              <a:latin typeface="標楷體" pitchFamily="65" charset="-120"/>
              <a:ea typeface="標楷體" pitchFamily="65" charset="-120"/>
            </a:endParaRPr>
          </a:p>
          <a:p>
            <a:pPr algn="ctr" eaLnBrk="1" hangingPunct="1"/>
            <a:r>
              <a:rPr lang="zh-TW" altLang="en-US" sz="2800" b="1">
                <a:solidFill>
                  <a:schemeClr val="tx1"/>
                </a:solidFill>
                <a:latin typeface="標楷體" pitchFamily="65" charset="-120"/>
                <a:ea typeface="標楷體" pitchFamily="65" charset="-120"/>
              </a:rPr>
              <a:t>堅持一個中國原則決不動搖 </a:t>
            </a:r>
          </a:p>
        </p:txBody>
      </p:sp>
      <p:sp>
        <p:nvSpPr>
          <p:cNvPr id="32773" name="AutoShape 16"/>
          <p:cNvSpPr>
            <a:spLocks noChangeArrowheads="1"/>
          </p:cNvSpPr>
          <p:nvPr/>
        </p:nvSpPr>
        <p:spPr bwMode="auto">
          <a:xfrm>
            <a:off x="2428875" y="1143000"/>
            <a:ext cx="3016250" cy="1928813"/>
          </a:xfrm>
          <a:prstGeom prst="cloudCallout">
            <a:avLst>
              <a:gd name="adj1" fmla="val 8755"/>
              <a:gd name="adj2" fmla="val 80319"/>
            </a:avLst>
          </a:prstGeom>
          <a:solidFill>
            <a:srgbClr val="0070C0"/>
          </a:solidFill>
          <a:ln w="9525">
            <a:solidFill>
              <a:srgbClr val="FFFF00"/>
            </a:solidFill>
            <a:round/>
            <a:headEnd/>
            <a:tailEnd/>
          </a:ln>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2800" b="1">
                <a:solidFill>
                  <a:schemeClr val="tx1"/>
                </a:solidFill>
                <a:latin typeface="標楷體" pitchFamily="65" charset="-120"/>
                <a:ea typeface="標楷體" pitchFamily="65" charset="-120"/>
              </a:rPr>
              <a:t>爭取和平統一的努力決不放棄 </a:t>
            </a:r>
          </a:p>
        </p:txBody>
      </p:sp>
      <p:sp>
        <p:nvSpPr>
          <p:cNvPr id="32774" name="AutoShape 18"/>
          <p:cNvSpPr>
            <a:spLocks noChangeArrowheads="1"/>
          </p:cNvSpPr>
          <p:nvPr/>
        </p:nvSpPr>
        <p:spPr bwMode="auto">
          <a:xfrm>
            <a:off x="5572125" y="1143000"/>
            <a:ext cx="2520950" cy="2071688"/>
          </a:xfrm>
          <a:prstGeom prst="cloudCallout">
            <a:avLst>
              <a:gd name="adj1" fmla="val -71537"/>
              <a:gd name="adj2" fmla="val 73343"/>
            </a:avLst>
          </a:prstGeom>
          <a:solidFill>
            <a:srgbClr val="FF0000"/>
          </a:solidFill>
          <a:ln w="9525">
            <a:solidFill>
              <a:srgbClr val="FFFF00"/>
            </a:solidFill>
            <a:round/>
            <a:headEnd/>
            <a:tailEnd/>
          </a:ln>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2800" b="1">
                <a:solidFill>
                  <a:schemeClr val="tx1"/>
                </a:solidFill>
                <a:latin typeface="標楷體" pitchFamily="65" charset="-120"/>
                <a:ea typeface="標楷體" pitchFamily="65" charset="-120"/>
              </a:rPr>
              <a:t>反對台獨分裂活動決不妥協 </a:t>
            </a:r>
          </a:p>
        </p:txBody>
      </p:sp>
      <p:sp>
        <p:nvSpPr>
          <p:cNvPr id="32775" name="AutoShape 19"/>
          <p:cNvSpPr>
            <a:spLocks noChangeArrowheads="1"/>
          </p:cNvSpPr>
          <p:nvPr/>
        </p:nvSpPr>
        <p:spPr bwMode="auto">
          <a:xfrm>
            <a:off x="5857875" y="3143250"/>
            <a:ext cx="3143250" cy="2568575"/>
          </a:xfrm>
          <a:prstGeom prst="cloudCallout">
            <a:avLst>
              <a:gd name="adj1" fmla="val -75935"/>
              <a:gd name="adj2" fmla="val 5046"/>
            </a:avLst>
          </a:prstGeom>
          <a:solidFill>
            <a:srgbClr val="0070C0"/>
          </a:solidFill>
          <a:ln w="9525">
            <a:solidFill>
              <a:srgbClr val="FFFF00"/>
            </a:solidFill>
            <a:round/>
            <a:headEnd/>
            <a:tailEnd/>
          </a:ln>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2800" b="1">
                <a:solidFill>
                  <a:schemeClr val="tx1"/>
                </a:solidFill>
                <a:latin typeface="標楷體" pitchFamily="65" charset="-120"/>
                <a:ea typeface="標楷體" pitchFamily="65" charset="-120"/>
              </a:rPr>
              <a:t>貫徹寄希望於臺灣人民的方針決不改變</a:t>
            </a:r>
          </a:p>
          <a:p>
            <a:pPr eaLnBrk="1" hangingPunct="1"/>
            <a:endParaRPr lang="en-US" altLang="zh-TW" sz="2400">
              <a:latin typeface="標楷體" pitchFamily="65" charset="-120"/>
              <a:ea typeface="標楷體" pitchFamily="65" charset="-120"/>
            </a:endParaRPr>
          </a:p>
        </p:txBody>
      </p:sp>
      <p:sp>
        <p:nvSpPr>
          <p:cNvPr id="32776" name="文字方塊 7"/>
          <p:cNvSpPr txBox="1">
            <a:spLocks noChangeArrowheads="1"/>
          </p:cNvSpPr>
          <p:nvPr/>
        </p:nvSpPr>
        <p:spPr bwMode="auto">
          <a:xfrm>
            <a:off x="285750" y="5357813"/>
            <a:ext cx="1928813" cy="769937"/>
          </a:xfrm>
          <a:prstGeom prst="rect">
            <a:avLst/>
          </a:prstGeom>
          <a:solidFill>
            <a:srgbClr val="FFFF00"/>
          </a:solidFill>
          <a:ln w="9525">
            <a:solidFill>
              <a:srgbClr val="FF0000"/>
            </a:solidFill>
            <a:miter lim="800000"/>
            <a:headEnd/>
            <a:tailEnd/>
          </a:ln>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4400" b="1">
                <a:solidFill>
                  <a:srgbClr val="FF0000"/>
                </a:solidFill>
                <a:latin typeface="微軟正黑體" pitchFamily="34" charset="-120"/>
                <a:ea typeface="微軟正黑體" pitchFamily="34" charset="-120"/>
              </a:rPr>
              <a:t>準備打</a:t>
            </a:r>
            <a:endParaRPr lang="zh-TW" altLang="en-US" sz="4400">
              <a:solidFill>
                <a:srgbClr val="FF0000"/>
              </a:solidFill>
              <a:latin typeface="微軟正黑體" pitchFamily="34" charset="-120"/>
              <a:ea typeface="微軟正黑體" pitchFamily="34" charset="-120"/>
            </a:endParaRPr>
          </a:p>
        </p:txBody>
      </p:sp>
      <p:sp>
        <p:nvSpPr>
          <p:cNvPr id="32777" name="文字方塊 8"/>
          <p:cNvSpPr txBox="1">
            <a:spLocks noChangeArrowheads="1"/>
          </p:cNvSpPr>
          <p:nvPr/>
        </p:nvSpPr>
        <p:spPr bwMode="auto">
          <a:xfrm>
            <a:off x="6858000" y="5802313"/>
            <a:ext cx="1928813" cy="769937"/>
          </a:xfrm>
          <a:prstGeom prst="rect">
            <a:avLst/>
          </a:prstGeom>
          <a:solidFill>
            <a:srgbClr val="FFFF00"/>
          </a:solidFill>
          <a:ln w="9525">
            <a:solidFill>
              <a:srgbClr val="0000CC"/>
            </a:solidFill>
            <a:miter lim="800000"/>
            <a:headEnd/>
            <a:tailEnd/>
          </a:ln>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4400" b="1">
                <a:solidFill>
                  <a:srgbClr val="0000CC"/>
                </a:solidFill>
                <a:latin typeface="微軟正黑體" pitchFamily="34" charset="-120"/>
                <a:ea typeface="微軟正黑體" pitchFamily="34" charset="-120"/>
              </a:rPr>
              <a:t>爭取談</a:t>
            </a:r>
          </a:p>
        </p:txBody>
      </p:sp>
      <p:sp>
        <p:nvSpPr>
          <p:cNvPr id="32778" name="文字方塊 9"/>
          <p:cNvSpPr txBox="1">
            <a:spLocks noChangeArrowheads="1"/>
          </p:cNvSpPr>
          <p:nvPr/>
        </p:nvSpPr>
        <p:spPr bwMode="auto">
          <a:xfrm>
            <a:off x="5000625" y="5392738"/>
            <a:ext cx="7143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en-US" altLang="zh-TW" sz="6600">
                <a:solidFill>
                  <a:schemeClr val="tx1"/>
                </a:solidFill>
                <a:latin typeface="Showcard Gothic" pitchFamily="82" charset="0"/>
              </a:rPr>
              <a:t>?</a:t>
            </a:r>
            <a:endParaRPr lang="zh-TW" altLang="en-US" sz="6600">
              <a:solidFill>
                <a:schemeClr val="tx1"/>
              </a:solidFill>
              <a:latin typeface="Showcard Gothic" pitchFamily="82" charset="0"/>
            </a:endParaRPr>
          </a:p>
        </p:txBody>
      </p:sp>
      <p:sp>
        <p:nvSpPr>
          <p:cNvPr id="11" name="文字方塊 10"/>
          <p:cNvSpPr txBox="1"/>
          <p:nvPr/>
        </p:nvSpPr>
        <p:spPr>
          <a:xfrm>
            <a:off x="3500438" y="5527675"/>
            <a:ext cx="2071687" cy="830263"/>
          </a:xfrm>
          <a:prstGeom prst="rect">
            <a:avLst/>
          </a:prstGeom>
          <a:solidFill>
            <a:srgbClr val="FF0000"/>
          </a:solidFill>
        </p:spPr>
        <p:txBody>
          <a:bodyPr>
            <a:spAutoFit/>
          </a:bodyPr>
          <a:lstStyle/>
          <a:p>
            <a:pPr>
              <a:defRPr/>
            </a:pPr>
            <a:r>
              <a:rPr lang="zh-TW" altLang="en-US" sz="4800" b="1" dirty="0">
                <a:solidFill>
                  <a:schemeClr val="tx1"/>
                </a:solidFill>
                <a:effectLst>
                  <a:outerShdw blurRad="38100" dist="38100" dir="2700000" algn="tl">
                    <a:srgbClr val="000000">
                      <a:alpha val="43137"/>
                    </a:srgbClr>
                  </a:outerShdw>
                </a:effectLst>
              </a:rPr>
              <a:t>胡錦濤</a:t>
            </a:r>
          </a:p>
        </p:txBody>
      </p:sp>
    </p:spTree>
    <p:extLst>
      <p:ext uri="{BB962C8B-B14F-4D97-AF65-F5344CB8AC3E}">
        <p14:creationId xmlns:p14="http://schemas.microsoft.com/office/powerpoint/2010/main" val="1362354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p:txBody>
          <a:bodyPr/>
          <a:lstStyle/>
          <a:p>
            <a:r>
              <a:rPr lang="zh-TW" altLang="en-US" sz="4000" b="1" dirty="0">
                <a:solidFill>
                  <a:srgbClr val="FF9933"/>
                </a:solidFill>
              </a:rPr>
              <a:t>權責機關</a:t>
            </a:r>
            <a:r>
              <a:rPr lang="zh-TW" altLang="en-US" sz="4000" dirty="0">
                <a:solidFill>
                  <a:srgbClr val="FF9933"/>
                </a:solidFill>
              </a:rPr>
              <a:t> </a:t>
            </a:r>
          </a:p>
        </p:txBody>
      </p:sp>
      <p:graphicFrame>
        <p:nvGraphicFramePr>
          <p:cNvPr id="452663" name="Group 55"/>
          <p:cNvGraphicFramePr>
            <a:graphicFrameLocks noGrp="1"/>
          </p:cNvGraphicFramePr>
          <p:nvPr>
            <p:ph idx="1"/>
            <p:extLst>
              <p:ext uri="{D42A27DB-BD31-4B8C-83A1-F6EECF244321}">
                <p14:modId xmlns:p14="http://schemas.microsoft.com/office/powerpoint/2010/main" val="718392079"/>
              </p:ext>
            </p:extLst>
          </p:nvPr>
        </p:nvGraphicFramePr>
        <p:xfrm>
          <a:off x="827583" y="1124744"/>
          <a:ext cx="7628384" cy="4799966"/>
        </p:xfrm>
        <a:graphic>
          <a:graphicData uri="http://schemas.openxmlformats.org/drawingml/2006/table">
            <a:tbl>
              <a:tblPr/>
              <a:tblGrid>
                <a:gridCol w="2059922"/>
                <a:gridCol w="5568462"/>
              </a:tblGrid>
              <a:tr h="382588">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ctr" defTabSz="914400" rtl="0" eaLnBrk="1" fontAlgn="base" latinLnBrk="0" hangingPunct="1">
                        <a:lnSpc>
                          <a:spcPct val="100000"/>
                        </a:lnSpc>
                        <a:spcBef>
                          <a:spcPct val="20000"/>
                        </a:spcBef>
                        <a:spcAft>
                          <a:spcPct val="0"/>
                        </a:spcAft>
                        <a:buClr>
                          <a:srgbClr val="0066CC"/>
                        </a:buClr>
                        <a:buSzTx/>
                        <a:buFont typeface="Wingdings" pitchFamily="2" charset="2"/>
                        <a:buNone/>
                        <a:tabLst/>
                      </a:pPr>
                      <a:r>
                        <a:rPr kumimoji="1" lang="zh-TW" altLang="en-US" sz="2000" b="1" i="0" u="none" strike="noStrike" cap="none" normalizeH="0" baseline="0" dirty="0" smtClean="0">
                          <a:ln>
                            <a:noFill/>
                          </a:ln>
                          <a:solidFill>
                            <a:schemeClr val="tx2"/>
                          </a:solidFill>
                          <a:effectLst/>
                          <a:latin typeface="Times New Roman" pitchFamily="18" charset="0"/>
                          <a:ea typeface="標楷體" pitchFamily="65" charset="-120"/>
                        </a:rPr>
                        <a:t>類               別</a:t>
                      </a: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ctr" defTabSz="914400" rtl="0" eaLnBrk="1" fontAlgn="base" latinLnBrk="0" hangingPunct="1">
                        <a:lnSpc>
                          <a:spcPct val="100000"/>
                        </a:lnSpc>
                        <a:spcBef>
                          <a:spcPct val="20000"/>
                        </a:spcBef>
                        <a:spcAft>
                          <a:spcPct val="0"/>
                        </a:spcAft>
                        <a:buClr>
                          <a:srgbClr val="0066CC"/>
                        </a:buClr>
                        <a:buSzTx/>
                        <a:buFont typeface="Wingdings" pitchFamily="2" charset="2"/>
                        <a:buNone/>
                        <a:tabLst/>
                      </a:pPr>
                      <a:r>
                        <a:rPr kumimoji="1" lang="zh-TW" altLang="en-US" sz="2000" b="1" i="0" u="none" strike="noStrike" cap="none" normalizeH="0" baseline="0" dirty="0" smtClean="0">
                          <a:ln>
                            <a:noFill/>
                          </a:ln>
                          <a:solidFill>
                            <a:schemeClr val="tx2"/>
                          </a:solidFill>
                          <a:effectLst/>
                          <a:latin typeface="Times New Roman" pitchFamily="18" charset="0"/>
                          <a:ea typeface="標楷體" pitchFamily="65" charset="-120"/>
                        </a:rPr>
                        <a:t>機                                  關</a:t>
                      </a: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747713">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ctr" defTabSz="914400" rtl="0" eaLnBrk="1" fontAlgn="base" latinLnBrk="0" hangingPunct="1">
                        <a:lnSpc>
                          <a:spcPct val="100000"/>
                        </a:lnSpc>
                        <a:spcBef>
                          <a:spcPct val="20000"/>
                        </a:spcBef>
                        <a:spcAft>
                          <a:spcPct val="0"/>
                        </a:spcAft>
                        <a:buClr>
                          <a:srgbClr val="0066CC"/>
                        </a:buClr>
                        <a:buSzTx/>
                        <a:buFont typeface="Wingdings" pitchFamily="2" charset="2"/>
                        <a:buNone/>
                        <a:tabLst/>
                      </a:pPr>
                      <a:r>
                        <a:rPr kumimoji="1" lang="zh-TW" altLang="en-US" sz="2000" b="1" i="0" u="none" strike="noStrike" cap="none" normalizeH="0" baseline="0" dirty="0" smtClean="0">
                          <a:ln>
                            <a:noFill/>
                          </a:ln>
                          <a:solidFill>
                            <a:srgbClr val="FF0000"/>
                          </a:solidFill>
                          <a:effectLst/>
                          <a:latin typeface="Times New Roman" pitchFamily="18" charset="0"/>
                          <a:ea typeface="標楷體" pitchFamily="65" charset="-120"/>
                        </a:rPr>
                        <a:t>主管機關 </a:t>
                      </a: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l" defTabSz="914400" rtl="0" eaLnBrk="1" fontAlgn="base" latinLnBrk="0" hangingPunct="1">
                        <a:lnSpc>
                          <a:spcPct val="100000"/>
                        </a:lnSpc>
                        <a:spcBef>
                          <a:spcPct val="20000"/>
                        </a:spcBef>
                        <a:spcAft>
                          <a:spcPct val="0"/>
                        </a:spcAft>
                        <a:buClr>
                          <a:srgbClr val="0066CC"/>
                        </a:buClr>
                        <a:buSzTx/>
                        <a:buFont typeface="Wingdings" pitchFamily="2" charset="2"/>
                        <a:buNone/>
                        <a:tabLst/>
                      </a:pPr>
                      <a:r>
                        <a:rPr kumimoji="1" lang="zh-TW" altLang="en-US" sz="2000" b="1" i="0" u="none" strike="noStrike" cap="none" normalizeH="0" baseline="0" dirty="0" smtClean="0">
                          <a:ln>
                            <a:noFill/>
                          </a:ln>
                          <a:solidFill>
                            <a:schemeClr val="tx2"/>
                          </a:solidFill>
                          <a:effectLst/>
                          <a:latin typeface="Times New Roman" pitchFamily="18" charset="0"/>
                          <a:ea typeface="標楷體" pitchFamily="65" charset="-120"/>
                        </a:rPr>
                        <a:t>內政部營建署 </a:t>
                      </a: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0413">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ctr" defTabSz="914400" rtl="0" eaLnBrk="1" fontAlgn="base" latinLnBrk="0" hangingPunct="1">
                        <a:lnSpc>
                          <a:spcPct val="100000"/>
                        </a:lnSpc>
                        <a:spcBef>
                          <a:spcPct val="20000"/>
                        </a:spcBef>
                        <a:spcAft>
                          <a:spcPct val="0"/>
                        </a:spcAft>
                        <a:buClr>
                          <a:srgbClr val="0066CC"/>
                        </a:buClr>
                        <a:buSzTx/>
                        <a:buFont typeface="Wingdings" pitchFamily="2" charset="2"/>
                        <a:buNone/>
                        <a:tabLst/>
                      </a:pPr>
                      <a:r>
                        <a:rPr kumimoji="1" lang="zh-TW" altLang="en-US" sz="2000" b="1" i="0" u="none" strike="noStrike" cap="none" normalizeH="0" baseline="0" dirty="0" smtClean="0">
                          <a:ln>
                            <a:noFill/>
                          </a:ln>
                          <a:solidFill>
                            <a:srgbClr val="FF0000"/>
                          </a:solidFill>
                          <a:effectLst/>
                          <a:latin typeface="Times New Roman" pitchFamily="18" charset="0"/>
                          <a:ea typeface="標楷體" pitchFamily="65" charset="-120"/>
                        </a:rPr>
                        <a:t>執行機關 </a:t>
                      </a: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l" defTabSz="914400" rtl="0" eaLnBrk="1" fontAlgn="base" latinLnBrk="0" hangingPunct="1">
                        <a:lnSpc>
                          <a:spcPct val="100000"/>
                        </a:lnSpc>
                        <a:spcBef>
                          <a:spcPct val="20000"/>
                        </a:spcBef>
                        <a:spcAft>
                          <a:spcPct val="0"/>
                        </a:spcAft>
                        <a:buClr>
                          <a:srgbClr val="0066CC"/>
                        </a:buClr>
                        <a:buSzTx/>
                        <a:buFont typeface="Wingdings" pitchFamily="2" charset="2"/>
                        <a:buNone/>
                        <a:tabLst/>
                      </a:pPr>
                      <a:r>
                        <a:rPr kumimoji="1" lang="zh-TW" altLang="en-US" sz="2000" b="1" i="0" u="none" strike="noStrike" cap="none" normalizeH="0" baseline="0" dirty="0" smtClean="0">
                          <a:ln>
                            <a:noFill/>
                          </a:ln>
                          <a:solidFill>
                            <a:schemeClr val="tx2"/>
                          </a:solidFill>
                          <a:effectLst/>
                          <a:latin typeface="Times New Roman" pitchFamily="18" charset="0"/>
                          <a:ea typeface="標楷體" pitchFamily="65" charset="-120"/>
                        </a:rPr>
                        <a:t>直轄市、縣 </a:t>
                      </a:r>
                      <a:r>
                        <a:rPr kumimoji="1" lang="en-US" altLang="zh-TW" sz="2000" b="1" i="0" u="none" strike="noStrike" cap="none" normalizeH="0" baseline="0" dirty="0" smtClean="0">
                          <a:ln>
                            <a:noFill/>
                          </a:ln>
                          <a:solidFill>
                            <a:schemeClr val="tx2"/>
                          </a:solidFill>
                          <a:effectLst/>
                          <a:latin typeface="Times New Roman" pitchFamily="18" charset="0"/>
                          <a:ea typeface="標楷體" pitchFamily="65" charset="-120"/>
                        </a:rPr>
                        <a:t>(</a:t>
                      </a:r>
                      <a:r>
                        <a:rPr kumimoji="1" lang="zh-TW" altLang="en-US" sz="2000" b="1" i="0" u="none" strike="noStrike" cap="none" normalizeH="0" baseline="0" dirty="0" smtClean="0">
                          <a:ln>
                            <a:noFill/>
                          </a:ln>
                          <a:solidFill>
                            <a:schemeClr val="tx2"/>
                          </a:solidFill>
                          <a:effectLst/>
                          <a:latin typeface="Times New Roman" pitchFamily="18" charset="0"/>
                          <a:ea typeface="標楷體" pitchFamily="65" charset="-120"/>
                        </a:rPr>
                        <a:t>市</a:t>
                      </a:r>
                      <a:r>
                        <a:rPr kumimoji="1" lang="en-US" altLang="zh-TW" sz="2000" b="1" i="0" u="none" strike="noStrike" cap="none" normalizeH="0" baseline="0" dirty="0" smtClean="0">
                          <a:ln>
                            <a:noFill/>
                          </a:ln>
                          <a:solidFill>
                            <a:schemeClr val="tx2"/>
                          </a:solidFill>
                          <a:effectLst/>
                          <a:latin typeface="Times New Roman" pitchFamily="18" charset="0"/>
                          <a:ea typeface="標楷體" pitchFamily="65" charset="-120"/>
                        </a:rPr>
                        <a:t>) </a:t>
                      </a:r>
                      <a:r>
                        <a:rPr kumimoji="1" lang="zh-TW" altLang="en-US" sz="2000" b="1" i="0" u="none" strike="noStrike" cap="none" normalizeH="0" baseline="0" dirty="0" smtClean="0">
                          <a:ln>
                            <a:noFill/>
                          </a:ln>
                          <a:solidFill>
                            <a:schemeClr val="tx2"/>
                          </a:solidFill>
                          <a:effectLst/>
                          <a:latin typeface="Times New Roman" pitchFamily="18" charset="0"/>
                          <a:ea typeface="標楷體" pitchFamily="65" charset="-120"/>
                        </a:rPr>
                        <a:t>政府 </a:t>
                      </a: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ctr" defTabSz="914400" rtl="0" eaLnBrk="1" fontAlgn="base" latinLnBrk="0" hangingPunct="1">
                        <a:lnSpc>
                          <a:spcPct val="100000"/>
                        </a:lnSpc>
                        <a:spcBef>
                          <a:spcPct val="20000"/>
                        </a:spcBef>
                        <a:spcAft>
                          <a:spcPct val="0"/>
                        </a:spcAft>
                        <a:buClr>
                          <a:srgbClr val="0066CC"/>
                        </a:buClr>
                        <a:buSzTx/>
                        <a:buFont typeface="Wingdings" pitchFamily="2" charset="2"/>
                        <a:buNone/>
                        <a:tabLst/>
                      </a:pPr>
                      <a:r>
                        <a:rPr kumimoji="1" lang="zh-TW" altLang="en-US" sz="2000" b="1" i="0" u="none" strike="noStrike" cap="none" normalizeH="0" baseline="0" dirty="0" smtClean="0">
                          <a:ln>
                            <a:noFill/>
                          </a:ln>
                          <a:solidFill>
                            <a:srgbClr val="FF0000"/>
                          </a:solidFill>
                          <a:effectLst/>
                          <a:latin typeface="Times New Roman" pitchFamily="18" charset="0"/>
                          <a:ea typeface="標楷體" pitchFamily="65" charset="-120"/>
                        </a:rPr>
                        <a:t>軍事需求機關 </a:t>
                      </a: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l" defTabSz="914400" rtl="0" eaLnBrk="1" fontAlgn="base" latinLnBrk="0" hangingPunct="1">
                        <a:lnSpc>
                          <a:spcPct val="100000"/>
                        </a:lnSpc>
                        <a:spcBef>
                          <a:spcPct val="20000"/>
                        </a:spcBef>
                        <a:spcAft>
                          <a:spcPct val="0"/>
                        </a:spcAft>
                        <a:buClr>
                          <a:srgbClr val="0066CC"/>
                        </a:buClr>
                        <a:buSzTx/>
                        <a:buFont typeface="Wingdings" pitchFamily="2" charset="2"/>
                        <a:buNone/>
                        <a:tabLst/>
                      </a:pPr>
                      <a:r>
                        <a:rPr kumimoji="1" lang="zh-TW" altLang="en-US" sz="2000" b="1" i="0" u="none" strike="noStrike" cap="none" normalizeH="0" baseline="0" dirty="0" smtClean="0">
                          <a:ln>
                            <a:noFill/>
                          </a:ln>
                          <a:solidFill>
                            <a:schemeClr val="tx2"/>
                          </a:solidFill>
                          <a:effectLst/>
                          <a:latin typeface="Times New Roman" pitchFamily="18" charset="0"/>
                          <a:ea typeface="標楷體" pitchFamily="65" charset="-120"/>
                        </a:rPr>
                        <a:t>國防部及所屬軍事機關 </a:t>
                      </a: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ctr" defTabSz="914400" rtl="0" eaLnBrk="1" fontAlgn="base" latinLnBrk="0" hangingPunct="1">
                        <a:lnSpc>
                          <a:spcPct val="100000"/>
                        </a:lnSpc>
                        <a:spcBef>
                          <a:spcPct val="20000"/>
                        </a:spcBef>
                        <a:spcAft>
                          <a:spcPct val="0"/>
                        </a:spcAft>
                        <a:buClr>
                          <a:srgbClr val="0066CC"/>
                        </a:buClr>
                        <a:buSzTx/>
                        <a:buFont typeface="Wingdings" pitchFamily="2" charset="2"/>
                        <a:buNone/>
                        <a:tabLst/>
                      </a:pPr>
                      <a:r>
                        <a:rPr kumimoji="1" lang="zh-TW" altLang="en-US" sz="2000" b="1" i="0" u="none" strike="noStrike" cap="none" normalizeH="0" baseline="0" dirty="0" smtClean="0">
                          <a:ln>
                            <a:noFill/>
                          </a:ln>
                          <a:solidFill>
                            <a:srgbClr val="FF0000"/>
                          </a:solidFill>
                          <a:effectLst/>
                          <a:latin typeface="Times New Roman" pitchFamily="18" charset="0"/>
                          <a:ea typeface="標楷體" pitchFamily="65" charset="-120"/>
                        </a:rPr>
                        <a:t>行政需求機關 </a:t>
                      </a:r>
                      <a:r>
                        <a:rPr kumimoji="1" lang="en-US" altLang="zh-TW" sz="2000" b="1" i="0" u="none" strike="noStrike" cap="none" normalizeH="0" baseline="0" dirty="0" smtClean="0">
                          <a:ln>
                            <a:noFill/>
                          </a:ln>
                          <a:solidFill>
                            <a:srgbClr val="FF0000"/>
                          </a:solidFill>
                          <a:effectLst/>
                          <a:latin typeface="Times New Roman" pitchFamily="18" charset="0"/>
                          <a:ea typeface="標楷體" pitchFamily="65" charset="-120"/>
                        </a:rPr>
                        <a:t>(</a:t>
                      </a:r>
                      <a:r>
                        <a:rPr kumimoji="1" lang="zh-TW" altLang="en-US" sz="2000" b="1" i="0" u="none" strike="noStrike" cap="none" normalizeH="0" baseline="0" dirty="0" smtClean="0">
                          <a:ln>
                            <a:noFill/>
                          </a:ln>
                          <a:solidFill>
                            <a:srgbClr val="FF0000"/>
                          </a:solidFill>
                          <a:effectLst/>
                          <a:latin typeface="Times New Roman" pitchFamily="18" charset="0"/>
                          <a:ea typeface="標楷體" pitchFamily="65" charset="-120"/>
                        </a:rPr>
                        <a:t>構</a:t>
                      </a:r>
                      <a:r>
                        <a:rPr kumimoji="1" lang="en-US" altLang="zh-TW" sz="2000" b="1" i="0" u="none" strike="noStrike" cap="none" normalizeH="0" baseline="0" dirty="0" smtClean="0">
                          <a:ln>
                            <a:noFill/>
                          </a:ln>
                          <a:solidFill>
                            <a:srgbClr val="FF0000"/>
                          </a:solidFill>
                          <a:effectLst/>
                          <a:latin typeface="Times New Roman" pitchFamily="18" charset="0"/>
                          <a:ea typeface="標楷體" pitchFamily="65" charset="-120"/>
                        </a:rPr>
                        <a:t>) </a:t>
                      </a: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l" defTabSz="914400" rtl="0" eaLnBrk="1" fontAlgn="base" latinLnBrk="0" hangingPunct="1">
                        <a:lnSpc>
                          <a:spcPct val="100000"/>
                        </a:lnSpc>
                        <a:spcBef>
                          <a:spcPct val="20000"/>
                        </a:spcBef>
                        <a:spcAft>
                          <a:spcPct val="0"/>
                        </a:spcAft>
                        <a:buClr>
                          <a:srgbClr val="0066CC"/>
                        </a:buClr>
                        <a:buSzTx/>
                        <a:buFont typeface="Wingdings" pitchFamily="2" charset="2"/>
                        <a:buNone/>
                        <a:tabLst/>
                      </a:pPr>
                      <a:r>
                        <a:rPr kumimoji="1" lang="zh-TW" altLang="en-US" sz="2000" b="1" i="0" u="none" strike="noStrike" cap="none" normalizeH="0" baseline="0" dirty="0" smtClean="0">
                          <a:ln>
                            <a:noFill/>
                          </a:ln>
                          <a:solidFill>
                            <a:schemeClr val="tx2"/>
                          </a:solidFill>
                          <a:effectLst/>
                          <a:latin typeface="Times New Roman" pitchFamily="18" charset="0"/>
                          <a:ea typeface="標楷體" pitchFamily="65" charset="-120"/>
                        </a:rPr>
                        <a:t>中央各機關、直轄市及縣 </a:t>
                      </a:r>
                      <a:r>
                        <a:rPr kumimoji="1" lang="en-US" altLang="zh-TW" sz="2000" b="1" i="0" u="none" strike="noStrike" cap="none" normalizeH="0" baseline="0" dirty="0" smtClean="0">
                          <a:ln>
                            <a:noFill/>
                          </a:ln>
                          <a:solidFill>
                            <a:schemeClr val="tx2"/>
                          </a:solidFill>
                          <a:effectLst/>
                          <a:latin typeface="Times New Roman" pitchFamily="18" charset="0"/>
                          <a:ea typeface="標楷體" pitchFamily="65" charset="-120"/>
                        </a:rPr>
                        <a:t>(</a:t>
                      </a:r>
                      <a:r>
                        <a:rPr kumimoji="1" lang="zh-TW" altLang="en-US" sz="2000" b="1" i="0" u="none" strike="noStrike" cap="none" normalizeH="0" baseline="0" dirty="0" smtClean="0">
                          <a:ln>
                            <a:noFill/>
                          </a:ln>
                          <a:solidFill>
                            <a:schemeClr val="tx2"/>
                          </a:solidFill>
                          <a:effectLst/>
                          <a:latin typeface="Times New Roman" pitchFamily="18" charset="0"/>
                          <a:ea typeface="標楷體" pitchFamily="65" charset="-120"/>
                        </a:rPr>
                        <a:t>市</a:t>
                      </a:r>
                      <a:r>
                        <a:rPr kumimoji="1" lang="en-US" altLang="zh-TW" sz="2000" b="1" i="0" u="none" strike="noStrike" cap="none" normalizeH="0" baseline="0" dirty="0" smtClean="0">
                          <a:ln>
                            <a:noFill/>
                          </a:ln>
                          <a:solidFill>
                            <a:schemeClr val="tx2"/>
                          </a:solidFill>
                          <a:effectLst/>
                          <a:latin typeface="Times New Roman" pitchFamily="18" charset="0"/>
                          <a:ea typeface="標楷體" pitchFamily="65" charset="-120"/>
                        </a:rPr>
                        <a:t>) </a:t>
                      </a:r>
                      <a:r>
                        <a:rPr kumimoji="1" lang="zh-TW" altLang="en-US" sz="2000" b="1" i="0" u="none" strike="noStrike" cap="none" normalizeH="0" baseline="0" dirty="0" smtClean="0">
                          <a:ln>
                            <a:noFill/>
                          </a:ln>
                          <a:solidFill>
                            <a:schemeClr val="tx2"/>
                          </a:solidFill>
                          <a:effectLst/>
                          <a:latin typeface="Times New Roman" pitchFamily="18" charset="0"/>
                          <a:ea typeface="標楷體" pitchFamily="65" charset="-120"/>
                        </a:rPr>
                        <a:t>政府、公營事業機構 </a:t>
                      </a: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ctr" defTabSz="914400" rtl="0" eaLnBrk="1" fontAlgn="base" latinLnBrk="0" hangingPunct="1">
                        <a:lnSpc>
                          <a:spcPct val="100000"/>
                        </a:lnSpc>
                        <a:spcBef>
                          <a:spcPct val="20000"/>
                        </a:spcBef>
                        <a:spcAft>
                          <a:spcPct val="0"/>
                        </a:spcAft>
                        <a:buClr>
                          <a:srgbClr val="0066CC"/>
                        </a:buClr>
                        <a:buSzTx/>
                        <a:buFont typeface="Wingdings" pitchFamily="2" charset="2"/>
                        <a:buNone/>
                        <a:tabLst/>
                      </a:pPr>
                      <a:r>
                        <a:rPr kumimoji="1" lang="zh-TW" altLang="en-US" sz="2000" b="1" i="0" u="none" strike="noStrike" cap="none" normalizeH="0" baseline="0" dirty="0" smtClean="0">
                          <a:ln>
                            <a:noFill/>
                          </a:ln>
                          <a:solidFill>
                            <a:srgbClr val="FF0000"/>
                          </a:solidFill>
                          <a:effectLst/>
                          <a:latin typeface="Times New Roman" pitchFamily="18" charset="0"/>
                          <a:ea typeface="標楷體" pitchFamily="65" charset="-120"/>
                        </a:rPr>
                        <a:t>接收單位 </a:t>
                      </a: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l" defTabSz="914400" rtl="0" eaLnBrk="1" fontAlgn="base" latinLnBrk="0" hangingPunct="1">
                        <a:lnSpc>
                          <a:spcPct val="100000"/>
                        </a:lnSpc>
                        <a:spcBef>
                          <a:spcPct val="20000"/>
                        </a:spcBef>
                        <a:spcAft>
                          <a:spcPct val="0"/>
                        </a:spcAft>
                        <a:buClr>
                          <a:srgbClr val="0066CC"/>
                        </a:buClr>
                        <a:buSzTx/>
                        <a:buFont typeface="Wingdings" pitchFamily="2" charset="2"/>
                        <a:buNone/>
                        <a:tabLst/>
                      </a:pPr>
                      <a:r>
                        <a:rPr kumimoji="1" lang="zh-TW" altLang="en-US" sz="2000" b="1" i="0" u="none" strike="noStrike" cap="none" normalizeH="0" baseline="0" dirty="0" smtClean="0">
                          <a:ln>
                            <a:noFill/>
                          </a:ln>
                          <a:solidFill>
                            <a:schemeClr val="tx2"/>
                          </a:solidFill>
                          <a:effectLst/>
                          <a:latin typeface="Times New Roman" pitchFamily="18" charset="0"/>
                          <a:ea typeface="標楷體" pitchFamily="65" charset="-120"/>
                        </a:rPr>
                        <a:t>機關指定接收及運用工程重機 械之單位 </a:t>
                      </a: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ctr" defTabSz="914400" rtl="0" eaLnBrk="1" fontAlgn="base" latinLnBrk="0" hangingPunct="1">
                        <a:lnSpc>
                          <a:spcPct val="100000"/>
                        </a:lnSpc>
                        <a:spcBef>
                          <a:spcPct val="20000"/>
                        </a:spcBef>
                        <a:spcAft>
                          <a:spcPct val="0"/>
                        </a:spcAft>
                        <a:buClr>
                          <a:srgbClr val="0066CC"/>
                        </a:buClr>
                        <a:buSzTx/>
                        <a:buFont typeface="Wingdings" pitchFamily="2" charset="2"/>
                        <a:buNone/>
                        <a:tabLst/>
                      </a:pPr>
                      <a:r>
                        <a:rPr kumimoji="1" lang="zh-TW" altLang="en-US" sz="2000" b="1" i="0" u="none" strike="noStrike" cap="none" normalizeH="0" baseline="0" dirty="0" smtClean="0">
                          <a:ln>
                            <a:noFill/>
                          </a:ln>
                          <a:solidFill>
                            <a:srgbClr val="FF0000"/>
                          </a:solidFill>
                          <a:effectLst/>
                          <a:latin typeface="Times New Roman" pitchFamily="18" charset="0"/>
                          <a:ea typeface="標楷體" pitchFamily="65" charset="-120"/>
                        </a:rPr>
                        <a:t>協調機關 </a:t>
                      </a: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l" defTabSz="914400" rtl="0" eaLnBrk="1" fontAlgn="base" latinLnBrk="0" hangingPunct="1">
                        <a:lnSpc>
                          <a:spcPct val="100000"/>
                        </a:lnSpc>
                        <a:spcBef>
                          <a:spcPct val="20000"/>
                        </a:spcBef>
                        <a:spcAft>
                          <a:spcPct val="0"/>
                        </a:spcAft>
                        <a:buClr>
                          <a:srgbClr val="0066CC"/>
                        </a:buClr>
                        <a:buSzTx/>
                        <a:buFont typeface="Wingdings" pitchFamily="2" charset="2"/>
                        <a:buNone/>
                        <a:tabLst/>
                      </a:pPr>
                      <a:r>
                        <a:rPr kumimoji="1" lang="zh-TW" altLang="en-US" sz="2000" b="1" i="0" u="none" strike="noStrike" cap="none" normalizeH="0" baseline="0" dirty="0" smtClean="0">
                          <a:ln>
                            <a:noFill/>
                          </a:ln>
                          <a:solidFill>
                            <a:schemeClr val="tx2"/>
                          </a:solidFill>
                          <a:effectLst/>
                          <a:latin typeface="Times New Roman" pitchFamily="18" charset="0"/>
                          <a:ea typeface="標楷體" pitchFamily="65" charset="-120"/>
                        </a:rPr>
                        <a:t>國防部後備司令部及直轄市、縣 </a:t>
                      </a:r>
                      <a:r>
                        <a:rPr kumimoji="1" lang="en-US" altLang="zh-TW" sz="2000" b="1" i="0" u="none" strike="noStrike" cap="none" normalizeH="0" baseline="0" dirty="0" smtClean="0">
                          <a:ln>
                            <a:noFill/>
                          </a:ln>
                          <a:solidFill>
                            <a:schemeClr val="tx2"/>
                          </a:solidFill>
                          <a:effectLst/>
                          <a:latin typeface="Times New Roman" pitchFamily="18" charset="0"/>
                          <a:ea typeface="標楷體" pitchFamily="65" charset="-120"/>
                        </a:rPr>
                        <a:t>(</a:t>
                      </a:r>
                      <a:r>
                        <a:rPr kumimoji="1" lang="zh-TW" altLang="en-US" sz="2000" b="1" i="0" u="none" strike="noStrike" cap="none" normalizeH="0" baseline="0" dirty="0" smtClean="0">
                          <a:ln>
                            <a:noFill/>
                          </a:ln>
                          <a:solidFill>
                            <a:schemeClr val="tx2"/>
                          </a:solidFill>
                          <a:effectLst/>
                          <a:latin typeface="Times New Roman" pitchFamily="18" charset="0"/>
                          <a:ea typeface="標楷體" pitchFamily="65" charset="-120"/>
                        </a:rPr>
                        <a:t>市</a:t>
                      </a:r>
                      <a:r>
                        <a:rPr kumimoji="1" lang="en-US" altLang="zh-TW" sz="2000" b="1" i="0" u="none" strike="noStrike" cap="none" normalizeH="0" baseline="0" dirty="0" smtClean="0">
                          <a:ln>
                            <a:noFill/>
                          </a:ln>
                          <a:solidFill>
                            <a:schemeClr val="tx2"/>
                          </a:solidFill>
                          <a:effectLst/>
                          <a:latin typeface="Times New Roman" pitchFamily="18" charset="0"/>
                          <a:ea typeface="標楷體" pitchFamily="65" charset="-120"/>
                        </a:rPr>
                        <a:t>) </a:t>
                      </a:r>
                      <a:r>
                        <a:rPr kumimoji="1" lang="zh-TW" altLang="en-US" sz="2000" b="1" i="0" u="none" strike="noStrike" cap="none" normalizeH="0" baseline="0" dirty="0" smtClean="0">
                          <a:ln>
                            <a:noFill/>
                          </a:ln>
                          <a:solidFill>
                            <a:schemeClr val="tx2"/>
                          </a:solidFill>
                          <a:effectLst/>
                          <a:latin typeface="Times New Roman" pitchFamily="18" charset="0"/>
                          <a:ea typeface="標楷體" pitchFamily="65" charset="-120"/>
                        </a:rPr>
                        <a:t>後備司令部 </a:t>
                      </a: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444401700"/>
      </p:ext>
    </p:extLst>
  </p:cSld>
  <p:clrMapOvr>
    <a:masterClrMapping/>
  </p:clrMapOvr>
  <p:transition spd="med">
    <p:random/>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6" name="Rectangle 8"/>
          <p:cNvSpPr>
            <a:spLocks noGrp="1" noChangeArrowheads="1"/>
          </p:cNvSpPr>
          <p:nvPr>
            <p:ph type="title" idx="4294967295"/>
          </p:nvPr>
        </p:nvSpPr>
        <p:spPr>
          <a:xfrm>
            <a:off x="2771800" y="188640"/>
            <a:ext cx="3657600" cy="533400"/>
          </a:xfrm>
        </p:spPr>
        <p:txBody>
          <a:bodyPr/>
          <a:lstStyle/>
          <a:p>
            <a:pPr algn="l"/>
            <a:r>
              <a:rPr lang="zh-TW" altLang="en-US" sz="4000" b="1" dirty="0">
                <a:solidFill>
                  <a:srgbClr val="FF9933"/>
                </a:solidFill>
                <a:latin typeface="標楷體" pitchFamily="65" charset="-120"/>
              </a:rPr>
              <a:t>系統功能架構</a:t>
            </a:r>
            <a:endParaRPr lang="en-US" altLang="zh-TW" sz="4000" b="1" dirty="0">
              <a:solidFill>
                <a:srgbClr val="FF9933"/>
              </a:solidFill>
            </a:endParaRPr>
          </a:p>
        </p:txBody>
      </p:sp>
      <p:graphicFrame>
        <p:nvGraphicFramePr>
          <p:cNvPr id="191498" name="Object 10"/>
          <p:cNvGraphicFramePr>
            <a:graphicFrameLocks noChangeAspect="1"/>
          </p:cNvGraphicFramePr>
          <p:nvPr/>
        </p:nvGraphicFramePr>
        <p:xfrm>
          <a:off x="1195754" y="1219201"/>
          <a:ext cx="6682154" cy="5637213"/>
        </p:xfrm>
        <a:graphic>
          <a:graphicData uri="http://schemas.openxmlformats.org/presentationml/2006/ole">
            <mc:AlternateContent xmlns:mc="http://schemas.openxmlformats.org/markup-compatibility/2006">
              <mc:Choice xmlns:v="urn:schemas-microsoft-com:vml" Requires="v">
                <p:oleObj spid="_x0000_s95246" name="Visio" r:id="rId3" imgW="5515661" imgH="4540301" progId="Visio.Drawing.6">
                  <p:embed/>
                </p:oleObj>
              </mc:Choice>
              <mc:Fallback>
                <p:oleObj name="Visio" r:id="rId3" imgW="5515661" imgH="4540301" progId="Visio.Drawing.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754" y="1219201"/>
                        <a:ext cx="6682154" cy="563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9958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37" name="Rectangle 1053"/>
          <p:cNvSpPr>
            <a:spLocks noChangeArrowheads="1"/>
          </p:cNvSpPr>
          <p:nvPr/>
        </p:nvSpPr>
        <p:spPr bwMode="auto">
          <a:xfrm>
            <a:off x="3024554" y="609600"/>
            <a:ext cx="464233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kumimoji="1" sz="2400">
                <a:solidFill>
                  <a:schemeClr val="tx1"/>
                </a:solidFill>
                <a:latin typeface="Times New Roman" pitchFamily="18" charset="0"/>
                <a:ea typeface="新細明體" pitchFamily="18" charset="-120"/>
              </a:defRPr>
            </a:lvl1pPr>
            <a:lvl2pPr algn="l">
              <a:defRPr kumimoji="1" sz="2400">
                <a:solidFill>
                  <a:schemeClr val="tx1"/>
                </a:solidFill>
                <a:latin typeface="Times New Roman" pitchFamily="18" charset="0"/>
                <a:ea typeface="新細明體" pitchFamily="18" charset="-120"/>
              </a:defRPr>
            </a:lvl2pPr>
            <a:lvl3pPr algn="l">
              <a:defRPr kumimoji="1" sz="2400">
                <a:solidFill>
                  <a:schemeClr val="tx1"/>
                </a:solidFill>
                <a:latin typeface="Times New Roman" pitchFamily="18" charset="0"/>
                <a:ea typeface="新細明體" pitchFamily="18" charset="-120"/>
              </a:defRPr>
            </a:lvl3pPr>
            <a:lvl4pPr algn="l">
              <a:defRPr kumimoji="1" sz="2400">
                <a:solidFill>
                  <a:schemeClr val="tx1"/>
                </a:solidFill>
                <a:latin typeface="Times New Roman" pitchFamily="18" charset="0"/>
                <a:ea typeface="新細明體" pitchFamily="18" charset="-120"/>
              </a:defRPr>
            </a:lvl4pPr>
            <a:lvl5pPr algn="l">
              <a:defRPr kumimoji="1" sz="2400">
                <a:solidFill>
                  <a:schemeClr val="tx1"/>
                </a:solidFill>
                <a:latin typeface="Times New Roman" pitchFamily="18" charset="0"/>
                <a:ea typeface="新細明體" pitchFamily="18" charset="-120"/>
              </a:defRPr>
            </a:lvl5pPr>
            <a:lvl6pPr marL="457200" fontAlgn="base">
              <a:spcBef>
                <a:spcPct val="0"/>
              </a:spcBef>
              <a:spcAft>
                <a:spcPct val="0"/>
              </a:spcAft>
              <a:defRPr kumimoji="1" sz="2400">
                <a:solidFill>
                  <a:schemeClr val="tx1"/>
                </a:solidFill>
                <a:latin typeface="Times New Roman" pitchFamily="18" charset="0"/>
                <a:ea typeface="新細明體" pitchFamily="18" charset="-120"/>
              </a:defRPr>
            </a:lvl6pPr>
            <a:lvl7pPr marL="914400" fontAlgn="base">
              <a:spcBef>
                <a:spcPct val="0"/>
              </a:spcBef>
              <a:spcAft>
                <a:spcPct val="0"/>
              </a:spcAft>
              <a:defRPr kumimoji="1" sz="2400">
                <a:solidFill>
                  <a:schemeClr val="tx1"/>
                </a:solidFill>
                <a:latin typeface="Times New Roman" pitchFamily="18" charset="0"/>
                <a:ea typeface="新細明體" pitchFamily="18" charset="-120"/>
              </a:defRPr>
            </a:lvl7pPr>
            <a:lvl8pPr marL="1371600" fontAlgn="base">
              <a:spcBef>
                <a:spcPct val="0"/>
              </a:spcBef>
              <a:spcAft>
                <a:spcPct val="0"/>
              </a:spcAft>
              <a:defRPr kumimoji="1" sz="2400">
                <a:solidFill>
                  <a:schemeClr val="tx1"/>
                </a:solidFill>
                <a:latin typeface="Times New Roman" pitchFamily="18" charset="0"/>
                <a:ea typeface="新細明體" pitchFamily="18" charset="-120"/>
              </a:defRPr>
            </a:lvl8pPr>
            <a:lvl9pPr marL="18288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4000" b="1" dirty="0">
                <a:solidFill>
                  <a:srgbClr val="FF9933"/>
                </a:solidFill>
                <a:ea typeface="標楷體" pitchFamily="65" charset="-120"/>
              </a:rPr>
              <a:t>權限角色</a:t>
            </a:r>
          </a:p>
        </p:txBody>
      </p:sp>
      <p:graphicFrame>
        <p:nvGraphicFramePr>
          <p:cNvPr id="299121" name="Group 1137"/>
          <p:cNvGraphicFramePr>
            <a:graphicFrameLocks noGrp="1"/>
          </p:cNvGraphicFramePr>
          <p:nvPr>
            <p:extLst>
              <p:ext uri="{D42A27DB-BD31-4B8C-83A1-F6EECF244321}">
                <p14:modId xmlns:p14="http://schemas.microsoft.com/office/powerpoint/2010/main" val="139355581"/>
              </p:ext>
            </p:extLst>
          </p:nvPr>
        </p:nvGraphicFramePr>
        <p:xfrm>
          <a:off x="562708" y="2286001"/>
          <a:ext cx="8154866" cy="2593341"/>
        </p:xfrm>
        <a:graphic>
          <a:graphicData uri="http://schemas.openxmlformats.org/drawingml/2006/table">
            <a:tbl>
              <a:tblPr/>
              <a:tblGrid>
                <a:gridCol w="1733550"/>
                <a:gridCol w="2618642"/>
                <a:gridCol w="3802674"/>
              </a:tblGrid>
              <a:tr h="417513">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dist"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使用者身份</a:t>
                      </a:r>
                      <a:endParaRPr kumimoji="1" lang="zh-TW" altLang="en-US" sz="2000" b="1" i="0" u="none" strike="noStrike" cap="none" normalizeH="0" baseline="0" dirty="0" smtClean="0">
                        <a:ln>
                          <a:noFill/>
                        </a:ln>
                        <a:solidFill>
                          <a:schemeClr val="tx1"/>
                        </a:solidFill>
                        <a:effectLst/>
                        <a:latin typeface="Times New Roman" pitchFamily="18" charset="0"/>
                        <a:ea typeface="新細明體" pitchFamily="18" charset="-120"/>
                      </a:endParaRPr>
                    </a:p>
                  </a:txBody>
                  <a:tcPr marL="84406" marR="84406"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dist"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權限</a:t>
                      </a:r>
                      <a:endParaRPr kumimoji="1" lang="zh-TW" altLang="en-US" sz="2000" b="1" i="0" u="none" strike="noStrike" cap="none" normalizeH="0" baseline="0" smtClean="0">
                        <a:ln>
                          <a:noFill/>
                        </a:ln>
                        <a:solidFill>
                          <a:schemeClr val="tx1"/>
                        </a:solidFill>
                        <a:effectLst/>
                        <a:latin typeface="Times New Roman" pitchFamily="18" charset="0"/>
                        <a:ea typeface="新細明體" pitchFamily="18" charset="-12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dist"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說明</a:t>
                      </a:r>
                      <a:endParaRPr kumimoji="1" lang="zh-TW" altLang="en-US" sz="2000" b="1" i="0" u="none" strike="noStrike" cap="none" normalizeH="0" baseline="0" smtClean="0">
                        <a:ln>
                          <a:noFill/>
                        </a:ln>
                        <a:solidFill>
                          <a:schemeClr val="tx1"/>
                        </a:solidFill>
                        <a:effectLst/>
                        <a:latin typeface="Times New Roman" pitchFamily="18" charset="0"/>
                        <a:ea typeface="新細明體" pitchFamily="18" charset="-120"/>
                      </a:endParaRPr>
                    </a:p>
                  </a:txBody>
                  <a:tcPr marL="84406" marR="84406"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r>
              <a:tr h="695325">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系統管理者</a:t>
                      </a:r>
                      <a:endParaRPr kumimoji="1" lang="zh-TW" altLang="en-US" sz="2000" b="1" i="0" u="none" strike="noStrike" cap="none" normalizeH="0" baseline="0" dirty="0" smtClean="0">
                        <a:ln>
                          <a:noFill/>
                        </a:ln>
                        <a:solidFill>
                          <a:schemeClr val="tx1"/>
                        </a:solidFill>
                        <a:effectLst/>
                        <a:latin typeface="Times New Roman" pitchFamily="18" charset="0"/>
                        <a:ea typeface="新細明體" pitchFamily="18" charset="-120"/>
                      </a:endParaRPr>
                    </a:p>
                  </a:txBody>
                  <a:tcPr marL="84406" marR="84406"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rgbClr val="800000"/>
                          </a:solidFill>
                          <a:effectLst/>
                          <a:latin typeface="標楷體" pitchFamily="65" charset="-120"/>
                          <a:ea typeface="標楷體" pitchFamily="65" charset="-120"/>
                        </a:rPr>
                        <a:t>權限管控、帳號管理、資料管理</a:t>
                      </a:r>
                      <a:endParaRPr kumimoji="1" lang="zh-TW" altLang="en-US" sz="2000" b="1" i="0" u="none" strike="noStrike" cap="none" normalizeH="0" baseline="0" dirty="0" smtClean="0">
                        <a:ln>
                          <a:noFill/>
                        </a:ln>
                        <a:solidFill>
                          <a:schemeClr val="tx1"/>
                        </a:solidFill>
                        <a:effectLst/>
                        <a:latin typeface="Times New Roman" pitchFamily="18" charset="0"/>
                        <a:ea typeface="新細明體" pitchFamily="18" charset="-12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rgbClr val="800000"/>
                          </a:solidFill>
                          <a:effectLst/>
                          <a:latin typeface="標楷體" pitchFamily="65" charset="-120"/>
                          <a:ea typeface="標楷體" pitchFamily="65" charset="-120"/>
                        </a:rPr>
                        <a:t>部分資料開放查詢、帳號管理、資料管控</a:t>
                      </a:r>
                      <a:endParaRPr kumimoji="1" lang="zh-TW" altLang="en-US" sz="2000" b="1" i="0" u="none" strike="noStrike" cap="none" normalizeH="0" baseline="0" smtClean="0">
                        <a:ln>
                          <a:noFill/>
                        </a:ln>
                        <a:solidFill>
                          <a:schemeClr val="tx1"/>
                        </a:solidFill>
                        <a:effectLst/>
                        <a:latin typeface="Times New Roman" pitchFamily="18" charset="0"/>
                        <a:ea typeface="新細明體" pitchFamily="18" charset="-120"/>
                      </a:endParaRPr>
                    </a:p>
                  </a:txBody>
                  <a:tcPr marL="84406" marR="84406"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8350">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資訊管理者</a:t>
                      </a:r>
                      <a:endParaRPr kumimoji="1" lang="zh-TW" altLang="en-US" sz="2000" b="1"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tx1"/>
                          </a:solidFill>
                          <a:effectLst/>
                          <a:latin typeface="標楷體" pitchFamily="65" charset="-120"/>
                          <a:ea typeface="標楷體" pitchFamily="65" charset="-120"/>
                        </a:rPr>
                        <a:t>(</a:t>
                      </a: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中央</a:t>
                      </a:r>
                      <a:r>
                        <a:rPr kumimoji="1" lang="en-US" altLang="zh-TW" sz="2000" b="1" i="0" u="none" strike="noStrike" cap="none" normalizeH="0" baseline="0" smtClean="0">
                          <a:ln>
                            <a:noFill/>
                          </a:ln>
                          <a:solidFill>
                            <a:schemeClr val="tx1"/>
                          </a:solidFill>
                          <a:effectLst/>
                          <a:latin typeface="標楷體" pitchFamily="65" charset="-120"/>
                          <a:ea typeface="標楷體" pitchFamily="65" charset="-120"/>
                        </a:rPr>
                        <a:t>)</a:t>
                      </a:r>
                      <a:endParaRPr kumimoji="1" lang="en-US" altLang="zh-TW" sz="2000" b="1" i="0" u="none" strike="noStrike" cap="none" normalizeH="0" baseline="0" smtClean="0">
                        <a:ln>
                          <a:noFill/>
                        </a:ln>
                        <a:solidFill>
                          <a:schemeClr val="tx1"/>
                        </a:solidFill>
                        <a:effectLst/>
                        <a:latin typeface="Times New Roman" pitchFamily="18" charset="0"/>
                        <a:ea typeface="新細明體" pitchFamily="18" charset="-120"/>
                      </a:endParaRPr>
                    </a:p>
                  </a:txBody>
                  <a:tcPr marL="84406" marR="84406"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rgbClr val="800000"/>
                          </a:solidFill>
                          <a:effectLst/>
                          <a:latin typeface="標楷體" pitchFamily="65" charset="-120"/>
                          <a:ea typeface="標楷體" pitchFamily="65" charset="-120"/>
                        </a:rPr>
                        <a:t>查詢、徵用</a:t>
                      </a:r>
                      <a:endParaRPr kumimoji="1" lang="zh-TW" altLang="en-US" sz="2000" b="1" i="0" u="none" strike="noStrike" cap="none" normalizeH="0" baseline="0" dirty="0" smtClean="0">
                        <a:ln>
                          <a:noFill/>
                        </a:ln>
                        <a:solidFill>
                          <a:schemeClr val="tx1"/>
                        </a:solidFill>
                        <a:effectLst/>
                        <a:latin typeface="Times New Roman" pitchFamily="18" charset="0"/>
                        <a:ea typeface="新細明體" pitchFamily="18" charset="-12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rgbClr val="800000"/>
                          </a:solidFill>
                          <a:effectLst/>
                          <a:latin typeface="標楷體" pitchFamily="65" charset="-120"/>
                          <a:ea typeface="標楷體" pitchFamily="65" charset="-120"/>
                        </a:rPr>
                        <a:t>資料查詢、發佈徵用書</a:t>
                      </a:r>
                      <a:endParaRPr kumimoji="1" lang="zh-TW" altLang="en-US" sz="2000" b="1" i="0" u="none" strike="noStrike" cap="none" normalizeH="0" baseline="0" dirty="0" smtClean="0">
                        <a:ln>
                          <a:noFill/>
                        </a:ln>
                        <a:solidFill>
                          <a:schemeClr val="tx1"/>
                        </a:solidFill>
                        <a:effectLst/>
                        <a:latin typeface="Times New Roman" pitchFamily="18" charset="0"/>
                        <a:ea typeface="新細明體" pitchFamily="18" charset="-120"/>
                      </a:endParaRPr>
                    </a:p>
                  </a:txBody>
                  <a:tcPr marL="84406" marR="84406"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6438">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資料登錄者</a:t>
                      </a:r>
                      <a:endParaRPr kumimoji="1" lang="zh-TW" altLang="en-US" sz="2000" b="1"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tx1"/>
                          </a:solidFill>
                          <a:effectLst/>
                          <a:latin typeface="標楷體" pitchFamily="65" charset="-120"/>
                          <a:ea typeface="標楷體" pitchFamily="65" charset="-120"/>
                        </a:rPr>
                        <a:t>(</a:t>
                      </a: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地方 </a:t>
                      </a:r>
                      <a:r>
                        <a:rPr kumimoji="1" lang="en-US" altLang="zh-TW" sz="2000" b="1" i="0" u="none" strike="noStrike" cap="none" normalizeH="0" baseline="0" smtClean="0">
                          <a:ln>
                            <a:noFill/>
                          </a:ln>
                          <a:solidFill>
                            <a:schemeClr val="tx1"/>
                          </a:solidFill>
                          <a:effectLst/>
                          <a:latin typeface="標楷體" pitchFamily="65" charset="-120"/>
                          <a:ea typeface="標楷體" pitchFamily="65" charset="-120"/>
                        </a:rPr>
                        <a:t>)</a:t>
                      </a:r>
                      <a:endParaRPr kumimoji="1" lang="en-US" altLang="zh-TW" sz="2000" b="1" i="0" u="none" strike="noStrike" cap="none" normalizeH="0" baseline="0" smtClean="0">
                        <a:ln>
                          <a:noFill/>
                        </a:ln>
                        <a:solidFill>
                          <a:schemeClr val="tx1"/>
                        </a:solidFill>
                        <a:effectLst/>
                        <a:latin typeface="Times New Roman" pitchFamily="18" charset="0"/>
                        <a:ea typeface="新細明體" pitchFamily="18" charset="-120"/>
                      </a:endParaRPr>
                    </a:p>
                  </a:txBody>
                  <a:tcPr marL="84406" marR="84406"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rgbClr val="800000"/>
                          </a:solidFill>
                          <a:effectLst/>
                          <a:latin typeface="標楷體" pitchFamily="65" charset="-120"/>
                          <a:ea typeface="標楷體" pitchFamily="65" charset="-120"/>
                        </a:rPr>
                        <a:t>查詢、徵用、資料編輯</a:t>
                      </a:r>
                      <a:endParaRPr kumimoji="1" lang="zh-TW" altLang="en-US" sz="2000" b="1" i="0" u="none" strike="noStrike" cap="none" normalizeH="0" baseline="0" smtClean="0">
                        <a:ln>
                          <a:noFill/>
                        </a:ln>
                        <a:solidFill>
                          <a:schemeClr val="tx1"/>
                        </a:solidFill>
                        <a:effectLst/>
                        <a:latin typeface="Times New Roman" pitchFamily="18" charset="0"/>
                        <a:ea typeface="新細明體" pitchFamily="18" charset="-12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rgbClr val="0066CC"/>
                        </a:buClr>
                        <a:buFont typeface="Wingdings" pitchFamily="2" charset="2"/>
                        <a:defRPr kumimoji="1" sz="2400">
                          <a:solidFill>
                            <a:schemeClr val="tx2"/>
                          </a:solidFill>
                          <a:latin typeface="Times New Roman" pitchFamily="18" charset="0"/>
                          <a:ea typeface="標楷體" pitchFamily="65" charset="-120"/>
                        </a:defRPr>
                      </a:lvl1pPr>
                      <a:lvl2pPr algn="l">
                        <a:spcBef>
                          <a:spcPct val="20000"/>
                        </a:spcBef>
                        <a:defRPr kumimoji="1" sz="2400">
                          <a:solidFill>
                            <a:srgbClr val="3333FF"/>
                          </a:solidFill>
                          <a:latin typeface="Times New Roman" pitchFamily="18" charset="0"/>
                          <a:ea typeface="華康粗圓體" pitchFamily="49" charset="-120"/>
                        </a:defRPr>
                      </a:lvl2pPr>
                      <a:lvl3pPr algn="l">
                        <a:spcBef>
                          <a:spcPct val="20000"/>
                        </a:spcBef>
                        <a:defRPr kumimoji="1" sz="2000">
                          <a:solidFill>
                            <a:srgbClr val="3333FF"/>
                          </a:solidFill>
                          <a:latin typeface="Times New Roman" pitchFamily="18" charset="0"/>
                          <a:ea typeface="華康粗圓體" pitchFamily="49" charset="-120"/>
                        </a:defRPr>
                      </a:lvl3pPr>
                      <a:lvl4pPr algn="l">
                        <a:spcBef>
                          <a:spcPct val="20000"/>
                        </a:spcBef>
                        <a:defRPr kumimoji="1">
                          <a:solidFill>
                            <a:srgbClr val="3333FF"/>
                          </a:solidFill>
                          <a:latin typeface="Times New Roman" pitchFamily="18" charset="0"/>
                          <a:ea typeface="華康粗圓體" pitchFamily="49" charset="-120"/>
                        </a:defRPr>
                      </a:lvl4pPr>
                      <a:lvl5pPr algn="l">
                        <a:spcBef>
                          <a:spcPct val="20000"/>
                        </a:spcBef>
                        <a:defRPr kumimoji="1">
                          <a:solidFill>
                            <a:srgbClr val="3333FF"/>
                          </a:solidFill>
                          <a:latin typeface="Times New Roman" pitchFamily="18" charset="0"/>
                          <a:ea typeface="華康粗圓體" pitchFamily="49" charset="-120"/>
                        </a:defRPr>
                      </a:lvl5pPr>
                      <a:lvl6pPr fontAlgn="base">
                        <a:spcBef>
                          <a:spcPct val="20000"/>
                        </a:spcBef>
                        <a:spcAft>
                          <a:spcPct val="0"/>
                        </a:spcAft>
                        <a:defRPr kumimoji="1">
                          <a:solidFill>
                            <a:srgbClr val="3333FF"/>
                          </a:solidFill>
                          <a:latin typeface="Times New Roman" pitchFamily="18" charset="0"/>
                          <a:ea typeface="華康粗圓體" pitchFamily="49" charset="-120"/>
                        </a:defRPr>
                      </a:lvl6pPr>
                      <a:lvl7pPr fontAlgn="base">
                        <a:spcBef>
                          <a:spcPct val="20000"/>
                        </a:spcBef>
                        <a:spcAft>
                          <a:spcPct val="0"/>
                        </a:spcAft>
                        <a:defRPr kumimoji="1">
                          <a:solidFill>
                            <a:srgbClr val="3333FF"/>
                          </a:solidFill>
                          <a:latin typeface="Times New Roman" pitchFamily="18" charset="0"/>
                          <a:ea typeface="華康粗圓體" pitchFamily="49" charset="-120"/>
                        </a:defRPr>
                      </a:lvl7pPr>
                      <a:lvl8pPr fontAlgn="base">
                        <a:spcBef>
                          <a:spcPct val="20000"/>
                        </a:spcBef>
                        <a:spcAft>
                          <a:spcPct val="0"/>
                        </a:spcAft>
                        <a:defRPr kumimoji="1">
                          <a:solidFill>
                            <a:srgbClr val="3333FF"/>
                          </a:solidFill>
                          <a:latin typeface="Times New Roman" pitchFamily="18" charset="0"/>
                          <a:ea typeface="華康粗圓體" pitchFamily="49" charset="-120"/>
                        </a:defRPr>
                      </a:lvl8pPr>
                      <a:lvl9pPr fontAlgn="base">
                        <a:spcBef>
                          <a:spcPct val="20000"/>
                        </a:spcBef>
                        <a:spcAft>
                          <a:spcPct val="0"/>
                        </a:spcAft>
                        <a:defRPr kumimoji="1">
                          <a:solidFill>
                            <a:srgbClr val="3333FF"/>
                          </a:solidFill>
                          <a:latin typeface="Times New Roman" pitchFamily="18" charset="0"/>
                          <a:ea typeface="華康粗圓體" pitchFamily="49"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rgbClr val="800000"/>
                          </a:solidFill>
                          <a:effectLst/>
                          <a:latin typeface="標楷體" pitchFamily="65" charset="-120"/>
                          <a:ea typeface="標楷體" pitchFamily="65" charset="-120"/>
                        </a:rPr>
                        <a:t>資料查詢、發佈徵用通知書、資料編輯</a:t>
                      </a:r>
                      <a:endParaRPr kumimoji="1" lang="zh-TW" altLang="en-US" sz="2000" b="1" i="0" u="none" strike="noStrike" cap="none" normalizeH="0" baseline="0" dirty="0" smtClean="0">
                        <a:ln>
                          <a:noFill/>
                        </a:ln>
                        <a:solidFill>
                          <a:schemeClr val="tx1"/>
                        </a:solidFill>
                        <a:effectLst/>
                        <a:latin typeface="Times New Roman" pitchFamily="18" charset="0"/>
                        <a:ea typeface="新細明體" pitchFamily="18" charset="-120"/>
                      </a:endParaRPr>
                    </a:p>
                  </a:txBody>
                  <a:tcPr marL="84406" marR="84406"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44789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6" name="Text Box 8"/>
          <p:cNvSpPr txBox="1">
            <a:spLocks noChangeArrowheads="1"/>
          </p:cNvSpPr>
          <p:nvPr/>
        </p:nvSpPr>
        <p:spPr bwMode="auto">
          <a:xfrm>
            <a:off x="3347864" y="1772816"/>
            <a:ext cx="2391508" cy="372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Clr>
                <a:srgbClr val="0066CC"/>
              </a:buClr>
              <a:buFont typeface="Wingdings" pitchFamily="2" charset="2"/>
              <a:buChar char="§"/>
            </a:pPr>
            <a:r>
              <a:rPr lang="zh-TW" altLang="en-US" sz="2800" b="1" dirty="0">
                <a:ea typeface="標楷體" pitchFamily="65" charset="-120"/>
              </a:rPr>
              <a:t>通用功能</a:t>
            </a:r>
          </a:p>
          <a:p>
            <a:pPr algn="l">
              <a:spcBef>
                <a:spcPct val="50000"/>
              </a:spcBef>
              <a:buClr>
                <a:srgbClr val="0066CC"/>
              </a:buClr>
              <a:buFont typeface="Wingdings" pitchFamily="2" charset="2"/>
              <a:buChar char="§"/>
            </a:pPr>
            <a:r>
              <a:rPr lang="zh-TW" altLang="en-US" sz="2800" b="1" dirty="0">
                <a:ea typeface="標楷體" pitchFamily="65" charset="-120"/>
              </a:rPr>
              <a:t>登入系統</a:t>
            </a:r>
          </a:p>
          <a:p>
            <a:pPr algn="l">
              <a:spcBef>
                <a:spcPct val="50000"/>
              </a:spcBef>
              <a:buClr>
                <a:srgbClr val="0066CC"/>
              </a:buClr>
              <a:buFont typeface="Wingdings" pitchFamily="2" charset="2"/>
              <a:buChar char="§"/>
            </a:pPr>
            <a:r>
              <a:rPr lang="zh-TW" altLang="en-US" sz="2800" b="1" dirty="0">
                <a:ea typeface="標楷體" pitchFamily="65" charset="-120"/>
              </a:rPr>
              <a:t>資料登錄</a:t>
            </a:r>
          </a:p>
          <a:p>
            <a:pPr algn="l">
              <a:spcBef>
                <a:spcPct val="50000"/>
              </a:spcBef>
              <a:buClr>
                <a:srgbClr val="0066CC"/>
              </a:buClr>
              <a:buFont typeface="Wingdings" pitchFamily="2" charset="2"/>
              <a:buChar char="§"/>
            </a:pPr>
            <a:r>
              <a:rPr lang="zh-TW" altLang="en-US" sz="2800" b="1" dirty="0">
                <a:ea typeface="標楷體" pitchFamily="65" charset="-120"/>
              </a:rPr>
              <a:t>資料查詢</a:t>
            </a:r>
          </a:p>
          <a:p>
            <a:pPr algn="l">
              <a:spcBef>
                <a:spcPct val="50000"/>
              </a:spcBef>
              <a:buClr>
                <a:srgbClr val="0066CC"/>
              </a:buClr>
              <a:buFont typeface="Wingdings" pitchFamily="2" charset="2"/>
              <a:buChar char="§"/>
            </a:pPr>
            <a:endParaRPr lang="zh-TW" altLang="en-US" sz="2800" b="1" dirty="0">
              <a:ea typeface="標楷體" pitchFamily="65" charset="-120"/>
            </a:endParaRPr>
          </a:p>
          <a:p>
            <a:pPr algn="l">
              <a:spcBef>
                <a:spcPct val="50000"/>
              </a:spcBef>
              <a:buClr>
                <a:srgbClr val="0066CC"/>
              </a:buClr>
              <a:buFont typeface="Wingdings" pitchFamily="2" charset="2"/>
              <a:buChar char="§"/>
            </a:pPr>
            <a:endParaRPr lang="en-US" altLang="zh-TW" sz="2800" b="1" dirty="0">
              <a:ea typeface="標楷體" pitchFamily="65" charset="-120"/>
            </a:endParaRPr>
          </a:p>
        </p:txBody>
      </p:sp>
      <p:sp>
        <p:nvSpPr>
          <p:cNvPr id="222229" name="Rectangle 21"/>
          <p:cNvSpPr>
            <a:spLocks noChangeArrowheads="1"/>
          </p:cNvSpPr>
          <p:nvPr/>
        </p:nvSpPr>
        <p:spPr bwMode="auto">
          <a:xfrm>
            <a:off x="2039815" y="692696"/>
            <a:ext cx="534572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kumimoji="1" sz="2400">
                <a:solidFill>
                  <a:schemeClr val="tx1"/>
                </a:solidFill>
                <a:latin typeface="Times New Roman" pitchFamily="18" charset="0"/>
                <a:ea typeface="新細明體" pitchFamily="18" charset="-120"/>
              </a:defRPr>
            </a:lvl1pPr>
            <a:lvl2pPr algn="l">
              <a:defRPr kumimoji="1" sz="2400">
                <a:solidFill>
                  <a:schemeClr val="tx1"/>
                </a:solidFill>
                <a:latin typeface="Times New Roman" pitchFamily="18" charset="0"/>
                <a:ea typeface="新細明體" pitchFamily="18" charset="-120"/>
              </a:defRPr>
            </a:lvl2pPr>
            <a:lvl3pPr algn="l">
              <a:defRPr kumimoji="1" sz="2400">
                <a:solidFill>
                  <a:schemeClr val="tx1"/>
                </a:solidFill>
                <a:latin typeface="Times New Roman" pitchFamily="18" charset="0"/>
                <a:ea typeface="新細明體" pitchFamily="18" charset="-120"/>
              </a:defRPr>
            </a:lvl3pPr>
            <a:lvl4pPr algn="l">
              <a:defRPr kumimoji="1" sz="2400">
                <a:solidFill>
                  <a:schemeClr val="tx1"/>
                </a:solidFill>
                <a:latin typeface="Times New Roman" pitchFamily="18" charset="0"/>
                <a:ea typeface="新細明體" pitchFamily="18" charset="-120"/>
              </a:defRPr>
            </a:lvl4pPr>
            <a:lvl5pPr algn="l">
              <a:defRPr kumimoji="1" sz="2400">
                <a:solidFill>
                  <a:schemeClr val="tx1"/>
                </a:solidFill>
                <a:latin typeface="Times New Roman" pitchFamily="18" charset="0"/>
                <a:ea typeface="新細明體" pitchFamily="18" charset="-120"/>
              </a:defRPr>
            </a:lvl5pPr>
            <a:lvl6pPr marL="457200" fontAlgn="base">
              <a:spcBef>
                <a:spcPct val="0"/>
              </a:spcBef>
              <a:spcAft>
                <a:spcPct val="0"/>
              </a:spcAft>
              <a:defRPr kumimoji="1" sz="2400">
                <a:solidFill>
                  <a:schemeClr val="tx1"/>
                </a:solidFill>
                <a:latin typeface="Times New Roman" pitchFamily="18" charset="0"/>
                <a:ea typeface="新細明體" pitchFamily="18" charset="-120"/>
              </a:defRPr>
            </a:lvl6pPr>
            <a:lvl7pPr marL="914400" fontAlgn="base">
              <a:spcBef>
                <a:spcPct val="0"/>
              </a:spcBef>
              <a:spcAft>
                <a:spcPct val="0"/>
              </a:spcAft>
              <a:defRPr kumimoji="1" sz="2400">
                <a:solidFill>
                  <a:schemeClr val="tx1"/>
                </a:solidFill>
                <a:latin typeface="Times New Roman" pitchFamily="18" charset="0"/>
                <a:ea typeface="新細明體" pitchFamily="18" charset="-120"/>
              </a:defRPr>
            </a:lvl7pPr>
            <a:lvl8pPr marL="1371600" fontAlgn="base">
              <a:spcBef>
                <a:spcPct val="0"/>
              </a:spcBef>
              <a:spcAft>
                <a:spcPct val="0"/>
              </a:spcAft>
              <a:defRPr kumimoji="1" sz="2400">
                <a:solidFill>
                  <a:schemeClr val="tx1"/>
                </a:solidFill>
                <a:latin typeface="Times New Roman" pitchFamily="18" charset="0"/>
                <a:ea typeface="新細明體" pitchFamily="18" charset="-120"/>
              </a:defRPr>
            </a:lvl8pPr>
            <a:lvl9pPr marL="18288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5400" dirty="0">
                <a:solidFill>
                  <a:srgbClr val="FF9933"/>
                </a:solidFill>
                <a:ea typeface="標楷體" pitchFamily="65" charset="-120"/>
              </a:rPr>
              <a:t>系統操作功能</a:t>
            </a:r>
          </a:p>
        </p:txBody>
      </p:sp>
      <p:sp>
        <p:nvSpPr>
          <p:cNvPr id="222230" name="Text Box 22"/>
          <p:cNvSpPr txBox="1">
            <a:spLocks noChangeArrowheads="1"/>
          </p:cNvSpPr>
          <p:nvPr/>
        </p:nvSpPr>
        <p:spPr bwMode="auto">
          <a:xfrm>
            <a:off x="6705600" y="3505201"/>
            <a:ext cx="34817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buClr>
                <a:srgbClr val="0066CC"/>
              </a:buClr>
              <a:buFont typeface="Wingdings" pitchFamily="2" charset="2"/>
              <a:buChar char="§"/>
            </a:pPr>
            <a:endParaRPr lang="en-US" altLang="zh-TW" sz="2800" b="1">
              <a:ea typeface="標楷體" pitchFamily="65" charset="-120"/>
            </a:endParaRPr>
          </a:p>
          <a:p>
            <a:pPr>
              <a:spcBef>
                <a:spcPct val="50000"/>
              </a:spcBef>
              <a:buClr>
                <a:srgbClr val="0066CC"/>
              </a:buClr>
              <a:buFont typeface="Wingdings" pitchFamily="2" charset="2"/>
              <a:buChar char="§"/>
            </a:pPr>
            <a:endParaRPr lang="en-US" altLang="zh-TW" sz="2800" b="1">
              <a:ea typeface="標楷體" pitchFamily="65" charset="-120"/>
            </a:endParaRPr>
          </a:p>
          <a:p>
            <a:pPr>
              <a:spcBef>
                <a:spcPct val="50000"/>
              </a:spcBef>
              <a:buClr>
                <a:srgbClr val="0066CC"/>
              </a:buClr>
              <a:buFont typeface="Wingdings" pitchFamily="2" charset="2"/>
              <a:buChar char="§"/>
            </a:pPr>
            <a:endParaRPr lang="en-US" altLang="zh-TW" sz="2800" b="1">
              <a:ea typeface="標楷體" pitchFamily="65" charset="-120"/>
            </a:endParaRPr>
          </a:p>
        </p:txBody>
      </p:sp>
    </p:spTree>
    <p:extLst>
      <p:ext uri="{BB962C8B-B14F-4D97-AF65-F5344CB8AC3E}">
        <p14:creationId xmlns:p14="http://schemas.microsoft.com/office/powerpoint/2010/main" val="3590172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83" name="Picture 27" descr="1"/>
          <p:cNvPicPr>
            <a:picLocks noChangeAspect="1" noChangeArrowheads="1"/>
          </p:cNvPicPr>
          <p:nvPr/>
        </p:nvPicPr>
        <p:blipFill>
          <a:blip r:embed="rId2">
            <a:extLst>
              <a:ext uri="{28A0092B-C50C-407E-A947-70E740481C1C}">
                <a14:useLocalDpi xmlns:a14="http://schemas.microsoft.com/office/drawing/2010/main" val="0"/>
              </a:ext>
            </a:extLst>
          </a:blip>
          <a:srcRect t="14493" b="6651"/>
          <a:stretch>
            <a:fillRect/>
          </a:stretch>
        </p:blipFill>
        <p:spPr bwMode="auto">
          <a:xfrm>
            <a:off x="1043608" y="1504950"/>
            <a:ext cx="7076689" cy="4533900"/>
          </a:xfrm>
          <a:prstGeom prst="rect">
            <a:avLst/>
          </a:prstGeom>
          <a:noFill/>
          <a:extLst>
            <a:ext uri="{909E8E84-426E-40DD-AFC4-6F175D3DCCD1}">
              <a14:hiddenFill xmlns:a14="http://schemas.microsoft.com/office/drawing/2010/main">
                <a:solidFill>
                  <a:srgbClr val="FFFFFF"/>
                </a:solidFill>
              </a14:hiddenFill>
            </a:ext>
          </a:extLst>
        </p:spPr>
      </p:pic>
      <p:sp>
        <p:nvSpPr>
          <p:cNvPr id="223240" name="Rectangle 8"/>
          <p:cNvSpPr>
            <a:spLocks noChangeArrowheads="1"/>
          </p:cNvSpPr>
          <p:nvPr/>
        </p:nvSpPr>
        <p:spPr bwMode="auto">
          <a:xfrm>
            <a:off x="2853104" y="10239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TW" altLang="en-US"/>
          </a:p>
        </p:txBody>
      </p:sp>
      <p:sp>
        <p:nvSpPr>
          <p:cNvPr id="223249" name="Rectangle 17"/>
          <p:cNvSpPr>
            <a:spLocks noChangeArrowheads="1"/>
          </p:cNvSpPr>
          <p:nvPr/>
        </p:nvSpPr>
        <p:spPr bwMode="auto">
          <a:xfrm>
            <a:off x="3024554" y="609600"/>
            <a:ext cx="464233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kumimoji="1" sz="2400">
                <a:solidFill>
                  <a:schemeClr val="tx1"/>
                </a:solidFill>
                <a:latin typeface="Times New Roman" pitchFamily="18" charset="0"/>
                <a:ea typeface="新細明體" pitchFamily="18" charset="-120"/>
              </a:defRPr>
            </a:lvl1pPr>
            <a:lvl2pPr algn="l">
              <a:defRPr kumimoji="1" sz="2400">
                <a:solidFill>
                  <a:schemeClr val="tx1"/>
                </a:solidFill>
                <a:latin typeface="Times New Roman" pitchFamily="18" charset="0"/>
                <a:ea typeface="新細明體" pitchFamily="18" charset="-120"/>
              </a:defRPr>
            </a:lvl2pPr>
            <a:lvl3pPr algn="l">
              <a:defRPr kumimoji="1" sz="2400">
                <a:solidFill>
                  <a:schemeClr val="tx1"/>
                </a:solidFill>
                <a:latin typeface="Times New Roman" pitchFamily="18" charset="0"/>
                <a:ea typeface="新細明體" pitchFamily="18" charset="-120"/>
              </a:defRPr>
            </a:lvl3pPr>
            <a:lvl4pPr algn="l">
              <a:defRPr kumimoji="1" sz="2400">
                <a:solidFill>
                  <a:schemeClr val="tx1"/>
                </a:solidFill>
                <a:latin typeface="Times New Roman" pitchFamily="18" charset="0"/>
                <a:ea typeface="新細明體" pitchFamily="18" charset="-120"/>
              </a:defRPr>
            </a:lvl4pPr>
            <a:lvl5pPr algn="l">
              <a:defRPr kumimoji="1" sz="2400">
                <a:solidFill>
                  <a:schemeClr val="tx1"/>
                </a:solidFill>
                <a:latin typeface="Times New Roman" pitchFamily="18" charset="0"/>
                <a:ea typeface="新細明體" pitchFamily="18" charset="-120"/>
              </a:defRPr>
            </a:lvl5pPr>
            <a:lvl6pPr marL="457200" fontAlgn="base">
              <a:spcBef>
                <a:spcPct val="0"/>
              </a:spcBef>
              <a:spcAft>
                <a:spcPct val="0"/>
              </a:spcAft>
              <a:defRPr kumimoji="1" sz="2400">
                <a:solidFill>
                  <a:schemeClr val="tx1"/>
                </a:solidFill>
                <a:latin typeface="Times New Roman" pitchFamily="18" charset="0"/>
                <a:ea typeface="新細明體" pitchFamily="18" charset="-120"/>
              </a:defRPr>
            </a:lvl6pPr>
            <a:lvl7pPr marL="914400" fontAlgn="base">
              <a:spcBef>
                <a:spcPct val="0"/>
              </a:spcBef>
              <a:spcAft>
                <a:spcPct val="0"/>
              </a:spcAft>
              <a:defRPr kumimoji="1" sz="2400">
                <a:solidFill>
                  <a:schemeClr val="tx1"/>
                </a:solidFill>
                <a:latin typeface="Times New Roman" pitchFamily="18" charset="0"/>
                <a:ea typeface="新細明體" pitchFamily="18" charset="-120"/>
              </a:defRPr>
            </a:lvl7pPr>
            <a:lvl8pPr marL="1371600" fontAlgn="base">
              <a:spcBef>
                <a:spcPct val="0"/>
              </a:spcBef>
              <a:spcAft>
                <a:spcPct val="0"/>
              </a:spcAft>
              <a:defRPr kumimoji="1" sz="2400">
                <a:solidFill>
                  <a:schemeClr val="tx1"/>
                </a:solidFill>
                <a:latin typeface="Times New Roman" pitchFamily="18" charset="0"/>
                <a:ea typeface="新細明體" pitchFamily="18" charset="-120"/>
              </a:defRPr>
            </a:lvl8pPr>
            <a:lvl9pPr marL="18288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4000" b="1" dirty="0">
                <a:solidFill>
                  <a:srgbClr val="FF9933"/>
                </a:solidFill>
                <a:ea typeface="標楷體" pitchFamily="65" charset="-120"/>
              </a:rPr>
              <a:t>系統主畫面</a:t>
            </a:r>
          </a:p>
        </p:txBody>
      </p:sp>
      <p:sp>
        <p:nvSpPr>
          <p:cNvPr id="223253" name="Rectangle 21"/>
          <p:cNvSpPr>
            <a:spLocks noChangeArrowheads="1"/>
          </p:cNvSpPr>
          <p:nvPr/>
        </p:nvSpPr>
        <p:spPr bwMode="auto">
          <a:xfrm>
            <a:off x="1043608" y="3352800"/>
            <a:ext cx="1055077" cy="94029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01077" name="Rectangle 21"/>
          <p:cNvSpPr>
            <a:spLocks noChangeArrowheads="1"/>
          </p:cNvSpPr>
          <p:nvPr/>
        </p:nvSpPr>
        <p:spPr bwMode="auto">
          <a:xfrm>
            <a:off x="2532184" y="3352800"/>
            <a:ext cx="5275385" cy="266700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Tree>
    <p:extLst>
      <p:ext uri="{BB962C8B-B14F-4D97-AF65-F5344CB8AC3E}">
        <p14:creationId xmlns:p14="http://schemas.microsoft.com/office/powerpoint/2010/main" val="4118398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1077"/>
                                        </p:tgtEl>
                                        <p:attrNameLst>
                                          <p:attrName>style.visibility</p:attrName>
                                        </p:attrNameLst>
                                      </p:cBhvr>
                                      <p:to>
                                        <p:strVal val="visible"/>
                                      </p:to>
                                    </p:set>
                                    <p:animEffect transition="in" filter="fade">
                                      <p:cBhvr>
                                        <p:cTn id="7" dur="500"/>
                                        <p:tgtEl>
                                          <p:spTgt spid="3010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3253"/>
                                        </p:tgtEl>
                                        <p:attrNameLst>
                                          <p:attrName>style.visibility</p:attrName>
                                        </p:attrNameLst>
                                      </p:cBhvr>
                                      <p:to>
                                        <p:strVal val="visible"/>
                                      </p:to>
                                    </p:set>
                                    <p:animEffect transition="in" filter="fade">
                                      <p:cBhvr>
                                        <p:cTn id="12" dur="500"/>
                                        <p:tgtEl>
                                          <p:spTgt spid="223253"/>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3010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53" grpId="0" animBg="1"/>
      <p:bldP spid="301077" grpId="0" animBg="1"/>
      <p:bldP spid="301077" grpId="1"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27" name="Picture 15" descr="2"/>
          <p:cNvPicPr>
            <a:picLocks noChangeAspect="1" noChangeArrowheads="1"/>
          </p:cNvPicPr>
          <p:nvPr/>
        </p:nvPicPr>
        <p:blipFill>
          <a:blip r:embed="rId2">
            <a:extLst>
              <a:ext uri="{28A0092B-C50C-407E-A947-70E740481C1C}">
                <a14:useLocalDpi xmlns:a14="http://schemas.microsoft.com/office/drawing/2010/main" val="0"/>
              </a:ext>
            </a:extLst>
          </a:blip>
          <a:srcRect t="14583" b="6250"/>
          <a:stretch>
            <a:fillRect/>
          </a:stretch>
        </p:blipFill>
        <p:spPr bwMode="auto">
          <a:xfrm>
            <a:off x="539552" y="1344335"/>
            <a:ext cx="7308398" cy="4702730"/>
          </a:xfrm>
          <a:prstGeom prst="rect">
            <a:avLst/>
          </a:prstGeom>
          <a:noFill/>
          <a:extLst>
            <a:ext uri="{909E8E84-426E-40DD-AFC4-6F175D3DCCD1}">
              <a14:hiddenFill xmlns:a14="http://schemas.microsoft.com/office/drawing/2010/main">
                <a:solidFill>
                  <a:srgbClr val="FFFFFF"/>
                </a:solidFill>
              </a14:hiddenFill>
            </a:ext>
          </a:extLst>
        </p:spPr>
      </p:pic>
      <p:sp>
        <p:nvSpPr>
          <p:cNvPr id="300035" name="Rectangle 3"/>
          <p:cNvSpPr>
            <a:spLocks noChangeArrowheads="1"/>
          </p:cNvSpPr>
          <p:nvPr/>
        </p:nvSpPr>
        <p:spPr bwMode="auto">
          <a:xfrm>
            <a:off x="2853104" y="10239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TW" altLang="en-US"/>
          </a:p>
        </p:txBody>
      </p:sp>
      <p:sp>
        <p:nvSpPr>
          <p:cNvPr id="300042" name="Rectangle 10"/>
          <p:cNvSpPr>
            <a:spLocks noChangeArrowheads="1"/>
          </p:cNvSpPr>
          <p:nvPr/>
        </p:nvSpPr>
        <p:spPr bwMode="auto">
          <a:xfrm>
            <a:off x="3024554" y="609600"/>
            <a:ext cx="464233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kumimoji="1" sz="2400">
                <a:solidFill>
                  <a:schemeClr val="tx1"/>
                </a:solidFill>
                <a:latin typeface="Times New Roman" pitchFamily="18" charset="0"/>
                <a:ea typeface="新細明體" pitchFamily="18" charset="-120"/>
              </a:defRPr>
            </a:lvl1pPr>
            <a:lvl2pPr algn="l">
              <a:defRPr kumimoji="1" sz="2400">
                <a:solidFill>
                  <a:schemeClr val="tx1"/>
                </a:solidFill>
                <a:latin typeface="Times New Roman" pitchFamily="18" charset="0"/>
                <a:ea typeface="新細明體" pitchFamily="18" charset="-120"/>
              </a:defRPr>
            </a:lvl2pPr>
            <a:lvl3pPr algn="l">
              <a:defRPr kumimoji="1" sz="2400">
                <a:solidFill>
                  <a:schemeClr val="tx1"/>
                </a:solidFill>
                <a:latin typeface="Times New Roman" pitchFamily="18" charset="0"/>
                <a:ea typeface="新細明體" pitchFamily="18" charset="-120"/>
              </a:defRPr>
            </a:lvl3pPr>
            <a:lvl4pPr algn="l">
              <a:defRPr kumimoji="1" sz="2400">
                <a:solidFill>
                  <a:schemeClr val="tx1"/>
                </a:solidFill>
                <a:latin typeface="Times New Roman" pitchFamily="18" charset="0"/>
                <a:ea typeface="新細明體" pitchFamily="18" charset="-120"/>
              </a:defRPr>
            </a:lvl4pPr>
            <a:lvl5pPr algn="l">
              <a:defRPr kumimoji="1" sz="2400">
                <a:solidFill>
                  <a:schemeClr val="tx1"/>
                </a:solidFill>
                <a:latin typeface="Times New Roman" pitchFamily="18" charset="0"/>
                <a:ea typeface="新細明體" pitchFamily="18" charset="-120"/>
              </a:defRPr>
            </a:lvl5pPr>
            <a:lvl6pPr marL="457200" fontAlgn="base">
              <a:spcBef>
                <a:spcPct val="0"/>
              </a:spcBef>
              <a:spcAft>
                <a:spcPct val="0"/>
              </a:spcAft>
              <a:defRPr kumimoji="1" sz="2400">
                <a:solidFill>
                  <a:schemeClr val="tx1"/>
                </a:solidFill>
                <a:latin typeface="Times New Roman" pitchFamily="18" charset="0"/>
                <a:ea typeface="新細明體" pitchFamily="18" charset="-120"/>
              </a:defRPr>
            </a:lvl6pPr>
            <a:lvl7pPr marL="914400" fontAlgn="base">
              <a:spcBef>
                <a:spcPct val="0"/>
              </a:spcBef>
              <a:spcAft>
                <a:spcPct val="0"/>
              </a:spcAft>
              <a:defRPr kumimoji="1" sz="2400">
                <a:solidFill>
                  <a:schemeClr val="tx1"/>
                </a:solidFill>
                <a:latin typeface="Times New Roman" pitchFamily="18" charset="0"/>
                <a:ea typeface="新細明體" pitchFamily="18" charset="-120"/>
              </a:defRPr>
            </a:lvl7pPr>
            <a:lvl8pPr marL="1371600" fontAlgn="base">
              <a:spcBef>
                <a:spcPct val="0"/>
              </a:spcBef>
              <a:spcAft>
                <a:spcPct val="0"/>
              </a:spcAft>
              <a:defRPr kumimoji="1" sz="2400">
                <a:solidFill>
                  <a:schemeClr val="tx1"/>
                </a:solidFill>
                <a:latin typeface="Times New Roman" pitchFamily="18" charset="0"/>
                <a:ea typeface="新細明體" pitchFamily="18" charset="-120"/>
              </a:defRPr>
            </a:lvl8pPr>
            <a:lvl9pPr marL="18288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4000" b="1" dirty="0">
                <a:solidFill>
                  <a:srgbClr val="FF9933"/>
                </a:solidFill>
                <a:ea typeface="標楷體" pitchFamily="65" charset="-120"/>
              </a:rPr>
              <a:t>登入系統</a:t>
            </a:r>
          </a:p>
        </p:txBody>
      </p:sp>
      <p:sp>
        <p:nvSpPr>
          <p:cNvPr id="300046" name="Rectangle 14"/>
          <p:cNvSpPr>
            <a:spLocks noChangeArrowheads="1"/>
          </p:cNvSpPr>
          <p:nvPr/>
        </p:nvSpPr>
        <p:spPr bwMode="auto">
          <a:xfrm>
            <a:off x="539552" y="2852936"/>
            <a:ext cx="1195754" cy="1143000"/>
          </a:xfrm>
          <a:prstGeom prst="rect">
            <a:avLst/>
          </a:prstGeom>
          <a:noFill/>
          <a:ln w="3175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Tree>
    <p:extLst>
      <p:ext uri="{BB962C8B-B14F-4D97-AF65-F5344CB8AC3E}">
        <p14:creationId xmlns:p14="http://schemas.microsoft.com/office/powerpoint/2010/main" val="3258821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326" name="Picture 30" descr="3"/>
          <p:cNvPicPr>
            <a:picLocks noChangeAspect="1" noChangeArrowheads="1"/>
          </p:cNvPicPr>
          <p:nvPr/>
        </p:nvPicPr>
        <p:blipFill>
          <a:blip r:embed="rId2">
            <a:extLst>
              <a:ext uri="{28A0092B-C50C-407E-A947-70E740481C1C}">
                <a14:useLocalDpi xmlns:a14="http://schemas.microsoft.com/office/drawing/2010/main" val="0"/>
              </a:ext>
            </a:extLst>
          </a:blip>
          <a:srcRect t="14583" b="7292"/>
          <a:stretch>
            <a:fillRect/>
          </a:stretch>
        </p:blipFill>
        <p:spPr bwMode="auto">
          <a:xfrm>
            <a:off x="914400" y="1828801"/>
            <a:ext cx="7315200" cy="4645025"/>
          </a:xfrm>
          <a:prstGeom prst="rect">
            <a:avLst/>
          </a:prstGeom>
          <a:noFill/>
          <a:extLst>
            <a:ext uri="{909E8E84-426E-40DD-AFC4-6F175D3DCCD1}">
              <a14:hiddenFill xmlns:a14="http://schemas.microsoft.com/office/drawing/2010/main">
                <a:solidFill>
                  <a:srgbClr val="FFFFFF"/>
                </a:solidFill>
              </a14:hiddenFill>
            </a:ext>
          </a:extLst>
        </p:spPr>
      </p:pic>
      <p:sp>
        <p:nvSpPr>
          <p:cNvPr id="301071" name="Rectangle 15"/>
          <p:cNvSpPr>
            <a:spLocks noChangeArrowheads="1"/>
          </p:cNvSpPr>
          <p:nvPr/>
        </p:nvSpPr>
        <p:spPr bwMode="auto">
          <a:xfrm>
            <a:off x="3024554" y="609600"/>
            <a:ext cx="464233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kumimoji="1" sz="2400">
                <a:solidFill>
                  <a:schemeClr val="tx1"/>
                </a:solidFill>
                <a:latin typeface="Times New Roman" pitchFamily="18" charset="0"/>
                <a:ea typeface="新細明體" pitchFamily="18" charset="-120"/>
              </a:defRPr>
            </a:lvl1pPr>
            <a:lvl2pPr algn="l">
              <a:defRPr kumimoji="1" sz="2400">
                <a:solidFill>
                  <a:schemeClr val="tx1"/>
                </a:solidFill>
                <a:latin typeface="Times New Roman" pitchFamily="18" charset="0"/>
                <a:ea typeface="新細明體" pitchFamily="18" charset="-120"/>
              </a:defRPr>
            </a:lvl2pPr>
            <a:lvl3pPr algn="l">
              <a:defRPr kumimoji="1" sz="2400">
                <a:solidFill>
                  <a:schemeClr val="tx1"/>
                </a:solidFill>
                <a:latin typeface="Times New Roman" pitchFamily="18" charset="0"/>
                <a:ea typeface="新細明體" pitchFamily="18" charset="-120"/>
              </a:defRPr>
            </a:lvl3pPr>
            <a:lvl4pPr algn="l">
              <a:defRPr kumimoji="1" sz="2400">
                <a:solidFill>
                  <a:schemeClr val="tx1"/>
                </a:solidFill>
                <a:latin typeface="Times New Roman" pitchFamily="18" charset="0"/>
                <a:ea typeface="新細明體" pitchFamily="18" charset="-120"/>
              </a:defRPr>
            </a:lvl4pPr>
            <a:lvl5pPr algn="l">
              <a:defRPr kumimoji="1" sz="2400">
                <a:solidFill>
                  <a:schemeClr val="tx1"/>
                </a:solidFill>
                <a:latin typeface="Times New Roman" pitchFamily="18" charset="0"/>
                <a:ea typeface="新細明體" pitchFamily="18" charset="-120"/>
              </a:defRPr>
            </a:lvl5pPr>
            <a:lvl6pPr marL="457200" fontAlgn="base">
              <a:spcBef>
                <a:spcPct val="0"/>
              </a:spcBef>
              <a:spcAft>
                <a:spcPct val="0"/>
              </a:spcAft>
              <a:defRPr kumimoji="1" sz="2400">
                <a:solidFill>
                  <a:schemeClr val="tx1"/>
                </a:solidFill>
                <a:latin typeface="Times New Roman" pitchFamily="18" charset="0"/>
                <a:ea typeface="新細明體" pitchFamily="18" charset="-120"/>
              </a:defRPr>
            </a:lvl6pPr>
            <a:lvl7pPr marL="914400" fontAlgn="base">
              <a:spcBef>
                <a:spcPct val="0"/>
              </a:spcBef>
              <a:spcAft>
                <a:spcPct val="0"/>
              </a:spcAft>
              <a:defRPr kumimoji="1" sz="2400">
                <a:solidFill>
                  <a:schemeClr val="tx1"/>
                </a:solidFill>
                <a:latin typeface="Times New Roman" pitchFamily="18" charset="0"/>
                <a:ea typeface="新細明體" pitchFamily="18" charset="-120"/>
              </a:defRPr>
            </a:lvl7pPr>
            <a:lvl8pPr marL="1371600" fontAlgn="base">
              <a:spcBef>
                <a:spcPct val="0"/>
              </a:spcBef>
              <a:spcAft>
                <a:spcPct val="0"/>
              </a:spcAft>
              <a:defRPr kumimoji="1" sz="2400">
                <a:solidFill>
                  <a:schemeClr val="tx1"/>
                </a:solidFill>
                <a:latin typeface="Times New Roman" pitchFamily="18" charset="0"/>
                <a:ea typeface="新細明體" pitchFamily="18" charset="-120"/>
              </a:defRPr>
            </a:lvl8pPr>
            <a:lvl9pPr marL="18288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4000" b="1" dirty="0">
                <a:solidFill>
                  <a:srgbClr val="FF9933"/>
                </a:solidFill>
                <a:ea typeface="標楷體" pitchFamily="65" charset="-120"/>
              </a:rPr>
              <a:t>登入後畫面</a:t>
            </a:r>
          </a:p>
        </p:txBody>
      </p:sp>
      <p:sp>
        <p:nvSpPr>
          <p:cNvPr id="311321" name="AutoShape 25"/>
          <p:cNvSpPr>
            <a:spLocks noChangeArrowheads="1"/>
          </p:cNvSpPr>
          <p:nvPr/>
        </p:nvSpPr>
        <p:spPr bwMode="auto">
          <a:xfrm>
            <a:off x="4572000" y="4038600"/>
            <a:ext cx="2039815" cy="1752600"/>
          </a:xfrm>
          <a:prstGeom prst="wedgeRectCallout">
            <a:avLst>
              <a:gd name="adj1" fmla="val 77157"/>
              <a:gd name="adj2" fmla="val 1213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zh-TW"/>
          </a:p>
        </p:txBody>
      </p:sp>
      <p:sp>
        <p:nvSpPr>
          <p:cNvPr id="311323" name="Text Box 27"/>
          <p:cNvSpPr txBox="1">
            <a:spLocks noChangeArrowheads="1"/>
          </p:cNvSpPr>
          <p:nvPr/>
        </p:nvSpPr>
        <p:spPr bwMode="auto">
          <a:xfrm>
            <a:off x="4572000" y="4281488"/>
            <a:ext cx="22621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1800" b="1"/>
              <a:t>半年未更新顯示訊息</a:t>
            </a:r>
          </a:p>
        </p:txBody>
      </p:sp>
      <p:pic>
        <p:nvPicPr>
          <p:cNvPr id="311327" name="Picture 31" descr="3"/>
          <p:cNvPicPr>
            <a:picLocks noChangeAspect="1" noChangeArrowheads="1"/>
          </p:cNvPicPr>
          <p:nvPr/>
        </p:nvPicPr>
        <p:blipFill>
          <a:blip r:embed="rId2">
            <a:extLst>
              <a:ext uri="{28A0092B-C50C-407E-A947-70E740481C1C}">
                <a14:useLocalDpi xmlns:a14="http://schemas.microsoft.com/office/drawing/2010/main" val="0"/>
              </a:ext>
            </a:extLst>
          </a:blip>
          <a:srcRect l="81731" t="65848" r="7692" b="26463"/>
          <a:stretch>
            <a:fillRect/>
          </a:stretch>
        </p:blipFill>
        <p:spPr bwMode="auto">
          <a:xfrm>
            <a:off x="4642338" y="4648200"/>
            <a:ext cx="1828800" cy="1081088"/>
          </a:xfrm>
          <a:prstGeom prst="rect">
            <a:avLst/>
          </a:prstGeom>
          <a:noFill/>
          <a:extLst>
            <a:ext uri="{909E8E84-426E-40DD-AFC4-6F175D3DCCD1}">
              <a14:hiddenFill xmlns:a14="http://schemas.microsoft.com/office/drawing/2010/main">
                <a:solidFill>
                  <a:srgbClr val="FFFFFF"/>
                </a:solidFill>
              </a14:hiddenFill>
            </a:ext>
          </a:extLst>
        </p:spPr>
      </p:pic>
      <p:sp>
        <p:nvSpPr>
          <p:cNvPr id="311328" name="Rectangle 32"/>
          <p:cNvSpPr>
            <a:spLocks noChangeArrowheads="1"/>
          </p:cNvSpPr>
          <p:nvPr/>
        </p:nvSpPr>
        <p:spPr bwMode="auto">
          <a:xfrm>
            <a:off x="5134707" y="1524000"/>
            <a:ext cx="3587262"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endParaRPr lang="en-US" altLang="zh-TW" sz="2000" b="1">
              <a:latin typeface="標楷體" pitchFamily="65" charset="-120"/>
              <a:ea typeface="標楷體" pitchFamily="65" charset="-120"/>
            </a:endParaRPr>
          </a:p>
          <a:p>
            <a:pPr algn="r"/>
            <a:r>
              <a:rPr lang="zh-TW" altLang="en-US" sz="2000" b="1">
                <a:latin typeface="標楷體" pitchFamily="65" charset="-120"/>
                <a:ea typeface="標楷體" pitchFamily="65" charset="-120"/>
              </a:rPr>
              <a:t>每半年資料應至少更新</a:t>
            </a:r>
            <a:r>
              <a:rPr lang="en-US" altLang="zh-TW" sz="2000" b="1">
                <a:latin typeface="標楷體" pitchFamily="65" charset="-120"/>
                <a:ea typeface="標楷體" pitchFamily="65" charset="-120"/>
              </a:rPr>
              <a:t>1</a:t>
            </a:r>
            <a:r>
              <a:rPr lang="zh-TW" altLang="en-US" sz="2000" b="1">
                <a:latin typeface="標楷體" pitchFamily="65" charset="-120"/>
                <a:ea typeface="標楷體" pitchFamily="65" charset="-120"/>
              </a:rPr>
              <a:t>次</a:t>
            </a:r>
          </a:p>
          <a:p>
            <a:pPr algn="r"/>
            <a:r>
              <a:rPr lang="zh-TW" altLang="en-US" sz="2000" b="1">
                <a:latin typeface="Tahoma" pitchFamily="34" charset="0"/>
                <a:ea typeface="標楷體" pitchFamily="65" charset="-120"/>
              </a:rPr>
              <a:t>並登載即時更新資料</a:t>
            </a:r>
            <a:r>
              <a:rPr lang="zh-TW" altLang="en-US" sz="2000">
                <a:latin typeface="Tahoma" pitchFamily="34" charset="0"/>
                <a:ea typeface="標楷體" pitchFamily="65" charset="-120"/>
              </a:rPr>
              <a:t> </a:t>
            </a:r>
            <a:endParaRPr lang="zh-TW" altLang="en-US" sz="2000" b="1">
              <a:latin typeface="標楷體" pitchFamily="65" charset="-120"/>
              <a:ea typeface="標楷體" pitchFamily="65" charset="-120"/>
            </a:endParaRPr>
          </a:p>
          <a:p>
            <a:pPr algn="r"/>
            <a:endParaRPr lang="en-US" altLang="zh-TW" sz="2000">
              <a:latin typeface="標楷體" pitchFamily="65" charset="-120"/>
              <a:ea typeface="標楷體" pitchFamily="65" charset="-120"/>
            </a:endParaRPr>
          </a:p>
        </p:txBody>
      </p:sp>
    </p:spTree>
    <p:extLst>
      <p:ext uri="{BB962C8B-B14F-4D97-AF65-F5344CB8AC3E}">
        <p14:creationId xmlns:p14="http://schemas.microsoft.com/office/powerpoint/2010/main" val="3404245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1323"/>
                                        </p:tgtEl>
                                        <p:attrNameLst>
                                          <p:attrName>style.visibility</p:attrName>
                                        </p:attrNameLst>
                                      </p:cBhvr>
                                      <p:to>
                                        <p:strVal val="visible"/>
                                      </p:to>
                                    </p:set>
                                    <p:animEffect transition="in" filter="fade">
                                      <p:cBhvr>
                                        <p:cTn id="7" dur="500"/>
                                        <p:tgtEl>
                                          <p:spTgt spid="3113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1321"/>
                                        </p:tgtEl>
                                        <p:attrNameLst>
                                          <p:attrName>style.visibility</p:attrName>
                                        </p:attrNameLst>
                                      </p:cBhvr>
                                      <p:to>
                                        <p:strVal val="visible"/>
                                      </p:to>
                                    </p:set>
                                    <p:animEffect transition="in" filter="fade">
                                      <p:cBhvr>
                                        <p:cTn id="10" dur="500"/>
                                        <p:tgtEl>
                                          <p:spTgt spid="311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21" grpId="0" animBg="1"/>
      <p:bldP spid="31132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ChangeArrowheads="1"/>
          </p:cNvSpPr>
          <p:nvPr>
            <p:ph type="ctrTitle"/>
          </p:nvPr>
        </p:nvSpPr>
        <p:spPr>
          <a:xfrm>
            <a:off x="755576" y="620688"/>
            <a:ext cx="7772400" cy="1470025"/>
          </a:xfrm>
        </p:spPr>
        <p:txBody>
          <a:bodyPr/>
          <a:lstStyle/>
          <a:p>
            <a:r>
              <a:rPr lang="zh-TW" altLang="en-US" sz="5400" b="1" dirty="0">
                <a:solidFill>
                  <a:srgbClr val="FF9933"/>
                </a:solidFill>
              </a:rPr>
              <a:t>資料登錄</a:t>
            </a:r>
          </a:p>
        </p:txBody>
      </p:sp>
      <p:sp>
        <p:nvSpPr>
          <p:cNvPr id="519171" name="Rectangle 3"/>
          <p:cNvSpPr>
            <a:spLocks noGrp="1" noChangeArrowheads="1"/>
          </p:cNvSpPr>
          <p:nvPr>
            <p:ph type="subTitle" idx="1"/>
          </p:nvPr>
        </p:nvSpPr>
        <p:spPr>
          <a:xfrm>
            <a:off x="2915816" y="2204864"/>
            <a:ext cx="3833446" cy="1981200"/>
          </a:xfrm>
        </p:spPr>
        <p:txBody>
          <a:bodyPr/>
          <a:lstStyle/>
          <a:p>
            <a:pPr marL="533400" indent="-533400" algn="l">
              <a:buFont typeface="Wingdings" pitchFamily="2" charset="2"/>
              <a:buChar char="§"/>
            </a:pPr>
            <a:r>
              <a:rPr lang="zh-TW" altLang="en-US" b="1" dirty="0">
                <a:solidFill>
                  <a:schemeClr val="tx1"/>
                </a:solidFill>
              </a:rPr>
              <a:t>所有人資料登錄</a:t>
            </a:r>
          </a:p>
          <a:p>
            <a:pPr marL="533400" indent="-533400" algn="l">
              <a:buFont typeface="Wingdings" pitchFamily="2" charset="2"/>
              <a:buChar char="§"/>
            </a:pPr>
            <a:r>
              <a:rPr lang="zh-TW" altLang="en-US" b="1" dirty="0">
                <a:solidFill>
                  <a:schemeClr val="tx1"/>
                </a:solidFill>
              </a:rPr>
              <a:t>機具資料登錄</a:t>
            </a:r>
          </a:p>
          <a:p>
            <a:pPr marL="533400" indent="-533400" algn="l">
              <a:buFont typeface="Wingdings" pitchFamily="2" charset="2"/>
              <a:buChar char="§"/>
            </a:pPr>
            <a:r>
              <a:rPr lang="zh-TW" altLang="en-US" b="1" dirty="0">
                <a:solidFill>
                  <a:schemeClr val="tx1"/>
                </a:solidFill>
              </a:rPr>
              <a:t>操作人員資登錄</a:t>
            </a:r>
          </a:p>
        </p:txBody>
      </p:sp>
    </p:spTree>
    <p:extLst>
      <p:ext uri="{BB962C8B-B14F-4D97-AF65-F5344CB8AC3E}">
        <p14:creationId xmlns:p14="http://schemas.microsoft.com/office/powerpoint/2010/main" val="3175553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4" name="Picture 2" descr="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093" y="1981201"/>
            <a:ext cx="6457950" cy="44481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20195" name="Rectangle 3"/>
          <p:cNvSpPr>
            <a:spLocks noGrp="1" noChangeArrowheads="1"/>
          </p:cNvSpPr>
          <p:nvPr>
            <p:ph type="title"/>
          </p:nvPr>
        </p:nvSpPr>
        <p:spPr/>
        <p:txBody>
          <a:bodyPr/>
          <a:lstStyle/>
          <a:p>
            <a:r>
              <a:rPr lang="zh-TW" altLang="en-US" sz="4000" dirty="0">
                <a:solidFill>
                  <a:srgbClr val="FF9933"/>
                </a:solidFill>
              </a:rPr>
              <a:t>所有人資料登錄</a:t>
            </a:r>
            <a:r>
              <a:rPr lang="en-US" altLang="zh-TW" sz="4000" dirty="0">
                <a:solidFill>
                  <a:srgbClr val="FF9933"/>
                </a:solidFill>
              </a:rPr>
              <a:t>(1/4)</a:t>
            </a:r>
          </a:p>
        </p:txBody>
      </p:sp>
      <p:sp>
        <p:nvSpPr>
          <p:cNvPr id="520196" name="Rectangle 4"/>
          <p:cNvSpPr>
            <a:spLocks noGrp="1" noChangeArrowheads="1"/>
          </p:cNvSpPr>
          <p:nvPr>
            <p:ph type="body" idx="1"/>
          </p:nvPr>
        </p:nvSpPr>
        <p:spPr>
          <a:xfrm>
            <a:off x="380268" y="1221303"/>
            <a:ext cx="8229600" cy="4525963"/>
          </a:xfrm>
        </p:spPr>
        <p:txBody>
          <a:bodyPr/>
          <a:lstStyle/>
          <a:p>
            <a:r>
              <a:rPr lang="zh-TW" altLang="en-US" b="1" dirty="0">
                <a:solidFill>
                  <a:srgbClr val="FF0000"/>
                </a:solidFill>
              </a:rPr>
              <a:t>所有人資料登錄畫面</a:t>
            </a:r>
          </a:p>
        </p:txBody>
      </p:sp>
      <p:sp>
        <p:nvSpPr>
          <p:cNvPr id="520197" name="Rectangle 5"/>
          <p:cNvSpPr>
            <a:spLocks noChangeArrowheads="1"/>
          </p:cNvSpPr>
          <p:nvPr/>
        </p:nvSpPr>
        <p:spPr bwMode="auto">
          <a:xfrm>
            <a:off x="1195754" y="4267200"/>
            <a:ext cx="1055077" cy="228600"/>
          </a:xfrm>
          <a:prstGeom prst="rect">
            <a:avLst/>
          </a:prstGeom>
          <a:noFill/>
          <a:ln w="3175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0198" name="AutoShape 6"/>
          <p:cNvSpPr>
            <a:spLocks noChangeArrowheads="1"/>
          </p:cNvSpPr>
          <p:nvPr/>
        </p:nvSpPr>
        <p:spPr bwMode="auto">
          <a:xfrm>
            <a:off x="4149969" y="2971800"/>
            <a:ext cx="3376246" cy="914400"/>
          </a:xfrm>
          <a:prstGeom prst="wedgeRectCallout">
            <a:avLst>
              <a:gd name="adj1" fmla="val -50389"/>
              <a:gd name="adj2" fmla="val 9913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zh-TW"/>
          </a:p>
        </p:txBody>
      </p:sp>
      <p:pic>
        <p:nvPicPr>
          <p:cNvPr id="520199" name="Picture 7" descr="2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0308" y="3200400"/>
            <a:ext cx="3235569" cy="457200"/>
          </a:xfrm>
          <a:prstGeom prst="rect">
            <a:avLst/>
          </a:prstGeom>
          <a:noFill/>
          <a:extLst>
            <a:ext uri="{909E8E84-426E-40DD-AFC4-6F175D3DCCD1}">
              <a14:hiddenFill xmlns:a14="http://schemas.microsoft.com/office/drawing/2010/main">
                <a:solidFill>
                  <a:srgbClr val="FFFFFF"/>
                </a:solidFill>
              </a14:hiddenFill>
            </a:ext>
          </a:extLst>
        </p:spPr>
      </p:pic>
      <p:sp>
        <p:nvSpPr>
          <p:cNvPr id="520200" name="Rectangle 8"/>
          <p:cNvSpPr>
            <a:spLocks noChangeArrowheads="1"/>
          </p:cNvSpPr>
          <p:nvPr/>
        </p:nvSpPr>
        <p:spPr bwMode="auto">
          <a:xfrm>
            <a:off x="2813538" y="4191000"/>
            <a:ext cx="1477108" cy="304800"/>
          </a:xfrm>
          <a:prstGeom prst="rect">
            <a:avLst/>
          </a:prstGeom>
          <a:noFill/>
          <a:ln w="3175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0201" name="Rectangle 9"/>
          <p:cNvSpPr>
            <a:spLocks noChangeArrowheads="1"/>
          </p:cNvSpPr>
          <p:nvPr/>
        </p:nvSpPr>
        <p:spPr bwMode="auto">
          <a:xfrm>
            <a:off x="7104184" y="4724400"/>
            <a:ext cx="562708" cy="304800"/>
          </a:xfrm>
          <a:prstGeom prst="rect">
            <a:avLst/>
          </a:prstGeom>
          <a:noFill/>
          <a:ln w="3175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0202" name="AutoShape 10"/>
          <p:cNvSpPr>
            <a:spLocks noChangeArrowheads="1"/>
          </p:cNvSpPr>
          <p:nvPr/>
        </p:nvSpPr>
        <p:spPr bwMode="auto">
          <a:xfrm>
            <a:off x="6330462" y="5562600"/>
            <a:ext cx="2039815" cy="1295400"/>
          </a:xfrm>
          <a:prstGeom prst="wedgeRectCallout">
            <a:avLst>
              <a:gd name="adj1" fmla="val -7042"/>
              <a:gd name="adj2" fmla="val -8627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zh-TW"/>
          </a:p>
        </p:txBody>
      </p:sp>
      <p:pic>
        <p:nvPicPr>
          <p:cNvPr id="520203" name="Picture 11" descr="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5347" y="6019800"/>
            <a:ext cx="694592" cy="687388"/>
          </a:xfrm>
          <a:prstGeom prst="rect">
            <a:avLst/>
          </a:prstGeom>
          <a:noFill/>
          <a:extLst>
            <a:ext uri="{909E8E84-426E-40DD-AFC4-6F175D3DCCD1}">
              <a14:hiddenFill xmlns:a14="http://schemas.microsoft.com/office/drawing/2010/main">
                <a:solidFill>
                  <a:srgbClr val="FFFFFF"/>
                </a:solidFill>
              </a14:hiddenFill>
            </a:ext>
          </a:extLst>
        </p:spPr>
      </p:pic>
      <p:pic>
        <p:nvPicPr>
          <p:cNvPr id="520204" name="Picture 12" descr="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6032500"/>
            <a:ext cx="729762" cy="749300"/>
          </a:xfrm>
          <a:prstGeom prst="rect">
            <a:avLst/>
          </a:prstGeom>
          <a:noFill/>
          <a:extLst>
            <a:ext uri="{909E8E84-426E-40DD-AFC4-6F175D3DCCD1}">
              <a14:hiddenFill xmlns:a14="http://schemas.microsoft.com/office/drawing/2010/main">
                <a:solidFill>
                  <a:srgbClr val="FFFFFF"/>
                </a:solidFill>
              </a14:hiddenFill>
            </a:ext>
          </a:extLst>
        </p:spPr>
      </p:pic>
      <p:sp>
        <p:nvSpPr>
          <p:cNvPr id="520205" name="Text Box 13"/>
          <p:cNvSpPr txBox="1">
            <a:spLocks noChangeArrowheads="1"/>
          </p:cNvSpPr>
          <p:nvPr/>
        </p:nvSpPr>
        <p:spPr bwMode="auto">
          <a:xfrm>
            <a:off x="6611815" y="5562600"/>
            <a:ext cx="13388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a:t>修改／刪除</a:t>
            </a:r>
          </a:p>
        </p:txBody>
      </p:sp>
    </p:spTree>
    <p:extLst>
      <p:ext uri="{BB962C8B-B14F-4D97-AF65-F5344CB8AC3E}">
        <p14:creationId xmlns:p14="http://schemas.microsoft.com/office/powerpoint/2010/main" val="1476629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0197"/>
                                        </p:tgtEl>
                                        <p:attrNameLst>
                                          <p:attrName>style.visibility</p:attrName>
                                        </p:attrNameLst>
                                      </p:cBhvr>
                                      <p:to>
                                        <p:strVal val="visible"/>
                                      </p:to>
                                    </p:set>
                                    <p:animEffect transition="in" filter="fade">
                                      <p:cBhvr>
                                        <p:cTn id="7" dur="500"/>
                                        <p:tgtEl>
                                          <p:spTgt spid="520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0200"/>
                                        </p:tgtEl>
                                        <p:attrNameLst>
                                          <p:attrName>style.visibility</p:attrName>
                                        </p:attrNameLst>
                                      </p:cBhvr>
                                      <p:to>
                                        <p:strVal val="visible"/>
                                      </p:to>
                                    </p:set>
                                    <p:animEffect transition="in" filter="fade">
                                      <p:cBhvr>
                                        <p:cTn id="12" dur="500"/>
                                        <p:tgtEl>
                                          <p:spTgt spid="520200"/>
                                        </p:tgtEl>
                                      </p:cBhvr>
                                    </p:animEffect>
                                  </p:childTnLst>
                                </p:cTn>
                              </p:par>
                              <p:par>
                                <p:cTn id="13" presetID="10" presetClass="entr" presetSubtype="0" fill="hold" nodeType="withEffect">
                                  <p:stCondLst>
                                    <p:cond delay="0"/>
                                  </p:stCondLst>
                                  <p:childTnLst>
                                    <p:set>
                                      <p:cBhvr>
                                        <p:cTn id="14" dur="1" fill="hold">
                                          <p:stCondLst>
                                            <p:cond delay="0"/>
                                          </p:stCondLst>
                                        </p:cTn>
                                        <p:tgtEl>
                                          <p:spTgt spid="520199"/>
                                        </p:tgtEl>
                                        <p:attrNameLst>
                                          <p:attrName>style.visibility</p:attrName>
                                        </p:attrNameLst>
                                      </p:cBhvr>
                                      <p:to>
                                        <p:strVal val="visible"/>
                                      </p:to>
                                    </p:set>
                                    <p:animEffect transition="in" filter="fade">
                                      <p:cBhvr>
                                        <p:cTn id="15" dur="500"/>
                                        <p:tgtEl>
                                          <p:spTgt spid="52019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20198"/>
                                        </p:tgtEl>
                                        <p:attrNameLst>
                                          <p:attrName>style.visibility</p:attrName>
                                        </p:attrNameLst>
                                      </p:cBhvr>
                                      <p:to>
                                        <p:strVal val="visible"/>
                                      </p:to>
                                    </p:set>
                                    <p:animEffect transition="in" filter="fade">
                                      <p:cBhvr>
                                        <p:cTn id="18" dur="500"/>
                                        <p:tgtEl>
                                          <p:spTgt spid="520198"/>
                                        </p:tgtEl>
                                      </p:cBhvr>
                                    </p:animEffect>
                                  </p:childTnLst>
                                </p:cTn>
                              </p:par>
                              <p:par>
                                <p:cTn id="19" presetID="1" presetClass="exit" presetSubtype="0" fill="hold" grpId="1" nodeType="withEffect">
                                  <p:stCondLst>
                                    <p:cond delay="0"/>
                                  </p:stCondLst>
                                  <p:childTnLst>
                                    <p:set>
                                      <p:cBhvr>
                                        <p:cTn id="20" dur="1" fill="hold">
                                          <p:stCondLst>
                                            <p:cond delay="0"/>
                                          </p:stCondLst>
                                        </p:cTn>
                                        <p:tgtEl>
                                          <p:spTgt spid="52019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20201"/>
                                        </p:tgtEl>
                                        <p:attrNameLst>
                                          <p:attrName>style.visibility</p:attrName>
                                        </p:attrNameLst>
                                      </p:cBhvr>
                                      <p:to>
                                        <p:strVal val="visible"/>
                                      </p:to>
                                    </p:set>
                                    <p:animEffect transition="in" filter="fade">
                                      <p:cBhvr>
                                        <p:cTn id="25" dur="500"/>
                                        <p:tgtEl>
                                          <p:spTgt spid="52020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0202"/>
                                        </p:tgtEl>
                                        <p:attrNameLst>
                                          <p:attrName>style.visibility</p:attrName>
                                        </p:attrNameLst>
                                      </p:cBhvr>
                                      <p:to>
                                        <p:strVal val="visible"/>
                                      </p:to>
                                    </p:set>
                                    <p:animEffect transition="in" filter="fade">
                                      <p:cBhvr>
                                        <p:cTn id="28" dur="500"/>
                                        <p:tgtEl>
                                          <p:spTgt spid="52020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20205"/>
                                        </p:tgtEl>
                                        <p:attrNameLst>
                                          <p:attrName>style.visibility</p:attrName>
                                        </p:attrNameLst>
                                      </p:cBhvr>
                                      <p:to>
                                        <p:strVal val="visible"/>
                                      </p:to>
                                    </p:set>
                                    <p:animEffect transition="in" filter="fade">
                                      <p:cBhvr>
                                        <p:cTn id="31" dur="500"/>
                                        <p:tgtEl>
                                          <p:spTgt spid="520205"/>
                                        </p:tgtEl>
                                      </p:cBhvr>
                                    </p:animEffect>
                                  </p:childTnLst>
                                </p:cTn>
                              </p:par>
                              <p:par>
                                <p:cTn id="32" presetID="10" presetClass="entr" presetSubtype="0" fill="hold" nodeType="withEffect">
                                  <p:stCondLst>
                                    <p:cond delay="0"/>
                                  </p:stCondLst>
                                  <p:childTnLst>
                                    <p:set>
                                      <p:cBhvr>
                                        <p:cTn id="33" dur="1" fill="hold">
                                          <p:stCondLst>
                                            <p:cond delay="0"/>
                                          </p:stCondLst>
                                        </p:cTn>
                                        <p:tgtEl>
                                          <p:spTgt spid="520203"/>
                                        </p:tgtEl>
                                        <p:attrNameLst>
                                          <p:attrName>style.visibility</p:attrName>
                                        </p:attrNameLst>
                                      </p:cBhvr>
                                      <p:to>
                                        <p:strVal val="visible"/>
                                      </p:to>
                                    </p:set>
                                    <p:animEffect transition="in" filter="fade">
                                      <p:cBhvr>
                                        <p:cTn id="34" dur="500"/>
                                        <p:tgtEl>
                                          <p:spTgt spid="520203"/>
                                        </p:tgtEl>
                                      </p:cBhvr>
                                    </p:animEffect>
                                  </p:childTnLst>
                                </p:cTn>
                              </p:par>
                              <p:par>
                                <p:cTn id="35" presetID="10" presetClass="entr" presetSubtype="0" fill="hold" nodeType="withEffect">
                                  <p:stCondLst>
                                    <p:cond delay="0"/>
                                  </p:stCondLst>
                                  <p:childTnLst>
                                    <p:set>
                                      <p:cBhvr>
                                        <p:cTn id="36" dur="1" fill="hold">
                                          <p:stCondLst>
                                            <p:cond delay="0"/>
                                          </p:stCondLst>
                                        </p:cTn>
                                        <p:tgtEl>
                                          <p:spTgt spid="520204"/>
                                        </p:tgtEl>
                                        <p:attrNameLst>
                                          <p:attrName>style.visibility</p:attrName>
                                        </p:attrNameLst>
                                      </p:cBhvr>
                                      <p:to>
                                        <p:strVal val="visible"/>
                                      </p:to>
                                    </p:set>
                                    <p:animEffect transition="in" filter="fade">
                                      <p:cBhvr>
                                        <p:cTn id="37" dur="500"/>
                                        <p:tgtEl>
                                          <p:spTgt spid="520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7" grpId="0" animBg="1"/>
      <p:bldP spid="520197" grpId="1" animBg="1"/>
      <p:bldP spid="520198" grpId="0" animBg="1"/>
      <p:bldP spid="520200" grpId="0" animBg="1"/>
      <p:bldP spid="520201" grpId="0" animBg="1"/>
      <p:bldP spid="520202" grpId="0" animBg="1"/>
      <p:bldP spid="52020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p:txBody>
          <a:bodyPr/>
          <a:lstStyle/>
          <a:p>
            <a:r>
              <a:rPr lang="zh-TW" altLang="en-US" sz="4000"/>
              <a:t>機具資料登錄</a:t>
            </a:r>
            <a:r>
              <a:rPr lang="en-US" altLang="zh-TW" sz="4000"/>
              <a:t>(2/2)</a:t>
            </a:r>
          </a:p>
        </p:txBody>
      </p:sp>
      <p:sp>
        <p:nvSpPr>
          <p:cNvPr id="521219" name="Rectangle 3"/>
          <p:cNvSpPr>
            <a:spLocks noGrp="1" noChangeArrowheads="1"/>
          </p:cNvSpPr>
          <p:nvPr>
            <p:ph type="body" idx="1"/>
          </p:nvPr>
        </p:nvSpPr>
        <p:spPr/>
        <p:txBody>
          <a:bodyPr/>
          <a:lstStyle/>
          <a:p>
            <a:r>
              <a:rPr lang="zh-TW" altLang="en-US"/>
              <a:t>機具新增</a:t>
            </a:r>
            <a:r>
              <a:rPr lang="en-US" altLang="zh-TW"/>
              <a:t>/</a:t>
            </a:r>
            <a:r>
              <a:rPr lang="zh-TW" altLang="en-US"/>
              <a:t>修改畫面</a:t>
            </a:r>
          </a:p>
        </p:txBody>
      </p:sp>
      <p:pic>
        <p:nvPicPr>
          <p:cNvPr id="521220" name="Picture 4" descr="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769" y="1981200"/>
            <a:ext cx="6611815" cy="42735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21221" name="Rectangle 5"/>
          <p:cNvSpPr>
            <a:spLocks noChangeArrowheads="1"/>
          </p:cNvSpPr>
          <p:nvPr/>
        </p:nvSpPr>
        <p:spPr bwMode="auto">
          <a:xfrm>
            <a:off x="1406769" y="2895600"/>
            <a:ext cx="1406769" cy="4572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1222" name="Rectangle 6"/>
          <p:cNvSpPr>
            <a:spLocks noChangeArrowheads="1"/>
          </p:cNvSpPr>
          <p:nvPr/>
        </p:nvSpPr>
        <p:spPr bwMode="auto">
          <a:xfrm>
            <a:off x="2743200" y="5791200"/>
            <a:ext cx="1406769" cy="4572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1223" name="Rectangle 7"/>
          <p:cNvSpPr>
            <a:spLocks noChangeArrowheads="1"/>
          </p:cNvSpPr>
          <p:nvPr/>
        </p:nvSpPr>
        <p:spPr bwMode="auto">
          <a:xfrm>
            <a:off x="1617785" y="5105400"/>
            <a:ext cx="2954215" cy="3048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Tree>
    <p:extLst>
      <p:ext uri="{BB962C8B-B14F-4D97-AF65-F5344CB8AC3E}">
        <p14:creationId xmlns:p14="http://schemas.microsoft.com/office/powerpoint/2010/main" val="3284025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1221"/>
                                        </p:tgtEl>
                                        <p:attrNameLst>
                                          <p:attrName>style.visibility</p:attrName>
                                        </p:attrNameLst>
                                      </p:cBhvr>
                                      <p:to>
                                        <p:strVal val="visible"/>
                                      </p:to>
                                    </p:set>
                                    <p:animEffect transition="in" filter="fade">
                                      <p:cBhvr>
                                        <p:cTn id="7" dur="500"/>
                                        <p:tgtEl>
                                          <p:spTgt spid="5212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1223"/>
                                        </p:tgtEl>
                                        <p:attrNameLst>
                                          <p:attrName>style.visibility</p:attrName>
                                        </p:attrNameLst>
                                      </p:cBhvr>
                                      <p:to>
                                        <p:strVal val="visible"/>
                                      </p:to>
                                    </p:set>
                                    <p:animEffect transition="in" filter="fade">
                                      <p:cBhvr>
                                        <p:cTn id="12" dur="500"/>
                                        <p:tgtEl>
                                          <p:spTgt spid="5212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1222"/>
                                        </p:tgtEl>
                                        <p:attrNameLst>
                                          <p:attrName>style.visibility</p:attrName>
                                        </p:attrNameLst>
                                      </p:cBhvr>
                                      <p:to>
                                        <p:strVal val="visible"/>
                                      </p:to>
                                    </p:set>
                                    <p:animEffect transition="in" filter="fade">
                                      <p:cBhvr>
                                        <p:cTn id="17" dur="500"/>
                                        <p:tgtEl>
                                          <p:spTgt spid="521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21" grpId="0" animBg="1"/>
      <p:bldP spid="521222" grpId="0" animBg="1"/>
      <p:bldP spid="5212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a:buFont typeface="Wingdings" pitchFamily="2" charset="2"/>
              <a:buNone/>
              <a:defRPr/>
            </a:pPr>
            <a:r>
              <a:rPr lang="zh-TW" altLang="en-US" sz="4000" b="1" dirty="0" smtClean="0">
                <a:solidFill>
                  <a:srgbClr val="000000"/>
                </a:solidFill>
                <a:latin typeface="標楷體" pitchFamily="65" charset="-120"/>
                <a:ea typeface="標楷體" pitchFamily="65" charset="-120"/>
              </a:rPr>
              <a:t>中共現任領導人習近平對台政策：</a:t>
            </a:r>
            <a:endParaRPr lang="en-US" altLang="zh-TW" sz="4000" b="1" dirty="0" smtClean="0">
              <a:solidFill>
                <a:srgbClr val="000000"/>
              </a:solidFill>
              <a:latin typeface="標楷體" pitchFamily="65" charset="-120"/>
              <a:ea typeface="標楷體" pitchFamily="65" charset="-120"/>
            </a:endParaRPr>
          </a:p>
          <a:p>
            <a:pPr>
              <a:lnSpc>
                <a:spcPts val="4000"/>
              </a:lnSpc>
              <a:buFont typeface="Wingdings" pitchFamily="2" charset="2"/>
              <a:buNone/>
              <a:defRPr/>
            </a:pPr>
            <a:r>
              <a:rPr lang="zh-TW" altLang="en-US" sz="3600" kern="1200" dirty="0" smtClean="0">
                <a:solidFill>
                  <a:srgbClr val="002060"/>
                </a:solidFill>
                <a:effectLst/>
                <a:latin typeface="標楷體" pitchFamily="65" charset="-120"/>
                <a:ea typeface="標楷體" pitchFamily="65" charset="-120"/>
              </a:rPr>
              <a:t>高舉</a:t>
            </a:r>
            <a:r>
              <a:rPr lang="zh-TW" altLang="en-US" sz="3600" kern="1200" dirty="0" smtClean="0">
                <a:solidFill>
                  <a:srgbClr val="CC3300"/>
                </a:solidFill>
                <a:effectLst/>
                <a:latin typeface="標楷體" pitchFamily="65" charset="-120"/>
                <a:ea typeface="標楷體" pitchFamily="65" charset="-120"/>
              </a:rPr>
              <a:t>「和平統一、一國兩制」</a:t>
            </a:r>
            <a:r>
              <a:rPr lang="zh-TW" altLang="en-US" sz="3600" kern="1200" dirty="0" smtClean="0">
                <a:solidFill>
                  <a:srgbClr val="002060"/>
                </a:solidFill>
                <a:effectLst/>
                <a:latin typeface="標楷體" pitchFamily="65" charset="-120"/>
                <a:ea typeface="標楷體" pitchFamily="65" charset="-120"/>
              </a:rPr>
              <a:t>的大旗，</a:t>
            </a:r>
            <a:endParaRPr lang="en-US" altLang="zh-TW" sz="3600" kern="1200" dirty="0" smtClean="0">
              <a:solidFill>
                <a:srgbClr val="002060"/>
              </a:solidFill>
              <a:effectLst/>
              <a:latin typeface="標楷體" pitchFamily="65" charset="-120"/>
              <a:ea typeface="標楷體" pitchFamily="65" charset="-120"/>
            </a:endParaRPr>
          </a:p>
          <a:p>
            <a:pPr>
              <a:lnSpc>
                <a:spcPts val="4000"/>
              </a:lnSpc>
              <a:buFont typeface="Wingdings" pitchFamily="2" charset="2"/>
              <a:buNone/>
              <a:defRPr/>
            </a:pPr>
            <a:r>
              <a:rPr lang="zh-TW" altLang="en-US" sz="3600" kern="1200" dirty="0" smtClean="0">
                <a:solidFill>
                  <a:srgbClr val="CC3300"/>
                </a:solidFill>
                <a:effectLst/>
                <a:latin typeface="標楷體" pitchFamily="65" charset="-120"/>
                <a:ea typeface="標楷體" pitchFamily="65" charset="-120"/>
              </a:rPr>
              <a:t>具體路線則是以「九二共識」為基礎</a:t>
            </a:r>
            <a:r>
              <a:rPr lang="zh-TW" altLang="en-US" sz="3600" kern="1200" dirty="0" smtClean="0">
                <a:solidFill>
                  <a:srgbClr val="002060"/>
                </a:solidFill>
                <a:effectLst/>
                <a:latin typeface="標楷體" pitchFamily="65" charset="-120"/>
                <a:ea typeface="標楷體" pitchFamily="65" charset="-120"/>
              </a:rPr>
              <a:t>，</a:t>
            </a:r>
            <a:endParaRPr lang="en-US" altLang="zh-TW" sz="3600" kern="1200" dirty="0" smtClean="0">
              <a:solidFill>
                <a:srgbClr val="002060"/>
              </a:solidFill>
              <a:effectLst/>
              <a:latin typeface="標楷體" pitchFamily="65" charset="-120"/>
              <a:ea typeface="標楷體" pitchFamily="65" charset="-120"/>
            </a:endParaRPr>
          </a:p>
          <a:p>
            <a:pPr>
              <a:lnSpc>
                <a:spcPts val="4000"/>
              </a:lnSpc>
              <a:buFont typeface="Wingdings" pitchFamily="2" charset="2"/>
              <a:buNone/>
              <a:defRPr/>
            </a:pPr>
            <a:r>
              <a:rPr lang="zh-TW" altLang="en-US" sz="3600" kern="1200" dirty="0" smtClean="0">
                <a:solidFill>
                  <a:srgbClr val="002060"/>
                </a:solidFill>
                <a:effectLst/>
                <a:latin typeface="標楷體" pitchFamily="65" charset="-120"/>
                <a:ea typeface="標楷體" pitchFamily="65" charset="-120"/>
              </a:rPr>
              <a:t>逐步推進</a:t>
            </a:r>
            <a:r>
              <a:rPr lang="zh-TW" altLang="en-US" sz="3600" kern="1200" dirty="0" smtClean="0">
                <a:solidFill>
                  <a:srgbClr val="CC3300"/>
                </a:solidFill>
                <a:effectLst/>
                <a:latin typeface="標楷體" pitchFamily="65" charset="-120"/>
                <a:ea typeface="標楷體" pitchFamily="65" charset="-120"/>
              </a:rPr>
              <a:t>落實「胡六點」</a:t>
            </a:r>
            <a:r>
              <a:rPr lang="zh-TW" altLang="en-US" sz="3600" kern="1200" dirty="0" smtClean="0">
                <a:solidFill>
                  <a:srgbClr val="002060"/>
                </a:solidFill>
                <a:effectLst/>
                <a:latin typeface="標楷體" pitchFamily="65" charset="-120"/>
                <a:ea typeface="標楷體" pitchFamily="65" charset="-120"/>
              </a:rPr>
              <a:t>未能完成的對</a:t>
            </a:r>
            <a:endParaRPr lang="en-US" altLang="zh-TW" sz="3600" kern="1200" dirty="0" smtClean="0">
              <a:solidFill>
                <a:srgbClr val="002060"/>
              </a:solidFill>
              <a:effectLst/>
              <a:latin typeface="標楷體" pitchFamily="65" charset="-120"/>
              <a:ea typeface="標楷體" pitchFamily="65" charset="-120"/>
            </a:endParaRPr>
          </a:p>
          <a:p>
            <a:pPr>
              <a:lnSpc>
                <a:spcPts val="4000"/>
              </a:lnSpc>
              <a:buFont typeface="Wingdings" pitchFamily="2" charset="2"/>
              <a:buNone/>
              <a:defRPr/>
            </a:pPr>
            <a:r>
              <a:rPr lang="zh-TW" altLang="en-US" sz="3600" kern="1200" dirty="0" smtClean="0">
                <a:solidFill>
                  <a:srgbClr val="002060"/>
                </a:solidFill>
                <a:effectLst/>
                <a:latin typeface="標楷體" pitchFamily="65" charset="-120"/>
                <a:ea typeface="標楷體" pitchFamily="65" charset="-120"/>
              </a:rPr>
              <a:t>台工作計畫。</a:t>
            </a:r>
          </a:p>
          <a:p>
            <a:pPr>
              <a:defRPr/>
            </a:pPr>
            <a:endParaRPr lang="zh-TW" altLang="en-US" dirty="0">
              <a:solidFill>
                <a:srgbClr val="000000"/>
              </a:solidFill>
            </a:endParaRPr>
          </a:p>
        </p:txBody>
      </p:sp>
      <p:sp>
        <p:nvSpPr>
          <p:cNvPr id="4" name="投影片編號版面配置區 3"/>
          <p:cNvSpPr>
            <a:spLocks noGrp="1"/>
          </p:cNvSpPr>
          <p:nvPr>
            <p:ph type="sldNum" sz="quarter" idx="12"/>
          </p:nvPr>
        </p:nvSpPr>
        <p:spPr/>
        <p:txBody>
          <a:bodyPr/>
          <a:lstStyle/>
          <a:p>
            <a:pPr>
              <a:defRPr/>
            </a:pPr>
            <a:fld id="{1909DF6C-F7AA-4558-94A0-5F7F000620CD}" type="slidenum">
              <a:rPr lang="en-US" altLang="zh-TW" smtClean="0"/>
              <a:pPr>
                <a:defRPr/>
              </a:pPr>
              <a:t>13</a:t>
            </a:fld>
            <a:endParaRPr lang="en-US" altLang="zh-TW"/>
          </a:p>
        </p:txBody>
      </p:sp>
      <p:pic>
        <p:nvPicPr>
          <p:cNvPr id="33796" name="Picture 2" descr="http://ts4.mm.bing.net/th?id=H.4594086883888151&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4265613"/>
            <a:ext cx="345598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Grp="1" noChangeArrowheads="1"/>
          </p:cNvSpPr>
          <p:nvPr>
            <p:ph type="title"/>
          </p:nvPr>
        </p:nvSpPr>
        <p:spPr>
          <a:xfrm>
            <a:off x="1979613" y="333375"/>
            <a:ext cx="5545137" cy="1139825"/>
          </a:xfrm>
          <a:solidFill>
            <a:srgbClr val="FFFF00"/>
          </a:solidFill>
          <a:ln>
            <a:solidFill>
              <a:srgbClr val="FF0000"/>
            </a:solidFill>
          </a:ln>
        </p:spPr>
        <p:txBody>
          <a:bodyPr/>
          <a:lstStyle/>
          <a:p>
            <a:pPr>
              <a:defRPr/>
            </a:pPr>
            <a:r>
              <a:rPr lang="zh-TW" altLang="en-US" b="1" dirty="0" smtClean="0">
                <a:solidFill>
                  <a:srgbClr val="0000CC"/>
                </a:solidFill>
                <a:latin typeface="微軟正黑體" pitchFamily="34" charset="-120"/>
                <a:ea typeface="微軟正黑體" pitchFamily="34" charset="-120"/>
              </a:rPr>
              <a:t>習近平對</a:t>
            </a:r>
            <a:r>
              <a:rPr lang="zh-TW" altLang="en-US" b="1" dirty="0">
                <a:solidFill>
                  <a:srgbClr val="0000CC"/>
                </a:solidFill>
                <a:latin typeface="微軟正黑體" pitchFamily="34" charset="-120"/>
                <a:ea typeface="微軟正黑體" pitchFamily="34" charset="-120"/>
              </a:rPr>
              <a:t>台</a:t>
            </a:r>
            <a:r>
              <a:rPr lang="zh-TW" altLang="en-US" b="1" dirty="0" smtClean="0">
                <a:solidFill>
                  <a:srgbClr val="0000CC"/>
                </a:solidFill>
                <a:latin typeface="微軟正黑體" pitchFamily="34" charset="-120"/>
                <a:ea typeface="微軟正黑體" pitchFamily="34" charset="-120"/>
              </a:rPr>
              <a:t>政策</a:t>
            </a:r>
            <a:endParaRPr lang="zh-TW" altLang="en-US" b="1" dirty="0">
              <a:solidFill>
                <a:srgbClr val="0000CC"/>
              </a:solidFill>
              <a:latin typeface="微軟正黑體" pitchFamily="34" charset="-120"/>
              <a:ea typeface="微軟正黑體" pitchFamily="34" charset="-120"/>
            </a:endParaRPr>
          </a:p>
        </p:txBody>
      </p:sp>
    </p:spTree>
    <p:extLst>
      <p:ext uri="{BB962C8B-B14F-4D97-AF65-F5344CB8AC3E}">
        <p14:creationId xmlns:p14="http://schemas.microsoft.com/office/powerpoint/2010/main" val="30499819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p:txBody>
          <a:bodyPr/>
          <a:lstStyle/>
          <a:p>
            <a:r>
              <a:rPr lang="zh-TW" altLang="en-US" sz="4000"/>
              <a:t>操作人員資料登錄</a:t>
            </a:r>
            <a:r>
              <a:rPr lang="en-US" altLang="zh-TW" sz="4000"/>
              <a:t>(2/2)</a:t>
            </a:r>
          </a:p>
        </p:txBody>
      </p:sp>
      <p:sp>
        <p:nvSpPr>
          <p:cNvPr id="522243" name="Rectangle 3"/>
          <p:cNvSpPr>
            <a:spLocks noGrp="1" noChangeArrowheads="1"/>
          </p:cNvSpPr>
          <p:nvPr>
            <p:ph type="body" idx="1"/>
          </p:nvPr>
        </p:nvSpPr>
        <p:spPr/>
        <p:txBody>
          <a:bodyPr/>
          <a:lstStyle/>
          <a:p>
            <a:r>
              <a:rPr lang="zh-TW" altLang="en-US"/>
              <a:t>新增</a:t>
            </a:r>
            <a:r>
              <a:rPr lang="en-US" altLang="zh-TW"/>
              <a:t>/</a:t>
            </a:r>
            <a:r>
              <a:rPr lang="zh-TW" altLang="en-US"/>
              <a:t>修改操作人員資料畫面</a:t>
            </a:r>
          </a:p>
        </p:txBody>
      </p:sp>
      <p:pic>
        <p:nvPicPr>
          <p:cNvPr id="522244" name="Picture 4" descr="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062" y="2303464"/>
            <a:ext cx="7275635" cy="37925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22245" name="Rectangle 5"/>
          <p:cNvSpPr>
            <a:spLocks noChangeArrowheads="1"/>
          </p:cNvSpPr>
          <p:nvPr/>
        </p:nvSpPr>
        <p:spPr bwMode="auto">
          <a:xfrm>
            <a:off x="984739" y="3352800"/>
            <a:ext cx="2039815" cy="4572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2246" name="Rectangle 6"/>
          <p:cNvSpPr>
            <a:spLocks noChangeArrowheads="1"/>
          </p:cNvSpPr>
          <p:nvPr/>
        </p:nvSpPr>
        <p:spPr bwMode="auto">
          <a:xfrm>
            <a:off x="2180493" y="5715000"/>
            <a:ext cx="2039815" cy="4572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2247" name="Rectangle 7"/>
          <p:cNvSpPr>
            <a:spLocks noChangeArrowheads="1"/>
          </p:cNvSpPr>
          <p:nvPr/>
        </p:nvSpPr>
        <p:spPr bwMode="auto">
          <a:xfrm>
            <a:off x="1055077" y="3962400"/>
            <a:ext cx="3376246" cy="3048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Tree>
    <p:extLst>
      <p:ext uri="{BB962C8B-B14F-4D97-AF65-F5344CB8AC3E}">
        <p14:creationId xmlns:p14="http://schemas.microsoft.com/office/powerpoint/2010/main" val="70471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245"/>
                                        </p:tgtEl>
                                        <p:attrNameLst>
                                          <p:attrName>style.visibility</p:attrName>
                                        </p:attrNameLst>
                                      </p:cBhvr>
                                      <p:to>
                                        <p:strVal val="visible"/>
                                      </p:to>
                                    </p:set>
                                    <p:animEffect transition="in" filter="fade">
                                      <p:cBhvr>
                                        <p:cTn id="7" dur="500"/>
                                        <p:tgtEl>
                                          <p:spTgt spid="5222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2247"/>
                                        </p:tgtEl>
                                        <p:attrNameLst>
                                          <p:attrName>style.visibility</p:attrName>
                                        </p:attrNameLst>
                                      </p:cBhvr>
                                      <p:to>
                                        <p:strVal val="visible"/>
                                      </p:to>
                                    </p:set>
                                    <p:animEffect transition="in" filter="fade">
                                      <p:cBhvr>
                                        <p:cTn id="12" dur="500"/>
                                        <p:tgtEl>
                                          <p:spTgt spid="5222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2246"/>
                                        </p:tgtEl>
                                        <p:attrNameLst>
                                          <p:attrName>style.visibility</p:attrName>
                                        </p:attrNameLst>
                                      </p:cBhvr>
                                      <p:to>
                                        <p:strVal val="visible"/>
                                      </p:to>
                                    </p:set>
                                    <p:animEffect transition="in" filter="fade">
                                      <p:cBhvr>
                                        <p:cTn id="17" dur="500"/>
                                        <p:tgtEl>
                                          <p:spTgt spid="522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5" grpId="0" animBg="1"/>
      <p:bldP spid="522246" grpId="0" animBg="1"/>
      <p:bldP spid="52224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395536" y="548680"/>
            <a:ext cx="7772400" cy="1447800"/>
          </a:xfrm>
        </p:spPr>
        <p:txBody>
          <a:bodyPr/>
          <a:lstStyle/>
          <a:p>
            <a:r>
              <a:rPr lang="zh-TW" altLang="en-US" sz="5400" b="1" dirty="0">
                <a:solidFill>
                  <a:srgbClr val="FF9933"/>
                </a:solidFill>
              </a:rPr>
              <a:t>資料查詢</a:t>
            </a:r>
          </a:p>
        </p:txBody>
      </p:sp>
      <p:sp>
        <p:nvSpPr>
          <p:cNvPr id="395267" name="Rectangle 3"/>
          <p:cNvSpPr>
            <a:spLocks noGrp="1" noChangeArrowheads="1"/>
          </p:cNvSpPr>
          <p:nvPr>
            <p:ph type="body" idx="1"/>
          </p:nvPr>
        </p:nvSpPr>
        <p:spPr>
          <a:xfrm>
            <a:off x="3203848" y="2204864"/>
            <a:ext cx="3235569" cy="2514600"/>
          </a:xfrm>
        </p:spPr>
        <p:txBody>
          <a:bodyPr/>
          <a:lstStyle/>
          <a:p>
            <a:r>
              <a:rPr lang="zh-TW" altLang="en-US" b="1" dirty="0"/>
              <a:t>綜合查詢</a:t>
            </a:r>
          </a:p>
          <a:p>
            <a:r>
              <a:rPr lang="zh-TW" altLang="en-US" b="1" dirty="0"/>
              <a:t>所有人資料查詢</a:t>
            </a:r>
          </a:p>
          <a:p>
            <a:r>
              <a:rPr lang="zh-TW" altLang="en-US" b="1" dirty="0"/>
              <a:t>工程重機械查詢</a:t>
            </a:r>
          </a:p>
          <a:p>
            <a:r>
              <a:rPr lang="zh-TW" altLang="en-US" b="1" dirty="0"/>
              <a:t>操作人員查詢</a:t>
            </a:r>
          </a:p>
          <a:p>
            <a:endParaRPr lang="zh-TW" altLang="en-US" dirty="0"/>
          </a:p>
          <a:p>
            <a:endParaRPr lang="zh-TW" altLang="en-US" dirty="0"/>
          </a:p>
          <a:p>
            <a:endParaRPr lang="en-US" altLang="zh-TW" dirty="0"/>
          </a:p>
        </p:txBody>
      </p:sp>
    </p:spTree>
    <p:extLst>
      <p:ext uri="{BB962C8B-B14F-4D97-AF65-F5344CB8AC3E}">
        <p14:creationId xmlns:p14="http://schemas.microsoft.com/office/powerpoint/2010/main" val="3723914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8" name="Picture 6" descr="3"/>
          <p:cNvPicPr>
            <a:picLocks noChangeAspect="1" noChangeArrowheads="1"/>
          </p:cNvPicPr>
          <p:nvPr/>
        </p:nvPicPr>
        <p:blipFill>
          <a:blip r:embed="rId2">
            <a:extLst>
              <a:ext uri="{28A0092B-C50C-407E-A947-70E740481C1C}">
                <a14:useLocalDpi xmlns:a14="http://schemas.microsoft.com/office/drawing/2010/main" val="0"/>
              </a:ext>
            </a:extLst>
          </a:blip>
          <a:srcRect t="14583" b="7292"/>
          <a:stretch>
            <a:fillRect/>
          </a:stretch>
        </p:blipFill>
        <p:spPr bwMode="auto">
          <a:xfrm>
            <a:off x="1125415" y="1908176"/>
            <a:ext cx="7315200" cy="4645025"/>
          </a:xfrm>
          <a:prstGeom prst="rect">
            <a:avLst/>
          </a:prstGeom>
          <a:noFill/>
          <a:extLst>
            <a:ext uri="{909E8E84-426E-40DD-AFC4-6F175D3DCCD1}">
              <a14:hiddenFill xmlns:a14="http://schemas.microsoft.com/office/drawing/2010/main">
                <a:solidFill>
                  <a:srgbClr val="FFFFFF"/>
                </a:solidFill>
              </a14:hiddenFill>
            </a:ext>
          </a:extLst>
        </p:spPr>
      </p:pic>
      <p:sp>
        <p:nvSpPr>
          <p:cNvPr id="397316" name="Rectangle 4"/>
          <p:cNvSpPr>
            <a:spLocks noChangeArrowheads="1"/>
          </p:cNvSpPr>
          <p:nvPr/>
        </p:nvSpPr>
        <p:spPr bwMode="auto">
          <a:xfrm>
            <a:off x="2853104" y="10239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TW" altLang="en-US"/>
          </a:p>
        </p:txBody>
      </p:sp>
      <p:sp>
        <p:nvSpPr>
          <p:cNvPr id="397317" name="Rectangle 5"/>
          <p:cNvSpPr>
            <a:spLocks noChangeArrowheads="1"/>
          </p:cNvSpPr>
          <p:nvPr/>
        </p:nvSpPr>
        <p:spPr bwMode="auto">
          <a:xfrm>
            <a:off x="2461846" y="3581400"/>
            <a:ext cx="4501662" cy="2819400"/>
          </a:xfrm>
          <a:prstGeom prst="rect">
            <a:avLst/>
          </a:prstGeom>
          <a:noFill/>
          <a:ln w="3175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97318" name="Rectangle 6"/>
          <p:cNvSpPr>
            <a:spLocks noChangeArrowheads="1"/>
          </p:cNvSpPr>
          <p:nvPr/>
        </p:nvSpPr>
        <p:spPr bwMode="auto">
          <a:xfrm>
            <a:off x="2445099" y="4572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4400">
                <a:solidFill>
                  <a:schemeClr val="tx2"/>
                </a:solidFill>
                <a:latin typeface="Times New Roman" pitchFamily="18" charset="0"/>
                <a:ea typeface="標楷體" pitchFamily="65" charset="-120"/>
              </a:defRPr>
            </a:lvl1pPr>
            <a:lvl2pPr>
              <a:defRPr kumimoji="1" sz="4400">
                <a:solidFill>
                  <a:schemeClr val="tx2"/>
                </a:solidFill>
                <a:latin typeface="Times New Roman" pitchFamily="18" charset="0"/>
                <a:ea typeface="標楷體" pitchFamily="65" charset="-120"/>
              </a:defRPr>
            </a:lvl2pPr>
            <a:lvl3pPr>
              <a:defRPr kumimoji="1" sz="4400">
                <a:solidFill>
                  <a:schemeClr val="tx2"/>
                </a:solidFill>
                <a:latin typeface="Times New Roman" pitchFamily="18" charset="0"/>
                <a:ea typeface="標楷體" pitchFamily="65" charset="-120"/>
              </a:defRPr>
            </a:lvl3pPr>
            <a:lvl4pPr>
              <a:defRPr kumimoji="1" sz="4400">
                <a:solidFill>
                  <a:schemeClr val="tx2"/>
                </a:solidFill>
                <a:latin typeface="Times New Roman" pitchFamily="18" charset="0"/>
                <a:ea typeface="標楷體" pitchFamily="65" charset="-120"/>
              </a:defRPr>
            </a:lvl4pPr>
            <a:lvl5pPr>
              <a:defRPr kumimoji="1" sz="4400">
                <a:solidFill>
                  <a:schemeClr val="tx2"/>
                </a:solidFill>
                <a:latin typeface="Times New Roman" pitchFamily="18" charset="0"/>
                <a:ea typeface="標楷體" pitchFamily="65" charset="-120"/>
              </a:defRPr>
            </a:lvl5pPr>
            <a:lvl6pPr marL="457200" algn="ctr" fontAlgn="base">
              <a:spcBef>
                <a:spcPct val="0"/>
              </a:spcBef>
              <a:spcAft>
                <a:spcPct val="0"/>
              </a:spcAft>
              <a:defRPr kumimoji="1" sz="4400">
                <a:solidFill>
                  <a:schemeClr val="tx2"/>
                </a:solidFill>
                <a:latin typeface="Times New Roman" pitchFamily="18" charset="0"/>
                <a:ea typeface="標楷體" pitchFamily="65" charset="-120"/>
              </a:defRPr>
            </a:lvl6pPr>
            <a:lvl7pPr marL="914400" algn="ctr" fontAlgn="base">
              <a:spcBef>
                <a:spcPct val="0"/>
              </a:spcBef>
              <a:spcAft>
                <a:spcPct val="0"/>
              </a:spcAft>
              <a:defRPr kumimoji="1" sz="4400">
                <a:solidFill>
                  <a:schemeClr val="tx2"/>
                </a:solidFill>
                <a:latin typeface="Times New Roman" pitchFamily="18" charset="0"/>
                <a:ea typeface="標楷體" pitchFamily="65" charset="-120"/>
              </a:defRPr>
            </a:lvl7pPr>
            <a:lvl8pPr marL="1371600" algn="ctr" fontAlgn="base">
              <a:spcBef>
                <a:spcPct val="0"/>
              </a:spcBef>
              <a:spcAft>
                <a:spcPct val="0"/>
              </a:spcAft>
              <a:defRPr kumimoji="1" sz="4400">
                <a:solidFill>
                  <a:schemeClr val="tx2"/>
                </a:solidFill>
                <a:latin typeface="Times New Roman" pitchFamily="18" charset="0"/>
                <a:ea typeface="標楷體" pitchFamily="65" charset="-120"/>
              </a:defRPr>
            </a:lvl8pPr>
            <a:lvl9pPr marL="1828800" algn="ctr" fontAlgn="base">
              <a:spcBef>
                <a:spcPct val="0"/>
              </a:spcBef>
              <a:spcAft>
                <a:spcPct val="0"/>
              </a:spcAft>
              <a:defRPr kumimoji="1" sz="4400">
                <a:solidFill>
                  <a:schemeClr val="tx2"/>
                </a:solidFill>
                <a:latin typeface="Times New Roman" pitchFamily="18" charset="0"/>
                <a:ea typeface="標楷體" pitchFamily="65" charset="-120"/>
              </a:defRPr>
            </a:lvl9pPr>
          </a:lstStyle>
          <a:p>
            <a:r>
              <a:rPr lang="zh-TW" altLang="en-US" b="1" dirty="0">
                <a:solidFill>
                  <a:srgbClr val="FF9933"/>
                </a:solidFill>
              </a:rPr>
              <a:t>綜合查詢</a:t>
            </a:r>
            <a:r>
              <a:rPr lang="en-US" altLang="zh-TW" b="1" dirty="0" smtClean="0">
                <a:solidFill>
                  <a:srgbClr val="FF9933"/>
                </a:solidFill>
              </a:rPr>
              <a:t>(1/6</a:t>
            </a:r>
            <a:r>
              <a:rPr lang="en-US" altLang="zh-TW" b="1" dirty="0">
                <a:solidFill>
                  <a:srgbClr val="FF9933"/>
                </a:solidFill>
              </a:rPr>
              <a:t>)</a:t>
            </a:r>
          </a:p>
        </p:txBody>
      </p:sp>
      <p:sp>
        <p:nvSpPr>
          <p:cNvPr id="397319" name="Rectangle 7"/>
          <p:cNvSpPr>
            <a:spLocks noChangeArrowheads="1"/>
          </p:cNvSpPr>
          <p:nvPr/>
        </p:nvSpPr>
        <p:spPr bwMode="auto">
          <a:xfrm>
            <a:off x="609600" y="1371600"/>
            <a:ext cx="7772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lr>
                <a:srgbClr val="0066CC"/>
              </a:buClr>
              <a:buFont typeface="Wingdings" pitchFamily="2" charset="2"/>
              <a:buChar char="§"/>
              <a:defRPr kumimoji="1" sz="2800">
                <a:solidFill>
                  <a:schemeClr val="tx2"/>
                </a:solidFill>
                <a:latin typeface="Times New Roman" pitchFamily="18" charset="0"/>
                <a:ea typeface="標楷體" pitchFamily="65" charset="-120"/>
              </a:defRPr>
            </a:lvl1pPr>
            <a:lvl2pPr marL="742950" indent="-285750" algn="l">
              <a:spcBef>
                <a:spcPct val="20000"/>
              </a:spcBef>
              <a:buChar char="–"/>
              <a:defRPr kumimoji="1" sz="2800">
                <a:solidFill>
                  <a:srgbClr val="3333FF"/>
                </a:solidFill>
                <a:latin typeface="Times New Roman" pitchFamily="18" charset="0"/>
                <a:ea typeface="華康粗圓體" pitchFamily="49" charset="-120"/>
              </a:defRPr>
            </a:lvl2pPr>
            <a:lvl3pPr marL="1143000" indent="-228600" algn="l">
              <a:spcBef>
                <a:spcPct val="20000"/>
              </a:spcBef>
              <a:buChar char="•"/>
              <a:defRPr kumimoji="1" sz="2400">
                <a:solidFill>
                  <a:srgbClr val="3333FF"/>
                </a:solidFill>
                <a:latin typeface="Times New Roman" pitchFamily="18" charset="0"/>
                <a:ea typeface="華康粗圓體" pitchFamily="49" charset="-120"/>
              </a:defRPr>
            </a:lvl3pPr>
            <a:lvl4pPr marL="1600200" indent="-228600" algn="l">
              <a:spcBef>
                <a:spcPct val="20000"/>
              </a:spcBef>
              <a:buChar char="–"/>
              <a:defRPr kumimoji="1" sz="2000">
                <a:solidFill>
                  <a:srgbClr val="3333FF"/>
                </a:solidFill>
                <a:latin typeface="Times New Roman" pitchFamily="18" charset="0"/>
                <a:ea typeface="華康粗圓體" pitchFamily="49" charset="-120"/>
              </a:defRPr>
            </a:lvl4pPr>
            <a:lvl5pPr marL="2057400" indent="-228600" algn="l">
              <a:spcBef>
                <a:spcPct val="20000"/>
              </a:spcBef>
              <a:buChar char="»"/>
              <a:defRPr kumimoji="1" sz="2000">
                <a:solidFill>
                  <a:srgbClr val="3333FF"/>
                </a:solidFill>
                <a:latin typeface="Times New Roman" pitchFamily="18" charset="0"/>
                <a:ea typeface="華康粗圓體" pitchFamily="49" charset="-120"/>
              </a:defRPr>
            </a:lvl5pPr>
            <a:lvl6pPr marL="2514600" indent="-228600" fontAlgn="base">
              <a:spcBef>
                <a:spcPct val="20000"/>
              </a:spcBef>
              <a:spcAft>
                <a:spcPct val="0"/>
              </a:spcAft>
              <a:buChar char="»"/>
              <a:defRPr kumimoji="1" sz="2000">
                <a:solidFill>
                  <a:srgbClr val="3333FF"/>
                </a:solidFill>
                <a:latin typeface="Times New Roman" pitchFamily="18" charset="0"/>
                <a:ea typeface="華康粗圓體" pitchFamily="49" charset="-120"/>
              </a:defRPr>
            </a:lvl6pPr>
            <a:lvl7pPr marL="2971800" indent="-228600" fontAlgn="base">
              <a:spcBef>
                <a:spcPct val="20000"/>
              </a:spcBef>
              <a:spcAft>
                <a:spcPct val="0"/>
              </a:spcAft>
              <a:buChar char="»"/>
              <a:defRPr kumimoji="1" sz="2000">
                <a:solidFill>
                  <a:srgbClr val="3333FF"/>
                </a:solidFill>
                <a:latin typeface="Times New Roman" pitchFamily="18" charset="0"/>
                <a:ea typeface="華康粗圓體" pitchFamily="49" charset="-120"/>
              </a:defRPr>
            </a:lvl7pPr>
            <a:lvl8pPr marL="3429000" indent="-228600" fontAlgn="base">
              <a:spcBef>
                <a:spcPct val="20000"/>
              </a:spcBef>
              <a:spcAft>
                <a:spcPct val="0"/>
              </a:spcAft>
              <a:buChar char="»"/>
              <a:defRPr kumimoji="1" sz="2000">
                <a:solidFill>
                  <a:srgbClr val="3333FF"/>
                </a:solidFill>
                <a:latin typeface="Times New Roman" pitchFamily="18" charset="0"/>
                <a:ea typeface="華康粗圓體" pitchFamily="49" charset="-120"/>
              </a:defRPr>
            </a:lvl8pPr>
            <a:lvl9pPr marL="3886200" indent="-228600" fontAlgn="base">
              <a:spcBef>
                <a:spcPct val="20000"/>
              </a:spcBef>
              <a:spcAft>
                <a:spcPct val="0"/>
              </a:spcAft>
              <a:buChar char="»"/>
              <a:defRPr kumimoji="1" sz="2000">
                <a:solidFill>
                  <a:srgbClr val="3333FF"/>
                </a:solidFill>
                <a:latin typeface="Times New Roman" pitchFamily="18" charset="0"/>
                <a:ea typeface="華康粗圓體" pitchFamily="49" charset="-120"/>
              </a:defRPr>
            </a:lvl9pPr>
          </a:lstStyle>
          <a:p>
            <a:r>
              <a:rPr lang="zh-TW" altLang="en-US">
                <a:solidFill>
                  <a:schemeClr val="tx1"/>
                </a:solidFill>
              </a:rPr>
              <a:t>各縣市綜合查詢統計列表</a:t>
            </a:r>
          </a:p>
        </p:txBody>
      </p:sp>
      <p:sp>
        <p:nvSpPr>
          <p:cNvPr id="422914" name="Rectangle 2"/>
          <p:cNvSpPr>
            <a:spLocks noChangeArrowheads="1"/>
          </p:cNvSpPr>
          <p:nvPr/>
        </p:nvSpPr>
        <p:spPr bwMode="auto">
          <a:xfrm>
            <a:off x="1195754" y="5791200"/>
            <a:ext cx="703385" cy="304800"/>
          </a:xfrm>
          <a:prstGeom prst="rect">
            <a:avLst/>
          </a:prstGeom>
          <a:noFill/>
          <a:ln w="3175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Tree>
    <p:extLst>
      <p:ext uri="{BB962C8B-B14F-4D97-AF65-F5344CB8AC3E}">
        <p14:creationId xmlns:p14="http://schemas.microsoft.com/office/powerpoint/2010/main" val="1863894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7317"/>
                                        </p:tgtEl>
                                        <p:attrNameLst>
                                          <p:attrName>style.visibility</p:attrName>
                                        </p:attrNameLst>
                                      </p:cBhvr>
                                      <p:to>
                                        <p:strVal val="visible"/>
                                      </p:to>
                                    </p:set>
                                    <p:animEffect transition="in" filter="fade">
                                      <p:cBhvr>
                                        <p:cTn id="7" dur="500"/>
                                        <p:tgtEl>
                                          <p:spTgt spid="397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2914"/>
                                        </p:tgtEl>
                                        <p:attrNameLst>
                                          <p:attrName>style.visibility</p:attrName>
                                        </p:attrNameLst>
                                      </p:cBhvr>
                                      <p:to>
                                        <p:strVal val="visible"/>
                                      </p:to>
                                    </p:set>
                                    <p:animEffect transition="in" filter="fade">
                                      <p:cBhvr>
                                        <p:cTn id="12" dur="500"/>
                                        <p:tgtEl>
                                          <p:spTgt spid="422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7" grpId="0" animBg="1"/>
      <p:bldP spid="42291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zh-TW" altLang="en-US" b="1" dirty="0">
                <a:solidFill>
                  <a:srgbClr val="FF9933"/>
                </a:solidFill>
              </a:rPr>
              <a:t>綜合查詢</a:t>
            </a:r>
            <a:r>
              <a:rPr lang="en-US" altLang="zh-TW" b="1" dirty="0" smtClean="0">
                <a:solidFill>
                  <a:srgbClr val="FF9933"/>
                </a:solidFill>
              </a:rPr>
              <a:t>(2/6</a:t>
            </a:r>
            <a:r>
              <a:rPr lang="en-US" altLang="zh-TW" b="1" dirty="0">
                <a:solidFill>
                  <a:srgbClr val="FF9933"/>
                </a:solidFill>
              </a:rPr>
              <a:t>)</a:t>
            </a:r>
          </a:p>
        </p:txBody>
      </p:sp>
      <p:sp>
        <p:nvSpPr>
          <p:cNvPr id="398339" name="Rectangle 3"/>
          <p:cNvSpPr>
            <a:spLocks noGrp="1" noChangeArrowheads="1"/>
          </p:cNvSpPr>
          <p:nvPr>
            <p:ph type="body" idx="1"/>
          </p:nvPr>
        </p:nvSpPr>
        <p:spPr/>
        <p:txBody>
          <a:bodyPr/>
          <a:lstStyle/>
          <a:p>
            <a:r>
              <a:rPr lang="zh-TW" altLang="en-US" b="1" dirty="0">
                <a:solidFill>
                  <a:srgbClr val="FF0000"/>
                </a:solidFill>
              </a:rPr>
              <a:t>縣市工程重機械查詢</a:t>
            </a:r>
          </a:p>
        </p:txBody>
      </p:sp>
      <p:pic>
        <p:nvPicPr>
          <p:cNvPr id="398340" name="Picture 4" descr="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092" y="2133600"/>
            <a:ext cx="6805246" cy="40100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8341" name="Rectangle 5"/>
          <p:cNvSpPr>
            <a:spLocks noChangeArrowheads="1"/>
          </p:cNvSpPr>
          <p:nvPr/>
        </p:nvSpPr>
        <p:spPr bwMode="auto">
          <a:xfrm>
            <a:off x="3587262" y="2819400"/>
            <a:ext cx="914400" cy="3810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98342" name="Rectangle 6"/>
          <p:cNvSpPr>
            <a:spLocks noChangeArrowheads="1"/>
          </p:cNvSpPr>
          <p:nvPr/>
        </p:nvSpPr>
        <p:spPr bwMode="auto">
          <a:xfrm>
            <a:off x="5978769" y="3962400"/>
            <a:ext cx="1477108" cy="762000"/>
          </a:xfrm>
          <a:prstGeom prst="rect">
            <a:avLst/>
          </a:prstGeom>
          <a:noFill/>
          <a:ln w="2857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Tree>
    <p:extLst>
      <p:ext uri="{BB962C8B-B14F-4D97-AF65-F5344CB8AC3E}">
        <p14:creationId xmlns:p14="http://schemas.microsoft.com/office/powerpoint/2010/main" val="3636358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8341"/>
                                        </p:tgtEl>
                                        <p:attrNameLst>
                                          <p:attrName>style.visibility</p:attrName>
                                        </p:attrNameLst>
                                      </p:cBhvr>
                                      <p:to>
                                        <p:strVal val="visible"/>
                                      </p:to>
                                    </p:set>
                                    <p:animEffect transition="in" filter="fade">
                                      <p:cBhvr>
                                        <p:cTn id="7" dur="500"/>
                                        <p:tgtEl>
                                          <p:spTgt spid="3983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8342"/>
                                        </p:tgtEl>
                                        <p:attrNameLst>
                                          <p:attrName>style.visibility</p:attrName>
                                        </p:attrNameLst>
                                      </p:cBhvr>
                                      <p:to>
                                        <p:strVal val="visible"/>
                                      </p:to>
                                    </p:set>
                                    <p:animEffect transition="in" filter="fade">
                                      <p:cBhvr>
                                        <p:cTn id="12" dur="500"/>
                                        <p:tgtEl>
                                          <p:spTgt spid="398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animBg="1"/>
      <p:bldP spid="39834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xfrm>
            <a:off x="461597" y="116632"/>
            <a:ext cx="8229600" cy="1143000"/>
          </a:xfrm>
        </p:spPr>
        <p:txBody>
          <a:bodyPr/>
          <a:lstStyle/>
          <a:p>
            <a:r>
              <a:rPr lang="zh-TW" altLang="en-US" b="1" dirty="0">
                <a:solidFill>
                  <a:srgbClr val="FF9933"/>
                </a:solidFill>
              </a:rPr>
              <a:t>綜合查詢</a:t>
            </a:r>
            <a:r>
              <a:rPr lang="en-US" altLang="zh-TW" b="1" dirty="0" smtClean="0">
                <a:solidFill>
                  <a:srgbClr val="FF9933"/>
                </a:solidFill>
              </a:rPr>
              <a:t>(3/6</a:t>
            </a:r>
            <a:r>
              <a:rPr lang="en-US" altLang="zh-TW" b="1" dirty="0">
                <a:solidFill>
                  <a:srgbClr val="FF9933"/>
                </a:solidFill>
              </a:rPr>
              <a:t>)</a:t>
            </a:r>
          </a:p>
        </p:txBody>
      </p:sp>
      <p:sp>
        <p:nvSpPr>
          <p:cNvPr id="399363" name="Rectangle 3"/>
          <p:cNvSpPr>
            <a:spLocks noGrp="1" noChangeArrowheads="1"/>
          </p:cNvSpPr>
          <p:nvPr>
            <p:ph type="body" idx="1"/>
          </p:nvPr>
        </p:nvSpPr>
        <p:spPr>
          <a:xfrm>
            <a:off x="461597" y="1124744"/>
            <a:ext cx="8229600" cy="4525963"/>
          </a:xfrm>
        </p:spPr>
        <p:txBody>
          <a:bodyPr/>
          <a:lstStyle/>
          <a:p>
            <a:r>
              <a:rPr lang="zh-TW" altLang="en-US" b="1" dirty="0">
                <a:solidFill>
                  <a:srgbClr val="FF0000"/>
                </a:solidFill>
              </a:rPr>
              <a:t>縣市機具所有人資料列表</a:t>
            </a:r>
          </a:p>
        </p:txBody>
      </p:sp>
      <p:pic>
        <p:nvPicPr>
          <p:cNvPr id="399364" name="Picture 4" descr="1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416" y="1981201"/>
            <a:ext cx="6901962" cy="43910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971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p:txBody>
          <a:bodyPr/>
          <a:lstStyle/>
          <a:p>
            <a:r>
              <a:rPr lang="zh-TW" altLang="en-US" b="1" dirty="0">
                <a:solidFill>
                  <a:srgbClr val="FF9933"/>
                </a:solidFill>
              </a:rPr>
              <a:t>綜合查詢</a:t>
            </a:r>
            <a:r>
              <a:rPr lang="en-US" altLang="zh-TW" b="1" dirty="0" smtClean="0">
                <a:solidFill>
                  <a:srgbClr val="FF9933"/>
                </a:solidFill>
              </a:rPr>
              <a:t>(4/6</a:t>
            </a:r>
            <a:r>
              <a:rPr lang="en-US" altLang="zh-TW" b="1" dirty="0">
                <a:solidFill>
                  <a:srgbClr val="FF9933"/>
                </a:solidFill>
              </a:rPr>
              <a:t>)</a:t>
            </a:r>
          </a:p>
        </p:txBody>
      </p:sp>
      <p:sp>
        <p:nvSpPr>
          <p:cNvPr id="400387" name="Rectangle 3"/>
          <p:cNvSpPr>
            <a:spLocks noGrp="1" noChangeArrowheads="1"/>
          </p:cNvSpPr>
          <p:nvPr>
            <p:ph type="body" idx="1"/>
          </p:nvPr>
        </p:nvSpPr>
        <p:spPr>
          <a:xfrm>
            <a:off x="527538" y="1196752"/>
            <a:ext cx="8229600" cy="4525963"/>
          </a:xfrm>
        </p:spPr>
        <p:txBody>
          <a:bodyPr/>
          <a:lstStyle/>
          <a:p>
            <a:r>
              <a:rPr lang="zh-TW" altLang="en-US" b="1" dirty="0">
                <a:solidFill>
                  <a:srgbClr val="FF0000"/>
                </a:solidFill>
              </a:rPr>
              <a:t>縣市機具操作人員資料列表</a:t>
            </a:r>
          </a:p>
        </p:txBody>
      </p:sp>
      <p:pic>
        <p:nvPicPr>
          <p:cNvPr id="400388" name="Picture 4" descr="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769" y="1905001"/>
            <a:ext cx="6471138" cy="43211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899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9" name="Picture 7" descr="4"/>
          <p:cNvPicPr>
            <a:picLocks noChangeAspect="1" noChangeArrowheads="1"/>
          </p:cNvPicPr>
          <p:nvPr/>
        </p:nvPicPr>
        <p:blipFill>
          <a:blip r:embed="rId2">
            <a:extLst>
              <a:ext uri="{28A0092B-C50C-407E-A947-70E740481C1C}">
                <a14:useLocalDpi xmlns:a14="http://schemas.microsoft.com/office/drawing/2010/main" val="0"/>
              </a:ext>
            </a:extLst>
          </a:blip>
          <a:srcRect l="17969" t="71301" r="14844" b="13542"/>
          <a:stretch>
            <a:fillRect/>
          </a:stretch>
        </p:blipFill>
        <p:spPr bwMode="auto">
          <a:xfrm>
            <a:off x="4572000" y="6019800"/>
            <a:ext cx="45720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515080" name="Picture 8" descr="4"/>
          <p:cNvPicPr>
            <a:picLocks noChangeAspect="1" noChangeArrowheads="1"/>
          </p:cNvPicPr>
          <p:nvPr/>
        </p:nvPicPr>
        <p:blipFill>
          <a:blip r:embed="rId2">
            <a:extLst>
              <a:ext uri="{28A0092B-C50C-407E-A947-70E740481C1C}">
                <a14:useLocalDpi xmlns:a14="http://schemas.microsoft.com/office/drawing/2010/main" val="0"/>
              </a:ext>
            </a:extLst>
          </a:blip>
          <a:srcRect l="17969" t="50000" r="14844" b="32834"/>
          <a:stretch>
            <a:fillRect/>
          </a:stretch>
        </p:blipFill>
        <p:spPr bwMode="auto">
          <a:xfrm>
            <a:off x="0" y="5908676"/>
            <a:ext cx="4572000" cy="949325"/>
          </a:xfrm>
          <a:prstGeom prst="rect">
            <a:avLst/>
          </a:prstGeom>
          <a:noFill/>
          <a:extLst>
            <a:ext uri="{909E8E84-426E-40DD-AFC4-6F175D3DCCD1}">
              <a14:hiddenFill xmlns:a14="http://schemas.microsoft.com/office/drawing/2010/main">
                <a:solidFill>
                  <a:srgbClr val="FFFFFF"/>
                </a:solidFill>
              </a14:hiddenFill>
            </a:ext>
          </a:extLst>
        </p:spPr>
      </p:pic>
      <p:sp>
        <p:nvSpPr>
          <p:cNvPr id="515075" name="Rectangle 3"/>
          <p:cNvSpPr>
            <a:spLocks noGrp="1" noChangeArrowheads="1"/>
          </p:cNvSpPr>
          <p:nvPr>
            <p:ph type="body" idx="1"/>
          </p:nvPr>
        </p:nvSpPr>
        <p:spPr>
          <a:xfrm>
            <a:off x="492369" y="1371600"/>
            <a:ext cx="8159262" cy="4495800"/>
          </a:xfrm>
        </p:spPr>
        <p:txBody>
          <a:bodyPr/>
          <a:lstStyle/>
          <a:p>
            <a:pPr marL="711200" indent="-711200">
              <a:lnSpc>
                <a:spcPct val="90000"/>
              </a:lnSpc>
            </a:pPr>
            <a:r>
              <a:rPr lang="zh-TW" altLang="en-US" sz="2200" b="1" dirty="0"/>
              <a:t>推土機（輪型、履帶型）                                            </a:t>
            </a:r>
            <a:r>
              <a:rPr lang="zh-TW" altLang="en-US" sz="2200" b="1" u="sng" dirty="0"/>
              <a:t>已編管  </a:t>
            </a:r>
            <a:r>
              <a:rPr lang="en-US" altLang="zh-TW" sz="2200" b="1" u="sng" dirty="0"/>
              <a:t>410</a:t>
            </a:r>
            <a:r>
              <a:rPr lang="zh-TW" altLang="en-US" sz="2200" b="1" u="sng" dirty="0"/>
              <a:t>部</a:t>
            </a:r>
            <a:endParaRPr lang="zh-TW" altLang="en-US" sz="2200" b="1" dirty="0"/>
          </a:p>
          <a:p>
            <a:pPr marL="711200" indent="-711200">
              <a:lnSpc>
                <a:spcPct val="90000"/>
              </a:lnSpc>
            </a:pPr>
            <a:r>
              <a:rPr lang="zh-TW" altLang="en-US" sz="2200" b="1" dirty="0"/>
              <a:t>平路機（自動式、拖曳式，包括刮路機、養路機）</a:t>
            </a:r>
            <a:r>
              <a:rPr lang="zh-TW" altLang="en-US" sz="2200" b="1" u="sng" dirty="0"/>
              <a:t>已編管    </a:t>
            </a:r>
            <a:r>
              <a:rPr lang="en-US" altLang="zh-TW" sz="2200" b="1" u="sng" dirty="0"/>
              <a:t>62</a:t>
            </a:r>
            <a:r>
              <a:rPr lang="zh-TW" altLang="en-US" sz="2200" b="1" u="sng" dirty="0"/>
              <a:t>部</a:t>
            </a:r>
            <a:endParaRPr lang="zh-TW" altLang="en-US" sz="2200" b="1" dirty="0"/>
          </a:p>
          <a:p>
            <a:pPr marL="711200" indent="-711200">
              <a:lnSpc>
                <a:spcPct val="90000"/>
              </a:lnSpc>
            </a:pPr>
            <a:r>
              <a:rPr lang="zh-TW" altLang="en-US" sz="2200" b="1" dirty="0"/>
              <a:t>挖土機（輪型、履帶型）                                            </a:t>
            </a:r>
            <a:r>
              <a:rPr lang="zh-TW" altLang="en-US" sz="2200" b="1" u="sng" dirty="0"/>
              <a:t>已編管</a:t>
            </a:r>
            <a:r>
              <a:rPr lang="en-US" altLang="zh-TW" sz="2200" b="1" u="sng" dirty="0"/>
              <a:t>2864</a:t>
            </a:r>
            <a:r>
              <a:rPr lang="zh-TW" altLang="en-US" sz="2200" b="1" u="sng" dirty="0"/>
              <a:t>部</a:t>
            </a:r>
            <a:endParaRPr lang="zh-TW" altLang="en-US" sz="2200" b="1" dirty="0"/>
          </a:p>
          <a:p>
            <a:pPr marL="711200" indent="-711200">
              <a:lnSpc>
                <a:spcPct val="90000"/>
              </a:lnSpc>
            </a:pPr>
            <a:r>
              <a:rPr lang="zh-TW" altLang="en-US" sz="2200" b="1" dirty="0"/>
              <a:t>空壓機（車載式、拖載式）                                        </a:t>
            </a:r>
            <a:r>
              <a:rPr lang="zh-TW" altLang="en-US" sz="2200" b="1" u="sng" dirty="0"/>
              <a:t>已編管  </a:t>
            </a:r>
            <a:r>
              <a:rPr lang="en-US" altLang="zh-TW" sz="2200" b="1" u="sng" dirty="0"/>
              <a:t>408</a:t>
            </a:r>
            <a:r>
              <a:rPr lang="zh-TW" altLang="en-US" sz="2200" b="1" u="sng" dirty="0"/>
              <a:t>部</a:t>
            </a:r>
            <a:endParaRPr lang="zh-TW" altLang="en-US" sz="2200" b="1" dirty="0"/>
          </a:p>
          <a:p>
            <a:pPr marL="711200" indent="-711200">
              <a:lnSpc>
                <a:spcPct val="90000"/>
              </a:lnSpc>
            </a:pPr>
            <a:r>
              <a:rPr lang="zh-TW" altLang="en-US" sz="2200" b="1" dirty="0"/>
              <a:t>壓路機（二輪、三輪、膠輪）                                    </a:t>
            </a:r>
            <a:r>
              <a:rPr lang="zh-TW" altLang="en-US" sz="2200" b="1" u="sng" dirty="0"/>
              <a:t>已編管  </a:t>
            </a:r>
            <a:r>
              <a:rPr lang="en-US" altLang="zh-TW" sz="2200" b="1" u="sng" dirty="0"/>
              <a:t>294</a:t>
            </a:r>
            <a:r>
              <a:rPr lang="zh-TW" altLang="en-US" sz="2200" b="1" u="sng" dirty="0"/>
              <a:t>部</a:t>
            </a:r>
            <a:endParaRPr lang="zh-TW" altLang="en-US" sz="2200" b="1" dirty="0"/>
          </a:p>
          <a:p>
            <a:pPr marL="711200" indent="-711200">
              <a:lnSpc>
                <a:spcPct val="90000"/>
              </a:lnSpc>
            </a:pPr>
            <a:r>
              <a:rPr lang="zh-TW" altLang="en-US" sz="2200" b="1" dirty="0"/>
              <a:t>刮運機（自動式、拖載式）                                        </a:t>
            </a:r>
            <a:r>
              <a:rPr lang="zh-TW" altLang="en-US" sz="2200" b="1" u="sng" dirty="0"/>
              <a:t>已編管      </a:t>
            </a:r>
            <a:r>
              <a:rPr lang="en-US" altLang="zh-TW" sz="2200" b="1" u="sng" dirty="0"/>
              <a:t>3</a:t>
            </a:r>
            <a:r>
              <a:rPr lang="zh-TW" altLang="en-US" sz="2200" b="1" u="sng" dirty="0"/>
              <a:t>部</a:t>
            </a:r>
            <a:endParaRPr lang="zh-TW" altLang="en-US" sz="2200" b="1" dirty="0"/>
          </a:p>
          <a:p>
            <a:pPr marL="711200" indent="-711200">
              <a:lnSpc>
                <a:spcPct val="90000"/>
              </a:lnSpc>
            </a:pPr>
            <a:r>
              <a:rPr lang="zh-TW" altLang="en-US" sz="2200" b="1" dirty="0"/>
              <a:t>碎石機（拖載式）                                                        </a:t>
            </a:r>
            <a:r>
              <a:rPr lang="zh-TW" altLang="en-US" sz="2200" b="1" u="sng" dirty="0"/>
              <a:t>已編管  </a:t>
            </a:r>
            <a:r>
              <a:rPr lang="en-US" altLang="zh-TW" sz="2200" b="1" u="sng" dirty="0"/>
              <a:t>108</a:t>
            </a:r>
            <a:r>
              <a:rPr lang="zh-TW" altLang="en-US" sz="2200" b="1" u="sng" dirty="0" smtClean="0"/>
              <a:t>部</a:t>
            </a:r>
            <a:endParaRPr lang="zh-TW" altLang="en-US" sz="2200" b="1" dirty="0"/>
          </a:p>
        </p:txBody>
      </p:sp>
      <p:sp>
        <p:nvSpPr>
          <p:cNvPr id="515076" name="Rectangle 4"/>
          <p:cNvSpPr>
            <a:spLocks noChangeArrowheads="1"/>
          </p:cNvSpPr>
          <p:nvPr/>
        </p:nvSpPr>
        <p:spPr bwMode="auto">
          <a:xfrm>
            <a:off x="501162" y="533400"/>
            <a:ext cx="903939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4000" b="1" u="sng" dirty="0">
                <a:solidFill>
                  <a:srgbClr val="FF9933"/>
                </a:solidFill>
                <a:effectLst>
                  <a:outerShdw blurRad="38100" dist="38100" dir="2700000" algn="tl">
                    <a:srgbClr val="C0C0C0"/>
                  </a:outerShdw>
                </a:effectLst>
                <a:latin typeface="標楷體" pitchFamily="65" charset="-120"/>
                <a:ea typeface="標楷體" pitchFamily="65" charset="-120"/>
              </a:rPr>
              <a:t>編管工程重機械</a:t>
            </a:r>
            <a:r>
              <a:rPr lang="zh-TW" altLang="en-US" sz="4000" b="1" u="sng" dirty="0" smtClean="0">
                <a:solidFill>
                  <a:srgbClr val="FF9933"/>
                </a:solidFill>
                <a:effectLst>
                  <a:outerShdw blurRad="38100" dist="38100" dir="2700000" algn="tl">
                    <a:srgbClr val="C0C0C0"/>
                  </a:outerShdw>
                </a:effectLst>
                <a:latin typeface="標楷體" pitchFamily="65" charset="-120"/>
                <a:ea typeface="標楷體" pitchFamily="65" charset="-120"/>
              </a:rPr>
              <a:t>編管</a:t>
            </a:r>
            <a:r>
              <a:rPr lang="en-US" altLang="zh-TW" sz="4000" b="1" u="sng" dirty="0" smtClean="0">
                <a:solidFill>
                  <a:srgbClr val="FF9933"/>
                </a:solidFill>
                <a:latin typeface="標楷體" pitchFamily="65" charset="-120"/>
                <a:ea typeface="標楷體" pitchFamily="65" charset="-120"/>
              </a:rPr>
              <a:t>13</a:t>
            </a:r>
            <a:r>
              <a:rPr lang="zh-TW" altLang="en-US" sz="4000" b="1" u="sng" dirty="0">
                <a:solidFill>
                  <a:srgbClr val="FF9933"/>
                </a:solidFill>
                <a:latin typeface="標楷體" pitchFamily="65" charset="-120"/>
                <a:ea typeface="標楷體" pitchFamily="65" charset="-120"/>
              </a:rPr>
              <a:t>類機具統計成果</a:t>
            </a:r>
          </a:p>
        </p:txBody>
      </p:sp>
    </p:spTree>
    <p:extLst>
      <p:ext uri="{BB962C8B-B14F-4D97-AF65-F5344CB8AC3E}">
        <p14:creationId xmlns:p14="http://schemas.microsoft.com/office/powerpoint/2010/main" val="3106217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38" name="Rectangle 14"/>
          <p:cNvSpPr>
            <a:spLocks noGrp="1" noChangeArrowheads="1"/>
          </p:cNvSpPr>
          <p:nvPr>
            <p:ph type="body" idx="1"/>
          </p:nvPr>
        </p:nvSpPr>
        <p:spPr>
          <a:xfrm>
            <a:off x="685800" y="3733800"/>
            <a:ext cx="7772400" cy="1828800"/>
          </a:xfrm>
        </p:spPr>
        <p:txBody>
          <a:bodyPr/>
          <a:lstStyle/>
          <a:p>
            <a:r>
              <a:rPr lang="zh-TW" altLang="en-US" b="1" dirty="0">
                <a:solidFill>
                  <a:schemeClr val="tx1"/>
                </a:solidFill>
              </a:rPr>
              <a:t>各型工程重機械</a:t>
            </a:r>
            <a:r>
              <a:rPr lang="zh-TW" altLang="en-US" b="1" dirty="0" smtClean="0">
                <a:solidFill>
                  <a:schemeClr val="tx1"/>
                </a:solidFill>
              </a:rPr>
              <a:t>機具</a:t>
            </a:r>
            <a:endParaRPr lang="zh-TW" altLang="en-US" b="1" dirty="0">
              <a:solidFill>
                <a:schemeClr val="tx1"/>
              </a:solidFill>
            </a:endParaRPr>
          </a:p>
          <a:p>
            <a:r>
              <a:rPr lang="zh-TW" altLang="en-US" b="1" dirty="0">
                <a:solidFill>
                  <a:schemeClr val="tx1"/>
                </a:solidFill>
              </a:rPr>
              <a:t>工程重機械操作</a:t>
            </a:r>
            <a:r>
              <a:rPr lang="zh-TW" altLang="en-US" b="1" dirty="0" smtClean="0">
                <a:solidFill>
                  <a:schemeClr val="tx1"/>
                </a:solidFill>
              </a:rPr>
              <a:t>人員</a:t>
            </a:r>
            <a:endParaRPr lang="en-US" altLang="zh-TW" b="1" dirty="0" smtClean="0">
              <a:solidFill>
                <a:schemeClr val="tx1"/>
              </a:solidFill>
            </a:endParaRPr>
          </a:p>
          <a:p>
            <a:r>
              <a:rPr lang="zh-TW" altLang="en-US" b="1" dirty="0" smtClean="0">
                <a:solidFill>
                  <a:schemeClr val="tx1"/>
                </a:solidFill>
              </a:rPr>
              <a:t>工程</a:t>
            </a:r>
            <a:r>
              <a:rPr lang="zh-TW" altLang="en-US" b="1" dirty="0">
                <a:solidFill>
                  <a:schemeClr val="tx1"/>
                </a:solidFill>
              </a:rPr>
              <a:t>重機械廠商數    </a:t>
            </a:r>
          </a:p>
          <a:p>
            <a:endParaRPr lang="en-US" altLang="zh-TW" b="1" dirty="0">
              <a:solidFill>
                <a:schemeClr val="tx1"/>
              </a:solidFill>
            </a:endParaRPr>
          </a:p>
        </p:txBody>
      </p:sp>
      <p:sp>
        <p:nvSpPr>
          <p:cNvPr id="513033" name="Text Box 9"/>
          <p:cNvSpPr txBox="1">
            <a:spLocks noChangeArrowheads="1"/>
          </p:cNvSpPr>
          <p:nvPr/>
        </p:nvSpPr>
        <p:spPr bwMode="auto">
          <a:xfrm>
            <a:off x="633046" y="1412776"/>
            <a:ext cx="8370277" cy="106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zh-TW" altLang="en-US" sz="2800" b="1" dirty="0">
                <a:latin typeface="標楷體" pitchFamily="65" charset="-120"/>
                <a:ea typeface="標楷體" pitchFamily="65" charset="-120"/>
              </a:rPr>
              <a:t>藉由建置工程重機械編管及運用系統供各縣（市）政府編管並登錄資料</a:t>
            </a:r>
            <a:r>
              <a:rPr lang="zh-TW" altLang="en-US" sz="2800" b="1" dirty="0" smtClean="0">
                <a:latin typeface="標楷體" pitchFamily="65" charset="-120"/>
                <a:ea typeface="標楷體" pitchFamily="65" charset="-120"/>
              </a:rPr>
              <a:t>，共</a:t>
            </a:r>
            <a:r>
              <a:rPr lang="zh-TW" altLang="en-US" sz="2800" b="1" dirty="0">
                <a:latin typeface="標楷體" pitchFamily="65" charset="-120"/>
                <a:ea typeface="標楷體" pitchFamily="65" charset="-120"/>
              </a:rPr>
              <a:t>編管數量如下：</a:t>
            </a:r>
            <a:r>
              <a:rPr lang="zh-TW" altLang="en-US" sz="3600" b="1" dirty="0">
                <a:latin typeface="Tahoma" pitchFamily="34" charset="0"/>
              </a:rPr>
              <a:t> </a:t>
            </a:r>
          </a:p>
        </p:txBody>
      </p:sp>
      <p:sp>
        <p:nvSpPr>
          <p:cNvPr id="513034" name="Rectangle 10"/>
          <p:cNvSpPr>
            <a:spLocks noChangeArrowheads="1"/>
          </p:cNvSpPr>
          <p:nvPr/>
        </p:nvSpPr>
        <p:spPr bwMode="auto">
          <a:xfrm>
            <a:off x="633046" y="404664"/>
            <a:ext cx="814167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4000" b="1" u="sng" dirty="0">
                <a:solidFill>
                  <a:srgbClr val="FF9933"/>
                </a:solidFill>
                <a:effectLst>
                  <a:outerShdw blurRad="38100" dist="38100" dir="2700000" algn="tl">
                    <a:srgbClr val="C0C0C0"/>
                  </a:outerShdw>
                </a:effectLst>
                <a:latin typeface="標楷體" pitchFamily="65" charset="-120"/>
                <a:ea typeface="標楷體" pitchFamily="65" charset="-120"/>
              </a:rPr>
              <a:t>編管工程重機械編管</a:t>
            </a:r>
            <a:r>
              <a:rPr lang="zh-TW" altLang="en-US" sz="4000" b="1" u="sng" dirty="0">
                <a:solidFill>
                  <a:srgbClr val="FF9933"/>
                </a:solidFill>
                <a:latin typeface="標楷體" pitchFamily="65" charset="-120"/>
                <a:ea typeface="標楷體" pitchFamily="65" charset="-120"/>
              </a:rPr>
              <a:t>數量統計成果</a:t>
            </a:r>
          </a:p>
        </p:txBody>
      </p:sp>
      <p:pic>
        <p:nvPicPr>
          <p:cNvPr id="513039" name="Picture 15" descr="7"/>
          <p:cNvPicPr>
            <a:picLocks noChangeAspect="1" noChangeArrowheads="1"/>
          </p:cNvPicPr>
          <p:nvPr/>
        </p:nvPicPr>
        <p:blipFill>
          <a:blip r:embed="rId2">
            <a:extLst>
              <a:ext uri="{28A0092B-C50C-407E-A947-70E740481C1C}">
                <a14:useLocalDpi xmlns:a14="http://schemas.microsoft.com/office/drawing/2010/main" val="0"/>
              </a:ext>
            </a:extLst>
          </a:blip>
          <a:srcRect t="17708" r="35336" b="9375"/>
          <a:stretch>
            <a:fillRect/>
          </a:stretch>
        </p:blipFill>
        <p:spPr bwMode="auto">
          <a:xfrm>
            <a:off x="4818184" y="2665914"/>
            <a:ext cx="4325816" cy="396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56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3568" y="-99392"/>
            <a:ext cx="8229600" cy="1143000"/>
          </a:xfrm>
        </p:spPr>
        <p:txBody>
          <a:bodyPr/>
          <a:lstStyle/>
          <a:p>
            <a:r>
              <a:rPr lang="zh-TW" altLang="en-US" dirty="0"/>
              <a:t/>
            </a:r>
            <a:br>
              <a:rPr lang="zh-TW" altLang="en-US" dirty="0"/>
            </a:br>
            <a:r>
              <a:rPr lang="zh-TW" altLang="en-US" b="1" dirty="0">
                <a:solidFill>
                  <a:srgbClr val="FF9933"/>
                </a:solidFill>
              </a:rPr>
              <a:t>工程重機械操作人員徵用通知書</a:t>
            </a:r>
            <a:br>
              <a:rPr lang="zh-TW" altLang="en-US" b="1" dirty="0">
                <a:solidFill>
                  <a:srgbClr val="FF9933"/>
                </a:solidFill>
              </a:rPr>
            </a:br>
            <a:endParaRPr lang="zh-TW" altLang="en-US" b="1" dirty="0">
              <a:solidFill>
                <a:srgbClr val="FF9933"/>
              </a:solidFill>
            </a:endParaRP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134853599"/>
              </p:ext>
            </p:extLst>
          </p:nvPr>
        </p:nvGraphicFramePr>
        <p:xfrm>
          <a:off x="1979712" y="980728"/>
          <a:ext cx="5112568" cy="5578485"/>
        </p:xfrm>
        <a:graphic>
          <a:graphicData uri="http://schemas.openxmlformats.org/drawingml/2006/table">
            <a:tbl>
              <a:tblPr firstRow="1" firstCol="1" lastRow="1" lastCol="1" bandRow="1" bandCol="1"/>
              <a:tblGrid>
                <a:gridCol w="1149095"/>
                <a:gridCol w="651662"/>
                <a:gridCol w="102821"/>
                <a:gridCol w="810063"/>
                <a:gridCol w="102821"/>
                <a:gridCol w="102821"/>
                <a:gridCol w="750317"/>
                <a:gridCol w="1442968"/>
              </a:tblGrid>
              <a:tr h="422381">
                <a:tc gridSpan="5">
                  <a:txBody>
                    <a:bodyPr/>
                    <a:lstStyle/>
                    <a:p>
                      <a:pPr marL="103505">
                        <a:spcAft>
                          <a:spcPts val="0"/>
                        </a:spcAft>
                      </a:pPr>
                      <a:r>
                        <a:rPr lang="en-US" sz="800" kern="100" dirty="0">
                          <a:effectLst/>
                          <a:latin typeface="標楷體"/>
                          <a:cs typeface="Times New Roman"/>
                        </a:rPr>
                        <a:t/>
                      </a:r>
                      <a:br>
                        <a:rPr lang="en-US" sz="800" kern="100" dirty="0">
                          <a:effectLst/>
                          <a:latin typeface="標楷體"/>
                          <a:cs typeface="Times New Roman"/>
                        </a:rPr>
                      </a:br>
                      <a:r>
                        <a:rPr lang="zh-TW" sz="800" b="1" kern="100" dirty="0">
                          <a:effectLst/>
                          <a:latin typeface="Times New Roman"/>
                          <a:ea typeface="標楷體"/>
                        </a:rPr>
                        <a:t>工程重機械操作人員徵用通知書</a:t>
                      </a:r>
                      <a:endParaRPr lang="zh-TW" sz="600" kern="100" dirty="0">
                        <a:effectLst/>
                        <a:latin typeface="Times New Roman"/>
                        <a:ea typeface="新細明體"/>
                      </a:endParaRPr>
                    </a:p>
                  </a:txBody>
                  <a:tcPr marL="32205" marR="32205" marT="0"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just">
                        <a:spcAft>
                          <a:spcPts val="0"/>
                        </a:spcAft>
                      </a:pPr>
                      <a:r>
                        <a:rPr lang="zh-TW" sz="600" kern="100" dirty="0">
                          <a:effectLst/>
                          <a:latin typeface="Times New Roman"/>
                          <a:ea typeface="標楷體"/>
                        </a:rPr>
                        <a:t>發文日期：</a:t>
                      </a:r>
                      <a:endParaRPr lang="zh-TW" sz="600" kern="100" dirty="0">
                        <a:effectLst/>
                        <a:latin typeface="Times New Roman"/>
                        <a:ea typeface="新細明體"/>
                      </a:endParaRPr>
                    </a:p>
                    <a:p>
                      <a:pPr algn="just">
                        <a:spcAft>
                          <a:spcPts val="0"/>
                        </a:spcAft>
                      </a:pPr>
                      <a:r>
                        <a:rPr lang="zh-TW" sz="600" kern="100" dirty="0">
                          <a:effectLst/>
                          <a:latin typeface="Times New Roman"/>
                          <a:ea typeface="標楷體"/>
                        </a:rPr>
                        <a:t>發文字號：</a:t>
                      </a:r>
                      <a:endParaRPr lang="zh-TW" sz="600" kern="100" dirty="0">
                        <a:effectLst/>
                        <a:latin typeface="Times New Roman"/>
                        <a:ea typeface="新細明體"/>
                      </a:endParaRPr>
                    </a:p>
                  </a:txBody>
                  <a:tcPr marL="32205" marR="32205"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r>
              <a:tr h="332755">
                <a:tc>
                  <a:txBody>
                    <a:bodyPr/>
                    <a:lstStyle/>
                    <a:p>
                      <a:pPr algn="dist">
                        <a:spcAft>
                          <a:spcPts val="0"/>
                        </a:spcAft>
                      </a:pPr>
                      <a:r>
                        <a:rPr lang="zh-TW" sz="700" kern="100">
                          <a:effectLst/>
                          <a:latin typeface="Times New Roman"/>
                          <a:ea typeface="標楷體"/>
                        </a:rPr>
                        <a:t>操作人員</a:t>
                      </a:r>
                      <a:endParaRPr lang="zh-TW" sz="600" kern="100">
                        <a:effectLst/>
                        <a:latin typeface="Times New Roman"/>
                        <a:ea typeface="新細明體"/>
                      </a:endParaRPr>
                    </a:p>
                    <a:p>
                      <a:pPr algn="dist">
                        <a:spcAft>
                          <a:spcPts val="0"/>
                        </a:spcAft>
                      </a:pPr>
                      <a:r>
                        <a:rPr lang="zh-TW" sz="700" kern="100">
                          <a:effectLst/>
                          <a:latin typeface="Times New Roman"/>
                          <a:ea typeface="標楷體"/>
                        </a:rPr>
                        <a:t>姓名</a:t>
                      </a:r>
                      <a:endParaRPr lang="zh-TW" sz="600" kern="100">
                        <a:effectLst/>
                        <a:latin typeface="Times New Roman"/>
                        <a:ea typeface="新細明體"/>
                      </a:endParaRPr>
                    </a:p>
                  </a:txBody>
                  <a:tcPr marL="32205" marR="3220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en-US" sz="700" kern="100">
                          <a:effectLst/>
                          <a:latin typeface="標楷體"/>
                          <a:ea typeface="新細明體"/>
                        </a:rPr>
                        <a:t> </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a:txBody>
                    <a:bodyPr/>
                    <a:lstStyle/>
                    <a:p>
                      <a:pPr algn="dist">
                        <a:spcAft>
                          <a:spcPts val="0"/>
                        </a:spcAft>
                      </a:pPr>
                      <a:r>
                        <a:rPr lang="zh-TW" sz="700" kern="100">
                          <a:effectLst/>
                          <a:latin typeface="Times New Roman"/>
                          <a:ea typeface="標楷體"/>
                        </a:rPr>
                        <a:t>性別</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en-US" sz="700" kern="100">
                          <a:effectLst/>
                          <a:latin typeface="標楷體"/>
                          <a:ea typeface="新細明體"/>
                        </a:rPr>
                        <a:t> </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a:txBody>
                    <a:bodyPr/>
                    <a:lstStyle/>
                    <a:p>
                      <a:pPr algn="dist">
                        <a:spcAft>
                          <a:spcPts val="0"/>
                        </a:spcAft>
                      </a:pPr>
                      <a:r>
                        <a:rPr lang="zh-TW" sz="700" kern="100">
                          <a:effectLst/>
                          <a:latin typeface="Times New Roman"/>
                          <a:ea typeface="標楷體"/>
                        </a:rPr>
                        <a:t>出生</a:t>
                      </a:r>
                      <a:endParaRPr lang="zh-TW" sz="600" kern="100">
                        <a:effectLst/>
                        <a:latin typeface="Times New Roman"/>
                        <a:ea typeface="新細明體"/>
                      </a:endParaRPr>
                    </a:p>
                    <a:p>
                      <a:pPr algn="dist">
                        <a:spcAft>
                          <a:spcPts val="0"/>
                        </a:spcAft>
                      </a:pPr>
                      <a:r>
                        <a:rPr lang="zh-TW" sz="700" kern="100">
                          <a:effectLst/>
                          <a:latin typeface="Times New Roman"/>
                          <a:ea typeface="標楷體"/>
                        </a:rPr>
                        <a:t>日期</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latinLnBrk="1">
                        <a:spcAft>
                          <a:spcPts val="0"/>
                        </a:spcAft>
                      </a:pPr>
                      <a:r>
                        <a:rPr lang="zh-TW" sz="700" kern="100">
                          <a:effectLst/>
                          <a:latin typeface="Times New Roman"/>
                          <a:ea typeface="標楷體"/>
                        </a:rPr>
                        <a:t>年</a:t>
                      </a:r>
                      <a:r>
                        <a:rPr lang="en-US" sz="700" kern="100">
                          <a:effectLst/>
                          <a:latin typeface="Times New Roman"/>
                          <a:ea typeface="標楷體"/>
                        </a:rPr>
                        <a:t>   </a:t>
                      </a:r>
                      <a:r>
                        <a:rPr lang="zh-TW" sz="700" kern="100">
                          <a:effectLst/>
                          <a:latin typeface="Times New Roman"/>
                          <a:ea typeface="標楷體"/>
                        </a:rPr>
                        <a:t>月</a:t>
                      </a:r>
                      <a:r>
                        <a:rPr lang="en-US" sz="700" kern="100">
                          <a:effectLst/>
                          <a:latin typeface="Times New Roman"/>
                          <a:ea typeface="標楷體"/>
                        </a:rPr>
                        <a:t>   </a:t>
                      </a:r>
                      <a:r>
                        <a:rPr lang="zh-TW" sz="700" kern="100">
                          <a:effectLst/>
                          <a:latin typeface="Times New Roman"/>
                          <a:ea typeface="標楷體"/>
                        </a:rPr>
                        <a:t>日</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755">
                <a:tc>
                  <a:txBody>
                    <a:bodyPr/>
                    <a:lstStyle/>
                    <a:p>
                      <a:pPr algn="dist">
                        <a:spcAft>
                          <a:spcPts val="0"/>
                        </a:spcAft>
                      </a:pPr>
                      <a:r>
                        <a:rPr lang="zh-TW" sz="700" kern="100">
                          <a:effectLst/>
                          <a:latin typeface="Times New Roman"/>
                          <a:ea typeface="標楷體"/>
                        </a:rPr>
                        <a:t>國民身分證</a:t>
                      </a:r>
                      <a:endParaRPr lang="zh-TW" sz="600" kern="100">
                        <a:effectLst/>
                        <a:latin typeface="Times New Roman"/>
                        <a:ea typeface="新細明體"/>
                      </a:endParaRPr>
                    </a:p>
                    <a:p>
                      <a:pPr algn="dist">
                        <a:spcAft>
                          <a:spcPts val="0"/>
                        </a:spcAft>
                      </a:pPr>
                      <a:r>
                        <a:rPr lang="zh-TW" sz="700" kern="100">
                          <a:effectLst/>
                          <a:latin typeface="Times New Roman"/>
                          <a:ea typeface="標楷體"/>
                        </a:rPr>
                        <a:t>統一編號</a:t>
                      </a:r>
                      <a:endParaRPr lang="zh-TW" sz="600" kern="100">
                        <a:effectLst/>
                        <a:latin typeface="Times New Roman"/>
                        <a:ea typeface="新細明體"/>
                      </a:endParaRPr>
                    </a:p>
                  </a:txBody>
                  <a:tcPr marL="32205" marR="3220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en-US" sz="700" kern="100">
                          <a:effectLst/>
                          <a:latin typeface="標楷體"/>
                          <a:ea typeface="新細明體"/>
                        </a:rPr>
                        <a:t> </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a:txBody>
                    <a:bodyPr/>
                    <a:lstStyle/>
                    <a:p>
                      <a:pPr algn="dist">
                        <a:spcAft>
                          <a:spcPts val="0"/>
                        </a:spcAft>
                      </a:pPr>
                      <a:r>
                        <a:rPr lang="zh-TW" sz="700" kern="100">
                          <a:effectLst/>
                          <a:latin typeface="Times New Roman"/>
                          <a:ea typeface="標楷體"/>
                        </a:rPr>
                        <a:t>聯絡</a:t>
                      </a:r>
                      <a:endParaRPr lang="zh-TW" sz="600" kern="100">
                        <a:effectLst/>
                        <a:latin typeface="Times New Roman"/>
                        <a:ea typeface="新細明體"/>
                      </a:endParaRPr>
                    </a:p>
                    <a:p>
                      <a:pPr algn="dist">
                        <a:spcAft>
                          <a:spcPts val="0"/>
                        </a:spcAft>
                      </a:pPr>
                      <a:r>
                        <a:rPr lang="zh-TW" sz="700" kern="100">
                          <a:effectLst/>
                          <a:latin typeface="Times New Roman"/>
                          <a:ea typeface="標楷體"/>
                        </a:rPr>
                        <a:t>電話</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spcAft>
                          <a:spcPts val="0"/>
                        </a:spcAft>
                      </a:pPr>
                      <a:r>
                        <a:rPr lang="en-US" sz="700" kern="100">
                          <a:effectLst/>
                          <a:latin typeface="標楷體"/>
                          <a:ea typeface="新細明體"/>
                        </a:rPr>
                        <a:t> </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466387">
                <a:tc>
                  <a:txBody>
                    <a:bodyPr/>
                    <a:lstStyle/>
                    <a:p>
                      <a:pPr algn="dist">
                        <a:spcAft>
                          <a:spcPts val="0"/>
                        </a:spcAft>
                      </a:pPr>
                      <a:r>
                        <a:rPr lang="zh-TW" sz="700" kern="100">
                          <a:effectLst/>
                          <a:latin typeface="Times New Roman"/>
                          <a:ea typeface="標楷體"/>
                        </a:rPr>
                        <a:t>住居所</a:t>
                      </a:r>
                      <a:endParaRPr lang="zh-TW" sz="600" kern="100">
                        <a:effectLst/>
                        <a:latin typeface="Times New Roman"/>
                        <a:ea typeface="新細明體"/>
                      </a:endParaRPr>
                    </a:p>
                  </a:txBody>
                  <a:tcPr marL="32205" marR="3220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R="236220">
                        <a:spcAft>
                          <a:spcPts val="0"/>
                        </a:spcAft>
                      </a:pPr>
                      <a:r>
                        <a:rPr lang="zh-TW" sz="700" kern="100">
                          <a:effectLst/>
                          <a:latin typeface="Times New Roman"/>
                          <a:ea typeface="標楷體"/>
                        </a:rPr>
                        <a:t>郵遞區號□□□□□　　　　縣市　　　　鄉鎮市區</a:t>
                      </a:r>
                      <a:endParaRPr lang="zh-TW" sz="600" kern="100">
                        <a:effectLst/>
                        <a:latin typeface="Times New Roman"/>
                        <a:ea typeface="新細明體"/>
                      </a:endParaRPr>
                    </a:p>
                    <a:p>
                      <a:pPr>
                        <a:spcAft>
                          <a:spcPts val="0"/>
                        </a:spcAft>
                      </a:pPr>
                      <a:r>
                        <a:rPr lang="zh-TW" sz="700" kern="100">
                          <a:effectLst/>
                          <a:latin typeface="Times New Roman"/>
                          <a:ea typeface="標楷體"/>
                        </a:rPr>
                        <a:t>　　　村里　　鄰　　　路街　　段　　　巷　　弄　　　　號</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582983">
                <a:tc>
                  <a:txBody>
                    <a:bodyPr/>
                    <a:lstStyle/>
                    <a:p>
                      <a:pPr algn="dist">
                        <a:spcAft>
                          <a:spcPts val="0"/>
                        </a:spcAft>
                      </a:pPr>
                      <a:r>
                        <a:rPr lang="zh-TW" sz="700" kern="100">
                          <a:effectLst/>
                          <a:latin typeface="Times New Roman"/>
                          <a:ea typeface="標楷體"/>
                        </a:rPr>
                        <a:t>操作工程</a:t>
                      </a:r>
                      <a:endParaRPr lang="zh-TW" sz="600" kern="100">
                        <a:effectLst/>
                        <a:latin typeface="Times New Roman"/>
                        <a:ea typeface="新細明體"/>
                      </a:endParaRPr>
                    </a:p>
                    <a:p>
                      <a:pPr algn="dist">
                        <a:spcAft>
                          <a:spcPts val="0"/>
                        </a:spcAft>
                      </a:pPr>
                      <a:r>
                        <a:rPr lang="zh-TW" sz="700" kern="100">
                          <a:effectLst/>
                          <a:latin typeface="Times New Roman"/>
                          <a:ea typeface="標楷體"/>
                        </a:rPr>
                        <a:t>重機械種類</a:t>
                      </a:r>
                      <a:endParaRPr lang="zh-TW" sz="600" kern="100">
                        <a:effectLst/>
                        <a:latin typeface="Times New Roman"/>
                        <a:ea typeface="新細明體"/>
                      </a:endParaRPr>
                    </a:p>
                  </a:txBody>
                  <a:tcPr marL="32205" marR="3220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en-US" sz="700" kern="100">
                          <a:effectLst/>
                          <a:latin typeface="標楷體"/>
                          <a:ea typeface="新細明體"/>
                        </a:rPr>
                        <a:t> </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a:txBody>
                    <a:bodyPr/>
                    <a:lstStyle/>
                    <a:p>
                      <a:pPr algn="dist">
                        <a:spcAft>
                          <a:spcPts val="0"/>
                        </a:spcAft>
                      </a:pPr>
                      <a:r>
                        <a:rPr lang="zh-TW" sz="700" kern="100">
                          <a:effectLst/>
                          <a:latin typeface="Times New Roman"/>
                          <a:ea typeface="標楷體"/>
                        </a:rPr>
                        <a:t>廠牌及規格</a:t>
                      </a:r>
                      <a:r>
                        <a:rPr lang="en-US" sz="700" kern="100">
                          <a:effectLst/>
                          <a:latin typeface="Times New Roman"/>
                          <a:ea typeface="標楷體"/>
                        </a:rPr>
                        <a:t>(*)</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en-US" sz="700" kern="100">
                          <a:effectLst/>
                          <a:latin typeface="標楷體"/>
                          <a:ea typeface="新細明體"/>
                        </a:rPr>
                        <a:t> </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a:txBody>
                    <a:bodyPr/>
                    <a:lstStyle/>
                    <a:p>
                      <a:pPr algn="dist">
                        <a:lnSpc>
                          <a:spcPts val="1400"/>
                        </a:lnSpc>
                        <a:spcAft>
                          <a:spcPts val="0"/>
                        </a:spcAft>
                      </a:pPr>
                      <a:r>
                        <a:rPr lang="zh-TW" sz="700" kern="100">
                          <a:effectLst/>
                          <a:latin typeface="Times New Roman"/>
                          <a:ea typeface="標楷體"/>
                        </a:rPr>
                        <a:t>工程重機械編號</a:t>
                      </a:r>
                      <a:r>
                        <a:rPr lang="en-US" sz="700" kern="100">
                          <a:effectLst/>
                          <a:latin typeface="Times New Roman"/>
                          <a:ea typeface="標楷體"/>
                        </a:rPr>
                        <a:t>(*)</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latinLnBrk="1">
                        <a:spcAft>
                          <a:spcPts val="0"/>
                        </a:spcAft>
                      </a:pPr>
                      <a:r>
                        <a:rPr lang="en-US" sz="700" kern="100">
                          <a:effectLst/>
                          <a:latin typeface="標楷體"/>
                          <a:ea typeface="新細明體"/>
                        </a:rPr>
                        <a:t> </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755">
                <a:tc>
                  <a:txBody>
                    <a:bodyPr/>
                    <a:lstStyle/>
                    <a:p>
                      <a:pPr algn="dist">
                        <a:spcAft>
                          <a:spcPts val="0"/>
                        </a:spcAft>
                      </a:pPr>
                      <a:r>
                        <a:rPr lang="zh-TW" sz="700" kern="100">
                          <a:effectLst/>
                          <a:latin typeface="Times New Roman"/>
                          <a:ea typeface="標楷體"/>
                        </a:rPr>
                        <a:t>徵用依據</a:t>
                      </a:r>
                      <a:endParaRPr lang="zh-TW" sz="600" kern="100">
                        <a:effectLst/>
                        <a:latin typeface="Times New Roman"/>
                        <a:ea typeface="新細明體"/>
                      </a:endParaRPr>
                    </a:p>
                  </a:txBody>
                  <a:tcPr marL="32205" marR="3220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a:spcAft>
                          <a:spcPts val="0"/>
                        </a:spcAft>
                      </a:pPr>
                      <a:r>
                        <a:rPr lang="zh-TW" sz="700" kern="100">
                          <a:effectLst/>
                          <a:latin typeface="Times New Roman"/>
                          <a:ea typeface="標楷體"/>
                        </a:rPr>
                        <a:t>全民防衛動員準備法、災害防救法、民防法、工程重機械編管及運用辦法。（其他相關依據）</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332755">
                <a:tc>
                  <a:txBody>
                    <a:bodyPr/>
                    <a:lstStyle/>
                    <a:p>
                      <a:pPr algn="dist">
                        <a:spcAft>
                          <a:spcPts val="0"/>
                        </a:spcAft>
                      </a:pPr>
                      <a:r>
                        <a:rPr lang="zh-TW" sz="700" kern="100" dirty="0">
                          <a:effectLst/>
                          <a:latin typeface="Times New Roman"/>
                          <a:ea typeface="標楷體"/>
                        </a:rPr>
                        <a:t>徵用期限</a:t>
                      </a:r>
                      <a:endParaRPr lang="zh-TW" sz="600" kern="100" dirty="0">
                        <a:effectLst/>
                        <a:latin typeface="Times New Roman"/>
                        <a:ea typeface="新細明體"/>
                      </a:endParaRPr>
                    </a:p>
                  </a:txBody>
                  <a:tcPr marL="32205" marR="3220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algn="dist">
                        <a:spcAft>
                          <a:spcPts val="0"/>
                        </a:spcAft>
                      </a:pPr>
                      <a:r>
                        <a:rPr lang="zh-TW" sz="700" kern="100">
                          <a:effectLst/>
                          <a:latin typeface="Times New Roman"/>
                          <a:ea typeface="標楷體"/>
                        </a:rPr>
                        <a:t>自　　年　　月　　日　　時　　分起</a:t>
                      </a:r>
                      <a:endParaRPr lang="zh-TW" sz="600" kern="100">
                        <a:effectLst/>
                        <a:latin typeface="Times New Roman"/>
                        <a:ea typeface="新細明體"/>
                      </a:endParaRPr>
                    </a:p>
                    <a:p>
                      <a:pPr algn="dist">
                        <a:spcAft>
                          <a:spcPts val="0"/>
                        </a:spcAft>
                      </a:pPr>
                      <a:r>
                        <a:rPr lang="zh-TW" sz="700" kern="100">
                          <a:effectLst/>
                          <a:latin typeface="Times New Roman"/>
                          <a:ea typeface="標楷體"/>
                        </a:rPr>
                        <a:t>至　　年　　月　　日　　時　　分止</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332755">
                <a:tc>
                  <a:txBody>
                    <a:bodyPr/>
                    <a:lstStyle/>
                    <a:p>
                      <a:pPr algn="dist">
                        <a:spcAft>
                          <a:spcPts val="0"/>
                        </a:spcAft>
                      </a:pPr>
                      <a:r>
                        <a:rPr lang="zh-TW" sz="700" kern="100">
                          <a:effectLst/>
                          <a:latin typeface="Times New Roman"/>
                          <a:ea typeface="標楷體"/>
                        </a:rPr>
                        <a:t>徵用支援</a:t>
                      </a:r>
                      <a:endParaRPr lang="zh-TW" sz="600" kern="100">
                        <a:effectLst/>
                        <a:latin typeface="Times New Roman"/>
                        <a:ea typeface="新細明體"/>
                      </a:endParaRPr>
                    </a:p>
                    <a:p>
                      <a:pPr algn="dist">
                        <a:spcAft>
                          <a:spcPts val="0"/>
                        </a:spcAft>
                      </a:pPr>
                      <a:r>
                        <a:rPr lang="zh-TW" sz="700" kern="100">
                          <a:effectLst/>
                          <a:latin typeface="Times New Roman"/>
                          <a:ea typeface="標楷體"/>
                        </a:rPr>
                        <a:t>地區</a:t>
                      </a:r>
                      <a:endParaRPr lang="zh-TW" sz="600" kern="100">
                        <a:effectLst/>
                        <a:latin typeface="Times New Roman"/>
                        <a:ea typeface="新細明體"/>
                      </a:endParaRPr>
                    </a:p>
                  </a:txBody>
                  <a:tcPr marL="32205" marR="3220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algn="ctr">
                        <a:spcAft>
                          <a:spcPts val="0"/>
                        </a:spcAft>
                      </a:pPr>
                      <a:r>
                        <a:rPr lang="en-US" sz="700" kern="100">
                          <a:effectLst/>
                          <a:latin typeface="標楷體"/>
                          <a:ea typeface="新細明體"/>
                        </a:rPr>
                        <a:t> </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221620">
                <a:tc>
                  <a:txBody>
                    <a:bodyPr/>
                    <a:lstStyle/>
                    <a:p>
                      <a:pPr algn="dist">
                        <a:spcAft>
                          <a:spcPts val="0"/>
                        </a:spcAft>
                      </a:pPr>
                      <a:r>
                        <a:rPr lang="zh-TW" sz="700" kern="100">
                          <a:effectLst/>
                          <a:latin typeface="Times New Roman"/>
                          <a:ea typeface="標楷體"/>
                        </a:rPr>
                        <a:t>報到時間</a:t>
                      </a:r>
                      <a:endParaRPr lang="zh-TW" sz="600" kern="100">
                        <a:effectLst/>
                        <a:latin typeface="Times New Roman"/>
                        <a:ea typeface="新細明體"/>
                      </a:endParaRPr>
                    </a:p>
                  </a:txBody>
                  <a:tcPr marL="32205" marR="3220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R="236220" algn="dist">
                        <a:spcAft>
                          <a:spcPts val="0"/>
                        </a:spcAft>
                      </a:pPr>
                      <a:r>
                        <a:rPr lang="zh-TW" sz="700" kern="100">
                          <a:effectLst/>
                          <a:latin typeface="Times New Roman"/>
                          <a:ea typeface="標楷體"/>
                        </a:rPr>
                        <a:t>　　　年　　月　　日　　時　　分</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198806">
                <a:tc rowSpan="2">
                  <a:txBody>
                    <a:bodyPr/>
                    <a:lstStyle/>
                    <a:p>
                      <a:pPr algn="dist">
                        <a:spcAft>
                          <a:spcPts val="0"/>
                        </a:spcAft>
                      </a:pPr>
                      <a:r>
                        <a:rPr lang="zh-TW" sz="700" kern="100">
                          <a:effectLst/>
                          <a:latin typeface="Times New Roman"/>
                          <a:ea typeface="標楷體"/>
                        </a:rPr>
                        <a:t>報到地點</a:t>
                      </a:r>
                      <a:endParaRPr lang="zh-TW" sz="600" kern="100">
                        <a:effectLst/>
                        <a:latin typeface="Times New Roman"/>
                        <a:ea typeface="新細明體"/>
                      </a:endParaRPr>
                    </a:p>
                  </a:txBody>
                  <a:tcPr marL="32205" marR="3220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700" kern="100">
                          <a:effectLst/>
                          <a:latin typeface="Times New Roman"/>
                          <a:ea typeface="標楷體"/>
                        </a:rPr>
                        <a:t>地點：</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6">
                  <a:txBody>
                    <a:bodyPr/>
                    <a:lstStyle/>
                    <a:p>
                      <a:pPr marR="236220">
                        <a:spcAft>
                          <a:spcPts val="0"/>
                        </a:spcAft>
                      </a:pPr>
                      <a:r>
                        <a:rPr lang="en-US" sz="700" kern="100">
                          <a:effectLst/>
                          <a:latin typeface="標楷體"/>
                          <a:ea typeface="新細明體"/>
                        </a:rPr>
                        <a:t> </a:t>
                      </a:r>
                      <a:endParaRPr lang="zh-TW" sz="600" kern="100">
                        <a:effectLst/>
                        <a:latin typeface="Times New Roman"/>
                        <a:ea typeface="新細明體"/>
                      </a:endParaRPr>
                    </a:p>
                  </a:txBody>
                  <a:tcPr marL="32205" marR="32205" marT="0"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466387">
                <a:tc vMerge="1">
                  <a:txBody>
                    <a:bodyPr/>
                    <a:lstStyle/>
                    <a:p>
                      <a:endParaRPr lang="zh-TW" altLang="en-US"/>
                    </a:p>
                  </a:txBody>
                  <a:tcPr/>
                </a:tc>
                <a:tc>
                  <a:txBody>
                    <a:bodyPr/>
                    <a:lstStyle/>
                    <a:p>
                      <a:pPr algn="just">
                        <a:spcAft>
                          <a:spcPts val="0"/>
                        </a:spcAft>
                      </a:pPr>
                      <a:r>
                        <a:rPr lang="zh-TW" sz="700" kern="100">
                          <a:effectLst/>
                          <a:latin typeface="Times New Roman"/>
                          <a:ea typeface="標楷體"/>
                        </a:rPr>
                        <a:t>地址：</a:t>
                      </a:r>
                      <a:endParaRPr lang="zh-TW" sz="600" kern="100">
                        <a:effectLst/>
                        <a:latin typeface="Times New Roman"/>
                        <a:ea typeface="新細明體"/>
                      </a:endParaRPr>
                    </a:p>
                  </a:txBody>
                  <a:tcPr marL="32205" marR="32205"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gridSpan="6">
                  <a:txBody>
                    <a:bodyPr/>
                    <a:lstStyle/>
                    <a:p>
                      <a:pPr marR="236220" algn="just">
                        <a:spcAft>
                          <a:spcPts val="0"/>
                        </a:spcAft>
                      </a:pPr>
                      <a:r>
                        <a:rPr lang="zh-TW" sz="700" kern="100">
                          <a:effectLst/>
                          <a:latin typeface="Times New Roman"/>
                          <a:ea typeface="標楷體"/>
                        </a:rPr>
                        <a:t>郵遞區號□□□□□　　　縣市　　　鄉鎮市區</a:t>
                      </a:r>
                      <a:endParaRPr lang="zh-TW" sz="600" kern="100">
                        <a:effectLst/>
                        <a:latin typeface="Times New Roman"/>
                        <a:ea typeface="新細明體"/>
                      </a:endParaRPr>
                    </a:p>
                    <a:p>
                      <a:pPr algn="just">
                        <a:spcAft>
                          <a:spcPts val="0"/>
                        </a:spcAft>
                      </a:pPr>
                      <a:r>
                        <a:rPr lang="zh-TW" sz="700" kern="100">
                          <a:effectLst/>
                          <a:latin typeface="Times New Roman"/>
                          <a:ea typeface="標楷體"/>
                        </a:rPr>
                        <a:t>　　　村里　　鄰　　路街　　段　　巷　　弄　　號</a:t>
                      </a:r>
                      <a:endParaRPr lang="zh-TW" sz="600" kern="100">
                        <a:effectLst/>
                        <a:latin typeface="Times New Roman"/>
                        <a:ea typeface="新細明體"/>
                      </a:endParaRPr>
                    </a:p>
                  </a:txBody>
                  <a:tcPr marL="32205" marR="32205" marT="0" marB="0">
                    <a:lnL>
                      <a:noFill/>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332755">
                <a:tc>
                  <a:txBody>
                    <a:bodyPr/>
                    <a:lstStyle/>
                    <a:p>
                      <a:pPr algn="dist">
                        <a:spcAft>
                          <a:spcPts val="0"/>
                        </a:spcAft>
                      </a:pPr>
                      <a:r>
                        <a:rPr lang="zh-TW" sz="700" kern="100">
                          <a:effectLst/>
                          <a:latin typeface="Times New Roman"/>
                          <a:ea typeface="標楷體"/>
                        </a:rPr>
                        <a:t>注意事項</a:t>
                      </a:r>
                      <a:endParaRPr lang="zh-TW" sz="600" kern="100">
                        <a:effectLst/>
                        <a:latin typeface="Times New Roman"/>
                        <a:ea typeface="新細明體"/>
                      </a:endParaRPr>
                    </a:p>
                  </a:txBody>
                  <a:tcPr marL="32205" marR="3220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a:spcAft>
                          <a:spcPts val="0"/>
                        </a:spcAft>
                      </a:pPr>
                      <a:r>
                        <a:rPr lang="zh-TW" sz="700" kern="100">
                          <a:effectLst/>
                          <a:latin typeface="Times New Roman"/>
                          <a:ea typeface="標楷體"/>
                        </a:rPr>
                        <a:t>不服本處分者，請於本處分送達之次日起三十日內，循行政程序提起訴願。</a:t>
                      </a:r>
                      <a:endParaRPr lang="zh-TW" sz="600" kern="100">
                        <a:effectLst/>
                        <a:latin typeface="Times New Roman"/>
                        <a:ea typeface="新細明體"/>
                      </a:endParaRPr>
                    </a:p>
                  </a:txBody>
                  <a:tcPr marL="32205" marR="3220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491474">
                <a:tc rowSpan="2">
                  <a:txBody>
                    <a:bodyPr/>
                    <a:lstStyle/>
                    <a:p>
                      <a:pPr algn="dist">
                        <a:spcAft>
                          <a:spcPts val="0"/>
                        </a:spcAft>
                      </a:pPr>
                      <a:r>
                        <a:rPr lang="zh-TW" sz="700" kern="100">
                          <a:effectLst/>
                          <a:latin typeface="Times New Roman"/>
                          <a:ea typeface="標楷體"/>
                        </a:rPr>
                        <a:t>執行機關</a:t>
                      </a:r>
                      <a:endParaRPr lang="zh-TW" sz="600" kern="100">
                        <a:effectLst/>
                        <a:latin typeface="Times New Roman"/>
                        <a:ea typeface="新細明體"/>
                      </a:endParaRPr>
                    </a:p>
                  </a:txBody>
                  <a:tcPr marL="32205" marR="3220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algn="just">
                        <a:spcAft>
                          <a:spcPts val="0"/>
                        </a:spcAft>
                      </a:pPr>
                      <a:r>
                        <a:rPr lang="zh-TW" sz="800" kern="100">
                          <a:effectLst/>
                          <a:latin typeface="Times New Roman"/>
                          <a:ea typeface="標楷體"/>
                        </a:rPr>
                        <a:t>○○直轄市、縣（市）政府</a:t>
                      </a:r>
                      <a:endParaRPr lang="zh-TW" sz="600" kern="100">
                        <a:effectLst/>
                        <a:latin typeface="Times New Roman"/>
                        <a:ea typeface="新細明體"/>
                      </a:endParaRPr>
                    </a:p>
                    <a:p>
                      <a:pPr algn="just">
                        <a:spcAft>
                          <a:spcPts val="0"/>
                        </a:spcAft>
                        <a:tabLst>
                          <a:tab pos="2103120" algn="l"/>
                        </a:tabLst>
                      </a:pPr>
                      <a:r>
                        <a:rPr lang="en-US" sz="600" kern="100">
                          <a:effectLst/>
                          <a:latin typeface="標楷體"/>
                          <a:ea typeface="新細明體"/>
                        </a:rPr>
                        <a:t> </a:t>
                      </a:r>
                      <a:endParaRPr lang="zh-TW" sz="600" kern="100">
                        <a:effectLst/>
                        <a:latin typeface="Times New Roman"/>
                        <a:ea typeface="新細明體"/>
                      </a:endParaRPr>
                    </a:p>
                  </a:txBody>
                  <a:tcPr marL="32205" marR="32205"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229441">
                <a:tc vMerge="1">
                  <a:txBody>
                    <a:bodyPr/>
                    <a:lstStyle/>
                    <a:p>
                      <a:endParaRPr lang="zh-TW" altLang="en-US"/>
                    </a:p>
                  </a:txBody>
                  <a:tcPr/>
                </a:tc>
                <a:tc gridSpan="7">
                  <a:txBody>
                    <a:bodyPr/>
                    <a:lstStyle/>
                    <a:p>
                      <a:pPr indent="304800" algn="just">
                        <a:spcAft>
                          <a:spcPts val="0"/>
                        </a:spcAft>
                        <a:tabLst>
                          <a:tab pos="2103120" algn="l"/>
                        </a:tabLst>
                      </a:pPr>
                      <a:r>
                        <a:rPr lang="en-US" sz="600" kern="100">
                          <a:effectLst/>
                          <a:latin typeface="標楷體"/>
                          <a:ea typeface="新細明體"/>
                        </a:rPr>
                        <a:t>	</a:t>
                      </a:r>
                      <a:r>
                        <a:rPr lang="zh-TW" sz="700" kern="100">
                          <a:effectLst/>
                          <a:latin typeface="Times New Roman"/>
                          <a:ea typeface="標楷體"/>
                        </a:rPr>
                        <a:t>首長（署名及簽章）</a:t>
                      </a:r>
                      <a:endParaRPr lang="zh-TW" sz="600" kern="100">
                        <a:effectLst/>
                        <a:latin typeface="Times New Roman"/>
                        <a:ea typeface="新細明體"/>
                      </a:endParaRPr>
                    </a:p>
                  </a:txBody>
                  <a:tcPr marL="32205" marR="32205"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502476">
                <a:tc gridSpan="8">
                  <a:txBody>
                    <a:bodyPr/>
                    <a:lstStyle/>
                    <a:p>
                      <a:pPr marL="1182370" marR="76200" indent="-1223645" algn="just">
                        <a:lnSpc>
                          <a:spcPts val="1200"/>
                        </a:lnSpc>
                        <a:spcAft>
                          <a:spcPts val="450"/>
                        </a:spcAft>
                      </a:pPr>
                      <a:r>
                        <a:rPr lang="zh-TW" sz="600" kern="100" dirty="0">
                          <a:effectLst/>
                          <a:latin typeface="Times New Roman"/>
                          <a:ea typeface="標楷體"/>
                        </a:rPr>
                        <a:t>本徵用書第一聯：由執行單位收執、第二聯：由工程重機械所有人或管理人保管、第三聯：於報到時交接收單位。</a:t>
                      </a:r>
                    </a:p>
                    <a:p>
                      <a:pPr marL="6350" indent="-41275" algn="just">
                        <a:spcAft>
                          <a:spcPts val="0"/>
                        </a:spcAft>
                      </a:pPr>
                      <a:r>
                        <a:rPr lang="zh-TW" sz="600" kern="100" dirty="0">
                          <a:effectLst/>
                          <a:latin typeface="Times New Roman"/>
                          <a:ea typeface="標楷體"/>
                        </a:rPr>
                        <a:t>＊本徵用通知書為操作人員採人機並徵方式徵用時填寫。</a:t>
                      </a:r>
                      <a:endParaRPr lang="zh-TW" sz="600" kern="100" dirty="0">
                        <a:effectLst/>
                        <a:latin typeface="Times New Roman"/>
                        <a:ea typeface="新細明體"/>
                      </a:endParaRPr>
                    </a:p>
                  </a:txBody>
                  <a:tcPr marL="32205" marR="32205"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bl>
          </a:graphicData>
        </a:graphic>
      </p:graphicFrame>
      <p:sp>
        <p:nvSpPr>
          <p:cNvPr id="5" name="Rectangle 1"/>
          <p:cNvSpPr>
            <a:spLocks noChangeArrowheads="1"/>
          </p:cNvSpPr>
          <p:nvPr/>
        </p:nvSpPr>
        <p:spPr bwMode="auto">
          <a:xfrm>
            <a:off x="3119438" y="1311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31471868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3" name="Picture 5" descr="P10100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196752"/>
            <a:ext cx="7601345" cy="523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0" name="Rectangle 2"/>
          <p:cNvSpPr>
            <a:spLocks noGrp="1" noChangeArrowheads="1"/>
          </p:cNvSpPr>
          <p:nvPr>
            <p:ph type="title"/>
          </p:nvPr>
        </p:nvSpPr>
        <p:spPr>
          <a:xfrm>
            <a:off x="467544" y="53752"/>
            <a:ext cx="8229600" cy="1143000"/>
          </a:xfrm>
        </p:spPr>
        <p:txBody>
          <a:bodyPr/>
          <a:lstStyle/>
          <a:p>
            <a:r>
              <a:rPr lang="zh-TW" altLang="en-US" b="1" dirty="0" smtClean="0">
                <a:solidFill>
                  <a:srgbClr val="FF9933"/>
                </a:solidFill>
                <a:hlinkClick r:id="rId3" action="ppaction://hlinkfile"/>
              </a:rPr>
              <a:t>災害防治與互動機制</a:t>
            </a:r>
            <a:endParaRPr lang="zh-TW" altLang="zh-TW" b="1" dirty="0">
              <a:solidFill>
                <a:srgbClr val="FF9933"/>
              </a:solidFill>
            </a:endParaRPr>
          </a:p>
        </p:txBody>
      </p:sp>
    </p:spTree>
    <p:extLst>
      <p:ext uri="{BB962C8B-B14F-4D97-AF65-F5344CB8AC3E}">
        <p14:creationId xmlns:p14="http://schemas.microsoft.com/office/powerpoint/2010/main" val="503729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內容版面配置區 2"/>
          <p:cNvSpPr>
            <a:spLocks noGrp="1"/>
          </p:cNvSpPr>
          <p:nvPr>
            <p:ph idx="1"/>
          </p:nvPr>
        </p:nvSpPr>
        <p:spPr>
          <a:xfrm>
            <a:off x="0" y="1484784"/>
            <a:ext cx="8229600" cy="4530725"/>
          </a:xfrm>
        </p:spPr>
        <p:txBody>
          <a:bodyPr/>
          <a:lstStyle/>
          <a:p>
            <a:r>
              <a:rPr lang="en-US" altLang="zh-TW" b="1" dirty="0" smtClean="0">
                <a:solidFill>
                  <a:srgbClr val="0000FF"/>
                </a:solidFill>
                <a:effectLst/>
              </a:rPr>
              <a:t>2014</a:t>
            </a:r>
            <a:r>
              <a:rPr lang="zh-TW" altLang="en-US" b="1" dirty="0" smtClean="0">
                <a:solidFill>
                  <a:srgbClr val="0000FF"/>
                </a:solidFill>
                <a:effectLst/>
              </a:rPr>
              <a:t>年</a:t>
            </a:r>
            <a:r>
              <a:rPr lang="en-US" altLang="zh-TW" b="1" dirty="0" smtClean="0">
                <a:solidFill>
                  <a:srgbClr val="0000FF"/>
                </a:solidFill>
                <a:effectLst/>
              </a:rPr>
              <a:t>6</a:t>
            </a:r>
            <a:r>
              <a:rPr lang="zh-TW" altLang="en-US" b="1" dirty="0" smtClean="0">
                <a:solidFill>
                  <a:srgbClr val="0000FF"/>
                </a:solidFill>
                <a:effectLst/>
              </a:rPr>
              <a:t>月初台南市長賴清德在上海參訪，回應大陸學者提到台獨黨綱時表示，「台灣前途由</a:t>
            </a:r>
            <a:r>
              <a:rPr lang="en-US" altLang="zh-TW" b="1" dirty="0" smtClean="0">
                <a:solidFill>
                  <a:srgbClr val="0000FF"/>
                </a:solidFill>
                <a:effectLst/>
              </a:rPr>
              <a:t>2300</a:t>
            </a:r>
            <a:r>
              <a:rPr lang="zh-TW" altLang="en-US" b="1" dirty="0" smtClean="0">
                <a:solidFill>
                  <a:srgbClr val="0000FF"/>
                </a:solidFill>
                <a:effectLst/>
              </a:rPr>
              <a:t>萬人民共同決定</a:t>
            </a:r>
            <a:r>
              <a:rPr lang="zh-TW" altLang="en-US" dirty="0" smtClean="0">
                <a:solidFill>
                  <a:srgbClr val="0000CC"/>
                </a:solidFill>
                <a:effectLst/>
              </a:rPr>
              <a:t>」。</a:t>
            </a:r>
            <a:endParaRPr lang="en-US" altLang="zh-TW" dirty="0" smtClean="0">
              <a:solidFill>
                <a:srgbClr val="0000CC"/>
              </a:solidFill>
              <a:effectLst/>
            </a:endParaRPr>
          </a:p>
          <a:p>
            <a:r>
              <a:rPr lang="zh-TW" altLang="en-US" b="1" dirty="0" smtClean="0">
                <a:solidFill>
                  <a:srgbClr val="0000FF"/>
                </a:solidFill>
                <a:effectLst/>
              </a:rPr>
              <a:t>大陸國台辦發言人范麗青</a:t>
            </a:r>
            <a:endParaRPr lang="en-US" altLang="zh-TW" b="1" dirty="0" smtClean="0">
              <a:solidFill>
                <a:srgbClr val="0000FF"/>
              </a:solidFill>
              <a:effectLst/>
            </a:endParaRPr>
          </a:p>
          <a:p>
            <a:r>
              <a:rPr lang="zh-TW" altLang="en-US" b="1" dirty="0" smtClean="0">
                <a:solidFill>
                  <a:srgbClr val="0000FF"/>
                </a:solidFill>
                <a:effectLst/>
              </a:rPr>
              <a:t>回應：</a:t>
            </a:r>
            <a:r>
              <a:rPr lang="zh-TW" altLang="en-US" b="1" dirty="0" smtClean="0">
                <a:solidFill>
                  <a:srgbClr val="FF0000"/>
                </a:solidFill>
                <a:effectLst/>
              </a:rPr>
              <a:t>「須由包括台灣同</a:t>
            </a:r>
            <a:endParaRPr lang="en-US" altLang="zh-TW" b="1" dirty="0" smtClean="0">
              <a:solidFill>
                <a:srgbClr val="FF0000"/>
              </a:solidFill>
              <a:effectLst/>
            </a:endParaRPr>
          </a:p>
          <a:p>
            <a:r>
              <a:rPr lang="zh-TW" altLang="en-US" b="1" dirty="0" smtClean="0">
                <a:solidFill>
                  <a:srgbClr val="FF0000"/>
                </a:solidFill>
                <a:effectLst/>
              </a:rPr>
              <a:t>胞在內的全中國人民共同</a:t>
            </a:r>
            <a:endParaRPr lang="en-US" altLang="zh-TW" b="1" dirty="0" smtClean="0">
              <a:solidFill>
                <a:srgbClr val="FF0000"/>
              </a:solidFill>
              <a:effectLst/>
            </a:endParaRPr>
          </a:p>
          <a:p>
            <a:r>
              <a:rPr lang="zh-TW" altLang="en-US" b="1" dirty="0" smtClean="0">
                <a:solidFill>
                  <a:srgbClr val="FF0000"/>
                </a:solidFill>
                <a:effectLst/>
              </a:rPr>
              <a:t>決定。」</a:t>
            </a:r>
            <a:endParaRPr lang="en-US" altLang="zh-TW" b="1" dirty="0" smtClean="0">
              <a:solidFill>
                <a:srgbClr val="FF0000"/>
              </a:solidFill>
              <a:effectLst/>
            </a:endParaRPr>
          </a:p>
          <a:p>
            <a:r>
              <a:rPr lang="zh-TW" altLang="en-US" b="1" dirty="0" smtClean="0">
                <a:solidFill>
                  <a:srgbClr val="0000FF"/>
                </a:solidFill>
                <a:effectLst/>
              </a:rPr>
              <a:t>總統府重申：</a:t>
            </a:r>
            <a:r>
              <a:rPr lang="zh-TW" altLang="en-US" b="1" dirty="0" smtClean="0">
                <a:solidFill>
                  <a:srgbClr val="FF0000"/>
                </a:solidFill>
                <a:effectLst/>
              </a:rPr>
              <a:t>主權獨立 </a:t>
            </a:r>
            <a:endParaRPr lang="en-US" altLang="zh-TW" b="1" dirty="0" smtClean="0">
              <a:solidFill>
                <a:srgbClr val="FF0000"/>
              </a:solidFill>
              <a:effectLst/>
            </a:endParaRPr>
          </a:p>
          <a:p>
            <a:r>
              <a:rPr lang="zh-TW" altLang="en-US" b="1" dirty="0" smtClean="0">
                <a:solidFill>
                  <a:srgbClr val="FF0000"/>
                </a:solidFill>
                <a:effectLst/>
              </a:rPr>
              <a:t>中華民國前途</a:t>
            </a:r>
            <a:r>
              <a:rPr lang="en-US" altLang="zh-TW" b="1" dirty="0" smtClean="0">
                <a:solidFill>
                  <a:srgbClr val="FF0000"/>
                </a:solidFill>
                <a:effectLst/>
              </a:rPr>
              <a:t>2300</a:t>
            </a:r>
            <a:r>
              <a:rPr lang="zh-TW" altLang="en-US" b="1" dirty="0" smtClean="0">
                <a:solidFill>
                  <a:srgbClr val="FF0000"/>
                </a:solidFill>
                <a:effectLst/>
              </a:rPr>
              <a:t>萬人決定</a:t>
            </a:r>
          </a:p>
        </p:txBody>
      </p:sp>
      <p:sp>
        <p:nvSpPr>
          <p:cNvPr id="4" name="投影片編號版面配置區 3"/>
          <p:cNvSpPr>
            <a:spLocks noGrp="1"/>
          </p:cNvSpPr>
          <p:nvPr>
            <p:ph type="sldNum" sz="quarter" idx="12"/>
          </p:nvPr>
        </p:nvSpPr>
        <p:spPr/>
        <p:txBody>
          <a:bodyPr/>
          <a:lstStyle/>
          <a:p>
            <a:pPr>
              <a:defRPr/>
            </a:pPr>
            <a:fld id="{906E0A6E-022B-45A2-8D30-A5E9B55946DF}" type="slidenum">
              <a:rPr lang="en-US" altLang="zh-TW" smtClean="0"/>
              <a:pPr>
                <a:defRPr/>
              </a:pPr>
              <a:t>14</a:t>
            </a:fld>
            <a:endParaRPr lang="en-US" altLang="zh-TW"/>
          </a:p>
        </p:txBody>
      </p:sp>
      <p:sp>
        <p:nvSpPr>
          <p:cNvPr id="5" name="Rectangle 4"/>
          <p:cNvSpPr>
            <a:spLocks noGrp="1" noChangeArrowheads="1"/>
          </p:cNvSpPr>
          <p:nvPr>
            <p:ph type="title"/>
          </p:nvPr>
        </p:nvSpPr>
        <p:spPr>
          <a:solidFill>
            <a:srgbClr val="FFFF00"/>
          </a:solidFill>
          <a:ln>
            <a:solidFill>
              <a:srgbClr val="FF0000"/>
            </a:solidFill>
          </a:ln>
        </p:spPr>
        <p:txBody>
          <a:bodyPr/>
          <a:lstStyle/>
          <a:p>
            <a:pPr>
              <a:defRPr/>
            </a:pPr>
            <a:r>
              <a:rPr lang="zh-TW" altLang="en-US" b="1" dirty="0" smtClean="0">
                <a:solidFill>
                  <a:srgbClr val="0000CC"/>
                </a:solidFill>
                <a:latin typeface="微軟正黑體" pitchFamily="34" charset="-120"/>
                <a:ea typeface="微軟正黑體" pitchFamily="34" charset="-120"/>
              </a:rPr>
              <a:t>習近平對</a:t>
            </a:r>
            <a:r>
              <a:rPr lang="zh-TW" altLang="en-US" b="1" dirty="0">
                <a:solidFill>
                  <a:srgbClr val="0000CC"/>
                </a:solidFill>
                <a:latin typeface="微軟正黑體" pitchFamily="34" charset="-120"/>
                <a:ea typeface="微軟正黑體" pitchFamily="34" charset="-120"/>
              </a:rPr>
              <a:t>台</a:t>
            </a:r>
            <a:r>
              <a:rPr lang="zh-TW" altLang="en-US" b="1" dirty="0" smtClean="0">
                <a:solidFill>
                  <a:srgbClr val="0000CC"/>
                </a:solidFill>
                <a:latin typeface="微軟正黑體" pitchFamily="34" charset="-120"/>
                <a:ea typeface="微軟正黑體" pitchFamily="34" charset="-120"/>
              </a:rPr>
              <a:t>政策</a:t>
            </a:r>
            <a:endParaRPr lang="zh-TW" altLang="en-US" b="1" dirty="0">
              <a:solidFill>
                <a:srgbClr val="0000CC"/>
              </a:solidFill>
              <a:latin typeface="微軟正黑體" pitchFamily="34" charset="-120"/>
              <a:ea typeface="微軟正黑體" pitchFamily="34" charset="-120"/>
            </a:endParaRPr>
          </a:p>
        </p:txBody>
      </p:sp>
      <p:pic>
        <p:nvPicPr>
          <p:cNvPr id="34821" name="Picture 2" descr="http://images.china.cn/attachement/jpg/site1000/20100630/00114320c9e60d95542f57.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636838"/>
            <a:ext cx="3097213"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5164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3"/>
          <p:cNvSpPr>
            <a:spLocks noGrp="1"/>
          </p:cNvSpPr>
          <p:nvPr>
            <p:ph type="sldNum" sz="quarter" idx="12"/>
          </p:nvPr>
        </p:nvSpPr>
        <p:spPr/>
        <p:txBody>
          <a:bodyPr/>
          <a:lstStyle/>
          <a:p>
            <a:fld id="{9BC0646F-D441-4239-8FAA-22A899A5D88F}" type="slidenum">
              <a:rPr lang="en-US" altLang="zh-TW"/>
              <a:pPr/>
              <a:t>140</a:t>
            </a:fld>
            <a:endParaRPr lang="en-US" altLang="zh-TW"/>
          </a:p>
        </p:txBody>
      </p:sp>
      <p:pic>
        <p:nvPicPr>
          <p:cNvPr id="49154" name="Picture 2" descr="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153400" cy="5791200"/>
          </a:xfrm>
          <a:prstGeom prst="rect">
            <a:avLst/>
          </a:prstGeom>
          <a:noFill/>
          <a:extLst>
            <a:ext uri="{909E8E84-426E-40DD-AFC4-6F175D3DCCD1}">
              <a14:hiddenFill xmlns:a14="http://schemas.microsoft.com/office/drawing/2010/main">
                <a:solidFill>
                  <a:srgbClr val="FFFFFF"/>
                </a:solidFill>
              </a14:hiddenFill>
            </a:ext>
          </a:extLst>
        </p:spPr>
      </p:pic>
      <p:pic>
        <p:nvPicPr>
          <p:cNvPr id="49155" name="Picture 3" descr="000"/>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57200" y="304800"/>
            <a:ext cx="81534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9157" name="Rectangle 5"/>
          <p:cNvSpPr>
            <a:spLocks noChangeArrowheads="1"/>
          </p:cNvSpPr>
          <p:nvPr/>
        </p:nvSpPr>
        <p:spPr bwMode="auto">
          <a:xfrm>
            <a:off x="0" y="0"/>
            <a:ext cx="161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457" anchor="ctr">
            <a:spAutoFit/>
          </a:bodyPr>
          <a:lstStyle/>
          <a:p>
            <a:r>
              <a:rPr lang="en-US" altLang="zh-TW" sz="1600">
                <a:latin typeface="新細明體" pitchFamily="18" charset="-120"/>
              </a:rPr>
              <a:t> </a:t>
            </a:r>
            <a:endParaRPr lang="en-US" altLang="zh-TW"/>
          </a:p>
        </p:txBody>
      </p:sp>
      <p:sp>
        <p:nvSpPr>
          <p:cNvPr id="49158" name="Rectangle 6"/>
          <p:cNvSpPr>
            <a:spLocks noChangeArrowheads="1"/>
          </p:cNvSpPr>
          <p:nvPr/>
        </p:nvSpPr>
        <p:spPr bwMode="auto">
          <a:xfrm>
            <a:off x="762000" y="1047750"/>
            <a:ext cx="3124200" cy="4827588"/>
          </a:xfrm>
          <a:prstGeom prst="rect">
            <a:avLst/>
          </a:prstGeom>
          <a:solidFill>
            <a:srgbClr val="CCFFCC">
              <a:alpha val="50000"/>
            </a:srgbClr>
          </a:solidFill>
          <a:ln w="38100" cmpd="dbl">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TW" altLang="en-US" sz="2800">
                <a:solidFill>
                  <a:srgbClr val="A50021"/>
                </a:solidFill>
                <a:latin typeface="標楷體" pitchFamily="65" charset="-120"/>
                <a:ea typeface="標楷體" pitchFamily="65" charset="-120"/>
              </a:rPr>
              <a:t>台灣地區位處於西太平洋颱風區及環太平洋地震帶上，於歐亞與菲律賓板塊夾縫中，地層屬年輕尚不穩定之地質，境內山高水急</a:t>
            </a:r>
          </a:p>
          <a:p>
            <a:r>
              <a:rPr lang="zh-TW" altLang="en-US" sz="2800">
                <a:solidFill>
                  <a:srgbClr val="A50021"/>
                </a:solidFill>
                <a:latin typeface="標楷體" pitchFamily="65" charset="-120"/>
                <a:ea typeface="標楷體" pitchFamily="65" charset="-120"/>
              </a:rPr>
              <a:t>，又位於季風氣候帶，颱風、地震、豪雨、乾旱等天然災害發生率極高。 </a:t>
            </a:r>
          </a:p>
        </p:txBody>
      </p:sp>
      <p:sp>
        <p:nvSpPr>
          <p:cNvPr id="49159" name="Rectangle 7"/>
          <p:cNvSpPr>
            <a:spLocks noChangeArrowheads="1"/>
          </p:cNvSpPr>
          <p:nvPr/>
        </p:nvSpPr>
        <p:spPr bwMode="auto">
          <a:xfrm>
            <a:off x="381000" y="228600"/>
            <a:ext cx="23391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400" dirty="0" smtClean="0">
                <a:solidFill>
                  <a:srgbClr val="000066"/>
                </a:solidFill>
                <a:effectLst>
                  <a:outerShdw blurRad="38100" dist="38100" dir="2700000" algn="tl">
                    <a:srgbClr val="C0C0C0"/>
                  </a:outerShdw>
                </a:effectLst>
                <a:ea typeface="標楷體" pitchFamily="65" charset="-120"/>
              </a:rPr>
              <a:t>災害</a:t>
            </a:r>
            <a:r>
              <a:rPr lang="zh-TW" altLang="en-US" sz="2400" dirty="0">
                <a:solidFill>
                  <a:srgbClr val="000066"/>
                </a:solidFill>
                <a:effectLst>
                  <a:outerShdw blurRad="38100" dist="38100" dir="2700000" algn="tl">
                    <a:srgbClr val="C0C0C0"/>
                  </a:outerShdw>
                </a:effectLst>
                <a:ea typeface="標楷體" pitchFamily="65" charset="-120"/>
              </a:rPr>
              <a:t>防治與應變</a:t>
            </a:r>
          </a:p>
        </p:txBody>
      </p:sp>
      <p:pic>
        <p:nvPicPr>
          <p:cNvPr id="49160" name="Picture 8" descr="eqfi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657600"/>
            <a:ext cx="4267200" cy="2335213"/>
          </a:xfrm>
          <a:prstGeom prst="rect">
            <a:avLst/>
          </a:prstGeom>
          <a:noFill/>
          <a:extLst>
            <a:ext uri="{909E8E84-426E-40DD-AFC4-6F175D3DCCD1}">
              <a14:hiddenFill xmlns:a14="http://schemas.microsoft.com/office/drawing/2010/main">
                <a:solidFill>
                  <a:srgbClr val="FFFFFF"/>
                </a:solidFill>
              </a14:hiddenFill>
            </a:ext>
          </a:extLst>
        </p:spPr>
      </p:pic>
      <p:pic>
        <p:nvPicPr>
          <p:cNvPr id="49163" name="Picture 11" descr="按這裡檢視外部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990600"/>
            <a:ext cx="4191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49166" name="Rectangle 14"/>
          <p:cNvSpPr>
            <a:spLocks noChangeArrowheads="1"/>
          </p:cNvSpPr>
          <p:nvPr/>
        </p:nvSpPr>
        <p:spPr bwMode="auto">
          <a:xfrm>
            <a:off x="4724400" y="3294063"/>
            <a:ext cx="304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zh-TW" sz="2000">
                <a:solidFill>
                  <a:schemeClr val="bg1"/>
                </a:solidFill>
              </a:rPr>
              <a:t>between 1980 and 2005. </a:t>
            </a:r>
          </a:p>
        </p:txBody>
      </p:sp>
    </p:spTree>
    <p:extLst>
      <p:ext uri="{BB962C8B-B14F-4D97-AF65-F5344CB8AC3E}">
        <p14:creationId xmlns:p14="http://schemas.microsoft.com/office/powerpoint/2010/main" val="392458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20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投影片編號版面配置區 3"/>
          <p:cNvSpPr>
            <a:spLocks noGrp="1"/>
          </p:cNvSpPr>
          <p:nvPr>
            <p:ph type="sldNum" sz="quarter" idx="12"/>
          </p:nvPr>
        </p:nvSpPr>
        <p:spPr/>
        <p:txBody>
          <a:bodyPr/>
          <a:lstStyle/>
          <a:p>
            <a:fld id="{DD8542E6-A2C2-43E3-8CF2-97D03BD78EE0}" type="slidenum">
              <a:rPr lang="en-US" altLang="zh-TW"/>
              <a:pPr/>
              <a:t>141</a:t>
            </a:fld>
            <a:endParaRPr lang="en-US" altLang="zh-TW"/>
          </a:p>
        </p:txBody>
      </p:sp>
      <p:pic>
        <p:nvPicPr>
          <p:cNvPr id="47107" name="Picture 3" descr="000"/>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57200" y="304800"/>
            <a:ext cx="81534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7109" name="Rectangle 5"/>
          <p:cNvSpPr>
            <a:spLocks noChangeArrowheads="1"/>
          </p:cNvSpPr>
          <p:nvPr/>
        </p:nvSpPr>
        <p:spPr bwMode="auto">
          <a:xfrm>
            <a:off x="0" y="0"/>
            <a:ext cx="161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457" anchor="ctr">
            <a:spAutoFit/>
          </a:bodyPr>
          <a:lstStyle/>
          <a:p>
            <a:r>
              <a:rPr lang="en-US" altLang="zh-TW" sz="1600">
                <a:latin typeface="新細明體" pitchFamily="18" charset="-120"/>
              </a:rPr>
              <a:t> </a:t>
            </a:r>
            <a:endParaRPr lang="en-US" altLang="zh-TW"/>
          </a:p>
        </p:txBody>
      </p:sp>
      <p:sp>
        <p:nvSpPr>
          <p:cNvPr id="47111" name="Rectangle 7"/>
          <p:cNvSpPr>
            <a:spLocks noChangeArrowheads="1"/>
          </p:cNvSpPr>
          <p:nvPr/>
        </p:nvSpPr>
        <p:spPr bwMode="auto">
          <a:xfrm>
            <a:off x="762000" y="1047750"/>
            <a:ext cx="3124200" cy="4827588"/>
          </a:xfrm>
          <a:prstGeom prst="rect">
            <a:avLst/>
          </a:prstGeom>
          <a:solidFill>
            <a:srgbClr val="CCFFCC">
              <a:alpha val="50000"/>
            </a:srgbClr>
          </a:solidFill>
          <a:ln w="38100" cmpd="dbl">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TW" altLang="en-US" sz="2800">
                <a:solidFill>
                  <a:srgbClr val="A50021"/>
                </a:solidFill>
                <a:latin typeface="標楷體" pitchFamily="65" charset="-120"/>
                <a:ea typeface="標楷體" pitchFamily="65" charset="-120"/>
              </a:rPr>
              <a:t>台灣地區位處於西太平洋颱風區及環太平洋地震帶上，於歐亞與菲律賓板塊夾縫中，地層屬年輕尚不穩定之地質，境內山高水急</a:t>
            </a:r>
          </a:p>
          <a:p>
            <a:r>
              <a:rPr lang="zh-TW" altLang="en-US" sz="2800">
                <a:solidFill>
                  <a:srgbClr val="A50021"/>
                </a:solidFill>
                <a:latin typeface="標楷體" pitchFamily="65" charset="-120"/>
                <a:ea typeface="標楷體" pitchFamily="65" charset="-120"/>
              </a:rPr>
              <a:t>，又位於季風氣候帶，颱風、地震、豪雨、乾旱等天然災害發生率極高。 </a:t>
            </a:r>
          </a:p>
        </p:txBody>
      </p:sp>
      <p:sp>
        <p:nvSpPr>
          <p:cNvPr id="47112" name="Rectangle 8"/>
          <p:cNvSpPr>
            <a:spLocks noChangeArrowheads="1"/>
          </p:cNvSpPr>
          <p:nvPr/>
        </p:nvSpPr>
        <p:spPr bwMode="auto">
          <a:xfrm>
            <a:off x="381000" y="228600"/>
            <a:ext cx="23391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400" dirty="0" smtClean="0">
                <a:solidFill>
                  <a:srgbClr val="000066"/>
                </a:solidFill>
                <a:effectLst>
                  <a:outerShdw blurRad="38100" dist="38100" dir="2700000" algn="tl">
                    <a:srgbClr val="C0C0C0"/>
                  </a:outerShdw>
                </a:effectLst>
                <a:ea typeface="標楷體" pitchFamily="65" charset="-120"/>
              </a:rPr>
              <a:t>災害</a:t>
            </a:r>
            <a:r>
              <a:rPr lang="zh-TW" altLang="en-US" sz="2400" dirty="0">
                <a:solidFill>
                  <a:srgbClr val="000066"/>
                </a:solidFill>
                <a:effectLst>
                  <a:outerShdw blurRad="38100" dist="38100" dir="2700000" algn="tl">
                    <a:srgbClr val="C0C0C0"/>
                  </a:outerShdw>
                </a:effectLst>
                <a:ea typeface="標楷體" pitchFamily="65" charset="-120"/>
              </a:rPr>
              <a:t>防治與應變</a:t>
            </a:r>
          </a:p>
        </p:txBody>
      </p:sp>
      <p:pic>
        <p:nvPicPr>
          <p:cNvPr id="47115" name="Picture 11" descr="eqfi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048000"/>
            <a:ext cx="4267200" cy="3021013"/>
          </a:xfrm>
          <a:prstGeom prst="rect">
            <a:avLst/>
          </a:prstGeom>
          <a:noFill/>
          <a:extLst>
            <a:ext uri="{909E8E84-426E-40DD-AFC4-6F175D3DCCD1}">
              <a14:hiddenFill xmlns:a14="http://schemas.microsoft.com/office/drawing/2010/main">
                <a:solidFill>
                  <a:srgbClr val="FFFFFF"/>
                </a:solidFill>
              </a14:hiddenFill>
            </a:ext>
          </a:extLst>
        </p:spPr>
      </p:pic>
      <p:pic>
        <p:nvPicPr>
          <p:cNvPr id="4711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914400"/>
            <a:ext cx="4449763"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20" name="Picture 16" descr="徵文活動相關照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914400"/>
            <a:ext cx="44577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47122" name="Picture 18" descr="92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904875"/>
            <a:ext cx="4460875" cy="2592388"/>
          </a:xfrm>
          <a:prstGeom prst="rect">
            <a:avLst/>
          </a:prstGeom>
          <a:noFill/>
          <a:extLst>
            <a:ext uri="{909E8E84-426E-40DD-AFC4-6F175D3DCCD1}">
              <a14:hiddenFill xmlns:a14="http://schemas.microsoft.com/office/drawing/2010/main">
                <a:solidFill>
                  <a:srgbClr val="FFFFFF"/>
                </a:solidFill>
              </a14:hiddenFill>
            </a:ext>
          </a:extLst>
        </p:spPr>
      </p:pic>
      <p:pic>
        <p:nvPicPr>
          <p:cNvPr id="47124" name="Picture 20" descr="334179363_a37fce2a25_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3490913"/>
            <a:ext cx="4460875"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302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47120"/>
                                        </p:tgtEl>
                                        <p:attrNameLst>
                                          <p:attrName>style.visibility</p:attrName>
                                        </p:attrNameLst>
                                      </p:cBhvr>
                                      <p:to>
                                        <p:strVal val="visible"/>
                                      </p:to>
                                    </p:set>
                                    <p:animEffect transition="in" filter="fade">
                                      <p:cBhvr>
                                        <p:cTn id="7" dur="2000"/>
                                        <p:tgtEl>
                                          <p:spTgt spid="47120"/>
                                        </p:tgtEl>
                                      </p:cBhvr>
                                    </p:animEffect>
                                  </p:childTnLst>
                                </p:cTn>
                              </p:par>
                            </p:childTnLst>
                          </p:cTn>
                        </p:par>
                        <p:par>
                          <p:cTn id="8" fill="hold" nodeType="afterGroup">
                            <p:stCondLst>
                              <p:cond delay="3000"/>
                            </p:stCondLst>
                            <p:childTnLst>
                              <p:par>
                                <p:cTn id="9" presetID="5" presetClass="entr" presetSubtype="10" fill="hold" nodeType="afterEffect">
                                  <p:stCondLst>
                                    <p:cond delay="2000"/>
                                  </p:stCondLst>
                                  <p:childTnLst>
                                    <p:set>
                                      <p:cBhvr>
                                        <p:cTn id="10" dur="1" fill="hold">
                                          <p:stCondLst>
                                            <p:cond delay="0"/>
                                          </p:stCondLst>
                                        </p:cTn>
                                        <p:tgtEl>
                                          <p:spTgt spid="47122"/>
                                        </p:tgtEl>
                                        <p:attrNameLst>
                                          <p:attrName>style.visibility</p:attrName>
                                        </p:attrNameLst>
                                      </p:cBhvr>
                                      <p:to>
                                        <p:strVal val="visible"/>
                                      </p:to>
                                    </p:set>
                                    <p:animEffect transition="in" filter="checkerboard(across)">
                                      <p:cBhvr>
                                        <p:cTn id="11" dur="2000"/>
                                        <p:tgtEl>
                                          <p:spTgt spid="47122"/>
                                        </p:tgtEl>
                                      </p:cBhvr>
                                    </p:animEffect>
                                  </p:childTnLst>
                                </p:cTn>
                              </p:par>
                              <p:par>
                                <p:cTn id="12" presetID="5" presetClass="entr" presetSubtype="10" fill="hold" nodeType="withEffect">
                                  <p:stCondLst>
                                    <p:cond delay="2000"/>
                                  </p:stCondLst>
                                  <p:childTnLst>
                                    <p:set>
                                      <p:cBhvr>
                                        <p:cTn id="13" dur="1" fill="hold">
                                          <p:stCondLst>
                                            <p:cond delay="0"/>
                                          </p:stCondLst>
                                        </p:cTn>
                                        <p:tgtEl>
                                          <p:spTgt spid="47124"/>
                                        </p:tgtEl>
                                        <p:attrNameLst>
                                          <p:attrName>style.visibility</p:attrName>
                                        </p:attrNameLst>
                                      </p:cBhvr>
                                      <p:to>
                                        <p:strVal val="visible"/>
                                      </p:to>
                                    </p:set>
                                    <p:animEffect transition="in" filter="checkerboard(across)">
                                      <p:cBhvr>
                                        <p:cTn id="14" dur="2000"/>
                                        <p:tgtEl>
                                          <p:spTgt spid="47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投影片編號版面配置區 3"/>
          <p:cNvSpPr>
            <a:spLocks noGrp="1"/>
          </p:cNvSpPr>
          <p:nvPr>
            <p:ph type="sldNum" sz="quarter" idx="12"/>
          </p:nvPr>
        </p:nvSpPr>
        <p:spPr/>
        <p:txBody>
          <a:bodyPr/>
          <a:lstStyle/>
          <a:p>
            <a:fld id="{366F8C29-BB2F-4DC6-9289-1DF2F9486D22}" type="slidenum">
              <a:rPr lang="en-US" altLang="zh-TW"/>
              <a:pPr/>
              <a:t>142</a:t>
            </a:fld>
            <a:endParaRPr lang="en-US" altLang="zh-TW"/>
          </a:p>
        </p:txBody>
      </p:sp>
      <p:pic>
        <p:nvPicPr>
          <p:cNvPr id="38933" name="Picture 21" descr="us_8739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57200" y="304800"/>
            <a:ext cx="8153400" cy="5791200"/>
          </a:xfrm>
          <a:prstGeom prst="rect">
            <a:avLst/>
          </a:prstGeom>
          <a:noFill/>
          <a:extLst>
            <a:ext uri="{909E8E84-426E-40DD-AFC4-6F175D3DCCD1}">
              <a14:hiddenFill xmlns:a14="http://schemas.microsoft.com/office/drawing/2010/main">
                <a:solidFill>
                  <a:srgbClr val="FFFFFF"/>
                </a:solidFill>
              </a14:hiddenFill>
            </a:ext>
          </a:extLst>
        </p:spPr>
      </p:pic>
      <p:sp>
        <p:nvSpPr>
          <p:cNvPr id="38916" name="Rectangle 4"/>
          <p:cNvSpPr>
            <a:spLocks noChangeArrowheads="1"/>
          </p:cNvSpPr>
          <p:nvPr/>
        </p:nvSpPr>
        <p:spPr bwMode="auto">
          <a:xfrm>
            <a:off x="0" y="0"/>
            <a:ext cx="161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457" anchor="ctr">
            <a:spAutoFit/>
          </a:bodyPr>
          <a:lstStyle/>
          <a:p>
            <a:r>
              <a:rPr lang="en-US" altLang="zh-TW" sz="1600">
                <a:latin typeface="新細明體" pitchFamily="18" charset="-120"/>
              </a:rPr>
              <a:t> </a:t>
            </a:r>
            <a:endParaRPr lang="en-US" altLang="zh-TW"/>
          </a:p>
        </p:txBody>
      </p:sp>
      <p:sp>
        <p:nvSpPr>
          <p:cNvPr id="38934" name="Oval 22"/>
          <p:cNvSpPr>
            <a:spLocks noChangeArrowheads="1"/>
          </p:cNvSpPr>
          <p:nvPr/>
        </p:nvSpPr>
        <p:spPr bwMode="auto">
          <a:xfrm>
            <a:off x="2286000" y="838200"/>
            <a:ext cx="5029200" cy="838200"/>
          </a:xfrm>
          <a:prstGeom prst="ellipse">
            <a:avLst/>
          </a:prstGeom>
          <a:gradFill rotWithShape="1">
            <a:gsLst>
              <a:gs pos="0">
                <a:srgbClr val="CCFFCC"/>
              </a:gs>
              <a:gs pos="50000">
                <a:schemeClr val="bg1"/>
              </a:gs>
              <a:gs pos="100000">
                <a:srgbClr val="CCFFCC"/>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4400">
                <a:solidFill>
                  <a:srgbClr val="A50021"/>
                </a:solidFill>
                <a:effectLst>
                  <a:outerShdw blurRad="38100" dist="38100" dir="2700000" algn="tl">
                    <a:srgbClr val="000000"/>
                  </a:outerShdw>
                </a:effectLst>
                <a:ea typeface="標楷體" pitchFamily="65" charset="-120"/>
              </a:rPr>
              <a:t>災害的種類</a:t>
            </a:r>
          </a:p>
        </p:txBody>
      </p:sp>
      <p:graphicFrame>
        <p:nvGraphicFramePr>
          <p:cNvPr id="38958" name="Group 46"/>
          <p:cNvGraphicFramePr>
            <a:graphicFrameLocks noGrp="1"/>
          </p:cNvGraphicFramePr>
          <p:nvPr/>
        </p:nvGraphicFramePr>
        <p:xfrm>
          <a:off x="762000" y="1981200"/>
          <a:ext cx="7848600" cy="4038601"/>
        </p:xfrm>
        <a:graphic>
          <a:graphicData uri="http://schemas.openxmlformats.org/drawingml/2006/table">
            <a:tbl>
              <a:tblPr/>
              <a:tblGrid>
                <a:gridCol w="2616200"/>
                <a:gridCol w="2616200"/>
                <a:gridCol w="2616200"/>
              </a:tblGrid>
              <a:tr h="715963">
                <a:tc>
                  <a:txBody>
                    <a:bodyPr/>
                    <a:lstStyle>
                      <a:lvl1pPr>
                        <a:spcBef>
                          <a:spcPct val="20000"/>
                        </a:spcBef>
                        <a:buClr>
                          <a:schemeClr val="accent1"/>
                        </a:buClr>
                        <a:buSzPct val="65000"/>
                        <a:buFont typeface="Wingdings" pitchFamily="2" charset="2"/>
                        <a:defRPr kumimoji="1" sz="2600">
                          <a:solidFill>
                            <a:schemeClr val="tx1"/>
                          </a:solidFill>
                          <a:latin typeface="Arial" charset="0"/>
                          <a:ea typeface="新細明體" pitchFamily="18" charset="-120"/>
                        </a:defRPr>
                      </a:lvl1pPr>
                      <a:lvl2pPr marL="344488">
                        <a:spcBef>
                          <a:spcPct val="20000"/>
                        </a:spcBef>
                        <a:buClr>
                          <a:schemeClr val="accent2"/>
                        </a:buClr>
                        <a:buSzPct val="60000"/>
                        <a:buFont typeface="Wingdings" pitchFamily="2" charset="2"/>
                        <a:defRPr kumimoji="1" sz="2200">
                          <a:solidFill>
                            <a:schemeClr val="tx1"/>
                          </a:solidFill>
                          <a:latin typeface="Arial" charset="0"/>
                          <a:ea typeface="新細明體" pitchFamily="18" charset="-120"/>
                        </a:defRPr>
                      </a:lvl2pPr>
                      <a:lvl3pPr marL="671513">
                        <a:spcBef>
                          <a:spcPct val="20000"/>
                        </a:spcBef>
                        <a:buClr>
                          <a:schemeClr val="accent1"/>
                        </a:buClr>
                        <a:buSzPct val="65000"/>
                        <a:buFont typeface="Wingdings" pitchFamily="2" charset="2"/>
                        <a:defRPr kumimoji="1" sz="2000">
                          <a:solidFill>
                            <a:schemeClr val="tx1"/>
                          </a:solidFill>
                          <a:latin typeface="Arial" charset="0"/>
                          <a:ea typeface="新細明體" pitchFamily="18" charset="-120"/>
                        </a:defRPr>
                      </a:lvl3pPr>
                      <a:lvl4pPr marL="1023938">
                        <a:spcBef>
                          <a:spcPct val="20000"/>
                        </a:spcBef>
                        <a:buClr>
                          <a:schemeClr val="accent2"/>
                        </a:buClr>
                        <a:buSzPct val="70000"/>
                        <a:buFont typeface="Wingdings" pitchFamily="2" charset="2"/>
                        <a:defRPr kumimoji="1">
                          <a:solidFill>
                            <a:schemeClr val="tx1"/>
                          </a:solidFill>
                          <a:latin typeface="Arial" charset="0"/>
                          <a:ea typeface="新細明體" pitchFamily="18" charset="-120"/>
                        </a:defRPr>
                      </a:lvl4pPr>
                      <a:lvl5pPr marL="1341438">
                        <a:spcBef>
                          <a:spcPct val="20000"/>
                        </a:spcBef>
                        <a:buClr>
                          <a:schemeClr val="accent1"/>
                        </a:buClr>
                        <a:buSzPct val="75000"/>
                        <a:buFont typeface="Wingdings" pitchFamily="2" charset="2"/>
                        <a:defRPr kumimoji="1">
                          <a:solidFill>
                            <a:schemeClr val="tx1"/>
                          </a:solidFill>
                          <a:latin typeface="Arial" charset="0"/>
                          <a:ea typeface="新細明體" pitchFamily="18" charset="-120"/>
                        </a:defRPr>
                      </a:lvl5pPr>
                      <a:lvl6pPr marL="17986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6pPr>
                      <a:lvl7pPr marL="22558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7pPr>
                      <a:lvl8pPr marL="27130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8pPr>
                      <a:lvl9pPr marL="31702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1" lang="zh-TW" altLang="en-US" sz="2600" b="0" i="0" u="none" strike="noStrike" cap="none" normalizeH="0" baseline="0" smtClean="0">
                          <a:ln>
                            <a:noFill/>
                          </a:ln>
                          <a:solidFill>
                            <a:schemeClr val="tx1"/>
                          </a:solidFill>
                          <a:effectLst/>
                          <a:latin typeface="Arial" charset="0"/>
                          <a:ea typeface="標楷體" pitchFamily="65" charset="-120"/>
                        </a:rPr>
                        <a:t>天然災害</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50000"/>
                      </a:srgbClr>
                    </a:solidFill>
                  </a:tcPr>
                </a:tc>
                <a:tc>
                  <a:txBody>
                    <a:bodyPr/>
                    <a:lstStyle>
                      <a:lvl1pPr>
                        <a:spcBef>
                          <a:spcPct val="20000"/>
                        </a:spcBef>
                        <a:buClr>
                          <a:schemeClr val="accent1"/>
                        </a:buClr>
                        <a:buSzPct val="65000"/>
                        <a:buFont typeface="Wingdings" pitchFamily="2" charset="2"/>
                        <a:defRPr kumimoji="1" sz="2600">
                          <a:solidFill>
                            <a:schemeClr val="tx1"/>
                          </a:solidFill>
                          <a:latin typeface="Arial" charset="0"/>
                          <a:ea typeface="新細明體" pitchFamily="18" charset="-120"/>
                        </a:defRPr>
                      </a:lvl1pPr>
                      <a:lvl2pPr marL="344488">
                        <a:spcBef>
                          <a:spcPct val="20000"/>
                        </a:spcBef>
                        <a:buClr>
                          <a:schemeClr val="accent2"/>
                        </a:buClr>
                        <a:buSzPct val="60000"/>
                        <a:buFont typeface="Wingdings" pitchFamily="2" charset="2"/>
                        <a:defRPr kumimoji="1" sz="2200">
                          <a:solidFill>
                            <a:schemeClr val="tx1"/>
                          </a:solidFill>
                          <a:latin typeface="Arial" charset="0"/>
                          <a:ea typeface="新細明體" pitchFamily="18" charset="-120"/>
                        </a:defRPr>
                      </a:lvl2pPr>
                      <a:lvl3pPr marL="671513">
                        <a:spcBef>
                          <a:spcPct val="20000"/>
                        </a:spcBef>
                        <a:buClr>
                          <a:schemeClr val="accent1"/>
                        </a:buClr>
                        <a:buSzPct val="65000"/>
                        <a:buFont typeface="Wingdings" pitchFamily="2" charset="2"/>
                        <a:defRPr kumimoji="1" sz="2000">
                          <a:solidFill>
                            <a:schemeClr val="tx1"/>
                          </a:solidFill>
                          <a:latin typeface="Arial" charset="0"/>
                          <a:ea typeface="新細明體" pitchFamily="18" charset="-120"/>
                        </a:defRPr>
                      </a:lvl3pPr>
                      <a:lvl4pPr marL="1023938">
                        <a:spcBef>
                          <a:spcPct val="20000"/>
                        </a:spcBef>
                        <a:buClr>
                          <a:schemeClr val="accent2"/>
                        </a:buClr>
                        <a:buSzPct val="70000"/>
                        <a:buFont typeface="Wingdings" pitchFamily="2" charset="2"/>
                        <a:defRPr kumimoji="1">
                          <a:solidFill>
                            <a:schemeClr val="tx1"/>
                          </a:solidFill>
                          <a:latin typeface="Arial" charset="0"/>
                          <a:ea typeface="新細明體" pitchFamily="18" charset="-120"/>
                        </a:defRPr>
                      </a:lvl4pPr>
                      <a:lvl5pPr marL="1341438">
                        <a:spcBef>
                          <a:spcPct val="20000"/>
                        </a:spcBef>
                        <a:buClr>
                          <a:schemeClr val="accent1"/>
                        </a:buClr>
                        <a:buSzPct val="75000"/>
                        <a:buFont typeface="Wingdings" pitchFamily="2" charset="2"/>
                        <a:defRPr kumimoji="1">
                          <a:solidFill>
                            <a:schemeClr val="tx1"/>
                          </a:solidFill>
                          <a:latin typeface="Arial" charset="0"/>
                          <a:ea typeface="新細明體" pitchFamily="18" charset="-120"/>
                        </a:defRPr>
                      </a:lvl5pPr>
                      <a:lvl6pPr marL="17986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6pPr>
                      <a:lvl7pPr marL="22558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7pPr>
                      <a:lvl8pPr marL="27130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8pPr>
                      <a:lvl9pPr marL="31702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1" lang="zh-TW" altLang="en-US" sz="2600" b="0" i="0" u="none" strike="noStrike" cap="none" normalizeH="0" baseline="0" smtClean="0">
                          <a:ln>
                            <a:noFill/>
                          </a:ln>
                          <a:solidFill>
                            <a:schemeClr val="tx1"/>
                          </a:solidFill>
                          <a:effectLst/>
                          <a:latin typeface="Arial" charset="0"/>
                          <a:ea typeface="標楷體" pitchFamily="65" charset="-120"/>
                        </a:rPr>
                        <a:t>重大災害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alpha val="50000"/>
                      </a:srgbClr>
                    </a:solidFill>
                  </a:tcPr>
                </a:tc>
                <a:tc>
                  <a:txBody>
                    <a:bodyPr/>
                    <a:lstStyle>
                      <a:lvl1pPr>
                        <a:spcBef>
                          <a:spcPct val="20000"/>
                        </a:spcBef>
                        <a:buClr>
                          <a:schemeClr val="accent1"/>
                        </a:buClr>
                        <a:buSzPct val="65000"/>
                        <a:buFont typeface="Wingdings" pitchFamily="2" charset="2"/>
                        <a:defRPr kumimoji="1" sz="2600">
                          <a:solidFill>
                            <a:schemeClr val="tx1"/>
                          </a:solidFill>
                          <a:latin typeface="Arial" charset="0"/>
                          <a:ea typeface="新細明體" pitchFamily="18" charset="-120"/>
                        </a:defRPr>
                      </a:lvl1pPr>
                      <a:lvl2pPr marL="344488">
                        <a:spcBef>
                          <a:spcPct val="20000"/>
                        </a:spcBef>
                        <a:buClr>
                          <a:schemeClr val="accent2"/>
                        </a:buClr>
                        <a:buSzPct val="60000"/>
                        <a:buFont typeface="Wingdings" pitchFamily="2" charset="2"/>
                        <a:defRPr kumimoji="1" sz="2200">
                          <a:solidFill>
                            <a:schemeClr val="tx1"/>
                          </a:solidFill>
                          <a:latin typeface="Arial" charset="0"/>
                          <a:ea typeface="新細明體" pitchFamily="18" charset="-120"/>
                        </a:defRPr>
                      </a:lvl2pPr>
                      <a:lvl3pPr marL="671513">
                        <a:spcBef>
                          <a:spcPct val="20000"/>
                        </a:spcBef>
                        <a:buClr>
                          <a:schemeClr val="accent1"/>
                        </a:buClr>
                        <a:buSzPct val="65000"/>
                        <a:buFont typeface="Wingdings" pitchFamily="2" charset="2"/>
                        <a:defRPr kumimoji="1" sz="2000">
                          <a:solidFill>
                            <a:schemeClr val="tx1"/>
                          </a:solidFill>
                          <a:latin typeface="Arial" charset="0"/>
                          <a:ea typeface="新細明體" pitchFamily="18" charset="-120"/>
                        </a:defRPr>
                      </a:lvl3pPr>
                      <a:lvl4pPr marL="1023938">
                        <a:spcBef>
                          <a:spcPct val="20000"/>
                        </a:spcBef>
                        <a:buClr>
                          <a:schemeClr val="accent2"/>
                        </a:buClr>
                        <a:buSzPct val="70000"/>
                        <a:buFont typeface="Wingdings" pitchFamily="2" charset="2"/>
                        <a:defRPr kumimoji="1">
                          <a:solidFill>
                            <a:schemeClr val="tx1"/>
                          </a:solidFill>
                          <a:latin typeface="Arial" charset="0"/>
                          <a:ea typeface="新細明體" pitchFamily="18" charset="-120"/>
                        </a:defRPr>
                      </a:lvl4pPr>
                      <a:lvl5pPr marL="1341438">
                        <a:spcBef>
                          <a:spcPct val="20000"/>
                        </a:spcBef>
                        <a:buClr>
                          <a:schemeClr val="accent1"/>
                        </a:buClr>
                        <a:buSzPct val="75000"/>
                        <a:buFont typeface="Wingdings" pitchFamily="2" charset="2"/>
                        <a:defRPr kumimoji="1">
                          <a:solidFill>
                            <a:schemeClr val="tx1"/>
                          </a:solidFill>
                          <a:latin typeface="Arial" charset="0"/>
                          <a:ea typeface="新細明體" pitchFamily="18" charset="-120"/>
                        </a:defRPr>
                      </a:lvl5pPr>
                      <a:lvl6pPr marL="17986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6pPr>
                      <a:lvl7pPr marL="22558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7pPr>
                      <a:lvl8pPr marL="27130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8pPr>
                      <a:lvl9pPr marL="31702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1" lang="zh-TW" altLang="en-US" sz="2600" b="0" i="0" u="none" strike="noStrike" cap="none" normalizeH="0" baseline="0" smtClean="0">
                          <a:ln>
                            <a:noFill/>
                          </a:ln>
                          <a:solidFill>
                            <a:schemeClr val="tx1"/>
                          </a:solidFill>
                          <a:effectLst/>
                          <a:latin typeface="Arial" charset="0"/>
                          <a:ea typeface="標楷體" pitchFamily="65" charset="-120"/>
                        </a:rPr>
                        <a:t>生物病源災害</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r>
              <a:tr h="3322638">
                <a:tc>
                  <a:txBody>
                    <a:bodyPr/>
                    <a:lstStyle>
                      <a:lvl1pPr>
                        <a:spcBef>
                          <a:spcPct val="20000"/>
                        </a:spcBef>
                        <a:buClr>
                          <a:schemeClr val="accent1"/>
                        </a:buClr>
                        <a:buSzPct val="65000"/>
                        <a:buFont typeface="Wingdings" pitchFamily="2" charset="2"/>
                        <a:defRPr kumimoji="1" sz="2600">
                          <a:solidFill>
                            <a:schemeClr val="tx1"/>
                          </a:solidFill>
                          <a:latin typeface="Arial" charset="0"/>
                          <a:ea typeface="新細明體" pitchFamily="18" charset="-120"/>
                        </a:defRPr>
                      </a:lvl1pPr>
                      <a:lvl2pPr marL="344488">
                        <a:spcBef>
                          <a:spcPct val="20000"/>
                        </a:spcBef>
                        <a:buClr>
                          <a:schemeClr val="accent2"/>
                        </a:buClr>
                        <a:buSzPct val="60000"/>
                        <a:buFont typeface="Wingdings" pitchFamily="2" charset="2"/>
                        <a:defRPr kumimoji="1" sz="2200">
                          <a:solidFill>
                            <a:schemeClr val="tx1"/>
                          </a:solidFill>
                          <a:latin typeface="Arial" charset="0"/>
                          <a:ea typeface="新細明體" pitchFamily="18" charset="-120"/>
                        </a:defRPr>
                      </a:lvl2pPr>
                      <a:lvl3pPr marL="671513">
                        <a:spcBef>
                          <a:spcPct val="20000"/>
                        </a:spcBef>
                        <a:buClr>
                          <a:schemeClr val="accent1"/>
                        </a:buClr>
                        <a:buSzPct val="65000"/>
                        <a:buFont typeface="Wingdings" pitchFamily="2" charset="2"/>
                        <a:defRPr kumimoji="1" sz="2000">
                          <a:solidFill>
                            <a:schemeClr val="tx1"/>
                          </a:solidFill>
                          <a:latin typeface="Arial" charset="0"/>
                          <a:ea typeface="新細明體" pitchFamily="18" charset="-120"/>
                        </a:defRPr>
                      </a:lvl3pPr>
                      <a:lvl4pPr marL="1023938">
                        <a:spcBef>
                          <a:spcPct val="20000"/>
                        </a:spcBef>
                        <a:buClr>
                          <a:schemeClr val="accent2"/>
                        </a:buClr>
                        <a:buSzPct val="70000"/>
                        <a:buFont typeface="Wingdings" pitchFamily="2" charset="2"/>
                        <a:defRPr kumimoji="1">
                          <a:solidFill>
                            <a:schemeClr val="tx1"/>
                          </a:solidFill>
                          <a:latin typeface="Arial" charset="0"/>
                          <a:ea typeface="新細明體" pitchFamily="18" charset="-120"/>
                        </a:defRPr>
                      </a:lvl4pPr>
                      <a:lvl5pPr marL="1341438">
                        <a:spcBef>
                          <a:spcPct val="20000"/>
                        </a:spcBef>
                        <a:buClr>
                          <a:schemeClr val="accent1"/>
                        </a:buClr>
                        <a:buSzPct val="75000"/>
                        <a:buFont typeface="Wingdings" pitchFamily="2" charset="2"/>
                        <a:defRPr kumimoji="1">
                          <a:solidFill>
                            <a:schemeClr val="tx1"/>
                          </a:solidFill>
                          <a:latin typeface="Arial" charset="0"/>
                          <a:ea typeface="新細明體" pitchFamily="18" charset="-120"/>
                        </a:defRPr>
                      </a:lvl5pPr>
                      <a:lvl6pPr marL="17986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6pPr>
                      <a:lvl7pPr marL="22558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7pPr>
                      <a:lvl8pPr marL="27130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8pPr>
                      <a:lvl9pPr marL="31702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1" lang="zh-TW" altLang="zh-TW" sz="2600" b="0" i="0" u="none" strike="noStrike" cap="none" normalizeH="0" baseline="0" smtClean="0">
                        <a:ln>
                          <a:noFill/>
                        </a:ln>
                        <a:solidFill>
                          <a:schemeClr val="tx1"/>
                        </a:solidFill>
                        <a:effectLst/>
                        <a:latin typeface="Arial"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alpha val="50000"/>
                      </a:srgbClr>
                    </a:solidFill>
                  </a:tcPr>
                </a:tc>
                <a:tc>
                  <a:txBody>
                    <a:bodyPr/>
                    <a:lstStyle>
                      <a:lvl1pPr>
                        <a:spcBef>
                          <a:spcPct val="20000"/>
                        </a:spcBef>
                        <a:buClr>
                          <a:schemeClr val="accent1"/>
                        </a:buClr>
                        <a:buSzPct val="65000"/>
                        <a:buFont typeface="Wingdings" pitchFamily="2" charset="2"/>
                        <a:defRPr kumimoji="1" sz="2600">
                          <a:solidFill>
                            <a:schemeClr val="tx1"/>
                          </a:solidFill>
                          <a:latin typeface="Arial" charset="0"/>
                          <a:ea typeface="新細明體" pitchFamily="18" charset="-120"/>
                        </a:defRPr>
                      </a:lvl1pPr>
                      <a:lvl2pPr marL="344488">
                        <a:spcBef>
                          <a:spcPct val="20000"/>
                        </a:spcBef>
                        <a:buClr>
                          <a:schemeClr val="accent2"/>
                        </a:buClr>
                        <a:buSzPct val="60000"/>
                        <a:buFont typeface="Wingdings" pitchFamily="2" charset="2"/>
                        <a:defRPr kumimoji="1" sz="2200">
                          <a:solidFill>
                            <a:schemeClr val="tx1"/>
                          </a:solidFill>
                          <a:latin typeface="Arial" charset="0"/>
                          <a:ea typeface="新細明體" pitchFamily="18" charset="-120"/>
                        </a:defRPr>
                      </a:lvl2pPr>
                      <a:lvl3pPr marL="671513">
                        <a:spcBef>
                          <a:spcPct val="20000"/>
                        </a:spcBef>
                        <a:buClr>
                          <a:schemeClr val="accent1"/>
                        </a:buClr>
                        <a:buSzPct val="65000"/>
                        <a:buFont typeface="Wingdings" pitchFamily="2" charset="2"/>
                        <a:defRPr kumimoji="1" sz="2000">
                          <a:solidFill>
                            <a:schemeClr val="tx1"/>
                          </a:solidFill>
                          <a:latin typeface="Arial" charset="0"/>
                          <a:ea typeface="新細明體" pitchFamily="18" charset="-120"/>
                        </a:defRPr>
                      </a:lvl3pPr>
                      <a:lvl4pPr marL="1023938">
                        <a:spcBef>
                          <a:spcPct val="20000"/>
                        </a:spcBef>
                        <a:buClr>
                          <a:schemeClr val="accent2"/>
                        </a:buClr>
                        <a:buSzPct val="70000"/>
                        <a:buFont typeface="Wingdings" pitchFamily="2" charset="2"/>
                        <a:defRPr kumimoji="1">
                          <a:solidFill>
                            <a:schemeClr val="tx1"/>
                          </a:solidFill>
                          <a:latin typeface="Arial" charset="0"/>
                          <a:ea typeface="新細明體" pitchFamily="18" charset="-120"/>
                        </a:defRPr>
                      </a:lvl4pPr>
                      <a:lvl5pPr marL="1341438">
                        <a:spcBef>
                          <a:spcPct val="20000"/>
                        </a:spcBef>
                        <a:buClr>
                          <a:schemeClr val="accent1"/>
                        </a:buClr>
                        <a:buSzPct val="75000"/>
                        <a:buFont typeface="Wingdings" pitchFamily="2" charset="2"/>
                        <a:defRPr kumimoji="1">
                          <a:solidFill>
                            <a:schemeClr val="tx1"/>
                          </a:solidFill>
                          <a:latin typeface="Arial" charset="0"/>
                          <a:ea typeface="新細明體" pitchFamily="18" charset="-120"/>
                        </a:defRPr>
                      </a:lvl5pPr>
                      <a:lvl6pPr marL="17986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6pPr>
                      <a:lvl7pPr marL="22558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7pPr>
                      <a:lvl8pPr marL="27130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8pPr>
                      <a:lvl9pPr marL="31702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1" lang="zh-TW" altLang="zh-TW" sz="26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alpha val="50000"/>
                      </a:srgbClr>
                    </a:solidFill>
                  </a:tcPr>
                </a:tc>
                <a:tc>
                  <a:txBody>
                    <a:bodyPr/>
                    <a:lstStyle>
                      <a:lvl1pPr>
                        <a:spcBef>
                          <a:spcPct val="20000"/>
                        </a:spcBef>
                        <a:buClr>
                          <a:schemeClr val="accent1"/>
                        </a:buClr>
                        <a:buSzPct val="65000"/>
                        <a:buFont typeface="Wingdings" pitchFamily="2" charset="2"/>
                        <a:defRPr kumimoji="1" sz="2600">
                          <a:solidFill>
                            <a:schemeClr val="tx1"/>
                          </a:solidFill>
                          <a:latin typeface="Arial" charset="0"/>
                          <a:ea typeface="新細明體" pitchFamily="18" charset="-120"/>
                        </a:defRPr>
                      </a:lvl1pPr>
                      <a:lvl2pPr marL="344488">
                        <a:spcBef>
                          <a:spcPct val="20000"/>
                        </a:spcBef>
                        <a:buClr>
                          <a:schemeClr val="accent2"/>
                        </a:buClr>
                        <a:buSzPct val="60000"/>
                        <a:buFont typeface="Wingdings" pitchFamily="2" charset="2"/>
                        <a:defRPr kumimoji="1" sz="2200">
                          <a:solidFill>
                            <a:schemeClr val="tx1"/>
                          </a:solidFill>
                          <a:latin typeface="Arial" charset="0"/>
                          <a:ea typeface="新細明體" pitchFamily="18" charset="-120"/>
                        </a:defRPr>
                      </a:lvl2pPr>
                      <a:lvl3pPr marL="671513">
                        <a:spcBef>
                          <a:spcPct val="20000"/>
                        </a:spcBef>
                        <a:buClr>
                          <a:schemeClr val="accent1"/>
                        </a:buClr>
                        <a:buSzPct val="65000"/>
                        <a:buFont typeface="Wingdings" pitchFamily="2" charset="2"/>
                        <a:defRPr kumimoji="1" sz="2000">
                          <a:solidFill>
                            <a:schemeClr val="tx1"/>
                          </a:solidFill>
                          <a:latin typeface="Arial" charset="0"/>
                          <a:ea typeface="新細明體" pitchFamily="18" charset="-120"/>
                        </a:defRPr>
                      </a:lvl3pPr>
                      <a:lvl4pPr marL="1023938">
                        <a:spcBef>
                          <a:spcPct val="20000"/>
                        </a:spcBef>
                        <a:buClr>
                          <a:schemeClr val="accent2"/>
                        </a:buClr>
                        <a:buSzPct val="70000"/>
                        <a:buFont typeface="Wingdings" pitchFamily="2" charset="2"/>
                        <a:defRPr kumimoji="1">
                          <a:solidFill>
                            <a:schemeClr val="tx1"/>
                          </a:solidFill>
                          <a:latin typeface="Arial" charset="0"/>
                          <a:ea typeface="新細明體" pitchFamily="18" charset="-120"/>
                        </a:defRPr>
                      </a:lvl4pPr>
                      <a:lvl5pPr marL="1341438">
                        <a:spcBef>
                          <a:spcPct val="20000"/>
                        </a:spcBef>
                        <a:buClr>
                          <a:schemeClr val="accent1"/>
                        </a:buClr>
                        <a:buSzPct val="75000"/>
                        <a:buFont typeface="Wingdings" pitchFamily="2" charset="2"/>
                        <a:defRPr kumimoji="1">
                          <a:solidFill>
                            <a:schemeClr val="tx1"/>
                          </a:solidFill>
                          <a:latin typeface="Arial" charset="0"/>
                          <a:ea typeface="新細明體" pitchFamily="18" charset="-120"/>
                        </a:defRPr>
                      </a:lvl5pPr>
                      <a:lvl6pPr marL="17986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6pPr>
                      <a:lvl7pPr marL="22558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7pPr>
                      <a:lvl8pPr marL="27130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8pPr>
                      <a:lvl9pPr marL="3170238" fontAlgn="base">
                        <a:spcBef>
                          <a:spcPct val="20000"/>
                        </a:spcBef>
                        <a:spcAft>
                          <a:spcPct val="0"/>
                        </a:spcAft>
                        <a:buClr>
                          <a:schemeClr val="accent1"/>
                        </a:buClr>
                        <a:buSzPct val="75000"/>
                        <a:buFont typeface="Wingdings" pitchFamily="2" charset="2"/>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1" lang="zh-TW" altLang="zh-TW" sz="26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r>
            </a:tbl>
          </a:graphicData>
        </a:graphic>
      </p:graphicFrame>
      <p:pic>
        <p:nvPicPr>
          <p:cNvPr id="38957" name="Picture 45" descr="3819411864_3b2f102a1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5" y="2738438"/>
            <a:ext cx="2528888" cy="3243262"/>
          </a:xfrm>
          <a:prstGeom prst="rect">
            <a:avLst/>
          </a:prstGeom>
          <a:noFill/>
          <a:extLst>
            <a:ext uri="{909E8E84-426E-40DD-AFC4-6F175D3DCCD1}">
              <a14:hiddenFill xmlns:a14="http://schemas.microsoft.com/office/drawing/2010/main">
                <a:solidFill>
                  <a:srgbClr val="FFFFFF"/>
                </a:solidFill>
              </a14:hiddenFill>
            </a:ext>
          </a:extLst>
        </p:spPr>
      </p:pic>
      <p:pic>
        <p:nvPicPr>
          <p:cNvPr id="38960" name="Picture 48" descr="081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1063" y="2757488"/>
            <a:ext cx="2522537" cy="3214687"/>
          </a:xfrm>
          <a:prstGeom prst="rect">
            <a:avLst/>
          </a:prstGeom>
          <a:noFill/>
          <a:extLst>
            <a:ext uri="{909E8E84-426E-40DD-AFC4-6F175D3DCCD1}">
              <a14:hiddenFill xmlns:a14="http://schemas.microsoft.com/office/drawing/2010/main">
                <a:solidFill>
                  <a:srgbClr val="FFFFFF"/>
                </a:solidFill>
              </a14:hiddenFill>
            </a:ext>
          </a:extLst>
        </p:spPr>
      </p:pic>
      <p:pic>
        <p:nvPicPr>
          <p:cNvPr id="38962" name="Picture 50" descr="1254227772_Jv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850" y="2757488"/>
            <a:ext cx="25146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06947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投影片編號版面配置區 3"/>
          <p:cNvSpPr>
            <a:spLocks noGrp="1"/>
          </p:cNvSpPr>
          <p:nvPr>
            <p:ph type="sldNum" sz="quarter" idx="12"/>
          </p:nvPr>
        </p:nvSpPr>
        <p:spPr/>
        <p:txBody>
          <a:bodyPr/>
          <a:lstStyle/>
          <a:p>
            <a:fld id="{C0A44E5D-5E3E-44F5-BAC6-CC4A57D60BEB}" type="slidenum">
              <a:rPr lang="en-US" altLang="zh-TW"/>
              <a:pPr/>
              <a:t>143</a:t>
            </a:fld>
            <a:endParaRPr lang="en-US" altLang="zh-TW"/>
          </a:p>
        </p:txBody>
      </p:sp>
      <p:sp>
        <p:nvSpPr>
          <p:cNvPr id="44036" name="Rectangle 4"/>
          <p:cNvSpPr>
            <a:spLocks noChangeArrowheads="1"/>
          </p:cNvSpPr>
          <p:nvPr/>
        </p:nvSpPr>
        <p:spPr bwMode="auto">
          <a:xfrm>
            <a:off x="0" y="0"/>
            <a:ext cx="161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457" anchor="ctr">
            <a:spAutoFit/>
          </a:bodyPr>
          <a:lstStyle/>
          <a:p>
            <a:r>
              <a:rPr lang="en-US" altLang="zh-TW" sz="1600">
                <a:latin typeface="新細明體" pitchFamily="18" charset="-120"/>
              </a:rPr>
              <a:t> </a:t>
            </a:r>
            <a:endParaRPr lang="en-US" altLang="zh-TW"/>
          </a:p>
        </p:txBody>
      </p:sp>
      <p:sp>
        <p:nvSpPr>
          <p:cNvPr id="44057" name="AutoShape 25"/>
          <p:cNvSpPr>
            <a:spLocks noChangeArrowheads="1"/>
          </p:cNvSpPr>
          <p:nvPr/>
        </p:nvSpPr>
        <p:spPr bwMode="auto">
          <a:xfrm>
            <a:off x="1752600" y="1752600"/>
            <a:ext cx="2438400" cy="1676400"/>
          </a:xfrm>
          <a:prstGeom prst="hexagon">
            <a:avLst>
              <a:gd name="adj" fmla="val 36364"/>
              <a:gd name="vf" fmla="val 115470"/>
            </a:avLst>
          </a:prstGeom>
          <a:gradFill rotWithShape="0">
            <a:gsLst>
              <a:gs pos="0">
                <a:schemeClr val="bg1"/>
              </a:gs>
              <a:gs pos="100000">
                <a:srgbClr val="FF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600">
                <a:ea typeface="標楷體" pitchFamily="65" charset="-120"/>
              </a:rPr>
              <a:t>資源有限性</a:t>
            </a:r>
          </a:p>
        </p:txBody>
      </p:sp>
      <p:sp>
        <p:nvSpPr>
          <p:cNvPr id="44059" name="AutoShape 27"/>
          <p:cNvSpPr>
            <a:spLocks noChangeArrowheads="1"/>
          </p:cNvSpPr>
          <p:nvPr/>
        </p:nvSpPr>
        <p:spPr bwMode="auto">
          <a:xfrm>
            <a:off x="5410200" y="1752600"/>
            <a:ext cx="2438400" cy="1676400"/>
          </a:xfrm>
          <a:prstGeom prst="hexagon">
            <a:avLst>
              <a:gd name="adj" fmla="val 36364"/>
              <a:gd name="vf" fmla="val 115470"/>
            </a:avLst>
          </a:prstGeom>
          <a:gradFill rotWithShape="1">
            <a:gsLst>
              <a:gs pos="0">
                <a:schemeClr val="bg1"/>
              </a:gs>
              <a:gs pos="100000">
                <a:srgbClr val="CCFF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600">
                <a:ea typeface="標楷體" pitchFamily="65" charset="-120"/>
              </a:rPr>
              <a:t>不確定性</a:t>
            </a:r>
          </a:p>
        </p:txBody>
      </p:sp>
      <p:sp>
        <p:nvSpPr>
          <p:cNvPr id="44060" name="AutoShape 28"/>
          <p:cNvSpPr>
            <a:spLocks noChangeArrowheads="1"/>
          </p:cNvSpPr>
          <p:nvPr/>
        </p:nvSpPr>
        <p:spPr bwMode="auto">
          <a:xfrm>
            <a:off x="1752600" y="3429000"/>
            <a:ext cx="2438400" cy="1676400"/>
          </a:xfrm>
          <a:prstGeom prst="hexagon">
            <a:avLst>
              <a:gd name="adj" fmla="val 36364"/>
              <a:gd name="vf" fmla="val 115470"/>
            </a:avLst>
          </a:prstGeom>
          <a:gradFill rotWithShape="1">
            <a:gsLst>
              <a:gs pos="0">
                <a:schemeClr val="bg1"/>
              </a:gs>
              <a:gs pos="100000">
                <a:srgbClr val="CC99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600">
                <a:ea typeface="標楷體" pitchFamily="65" charset="-120"/>
              </a:rPr>
              <a:t>複雜性</a:t>
            </a:r>
          </a:p>
        </p:txBody>
      </p:sp>
      <p:sp>
        <p:nvSpPr>
          <p:cNvPr id="44061" name="AutoShape 29"/>
          <p:cNvSpPr>
            <a:spLocks noChangeArrowheads="1"/>
          </p:cNvSpPr>
          <p:nvPr/>
        </p:nvSpPr>
        <p:spPr bwMode="auto">
          <a:xfrm>
            <a:off x="5410200" y="3429000"/>
            <a:ext cx="2438400" cy="1676400"/>
          </a:xfrm>
          <a:prstGeom prst="hexagon">
            <a:avLst>
              <a:gd name="adj" fmla="val 36364"/>
              <a:gd name="vf" fmla="val 115470"/>
            </a:avLst>
          </a:prstGeom>
          <a:gradFill rotWithShape="1">
            <a:gsLst>
              <a:gs pos="0">
                <a:schemeClr val="bg1"/>
              </a:gs>
              <a:gs pos="100000">
                <a:srgbClr val="CCFFCC"/>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600">
                <a:ea typeface="標楷體" pitchFamily="65" charset="-120"/>
              </a:rPr>
              <a:t>急迫性</a:t>
            </a:r>
          </a:p>
        </p:txBody>
      </p:sp>
      <p:sp>
        <p:nvSpPr>
          <p:cNvPr id="44062" name="AutoShape 30"/>
          <p:cNvSpPr>
            <a:spLocks noChangeArrowheads="1"/>
          </p:cNvSpPr>
          <p:nvPr/>
        </p:nvSpPr>
        <p:spPr bwMode="auto">
          <a:xfrm>
            <a:off x="3581400" y="914400"/>
            <a:ext cx="2438400" cy="1676400"/>
          </a:xfrm>
          <a:prstGeom prst="hexagon">
            <a:avLst>
              <a:gd name="adj" fmla="val 36364"/>
              <a:gd name="vf" fmla="val 115470"/>
            </a:avLst>
          </a:prstGeom>
          <a:gradFill rotWithShape="1">
            <a:gsLst>
              <a:gs pos="0">
                <a:schemeClr val="bg1"/>
              </a:gs>
              <a:gs pos="100000">
                <a:srgbClr val="FFFFCC"/>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600">
                <a:ea typeface="標楷體" pitchFamily="65" charset="-120"/>
              </a:rPr>
              <a:t>突發性</a:t>
            </a:r>
          </a:p>
        </p:txBody>
      </p:sp>
      <p:sp>
        <p:nvSpPr>
          <p:cNvPr id="44063" name="AutoShape 31"/>
          <p:cNvSpPr>
            <a:spLocks noChangeArrowheads="1"/>
          </p:cNvSpPr>
          <p:nvPr/>
        </p:nvSpPr>
        <p:spPr bwMode="auto">
          <a:xfrm>
            <a:off x="3581400" y="4267200"/>
            <a:ext cx="2438400" cy="1676400"/>
          </a:xfrm>
          <a:prstGeom prst="hexagon">
            <a:avLst>
              <a:gd name="adj" fmla="val 36364"/>
              <a:gd name="vf" fmla="val 115470"/>
            </a:avLst>
          </a:prstGeom>
          <a:gradFill rotWithShape="1">
            <a:gsLst>
              <a:gs pos="0">
                <a:schemeClr val="bg1"/>
              </a:gs>
              <a:gs pos="100000">
                <a:srgbClr val="FFCC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600">
                <a:ea typeface="標楷體" pitchFamily="65" charset="-120"/>
              </a:rPr>
              <a:t>延續性</a:t>
            </a:r>
          </a:p>
        </p:txBody>
      </p:sp>
      <p:sp>
        <p:nvSpPr>
          <p:cNvPr id="44058" name="AutoShape 26"/>
          <p:cNvSpPr>
            <a:spLocks noChangeArrowheads="1"/>
          </p:cNvSpPr>
          <p:nvPr/>
        </p:nvSpPr>
        <p:spPr bwMode="auto">
          <a:xfrm>
            <a:off x="3595688" y="2576513"/>
            <a:ext cx="2438400" cy="1676400"/>
          </a:xfrm>
          <a:prstGeom prst="hexagon">
            <a:avLst>
              <a:gd name="adj" fmla="val 36364"/>
              <a:gd name="vf" fmla="val 115470"/>
            </a:avLst>
          </a:prstGeom>
          <a:gradFill rotWithShape="1">
            <a:gsLst>
              <a:gs pos="0">
                <a:schemeClr val="bg1"/>
              </a:gs>
              <a:gs pos="100000">
                <a:srgbClr val="99CCFF"/>
              </a:gs>
            </a:gsLst>
            <a:path path="shape">
              <a:fillToRect l="50000" t="50000" r="50000" b="50000"/>
            </a:path>
          </a:gradFill>
          <a:ln w="57150">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4000">
                <a:solidFill>
                  <a:srgbClr val="A50021"/>
                </a:solidFill>
                <a:effectLst>
                  <a:outerShdw blurRad="38100" dist="38100" dir="2700000" algn="tl">
                    <a:srgbClr val="000000"/>
                  </a:outerShdw>
                </a:effectLst>
                <a:ea typeface="標楷體" pitchFamily="65" charset="-120"/>
              </a:rPr>
              <a:t>災害</a:t>
            </a:r>
          </a:p>
          <a:p>
            <a:pPr algn="ctr"/>
            <a:r>
              <a:rPr lang="zh-TW" altLang="en-US" sz="4000">
                <a:solidFill>
                  <a:srgbClr val="A50021"/>
                </a:solidFill>
                <a:effectLst>
                  <a:outerShdw blurRad="38100" dist="38100" dir="2700000" algn="tl">
                    <a:srgbClr val="000000"/>
                  </a:outerShdw>
                </a:effectLst>
                <a:ea typeface="標楷體" pitchFamily="65" charset="-120"/>
              </a:rPr>
              <a:t>的特性</a:t>
            </a:r>
          </a:p>
        </p:txBody>
      </p:sp>
    </p:spTree>
    <p:extLst>
      <p:ext uri="{BB962C8B-B14F-4D97-AF65-F5344CB8AC3E}">
        <p14:creationId xmlns:p14="http://schemas.microsoft.com/office/powerpoint/2010/main" val="2015896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058"/>
                                        </p:tgtEl>
                                        <p:attrNameLst>
                                          <p:attrName>style.visibility</p:attrName>
                                        </p:attrNameLst>
                                      </p:cBhvr>
                                      <p:to>
                                        <p:strVal val="visible"/>
                                      </p:to>
                                    </p:set>
                                    <p:animEffect transition="in" filter="fade">
                                      <p:cBhvr>
                                        <p:cTn id="7" dur="2000"/>
                                        <p:tgtEl>
                                          <p:spTgt spid="44058"/>
                                        </p:tgtEl>
                                      </p:cBhvr>
                                    </p:animEffect>
                                  </p:childTnLst>
                                </p:cTn>
                              </p:par>
                            </p:childTnLst>
                          </p:cTn>
                        </p:par>
                        <p:par>
                          <p:cTn id="8" fill="hold" nodeType="afterGroup">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44062"/>
                                        </p:tgtEl>
                                        <p:attrNameLst>
                                          <p:attrName>style.visibility</p:attrName>
                                        </p:attrNameLst>
                                      </p:cBhvr>
                                      <p:to>
                                        <p:strVal val="visible"/>
                                      </p:to>
                                    </p:set>
                                    <p:animEffect transition="in" filter="wipe(down)">
                                      <p:cBhvr>
                                        <p:cTn id="11" dur="1000"/>
                                        <p:tgtEl>
                                          <p:spTgt spid="44062"/>
                                        </p:tgtEl>
                                      </p:cBhvr>
                                    </p:animEffect>
                                  </p:childTnLst>
                                </p:cTn>
                              </p:par>
                            </p:childTnLst>
                          </p:cTn>
                        </p:par>
                        <p:par>
                          <p:cTn id="12" fill="hold" nodeType="afterGroup">
                            <p:stCondLst>
                              <p:cond delay="3000"/>
                            </p:stCondLst>
                            <p:childTnLst>
                              <p:par>
                                <p:cTn id="13" presetID="18" presetClass="entr" presetSubtype="3" fill="hold" grpId="0" nodeType="afterEffect">
                                  <p:stCondLst>
                                    <p:cond delay="0"/>
                                  </p:stCondLst>
                                  <p:childTnLst>
                                    <p:set>
                                      <p:cBhvr>
                                        <p:cTn id="14" dur="1" fill="hold">
                                          <p:stCondLst>
                                            <p:cond delay="0"/>
                                          </p:stCondLst>
                                        </p:cTn>
                                        <p:tgtEl>
                                          <p:spTgt spid="44059"/>
                                        </p:tgtEl>
                                        <p:attrNameLst>
                                          <p:attrName>style.visibility</p:attrName>
                                        </p:attrNameLst>
                                      </p:cBhvr>
                                      <p:to>
                                        <p:strVal val="visible"/>
                                      </p:to>
                                    </p:set>
                                    <p:animEffect transition="in" filter="strips(upRight)">
                                      <p:cBhvr>
                                        <p:cTn id="15" dur="1000"/>
                                        <p:tgtEl>
                                          <p:spTgt spid="44059"/>
                                        </p:tgtEl>
                                      </p:cBhvr>
                                    </p:animEffect>
                                  </p:childTnLst>
                                </p:cTn>
                              </p:par>
                            </p:childTnLst>
                          </p:cTn>
                        </p:par>
                        <p:par>
                          <p:cTn id="16" fill="hold" nodeType="afterGroup">
                            <p:stCondLst>
                              <p:cond delay="4000"/>
                            </p:stCondLst>
                            <p:childTnLst>
                              <p:par>
                                <p:cTn id="17" presetID="18" presetClass="entr" presetSubtype="6" fill="hold" grpId="0" nodeType="afterEffect">
                                  <p:stCondLst>
                                    <p:cond delay="0"/>
                                  </p:stCondLst>
                                  <p:childTnLst>
                                    <p:set>
                                      <p:cBhvr>
                                        <p:cTn id="18" dur="1" fill="hold">
                                          <p:stCondLst>
                                            <p:cond delay="0"/>
                                          </p:stCondLst>
                                        </p:cTn>
                                        <p:tgtEl>
                                          <p:spTgt spid="44061"/>
                                        </p:tgtEl>
                                        <p:attrNameLst>
                                          <p:attrName>style.visibility</p:attrName>
                                        </p:attrNameLst>
                                      </p:cBhvr>
                                      <p:to>
                                        <p:strVal val="visible"/>
                                      </p:to>
                                    </p:set>
                                    <p:animEffect transition="in" filter="strips(downRight)">
                                      <p:cBhvr>
                                        <p:cTn id="19" dur="1000"/>
                                        <p:tgtEl>
                                          <p:spTgt spid="44061"/>
                                        </p:tgtEl>
                                      </p:cBhvr>
                                    </p:animEffect>
                                  </p:childTnLst>
                                </p:cTn>
                              </p:par>
                            </p:childTnLst>
                          </p:cTn>
                        </p:par>
                        <p:par>
                          <p:cTn id="20" fill="hold" nodeType="afterGroup">
                            <p:stCondLst>
                              <p:cond delay="5000"/>
                            </p:stCondLst>
                            <p:childTnLst>
                              <p:par>
                                <p:cTn id="21" presetID="22" presetClass="entr" presetSubtype="1" fill="hold" grpId="0" nodeType="afterEffect">
                                  <p:stCondLst>
                                    <p:cond delay="0"/>
                                  </p:stCondLst>
                                  <p:childTnLst>
                                    <p:set>
                                      <p:cBhvr>
                                        <p:cTn id="22" dur="1" fill="hold">
                                          <p:stCondLst>
                                            <p:cond delay="0"/>
                                          </p:stCondLst>
                                        </p:cTn>
                                        <p:tgtEl>
                                          <p:spTgt spid="44063"/>
                                        </p:tgtEl>
                                        <p:attrNameLst>
                                          <p:attrName>style.visibility</p:attrName>
                                        </p:attrNameLst>
                                      </p:cBhvr>
                                      <p:to>
                                        <p:strVal val="visible"/>
                                      </p:to>
                                    </p:set>
                                    <p:animEffect transition="in" filter="wipe(up)">
                                      <p:cBhvr>
                                        <p:cTn id="23" dur="1000"/>
                                        <p:tgtEl>
                                          <p:spTgt spid="44063"/>
                                        </p:tgtEl>
                                      </p:cBhvr>
                                    </p:animEffect>
                                  </p:childTnLst>
                                </p:cTn>
                              </p:par>
                            </p:childTnLst>
                          </p:cTn>
                        </p:par>
                        <p:par>
                          <p:cTn id="24" fill="hold" nodeType="afterGroup">
                            <p:stCondLst>
                              <p:cond delay="6000"/>
                            </p:stCondLst>
                            <p:childTnLst>
                              <p:par>
                                <p:cTn id="25" presetID="18" presetClass="entr" presetSubtype="12" fill="hold" grpId="0" nodeType="afterEffect">
                                  <p:stCondLst>
                                    <p:cond delay="0"/>
                                  </p:stCondLst>
                                  <p:childTnLst>
                                    <p:set>
                                      <p:cBhvr>
                                        <p:cTn id="26" dur="1" fill="hold">
                                          <p:stCondLst>
                                            <p:cond delay="0"/>
                                          </p:stCondLst>
                                        </p:cTn>
                                        <p:tgtEl>
                                          <p:spTgt spid="44060"/>
                                        </p:tgtEl>
                                        <p:attrNameLst>
                                          <p:attrName>style.visibility</p:attrName>
                                        </p:attrNameLst>
                                      </p:cBhvr>
                                      <p:to>
                                        <p:strVal val="visible"/>
                                      </p:to>
                                    </p:set>
                                    <p:animEffect transition="in" filter="strips(downLeft)">
                                      <p:cBhvr>
                                        <p:cTn id="27" dur="1000"/>
                                        <p:tgtEl>
                                          <p:spTgt spid="44060"/>
                                        </p:tgtEl>
                                      </p:cBhvr>
                                    </p:animEffect>
                                  </p:childTnLst>
                                </p:cTn>
                              </p:par>
                            </p:childTnLst>
                          </p:cTn>
                        </p:par>
                        <p:par>
                          <p:cTn id="28" fill="hold" nodeType="afterGroup">
                            <p:stCondLst>
                              <p:cond delay="7000"/>
                            </p:stCondLst>
                            <p:childTnLst>
                              <p:par>
                                <p:cTn id="29" presetID="22" presetClass="entr" presetSubtype="2" fill="hold" grpId="0" nodeType="afterEffect">
                                  <p:stCondLst>
                                    <p:cond delay="0"/>
                                  </p:stCondLst>
                                  <p:childTnLst>
                                    <p:set>
                                      <p:cBhvr>
                                        <p:cTn id="30" dur="1" fill="hold">
                                          <p:stCondLst>
                                            <p:cond delay="0"/>
                                          </p:stCondLst>
                                        </p:cTn>
                                        <p:tgtEl>
                                          <p:spTgt spid="44057"/>
                                        </p:tgtEl>
                                        <p:attrNameLst>
                                          <p:attrName>style.visibility</p:attrName>
                                        </p:attrNameLst>
                                      </p:cBhvr>
                                      <p:to>
                                        <p:strVal val="visible"/>
                                      </p:to>
                                    </p:set>
                                    <p:animEffect transition="in" filter="wipe(right)">
                                      <p:cBhvr>
                                        <p:cTn id="31" dur="1000"/>
                                        <p:tgtEl>
                                          <p:spTgt spid="44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7" grpId="0" animBg="1"/>
      <p:bldP spid="44059" grpId="0" animBg="1"/>
      <p:bldP spid="44060" grpId="0" animBg="1"/>
      <p:bldP spid="44061" grpId="0" animBg="1"/>
      <p:bldP spid="44062" grpId="0" animBg="1"/>
      <p:bldP spid="44063" grpId="0" animBg="1"/>
      <p:bldP spid="44058"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投影片編號版面配置區 3"/>
          <p:cNvSpPr>
            <a:spLocks noGrp="1"/>
          </p:cNvSpPr>
          <p:nvPr>
            <p:ph type="sldNum" sz="quarter" idx="12"/>
          </p:nvPr>
        </p:nvSpPr>
        <p:spPr/>
        <p:txBody>
          <a:bodyPr/>
          <a:lstStyle/>
          <a:p>
            <a:fld id="{94943A43-FAC2-4CB5-8CBC-93B066B608E7}" type="slidenum">
              <a:rPr lang="en-US" altLang="zh-TW"/>
              <a:pPr/>
              <a:t>144</a:t>
            </a:fld>
            <a:endParaRPr lang="en-US" altLang="zh-TW"/>
          </a:p>
        </p:txBody>
      </p:sp>
      <p:pic>
        <p:nvPicPr>
          <p:cNvPr id="46082" name="Picture 2" descr="912170841561535"/>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57200" y="381000"/>
            <a:ext cx="82296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6083" name="Rectangle 3"/>
          <p:cNvSpPr>
            <a:spLocks noChangeArrowheads="1"/>
          </p:cNvSpPr>
          <p:nvPr/>
        </p:nvSpPr>
        <p:spPr bwMode="auto">
          <a:xfrm>
            <a:off x="0" y="0"/>
            <a:ext cx="161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457" anchor="ctr">
            <a:spAutoFit/>
          </a:bodyPr>
          <a:lstStyle/>
          <a:p>
            <a:r>
              <a:rPr lang="en-US" altLang="zh-TW" sz="1600">
                <a:latin typeface="新細明體" pitchFamily="18" charset="-120"/>
              </a:rPr>
              <a:t> </a:t>
            </a:r>
            <a:endParaRPr lang="en-US" altLang="zh-TW"/>
          </a:p>
        </p:txBody>
      </p:sp>
      <p:sp>
        <p:nvSpPr>
          <p:cNvPr id="46088" name="Oval 8"/>
          <p:cNvSpPr>
            <a:spLocks noChangeArrowheads="1"/>
          </p:cNvSpPr>
          <p:nvPr/>
        </p:nvSpPr>
        <p:spPr bwMode="auto">
          <a:xfrm>
            <a:off x="2286000" y="762000"/>
            <a:ext cx="5029200" cy="762000"/>
          </a:xfrm>
          <a:prstGeom prst="ellipse">
            <a:avLst/>
          </a:prstGeom>
          <a:gradFill rotWithShape="1">
            <a:gsLst>
              <a:gs pos="0">
                <a:schemeClr val="bg1"/>
              </a:gs>
              <a:gs pos="50000">
                <a:srgbClr val="CCFFCC"/>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600" b="1">
                <a:solidFill>
                  <a:srgbClr val="A50021"/>
                </a:solidFill>
                <a:ea typeface="標楷體" pitchFamily="65" charset="-120"/>
              </a:rPr>
              <a:t>我國防災應變機制</a:t>
            </a:r>
          </a:p>
        </p:txBody>
      </p:sp>
      <p:sp>
        <p:nvSpPr>
          <p:cNvPr id="46091" name="Rectangle 11"/>
          <p:cNvSpPr>
            <a:spLocks noChangeArrowheads="1"/>
          </p:cNvSpPr>
          <p:nvPr/>
        </p:nvSpPr>
        <p:spPr bwMode="auto">
          <a:xfrm>
            <a:off x="1066800" y="1676400"/>
            <a:ext cx="7315200" cy="222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TW" altLang="en-US" sz="3200" i="1" u="sng">
                <a:solidFill>
                  <a:srgbClr val="000066"/>
                </a:solidFill>
                <a:latin typeface="標楷體" pitchFamily="65" charset="-120"/>
                <a:ea typeface="標楷體" pitchFamily="65" charset="-120"/>
              </a:rPr>
              <a:t>「</a:t>
            </a:r>
            <a:r>
              <a:rPr lang="zh-TW" altLang="en-US" sz="4400" i="1" u="sng">
                <a:solidFill>
                  <a:srgbClr val="000066"/>
                </a:solidFill>
                <a:latin typeface="標楷體" pitchFamily="65" charset="-120"/>
                <a:ea typeface="標楷體" pitchFamily="65" charset="-120"/>
              </a:rPr>
              <a:t>災害防救法</a:t>
            </a:r>
            <a:r>
              <a:rPr lang="zh-TW" altLang="en-US" sz="3200" i="1" u="sng">
                <a:solidFill>
                  <a:srgbClr val="000066"/>
                </a:solidFill>
                <a:latin typeface="標楷體" pitchFamily="65" charset="-120"/>
                <a:ea typeface="標楷體" pitchFamily="65" charset="-120"/>
              </a:rPr>
              <a:t>」</a:t>
            </a:r>
            <a:r>
              <a:rPr lang="zh-TW" altLang="en-US" sz="3200">
                <a:solidFill>
                  <a:srgbClr val="A50021"/>
                </a:solidFill>
                <a:latin typeface="標楷體" pitchFamily="65" charset="-120"/>
                <a:ea typeface="標楷體" pitchFamily="65" charset="-120"/>
              </a:rPr>
              <a:t>是我國第一部處理災害的專屬法律，於</a:t>
            </a:r>
            <a:r>
              <a:rPr lang="en-US" altLang="zh-TW" sz="3200">
                <a:solidFill>
                  <a:srgbClr val="A50021"/>
                </a:solidFill>
                <a:latin typeface="標楷體" pitchFamily="65" charset="-120"/>
                <a:ea typeface="標楷體" pitchFamily="65" charset="-120"/>
              </a:rPr>
              <a:t>89</a:t>
            </a:r>
            <a:r>
              <a:rPr lang="zh-TW" altLang="en-US" sz="3200">
                <a:solidFill>
                  <a:srgbClr val="A50021"/>
                </a:solidFill>
                <a:latin typeface="標楷體" pitchFamily="65" charset="-120"/>
                <a:ea typeface="標楷體" pitchFamily="65" charset="-120"/>
              </a:rPr>
              <a:t>年</a:t>
            </a:r>
            <a:r>
              <a:rPr lang="en-US" altLang="zh-TW" sz="3200">
                <a:solidFill>
                  <a:srgbClr val="A50021"/>
                </a:solidFill>
                <a:latin typeface="標楷體" pitchFamily="65" charset="-120"/>
                <a:ea typeface="標楷體" pitchFamily="65" charset="-120"/>
              </a:rPr>
              <a:t>07</a:t>
            </a:r>
            <a:r>
              <a:rPr lang="zh-TW" altLang="en-US" sz="3200">
                <a:solidFill>
                  <a:srgbClr val="A50021"/>
                </a:solidFill>
                <a:latin typeface="標楷體" pitchFamily="65" charset="-120"/>
                <a:ea typeface="標楷體" pitchFamily="65" charset="-120"/>
              </a:rPr>
              <a:t>月</a:t>
            </a:r>
            <a:r>
              <a:rPr lang="en-US" altLang="zh-TW" sz="3200">
                <a:solidFill>
                  <a:srgbClr val="A50021"/>
                </a:solidFill>
                <a:latin typeface="標楷體" pitchFamily="65" charset="-120"/>
                <a:ea typeface="標楷體" pitchFamily="65" charset="-120"/>
              </a:rPr>
              <a:t>19</a:t>
            </a:r>
            <a:r>
              <a:rPr lang="zh-TW" altLang="en-US" sz="3200">
                <a:solidFill>
                  <a:srgbClr val="A50021"/>
                </a:solidFill>
                <a:latin typeface="標楷體" pitchFamily="65" charset="-120"/>
                <a:ea typeface="標楷體" pitchFamily="65" charset="-120"/>
              </a:rPr>
              <a:t>日制定公布，對於災害減災、整備、應變及復原重建體系建立了基本的架構與機制。 </a:t>
            </a:r>
          </a:p>
        </p:txBody>
      </p:sp>
      <p:pic>
        <p:nvPicPr>
          <p:cNvPr id="4609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962400"/>
            <a:ext cx="8229600"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087226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投影片編號版面配置區 3"/>
          <p:cNvSpPr>
            <a:spLocks noGrp="1"/>
          </p:cNvSpPr>
          <p:nvPr>
            <p:ph type="sldNum" sz="quarter" idx="12"/>
          </p:nvPr>
        </p:nvSpPr>
        <p:spPr/>
        <p:txBody>
          <a:bodyPr/>
          <a:lstStyle/>
          <a:p>
            <a:fld id="{A012786B-0752-4B74-B577-07BB0BE4897B}" type="slidenum">
              <a:rPr lang="en-US" altLang="zh-TW"/>
              <a:pPr/>
              <a:t>145</a:t>
            </a:fld>
            <a:endParaRPr lang="en-US" altLang="zh-TW"/>
          </a:p>
        </p:txBody>
      </p:sp>
      <p:pic>
        <p:nvPicPr>
          <p:cNvPr id="45077" name="Picture 21" descr="4a84303f33ddb"/>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57200" y="381000"/>
            <a:ext cx="8229600" cy="5691188"/>
          </a:xfrm>
          <a:prstGeom prst="rect">
            <a:avLst/>
          </a:prstGeom>
          <a:noFill/>
          <a:extLst>
            <a:ext uri="{909E8E84-426E-40DD-AFC4-6F175D3DCCD1}">
              <a14:hiddenFill xmlns:a14="http://schemas.microsoft.com/office/drawing/2010/main">
                <a:solidFill>
                  <a:srgbClr val="FFFFFF"/>
                </a:solidFill>
              </a14:hiddenFill>
            </a:ext>
          </a:extLst>
        </p:spPr>
      </p:pic>
      <p:sp>
        <p:nvSpPr>
          <p:cNvPr id="45059" name="Rectangle 3"/>
          <p:cNvSpPr>
            <a:spLocks noChangeArrowheads="1"/>
          </p:cNvSpPr>
          <p:nvPr/>
        </p:nvSpPr>
        <p:spPr bwMode="auto">
          <a:xfrm>
            <a:off x="0" y="0"/>
            <a:ext cx="161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457" anchor="ctr">
            <a:spAutoFit/>
          </a:bodyPr>
          <a:lstStyle/>
          <a:p>
            <a:r>
              <a:rPr lang="en-US" altLang="zh-TW" sz="1600">
                <a:latin typeface="新細明體" pitchFamily="18" charset="-120"/>
              </a:rPr>
              <a:t> </a:t>
            </a:r>
            <a:endParaRPr lang="en-US" altLang="zh-TW"/>
          </a:p>
        </p:txBody>
      </p:sp>
      <p:sp>
        <p:nvSpPr>
          <p:cNvPr id="45067" name="Text Box 11"/>
          <p:cNvSpPr txBox="1">
            <a:spLocks noChangeArrowheads="1"/>
          </p:cNvSpPr>
          <p:nvPr/>
        </p:nvSpPr>
        <p:spPr bwMode="auto">
          <a:xfrm>
            <a:off x="3549650" y="6324600"/>
            <a:ext cx="201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a:solidFill>
                  <a:srgbClr val="A50021"/>
                </a:solidFill>
                <a:ea typeface="書法家顏楷體" pitchFamily="49" charset="-120"/>
              </a:rPr>
              <a:t>全民防衛動員概論</a:t>
            </a:r>
          </a:p>
        </p:txBody>
      </p:sp>
      <p:grpSp>
        <p:nvGrpSpPr>
          <p:cNvPr id="45126" name="Group 70"/>
          <p:cNvGrpSpPr>
            <a:grpSpLocks/>
          </p:cNvGrpSpPr>
          <p:nvPr/>
        </p:nvGrpSpPr>
        <p:grpSpPr bwMode="auto">
          <a:xfrm>
            <a:off x="522288" y="685800"/>
            <a:ext cx="8164513" cy="5486400"/>
            <a:chOff x="329" y="432"/>
            <a:chExt cx="5143" cy="3456"/>
          </a:xfrm>
        </p:grpSpPr>
        <p:sp>
          <p:nvSpPr>
            <p:cNvPr id="45078" name="Rectangle 22"/>
            <p:cNvSpPr>
              <a:spLocks noChangeArrowheads="1"/>
            </p:cNvSpPr>
            <p:nvPr/>
          </p:nvSpPr>
          <p:spPr bwMode="auto">
            <a:xfrm>
              <a:off x="672" y="432"/>
              <a:ext cx="4329" cy="288"/>
            </a:xfrm>
            <a:prstGeom prst="rect">
              <a:avLst/>
            </a:prstGeom>
            <a:gradFill rotWithShape="1">
              <a:gsLst>
                <a:gs pos="0">
                  <a:srgbClr val="FFFFCC"/>
                </a:gs>
                <a:gs pos="50000">
                  <a:schemeClr val="bg1"/>
                </a:gs>
                <a:gs pos="100000">
                  <a:srgbClr val="FFFFCC"/>
                </a:gs>
              </a:gsLst>
              <a:lin ang="5400000" scaled="1"/>
            </a:gradFill>
            <a:ln w="952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0000"/>
                </a:lnSpc>
              </a:pPr>
              <a:r>
                <a:rPr lang="zh-TW" altLang="en-US" b="1" dirty="0">
                  <a:ea typeface="標楷體" pitchFamily="65" charset="-120"/>
                </a:rPr>
                <a:t>中央災害防救會報</a:t>
              </a:r>
            </a:p>
            <a:p>
              <a:pPr algn="ctr">
                <a:lnSpc>
                  <a:spcPct val="80000"/>
                </a:lnSpc>
              </a:pPr>
              <a:r>
                <a:rPr lang="zh-TW" altLang="en-US" b="1" dirty="0">
                  <a:ea typeface="標楷體" pitchFamily="65" charset="-120"/>
                </a:rPr>
                <a:t>召集人：行政院長</a:t>
              </a:r>
            </a:p>
          </p:txBody>
        </p:sp>
        <p:sp>
          <p:nvSpPr>
            <p:cNvPr id="45079" name="Rectangle 23"/>
            <p:cNvSpPr>
              <a:spLocks noChangeArrowheads="1"/>
            </p:cNvSpPr>
            <p:nvPr/>
          </p:nvSpPr>
          <p:spPr bwMode="auto">
            <a:xfrm>
              <a:off x="1632" y="768"/>
              <a:ext cx="1344" cy="192"/>
            </a:xfrm>
            <a:prstGeom prst="rect">
              <a:avLst/>
            </a:prstGeom>
            <a:gradFill rotWithShape="1">
              <a:gsLst>
                <a:gs pos="0">
                  <a:srgbClr val="CCFFCC"/>
                </a:gs>
                <a:gs pos="100000">
                  <a:schemeClr val="bg1"/>
                </a:gs>
              </a:gsLst>
              <a:lin ang="5400000" scaled="1"/>
            </a:gra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0000"/>
                </a:lnSpc>
              </a:pPr>
              <a:r>
                <a:rPr lang="zh-TW" altLang="en-US" b="1" dirty="0">
                  <a:ea typeface="標楷體" pitchFamily="65" charset="-120"/>
                </a:rPr>
                <a:t>減災 整備 復原重建</a:t>
              </a:r>
            </a:p>
          </p:txBody>
        </p:sp>
        <p:sp>
          <p:nvSpPr>
            <p:cNvPr id="45080" name="Rectangle 24"/>
            <p:cNvSpPr>
              <a:spLocks noChangeArrowheads="1"/>
            </p:cNvSpPr>
            <p:nvPr/>
          </p:nvSpPr>
          <p:spPr bwMode="auto">
            <a:xfrm>
              <a:off x="3504" y="768"/>
              <a:ext cx="816" cy="192"/>
            </a:xfrm>
            <a:prstGeom prst="rect">
              <a:avLst/>
            </a:prstGeom>
            <a:gradFill rotWithShape="1">
              <a:gsLst>
                <a:gs pos="0">
                  <a:srgbClr val="CCFFCC"/>
                </a:gs>
                <a:gs pos="100000">
                  <a:schemeClr val="bg1"/>
                </a:gs>
              </a:gsLst>
              <a:lin ang="5400000" scaled="1"/>
            </a:gra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0000"/>
                </a:lnSpc>
              </a:pPr>
              <a:r>
                <a:rPr lang="zh-TW" altLang="en-US" b="1" dirty="0">
                  <a:ea typeface="標楷體" pitchFamily="65" charset="-120"/>
                </a:rPr>
                <a:t>緊急應變</a:t>
              </a:r>
            </a:p>
          </p:txBody>
        </p:sp>
        <p:sp>
          <p:nvSpPr>
            <p:cNvPr id="45082" name="Rectangle 26"/>
            <p:cNvSpPr>
              <a:spLocks noChangeArrowheads="1"/>
            </p:cNvSpPr>
            <p:nvPr/>
          </p:nvSpPr>
          <p:spPr bwMode="auto">
            <a:xfrm>
              <a:off x="720" y="1056"/>
              <a:ext cx="2256" cy="288"/>
            </a:xfrm>
            <a:prstGeom prst="rect">
              <a:avLst/>
            </a:prstGeom>
            <a:gradFill rotWithShape="1">
              <a:gsLst>
                <a:gs pos="0">
                  <a:srgbClr val="FFFFCC"/>
                </a:gs>
                <a:gs pos="50000">
                  <a:schemeClr val="bg1"/>
                </a:gs>
                <a:gs pos="100000">
                  <a:srgbClr val="FFFFCC"/>
                </a:gs>
              </a:gsLst>
              <a:lin ang="5400000" scaled="1"/>
            </a:gradFill>
            <a:ln w="952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0000"/>
                </a:lnSpc>
              </a:pPr>
              <a:r>
                <a:rPr lang="zh-TW" altLang="en-US" sz="1600" b="1" dirty="0">
                  <a:ea typeface="標楷體" pitchFamily="65" charset="-120"/>
                </a:rPr>
                <a:t>行政院災害防救委員會</a:t>
              </a:r>
            </a:p>
            <a:p>
              <a:pPr algn="ctr">
                <a:lnSpc>
                  <a:spcPct val="80000"/>
                </a:lnSpc>
              </a:pPr>
              <a:r>
                <a:rPr lang="zh-TW" altLang="en-US" sz="1600" b="1" dirty="0">
                  <a:ea typeface="標楷體" pitchFamily="65" charset="-120"/>
                </a:rPr>
                <a:t>主任委員：行政院副院長</a:t>
              </a:r>
            </a:p>
          </p:txBody>
        </p:sp>
        <p:sp>
          <p:nvSpPr>
            <p:cNvPr id="45083" name="Rectangle 27"/>
            <p:cNvSpPr>
              <a:spLocks noChangeArrowheads="1"/>
            </p:cNvSpPr>
            <p:nvPr/>
          </p:nvSpPr>
          <p:spPr bwMode="auto">
            <a:xfrm>
              <a:off x="3504" y="1056"/>
              <a:ext cx="1584" cy="288"/>
            </a:xfrm>
            <a:prstGeom prst="rect">
              <a:avLst/>
            </a:prstGeom>
            <a:gradFill rotWithShape="1">
              <a:gsLst>
                <a:gs pos="0">
                  <a:srgbClr val="CCFFCC"/>
                </a:gs>
                <a:gs pos="100000">
                  <a:schemeClr val="bg1"/>
                </a:gs>
              </a:gsLst>
              <a:lin ang="5400000" scaled="1"/>
            </a:gradFill>
            <a:ln w="952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0000"/>
                </a:lnSpc>
              </a:pPr>
              <a:r>
                <a:rPr lang="zh-TW" altLang="en-US" b="1" dirty="0">
                  <a:ea typeface="標楷體" pitchFamily="65" charset="-120"/>
                </a:rPr>
                <a:t>中央災害應變中心</a:t>
              </a:r>
            </a:p>
          </p:txBody>
        </p:sp>
        <p:sp>
          <p:nvSpPr>
            <p:cNvPr id="45084" name="Rectangle 28"/>
            <p:cNvSpPr>
              <a:spLocks noChangeArrowheads="1"/>
            </p:cNvSpPr>
            <p:nvPr/>
          </p:nvSpPr>
          <p:spPr bwMode="auto">
            <a:xfrm>
              <a:off x="720" y="1536"/>
              <a:ext cx="1104" cy="336"/>
            </a:xfrm>
            <a:prstGeom prst="rect">
              <a:avLst/>
            </a:prstGeom>
            <a:gradFill rotWithShape="1">
              <a:gsLst>
                <a:gs pos="0">
                  <a:srgbClr val="FFFFCC"/>
                </a:gs>
                <a:gs pos="50000">
                  <a:schemeClr val="bg1"/>
                </a:gs>
                <a:gs pos="100000">
                  <a:srgbClr val="FFFFCC"/>
                </a:gs>
              </a:gsLst>
              <a:lin ang="5400000" scaled="1"/>
            </a:gradFill>
            <a:ln w="952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0000"/>
                </a:lnSpc>
              </a:pPr>
              <a:r>
                <a:rPr lang="zh-TW" altLang="en-US" sz="1400" b="1" dirty="0">
                  <a:ea typeface="標楷體" pitchFamily="65" charset="-120"/>
                </a:rPr>
                <a:t>中央災害防救業務</a:t>
              </a:r>
            </a:p>
            <a:p>
              <a:pPr algn="ctr">
                <a:lnSpc>
                  <a:spcPct val="80000"/>
                </a:lnSpc>
              </a:pPr>
              <a:r>
                <a:rPr lang="zh-TW" altLang="en-US" sz="1400" b="1" dirty="0">
                  <a:ea typeface="標楷體" pitchFamily="65" charset="-120"/>
                </a:rPr>
                <a:t>主管機關、相關部會</a:t>
              </a:r>
            </a:p>
            <a:p>
              <a:pPr algn="ctr">
                <a:lnSpc>
                  <a:spcPct val="80000"/>
                </a:lnSpc>
              </a:pPr>
              <a:r>
                <a:rPr lang="zh-TW" altLang="en-US" sz="1400" b="1" dirty="0">
                  <a:ea typeface="標楷體" pitchFamily="65" charset="-120"/>
                </a:rPr>
                <a:t>及公共事務</a:t>
              </a:r>
            </a:p>
          </p:txBody>
        </p:sp>
        <p:sp>
          <p:nvSpPr>
            <p:cNvPr id="45085" name="Rectangle 29"/>
            <p:cNvSpPr>
              <a:spLocks noChangeArrowheads="1"/>
            </p:cNvSpPr>
            <p:nvPr/>
          </p:nvSpPr>
          <p:spPr bwMode="auto">
            <a:xfrm>
              <a:off x="2064" y="1536"/>
              <a:ext cx="720" cy="336"/>
            </a:xfrm>
            <a:prstGeom prst="rect">
              <a:avLst/>
            </a:prstGeom>
            <a:gradFill rotWithShape="1">
              <a:gsLst>
                <a:gs pos="0">
                  <a:srgbClr val="FFFFCC"/>
                </a:gs>
                <a:gs pos="50000">
                  <a:schemeClr val="bg1"/>
                </a:gs>
                <a:gs pos="100000">
                  <a:srgbClr val="FFFFCC"/>
                </a:gs>
              </a:gsLst>
              <a:lin ang="5400000" scaled="1"/>
            </a:gradFill>
            <a:ln w="952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0000"/>
                </a:lnSpc>
              </a:pPr>
              <a:r>
                <a:rPr lang="zh-TW" altLang="en-US" sz="1400" b="1" dirty="0">
                  <a:ea typeface="標楷體" pitchFamily="65" charset="-120"/>
                </a:rPr>
                <a:t>災害防救專家</a:t>
              </a:r>
            </a:p>
            <a:p>
              <a:pPr algn="ctr">
                <a:lnSpc>
                  <a:spcPct val="80000"/>
                </a:lnSpc>
              </a:pPr>
              <a:r>
                <a:rPr lang="zh-TW" altLang="en-US" sz="1400" b="1" dirty="0">
                  <a:ea typeface="標楷體" pitchFamily="65" charset="-120"/>
                </a:rPr>
                <a:t>諮詢委員會</a:t>
              </a:r>
            </a:p>
            <a:p>
              <a:pPr algn="ctr">
                <a:lnSpc>
                  <a:spcPct val="80000"/>
                </a:lnSpc>
              </a:pPr>
              <a:r>
                <a:rPr lang="zh-TW" altLang="en-US" sz="1400" b="1" dirty="0">
                  <a:ea typeface="標楷體" pitchFamily="65" charset="-120"/>
                </a:rPr>
                <a:t>（科技中心）</a:t>
              </a:r>
            </a:p>
          </p:txBody>
        </p:sp>
        <p:sp>
          <p:nvSpPr>
            <p:cNvPr id="45086" name="Rectangle 30"/>
            <p:cNvSpPr>
              <a:spLocks noChangeArrowheads="1"/>
            </p:cNvSpPr>
            <p:nvPr/>
          </p:nvSpPr>
          <p:spPr bwMode="auto">
            <a:xfrm>
              <a:off x="672" y="2016"/>
              <a:ext cx="2304" cy="288"/>
            </a:xfrm>
            <a:prstGeom prst="rect">
              <a:avLst/>
            </a:prstGeom>
            <a:gradFill rotWithShape="1">
              <a:gsLst>
                <a:gs pos="0">
                  <a:schemeClr val="bg1"/>
                </a:gs>
                <a:gs pos="50000">
                  <a:srgbClr val="CCFFCC"/>
                </a:gs>
                <a:gs pos="100000">
                  <a:schemeClr val="bg1"/>
                </a:gs>
              </a:gsLst>
              <a:lin ang="5400000" scaled="1"/>
            </a:gradFill>
            <a:ln w="9525">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zh-TW" altLang="en-US" sz="1600" b="1" dirty="0">
                  <a:ea typeface="標楷體" pitchFamily="65" charset="-120"/>
                </a:rPr>
                <a:t>直轄市、縣市災害防救委員會</a:t>
              </a:r>
            </a:p>
            <a:p>
              <a:pPr algn="ctr">
                <a:lnSpc>
                  <a:spcPct val="90000"/>
                </a:lnSpc>
              </a:pPr>
              <a:r>
                <a:rPr lang="zh-TW" altLang="en-US" sz="1600" b="1" dirty="0">
                  <a:ea typeface="標楷體" pitchFamily="65" charset="-120"/>
                </a:rPr>
                <a:t>召集人：直轄市、縣市長</a:t>
              </a:r>
            </a:p>
          </p:txBody>
        </p:sp>
        <p:sp>
          <p:nvSpPr>
            <p:cNvPr id="45087" name="Rectangle 31"/>
            <p:cNvSpPr>
              <a:spLocks noChangeArrowheads="1"/>
            </p:cNvSpPr>
            <p:nvPr/>
          </p:nvSpPr>
          <p:spPr bwMode="auto">
            <a:xfrm>
              <a:off x="1008" y="2496"/>
              <a:ext cx="816" cy="336"/>
            </a:xfrm>
            <a:prstGeom prst="rect">
              <a:avLst/>
            </a:prstGeom>
            <a:gradFill rotWithShape="1">
              <a:gsLst>
                <a:gs pos="0">
                  <a:schemeClr val="bg1"/>
                </a:gs>
                <a:gs pos="50000">
                  <a:srgbClr val="CCFFCC"/>
                </a:gs>
                <a:gs pos="100000">
                  <a:schemeClr val="bg1"/>
                </a:gs>
              </a:gsLst>
              <a:lin ang="5400000" scaled="1"/>
            </a:gradFill>
            <a:ln w="9525">
              <a:solidFill>
                <a:srgbClr val="0066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0000"/>
                </a:lnSpc>
              </a:pPr>
              <a:r>
                <a:rPr lang="zh-TW" altLang="en-US" sz="1400" b="1" dirty="0">
                  <a:ea typeface="標楷體" pitchFamily="65" charset="-120"/>
                </a:rPr>
                <a:t>災害防救專家</a:t>
              </a:r>
            </a:p>
            <a:p>
              <a:pPr algn="ctr">
                <a:lnSpc>
                  <a:spcPct val="80000"/>
                </a:lnSpc>
              </a:pPr>
              <a:r>
                <a:rPr lang="zh-TW" altLang="en-US" sz="1400" b="1" dirty="0">
                  <a:ea typeface="標楷體" pitchFamily="65" charset="-120"/>
                </a:rPr>
                <a:t>諮詢委員會</a:t>
              </a:r>
            </a:p>
          </p:txBody>
        </p:sp>
        <p:sp>
          <p:nvSpPr>
            <p:cNvPr id="45088" name="Rectangle 32"/>
            <p:cNvSpPr>
              <a:spLocks noChangeArrowheads="1"/>
            </p:cNvSpPr>
            <p:nvPr/>
          </p:nvSpPr>
          <p:spPr bwMode="auto">
            <a:xfrm>
              <a:off x="2064" y="2496"/>
              <a:ext cx="720" cy="336"/>
            </a:xfrm>
            <a:prstGeom prst="rect">
              <a:avLst/>
            </a:prstGeom>
            <a:gradFill rotWithShape="1">
              <a:gsLst>
                <a:gs pos="0">
                  <a:schemeClr val="bg1"/>
                </a:gs>
                <a:gs pos="50000">
                  <a:srgbClr val="CCFFCC"/>
                </a:gs>
                <a:gs pos="100000">
                  <a:schemeClr val="bg1"/>
                </a:gs>
              </a:gsLst>
              <a:lin ang="5400000" scaled="1"/>
            </a:gradFill>
            <a:ln w="9525">
              <a:solidFill>
                <a:srgbClr val="0066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0000"/>
                </a:lnSpc>
              </a:pPr>
              <a:r>
                <a:rPr lang="zh-TW" altLang="en-US" sz="1400" b="1" dirty="0">
                  <a:ea typeface="標楷體" pitchFamily="65" charset="-120"/>
                </a:rPr>
                <a:t>所轄各單位及</a:t>
              </a:r>
            </a:p>
            <a:p>
              <a:pPr algn="ctr">
                <a:lnSpc>
                  <a:spcPct val="80000"/>
                </a:lnSpc>
              </a:pPr>
              <a:r>
                <a:rPr lang="zh-TW" altLang="en-US" sz="1400" b="1" dirty="0">
                  <a:ea typeface="標楷體" pitchFamily="65" charset="-120"/>
                </a:rPr>
                <a:t>專責幕僚單位</a:t>
              </a:r>
            </a:p>
          </p:txBody>
        </p:sp>
        <p:sp>
          <p:nvSpPr>
            <p:cNvPr id="45089" name="Rectangle 33"/>
            <p:cNvSpPr>
              <a:spLocks noChangeArrowheads="1"/>
            </p:cNvSpPr>
            <p:nvPr/>
          </p:nvSpPr>
          <p:spPr bwMode="auto">
            <a:xfrm>
              <a:off x="698" y="2976"/>
              <a:ext cx="2304" cy="288"/>
            </a:xfrm>
            <a:prstGeom prst="rect">
              <a:avLst/>
            </a:prstGeom>
            <a:gradFill rotWithShape="1">
              <a:gsLst>
                <a:gs pos="0">
                  <a:schemeClr val="bg1"/>
                </a:gs>
                <a:gs pos="50000">
                  <a:srgbClr val="CCFFFF"/>
                </a:gs>
                <a:gs pos="100000">
                  <a:schemeClr val="bg1"/>
                </a:gs>
              </a:gsLst>
              <a:lin ang="5400000" scaled="1"/>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zh-TW" altLang="en-US" sz="1600" b="1" dirty="0">
                  <a:ea typeface="標楷體" pitchFamily="65" charset="-120"/>
                </a:rPr>
                <a:t>鄉（鎮、市）災害防救委員會</a:t>
              </a:r>
            </a:p>
            <a:p>
              <a:pPr algn="ctr">
                <a:lnSpc>
                  <a:spcPct val="90000"/>
                </a:lnSpc>
              </a:pPr>
              <a:r>
                <a:rPr lang="zh-TW" altLang="en-US" sz="1600" b="1" dirty="0">
                  <a:ea typeface="標楷體" pitchFamily="65" charset="-120"/>
                </a:rPr>
                <a:t>召集人：鄉（鎮、市）長</a:t>
              </a:r>
            </a:p>
          </p:txBody>
        </p:sp>
        <p:sp>
          <p:nvSpPr>
            <p:cNvPr id="45090" name="Rectangle 34"/>
            <p:cNvSpPr>
              <a:spLocks noChangeArrowheads="1"/>
            </p:cNvSpPr>
            <p:nvPr/>
          </p:nvSpPr>
          <p:spPr bwMode="auto">
            <a:xfrm>
              <a:off x="1392" y="3456"/>
              <a:ext cx="1344" cy="336"/>
            </a:xfrm>
            <a:prstGeom prst="rect">
              <a:avLst/>
            </a:prstGeom>
            <a:gradFill rotWithShape="1">
              <a:gsLst>
                <a:gs pos="0">
                  <a:schemeClr val="bg1"/>
                </a:gs>
                <a:gs pos="50000">
                  <a:srgbClr val="CCFFFF"/>
                </a:gs>
                <a:gs pos="100000">
                  <a:schemeClr val="bg1"/>
                </a:gs>
              </a:gsLst>
              <a:lin ang="5400000" scaled="1"/>
            </a:gradFill>
            <a:ln w="127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zh-TW" altLang="en-US" b="1" dirty="0">
                  <a:ea typeface="標楷體" pitchFamily="65" charset="-120"/>
                </a:rPr>
                <a:t>鄉（鎮、市）長</a:t>
              </a:r>
            </a:p>
            <a:p>
              <a:pPr algn="ctr">
                <a:lnSpc>
                  <a:spcPct val="90000"/>
                </a:lnSpc>
              </a:pPr>
              <a:r>
                <a:rPr lang="zh-TW" altLang="en-US" b="1" dirty="0">
                  <a:ea typeface="標楷體" pitchFamily="65" charset="-120"/>
                </a:rPr>
                <a:t>指定幕僚單位</a:t>
              </a:r>
            </a:p>
          </p:txBody>
        </p:sp>
        <p:sp>
          <p:nvSpPr>
            <p:cNvPr id="45092" name="Line 36"/>
            <p:cNvSpPr>
              <a:spLocks noChangeShapeType="1"/>
            </p:cNvSpPr>
            <p:nvPr/>
          </p:nvSpPr>
          <p:spPr bwMode="auto">
            <a:xfrm>
              <a:off x="1536" y="720"/>
              <a:ext cx="0" cy="33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5093" name="Line 37"/>
            <p:cNvSpPr>
              <a:spLocks noChangeShapeType="1"/>
            </p:cNvSpPr>
            <p:nvPr/>
          </p:nvSpPr>
          <p:spPr bwMode="auto">
            <a:xfrm>
              <a:off x="2880" y="1344"/>
              <a:ext cx="0" cy="6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5094" name="Line 38"/>
            <p:cNvSpPr>
              <a:spLocks noChangeShapeType="1"/>
            </p:cNvSpPr>
            <p:nvPr/>
          </p:nvSpPr>
          <p:spPr bwMode="auto">
            <a:xfrm>
              <a:off x="2880" y="2304"/>
              <a:ext cx="0" cy="6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nvGrpSpPr>
            <p:cNvPr id="45099" name="Group 43"/>
            <p:cNvGrpSpPr>
              <a:grpSpLocks/>
            </p:cNvGrpSpPr>
            <p:nvPr/>
          </p:nvGrpSpPr>
          <p:grpSpPr bwMode="auto">
            <a:xfrm>
              <a:off x="1488" y="1344"/>
              <a:ext cx="960" cy="192"/>
              <a:chOff x="1488" y="1344"/>
              <a:chExt cx="960" cy="192"/>
            </a:xfrm>
          </p:grpSpPr>
          <p:sp>
            <p:nvSpPr>
              <p:cNvPr id="45095" name="Line 39"/>
              <p:cNvSpPr>
                <a:spLocks noChangeShapeType="1"/>
              </p:cNvSpPr>
              <p:nvPr/>
            </p:nvSpPr>
            <p:spPr bwMode="auto">
              <a:xfrm>
                <a:off x="1488" y="1392"/>
                <a:ext cx="9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5096" name="Line 40"/>
              <p:cNvSpPr>
                <a:spLocks noChangeShapeType="1"/>
              </p:cNvSpPr>
              <p:nvPr/>
            </p:nvSpPr>
            <p:spPr bwMode="auto">
              <a:xfrm>
                <a:off x="1968" y="1344"/>
                <a:ext cx="0" cy="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5097" name="Line 41"/>
              <p:cNvSpPr>
                <a:spLocks noChangeShapeType="1"/>
              </p:cNvSpPr>
              <p:nvPr/>
            </p:nvSpPr>
            <p:spPr bwMode="auto">
              <a:xfrm>
                <a:off x="2448" y="1392"/>
                <a:ext cx="0" cy="1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5098" name="Line 42"/>
              <p:cNvSpPr>
                <a:spLocks noChangeShapeType="1"/>
              </p:cNvSpPr>
              <p:nvPr/>
            </p:nvSpPr>
            <p:spPr bwMode="auto">
              <a:xfrm>
                <a:off x="1488" y="1392"/>
                <a:ext cx="0" cy="1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nvGrpSpPr>
            <p:cNvPr id="45100" name="Group 44"/>
            <p:cNvGrpSpPr>
              <a:grpSpLocks/>
            </p:cNvGrpSpPr>
            <p:nvPr/>
          </p:nvGrpSpPr>
          <p:grpSpPr bwMode="auto">
            <a:xfrm>
              <a:off x="1488" y="2304"/>
              <a:ext cx="960" cy="192"/>
              <a:chOff x="1488" y="1344"/>
              <a:chExt cx="960" cy="192"/>
            </a:xfrm>
          </p:grpSpPr>
          <p:sp>
            <p:nvSpPr>
              <p:cNvPr id="45101" name="Line 45"/>
              <p:cNvSpPr>
                <a:spLocks noChangeShapeType="1"/>
              </p:cNvSpPr>
              <p:nvPr/>
            </p:nvSpPr>
            <p:spPr bwMode="auto">
              <a:xfrm>
                <a:off x="1488" y="1392"/>
                <a:ext cx="9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5102" name="Line 46"/>
              <p:cNvSpPr>
                <a:spLocks noChangeShapeType="1"/>
              </p:cNvSpPr>
              <p:nvPr/>
            </p:nvSpPr>
            <p:spPr bwMode="auto">
              <a:xfrm>
                <a:off x="1968" y="1344"/>
                <a:ext cx="0" cy="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5103" name="Line 47"/>
              <p:cNvSpPr>
                <a:spLocks noChangeShapeType="1"/>
              </p:cNvSpPr>
              <p:nvPr/>
            </p:nvSpPr>
            <p:spPr bwMode="auto">
              <a:xfrm>
                <a:off x="2448" y="1392"/>
                <a:ext cx="0" cy="1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5104" name="Line 48"/>
              <p:cNvSpPr>
                <a:spLocks noChangeShapeType="1"/>
              </p:cNvSpPr>
              <p:nvPr/>
            </p:nvSpPr>
            <p:spPr bwMode="auto">
              <a:xfrm>
                <a:off x="1488" y="1392"/>
                <a:ext cx="0" cy="1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
          <p:nvSpPr>
            <p:cNvPr id="45105" name="Line 49"/>
            <p:cNvSpPr>
              <a:spLocks noChangeShapeType="1"/>
            </p:cNvSpPr>
            <p:nvPr/>
          </p:nvSpPr>
          <p:spPr bwMode="auto">
            <a:xfrm>
              <a:off x="1968" y="3264"/>
              <a:ext cx="0" cy="19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5106" name="Rectangle 50"/>
            <p:cNvSpPr>
              <a:spLocks noChangeArrowheads="1"/>
            </p:cNvSpPr>
            <p:nvPr/>
          </p:nvSpPr>
          <p:spPr bwMode="auto">
            <a:xfrm>
              <a:off x="3504" y="1920"/>
              <a:ext cx="1440" cy="480"/>
            </a:xfrm>
            <a:prstGeom prst="rect">
              <a:avLst/>
            </a:prstGeom>
            <a:gradFill rotWithShape="1">
              <a:gsLst>
                <a:gs pos="0">
                  <a:schemeClr val="bg1"/>
                </a:gs>
                <a:gs pos="100000">
                  <a:srgbClr val="CCFFCC"/>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b="1" dirty="0">
                  <a:ea typeface="標楷體" pitchFamily="65" charset="-120"/>
                </a:rPr>
                <a:t>直轄市、縣市</a:t>
              </a:r>
            </a:p>
            <a:p>
              <a:pPr algn="ctr"/>
              <a:r>
                <a:rPr lang="zh-TW" altLang="en-US" b="1" dirty="0">
                  <a:ea typeface="標楷體" pitchFamily="65" charset="-120"/>
                </a:rPr>
                <a:t>災害應變中心</a:t>
              </a:r>
            </a:p>
          </p:txBody>
        </p:sp>
        <p:sp>
          <p:nvSpPr>
            <p:cNvPr id="45107" name="Rectangle 51"/>
            <p:cNvSpPr>
              <a:spLocks noChangeArrowheads="1"/>
            </p:cNvSpPr>
            <p:nvPr/>
          </p:nvSpPr>
          <p:spPr bwMode="auto">
            <a:xfrm>
              <a:off x="3504" y="2880"/>
              <a:ext cx="1296" cy="480"/>
            </a:xfrm>
            <a:prstGeom prst="rect">
              <a:avLst/>
            </a:prstGeom>
            <a:gradFill rotWithShape="1">
              <a:gsLst>
                <a:gs pos="0">
                  <a:schemeClr val="bg1"/>
                </a:gs>
                <a:gs pos="100000">
                  <a:srgbClr val="CCFFCC"/>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b="1" dirty="0">
                  <a:ea typeface="標楷體" pitchFamily="65" charset="-120"/>
                </a:rPr>
                <a:t>鄉（鎮、市）</a:t>
              </a:r>
            </a:p>
            <a:p>
              <a:pPr algn="ctr"/>
              <a:r>
                <a:rPr lang="zh-TW" altLang="en-US" b="1" dirty="0">
                  <a:ea typeface="標楷體" pitchFamily="65" charset="-120"/>
                </a:rPr>
                <a:t>災害應變中心</a:t>
              </a:r>
            </a:p>
          </p:txBody>
        </p:sp>
        <p:sp>
          <p:nvSpPr>
            <p:cNvPr id="45108" name="Line 52"/>
            <p:cNvSpPr>
              <a:spLocks noChangeShapeType="1"/>
            </p:cNvSpPr>
            <p:nvPr/>
          </p:nvSpPr>
          <p:spPr bwMode="auto">
            <a:xfrm>
              <a:off x="2976" y="2160"/>
              <a:ext cx="52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5109" name="Line 53"/>
            <p:cNvSpPr>
              <a:spLocks noChangeShapeType="1"/>
            </p:cNvSpPr>
            <p:nvPr/>
          </p:nvSpPr>
          <p:spPr bwMode="auto">
            <a:xfrm>
              <a:off x="2976" y="3120"/>
              <a:ext cx="52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5110" name="Oval 54"/>
            <p:cNvSpPr>
              <a:spLocks noChangeArrowheads="1"/>
            </p:cNvSpPr>
            <p:nvPr/>
          </p:nvSpPr>
          <p:spPr bwMode="auto">
            <a:xfrm>
              <a:off x="3504" y="3552"/>
              <a:ext cx="1968" cy="336"/>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600">
                  <a:solidFill>
                    <a:schemeClr val="bg1"/>
                  </a:solidFill>
                  <a:ea typeface="標楷體" pitchFamily="65" charset="-120"/>
                </a:rPr>
                <a:t>災    害</a:t>
              </a:r>
            </a:p>
          </p:txBody>
        </p:sp>
        <p:sp>
          <p:nvSpPr>
            <p:cNvPr id="45114" name="Line 58"/>
            <p:cNvSpPr>
              <a:spLocks noChangeShapeType="1"/>
            </p:cNvSpPr>
            <p:nvPr/>
          </p:nvSpPr>
          <p:spPr bwMode="auto">
            <a:xfrm>
              <a:off x="4080" y="1344"/>
              <a:ext cx="0" cy="57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5115" name="Line 59"/>
            <p:cNvSpPr>
              <a:spLocks noChangeShapeType="1"/>
            </p:cNvSpPr>
            <p:nvPr/>
          </p:nvSpPr>
          <p:spPr bwMode="auto">
            <a:xfrm>
              <a:off x="4080" y="2400"/>
              <a:ext cx="0" cy="48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5116" name="Line 60"/>
            <p:cNvSpPr>
              <a:spLocks noChangeShapeType="1"/>
            </p:cNvSpPr>
            <p:nvPr/>
          </p:nvSpPr>
          <p:spPr bwMode="auto">
            <a:xfrm>
              <a:off x="4080" y="3360"/>
              <a:ext cx="0" cy="19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5117" name="Line 61"/>
            <p:cNvSpPr>
              <a:spLocks noChangeShapeType="1"/>
            </p:cNvSpPr>
            <p:nvPr/>
          </p:nvSpPr>
          <p:spPr bwMode="auto">
            <a:xfrm>
              <a:off x="4848" y="2400"/>
              <a:ext cx="0" cy="115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5118" name="Line 62"/>
            <p:cNvSpPr>
              <a:spLocks noChangeShapeType="1"/>
            </p:cNvSpPr>
            <p:nvPr/>
          </p:nvSpPr>
          <p:spPr bwMode="auto">
            <a:xfrm>
              <a:off x="5001" y="3405"/>
              <a:ext cx="0" cy="19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5111" name="Rectangle 55"/>
            <p:cNvSpPr>
              <a:spLocks noChangeArrowheads="1"/>
            </p:cNvSpPr>
            <p:nvPr/>
          </p:nvSpPr>
          <p:spPr bwMode="auto">
            <a:xfrm>
              <a:off x="4992" y="1344"/>
              <a:ext cx="288" cy="2064"/>
            </a:xfrm>
            <a:prstGeom prst="rect">
              <a:avLst/>
            </a:prstGeom>
            <a:solidFill>
              <a:srgbClr val="99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zh-TW">
                <a:solidFill>
                  <a:schemeClr val="bg1"/>
                </a:solidFill>
              </a:endParaRPr>
            </a:p>
          </p:txBody>
        </p:sp>
        <p:sp>
          <p:nvSpPr>
            <p:cNvPr id="45113" name="Text Box 57"/>
            <p:cNvSpPr txBox="1">
              <a:spLocks noChangeArrowheads="1"/>
            </p:cNvSpPr>
            <p:nvPr/>
          </p:nvSpPr>
          <p:spPr bwMode="auto">
            <a:xfrm>
              <a:off x="4955" y="1392"/>
              <a:ext cx="364" cy="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lnSpc>
                  <a:spcPct val="80000"/>
                </a:lnSpc>
              </a:pPr>
              <a:r>
                <a:rPr lang="zh-TW" altLang="en-US" sz="1600" b="1" dirty="0">
                  <a:solidFill>
                    <a:schemeClr val="bg1"/>
                  </a:solidFill>
                  <a:ea typeface="標楷體" pitchFamily="65" charset="-120"/>
                </a:rPr>
                <a:t>國搜中心、國軍、海巡、內政部空</a:t>
              </a:r>
            </a:p>
            <a:p>
              <a:pPr>
                <a:lnSpc>
                  <a:spcPct val="80000"/>
                </a:lnSpc>
              </a:pPr>
              <a:r>
                <a:rPr lang="zh-TW" altLang="en-US" sz="1600" b="1" dirty="0">
                  <a:solidFill>
                    <a:schemeClr val="bg1"/>
                  </a:solidFill>
                  <a:ea typeface="標楷體" pitchFamily="65" charset="-120"/>
                </a:rPr>
                <a:t>中勤務總隊、消防署特種搜救隊</a:t>
              </a:r>
            </a:p>
          </p:txBody>
        </p:sp>
        <p:sp>
          <p:nvSpPr>
            <p:cNvPr id="45122" name="Rectangle 66"/>
            <p:cNvSpPr>
              <a:spLocks noChangeArrowheads="1"/>
            </p:cNvSpPr>
            <p:nvPr/>
          </p:nvSpPr>
          <p:spPr bwMode="auto">
            <a:xfrm>
              <a:off x="371" y="432"/>
              <a:ext cx="288" cy="1296"/>
            </a:xfrm>
            <a:prstGeom prst="rect">
              <a:avLst/>
            </a:prstGeom>
            <a:solidFill>
              <a:srgbClr val="99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zh-TW">
                <a:solidFill>
                  <a:schemeClr val="bg1"/>
                </a:solidFill>
              </a:endParaRPr>
            </a:p>
          </p:txBody>
        </p:sp>
        <p:sp>
          <p:nvSpPr>
            <p:cNvPr id="45123" name="Text Box 67"/>
            <p:cNvSpPr txBox="1">
              <a:spLocks noChangeArrowheads="1"/>
            </p:cNvSpPr>
            <p:nvPr/>
          </p:nvSpPr>
          <p:spPr bwMode="auto">
            <a:xfrm>
              <a:off x="329" y="553"/>
              <a:ext cx="369" cy="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lgn="ctr">
                <a:lnSpc>
                  <a:spcPct val="80000"/>
                </a:lnSpc>
              </a:pPr>
              <a:r>
                <a:rPr lang="zh-TW" altLang="en-US" sz="1600" b="1" dirty="0">
                  <a:solidFill>
                    <a:schemeClr val="bg1"/>
                  </a:solidFill>
                  <a:ea typeface="標楷體" pitchFamily="65" charset="-120"/>
                </a:rPr>
                <a:t>災害防就基本計畫</a:t>
              </a:r>
            </a:p>
            <a:p>
              <a:pPr algn="ctr">
                <a:lnSpc>
                  <a:spcPct val="80000"/>
                </a:lnSpc>
              </a:pPr>
              <a:r>
                <a:rPr lang="zh-TW" altLang="en-US" sz="1600" b="1" dirty="0">
                  <a:solidFill>
                    <a:schemeClr val="bg1"/>
                  </a:solidFill>
                  <a:ea typeface="標楷體" pitchFamily="65" charset="-120"/>
                </a:rPr>
                <a:t>災害防救業務計畫</a:t>
              </a:r>
            </a:p>
          </p:txBody>
        </p:sp>
        <p:sp>
          <p:nvSpPr>
            <p:cNvPr id="45124" name="Rectangle 68"/>
            <p:cNvSpPr>
              <a:spLocks noChangeArrowheads="1"/>
            </p:cNvSpPr>
            <p:nvPr/>
          </p:nvSpPr>
          <p:spPr bwMode="auto">
            <a:xfrm>
              <a:off x="384" y="2016"/>
              <a:ext cx="288" cy="1728"/>
            </a:xfrm>
            <a:prstGeom prst="rect">
              <a:avLst/>
            </a:prstGeom>
            <a:solidFill>
              <a:srgbClr val="99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zh-TW">
                <a:solidFill>
                  <a:schemeClr val="bg1"/>
                </a:solidFill>
              </a:endParaRPr>
            </a:p>
          </p:txBody>
        </p:sp>
        <p:sp>
          <p:nvSpPr>
            <p:cNvPr id="45125" name="Text Box 69"/>
            <p:cNvSpPr txBox="1">
              <a:spLocks noChangeArrowheads="1"/>
            </p:cNvSpPr>
            <p:nvPr/>
          </p:nvSpPr>
          <p:spPr bwMode="auto">
            <a:xfrm>
              <a:off x="334" y="2020"/>
              <a:ext cx="364" cy="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lgn="ctr">
                <a:lnSpc>
                  <a:spcPct val="80000"/>
                </a:lnSpc>
              </a:pPr>
              <a:r>
                <a:rPr lang="zh-TW" altLang="en-US" sz="1600" b="1" dirty="0">
                  <a:solidFill>
                    <a:schemeClr val="bg1"/>
                  </a:solidFill>
                  <a:ea typeface="標楷體" pitchFamily="65" charset="-120"/>
                </a:rPr>
                <a:t>直轄市、縣市、鄉（鎮、市</a:t>
              </a:r>
              <a:r>
                <a:rPr lang="zh-TW" altLang="en-US" sz="1600" dirty="0">
                  <a:solidFill>
                    <a:schemeClr val="bg1"/>
                  </a:solidFill>
                  <a:ea typeface="標楷體" pitchFamily="65" charset="-120"/>
                </a:rPr>
                <a:t>）</a:t>
              </a:r>
            </a:p>
            <a:p>
              <a:pPr algn="ctr">
                <a:lnSpc>
                  <a:spcPct val="80000"/>
                </a:lnSpc>
              </a:pPr>
              <a:r>
                <a:rPr lang="zh-TW" altLang="en-US" sz="1600" b="1" dirty="0">
                  <a:solidFill>
                    <a:schemeClr val="bg1"/>
                  </a:solidFill>
                  <a:ea typeface="標楷體" pitchFamily="65" charset="-120"/>
                </a:rPr>
                <a:t>地區災害防救計畫</a:t>
              </a:r>
            </a:p>
          </p:txBody>
        </p:sp>
      </p:grpSp>
      <p:sp>
        <p:nvSpPr>
          <p:cNvPr id="45127" name="AutoShape 71"/>
          <p:cNvSpPr>
            <a:spLocks noChangeArrowheads="1"/>
          </p:cNvSpPr>
          <p:nvPr/>
        </p:nvSpPr>
        <p:spPr bwMode="auto">
          <a:xfrm>
            <a:off x="2209800" y="6238875"/>
            <a:ext cx="4606925" cy="542925"/>
          </a:xfrm>
          <a:prstGeom prst="roundRect">
            <a:avLst>
              <a:gd name="adj" fmla="val 16667"/>
            </a:avLst>
          </a:prstGeom>
          <a:gradFill rotWithShape="1">
            <a:gsLst>
              <a:gs pos="0">
                <a:srgbClr val="FFCCCC"/>
              </a:gs>
              <a:gs pos="50000">
                <a:schemeClr val="bg1"/>
              </a:gs>
              <a:gs pos="100000">
                <a:srgbClr val="FFCCCC"/>
              </a:gs>
            </a:gsLst>
            <a:lin ang="2700000" scaled="1"/>
          </a:gradFill>
          <a:ln w="38100" cmpd="dbl">
            <a:solidFill>
              <a:srgbClr val="000066"/>
            </a:solidFill>
            <a:round/>
            <a:headEnd/>
            <a:tailEnd/>
          </a:ln>
          <a:effectLst>
            <a:prstShdw prst="shdw13" dist="53882" dir="13500000">
              <a:schemeClr val="bg2">
                <a:alpha val="50000"/>
              </a:schemeClr>
            </a:prstShdw>
          </a:effectLst>
        </p:spPr>
        <p:txBody>
          <a:bodyPr wrap="none" anchor="ctr"/>
          <a:lstStyle/>
          <a:p>
            <a:pPr algn="ctr"/>
            <a:r>
              <a:rPr lang="zh-TW" altLang="en-US" sz="2800" b="1" dirty="0">
                <a:solidFill>
                  <a:srgbClr val="000066"/>
                </a:solidFill>
                <a:ea typeface="標楷體" pitchFamily="65" charset="-120"/>
              </a:rPr>
              <a:t>我國災害防救體系圖</a:t>
            </a:r>
          </a:p>
        </p:txBody>
      </p:sp>
    </p:spTree>
    <p:extLst>
      <p:ext uri="{BB962C8B-B14F-4D97-AF65-F5344CB8AC3E}">
        <p14:creationId xmlns:p14="http://schemas.microsoft.com/office/powerpoint/2010/main" val="2656451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127"/>
                                        </p:tgtEl>
                                        <p:attrNameLst>
                                          <p:attrName>style.visibility</p:attrName>
                                        </p:attrNameLst>
                                      </p:cBhvr>
                                      <p:to>
                                        <p:strVal val="visible"/>
                                      </p:to>
                                    </p:set>
                                    <p:animEffect transition="in" filter="fade">
                                      <p:cBhvr>
                                        <p:cTn id="7" dur="2000"/>
                                        <p:tgtEl>
                                          <p:spTgt spid="4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2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B4150579-3F11-44E5-B640-F33CA9CC377E}" type="slidenum">
              <a:rPr lang="en-US" altLang="zh-TW" sz="1200" b="0" smtClean="0">
                <a:solidFill>
                  <a:srgbClr val="D1EAEE"/>
                </a:solidFill>
                <a:latin typeface="Constantia" pitchFamily="18" charset="0"/>
              </a:rPr>
              <a:pPr eaLnBrk="1" hangingPunct="1"/>
              <a:t>146</a:t>
            </a:fld>
            <a:endParaRPr lang="en-US" altLang="zh-TW" sz="1200" b="0" smtClean="0">
              <a:solidFill>
                <a:srgbClr val="D1EAEE"/>
              </a:solidFill>
              <a:latin typeface="Constantia" pitchFamily="18" charset="0"/>
            </a:endParaRPr>
          </a:p>
        </p:txBody>
      </p:sp>
      <p:sp>
        <p:nvSpPr>
          <p:cNvPr id="5" name="AutoShape 42"/>
          <p:cNvSpPr>
            <a:spLocks noChangeArrowheads="1"/>
          </p:cNvSpPr>
          <p:nvPr/>
        </p:nvSpPr>
        <p:spPr bwMode="auto">
          <a:xfrm>
            <a:off x="1230313" y="2205038"/>
            <a:ext cx="2879725" cy="576262"/>
          </a:xfrm>
          <a:prstGeom prst="wedgeRoundRectCallout">
            <a:avLst>
              <a:gd name="adj1" fmla="val -55787"/>
              <a:gd name="adj2" fmla="val 76171"/>
              <a:gd name="adj3" fmla="val 16667"/>
            </a:avLst>
          </a:prstGeom>
          <a:gradFill rotWithShape="1">
            <a:gsLst>
              <a:gs pos="0">
                <a:srgbClr val="CCFF33"/>
              </a:gs>
              <a:gs pos="50000">
                <a:srgbClr val="FFFFFF"/>
              </a:gs>
              <a:gs pos="100000">
                <a:srgbClr val="CCFF33"/>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auto">
              <a:spcBef>
                <a:spcPts val="0"/>
              </a:spcBef>
              <a:spcAft>
                <a:spcPts val="0"/>
              </a:spcAft>
              <a:defRPr/>
            </a:pPr>
            <a:endParaRPr lang="zh-TW" altLang="zh-TW" sz="2800" b="0" kern="0">
              <a:solidFill>
                <a:sysClr val="windowText" lastClr="000000"/>
              </a:solidFill>
              <a:ea typeface="新細明體" pitchFamily="18" charset="-120"/>
            </a:endParaRPr>
          </a:p>
        </p:txBody>
      </p:sp>
      <p:sp>
        <p:nvSpPr>
          <p:cNvPr id="24581" name="Text Box 4"/>
          <p:cNvSpPr txBox="1">
            <a:spLocks noChangeArrowheads="1"/>
          </p:cNvSpPr>
          <p:nvPr/>
        </p:nvSpPr>
        <p:spPr bwMode="auto">
          <a:xfrm>
            <a:off x="1230313" y="692696"/>
            <a:ext cx="6264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dist" eaLnBrk="1" hangingPunct="1"/>
            <a:r>
              <a:rPr kumimoji="1" lang="zh-TW" altLang="en-US" sz="3200" u="sng" dirty="0">
                <a:solidFill>
                  <a:srgbClr val="FF0000"/>
                </a:solidFill>
                <a:latin typeface="Arial" charset="0"/>
              </a:rPr>
              <a:t>災害防救</a:t>
            </a:r>
            <a:r>
              <a:rPr kumimoji="1" lang="zh-TW" altLang="en-US" sz="3200" u="sng" dirty="0">
                <a:solidFill>
                  <a:schemeClr val="tx1"/>
                </a:solidFill>
                <a:latin typeface="Arial" charset="0"/>
              </a:rPr>
              <a:t>結合全動防衛動員體系</a:t>
            </a:r>
          </a:p>
        </p:txBody>
      </p:sp>
      <p:sp>
        <p:nvSpPr>
          <p:cNvPr id="24582" name="Text Box 6"/>
          <p:cNvSpPr txBox="1">
            <a:spLocks noChangeArrowheads="1"/>
          </p:cNvSpPr>
          <p:nvPr/>
        </p:nvSpPr>
        <p:spPr bwMode="auto">
          <a:xfrm>
            <a:off x="1114425" y="2205038"/>
            <a:ext cx="3028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r>
              <a:rPr kumimoji="1" lang="zh-TW" altLang="en-US" sz="2800" dirty="0">
                <a:solidFill>
                  <a:srgbClr val="0000FF"/>
                </a:solidFill>
                <a:latin typeface="Arial" charset="0"/>
              </a:rPr>
              <a:t>災害防救法第</a:t>
            </a:r>
            <a:r>
              <a:rPr kumimoji="1" lang="en-US" altLang="zh-TW" sz="2800" dirty="0">
                <a:solidFill>
                  <a:srgbClr val="0000FF"/>
                </a:solidFill>
              </a:rPr>
              <a:t>15</a:t>
            </a:r>
            <a:r>
              <a:rPr kumimoji="1" lang="zh-TW" altLang="en-US" sz="2800" dirty="0">
                <a:solidFill>
                  <a:srgbClr val="0000FF"/>
                </a:solidFill>
                <a:latin typeface="Arial" charset="0"/>
              </a:rPr>
              <a:t>條</a:t>
            </a:r>
          </a:p>
        </p:txBody>
      </p:sp>
      <p:sp>
        <p:nvSpPr>
          <p:cNvPr id="24583" name="Text Box 12"/>
          <p:cNvSpPr txBox="1">
            <a:spLocks noChangeArrowheads="1"/>
          </p:cNvSpPr>
          <p:nvPr/>
        </p:nvSpPr>
        <p:spPr bwMode="auto">
          <a:xfrm>
            <a:off x="757238" y="4508500"/>
            <a:ext cx="7127875"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lnSpc>
                <a:spcPct val="90000"/>
              </a:lnSpc>
              <a:defRPr/>
            </a:pPr>
            <a:r>
              <a:rPr kumimoji="1" lang="zh-TW" altLang="en-US" sz="2800" dirty="0" smtClean="0">
                <a:solidFill>
                  <a:schemeClr val="tx1"/>
                </a:solidFill>
                <a:latin typeface="Arial" charset="0"/>
              </a:rPr>
              <a:t>修訂</a:t>
            </a:r>
            <a:r>
              <a:rPr kumimoji="1" lang="en-US" altLang="zh-TW" sz="2800" dirty="0" smtClean="0">
                <a:solidFill>
                  <a:schemeClr val="tx1"/>
                </a:solidFill>
                <a:latin typeface="Arial" charset="0"/>
              </a:rPr>
              <a:t>-</a:t>
            </a:r>
            <a:r>
              <a:rPr kumimoji="1" lang="zh-TW" altLang="en-US" sz="2800" dirty="0" smtClean="0">
                <a:solidFill>
                  <a:schemeClr val="tx1"/>
                </a:solidFill>
                <a:latin typeface="Arial" charset="0"/>
              </a:rPr>
              <a:t> </a:t>
            </a:r>
            <a:r>
              <a:rPr kumimoji="1" lang="zh-TW" altLang="en-US" sz="2800" dirty="0" smtClean="0">
                <a:solidFill>
                  <a:srgbClr val="FFFF00"/>
                </a:solidFill>
                <a:effectLst>
                  <a:outerShdw blurRad="38100" dist="38100" dir="2700000" algn="tl">
                    <a:srgbClr val="000000">
                      <a:alpha val="43137"/>
                    </a:srgbClr>
                  </a:outerShdw>
                </a:effectLst>
                <a:latin typeface="Arial" charset="0"/>
              </a:rPr>
              <a:t>結合全民防衛動員準備體系執行災害防救應變及召集實施辦法</a:t>
            </a:r>
            <a:r>
              <a:rPr kumimoji="1" lang="zh-TW" altLang="en-US" sz="2800" dirty="0" smtClean="0">
                <a:solidFill>
                  <a:schemeClr val="tx1"/>
                </a:solidFill>
                <a:latin typeface="Arial" charset="0"/>
              </a:rPr>
              <a:t>（</a:t>
            </a:r>
            <a:r>
              <a:rPr kumimoji="1" lang="en-US" altLang="zh-TW" sz="2800" dirty="0" smtClean="0">
                <a:solidFill>
                  <a:schemeClr val="tx1"/>
                </a:solidFill>
                <a:latin typeface="Arial" charset="0"/>
              </a:rPr>
              <a:t>100.1.31</a:t>
            </a:r>
            <a:r>
              <a:rPr kumimoji="1" lang="zh-TW" altLang="en-US" sz="2800" dirty="0" smtClean="0">
                <a:solidFill>
                  <a:schemeClr val="tx1"/>
                </a:solidFill>
                <a:latin typeface="Arial" charset="0"/>
              </a:rPr>
              <a:t>）為</a:t>
            </a:r>
            <a:endParaRPr kumimoji="1" lang="en-US" altLang="zh-TW" sz="2800" dirty="0" smtClean="0">
              <a:solidFill>
                <a:schemeClr val="tx1"/>
              </a:solidFill>
              <a:latin typeface="Arial" charset="0"/>
            </a:endParaRPr>
          </a:p>
          <a:p>
            <a:pPr eaLnBrk="1" hangingPunct="1">
              <a:lnSpc>
                <a:spcPct val="90000"/>
              </a:lnSpc>
              <a:defRPr/>
            </a:pPr>
            <a:r>
              <a:rPr kumimoji="1" lang="zh-TW" altLang="en-US" sz="2800" dirty="0" smtClean="0">
                <a:solidFill>
                  <a:srgbClr val="FF0000"/>
                </a:solidFill>
                <a:latin typeface="Arial" charset="0"/>
              </a:rPr>
              <a:t>結合民防及全民防衛動員準備體系執行災害整備及應變實施辦法</a:t>
            </a:r>
          </a:p>
        </p:txBody>
      </p:sp>
      <p:sp>
        <p:nvSpPr>
          <p:cNvPr id="24584" name="Text Box 43"/>
          <p:cNvSpPr txBox="1">
            <a:spLocks noChangeArrowheads="1"/>
          </p:cNvSpPr>
          <p:nvPr/>
        </p:nvSpPr>
        <p:spPr bwMode="auto">
          <a:xfrm>
            <a:off x="684213" y="2925763"/>
            <a:ext cx="79216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r>
              <a:rPr kumimoji="1" lang="zh-TW" altLang="en-US" sz="2800">
                <a:solidFill>
                  <a:schemeClr val="tx1"/>
                </a:solidFill>
              </a:rPr>
              <a:t>各級災害防救會報應</a:t>
            </a:r>
            <a:r>
              <a:rPr kumimoji="1" lang="zh-TW" altLang="en-US" sz="2800">
                <a:solidFill>
                  <a:srgbClr val="FF0000"/>
                </a:solidFill>
              </a:rPr>
              <a:t>結合民防及全民防衛動員準備體系</a:t>
            </a:r>
            <a:r>
              <a:rPr kumimoji="1" lang="zh-TW" altLang="en-US" sz="2800">
                <a:solidFill>
                  <a:schemeClr val="tx1"/>
                </a:solidFill>
              </a:rPr>
              <a:t>，實施相關災害整備及應變事項；其實施辦法，由內政部會同有關部會定之。</a:t>
            </a:r>
          </a:p>
        </p:txBody>
      </p:sp>
    </p:spTree>
    <p:extLst>
      <p:ext uri="{BB962C8B-B14F-4D97-AF65-F5344CB8AC3E}">
        <p14:creationId xmlns:p14="http://schemas.microsoft.com/office/powerpoint/2010/main" val="276492450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14"/>
          <p:cNvSpPr>
            <a:spLocks noChangeArrowheads="1"/>
          </p:cNvSpPr>
          <p:nvPr/>
        </p:nvSpPr>
        <p:spPr bwMode="auto">
          <a:xfrm>
            <a:off x="1835150" y="6094413"/>
            <a:ext cx="4681538" cy="574675"/>
          </a:xfrm>
          <a:prstGeom prst="foldedCorner">
            <a:avLst>
              <a:gd name="adj" fmla="val 12500"/>
            </a:avLst>
          </a:prstGeom>
          <a:gradFill rotWithShape="1">
            <a:gsLst>
              <a:gs pos="0">
                <a:srgbClr val="CCFF33"/>
              </a:gs>
              <a:gs pos="50000">
                <a:srgbClr val="FFFFFF"/>
              </a:gs>
              <a:gs pos="100000">
                <a:srgbClr val="CCFF33"/>
              </a:gs>
            </a:gsLst>
            <a:lin ang="5400000" scaled="1"/>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auto">
              <a:spcBef>
                <a:spcPts val="0"/>
              </a:spcBef>
              <a:spcAft>
                <a:spcPts val="0"/>
              </a:spcAft>
              <a:defRPr/>
            </a:pPr>
            <a:endParaRPr lang="zh-TW" altLang="en-US" sz="1800" b="0" kern="0">
              <a:solidFill>
                <a:sysClr val="windowText" lastClr="000000"/>
              </a:solidFill>
              <a:ea typeface="新細明體" pitchFamily="18" charset="-120"/>
            </a:endParaRPr>
          </a:p>
        </p:txBody>
      </p:sp>
      <p:sp>
        <p:nvSpPr>
          <p:cNvPr id="25604" name="Text Box 4"/>
          <p:cNvSpPr txBox="1">
            <a:spLocks noChangeArrowheads="1"/>
          </p:cNvSpPr>
          <p:nvPr/>
        </p:nvSpPr>
        <p:spPr bwMode="auto">
          <a:xfrm>
            <a:off x="684213" y="893763"/>
            <a:ext cx="79200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dist" eaLnBrk="1" hangingPunct="1"/>
            <a:r>
              <a:rPr kumimoji="1" lang="zh-TW" altLang="en-US" sz="3200" u="sng">
                <a:solidFill>
                  <a:srgbClr val="FF0000"/>
                </a:solidFill>
                <a:latin typeface="Arial" charset="0"/>
              </a:rPr>
              <a:t>災害防救</a:t>
            </a:r>
            <a:r>
              <a:rPr kumimoji="1" lang="zh-TW" altLang="en-US" sz="3200" u="sng">
                <a:solidFill>
                  <a:schemeClr val="tx1"/>
                </a:solidFill>
                <a:latin typeface="Arial" charset="0"/>
              </a:rPr>
              <a:t>結合全動防衛動員體系</a:t>
            </a:r>
          </a:p>
        </p:txBody>
      </p:sp>
      <p:sp>
        <p:nvSpPr>
          <p:cNvPr id="25605" name="Text Box 10"/>
          <p:cNvSpPr txBox="1">
            <a:spLocks noChangeArrowheads="1"/>
          </p:cNvSpPr>
          <p:nvPr/>
        </p:nvSpPr>
        <p:spPr bwMode="auto">
          <a:xfrm>
            <a:off x="1835150" y="6092825"/>
            <a:ext cx="47529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r>
              <a:rPr kumimoji="1" lang="zh-TW" altLang="en-US" sz="2800">
                <a:solidFill>
                  <a:schemeClr val="bg1"/>
                </a:solidFill>
                <a:latin typeface="Arial" charset="0"/>
              </a:rPr>
              <a:t>訂定</a:t>
            </a:r>
            <a:r>
              <a:rPr kumimoji="1" lang="en-US" altLang="zh-TW" sz="2800">
                <a:solidFill>
                  <a:schemeClr val="bg1"/>
                </a:solidFill>
                <a:latin typeface="Arial" charset="0"/>
              </a:rPr>
              <a:t>-</a:t>
            </a:r>
            <a:r>
              <a:rPr kumimoji="1" lang="zh-TW" altLang="en-US" sz="2800">
                <a:solidFill>
                  <a:schemeClr val="bg1"/>
                </a:solidFill>
                <a:latin typeface="Arial" charset="0"/>
              </a:rPr>
              <a:t>國軍</a:t>
            </a:r>
            <a:r>
              <a:rPr kumimoji="1" lang="zh-TW" altLang="en-US" sz="2800">
                <a:solidFill>
                  <a:srgbClr val="0000CC"/>
                </a:solidFill>
                <a:latin typeface="Arial" charset="0"/>
              </a:rPr>
              <a:t>協助災害防救</a:t>
            </a:r>
            <a:r>
              <a:rPr kumimoji="1" lang="zh-TW" altLang="en-US" sz="2800">
                <a:solidFill>
                  <a:schemeClr val="bg1"/>
                </a:solidFill>
                <a:latin typeface="Arial" charset="0"/>
              </a:rPr>
              <a:t>辦法</a:t>
            </a:r>
          </a:p>
        </p:txBody>
      </p:sp>
      <p:sp>
        <p:nvSpPr>
          <p:cNvPr id="14" name="AutoShape 11"/>
          <p:cNvSpPr>
            <a:spLocks noChangeArrowheads="1"/>
          </p:cNvSpPr>
          <p:nvPr/>
        </p:nvSpPr>
        <p:spPr bwMode="auto">
          <a:xfrm>
            <a:off x="727075" y="1757363"/>
            <a:ext cx="4560888" cy="576262"/>
          </a:xfrm>
          <a:prstGeom prst="wedgeRoundRectCallout">
            <a:avLst>
              <a:gd name="adj1" fmla="val -58565"/>
              <a:gd name="adj2" fmla="val 86639"/>
              <a:gd name="adj3" fmla="val 16667"/>
            </a:avLst>
          </a:prstGeom>
          <a:gradFill rotWithShape="1">
            <a:gsLst>
              <a:gs pos="0">
                <a:srgbClr val="CCFF33"/>
              </a:gs>
              <a:gs pos="50000">
                <a:srgbClr val="FFFFFF"/>
              </a:gs>
              <a:gs pos="100000">
                <a:srgbClr val="CCFF33"/>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auto">
              <a:spcBef>
                <a:spcPts val="0"/>
              </a:spcBef>
              <a:spcAft>
                <a:spcPts val="0"/>
              </a:spcAft>
              <a:defRPr/>
            </a:pPr>
            <a:endParaRPr lang="zh-TW" altLang="zh-TW" sz="2800" b="0" kern="0">
              <a:solidFill>
                <a:sysClr val="windowText" lastClr="000000"/>
              </a:solidFill>
              <a:ea typeface="新細明體" pitchFamily="18" charset="-120"/>
            </a:endParaRPr>
          </a:p>
        </p:txBody>
      </p:sp>
      <p:sp>
        <p:nvSpPr>
          <p:cNvPr id="25607" name="Text Box 12"/>
          <p:cNvSpPr txBox="1">
            <a:spLocks noChangeArrowheads="1"/>
          </p:cNvSpPr>
          <p:nvPr/>
        </p:nvSpPr>
        <p:spPr bwMode="auto">
          <a:xfrm>
            <a:off x="865188" y="1757363"/>
            <a:ext cx="4422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r>
              <a:rPr kumimoji="1" lang="zh-TW" altLang="en-US" sz="2800" dirty="0">
                <a:solidFill>
                  <a:srgbClr val="0000FF"/>
                </a:solidFill>
                <a:latin typeface="Arial" charset="0"/>
              </a:rPr>
              <a:t>災害防救法第</a:t>
            </a:r>
            <a:r>
              <a:rPr kumimoji="1" lang="en-US" altLang="zh-TW" sz="2800" dirty="0">
                <a:solidFill>
                  <a:srgbClr val="0000FF"/>
                </a:solidFill>
              </a:rPr>
              <a:t>34</a:t>
            </a:r>
            <a:r>
              <a:rPr kumimoji="1" lang="zh-TW" altLang="en-US" sz="2800" dirty="0">
                <a:solidFill>
                  <a:srgbClr val="0000FF"/>
                </a:solidFill>
                <a:latin typeface="Arial" charset="0"/>
              </a:rPr>
              <a:t>條第</a:t>
            </a:r>
            <a:r>
              <a:rPr kumimoji="1" lang="en-US" altLang="zh-TW" sz="2800" dirty="0">
                <a:solidFill>
                  <a:srgbClr val="0000FF"/>
                </a:solidFill>
              </a:rPr>
              <a:t>4-6</a:t>
            </a:r>
            <a:r>
              <a:rPr kumimoji="1" lang="zh-TW" altLang="en-US" sz="2800" dirty="0">
                <a:solidFill>
                  <a:srgbClr val="0000FF"/>
                </a:solidFill>
                <a:latin typeface="Arial" charset="0"/>
              </a:rPr>
              <a:t>項</a:t>
            </a:r>
          </a:p>
        </p:txBody>
      </p:sp>
      <p:sp>
        <p:nvSpPr>
          <p:cNvPr id="16" name="Text Box 13"/>
          <p:cNvSpPr txBox="1">
            <a:spLocks noChangeArrowheads="1"/>
          </p:cNvSpPr>
          <p:nvPr/>
        </p:nvSpPr>
        <p:spPr bwMode="auto">
          <a:xfrm>
            <a:off x="106363" y="2527300"/>
            <a:ext cx="8929687" cy="358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auto" hangingPunct="1">
              <a:lnSpc>
                <a:spcPct val="90000"/>
              </a:lnSpc>
              <a:spcBef>
                <a:spcPts val="0"/>
              </a:spcBef>
              <a:spcAft>
                <a:spcPts val="0"/>
              </a:spcAft>
              <a:defRPr/>
            </a:pPr>
            <a:r>
              <a:rPr lang="zh-TW" altLang="en-US" sz="2800" b="1" kern="0" dirty="0" smtClean="0">
                <a:solidFill>
                  <a:srgbClr val="FFFF00"/>
                </a:solidFill>
                <a:effectLst>
                  <a:outerShdw blurRad="38100" dist="38100" dir="2700000" algn="tl">
                    <a:srgbClr val="000000">
                      <a:alpha val="43137"/>
                    </a:srgbClr>
                  </a:outerShdw>
                </a:effectLst>
                <a:ea typeface="標楷體" pitchFamily="65" charset="-120"/>
              </a:rPr>
              <a:t>直轄市、縣（市）政府及中央災害防救業務主管機關，</a:t>
            </a:r>
            <a:endParaRPr lang="en-US" altLang="zh-TW" sz="2800" b="1" kern="0" dirty="0" smtClean="0">
              <a:solidFill>
                <a:srgbClr val="FFFF00"/>
              </a:solidFill>
              <a:effectLst>
                <a:outerShdw blurRad="38100" dist="38100" dir="2700000" algn="tl">
                  <a:srgbClr val="000000">
                    <a:alpha val="43137"/>
                  </a:srgbClr>
                </a:outerShdw>
              </a:effectLst>
              <a:ea typeface="標楷體" pitchFamily="65" charset="-120"/>
            </a:endParaRPr>
          </a:p>
          <a:p>
            <a:pPr eaLnBrk="1" fontAlgn="auto" hangingPunct="1">
              <a:lnSpc>
                <a:spcPct val="90000"/>
              </a:lnSpc>
              <a:spcBef>
                <a:spcPts val="0"/>
              </a:spcBef>
              <a:spcAft>
                <a:spcPts val="0"/>
              </a:spcAft>
              <a:defRPr/>
            </a:pPr>
            <a:r>
              <a:rPr lang="zh-TW" altLang="en-US" sz="2800" b="1" kern="0" dirty="0" smtClean="0">
                <a:solidFill>
                  <a:srgbClr val="FFFF00"/>
                </a:solidFill>
                <a:effectLst>
                  <a:outerShdw blurRad="38100" dist="38100" dir="2700000" algn="tl">
                    <a:srgbClr val="000000">
                      <a:alpha val="43137"/>
                    </a:srgbClr>
                  </a:outerShdw>
                </a:effectLst>
                <a:ea typeface="標楷體" pitchFamily="65" charset="-120"/>
              </a:rPr>
              <a:t>無法因應災害處理時，得申請國軍支援</a:t>
            </a:r>
            <a:r>
              <a:rPr lang="zh-TW" altLang="en-US" sz="1800" b="1" kern="0" dirty="0" smtClean="0">
                <a:solidFill>
                  <a:srgbClr val="FFFF00"/>
                </a:solidFill>
                <a:effectLst>
                  <a:outerShdw blurRad="38100" dist="38100" dir="2700000" algn="tl">
                    <a:srgbClr val="000000">
                      <a:alpha val="43137"/>
                    </a:srgbClr>
                  </a:outerShdw>
                </a:effectLst>
              </a:rPr>
              <a:t> </a:t>
            </a:r>
            <a:r>
              <a:rPr lang="zh-TW" altLang="en-US" sz="2800" b="1" kern="0" dirty="0" smtClean="0">
                <a:solidFill>
                  <a:srgbClr val="FFFF00"/>
                </a:solidFill>
                <a:effectLst>
                  <a:outerShdw blurRad="38100" dist="38100" dir="2700000" algn="tl">
                    <a:srgbClr val="000000">
                      <a:alpha val="43137"/>
                    </a:srgbClr>
                  </a:outerShdw>
                </a:effectLst>
                <a:ea typeface="標楷體" pitchFamily="65" charset="-120"/>
              </a:rPr>
              <a:t>。但發生重大災</a:t>
            </a:r>
            <a:endParaRPr lang="en-US" altLang="zh-TW" sz="2800" b="1" kern="0" dirty="0" smtClean="0">
              <a:solidFill>
                <a:srgbClr val="FFFF00"/>
              </a:solidFill>
              <a:effectLst>
                <a:outerShdw blurRad="38100" dist="38100" dir="2700000" algn="tl">
                  <a:srgbClr val="000000">
                    <a:alpha val="43137"/>
                  </a:srgbClr>
                </a:outerShdw>
              </a:effectLst>
              <a:ea typeface="標楷體" pitchFamily="65" charset="-120"/>
            </a:endParaRPr>
          </a:p>
          <a:p>
            <a:pPr eaLnBrk="1" fontAlgn="auto" hangingPunct="1">
              <a:lnSpc>
                <a:spcPct val="90000"/>
              </a:lnSpc>
              <a:spcBef>
                <a:spcPts val="0"/>
              </a:spcBef>
              <a:spcAft>
                <a:spcPts val="0"/>
              </a:spcAft>
              <a:defRPr/>
            </a:pPr>
            <a:r>
              <a:rPr lang="zh-TW" altLang="en-US" sz="2800" b="1" kern="0" dirty="0" smtClean="0">
                <a:solidFill>
                  <a:srgbClr val="FFFF00"/>
                </a:solidFill>
                <a:effectLst>
                  <a:outerShdw blurRad="38100" dist="38100" dir="2700000" algn="tl">
                    <a:srgbClr val="000000">
                      <a:alpha val="43137"/>
                    </a:srgbClr>
                  </a:outerShdw>
                </a:effectLst>
                <a:ea typeface="標楷體" pitchFamily="65" charset="-120"/>
              </a:rPr>
              <a:t>害時，</a:t>
            </a:r>
            <a:r>
              <a:rPr lang="zh-TW" altLang="en-US" sz="2800" b="1" kern="0" dirty="0" smtClean="0">
                <a:solidFill>
                  <a:srgbClr val="FF0000"/>
                </a:solidFill>
                <a:ea typeface="標楷體" pitchFamily="65" charset="-120"/>
              </a:rPr>
              <a:t>國軍部隊應主動協助災害防救</a:t>
            </a:r>
            <a:r>
              <a:rPr lang="zh-TW" altLang="en-US" sz="2800" b="1" kern="0" dirty="0" smtClean="0">
                <a:ea typeface="標楷體" pitchFamily="65" charset="-120"/>
              </a:rPr>
              <a:t>。</a:t>
            </a:r>
          </a:p>
          <a:p>
            <a:pPr eaLnBrk="1" fontAlgn="auto" hangingPunct="1">
              <a:lnSpc>
                <a:spcPct val="90000"/>
              </a:lnSpc>
              <a:spcBef>
                <a:spcPts val="0"/>
              </a:spcBef>
              <a:spcAft>
                <a:spcPts val="0"/>
              </a:spcAft>
              <a:defRPr/>
            </a:pPr>
            <a:r>
              <a:rPr lang="zh-TW" altLang="en-US" sz="2800" b="1" kern="0" dirty="0" smtClean="0">
                <a:solidFill>
                  <a:srgbClr val="FFFF00"/>
                </a:solidFill>
                <a:effectLst>
                  <a:outerShdw blurRad="38100" dist="38100" dir="2700000" algn="tl">
                    <a:srgbClr val="000000">
                      <a:alpha val="43137"/>
                    </a:srgbClr>
                  </a:outerShdw>
                </a:effectLst>
                <a:ea typeface="標楷體" pitchFamily="65" charset="-120"/>
              </a:rPr>
              <a:t>國防部得依前項災害防救需要，</a:t>
            </a:r>
            <a:r>
              <a:rPr lang="zh-TW" altLang="en-US" sz="2800" b="1" kern="0" dirty="0" smtClean="0">
                <a:solidFill>
                  <a:srgbClr val="FF0000"/>
                </a:solidFill>
                <a:ea typeface="標楷體" pitchFamily="65" charset="-120"/>
              </a:rPr>
              <a:t>運用應召之後備軍人支</a:t>
            </a:r>
            <a:endParaRPr lang="en-US" altLang="zh-TW" sz="2800" b="1" kern="0" dirty="0" smtClean="0">
              <a:solidFill>
                <a:srgbClr val="FF0000"/>
              </a:solidFill>
              <a:ea typeface="標楷體" pitchFamily="65" charset="-120"/>
            </a:endParaRPr>
          </a:p>
          <a:p>
            <a:pPr eaLnBrk="1" fontAlgn="auto" hangingPunct="1">
              <a:lnSpc>
                <a:spcPct val="90000"/>
              </a:lnSpc>
              <a:spcBef>
                <a:spcPts val="0"/>
              </a:spcBef>
              <a:spcAft>
                <a:spcPts val="0"/>
              </a:spcAft>
              <a:defRPr/>
            </a:pPr>
            <a:r>
              <a:rPr lang="zh-TW" altLang="en-US" sz="2800" b="1" kern="0" dirty="0" smtClean="0">
                <a:solidFill>
                  <a:srgbClr val="FF0000"/>
                </a:solidFill>
                <a:ea typeface="標楷體" pitchFamily="65" charset="-120"/>
              </a:rPr>
              <a:t>援災害防救</a:t>
            </a:r>
            <a:r>
              <a:rPr lang="zh-TW" altLang="en-US" sz="2800" b="1" kern="0" dirty="0" smtClean="0">
                <a:solidFill>
                  <a:srgbClr val="FFFF00"/>
                </a:solidFill>
                <a:ea typeface="標楷體" pitchFamily="65" charset="-120"/>
              </a:rPr>
              <a:t>。</a:t>
            </a:r>
          </a:p>
          <a:p>
            <a:pPr eaLnBrk="1" fontAlgn="auto" hangingPunct="1">
              <a:lnSpc>
                <a:spcPct val="90000"/>
              </a:lnSpc>
              <a:spcBef>
                <a:spcPts val="0"/>
              </a:spcBef>
              <a:spcAft>
                <a:spcPts val="0"/>
              </a:spcAft>
              <a:defRPr/>
            </a:pPr>
            <a:r>
              <a:rPr lang="zh-TW" altLang="en-US" sz="2800" b="1" kern="0" dirty="0" smtClean="0">
                <a:solidFill>
                  <a:srgbClr val="FFFF00"/>
                </a:solidFill>
                <a:effectLst>
                  <a:outerShdw blurRad="38100" dist="38100" dir="2700000" algn="tl">
                    <a:srgbClr val="000000">
                      <a:alpha val="43137"/>
                    </a:srgbClr>
                  </a:outerShdw>
                </a:effectLst>
                <a:ea typeface="標楷體" pitchFamily="65" charset="-120"/>
              </a:rPr>
              <a:t>第</a:t>
            </a:r>
            <a:r>
              <a:rPr lang="en-US" altLang="zh-TW" sz="2800" b="1" kern="0" dirty="0" smtClean="0">
                <a:solidFill>
                  <a:srgbClr val="FFFF00"/>
                </a:solidFill>
                <a:effectLst>
                  <a:outerShdw blurRad="38100" dist="38100" dir="2700000" algn="tl">
                    <a:srgbClr val="000000">
                      <a:alpha val="43137"/>
                    </a:srgbClr>
                  </a:outerShdw>
                </a:effectLst>
                <a:ea typeface="標楷體" pitchFamily="65" charset="-120"/>
              </a:rPr>
              <a:t>4</a:t>
            </a:r>
            <a:r>
              <a:rPr lang="zh-TW" altLang="en-US" sz="2800" b="1" kern="0" dirty="0" smtClean="0">
                <a:solidFill>
                  <a:srgbClr val="FFFF00"/>
                </a:solidFill>
                <a:effectLst>
                  <a:outerShdw blurRad="38100" dist="38100" dir="2700000" algn="tl">
                    <a:srgbClr val="000000">
                      <a:alpha val="43137"/>
                    </a:srgbClr>
                  </a:outerShdw>
                </a:effectLst>
                <a:ea typeface="標楷體" pitchFamily="65" charset="-120"/>
              </a:rPr>
              <a:t>項有關申請國軍支援或國軍主動協助救災之程序、</a:t>
            </a:r>
            <a:endParaRPr lang="en-US" altLang="zh-TW" sz="2800" b="1" kern="0" dirty="0" smtClean="0">
              <a:solidFill>
                <a:srgbClr val="FFFF00"/>
              </a:solidFill>
              <a:effectLst>
                <a:outerShdw blurRad="38100" dist="38100" dir="2700000" algn="tl">
                  <a:srgbClr val="000000">
                    <a:alpha val="43137"/>
                  </a:srgbClr>
                </a:outerShdw>
              </a:effectLst>
              <a:ea typeface="標楷體" pitchFamily="65" charset="-120"/>
            </a:endParaRPr>
          </a:p>
          <a:p>
            <a:pPr eaLnBrk="1" fontAlgn="auto" hangingPunct="1">
              <a:lnSpc>
                <a:spcPct val="90000"/>
              </a:lnSpc>
              <a:spcBef>
                <a:spcPts val="0"/>
              </a:spcBef>
              <a:spcAft>
                <a:spcPts val="0"/>
              </a:spcAft>
              <a:defRPr/>
            </a:pPr>
            <a:r>
              <a:rPr lang="zh-TW" altLang="en-US" sz="2800" b="1" kern="0" dirty="0" smtClean="0">
                <a:solidFill>
                  <a:srgbClr val="FFFF00"/>
                </a:solidFill>
                <a:effectLst>
                  <a:outerShdw blurRad="38100" dist="38100" dir="2700000" algn="tl">
                    <a:srgbClr val="000000">
                      <a:alpha val="43137"/>
                    </a:srgbClr>
                  </a:outerShdw>
                </a:effectLst>
                <a:ea typeface="標楷體" pitchFamily="65" charset="-120"/>
              </a:rPr>
              <a:t>預置兵力及派遣、指揮調度、協調聯絡、教育訓練、救</a:t>
            </a:r>
            <a:endParaRPr lang="en-US" altLang="zh-TW" sz="2800" b="1" kern="0" dirty="0" smtClean="0">
              <a:solidFill>
                <a:srgbClr val="FFFF00"/>
              </a:solidFill>
              <a:effectLst>
                <a:outerShdw blurRad="38100" dist="38100" dir="2700000" algn="tl">
                  <a:srgbClr val="000000">
                    <a:alpha val="43137"/>
                  </a:srgbClr>
                </a:outerShdw>
              </a:effectLst>
              <a:ea typeface="標楷體" pitchFamily="65" charset="-120"/>
            </a:endParaRPr>
          </a:p>
          <a:p>
            <a:pPr eaLnBrk="1" fontAlgn="auto" hangingPunct="1">
              <a:lnSpc>
                <a:spcPct val="90000"/>
              </a:lnSpc>
              <a:spcBef>
                <a:spcPts val="0"/>
              </a:spcBef>
              <a:spcAft>
                <a:spcPts val="0"/>
              </a:spcAft>
              <a:defRPr/>
            </a:pPr>
            <a:r>
              <a:rPr lang="zh-TW" altLang="en-US" sz="2800" b="1" kern="0" dirty="0" smtClean="0">
                <a:solidFill>
                  <a:srgbClr val="FFFF00"/>
                </a:solidFill>
                <a:effectLst>
                  <a:outerShdw blurRad="38100" dist="38100" dir="2700000" algn="tl">
                    <a:srgbClr val="000000">
                      <a:alpha val="43137"/>
                    </a:srgbClr>
                  </a:outerShdw>
                </a:effectLst>
                <a:ea typeface="標楷體" pitchFamily="65" charset="-120"/>
              </a:rPr>
              <a:t>災出勤時限及其他相關事項之辦法，由國防部會同內政</a:t>
            </a:r>
            <a:endParaRPr lang="en-US" altLang="zh-TW" sz="2800" b="1" kern="0" dirty="0" smtClean="0">
              <a:solidFill>
                <a:srgbClr val="FFFF00"/>
              </a:solidFill>
              <a:effectLst>
                <a:outerShdw blurRad="38100" dist="38100" dir="2700000" algn="tl">
                  <a:srgbClr val="000000">
                    <a:alpha val="43137"/>
                  </a:srgbClr>
                </a:outerShdw>
              </a:effectLst>
              <a:ea typeface="標楷體" pitchFamily="65" charset="-120"/>
            </a:endParaRPr>
          </a:p>
          <a:p>
            <a:pPr eaLnBrk="1" fontAlgn="auto" hangingPunct="1">
              <a:lnSpc>
                <a:spcPct val="90000"/>
              </a:lnSpc>
              <a:spcBef>
                <a:spcPts val="0"/>
              </a:spcBef>
              <a:spcAft>
                <a:spcPts val="0"/>
              </a:spcAft>
              <a:defRPr/>
            </a:pPr>
            <a:r>
              <a:rPr lang="zh-TW" altLang="en-US" sz="2800" b="1" kern="0" dirty="0" smtClean="0">
                <a:solidFill>
                  <a:srgbClr val="FFFF00"/>
                </a:solidFill>
                <a:effectLst>
                  <a:outerShdw blurRad="38100" dist="38100" dir="2700000" algn="tl">
                    <a:srgbClr val="000000">
                      <a:alpha val="43137"/>
                    </a:srgbClr>
                  </a:outerShdw>
                </a:effectLst>
                <a:ea typeface="標楷體" pitchFamily="65" charset="-120"/>
              </a:rPr>
              <a:t>部定之。</a:t>
            </a:r>
            <a:r>
              <a:rPr lang="zh-TW" altLang="en-US" sz="2800" b="1" kern="0" dirty="0" smtClean="0">
                <a:solidFill>
                  <a:srgbClr val="FFFF00"/>
                </a:solidFill>
                <a:ea typeface="標楷體" pitchFamily="65" charset="-120"/>
              </a:rPr>
              <a:t> </a:t>
            </a:r>
          </a:p>
        </p:txBody>
      </p:sp>
    </p:spTree>
    <p:extLst>
      <p:ext uri="{BB962C8B-B14F-4D97-AF65-F5344CB8AC3E}">
        <p14:creationId xmlns:p14="http://schemas.microsoft.com/office/powerpoint/2010/main" val="282833680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4"/>
          <p:cNvSpPr txBox="1">
            <a:spLocks noChangeArrowheads="1"/>
          </p:cNvSpPr>
          <p:nvPr/>
        </p:nvSpPr>
        <p:spPr bwMode="auto">
          <a:xfrm>
            <a:off x="561025" y="476672"/>
            <a:ext cx="8201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dist" eaLnBrk="1" hangingPunct="1"/>
            <a:r>
              <a:rPr kumimoji="1" lang="zh-TW" altLang="en-US" sz="3200" u="sng" dirty="0">
                <a:solidFill>
                  <a:srgbClr val="FF0000"/>
                </a:solidFill>
                <a:latin typeface="Arial" charset="0"/>
              </a:rPr>
              <a:t>災害防救</a:t>
            </a:r>
            <a:r>
              <a:rPr kumimoji="1" lang="zh-TW" altLang="en-US" sz="3200" u="sng" dirty="0">
                <a:solidFill>
                  <a:schemeClr val="tx1"/>
                </a:solidFill>
                <a:latin typeface="Arial" charset="0"/>
              </a:rPr>
              <a:t>結合全動防衛動員體系</a:t>
            </a:r>
          </a:p>
        </p:txBody>
      </p:sp>
      <p:sp>
        <p:nvSpPr>
          <p:cNvPr id="12" name="AutoShape 14"/>
          <p:cNvSpPr>
            <a:spLocks noChangeArrowheads="1"/>
          </p:cNvSpPr>
          <p:nvPr/>
        </p:nvSpPr>
        <p:spPr bwMode="auto">
          <a:xfrm>
            <a:off x="381000" y="5805488"/>
            <a:ext cx="8078788" cy="574675"/>
          </a:xfrm>
          <a:prstGeom prst="foldedCorner">
            <a:avLst>
              <a:gd name="adj" fmla="val 12500"/>
            </a:avLst>
          </a:prstGeom>
          <a:gradFill rotWithShape="1">
            <a:gsLst>
              <a:gs pos="0">
                <a:srgbClr val="CCFF33"/>
              </a:gs>
              <a:gs pos="50000">
                <a:srgbClr val="FFFFFF"/>
              </a:gs>
              <a:gs pos="100000">
                <a:srgbClr val="CCFF33"/>
              </a:gs>
            </a:gsLst>
            <a:lin ang="5400000" scaled="1"/>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auto">
              <a:spcBef>
                <a:spcPts val="0"/>
              </a:spcBef>
              <a:spcAft>
                <a:spcPts val="0"/>
              </a:spcAft>
              <a:defRPr/>
            </a:pPr>
            <a:endParaRPr lang="zh-TW" altLang="en-US" sz="1800" b="0" kern="0">
              <a:solidFill>
                <a:sysClr val="windowText" lastClr="000000"/>
              </a:solidFill>
              <a:ea typeface="新細明體" pitchFamily="18" charset="-120"/>
            </a:endParaRPr>
          </a:p>
        </p:txBody>
      </p:sp>
      <p:sp>
        <p:nvSpPr>
          <p:cNvPr id="26629" name="Text Box 15"/>
          <p:cNvSpPr txBox="1">
            <a:spLocks noChangeArrowheads="1"/>
          </p:cNvSpPr>
          <p:nvPr/>
        </p:nvSpPr>
        <p:spPr bwMode="auto">
          <a:xfrm>
            <a:off x="381000" y="5805488"/>
            <a:ext cx="82169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r>
              <a:rPr kumimoji="1" lang="zh-TW" altLang="en-US" sz="2800">
                <a:solidFill>
                  <a:schemeClr val="tx1"/>
                </a:solidFill>
                <a:latin typeface="Arial" charset="0"/>
              </a:rPr>
              <a:t>納入</a:t>
            </a:r>
            <a:r>
              <a:rPr kumimoji="1" lang="zh-TW" altLang="en-US" sz="2800">
                <a:solidFill>
                  <a:srgbClr val="000000"/>
                </a:solidFill>
                <a:latin typeface="Arial" charset="0"/>
              </a:rPr>
              <a:t>災害防救計畫及全民防衛動員準備計畫</a:t>
            </a:r>
            <a:r>
              <a:rPr kumimoji="1" lang="zh-TW" altLang="en-US" sz="2800">
                <a:solidFill>
                  <a:schemeClr val="tx1"/>
                </a:solidFill>
                <a:latin typeface="Arial" charset="0"/>
              </a:rPr>
              <a:t>中律定</a:t>
            </a:r>
          </a:p>
        </p:txBody>
      </p:sp>
      <p:sp>
        <p:nvSpPr>
          <p:cNvPr id="14" name="AutoShape 16"/>
          <p:cNvSpPr>
            <a:spLocks noChangeArrowheads="1"/>
          </p:cNvSpPr>
          <p:nvPr/>
        </p:nvSpPr>
        <p:spPr bwMode="auto">
          <a:xfrm>
            <a:off x="542925" y="1882775"/>
            <a:ext cx="5900738" cy="898525"/>
          </a:xfrm>
          <a:prstGeom prst="wedgeRoundRectCallout">
            <a:avLst>
              <a:gd name="adj1" fmla="val -50847"/>
              <a:gd name="adj2" fmla="val 75620"/>
              <a:gd name="adj3" fmla="val 16667"/>
            </a:avLst>
          </a:prstGeom>
          <a:gradFill rotWithShape="1">
            <a:gsLst>
              <a:gs pos="0">
                <a:srgbClr val="CCFF33"/>
              </a:gs>
              <a:gs pos="50000">
                <a:srgbClr val="FFFFFF"/>
              </a:gs>
              <a:gs pos="100000">
                <a:srgbClr val="CCFF33"/>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auto">
              <a:spcBef>
                <a:spcPts val="0"/>
              </a:spcBef>
              <a:spcAft>
                <a:spcPts val="0"/>
              </a:spcAft>
              <a:defRPr/>
            </a:pPr>
            <a:endParaRPr lang="zh-TW" altLang="zh-TW" sz="2800" b="0" kern="0">
              <a:solidFill>
                <a:sysClr val="windowText" lastClr="000000"/>
              </a:solidFill>
              <a:ea typeface="新細明體" pitchFamily="18" charset="-120"/>
            </a:endParaRPr>
          </a:p>
        </p:txBody>
      </p:sp>
      <p:sp>
        <p:nvSpPr>
          <p:cNvPr id="26631" name="Text Box 17"/>
          <p:cNvSpPr txBox="1">
            <a:spLocks noChangeArrowheads="1"/>
          </p:cNvSpPr>
          <p:nvPr/>
        </p:nvSpPr>
        <p:spPr bwMode="auto">
          <a:xfrm>
            <a:off x="539750" y="1835150"/>
            <a:ext cx="5903913"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r>
              <a:rPr kumimoji="1" lang="zh-TW" altLang="en-US" sz="2800" dirty="0">
                <a:solidFill>
                  <a:srgbClr val="0000FF"/>
                </a:solidFill>
              </a:rPr>
              <a:t>結合民防及全民防衛動員準備體系執行災害應變及整備實施辦法</a:t>
            </a:r>
            <a:r>
              <a:rPr kumimoji="1" lang="zh-TW" altLang="en-US" sz="2800" dirty="0">
                <a:solidFill>
                  <a:srgbClr val="0000FF"/>
                </a:solidFill>
                <a:latin typeface="Arial" charset="0"/>
              </a:rPr>
              <a:t>第</a:t>
            </a:r>
            <a:r>
              <a:rPr kumimoji="1" lang="en-US" altLang="zh-TW" sz="2800" dirty="0">
                <a:solidFill>
                  <a:srgbClr val="0000FF"/>
                </a:solidFill>
              </a:rPr>
              <a:t>2</a:t>
            </a:r>
            <a:r>
              <a:rPr kumimoji="1" lang="zh-TW" altLang="en-US" sz="2800" dirty="0">
                <a:solidFill>
                  <a:srgbClr val="0000FF"/>
                </a:solidFill>
                <a:latin typeface="Arial" charset="0"/>
              </a:rPr>
              <a:t>條</a:t>
            </a:r>
          </a:p>
        </p:txBody>
      </p:sp>
      <p:sp>
        <p:nvSpPr>
          <p:cNvPr id="14345" name="Text Box 18"/>
          <p:cNvSpPr txBox="1">
            <a:spLocks noChangeArrowheads="1"/>
          </p:cNvSpPr>
          <p:nvPr/>
        </p:nvSpPr>
        <p:spPr bwMode="auto">
          <a:xfrm>
            <a:off x="250825" y="3024188"/>
            <a:ext cx="8785225" cy="267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defRPr/>
            </a:pPr>
            <a:r>
              <a:rPr kumimoji="1" lang="zh-TW" altLang="en-US" sz="2800" dirty="0" smtClean="0">
                <a:solidFill>
                  <a:srgbClr val="FFFF00"/>
                </a:solidFill>
                <a:effectLst>
                  <a:outerShdw blurRad="38100" dist="38100" dir="2700000" algn="tl">
                    <a:srgbClr val="000000">
                      <a:alpha val="43137"/>
                    </a:srgbClr>
                  </a:outerShdw>
                </a:effectLst>
                <a:latin typeface="Arial" charset="0"/>
              </a:rPr>
              <a:t>為整合緊急災害救援資源，中央災害防救會報應協調行政院全民防衛動員準備業務會報；各中央災害防救業務主管機關應協調各動員</a:t>
            </a:r>
            <a:r>
              <a:rPr kumimoji="1" lang="en-US" altLang="zh-TW" sz="2800" dirty="0" smtClean="0">
                <a:solidFill>
                  <a:srgbClr val="FFFF00"/>
                </a:solidFill>
                <a:effectLst>
                  <a:outerShdw blurRad="38100" dist="38100" dir="2700000" algn="tl">
                    <a:srgbClr val="000000">
                      <a:alpha val="43137"/>
                    </a:srgbClr>
                  </a:outerShdw>
                </a:effectLst>
                <a:latin typeface="Arial" charset="0"/>
              </a:rPr>
              <a:t>…</a:t>
            </a:r>
            <a:r>
              <a:rPr kumimoji="1" lang="zh-TW" altLang="en-US" sz="2800" dirty="0" smtClean="0">
                <a:solidFill>
                  <a:srgbClr val="FFFF00"/>
                </a:solidFill>
                <a:effectLst>
                  <a:outerShdw blurRad="38100" dist="38100" dir="2700000" algn="tl">
                    <a:srgbClr val="000000">
                      <a:alpha val="43137"/>
                    </a:srgbClr>
                  </a:outerShdw>
                </a:effectLst>
                <a:latin typeface="Arial" charset="0"/>
              </a:rPr>
              <a:t>方案主管機關</a:t>
            </a:r>
            <a:r>
              <a:rPr kumimoji="1" lang="en-US" altLang="zh-TW" sz="2800" dirty="0" smtClean="0">
                <a:solidFill>
                  <a:srgbClr val="FFFF00"/>
                </a:solidFill>
                <a:effectLst>
                  <a:outerShdw blurRad="38100" dist="38100" dir="2700000" algn="tl">
                    <a:srgbClr val="000000">
                      <a:alpha val="43137"/>
                    </a:srgbClr>
                  </a:outerShdw>
                </a:effectLst>
                <a:latin typeface="Arial" charset="0"/>
              </a:rPr>
              <a:t>…</a:t>
            </a:r>
            <a:r>
              <a:rPr kumimoji="1" lang="zh-TW" altLang="en-US" sz="2800" dirty="0" smtClean="0">
                <a:solidFill>
                  <a:srgbClr val="FFFF00"/>
                </a:solidFill>
                <a:effectLst>
                  <a:outerShdw blurRad="38100" dist="38100" dir="2700000" algn="tl">
                    <a:srgbClr val="000000">
                      <a:alpha val="43137"/>
                    </a:srgbClr>
                  </a:outerShdw>
                </a:effectLst>
                <a:latin typeface="Arial" charset="0"/>
              </a:rPr>
              <a:t>動員</a:t>
            </a:r>
            <a:r>
              <a:rPr kumimoji="1" lang="en-US" altLang="zh-TW" sz="2800" dirty="0" smtClean="0">
                <a:solidFill>
                  <a:srgbClr val="FFFF00"/>
                </a:solidFill>
                <a:effectLst>
                  <a:outerShdw blurRad="38100" dist="38100" dir="2700000" algn="tl">
                    <a:srgbClr val="000000">
                      <a:alpha val="43137"/>
                    </a:srgbClr>
                  </a:outerShdw>
                </a:effectLst>
                <a:latin typeface="Arial" charset="0"/>
              </a:rPr>
              <a:t>…</a:t>
            </a:r>
            <a:r>
              <a:rPr kumimoji="1" lang="zh-TW" altLang="en-US" sz="2800" dirty="0" smtClean="0">
                <a:solidFill>
                  <a:srgbClr val="FFFF00"/>
                </a:solidFill>
                <a:effectLst>
                  <a:outerShdw blurRad="38100" dist="38100" dir="2700000" algn="tl">
                    <a:srgbClr val="000000">
                      <a:alpha val="43137"/>
                    </a:srgbClr>
                  </a:outerShdw>
                </a:effectLst>
                <a:latin typeface="Arial" charset="0"/>
              </a:rPr>
              <a:t>會報，提供災害防救方針、政策、整備及應變等相關資料、重要</a:t>
            </a:r>
            <a:r>
              <a:rPr kumimoji="1" lang="en-US" altLang="zh-TW" sz="2800" dirty="0" smtClean="0">
                <a:solidFill>
                  <a:srgbClr val="FFFF00"/>
                </a:solidFill>
                <a:effectLst>
                  <a:outerShdw blurRad="38100" dist="38100" dir="2700000" algn="tl">
                    <a:srgbClr val="000000">
                      <a:alpha val="43137"/>
                    </a:srgbClr>
                  </a:outerShdw>
                </a:effectLst>
                <a:latin typeface="Arial" charset="0"/>
              </a:rPr>
              <a:t>…</a:t>
            </a:r>
            <a:r>
              <a:rPr kumimoji="1" lang="zh-TW" altLang="en-US" sz="2800" dirty="0" smtClean="0">
                <a:solidFill>
                  <a:srgbClr val="FFFF00"/>
                </a:solidFill>
                <a:effectLst>
                  <a:outerShdw blurRad="38100" dist="38100" dir="2700000" algn="tl">
                    <a:srgbClr val="000000">
                      <a:alpha val="43137"/>
                    </a:srgbClr>
                  </a:outerShdw>
                </a:effectLst>
                <a:latin typeface="Arial" charset="0"/>
              </a:rPr>
              <a:t>對策、措施，並於相關災害防救計畫及全民防衛動員準備計畫中明列之。</a:t>
            </a:r>
            <a:r>
              <a:rPr kumimoji="1" lang="zh-TW" altLang="en-US" sz="2800" dirty="0" smtClean="0">
                <a:solidFill>
                  <a:schemeClr val="tx1"/>
                </a:solidFill>
                <a:effectLst>
                  <a:outerShdw blurRad="38100" dist="38100" dir="2700000" algn="tl">
                    <a:srgbClr val="000000">
                      <a:alpha val="43137"/>
                    </a:srgbClr>
                  </a:outerShdw>
                </a:effectLst>
                <a:latin typeface="Arial" charset="0"/>
              </a:rPr>
              <a:t> </a:t>
            </a:r>
          </a:p>
        </p:txBody>
      </p:sp>
    </p:spTree>
    <p:extLst>
      <p:ext uri="{BB962C8B-B14F-4D97-AF65-F5344CB8AC3E}">
        <p14:creationId xmlns:p14="http://schemas.microsoft.com/office/powerpoint/2010/main" val="334602861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文字版面配置區 2"/>
          <p:cNvSpPr>
            <a:spLocks noGrp="1"/>
          </p:cNvSpPr>
          <p:nvPr>
            <p:ph type="body" idx="1"/>
          </p:nvPr>
        </p:nvSpPr>
        <p:spPr>
          <a:xfrm>
            <a:off x="29457" y="3717032"/>
            <a:ext cx="8748713" cy="1944687"/>
          </a:xfrm>
        </p:spPr>
        <p:txBody>
          <a:bodyPr/>
          <a:lstStyle/>
          <a:p>
            <a:pPr marL="328613">
              <a:defRPr/>
            </a:pPr>
            <a:r>
              <a:rPr lang="zh-TW" altLang="en-US" sz="2800" b="1" dirty="0" smtClean="0">
                <a:solidFill>
                  <a:srgbClr val="FF0000"/>
                </a:solidFill>
                <a:latin typeface="標楷體" pitchFamily="65" charset="-120"/>
                <a:ea typeface="標楷體" pitchFamily="65" charset="-120"/>
              </a:rPr>
              <a:t>  </a:t>
            </a:r>
            <a:r>
              <a:rPr lang="zh-TW" altLang="en-US" sz="2800"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rPr>
              <a:t>直轄市、縣（市）政府應實施災害防救會報、全民防衛動員</a:t>
            </a:r>
            <a:r>
              <a:rPr lang="en-US" altLang="zh-TW" sz="2800"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rPr>
              <a:t>會報及全民戰力綜合協調會報（以下簡稱三會報）聯合運作，協調辦理會議召開、計畫擬訂、聯合演練、資源使用、災害整備、緊急應變</a:t>
            </a:r>
            <a:r>
              <a:rPr lang="en-US" altLang="zh-TW" sz="2800"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rPr>
              <a:t>。鄉（鎮、市）災害防救會報應配合</a:t>
            </a:r>
            <a:r>
              <a:rPr lang="en-US" altLang="zh-TW" sz="2800"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rPr>
              <a:t>三會報聯合運作指導，辦理相關災害整備及應變事宜。三會報並應派員進駐直轄市、縣（市）、鄉（鎮、市）災害應變中心；區比照辦理。以上並於地區及直轄市、縣（市）政府災害防救及動員準備執行計畫中明列之。</a:t>
            </a:r>
            <a:endParaRPr lang="zh-TW" altLang="en-US" dirty="0" smtClean="0">
              <a:solidFill>
                <a:srgbClr val="FFFF00"/>
              </a:solidFill>
              <a:effectLst>
                <a:outerShdw blurRad="38100" dist="38100" dir="2700000" algn="tl">
                  <a:srgbClr val="000000">
                    <a:alpha val="43137"/>
                  </a:srgbClr>
                </a:outerShdw>
              </a:effectLst>
              <a:ea typeface="新細明體" charset="-120"/>
            </a:endParaRPr>
          </a:p>
        </p:txBody>
      </p:sp>
      <p:sp>
        <p:nvSpPr>
          <p:cNvPr id="2765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06C233F9-4AA3-4D99-A3CF-765947CA709D}" type="slidenum">
              <a:rPr lang="en-US" altLang="zh-TW" sz="1200" b="0" smtClean="0">
                <a:solidFill>
                  <a:srgbClr val="D1EAEE"/>
                </a:solidFill>
                <a:latin typeface="Constantia" pitchFamily="18" charset="0"/>
              </a:rPr>
              <a:pPr eaLnBrk="1" hangingPunct="1"/>
              <a:t>149</a:t>
            </a:fld>
            <a:endParaRPr lang="en-US" altLang="zh-TW" sz="1200" b="0" smtClean="0">
              <a:solidFill>
                <a:srgbClr val="D1EAEE"/>
              </a:solidFill>
              <a:latin typeface="Constantia" pitchFamily="18" charset="0"/>
            </a:endParaRPr>
          </a:p>
        </p:txBody>
      </p:sp>
      <p:sp>
        <p:nvSpPr>
          <p:cNvPr id="27653" name="Text Box 4"/>
          <p:cNvSpPr txBox="1">
            <a:spLocks noChangeArrowheads="1"/>
          </p:cNvSpPr>
          <p:nvPr/>
        </p:nvSpPr>
        <p:spPr bwMode="auto">
          <a:xfrm>
            <a:off x="539552" y="9299"/>
            <a:ext cx="82010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dist" eaLnBrk="1" hangingPunct="1"/>
            <a:r>
              <a:rPr kumimoji="1" lang="zh-TW" altLang="en-US" sz="3200" u="sng" dirty="0">
                <a:solidFill>
                  <a:srgbClr val="FF0000"/>
                </a:solidFill>
                <a:latin typeface="Arial" charset="0"/>
              </a:rPr>
              <a:t>災害防救</a:t>
            </a:r>
            <a:r>
              <a:rPr kumimoji="1" lang="zh-TW" altLang="en-US" sz="3200" u="sng" dirty="0">
                <a:solidFill>
                  <a:schemeClr val="tx1"/>
                </a:solidFill>
                <a:latin typeface="Arial" charset="0"/>
              </a:rPr>
              <a:t>結合全動防衛動員體系</a:t>
            </a:r>
          </a:p>
        </p:txBody>
      </p:sp>
      <p:sp>
        <p:nvSpPr>
          <p:cNvPr id="8" name="AutoShape 16"/>
          <p:cNvSpPr>
            <a:spLocks noChangeArrowheads="1"/>
          </p:cNvSpPr>
          <p:nvPr/>
        </p:nvSpPr>
        <p:spPr bwMode="auto">
          <a:xfrm>
            <a:off x="702384" y="579827"/>
            <a:ext cx="6096000" cy="928687"/>
          </a:xfrm>
          <a:prstGeom prst="wedgeRoundRectCallout">
            <a:avLst>
              <a:gd name="adj1" fmla="val -50847"/>
              <a:gd name="adj2" fmla="val 75620"/>
              <a:gd name="adj3" fmla="val 16667"/>
            </a:avLst>
          </a:prstGeom>
          <a:gradFill rotWithShape="1">
            <a:gsLst>
              <a:gs pos="0">
                <a:srgbClr val="CCFF33"/>
              </a:gs>
              <a:gs pos="50000">
                <a:srgbClr val="FFFFFF"/>
              </a:gs>
              <a:gs pos="100000">
                <a:srgbClr val="CCFF33"/>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auto">
              <a:spcBef>
                <a:spcPts val="0"/>
              </a:spcBef>
              <a:spcAft>
                <a:spcPts val="0"/>
              </a:spcAft>
              <a:defRPr/>
            </a:pPr>
            <a:endParaRPr lang="zh-TW" altLang="zh-TW" sz="2800" b="0" kern="0">
              <a:solidFill>
                <a:sysClr val="windowText" lastClr="000000"/>
              </a:solidFill>
              <a:ea typeface="新細明體" pitchFamily="18" charset="-120"/>
            </a:endParaRPr>
          </a:p>
        </p:txBody>
      </p:sp>
      <p:sp>
        <p:nvSpPr>
          <p:cNvPr id="27655" name="Text Box 17"/>
          <p:cNvSpPr txBox="1">
            <a:spLocks noChangeArrowheads="1"/>
          </p:cNvSpPr>
          <p:nvPr/>
        </p:nvSpPr>
        <p:spPr bwMode="auto">
          <a:xfrm>
            <a:off x="683568" y="609600"/>
            <a:ext cx="609917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r>
              <a:rPr kumimoji="1" lang="zh-TW" altLang="en-US" sz="2800" smtClean="0">
                <a:solidFill>
                  <a:srgbClr val="0000FF"/>
                </a:solidFill>
              </a:rPr>
              <a:t>結合民防及全民防衛動員準備體系執行災害防救應變及召集實施辦法</a:t>
            </a:r>
            <a:r>
              <a:rPr kumimoji="1" lang="zh-TW" altLang="en-US" sz="2800" smtClean="0">
                <a:solidFill>
                  <a:srgbClr val="0000FF"/>
                </a:solidFill>
                <a:latin typeface="Arial" charset="0"/>
              </a:rPr>
              <a:t>第</a:t>
            </a:r>
            <a:r>
              <a:rPr kumimoji="1" lang="en-US" altLang="zh-TW" sz="2800" smtClean="0">
                <a:solidFill>
                  <a:srgbClr val="0000FF"/>
                </a:solidFill>
              </a:rPr>
              <a:t>4</a:t>
            </a:r>
            <a:r>
              <a:rPr kumimoji="1" lang="zh-TW" altLang="en-US" sz="2800" smtClean="0">
                <a:solidFill>
                  <a:srgbClr val="0000FF"/>
                </a:solidFill>
                <a:latin typeface="Arial" charset="0"/>
              </a:rPr>
              <a:t>條</a:t>
            </a:r>
            <a:endParaRPr kumimoji="1" lang="zh-TW" altLang="en-US" sz="2800" dirty="0">
              <a:solidFill>
                <a:srgbClr val="0000FF"/>
              </a:solidFill>
              <a:latin typeface="Arial" charset="0"/>
            </a:endParaRPr>
          </a:p>
        </p:txBody>
      </p:sp>
    </p:spTree>
    <p:extLst>
      <p:ext uri="{BB962C8B-B14F-4D97-AF65-F5344CB8AC3E}">
        <p14:creationId xmlns:p14="http://schemas.microsoft.com/office/powerpoint/2010/main" val="2676633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p:cNvSpPr>
            <a:spLocks noChangeArrowheads="1"/>
          </p:cNvSpPr>
          <p:nvPr/>
        </p:nvSpPr>
        <p:spPr bwMode="auto">
          <a:xfrm>
            <a:off x="571500" y="1960563"/>
            <a:ext cx="7929563" cy="1111250"/>
          </a:xfrm>
          <a:prstGeom prst="flowChartAlternateProcess">
            <a:avLst/>
          </a:prstGeom>
          <a:solidFill>
            <a:srgbClr val="FFFF00"/>
          </a:solidFill>
          <a:ln w="88900">
            <a:solidFill>
              <a:srgbClr val="FFFF00"/>
            </a:solidFill>
            <a:miter lim="800000"/>
            <a:headEnd/>
            <a:tailEnd/>
          </a:ln>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endParaRPr lang="zh-TW" altLang="en-US">
              <a:ea typeface="標楷體" pitchFamily="65" charset="-120"/>
            </a:endParaRPr>
          </a:p>
        </p:txBody>
      </p:sp>
      <p:sp>
        <p:nvSpPr>
          <p:cNvPr id="48131" name="Rectangle 3"/>
          <p:cNvSpPr>
            <a:spLocks noGrp="1" noChangeArrowheads="1"/>
          </p:cNvSpPr>
          <p:nvPr>
            <p:ph type="body" idx="1"/>
          </p:nvPr>
        </p:nvSpPr>
        <p:spPr>
          <a:xfrm>
            <a:off x="-469900" y="1500188"/>
            <a:ext cx="8899525" cy="1428750"/>
          </a:xfrm>
        </p:spPr>
        <p:txBody>
          <a:bodyPr/>
          <a:lstStyle/>
          <a:p>
            <a:pPr marL="1182688" lvl="2" eaLnBrk="1" hangingPunct="1">
              <a:buFontTx/>
              <a:buNone/>
              <a:defRPr/>
            </a:pPr>
            <a:endParaRPr lang="en-US" altLang="zh-TW" dirty="0" smtClean="0">
              <a:solidFill>
                <a:schemeClr val="bg1"/>
              </a:solidFill>
              <a:ea typeface="標楷體" pitchFamily="65" charset="-120"/>
            </a:endParaRPr>
          </a:p>
          <a:p>
            <a:pPr marL="1182688" lvl="2" eaLnBrk="1" hangingPunct="1">
              <a:buFontTx/>
              <a:buNone/>
              <a:defRPr/>
            </a:pPr>
            <a:r>
              <a:rPr lang="en-US" altLang="zh-TW" b="1" dirty="0" smtClean="0"/>
              <a:t>  </a:t>
            </a:r>
            <a:r>
              <a:rPr lang="zh-TW" altLang="en-US" sz="3200" b="1" dirty="0" smtClean="0">
                <a:solidFill>
                  <a:srgbClr val="000000"/>
                </a:solidFill>
                <a:effectLst/>
                <a:latin typeface="標楷體" pitchFamily="65" charset="-120"/>
                <a:ea typeface="標楷體" pitchFamily="65" charset="-120"/>
              </a:rPr>
              <a:t>中共積極運用當前</a:t>
            </a:r>
            <a:r>
              <a:rPr lang="zh-TW" altLang="en-US" sz="3200" b="1" u="sng" dirty="0" smtClean="0">
                <a:solidFill>
                  <a:srgbClr val="0000CC"/>
                </a:solidFill>
                <a:effectLst>
                  <a:outerShdw blurRad="38100" dist="38100" dir="2700000" algn="tl">
                    <a:srgbClr val="000000">
                      <a:alpha val="43137"/>
                    </a:srgbClr>
                  </a:outerShdw>
                </a:effectLst>
                <a:latin typeface="標楷體" pitchFamily="65" charset="-120"/>
                <a:ea typeface="標楷體" pitchFamily="65" charset="-120"/>
              </a:rPr>
              <a:t>兩岸社會交流日增</a:t>
            </a:r>
            <a:r>
              <a:rPr lang="zh-TW" altLang="en-US" sz="3200" b="1" dirty="0" smtClean="0">
                <a:solidFill>
                  <a:srgbClr val="000000"/>
                </a:solidFill>
                <a:effectLst/>
                <a:latin typeface="標楷體" pitchFamily="65" charset="-120"/>
                <a:ea typeface="標楷體" pitchFamily="65" charset="-120"/>
              </a:rPr>
              <a:t>的情  勢，擴大進行對我社會民心的統戰工作。</a:t>
            </a:r>
            <a:endParaRPr lang="zh-TW" altLang="en-US" sz="3200" dirty="0" smtClean="0">
              <a:solidFill>
                <a:srgbClr val="0000CC"/>
              </a:solidFill>
              <a:effectLst/>
              <a:latin typeface="標楷體" pitchFamily="65" charset="-120"/>
              <a:ea typeface="標楷體" pitchFamily="65" charset="-120"/>
            </a:endParaRPr>
          </a:p>
          <a:p>
            <a:pPr marL="1182688" lvl="2" eaLnBrk="1" hangingPunct="1">
              <a:buFontTx/>
              <a:buNone/>
              <a:defRPr/>
            </a:pPr>
            <a:endParaRPr lang="en-US" altLang="zh-TW" sz="3200" dirty="0" smtClean="0"/>
          </a:p>
        </p:txBody>
      </p:sp>
      <p:sp>
        <p:nvSpPr>
          <p:cNvPr id="35844" name="Text Box 4"/>
          <p:cNvSpPr txBox="1">
            <a:spLocks noChangeArrowheads="1"/>
          </p:cNvSpPr>
          <p:nvPr/>
        </p:nvSpPr>
        <p:spPr bwMode="auto">
          <a:xfrm>
            <a:off x="755650" y="319088"/>
            <a:ext cx="7632700" cy="13239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spcBef>
                <a:spcPct val="50000"/>
              </a:spcBef>
            </a:pPr>
            <a:r>
              <a:rPr lang="zh-TW" altLang="en-US" sz="4000" b="1">
                <a:solidFill>
                  <a:schemeClr val="tx1"/>
                </a:solidFill>
                <a:latin typeface="微軟正黑體" pitchFamily="34" charset="-120"/>
                <a:ea typeface="微軟正黑體" pitchFamily="34" charset="-120"/>
              </a:rPr>
              <a:t>「軟」的一手</a:t>
            </a:r>
            <a:r>
              <a:rPr lang="en-US" altLang="zh-TW" sz="4000" b="1">
                <a:solidFill>
                  <a:schemeClr val="tx1"/>
                </a:solidFill>
                <a:latin typeface="微軟正黑體" pitchFamily="34" charset="-120"/>
                <a:ea typeface="微軟正黑體" pitchFamily="34" charset="-120"/>
              </a:rPr>
              <a:t>--                            </a:t>
            </a:r>
            <a:r>
              <a:rPr lang="zh-TW" altLang="en-US" sz="4000" b="1">
                <a:solidFill>
                  <a:schemeClr val="tx1"/>
                </a:solidFill>
                <a:latin typeface="微軟正黑體" pitchFamily="34" charset="-120"/>
                <a:ea typeface="微軟正黑體" pitchFamily="34" charset="-120"/>
              </a:rPr>
              <a:t>中共對我社會民心統戰</a:t>
            </a:r>
            <a:r>
              <a:rPr lang="zh-TW" altLang="en-US" sz="4000">
                <a:solidFill>
                  <a:schemeClr val="tx1"/>
                </a:solidFill>
                <a:latin typeface="微軟正黑體" pitchFamily="34" charset="-120"/>
                <a:ea typeface="微軟正黑體" pitchFamily="34" charset="-120"/>
              </a:rPr>
              <a:t>  </a:t>
            </a:r>
          </a:p>
        </p:txBody>
      </p:sp>
      <p:grpSp>
        <p:nvGrpSpPr>
          <p:cNvPr id="35845" name="群組 7"/>
          <p:cNvGrpSpPr>
            <a:grpSpLocks/>
          </p:cNvGrpSpPr>
          <p:nvPr/>
        </p:nvGrpSpPr>
        <p:grpSpPr bwMode="auto">
          <a:xfrm>
            <a:off x="-357188" y="3003550"/>
            <a:ext cx="8929688" cy="3854450"/>
            <a:chOff x="-357222" y="3003562"/>
            <a:chExt cx="8929750" cy="3854462"/>
          </a:xfrm>
        </p:grpSpPr>
        <p:sp>
          <p:nvSpPr>
            <p:cNvPr id="35846" name="AutoShape 2"/>
            <p:cNvSpPr>
              <a:spLocks noChangeArrowheads="1"/>
            </p:cNvSpPr>
            <p:nvPr/>
          </p:nvSpPr>
          <p:spPr bwMode="auto">
            <a:xfrm>
              <a:off x="477839" y="3389325"/>
              <a:ext cx="8094689" cy="3182947"/>
            </a:xfrm>
            <a:prstGeom prst="flowChartAlternateProcess">
              <a:avLst/>
            </a:prstGeom>
            <a:solidFill>
              <a:srgbClr val="FFFF00"/>
            </a:solidFill>
            <a:ln w="88900">
              <a:solidFill>
                <a:srgbClr val="FFFF00"/>
              </a:solidFill>
              <a:miter lim="800000"/>
              <a:headEnd/>
              <a:tailEnd/>
            </a:ln>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endParaRPr lang="zh-TW" altLang="en-US">
                <a:ea typeface="標楷體" pitchFamily="65" charset="-120"/>
              </a:endParaRPr>
            </a:p>
          </p:txBody>
        </p:sp>
        <p:sp>
          <p:nvSpPr>
            <p:cNvPr id="6" name="Rectangle 3"/>
            <p:cNvSpPr txBox="1">
              <a:spLocks noChangeArrowheads="1"/>
            </p:cNvSpPr>
            <p:nvPr/>
          </p:nvSpPr>
          <p:spPr bwMode="auto">
            <a:xfrm>
              <a:off x="-357222" y="3003562"/>
              <a:ext cx="8828149" cy="3854462"/>
            </a:xfrm>
            <a:prstGeom prst="rect">
              <a:avLst/>
            </a:prstGeom>
            <a:noFill/>
            <a:ln w="9525">
              <a:noFill/>
              <a:miter lim="800000"/>
              <a:headEnd/>
              <a:tailEnd/>
            </a:ln>
            <a:effectLst/>
          </p:spPr>
          <p:txBody>
            <a:bodyPr/>
            <a:lstStyle/>
            <a:p>
              <a:pPr marL="1182688" lvl="2" indent="-228600">
                <a:spcBef>
                  <a:spcPct val="20000"/>
                </a:spcBef>
                <a:buClr>
                  <a:schemeClr val="accent2"/>
                </a:buClr>
                <a:buSzPct val="60000"/>
                <a:defRPr/>
              </a:pPr>
              <a:endParaRPr lang="en-US" altLang="zh-TW" sz="2400" kern="0" dirty="0">
                <a:solidFill>
                  <a:schemeClr val="bg1"/>
                </a:solidFill>
                <a:effectLst>
                  <a:outerShdw blurRad="38100" dist="38100" dir="2700000" algn="tl">
                    <a:srgbClr val="000000"/>
                  </a:outerShdw>
                </a:effectLst>
                <a:latin typeface="+mn-lt"/>
                <a:ea typeface="標楷體" pitchFamily="65" charset="-120"/>
              </a:endParaRPr>
            </a:p>
            <a:p>
              <a:pPr marL="1182688" lvl="2" indent="-228600">
                <a:spcBef>
                  <a:spcPct val="20000"/>
                </a:spcBef>
                <a:buClr>
                  <a:schemeClr val="accent2"/>
                </a:buClr>
                <a:buSzPct val="60000"/>
                <a:defRPr/>
              </a:pPr>
              <a:r>
                <a:rPr lang="en-US" altLang="zh-TW" sz="2400" b="1" kern="0" dirty="0">
                  <a:solidFill>
                    <a:schemeClr val="tx1"/>
                  </a:solidFill>
                  <a:effectLst>
                    <a:outerShdw blurRad="38100" dist="38100" dir="2700000" algn="tl">
                      <a:srgbClr val="000000"/>
                    </a:outerShdw>
                  </a:effectLst>
                  <a:latin typeface="+mn-lt"/>
                  <a:ea typeface="+mn-ea"/>
                </a:rPr>
                <a:t>   </a:t>
              </a:r>
              <a:r>
                <a:rPr lang="zh-TW" altLang="en-US" sz="3200" b="1" kern="0" dirty="0">
                  <a:solidFill>
                    <a:srgbClr val="0000CC"/>
                  </a:solidFill>
                  <a:latin typeface="標楷體" pitchFamily="65" charset="-120"/>
                  <a:ea typeface="標楷體" pitchFamily="65" charset="-120"/>
                </a:rPr>
                <a:t>相繼推出：優惠台灣青年赴陸就學、允許台灣民眾赴陸考證就業、開放大陸人士來台觀光、允許台灣水果免稅輸陸、擴大對台採購投資等惠台措施，意圖強化對我民心拉攏，藉以達其近程「阻獨」、長程「促統」之政策目標。</a:t>
              </a:r>
              <a:r>
                <a:rPr lang="zh-TW" altLang="en-US" sz="3200" b="1" u="sng" kern="0" dirty="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rPr>
                <a:t>（以民逼官！）</a:t>
              </a:r>
              <a:endParaRPr lang="zh-TW" altLang="en-US" sz="3200" b="1" kern="0" dirty="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endParaRPr>
            </a:p>
            <a:p>
              <a:pPr marL="1182688" lvl="2" indent="-228600">
                <a:spcBef>
                  <a:spcPct val="20000"/>
                </a:spcBef>
                <a:buClr>
                  <a:schemeClr val="accent2"/>
                </a:buClr>
                <a:buSzPct val="60000"/>
                <a:buFont typeface="Wingdings" pitchFamily="2" charset="2"/>
                <a:buNone/>
                <a:defRPr/>
              </a:pPr>
              <a:endParaRPr lang="zh-TW" altLang="en-US" sz="3200" kern="0" dirty="0">
                <a:solidFill>
                  <a:srgbClr val="0000CC"/>
                </a:solidFill>
                <a:latin typeface="+mn-lt"/>
                <a:ea typeface="+mn-ea"/>
              </a:endParaRPr>
            </a:p>
            <a:p>
              <a:pPr marL="1182688" lvl="2" indent="-228600">
                <a:spcBef>
                  <a:spcPct val="20000"/>
                </a:spcBef>
                <a:buClr>
                  <a:schemeClr val="accent2"/>
                </a:buClr>
                <a:buSzPct val="60000"/>
                <a:defRPr/>
              </a:pPr>
              <a:endParaRPr lang="zh-TW" altLang="en-US" sz="3200" kern="0" dirty="0">
                <a:solidFill>
                  <a:srgbClr val="0000CC"/>
                </a:solidFill>
                <a:latin typeface="+mn-lt"/>
                <a:ea typeface="+mn-ea"/>
              </a:endParaRPr>
            </a:p>
            <a:p>
              <a:pPr marL="1182688" lvl="2" indent="-228600">
                <a:spcBef>
                  <a:spcPct val="20000"/>
                </a:spcBef>
                <a:buClr>
                  <a:schemeClr val="accent2"/>
                </a:buClr>
                <a:buSzPct val="60000"/>
                <a:defRPr/>
              </a:pPr>
              <a:endParaRPr lang="en-US" altLang="zh-TW" sz="3200" kern="0" dirty="0">
                <a:solidFill>
                  <a:schemeClr val="tx1"/>
                </a:solidFill>
                <a:effectLst>
                  <a:outerShdw blurRad="38100" dist="38100" dir="2700000" algn="tl">
                    <a:srgbClr val="000000"/>
                  </a:outerShdw>
                </a:effectLst>
                <a:latin typeface="+mn-lt"/>
                <a:ea typeface="+mn-ea"/>
              </a:endParaRPr>
            </a:p>
          </p:txBody>
        </p:sp>
      </p:grpSp>
    </p:spTree>
    <p:extLst>
      <p:ext uri="{BB962C8B-B14F-4D97-AF65-F5344CB8AC3E}">
        <p14:creationId xmlns:p14="http://schemas.microsoft.com/office/powerpoint/2010/main" val="2551251378"/>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文字版面配置區 2"/>
          <p:cNvSpPr>
            <a:spLocks noGrp="1"/>
          </p:cNvSpPr>
          <p:nvPr>
            <p:ph type="body" idx="1"/>
          </p:nvPr>
        </p:nvSpPr>
        <p:spPr>
          <a:xfrm>
            <a:off x="827584" y="2852936"/>
            <a:ext cx="7983537" cy="2376487"/>
          </a:xfrm>
        </p:spPr>
        <p:txBody>
          <a:bodyPr/>
          <a:lstStyle/>
          <a:p>
            <a:pPr marL="328613">
              <a:defRPr/>
            </a:pPr>
            <a:r>
              <a:rPr lang="zh-TW" altLang="en-US" sz="2800" b="1" dirty="0" smtClean="0">
                <a:solidFill>
                  <a:srgbClr val="FF0000"/>
                </a:solidFill>
                <a:latin typeface="標楷體" pitchFamily="65" charset="-120"/>
                <a:ea typeface="標楷體" pitchFamily="65" charset="-120"/>
              </a:rPr>
              <a:t>  </a:t>
            </a:r>
            <a:r>
              <a:rPr lang="zh-TW" altLang="en-US" sz="3200"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rPr>
              <a:t>直轄市、縣（市）政府全民戰力綜合協調會報除協助辦理申請國軍支援災害防救外，於災害防救相關機關辦理本法所定車輛、機具、船舶或航空器徵用（購）事宜時，並得予以協助。</a:t>
            </a:r>
            <a:endParaRPr lang="zh-TW" altLang="en-US" sz="3200" dirty="0" smtClean="0">
              <a:solidFill>
                <a:srgbClr val="FFFF00"/>
              </a:solidFill>
              <a:effectLst>
                <a:outerShdw blurRad="38100" dist="38100" dir="2700000" algn="tl">
                  <a:srgbClr val="000000">
                    <a:alpha val="43137"/>
                  </a:srgbClr>
                </a:outerShdw>
              </a:effectLst>
              <a:ea typeface="新細明體" charset="-120"/>
            </a:endParaRPr>
          </a:p>
        </p:txBody>
      </p:sp>
      <p:sp>
        <p:nvSpPr>
          <p:cNvPr id="2867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1E7033E3-C331-405F-9FAD-D25C0BF19F28}" type="slidenum">
              <a:rPr lang="en-US" altLang="zh-TW" sz="1200" b="0" smtClean="0">
                <a:solidFill>
                  <a:srgbClr val="D1EAEE"/>
                </a:solidFill>
                <a:latin typeface="Constantia" pitchFamily="18" charset="0"/>
              </a:rPr>
              <a:pPr eaLnBrk="1" hangingPunct="1"/>
              <a:t>150</a:t>
            </a:fld>
            <a:endParaRPr lang="en-US" altLang="zh-TW" sz="1200" b="0" smtClean="0">
              <a:solidFill>
                <a:srgbClr val="D1EAEE"/>
              </a:solidFill>
              <a:latin typeface="Constantia" pitchFamily="18" charset="0"/>
            </a:endParaRPr>
          </a:p>
        </p:txBody>
      </p:sp>
      <p:sp>
        <p:nvSpPr>
          <p:cNvPr id="28677" name="Text Box 4"/>
          <p:cNvSpPr txBox="1">
            <a:spLocks noChangeArrowheads="1"/>
          </p:cNvSpPr>
          <p:nvPr/>
        </p:nvSpPr>
        <p:spPr bwMode="auto">
          <a:xfrm>
            <a:off x="827584" y="332656"/>
            <a:ext cx="82010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dist" eaLnBrk="1" hangingPunct="1"/>
            <a:r>
              <a:rPr kumimoji="1" lang="zh-TW" altLang="en-US" sz="3200" u="sng" dirty="0">
                <a:solidFill>
                  <a:srgbClr val="FF0000"/>
                </a:solidFill>
                <a:latin typeface="Arial" charset="0"/>
              </a:rPr>
              <a:t>災害防救</a:t>
            </a:r>
            <a:r>
              <a:rPr kumimoji="1" lang="zh-TW" altLang="en-US" sz="3200" u="sng" dirty="0">
                <a:solidFill>
                  <a:schemeClr val="tx1"/>
                </a:solidFill>
                <a:latin typeface="Arial" charset="0"/>
              </a:rPr>
              <a:t>結合全動防衛動員體系</a:t>
            </a:r>
          </a:p>
        </p:txBody>
      </p:sp>
      <p:sp>
        <p:nvSpPr>
          <p:cNvPr id="8" name="AutoShape 16"/>
          <p:cNvSpPr>
            <a:spLocks noChangeArrowheads="1"/>
          </p:cNvSpPr>
          <p:nvPr/>
        </p:nvSpPr>
        <p:spPr bwMode="auto">
          <a:xfrm>
            <a:off x="1331863" y="1235302"/>
            <a:ext cx="6569075" cy="1223962"/>
          </a:xfrm>
          <a:prstGeom prst="wedgeRoundRectCallout">
            <a:avLst>
              <a:gd name="adj1" fmla="val -50847"/>
              <a:gd name="adj2" fmla="val 75620"/>
              <a:gd name="adj3" fmla="val 16667"/>
            </a:avLst>
          </a:prstGeom>
          <a:gradFill rotWithShape="1">
            <a:gsLst>
              <a:gs pos="0">
                <a:srgbClr val="CCFF33"/>
              </a:gs>
              <a:gs pos="50000">
                <a:srgbClr val="FFFFFF"/>
              </a:gs>
              <a:gs pos="100000">
                <a:srgbClr val="CCFF33"/>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auto">
              <a:spcBef>
                <a:spcPts val="0"/>
              </a:spcBef>
              <a:spcAft>
                <a:spcPts val="0"/>
              </a:spcAft>
              <a:defRPr/>
            </a:pPr>
            <a:endParaRPr lang="zh-TW" altLang="zh-TW" sz="2800" b="0" kern="0">
              <a:solidFill>
                <a:sysClr val="windowText" lastClr="000000"/>
              </a:solidFill>
              <a:ea typeface="新細明體" pitchFamily="18" charset="-120"/>
            </a:endParaRPr>
          </a:p>
        </p:txBody>
      </p:sp>
      <p:sp>
        <p:nvSpPr>
          <p:cNvPr id="28679" name="Text Box 17"/>
          <p:cNvSpPr txBox="1">
            <a:spLocks noChangeArrowheads="1"/>
          </p:cNvSpPr>
          <p:nvPr/>
        </p:nvSpPr>
        <p:spPr bwMode="auto">
          <a:xfrm>
            <a:off x="1259632" y="1235302"/>
            <a:ext cx="6713538"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r>
              <a:rPr kumimoji="1" lang="zh-TW" altLang="en-US" sz="2800" dirty="0">
                <a:solidFill>
                  <a:srgbClr val="0000FF"/>
                </a:solidFill>
              </a:rPr>
              <a:t>結合民防及全民防衛動員準備體系執行災害防救應變及召集實施辦法</a:t>
            </a:r>
            <a:r>
              <a:rPr kumimoji="1" lang="zh-TW" altLang="en-US" sz="2800" dirty="0">
                <a:solidFill>
                  <a:srgbClr val="0000FF"/>
                </a:solidFill>
                <a:latin typeface="Arial" charset="0"/>
              </a:rPr>
              <a:t>第</a:t>
            </a:r>
            <a:r>
              <a:rPr kumimoji="1" lang="en-US" altLang="zh-TW" sz="2800" dirty="0">
                <a:solidFill>
                  <a:srgbClr val="0000FF"/>
                </a:solidFill>
              </a:rPr>
              <a:t>5</a:t>
            </a:r>
            <a:r>
              <a:rPr kumimoji="1" lang="zh-TW" altLang="en-US" sz="2800" dirty="0">
                <a:solidFill>
                  <a:srgbClr val="0000FF"/>
                </a:solidFill>
                <a:latin typeface="Arial" charset="0"/>
              </a:rPr>
              <a:t>條</a:t>
            </a:r>
          </a:p>
        </p:txBody>
      </p:sp>
    </p:spTree>
    <p:extLst>
      <p:ext uri="{BB962C8B-B14F-4D97-AF65-F5344CB8AC3E}">
        <p14:creationId xmlns:p14="http://schemas.microsoft.com/office/powerpoint/2010/main" val="41435110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188640"/>
            <a:ext cx="8280920" cy="720080"/>
          </a:xfrm>
          <a:extLst/>
        </p:spPr>
        <p:txBody>
          <a:bodyPr/>
          <a:lstStyle/>
          <a:p>
            <a:pPr algn="ctr">
              <a:defRPr/>
            </a:pPr>
            <a:r>
              <a:rPr kumimoji="1" lang="zh-TW" altLang="en-US" sz="4400" kern="0" dirty="0" smtClean="0">
                <a:ln>
                  <a:noFill/>
                </a:ln>
                <a:solidFill>
                  <a:srgbClr val="FF9933"/>
                </a:solidFill>
                <a:effectLst/>
                <a:latin typeface="Arial"/>
                <a:ea typeface="標楷體" pitchFamily="65" charset="-120"/>
              </a:rPr>
              <a:t>組織</a:t>
            </a:r>
            <a:r>
              <a:rPr kumimoji="1" lang="zh-TW" altLang="en-US" sz="4400" kern="0" dirty="0">
                <a:ln>
                  <a:noFill/>
                </a:ln>
                <a:solidFill>
                  <a:srgbClr val="FF9933"/>
                </a:solidFill>
                <a:effectLst/>
                <a:latin typeface="Arial"/>
                <a:ea typeface="標楷體" pitchFamily="65" charset="-120"/>
              </a:rPr>
              <a:t>運作</a:t>
            </a:r>
            <a:r>
              <a:rPr kumimoji="1" lang="zh-TW" altLang="en-US" sz="4400" kern="0" dirty="0" smtClean="0">
                <a:ln>
                  <a:noFill/>
                </a:ln>
                <a:solidFill>
                  <a:srgbClr val="FF9933"/>
                </a:solidFill>
                <a:effectLst/>
                <a:latin typeface="Arial"/>
                <a:ea typeface="標楷體" pitchFamily="65" charset="-120"/>
              </a:rPr>
              <a:t>體系</a:t>
            </a:r>
            <a:endParaRPr lang="zh-TW" altLang="en-US" sz="3200" dirty="0">
              <a:solidFill>
                <a:srgbClr val="FF9933"/>
              </a:solidFill>
            </a:endParaRPr>
          </a:p>
        </p:txBody>
      </p:sp>
      <p:sp>
        <p:nvSpPr>
          <p:cNvPr id="2969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3ED096FE-48A3-4310-B640-FDD170FE30F7}" type="slidenum">
              <a:rPr lang="en-US" altLang="zh-TW" sz="1200" b="0" smtClean="0">
                <a:solidFill>
                  <a:srgbClr val="D1EAEE"/>
                </a:solidFill>
                <a:latin typeface="Constantia" pitchFamily="18" charset="0"/>
              </a:rPr>
              <a:pPr eaLnBrk="1" hangingPunct="1"/>
              <a:t>151</a:t>
            </a:fld>
            <a:endParaRPr lang="en-US" altLang="zh-TW" sz="1200" b="0" smtClean="0">
              <a:solidFill>
                <a:srgbClr val="D1EAEE"/>
              </a:solidFill>
              <a:latin typeface="Constantia" pitchFamily="18" charset="0"/>
            </a:endParaRPr>
          </a:p>
        </p:txBody>
      </p:sp>
      <p:sp>
        <p:nvSpPr>
          <p:cNvPr id="8" name="AutoShape 14"/>
          <p:cNvSpPr>
            <a:spLocks noChangeArrowheads="1"/>
          </p:cNvSpPr>
          <p:nvPr/>
        </p:nvSpPr>
        <p:spPr bwMode="auto">
          <a:xfrm>
            <a:off x="3779838" y="1131888"/>
            <a:ext cx="1368425" cy="647700"/>
          </a:xfrm>
          <a:prstGeom prst="bevel">
            <a:avLst>
              <a:gd name="adj" fmla="val 12500"/>
            </a:avLst>
          </a:prstGeom>
          <a:gradFill rotWithShape="1">
            <a:gsLst>
              <a:gs pos="0">
                <a:srgbClr val="C6D632"/>
              </a:gs>
              <a:gs pos="50000">
                <a:schemeClr val="bg1"/>
              </a:gs>
              <a:gs pos="100000">
                <a:srgbClr val="C6D63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ea typeface="新細明體" pitchFamily="18" charset="-120"/>
            </a:endParaRPr>
          </a:p>
        </p:txBody>
      </p:sp>
      <p:sp>
        <p:nvSpPr>
          <p:cNvPr id="29701" name="Text Box 15"/>
          <p:cNvSpPr txBox="1">
            <a:spLocks noChangeArrowheads="1"/>
          </p:cNvSpPr>
          <p:nvPr/>
        </p:nvSpPr>
        <p:spPr bwMode="auto">
          <a:xfrm>
            <a:off x="3879850" y="1227138"/>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r>
              <a:rPr kumimoji="1" lang="zh-TW" altLang="en-US" sz="2400">
                <a:solidFill>
                  <a:schemeClr val="tx1"/>
                </a:solidFill>
                <a:latin typeface="Arial" charset="0"/>
              </a:rPr>
              <a:t>行政院</a:t>
            </a:r>
          </a:p>
        </p:txBody>
      </p:sp>
      <p:sp>
        <p:nvSpPr>
          <p:cNvPr id="10" name="Text Box 13"/>
          <p:cNvSpPr txBox="1">
            <a:spLocks noChangeArrowheads="1"/>
          </p:cNvSpPr>
          <p:nvPr/>
        </p:nvSpPr>
        <p:spPr bwMode="auto">
          <a:xfrm>
            <a:off x="179513" y="2158328"/>
            <a:ext cx="3888429" cy="954107"/>
          </a:xfrm>
          <a:prstGeom prst="rect">
            <a:avLst/>
          </a:prstGeom>
          <a:ln w="3175">
            <a:solidFill>
              <a:schemeClr val="tx1">
                <a:lumMod val="65000"/>
                <a:lumOff val="35000"/>
              </a:schemeClr>
            </a:solid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spAutoFit/>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fontAlgn="base">
              <a:spcBef>
                <a:spcPct val="0"/>
              </a:spcBef>
              <a:spcAft>
                <a:spcPct val="0"/>
              </a:spcAft>
              <a:defRPr kumimoji="1">
                <a:solidFill>
                  <a:schemeClr val="tx1"/>
                </a:solidFill>
                <a:latin typeface="Arial" charset="0"/>
                <a:ea typeface="新細明體" pitchFamily="18" charset="-120"/>
              </a:defRPr>
            </a:lvl6pPr>
            <a:lvl7pPr marL="2971800" indent="-228600" fontAlgn="base">
              <a:spcBef>
                <a:spcPct val="0"/>
              </a:spcBef>
              <a:spcAft>
                <a:spcPct val="0"/>
              </a:spcAft>
              <a:defRPr kumimoji="1">
                <a:solidFill>
                  <a:schemeClr val="tx1"/>
                </a:solidFill>
                <a:latin typeface="Arial" charset="0"/>
                <a:ea typeface="新細明體" pitchFamily="18" charset="-120"/>
              </a:defRPr>
            </a:lvl7pPr>
            <a:lvl8pPr marL="3429000" indent="-228600" fontAlgn="base">
              <a:spcBef>
                <a:spcPct val="0"/>
              </a:spcBef>
              <a:spcAft>
                <a:spcPct val="0"/>
              </a:spcAft>
              <a:defRPr kumimoji="1">
                <a:solidFill>
                  <a:schemeClr val="tx1"/>
                </a:solidFill>
                <a:latin typeface="Arial" charset="0"/>
                <a:ea typeface="新細明體" pitchFamily="18" charset="-120"/>
              </a:defRPr>
            </a:lvl8pPr>
            <a:lvl9pPr marL="3886200" indent="-228600" fontAlgn="base">
              <a:spcBef>
                <a:spcPct val="0"/>
              </a:spcBef>
              <a:spcAft>
                <a:spcPct val="0"/>
              </a:spcAft>
              <a:defRPr kumimoji="1">
                <a:solidFill>
                  <a:schemeClr val="tx1"/>
                </a:solidFill>
                <a:latin typeface="Arial" charset="0"/>
                <a:ea typeface="新細明體" pitchFamily="18" charset="-120"/>
              </a:defRPr>
            </a:lvl9pPr>
          </a:lstStyle>
          <a:p>
            <a:pPr algn="ctr">
              <a:lnSpc>
                <a:spcPct val="90000"/>
              </a:lnSpc>
              <a:defRPr/>
            </a:pPr>
            <a:r>
              <a:rPr lang="zh-TW" altLang="en-US" sz="2000" dirty="0" smtClean="0">
                <a:solidFill>
                  <a:schemeClr val="bg1"/>
                </a:solidFill>
                <a:ea typeface="標楷體" pitchFamily="65" charset="-120"/>
              </a:rPr>
              <a:t>行政院</a:t>
            </a:r>
            <a:r>
              <a:rPr lang="en-US" altLang="zh-TW" sz="2000" dirty="0" smtClean="0">
                <a:solidFill>
                  <a:schemeClr val="bg1"/>
                </a:solidFill>
                <a:ea typeface="標楷體" pitchFamily="65" charset="-120"/>
              </a:rPr>
              <a:t/>
            </a:r>
            <a:br>
              <a:rPr lang="en-US" altLang="zh-TW" sz="2000" dirty="0" smtClean="0">
                <a:solidFill>
                  <a:schemeClr val="bg1"/>
                </a:solidFill>
                <a:ea typeface="標楷體" pitchFamily="65" charset="-120"/>
              </a:rPr>
            </a:br>
            <a:r>
              <a:rPr lang="zh-TW" altLang="en-US" sz="2000" dirty="0" smtClean="0">
                <a:solidFill>
                  <a:schemeClr val="bg1"/>
                </a:solidFill>
                <a:ea typeface="標楷體" pitchFamily="65" charset="-120"/>
              </a:rPr>
              <a:t>全民</a:t>
            </a:r>
            <a:r>
              <a:rPr lang="zh-TW" altLang="en-US" sz="2000" dirty="0">
                <a:solidFill>
                  <a:schemeClr val="bg1"/>
                </a:solidFill>
                <a:ea typeface="標楷體" pitchFamily="65" charset="-120"/>
              </a:rPr>
              <a:t>防衛動員</a:t>
            </a:r>
            <a:r>
              <a:rPr lang="zh-TW" altLang="en-US" sz="2000" dirty="0" smtClean="0">
                <a:solidFill>
                  <a:schemeClr val="bg1"/>
                </a:solidFill>
                <a:ea typeface="標楷體" pitchFamily="65" charset="-120"/>
              </a:rPr>
              <a:t>準備</a:t>
            </a:r>
            <a:r>
              <a:rPr lang="zh-TW" altLang="en-US" sz="2000" dirty="0" smtClean="0">
                <a:solidFill>
                  <a:srgbClr val="FF0000"/>
                </a:solidFill>
                <a:ea typeface="標楷體" pitchFamily="65" charset="-120"/>
              </a:rPr>
              <a:t>業務</a:t>
            </a:r>
            <a:r>
              <a:rPr lang="zh-TW" altLang="en-US" sz="2000" dirty="0">
                <a:solidFill>
                  <a:srgbClr val="FF0000"/>
                </a:solidFill>
                <a:ea typeface="標楷體" pitchFamily="65" charset="-120"/>
              </a:rPr>
              <a:t>會報</a:t>
            </a:r>
          </a:p>
          <a:p>
            <a:pPr algn="ctr">
              <a:lnSpc>
                <a:spcPct val="90000"/>
              </a:lnSpc>
              <a:defRPr/>
            </a:pPr>
            <a:r>
              <a:rPr lang="zh-TW" altLang="en-US" sz="2000" dirty="0">
                <a:solidFill>
                  <a:srgbClr val="FF0000"/>
                </a:solidFill>
                <a:ea typeface="標楷體" pitchFamily="65" charset="-120"/>
              </a:rPr>
              <a:t>秘書單位：國防部</a:t>
            </a:r>
          </a:p>
        </p:txBody>
      </p:sp>
      <p:sp>
        <p:nvSpPr>
          <p:cNvPr id="11" name="Text Box 14"/>
          <p:cNvSpPr txBox="1">
            <a:spLocks noChangeArrowheads="1"/>
          </p:cNvSpPr>
          <p:nvPr/>
        </p:nvSpPr>
        <p:spPr bwMode="auto">
          <a:xfrm>
            <a:off x="4860033" y="2158328"/>
            <a:ext cx="4104456" cy="923330"/>
          </a:xfrm>
          <a:prstGeom prst="rect">
            <a:avLst/>
          </a:prstGeom>
          <a:solidFill>
            <a:srgbClr val="FFC000"/>
          </a:solidFill>
          <a:ln w="3175">
            <a:solidFill>
              <a:schemeClr val="tx1">
                <a:lumMod val="65000"/>
                <a:lumOff val="35000"/>
              </a:schemeClr>
            </a:solid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a:spAutoFit/>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fontAlgn="base">
              <a:spcBef>
                <a:spcPct val="0"/>
              </a:spcBef>
              <a:spcAft>
                <a:spcPct val="0"/>
              </a:spcAft>
              <a:defRPr kumimoji="1">
                <a:solidFill>
                  <a:schemeClr val="tx1"/>
                </a:solidFill>
                <a:latin typeface="Arial" charset="0"/>
                <a:ea typeface="新細明體" pitchFamily="18" charset="-120"/>
              </a:defRPr>
            </a:lvl6pPr>
            <a:lvl7pPr marL="2971800" indent="-228600" fontAlgn="base">
              <a:spcBef>
                <a:spcPct val="0"/>
              </a:spcBef>
              <a:spcAft>
                <a:spcPct val="0"/>
              </a:spcAft>
              <a:defRPr kumimoji="1">
                <a:solidFill>
                  <a:schemeClr val="tx1"/>
                </a:solidFill>
                <a:latin typeface="Arial" charset="0"/>
                <a:ea typeface="新細明體" pitchFamily="18" charset="-120"/>
              </a:defRPr>
            </a:lvl7pPr>
            <a:lvl8pPr marL="3429000" indent="-228600" fontAlgn="base">
              <a:spcBef>
                <a:spcPct val="0"/>
              </a:spcBef>
              <a:spcAft>
                <a:spcPct val="0"/>
              </a:spcAft>
              <a:defRPr kumimoji="1">
                <a:solidFill>
                  <a:schemeClr val="tx1"/>
                </a:solidFill>
                <a:latin typeface="Arial" charset="0"/>
                <a:ea typeface="新細明體" pitchFamily="18" charset="-120"/>
              </a:defRPr>
            </a:lvl8pPr>
            <a:lvl9pPr marL="3886200" indent="-228600" fontAlgn="base">
              <a:spcBef>
                <a:spcPct val="0"/>
              </a:spcBef>
              <a:spcAft>
                <a:spcPct val="0"/>
              </a:spcAft>
              <a:defRPr kumimoji="1">
                <a:solidFill>
                  <a:schemeClr val="tx1"/>
                </a:solidFill>
                <a:latin typeface="Arial" charset="0"/>
                <a:ea typeface="新細明體" pitchFamily="18" charset="-120"/>
              </a:defRPr>
            </a:lvl9pPr>
          </a:lstStyle>
          <a:p>
            <a:pPr algn="ctr">
              <a:lnSpc>
                <a:spcPct val="90000"/>
              </a:lnSpc>
              <a:defRPr/>
            </a:pPr>
            <a:r>
              <a:rPr lang="zh-TW" altLang="en-US" sz="2000" b="1" dirty="0">
                <a:solidFill>
                  <a:schemeClr val="bg1"/>
                </a:solidFill>
                <a:ea typeface="標楷體" pitchFamily="65" charset="-120"/>
              </a:rPr>
              <a:t>中央災害防救</a:t>
            </a:r>
            <a:r>
              <a:rPr lang="zh-TW" altLang="en-US" sz="2000" b="1" dirty="0">
                <a:solidFill>
                  <a:srgbClr val="FF0000"/>
                </a:solidFill>
                <a:ea typeface="標楷體" pitchFamily="65" charset="-120"/>
              </a:rPr>
              <a:t>會報</a:t>
            </a:r>
            <a:r>
              <a:rPr lang="zh-TW" altLang="en-US" sz="2000" b="1" dirty="0" smtClean="0">
                <a:solidFill>
                  <a:schemeClr val="bg1"/>
                </a:solidFill>
                <a:ea typeface="標楷體" pitchFamily="65" charset="-120"/>
              </a:rPr>
              <a:t>（政策</a:t>
            </a:r>
            <a:r>
              <a:rPr lang="zh-TW" altLang="en-US" sz="2000" b="1" dirty="0">
                <a:solidFill>
                  <a:schemeClr val="bg1"/>
                </a:solidFill>
                <a:ea typeface="標楷體" pitchFamily="65" charset="-120"/>
              </a:rPr>
              <a:t>）</a:t>
            </a:r>
          </a:p>
          <a:p>
            <a:pPr algn="ctr">
              <a:lnSpc>
                <a:spcPct val="90000"/>
              </a:lnSpc>
              <a:defRPr/>
            </a:pPr>
            <a:r>
              <a:rPr lang="zh-TW" altLang="en-US" sz="2000" b="1" dirty="0">
                <a:ea typeface="標楷體" pitchFamily="65" charset="-120"/>
              </a:rPr>
              <a:t>中央災害防救</a:t>
            </a:r>
            <a:r>
              <a:rPr lang="zh-TW" altLang="en-US" sz="2000" b="1" dirty="0">
                <a:solidFill>
                  <a:srgbClr val="FF0000"/>
                </a:solidFill>
                <a:ea typeface="標楷體" pitchFamily="65" charset="-120"/>
              </a:rPr>
              <a:t>委員會</a:t>
            </a:r>
            <a:r>
              <a:rPr lang="zh-TW" altLang="en-US" sz="2000" b="1" dirty="0">
                <a:solidFill>
                  <a:schemeClr val="bg1"/>
                </a:solidFill>
                <a:ea typeface="標楷體" pitchFamily="65" charset="-120"/>
              </a:rPr>
              <a:t>（協調）</a:t>
            </a:r>
          </a:p>
          <a:p>
            <a:pPr algn="ctr">
              <a:lnSpc>
                <a:spcPct val="90000"/>
              </a:lnSpc>
              <a:defRPr/>
            </a:pPr>
            <a:r>
              <a:rPr lang="zh-TW" altLang="en-US" sz="2000" b="1" dirty="0" smtClean="0">
                <a:solidFill>
                  <a:srgbClr val="FF0000"/>
                </a:solidFill>
                <a:ea typeface="標楷體" pitchFamily="65" charset="-120"/>
              </a:rPr>
              <a:t>幕僚：</a:t>
            </a:r>
            <a:r>
              <a:rPr lang="zh-TW" altLang="en-US" sz="2000" b="1" dirty="0">
                <a:solidFill>
                  <a:srgbClr val="FF0000"/>
                </a:solidFill>
                <a:ea typeface="標楷體" pitchFamily="65" charset="-120"/>
              </a:rPr>
              <a:t>行政院災害防救辦公室</a:t>
            </a:r>
          </a:p>
        </p:txBody>
      </p:sp>
      <p:sp>
        <p:nvSpPr>
          <p:cNvPr id="12" name="Text Box 19"/>
          <p:cNvSpPr txBox="1">
            <a:spLocks noChangeArrowheads="1"/>
          </p:cNvSpPr>
          <p:nvPr/>
        </p:nvSpPr>
        <p:spPr bwMode="auto">
          <a:xfrm>
            <a:off x="179514" y="3308211"/>
            <a:ext cx="3888430" cy="984885"/>
          </a:xfrm>
          <a:prstGeom prst="rect">
            <a:avLst/>
          </a:prstGeom>
          <a:ln w="3175">
            <a:solidFill>
              <a:schemeClr val="tx1">
                <a:lumMod val="65000"/>
                <a:lumOff val="35000"/>
              </a:schemeClr>
            </a:solid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spAutoFit/>
          </a:bodyPr>
          <a:lstStyle>
            <a:defPPr>
              <a:defRPr lang="zh-TW"/>
            </a:defPPr>
            <a:lvl1pPr algn="ctr">
              <a:lnSpc>
                <a:spcPct val="90000"/>
              </a:lnSpc>
              <a:defRPr sz="2000" b="1">
                <a:ea typeface="標楷體" pitchFamily="65" charset="-12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defRPr/>
            </a:pPr>
            <a:r>
              <a:rPr lang="zh-TW" altLang="en-US" dirty="0">
                <a:solidFill>
                  <a:schemeClr val="bg1"/>
                </a:solidFill>
              </a:rPr>
              <a:t>區分</a:t>
            </a:r>
            <a:r>
              <a:rPr lang="zh-TW" altLang="en-US" dirty="0">
                <a:solidFill>
                  <a:srgbClr val="FF0000"/>
                </a:solidFill>
              </a:rPr>
              <a:t>軍事</a:t>
            </a:r>
            <a:r>
              <a:rPr lang="zh-TW" altLang="zh-TW" dirty="0">
                <a:solidFill>
                  <a:srgbClr val="FF0000"/>
                </a:solidFill>
              </a:rPr>
              <a:t>及行政</a:t>
            </a:r>
            <a:r>
              <a:rPr lang="zh-TW" altLang="zh-TW" dirty="0">
                <a:solidFill>
                  <a:schemeClr val="bg1"/>
                </a:solidFill>
              </a:rPr>
              <a:t>等</a:t>
            </a:r>
            <a:r>
              <a:rPr lang="en-US" altLang="zh-TW" dirty="0">
                <a:solidFill>
                  <a:schemeClr val="bg1"/>
                </a:solidFill>
              </a:rPr>
              <a:t>8</a:t>
            </a:r>
            <a:r>
              <a:rPr lang="zh-TW" altLang="en-US" dirty="0" smtClean="0">
                <a:solidFill>
                  <a:schemeClr val="bg1"/>
                </a:solidFill>
              </a:rPr>
              <a:t>個動員準備</a:t>
            </a:r>
            <a:endParaRPr lang="en-US" altLang="zh-TW" dirty="0" smtClean="0">
              <a:solidFill>
                <a:schemeClr val="bg1"/>
              </a:solidFill>
            </a:endParaRPr>
          </a:p>
          <a:p>
            <a:pPr>
              <a:defRPr/>
            </a:pPr>
            <a:r>
              <a:rPr lang="zh-TW" altLang="en-US" dirty="0" smtClean="0">
                <a:solidFill>
                  <a:srgbClr val="FF0000"/>
                </a:solidFill>
              </a:rPr>
              <a:t>方案</a:t>
            </a:r>
            <a:r>
              <a:rPr lang="zh-TW" altLang="en-US" dirty="0">
                <a:solidFill>
                  <a:srgbClr val="FF0000"/>
                </a:solidFill>
              </a:rPr>
              <a:t>主管機關動員準備業務會報</a:t>
            </a:r>
          </a:p>
          <a:p>
            <a:pPr>
              <a:defRPr/>
            </a:pPr>
            <a:r>
              <a:rPr lang="en-US" altLang="zh-TW" dirty="0" smtClean="0">
                <a:solidFill>
                  <a:srgbClr val="FF0000"/>
                </a:solidFill>
              </a:rPr>
              <a:t>--</a:t>
            </a:r>
            <a:r>
              <a:rPr lang="zh-TW" altLang="en-US" dirty="0" smtClean="0">
                <a:solidFill>
                  <a:srgbClr val="FF0000"/>
                </a:solidFill>
              </a:rPr>
              <a:t>指定</a:t>
            </a:r>
            <a:r>
              <a:rPr lang="zh-TW" altLang="en-US" dirty="0">
                <a:solidFill>
                  <a:srgbClr val="FF0000"/>
                </a:solidFill>
              </a:rPr>
              <a:t>秘書單位 </a:t>
            </a:r>
          </a:p>
        </p:txBody>
      </p:sp>
      <p:sp>
        <p:nvSpPr>
          <p:cNvPr id="13" name="Text Box 32"/>
          <p:cNvSpPr txBox="1">
            <a:spLocks noChangeArrowheads="1"/>
          </p:cNvSpPr>
          <p:nvPr/>
        </p:nvSpPr>
        <p:spPr bwMode="auto">
          <a:xfrm>
            <a:off x="107504" y="4581128"/>
            <a:ext cx="3960440" cy="677108"/>
          </a:xfrm>
          <a:prstGeom prst="rect">
            <a:avLst/>
          </a:prstGeom>
          <a:ln w="3175">
            <a:solidFill>
              <a:schemeClr val="tx1">
                <a:lumMod val="65000"/>
                <a:lumOff val="35000"/>
              </a:schemeClr>
            </a:solid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spAutoFit/>
          </a:bodyPr>
          <a:lstStyle>
            <a:defPPr>
              <a:defRPr lang="zh-TW"/>
            </a:defPPr>
            <a:lvl1pPr algn="ctr">
              <a:lnSpc>
                <a:spcPct val="90000"/>
              </a:lnSpc>
              <a:defRPr sz="2000" b="1">
                <a:ea typeface="標楷體" pitchFamily="65" charset="-12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defRPr/>
            </a:pPr>
            <a:r>
              <a:rPr lang="zh-TW" altLang="en-US" dirty="0">
                <a:solidFill>
                  <a:srgbClr val="FF0000"/>
                </a:solidFill>
              </a:rPr>
              <a:t>直轄市、縣</a:t>
            </a:r>
            <a:r>
              <a:rPr lang="en-US" altLang="zh-TW" dirty="0">
                <a:solidFill>
                  <a:srgbClr val="FF0000"/>
                </a:solidFill>
              </a:rPr>
              <a:t>(</a:t>
            </a:r>
            <a:r>
              <a:rPr lang="zh-TW" altLang="en-US" dirty="0">
                <a:solidFill>
                  <a:srgbClr val="FF0000"/>
                </a:solidFill>
              </a:rPr>
              <a:t>市</a:t>
            </a:r>
            <a:r>
              <a:rPr lang="en-US" altLang="zh-TW" dirty="0">
                <a:solidFill>
                  <a:srgbClr val="FF0000"/>
                </a:solidFill>
              </a:rPr>
              <a:t>)</a:t>
            </a:r>
            <a:r>
              <a:rPr lang="zh-TW" altLang="en-US" dirty="0">
                <a:solidFill>
                  <a:schemeClr val="bg1"/>
                </a:solidFill>
              </a:rPr>
              <a:t>動員準備業務會報</a:t>
            </a:r>
          </a:p>
          <a:p>
            <a:pPr>
              <a:defRPr/>
            </a:pPr>
            <a:r>
              <a:rPr lang="zh-TW" altLang="en-US" dirty="0">
                <a:solidFill>
                  <a:srgbClr val="FF0000"/>
                </a:solidFill>
              </a:rPr>
              <a:t>秘書單位：後備指揮部</a:t>
            </a:r>
          </a:p>
        </p:txBody>
      </p:sp>
      <p:sp>
        <p:nvSpPr>
          <p:cNvPr id="14" name="Text Box 20"/>
          <p:cNvSpPr txBox="1">
            <a:spLocks noChangeArrowheads="1"/>
          </p:cNvSpPr>
          <p:nvPr/>
        </p:nvSpPr>
        <p:spPr bwMode="auto">
          <a:xfrm>
            <a:off x="4860033" y="3373450"/>
            <a:ext cx="4104455" cy="923330"/>
          </a:xfrm>
          <a:prstGeom prst="rect">
            <a:avLst/>
          </a:prstGeom>
          <a:solidFill>
            <a:srgbClr val="FFC000"/>
          </a:solidFill>
          <a:ln w="3175">
            <a:solidFill>
              <a:schemeClr val="tx1">
                <a:lumMod val="65000"/>
                <a:lumOff val="35000"/>
              </a:schemeClr>
            </a:solid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a:spAutoFit/>
          </a:bodyPr>
          <a:lstStyle>
            <a:defPPr>
              <a:defRPr lang="zh-TW"/>
            </a:defPPr>
            <a:lvl1pPr algn="ctr">
              <a:lnSpc>
                <a:spcPct val="90000"/>
              </a:lnSpc>
              <a:defRPr sz="2000" b="1">
                <a:solidFill>
                  <a:schemeClr val="tx1"/>
                </a:solidFill>
                <a:latin typeface="Arial" charset="0"/>
                <a:ea typeface="標楷體" pitchFamily="65" charset="-120"/>
              </a:defRPr>
            </a:lvl1pPr>
            <a:lvl2pPr marL="742950" indent="-285750">
              <a:defRPr>
                <a:solidFill>
                  <a:schemeClr val="tx1"/>
                </a:solidFill>
                <a:latin typeface="Arial" charset="0"/>
                <a:ea typeface="新細明體" pitchFamily="18" charset="-120"/>
              </a:defRPr>
            </a:lvl2pPr>
            <a:lvl3pPr marL="1143000" indent="-228600">
              <a:defRPr>
                <a:solidFill>
                  <a:schemeClr val="tx1"/>
                </a:solidFill>
                <a:latin typeface="Arial" charset="0"/>
                <a:ea typeface="新細明體" pitchFamily="18" charset="-120"/>
              </a:defRPr>
            </a:lvl3pPr>
            <a:lvl4pPr marL="1600200" indent="-228600">
              <a:defRPr>
                <a:solidFill>
                  <a:schemeClr val="tx1"/>
                </a:solidFill>
                <a:latin typeface="Arial" charset="0"/>
                <a:ea typeface="新細明體" pitchFamily="18" charset="-120"/>
              </a:defRPr>
            </a:lvl4pPr>
            <a:lvl5pPr marL="2057400" indent="-228600">
              <a:defRPr>
                <a:solidFill>
                  <a:schemeClr val="tx1"/>
                </a:solidFill>
                <a:latin typeface="Arial" charset="0"/>
                <a:ea typeface="新細明體" pitchFamily="18" charset="-120"/>
              </a:defRPr>
            </a:lvl5pPr>
            <a:lvl6pPr marL="2514600" indent="-228600" fontAlgn="base">
              <a:spcBef>
                <a:spcPct val="0"/>
              </a:spcBef>
              <a:spcAft>
                <a:spcPct val="0"/>
              </a:spcAft>
              <a:defRPr>
                <a:solidFill>
                  <a:schemeClr val="tx1"/>
                </a:solidFill>
                <a:latin typeface="Arial" charset="0"/>
                <a:ea typeface="新細明體" pitchFamily="18" charset="-120"/>
              </a:defRPr>
            </a:lvl6pPr>
            <a:lvl7pPr marL="2971800" indent="-228600" fontAlgn="base">
              <a:spcBef>
                <a:spcPct val="0"/>
              </a:spcBef>
              <a:spcAft>
                <a:spcPct val="0"/>
              </a:spcAft>
              <a:defRPr>
                <a:solidFill>
                  <a:schemeClr val="tx1"/>
                </a:solidFill>
                <a:latin typeface="Arial" charset="0"/>
                <a:ea typeface="新細明體" pitchFamily="18" charset="-120"/>
              </a:defRPr>
            </a:lvl7pPr>
            <a:lvl8pPr marL="3429000" indent="-228600" fontAlgn="base">
              <a:spcBef>
                <a:spcPct val="0"/>
              </a:spcBef>
              <a:spcAft>
                <a:spcPct val="0"/>
              </a:spcAft>
              <a:defRPr>
                <a:solidFill>
                  <a:schemeClr val="tx1"/>
                </a:solidFill>
                <a:latin typeface="Arial" charset="0"/>
                <a:ea typeface="新細明體" pitchFamily="18" charset="-120"/>
              </a:defRPr>
            </a:lvl8pPr>
            <a:lvl9pPr marL="3886200" indent="-228600" fontAlgn="base">
              <a:spcBef>
                <a:spcPct val="0"/>
              </a:spcBef>
              <a:spcAft>
                <a:spcPct val="0"/>
              </a:spcAft>
              <a:defRPr>
                <a:solidFill>
                  <a:schemeClr val="tx1"/>
                </a:solidFill>
                <a:latin typeface="Arial" charset="0"/>
                <a:ea typeface="新細明體" pitchFamily="18" charset="-120"/>
              </a:defRPr>
            </a:lvl9pPr>
          </a:lstStyle>
          <a:p>
            <a:pPr>
              <a:defRPr/>
            </a:pPr>
            <a:r>
              <a:rPr lang="zh-TW" altLang="en-US" dirty="0">
                <a:solidFill>
                  <a:schemeClr val="bg1"/>
                </a:solidFill>
              </a:rPr>
              <a:t>區分</a:t>
            </a:r>
            <a:r>
              <a:rPr lang="zh-TW" altLang="en-US" dirty="0">
                <a:solidFill>
                  <a:srgbClr val="FF0000"/>
                </a:solidFill>
              </a:rPr>
              <a:t>風</a:t>
            </a:r>
            <a:r>
              <a:rPr lang="zh-TW" altLang="zh-TW" dirty="0">
                <a:solidFill>
                  <a:srgbClr val="FF0000"/>
                </a:solidFill>
              </a:rPr>
              <a:t>、</a:t>
            </a:r>
            <a:r>
              <a:rPr lang="zh-TW" altLang="en-US" dirty="0">
                <a:solidFill>
                  <a:srgbClr val="FF0000"/>
                </a:solidFill>
              </a:rPr>
              <a:t>震</a:t>
            </a:r>
            <a:r>
              <a:rPr lang="zh-TW" altLang="zh-TW" dirty="0">
                <a:solidFill>
                  <a:srgbClr val="FF0000"/>
                </a:solidFill>
              </a:rPr>
              <a:t>、</a:t>
            </a:r>
            <a:r>
              <a:rPr lang="zh-TW" altLang="en-US" dirty="0">
                <a:solidFill>
                  <a:srgbClr val="FF0000"/>
                </a:solidFill>
              </a:rPr>
              <a:t>火</a:t>
            </a:r>
            <a:r>
              <a:rPr lang="zh-TW" altLang="zh-TW" dirty="0">
                <a:solidFill>
                  <a:srgbClr val="FF0000"/>
                </a:solidFill>
              </a:rPr>
              <a:t>、</a:t>
            </a:r>
            <a:r>
              <a:rPr lang="zh-TW" altLang="en-US" dirty="0">
                <a:solidFill>
                  <a:srgbClr val="FF0000"/>
                </a:solidFill>
              </a:rPr>
              <a:t>爆炸</a:t>
            </a:r>
            <a:r>
              <a:rPr lang="en-US" altLang="zh-TW" dirty="0">
                <a:solidFill>
                  <a:srgbClr val="FF0000"/>
                </a:solidFill>
              </a:rPr>
              <a:t>…</a:t>
            </a:r>
            <a:r>
              <a:rPr lang="zh-TW" altLang="zh-TW" dirty="0">
                <a:solidFill>
                  <a:srgbClr val="FF0000"/>
                </a:solidFill>
              </a:rPr>
              <a:t>及</a:t>
            </a:r>
            <a:r>
              <a:rPr lang="zh-TW" altLang="en-US" dirty="0" smtClean="0">
                <a:solidFill>
                  <a:srgbClr val="FF0000"/>
                </a:solidFill>
              </a:rPr>
              <a:t>其他</a:t>
            </a:r>
            <a:r>
              <a:rPr lang="en-US" altLang="zh-TW" dirty="0" smtClean="0">
                <a:solidFill>
                  <a:srgbClr val="FF0000"/>
                </a:solidFill>
              </a:rPr>
              <a:t/>
            </a:r>
            <a:br>
              <a:rPr lang="en-US" altLang="zh-TW" dirty="0" smtClean="0">
                <a:solidFill>
                  <a:srgbClr val="FF0000"/>
                </a:solidFill>
              </a:rPr>
            </a:br>
            <a:r>
              <a:rPr lang="zh-TW" altLang="zh-TW" dirty="0" smtClean="0"/>
              <a:t>等</a:t>
            </a:r>
            <a:r>
              <a:rPr lang="en-US" altLang="zh-TW" dirty="0"/>
              <a:t>6</a:t>
            </a:r>
            <a:r>
              <a:rPr lang="zh-TW" altLang="en-US" dirty="0"/>
              <a:t>類</a:t>
            </a:r>
            <a:r>
              <a:rPr lang="en-US" altLang="zh-TW" dirty="0"/>
              <a:t>15</a:t>
            </a:r>
            <a:r>
              <a:rPr lang="zh-TW" altLang="en-US" dirty="0" smtClean="0"/>
              <a:t>項</a:t>
            </a:r>
            <a:r>
              <a:rPr lang="en-US" altLang="zh-TW" dirty="0" smtClean="0"/>
              <a:t/>
            </a:r>
            <a:br>
              <a:rPr lang="en-US" altLang="zh-TW" dirty="0" smtClean="0"/>
            </a:br>
            <a:r>
              <a:rPr lang="zh-TW" altLang="en-US" dirty="0" smtClean="0">
                <a:solidFill>
                  <a:srgbClr val="FF0000"/>
                </a:solidFill>
              </a:rPr>
              <a:t>災害</a:t>
            </a:r>
            <a:r>
              <a:rPr lang="zh-TW" altLang="en-US" dirty="0">
                <a:solidFill>
                  <a:srgbClr val="FF0000"/>
                </a:solidFill>
              </a:rPr>
              <a:t>業務</a:t>
            </a:r>
            <a:r>
              <a:rPr lang="zh-TW" altLang="en-US" dirty="0" smtClean="0">
                <a:solidFill>
                  <a:srgbClr val="FF0000"/>
                </a:solidFill>
              </a:rPr>
              <a:t>主管機關 </a:t>
            </a:r>
            <a:endParaRPr lang="zh-TW" altLang="en-US" dirty="0">
              <a:solidFill>
                <a:srgbClr val="FF0000"/>
              </a:solidFill>
            </a:endParaRPr>
          </a:p>
        </p:txBody>
      </p:sp>
      <p:sp>
        <p:nvSpPr>
          <p:cNvPr id="15" name="Text Box 33"/>
          <p:cNvSpPr txBox="1">
            <a:spLocks noChangeArrowheads="1"/>
          </p:cNvSpPr>
          <p:nvPr/>
        </p:nvSpPr>
        <p:spPr bwMode="auto">
          <a:xfrm>
            <a:off x="4860033" y="4552092"/>
            <a:ext cx="4104456" cy="677108"/>
          </a:xfrm>
          <a:prstGeom prst="rect">
            <a:avLst/>
          </a:prstGeom>
          <a:solidFill>
            <a:srgbClr val="FFC000"/>
          </a:solidFill>
          <a:ln w="3175">
            <a:solidFill>
              <a:schemeClr val="tx1">
                <a:lumMod val="65000"/>
                <a:lumOff val="35000"/>
              </a:schemeClr>
            </a:solid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a:spAutoFit/>
          </a:bodyPr>
          <a:lstStyle>
            <a:defPPr>
              <a:defRPr lang="zh-TW"/>
            </a:defPPr>
            <a:lvl1pPr algn="ctr">
              <a:lnSpc>
                <a:spcPct val="90000"/>
              </a:lnSpc>
              <a:defRPr sz="2000" b="1">
                <a:ea typeface="標楷體" pitchFamily="65" charset="-12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defRPr/>
            </a:pPr>
            <a:r>
              <a:rPr lang="zh-TW" altLang="en-US" dirty="0">
                <a:solidFill>
                  <a:srgbClr val="FF0000"/>
                </a:solidFill>
              </a:rPr>
              <a:t>直轄市、</a:t>
            </a:r>
            <a:r>
              <a:rPr lang="zh-TW" altLang="en-US" dirty="0" smtClean="0">
                <a:solidFill>
                  <a:srgbClr val="FF0000"/>
                </a:solidFill>
              </a:rPr>
              <a:t>縣</a:t>
            </a:r>
            <a:r>
              <a:rPr lang="en-US" altLang="zh-TW" dirty="0" smtClean="0">
                <a:solidFill>
                  <a:srgbClr val="FF0000"/>
                </a:solidFill>
              </a:rPr>
              <a:t>(</a:t>
            </a:r>
            <a:r>
              <a:rPr lang="zh-TW" altLang="en-US" dirty="0" smtClean="0">
                <a:solidFill>
                  <a:srgbClr val="FF0000"/>
                </a:solidFill>
              </a:rPr>
              <a:t>市</a:t>
            </a:r>
            <a:r>
              <a:rPr lang="en-US" altLang="zh-TW" dirty="0" smtClean="0">
                <a:solidFill>
                  <a:srgbClr val="FF0000"/>
                </a:solidFill>
              </a:rPr>
              <a:t>)</a:t>
            </a:r>
            <a:r>
              <a:rPr lang="zh-TW" altLang="en-US" dirty="0" smtClean="0"/>
              <a:t>災害</a:t>
            </a:r>
            <a:r>
              <a:rPr lang="zh-TW" altLang="en-US" dirty="0"/>
              <a:t>防救</a:t>
            </a:r>
            <a:r>
              <a:rPr lang="zh-TW" altLang="en-US" dirty="0" smtClean="0"/>
              <a:t>會報</a:t>
            </a:r>
            <a:endParaRPr lang="en-US" altLang="zh-TW" dirty="0" smtClean="0"/>
          </a:p>
          <a:p>
            <a:pPr>
              <a:defRPr/>
            </a:pPr>
            <a:r>
              <a:rPr lang="zh-TW" altLang="en-US" dirty="0" smtClean="0"/>
              <a:t>幕僚</a:t>
            </a:r>
            <a:r>
              <a:rPr lang="zh-TW" altLang="en-US" dirty="0"/>
              <a:t>：災害防救辦公室</a:t>
            </a:r>
          </a:p>
        </p:txBody>
      </p:sp>
      <p:cxnSp>
        <p:nvCxnSpPr>
          <p:cNvPr id="29720" name="AutoShape 28"/>
          <p:cNvCxnSpPr>
            <a:cxnSpLocks noChangeShapeType="1"/>
            <a:stCxn id="8" idx="2"/>
          </p:cNvCxnSpPr>
          <p:nvPr/>
        </p:nvCxnSpPr>
        <p:spPr bwMode="auto">
          <a:xfrm rot="16200000" flipH="1">
            <a:off x="5524500" y="719138"/>
            <a:ext cx="363537" cy="2484438"/>
          </a:xfrm>
          <a:prstGeom prst="bentConnector3">
            <a:avLst>
              <a:gd name="adj1" fmla="val 50000"/>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31"/>
          <p:cNvCxnSpPr>
            <a:cxnSpLocks noChangeShapeType="1"/>
          </p:cNvCxnSpPr>
          <p:nvPr/>
        </p:nvCxnSpPr>
        <p:spPr bwMode="auto">
          <a:xfrm>
            <a:off x="2052638" y="4351338"/>
            <a:ext cx="0" cy="230187"/>
          </a:xfrm>
          <a:prstGeom prst="straightConnector1">
            <a:avLst/>
          </a:prstGeom>
          <a:ln w="28575">
            <a:headEnd/>
            <a:tailEnd type="triangle" w="med" len="med"/>
          </a:ln>
        </p:spPr>
        <p:style>
          <a:lnRef idx="1">
            <a:schemeClr val="dk1"/>
          </a:lnRef>
          <a:fillRef idx="0">
            <a:schemeClr val="dk1"/>
          </a:fillRef>
          <a:effectRef idx="0">
            <a:schemeClr val="dk1"/>
          </a:effectRef>
          <a:fontRef idx="minor">
            <a:schemeClr val="tx1"/>
          </a:fontRef>
        </p:style>
      </p:cxnSp>
      <p:sp>
        <p:nvSpPr>
          <p:cNvPr id="29722" name="Text Box 40"/>
          <p:cNvSpPr txBox="1">
            <a:spLocks noChangeArrowheads="1"/>
          </p:cNvSpPr>
          <p:nvPr/>
        </p:nvSpPr>
        <p:spPr bwMode="auto">
          <a:xfrm>
            <a:off x="4249738" y="2322513"/>
            <a:ext cx="430212" cy="595312"/>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lnSpc>
                <a:spcPct val="80000"/>
              </a:lnSpc>
            </a:pPr>
            <a:r>
              <a:rPr kumimoji="1" lang="zh-TW" altLang="en-US" sz="2000">
                <a:solidFill>
                  <a:schemeClr val="tx1"/>
                </a:solidFill>
                <a:latin typeface="Arial" charset="0"/>
              </a:rPr>
              <a:t>中央</a:t>
            </a:r>
          </a:p>
        </p:txBody>
      </p:sp>
      <p:sp>
        <p:nvSpPr>
          <p:cNvPr id="29723" name="Text Box 41"/>
          <p:cNvSpPr txBox="1">
            <a:spLocks noChangeArrowheads="1"/>
          </p:cNvSpPr>
          <p:nvPr/>
        </p:nvSpPr>
        <p:spPr bwMode="auto">
          <a:xfrm>
            <a:off x="4249738" y="3527425"/>
            <a:ext cx="430212" cy="595313"/>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lnSpc>
                <a:spcPct val="80000"/>
              </a:lnSpc>
            </a:pPr>
            <a:r>
              <a:rPr kumimoji="1" lang="zh-TW" altLang="en-US" sz="2000">
                <a:solidFill>
                  <a:schemeClr val="tx1"/>
                </a:solidFill>
                <a:latin typeface="Arial" charset="0"/>
              </a:rPr>
              <a:t>部會</a:t>
            </a:r>
          </a:p>
        </p:txBody>
      </p:sp>
      <p:sp>
        <p:nvSpPr>
          <p:cNvPr id="29724" name="Text Box 42"/>
          <p:cNvSpPr txBox="1">
            <a:spLocks noChangeArrowheads="1"/>
          </p:cNvSpPr>
          <p:nvPr/>
        </p:nvSpPr>
        <p:spPr bwMode="auto">
          <a:xfrm>
            <a:off x="4249738" y="4581525"/>
            <a:ext cx="430212" cy="595313"/>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lnSpc>
                <a:spcPct val="80000"/>
              </a:lnSpc>
            </a:pPr>
            <a:r>
              <a:rPr kumimoji="1" lang="zh-TW" altLang="en-US" sz="2000">
                <a:solidFill>
                  <a:schemeClr val="tx1"/>
                </a:solidFill>
                <a:latin typeface="Arial" charset="0"/>
              </a:rPr>
              <a:t>縣市</a:t>
            </a:r>
          </a:p>
        </p:txBody>
      </p:sp>
      <p:sp>
        <p:nvSpPr>
          <p:cNvPr id="29725" name="Text Box 42"/>
          <p:cNvSpPr txBox="1">
            <a:spLocks noChangeArrowheads="1"/>
          </p:cNvSpPr>
          <p:nvPr/>
        </p:nvSpPr>
        <p:spPr bwMode="auto">
          <a:xfrm>
            <a:off x="4249738" y="5516563"/>
            <a:ext cx="430212" cy="595312"/>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lnSpc>
                <a:spcPct val="80000"/>
              </a:lnSpc>
            </a:pPr>
            <a:r>
              <a:rPr kumimoji="1" lang="zh-TW" altLang="en-US" sz="2000">
                <a:solidFill>
                  <a:schemeClr val="tx1"/>
                </a:solidFill>
                <a:latin typeface="Arial" charset="0"/>
              </a:rPr>
              <a:t>鄉鎮</a:t>
            </a:r>
          </a:p>
        </p:txBody>
      </p:sp>
      <p:sp>
        <p:nvSpPr>
          <p:cNvPr id="22" name="Text Box 33"/>
          <p:cNvSpPr txBox="1">
            <a:spLocks noChangeArrowheads="1"/>
          </p:cNvSpPr>
          <p:nvPr/>
        </p:nvSpPr>
        <p:spPr bwMode="auto">
          <a:xfrm>
            <a:off x="4860034" y="5518973"/>
            <a:ext cx="4104456" cy="646331"/>
          </a:xfrm>
          <a:prstGeom prst="rect">
            <a:avLst/>
          </a:prstGeom>
          <a:solidFill>
            <a:srgbClr val="FFC000"/>
          </a:solidFill>
          <a:ln w="3175">
            <a:solidFill>
              <a:schemeClr val="tx1">
                <a:lumMod val="65000"/>
                <a:lumOff val="35000"/>
              </a:schemeClr>
            </a:solid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a:spAutoFit/>
          </a:bodyPr>
          <a:lstStyle>
            <a:defPPr>
              <a:defRPr lang="zh-TW"/>
            </a:defPPr>
            <a:lvl1pPr algn="ctr">
              <a:lnSpc>
                <a:spcPct val="90000"/>
              </a:lnSpc>
              <a:defRPr sz="2000" b="1">
                <a:ea typeface="標楷體" pitchFamily="65" charset="-12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defRPr/>
            </a:pPr>
            <a:r>
              <a:rPr lang="zh-TW" altLang="en-US" dirty="0" smtClean="0">
                <a:solidFill>
                  <a:srgbClr val="FF0000"/>
                </a:solidFill>
              </a:rPr>
              <a:t>鄉</a:t>
            </a:r>
            <a:r>
              <a:rPr lang="en-US" altLang="zh-TW" dirty="0" smtClean="0">
                <a:solidFill>
                  <a:srgbClr val="FF0000"/>
                </a:solidFill>
              </a:rPr>
              <a:t>(</a:t>
            </a:r>
            <a:r>
              <a:rPr lang="zh-TW" altLang="en-US" dirty="0" smtClean="0">
                <a:solidFill>
                  <a:srgbClr val="FF0000"/>
                </a:solidFill>
              </a:rPr>
              <a:t>鎮、市</a:t>
            </a:r>
            <a:r>
              <a:rPr lang="en-US" altLang="zh-TW" dirty="0" smtClean="0">
                <a:solidFill>
                  <a:srgbClr val="FF0000"/>
                </a:solidFill>
              </a:rPr>
              <a:t>)</a:t>
            </a:r>
            <a:r>
              <a:rPr lang="zh-TW" altLang="en-US" dirty="0" smtClean="0"/>
              <a:t>災害</a:t>
            </a:r>
            <a:r>
              <a:rPr lang="zh-TW" altLang="en-US" dirty="0"/>
              <a:t>防救會報</a:t>
            </a:r>
            <a:r>
              <a:rPr lang="en-US" altLang="zh-TW" dirty="0"/>
              <a:t/>
            </a:r>
            <a:br>
              <a:rPr lang="en-US" altLang="zh-TW" dirty="0"/>
            </a:br>
            <a:r>
              <a:rPr lang="zh-TW" altLang="en-US" dirty="0" smtClean="0"/>
              <a:t>幕僚</a:t>
            </a:r>
            <a:r>
              <a:rPr lang="zh-TW" altLang="en-US" dirty="0"/>
              <a:t>：災害防救辦公室</a:t>
            </a:r>
          </a:p>
        </p:txBody>
      </p:sp>
      <p:sp>
        <p:nvSpPr>
          <p:cNvPr id="29729" name="文字方塊 22"/>
          <p:cNvSpPr txBox="1">
            <a:spLocks noChangeArrowheads="1"/>
          </p:cNvSpPr>
          <p:nvPr/>
        </p:nvSpPr>
        <p:spPr bwMode="auto">
          <a:xfrm>
            <a:off x="468313" y="981075"/>
            <a:ext cx="2519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r>
              <a:rPr lang="zh-TW" altLang="en-US" sz="4000">
                <a:solidFill>
                  <a:srgbClr val="FFFF00"/>
                </a:solidFill>
              </a:rPr>
              <a:t>一、會報 </a:t>
            </a:r>
          </a:p>
        </p:txBody>
      </p:sp>
      <p:cxnSp>
        <p:nvCxnSpPr>
          <p:cNvPr id="27" name="直線單箭頭接點 26"/>
          <p:cNvCxnSpPr/>
          <p:nvPr/>
        </p:nvCxnSpPr>
        <p:spPr>
          <a:xfrm>
            <a:off x="2051050" y="3113088"/>
            <a:ext cx="0" cy="252412"/>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2781669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08B85E50-3A22-48C7-B4BC-0A3FB2018EA9}" type="slidenum">
              <a:rPr lang="en-US" altLang="zh-TW" sz="1600" b="0" smtClean="0">
                <a:solidFill>
                  <a:schemeClr val="bg1"/>
                </a:solidFill>
                <a:latin typeface="Times New Roman" pitchFamily="18" charset="0"/>
              </a:rPr>
              <a:pPr eaLnBrk="1" hangingPunct="1"/>
              <a:t>152</a:t>
            </a:fld>
            <a:endParaRPr lang="en-US" altLang="zh-TW" sz="1600" b="0" smtClean="0">
              <a:solidFill>
                <a:schemeClr val="bg1"/>
              </a:solidFill>
              <a:latin typeface="Times New Roman" pitchFamily="18" charset="0"/>
            </a:endParaRPr>
          </a:p>
        </p:txBody>
      </p:sp>
      <p:sp>
        <p:nvSpPr>
          <p:cNvPr id="30723" name="Line 40"/>
          <p:cNvSpPr>
            <a:spLocks noChangeShapeType="1"/>
          </p:cNvSpPr>
          <p:nvPr/>
        </p:nvSpPr>
        <p:spPr bwMode="auto">
          <a:xfrm>
            <a:off x="7110413" y="1484313"/>
            <a:ext cx="0" cy="2952750"/>
          </a:xfrm>
          <a:prstGeom prst="line">
            <a:avLst/>
          </a:prstGeom>
          <a:noFill/>
          <a:ln w="38100">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0724" name="Line 37"/>
          <p:cNvSpPr>
            <a:spLocks noChangeShapeType="1"/>
          </p:cNvSpPr>
          <p:nvPr/>
        </p:nvSpPr>
        <p:spPr bwMode="auto">
          <a:xfrm>
            <a:off x="1636713" y="3284538"/>
            <a:ext cx="0" cy="217487"/>
          </a:xfrm>
          <a:prstGeom prst="line">
            <a:avLst/>
          </a:prstGeom>
          <a:noFill/>
          <a:ln w="38100">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0725" name="Line 38"/>
          <p:cNvSpPr>
            <a:spLocks noChangeShapeType="1"/>
          </p:cNvSpPr>
          <p:nvPr/>
        </p:nvSpPr>
        <p:spPr bwMode="auto">
          <a:xfrm>
            <a:off x="1636713" y="4940300"/>
            <a:ext cx="0" cy="217488"/>
          </a:xfrm>
          <a:prstGeom prst="line">
            <a:avLst/>
          </a:prstGeom>
          <a:noFill/>
          <a:ln w="38100">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0726" name="Line 39"/>
          <p:cNvSpPr>
            <a:spLocks noChangeShapeType="1"/>
          </p:cNvSpPr>
          <p:nvPr/>
        </p:nvSpPr>
        <p:spPr bwMode="auto">
          <a:xfrm>
            <a:off x="4518025" y="3716338"/>
            <a:ext cx="0" cy="217487"/>
          </a:xfrm>
          <a:prstGeom prst="line">
            <a:avLst/>
          </a:prstGeom>
          <a:noFill/>
          <a:ln w="38100">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0727" name="Line 33"/>
          <p:cNvSpPr>
            <a:spLocks noChangeShapeType="1"/>
          </p:cNvSpPr>
          <p:nvPr/>
        </p:nvSpPr>
        <p:spPr bwMode="auto">
          <a:xfrm>
            <a:off x="2141538" y="1700213"/>
            <a:ext cx="0" cy="215900"/>
          </a:xfrm>
          <a:prstGeom prst="line">
            <a:avLst/>
          </a:prstGeom>
          <a:noFill/>
          <a:ln w="381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0728" name="AutoShape 27"/>
          <p:cNvSpPr>
            <a:spLocks noChangeArrowheads="1"/>
          </p:cNvSpPr>
          <p:nvPr/>
        </p:nvSpPr>
        <p:spPr bwMode="auto">
          <a:xfrm>
            <a:off x="5526088" y="692150"/>
            <a:ext cx="3167062" cy="1082675"/>
          </a:xfrm>
          <a:prstGeom prst="flowChartAlternateProcess">
            <a:avLst/>
          </a:prstGeom>
          <a:solidFill>
            <a:srgbClr val="003300"/>
          </a:solidFill>
          <a:ln>
            <a:noFill/>
          </a:ln>
          <a:effectLst/>
          <a:extLs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spcBef>
                <a:spcPct val="0"/>
              </a:spcBef>
            </a:pPr>
            <a:endParaRPr lang="zh-TW" altLang="en-US" sz="1800" b="0">
              <a:solidFill>
                <a:srgbClr val="003300"/>
              </a:solidFill>
            </a:endParaRPr>
          </a:p>
        </p:txBody>
      </p:sp>
      <p:sp>
        <p:nvSpPr>
          <p:cNvPr id="630787" name="Text Box 3"/>
          <p:cNvSpPr txBox="1">
            <a:spLocks noChangeArrowheads="1"/>
          </p:cNvSpPr>
          <p:nvPr/>
        </p:nvSpPr>
        <p:spPr bwMode="auto">
          <a:xfrm>
            <a:off x="179388" y="-242888"/>
            <a:ext cx="8675687" cy="1009651"/>
          </a:xfrm>
          <a:prstGeom prst="rect">
            <a:avLst/>
          </a:prstGeom>
          <a:noFill/>
          <a:ln w="9525" algn="ctr">
            <a:noFill/>
            <a:miter lim="800000"/>
            <a:headEnd/>
            <a:tailEnd/>
          </a:ln>
          <a:effectLst/>
        </p:spPr>
        <p:txBody>
          <a:bodyPr lIns="95781" tIns="47891" rIns="95781" bIns="47891"/>
          <a:lstStyle>
            <a:lvl1pPr defTabSz="957263" eaLnBrk="0" hangingPunct="0">
              <a:spcBef>
                <a:spcPct val="0"/>
              </a:spcBef>
              <a:defRPr>
                <a:solidFill>
                  <a:schemeClr val="tx1"/>
                </a:solidFill>
                <a:latin typeface="Arial" charset="0"/>
              </a:defRPr>
            </a:lvl1pPr>
            <a:lvl2pPr marL="742950" indent="-285750" defTabSz="957263" eaLnBrk="0" hangingPunct="0">
              <a:spcBef>
                <a:spcPct val="0"/>
              </a:spcBef>
              <a:defRPr>
                <a:solidFill>
                  <a:schemeClr val="tx1"/>
                </a:solidFill>
                <a:latin typeface="Arial" charset="0"/>
              </a:defRPr>
            </a:lvl2pPr>
            <a:lvl3pPr marL="1143000" indent="-228600" defTabSz="957263" eaLnBrk="0" hangingPunct="0">
              <a:spcBef>
                <a:spcPct val="0"/>
              </a:spcBef>
              <a:defRPr>
                <a:solidFill>
                  <a:schemeClr val="tx1"/>
                </a:solidFill>
                <a:latin typeface="Arial" charset="0"/>
              </a:defRPr>
            </a:lvl3pPr>
            <a:lvl4pPr marL="1600200" indent="-228600" defTabSz="957263" eaLnBrk="0" hangingPunct="0">
              <a:spcBef>
                <a:spcPct val="0"/>
              </a:spcBef>
              <a:defRPr>
                <a:solidFill>
                  <a:schemeClr val="tx1"/>
                </a:solidFill>
                <a:latin typeface="Arial" charset="0"/>
              </a:defRPr>
            </a:lvl4pPr>
            <a:lvl5pPr marL="2057400" indent="-228600" defTabSz="957263" eaLnBrk="0" hangingPunct="0">
              <a:spcBef>
                <a:spcPct val="0"/>
              </a:spcBef>
              <a:defRPr>
                <a:solidFill>
                  <a:schemeClr val="tx1"/>
                </a:solidFill>
                <a:latin typeface="Arial" charset="0"/>
              </a:defRPr>
            </a:lvl5pPr>
            <a:lvl6pPr marL="2514600" indent="-228600" defTabSz="957263" eaLnBrk="0" fontAlgn="base" hangingPunct="0">
              <a:spcBef>
                <a:spcPct val="0"/>
              </a:spcBef>
              <a:spcAft>
                <a:spcPct val="0"/>
              </a:spcAft>
              <a:defRPr>
                <a:solidFill>
                  <a:schemeClr val="tx1"/>
                </a:solidFill>
                <a:latin typeface="Arial" charset="0"/>
              </a:defRPr>
            </a:lvl6pPr>
            <a:lvl7pPr marL="2971800" indent="-228600" defTabSz="957263" eaLnBrk="0" fontAlgn="base" hangingPunct="0">
              <a:spcBef>
                <a:spcPct val="0"/>
              </a:spcBef>
              <a:spcAft>
                <a:spcPct val="0"/>
              </a:spcAft>
              <a:defRPr>
                <a:solidFill>
                  <a:schemeClr val="tx1"/>
                </a:solidFill>
                <a:latin typeface="Arial" charset="0"/>
              </a:defRPr>
            </a:lvl7pPr>
            <a:lvl8pPr marL="3429000" indent="-228600" defTabSz="957263" eaLnBrk="0" fontAlgn="base" hangingPunct="0">
              <a:spcBef>
                <a:spcPct val="0"/>
              </a:spcBef>
              <a:spcAft>
                <a:spcPct val="0"/>
              </a:spcAft>
              <a:defRPr>
                <a:solidFill>
                  <a:schemeClr val="tx1"/>
                </a:solidFill>
                <a:latin typeface="Arial" charset="0"/>
              </a:defRPr>
            </a:lvl8pPr>
            <a:lvl9pPr marL="3886200" indent="-228600" defTabSz="957263" eaLnBrk="0" fontAlgn="base" hangingPunct="0">
              <a:spcBef>
                <a:spcPct val="0"/>
              </a:spcBef>
              <a:spcAft>
                <a:spcPct val="0"/>
              </a:spcAft>
              <a:defRPr>
                <a:solidFill>
                  <a:schemeClr val="tx1"/>
                </a:solidFill>
                <a:latin typeface="Arial" charset="0"/>
              </a:defRPr>
            </a:lvl9pPr>
          </a:lstStyle>
          <a:p>
            <a:pPr algn="ctr" eaLnBrk="1" hangingPunct="1">
              <a:lnSpc>
                <a:spcPct val="145000"/>
              </a:lnSpc>
              <a:spcBef>
                <a:spcPct val="50000"/>
              </a:spcBef>
              <a:defRPr/>
            </a:pPr>
            <a:r>
              <a:rPr kumimoji="1" lang="zh-TW" altLang="en-US" sz="3600" b="1" dirty="0" smtClean="0">
                <a:solidFill>
                  <a:srgbClr val="FFC000"/>
                </a:solidFill>
                <a:effectLst>
                  <a:outerShdw blurRad="38100" dist="38100" dir="2700000" algn="tl">
                    <a:srgbClr val="FFFFFF"/>
                  </a:outerShdw>
                </a:effectLst>
                <a:latin typeface="標楷體" pitchFamily="65" charset="-120"/>
              </a:rPr>
              <a:t>全民防衛動員機制與災害防救體系示意圖</a:t>
            </a:r>
          </a:p>
        </p:txBody>
      </p:sp>
      <p:sp>
        <p:nvSpPr>
          <p:cNvPr id="30730" name="AutoShape 6"/>
          <p:cNvSpPr>
            <a:spLocks noChangeArrowheads="1"/>
          </p:cNvSpPr>
          <p:nvPr/>
        </p:nvSpPr>
        <p:spPr bwMode="auto">
          <a:xfrm>
            <a:off x="684213" y="692150"/>
            <a:ext cx="3167062" cy="1082675"/>
          </a:xfrm>
          <a:prstGeom prst="flowChartAlternateProcess">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spcBef>
                <a:spcPct val="0"/>
              </a:spcBef>
            </a:pPr>
            <a:endParaRPr lang="zh-TW" altLang="en-US" sz="1800" b="0">
              <a:solidFill>
                <a:schemeClr val="tx1"/>
              </a:solidFill>
            </a:endParaRPr>
          </a:p>
        </p:txBody>
      </p:sp>
      <p:sp>
        <p:nvSpPr>
          <p:cNvPr id="30731" name="Rectangle 7"/>
          <p:cNvSpPr>
            <a:spLocks noChangeArrowheads="1"/>
          </p:cNvSpPr>
          <p:nvPr/>
        </p:nvSpPr>
        <p:spPr bwMode="auto">
          <a:xfrm>
            <a:off x="827088" y="692150"/>
            <a:ext cx="3006725"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spcBef>
                <a:spcPct val="0"/>
              </a:spcBef>
            </a:pPr>
            <a:r>
              <a:rPr lang="zh-TW" altLang="en-US" sz="1600" u="sng" dirty="0">
                <a:solidFill>
                  <a:srgbClr val="FF99FF"/>
                </a:solidFill>
                <a:latin typeface="Arial" charset="0"/>
              </a:rPr>
              <a:t>行政院動員會報</a:t>
            </a:r>
          </a:p>
          <a:p>
            <a:pPr eaLnBrk="1" hangingPunct="1">
              <a:spcBef>
                <a:spcPct val="0"/>
              </a:spcBef>
            </a:pPr>
            <a:r>
              <a:rPr lang="zh-TW" altLang="en-US" sz="1600" b="0" dirty="0">
                <a:solidFill>
                  <a:srgbClr val="FF99FF"/>
                </a:solidFill>
                <a:latin typeface="Arial" charset="0"/>
              </a:rPr>
              <a:t>召集人：行政院院長</a:t>
            </a:r>
          </a:p>
          <a:p>
            <a:pPr eaLnBrk="1" hangingPunct="1">
              <a:spcBef>
                <a:spcPct val="0"/>
              </a:spcBef>
            </a:pPr>
            <a:r>
              <a:rPr lang="zh-TW" altLang="en-US" sz="1600" b="0" dirty="0">
                <a:solidFill>
                  <a:srgbClr val="FF99FF"/>
                </a:solidFill>
                <a:latin typeface="Arial" charset="0"/>
              </a:rPr>
              <a:t>副召集人：行政院副院長</a:t>
            </a:r>
          </a:p>
          <a:p>
            <a:pPr eaLnBrk="1" hangingPunct="1">
              <a:spcBef>
                <a:spcPct val="0"/>
              </a:spcBef>
            </a:pPr>
            <a:r>
              <a:rPr lang="zh-TW" altLang="en-US" sz="1600" b="0" dirty="0">
                <a:solidFill>
                  <a:srgbClr val="FF99FF"/>
                </a:solidFill>
                <a:latin typeface="Arial" charset="0"/>
              </a:rPr>
              <a:t>執行單位：國防部後備事務司</a:t>
            </a:r>
            <a:endParaRPr lang="en-US" altLang="zh-TW" sz="1600" b="0" dirty="0">
              <a:solidFill>
                <a:srgbClr val="FF99FF"/>
              </a:solidFill>
              <a:latin typeface="Arial" charset="0"/>
            </a:endParaRPr>
          </a:p>
        </p:txBody>
      </p:sp>
      <p:sp>
        <p:nvSpPr>
          <p:cNvPr id="30732" name="Rectangle 9"/>
          <p:cNvSpPr>
            <a:spLocks noChangeArrowheads="1"/>
          </p:cNvSpPr>
          <p:nvPr/>
        </p:nvSpPr>
        <p:spPr bwMode="auto">
          <a:xfrm>
            <a:off x="5724525" y="692150"/>
            <a:ext cx="3006725"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spcBef>
                <a:spcPct val="0"/>
              </a:spcBef>
            </a:pPr>
            <a:r>
              <a:rPr lang="zh-TW" altLang="en-US" sz="1600" u="sng" dirty="0">
                <a:solidFill>
                  <a:srgbClr val="FF99FF"/>
                </a:solidFill>
                <a:latin typeface="Arial" charset="0"/>
              </a:rPr>
              <a:t>中央災害防救會報</a:t>
            </a:r>
          </a:p>
          <a:p>
            <a:pPr eaLnBrk="1" hangingPunct="1">
              <a:spcBef>
                <a:spcPct val="0"/>
              </a:spcBef>
            </a:pPr>
            <a:r>
              <a:rPr lang="zh-TW" altLang="en-US" sz="1600" b="0" dirty="0">
                <a:solidFill>
                  <a:srgbClr val="FF99FF"/>
                </a:solidFill>
                <a:latin typeface="Arial" charset="0"/>
              </a:rPr>
              <a:t>召集人：行政院院長</a:t>
            </a:r>
          </a:p>
          <a:p>
            <a:pPr eaLnBrk="1" hangingPunct="1">
              <a:spcBef>
                <a:spcPct val="0"/>
              </a:spcBef>
            </a:pPr>
            <a:r>
              <a:rPr lang="zh-TW" altLang="en-US" sz="1600" b="0" dirty="0">
                <a:solidFill>
                  <a:srgbClr val="FF99FF"/>
                </a:solidFill>
                <a:latin typeface="Arial" charset="0"/>
              </a:rPr>
              <a:t>副召集人：行政院副院長</a:t>
            </a:r>
          </a:p>
          <a:p>
            <a:pPr eaLnBrk="1" hangingPunct="1">
              <a:spcBef>
                <a:spcPct val="0"/>
              </a:spcBef>
            </a:pPr>
            <a:r>
              <a:rPr lang="zh-TW" altLang="en-US" sz="1600" b="0" dirty="0">
                <a:solidFill>
                  <a:srgbClr val="FF99FF"/>
                </a:solidFill>
                <a:latin typeface="Arial" charset="0"/>
              </a:rPr>
              <a:t>執行單位：內政部災害防救署 </a:t>
            </a:r>
          </a:p>
        </p:txBody>
      </p:sp>
      <p:sp>
        <p:nvSpPr>
          <p:cNvPr id="30733" name="AutoShape 11"/>
          <p:cNvSpPr>
            <a:spLocks noChangeArrowheads="1"/>
          </p:cNvSpPr>
          <p:nvPr/>
        </p:nvSpPr>
        <p:spPr bwMode="auto">
          <a:xfrm>
            <a:off x="468313" y="2132013"/>
            <a:ext cx="2608262" cy="1152525"/>
          </a:xfrm>
          <a:prstGeom prst="flowChartAlternateProcess">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spcBef>
                <a:spcPct val="0"/>
              </a:spcBef>
            </a:pPr>
            <a:endParaRPr lang="zh-TW" altLang="en-US" sz="1800" b="0">
              <a:solidFill>
                <a:schemeClr val="tx1"/>
              </a:solidFill>
            </a:endParaRPr>
          </a:p>
        </p:txBody>
      </p:sp>
      <p:sp>
        <p:nvSpPr>
          <p:cNvPr id="30734" name="Rectangle 12"/>
          <p:cNvSpPr>
            <a:spLocks noChangeArrowheads="1"/>
          </p:cNvSpPr>
          <p:nvPr/>
        </p:nvSpPr>
        <p:spPr bwMode="auto">
          <a:xfrm>
            <a:off x="468313" y="2133600"/>
            <a:ext cx="2808287"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spcBef>
                <a:spcPct val="0"/>
              </a:spcBef>
            </a:pPr>
            <a:r>
              <a:rPr lang="zh-TW" altLang="en-US" sz="1600" u="sng" dirty="0">
                <a:solidFill>
                  <a:schemeClr val="tx1"/>
                </a:solidFill>
                <a:latin typeface="Arial" charset="0"/>
              </a:rPr>
              <a:t>臺</a:t>
            </a:r>
            <a:r>
              <a:rPr lang="zh-TW" altLang="en-US" sz="1600" u="sng" dirty="0">
                <a:solidFill>
                  <a:srgbClr val="FF99FF"/>
                </a:solidFill>
                <a:latin typeface="Arial" charset="0"/>
              </a:rPr>
              <a:t>閩全民戰力綜合協調會報</a:t>
            </a:r>
          </a:p>
          <a:p>
            <a:pPr eaLnBrk="1" hangingPunct="1">
              <a:spcBef>
                <a:spcPct val="0"/>
              </a:spcBef>
            </a:pPr>
            <a:r>
              <a:rPr lang="zh-TW" altLang="en-US" sz="1600" dirty="0">
                <a:solidFill>
                  <a:srgbClr val="FF99FF"/>
                </a:solidFill>
                <a:latin typeface="Arial" charset="0"/>
              </a:rPr>
              <a:t>召集人：參謀總長</a:t>
            </a:r>
          </a:p>
          <a:p>
            <a:pPr eaLnBrk="1" hangingPunct="1">
              <a:spcBef>
                <a:spcPct val="0"/>
              </a:spcBef>
            </a:pPr>
            <a:r>
              <a:rPr lang="zh-TW" altLang="en-US" sz="1600" dirty="0">
                <a:solidFill>
                  <a:srgbClr val="FF99FF"/>
                </a:solidFill>
                <a:latin typeface="Arial" charset="0"/>
              </a:rPr>
              <a:t>副召集人：後備司令部司令</a:t>
            </a:r>
          </a:p>
          <a:p>
            <a:pPr eaLnBrk="1" hangingPunct="1">
              <a:spcBef>
                <a:spcPct val="0"/>
              </a:spcBef>
            </a:pPr>
            <a:r>
              <a:rPr lang="zh-TW" altLang="en-US" sz="1600" dirty="0">
                <a:solidFill>
                  <a:srgbClr val="FF99FF"/>
                </a:solidFill>
                <a:latin typeface="Arial" charset="0"/>
              </a:rPr>
              <a:t>秘書單位：後備司令部</a:t>
            </a:r>
          </a:p>
        </p:txBody>
      </p:sp>
      <p:sp>
        <p:nvSpPr>
          <p:cNvPr id="30735" name="AutoShape 13"/>
          <p:cNvSpPr>
            <a:spLocks noChangeArrowheads="1"/>
          </p:cNvSpPr>
          <p:nvPr/>
        </p:nvSpPr>
        <p:spPr bwMode="auto">
          <a:xfrm>
            <a:off x="3581400" y="2130425"/>
            <a:ext cx="1873250" cy="1585913"/>
          </a:xfrm>
          <a:prstGeom prst="flowChartAlternateProcess">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spcBef>
                <a:spcPct val="0"/>
              </a:spcBef>
            </a:pPr>
            <a:endParaRPr lang="zh-TW" altLang="en-US" sz="1800" b="0">
              <a:solidFill>
                <a:srgbClr val="003300"/>
              </a:solidFill>
            </a:endParaRPr>
          </a:p>
        </p:txBody>
      </p:sp>
      <p:sp>
        <p:nvSpPr>
          <p:cNvPr id="30736" name="Rectangle 14"/>
          <p:cNvSpPr>
            <a:spLocks noChangeArrowheads="1"/>
          </p:cNvSpPr>
          <p:nvPr/>
        </p:nvSpPr>
        <p:spPr bwMode="auto">
          <a:xfrm>
            <a:off x="3635375" y="2205038"/>
            <a:ext cx="1944688"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spcBef>
                <a:spcPct val="0"/>
              </a:spcBef>
            </a:pPr>
            <a:r>
              <a:rPr lang="zh-TW" altLang="en-US" sz="1600" b="0" u="sng" dirty="0">
                <a:solidFill>
                  <a:srgbClr val="FF99FF"/>
                </a:solidFill>
                <a:latin typeface="Arial" charset="0"/>
              </a:rPr>
              <a:t>部會級動員準備業務會報</a:t>
            </a:r>
          </a:p>
          <a:p>
            <a:pPr eaLnBrk="1" hangingPunct="1">
              <a:spcBef>
                <a:spcPct val="0"/>
              </a:spcBef>
            </a:pPr>
            <a:r>
              <a:rPr lang="zh-TW" altLang="en-US" sz="1600" b="0" dirty="0">
                <a:solidFill>
                  <a:srgbClr val="FF99FF"/>
                </a:solidFill>
                <a:latin typeface="Arial" charset="0"/>
              </a:rPr>
              <a:t>召集人：機關首長</a:t>
            </a:r>
          </a:p>
          <a:p>
            <a:pPr eaLnBrk="1" hangingPunct="1">
              <a:spcBef>
                <a:spcPct val="0"/>
              </a:spcBef>
            </a:pPr>
            <a:r>
              <a:rPr lang="zh-TW" altLang="en-US" sz="1600" b="0" dirty="0">
                <a:solidFill>
                  <a:srgbClr val="FF99FF"/>
                </a:solidFill>
                <a:latin typeface="Arial" charset="0"/>
              </a:rPr>
              <a:t>各分類計畫主管機關為委員</a:t>
            </a:r>
          </a:p>
          <a:p>
            <a:pPr eaLnBrk="1" hangingPunct="1">
              <a:spcBef>
                <a:spcPct val="0"/>
              </a:spcBef>
            </a:pPr>
            <a:endParaRPr lang="zh-TW" altLang="en-US" sz="1600" b="0" dirty="0">
              <a:solidFill>
                <a:schemeClr val="tx1"/>
              </a:solidFill>
              <a:latin typeface="Arial" charset="0"/>
            </a:endParaRPr>
          </a:p>
        </p:txBody>
      </p:sp>
      <p:sp>
        <p:nvSpPr>
          <p:cNvPr id="30737" name="AutoShape 18"/>
          <p:cNvSpPr>
            <a:spLocks noChangeArrowheads="1"/>
          </p:cNvSpPr>
          <p:nvPr/>
        </p:nvSpPr>
        <p:spPr bwMode="auto">
          <a:xfrm>
            <a:off x="468313" y="5157788"/>
            <a:ext cx="2663825" cy="1439862"/>
          </a:xfrm>
          <a:prstGeom prst="flowChartAlternateProcess">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spcBef>
                <a:spcPct val="0"/>
              </a:spcBef>
            </a:pPr>
            <a:endParaRPr lang="zh-TW" altLang="en-US" sz="1800" b="0">
              <a:solidFill>
                <a:schemeClr val="folHlink"/>
              </a:solidFill>
            </a:endParaRPr>
          </a:p>
        </p:txBody>
      </p:sp>
      <p:sp>
        <p:nvSpPr>
          <p:cNvPr id="30738" name="Rectangle 19"/>
          <p:cNvSpPr>
            <a:spLocks noChangeArrowheads="1"/>
          </p:cNvSpPr>
          <p:nvPr/>
        </p:nvSpPr>
        <p:spPr bwMode="auto">
          <a:xfrm>
            <a:off x="468313" y="5157788"/>
            <a:ext cx="268922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spcBef>
                <a:spcPct val="0"/>
              </a:spcBef>
            </a:pPr>
            <a:r>
              <a:rPr lang="zh-TW" altLang="en-US" sz="1600" u="sng" dirty="0">
                <a:solidFill>
                  <a:srgbClr val="FF99FF"/>
                </a:solidFill>
                <a:latin typeface="Arial" charset="0"/>
              </a:rPr>
              <a:t>縣巿全民戰力綜合協調會報</a:t>
            </a:r>
          </a:p>
          <a:p>
            <a:pPr eaLnBrk="1" hangingPunct="1">
              <a:spcBef>
                <a:spcPct val="0"/>
              </a:spcBef>
            </a:pPr>
            <a:r>
              <a:rPr lang="zh-TW" altLang="en-US" sz="1600" dirty="0">
                <a:solidFill>
                  <a:srgbClr val="FF99FF"/>
                </a:solidFill>
                <a:latin typeface="Arial" charset="0"/>
              </a:rPr>
              <a:t>召集人：縣巿長</a:t>
            </a:r>
          </a:p>
          <a:p>
            <a:pPr eaLnBrk="1" hangingPunct="1">
              <a:spcBef>
                <a:spcPct val="0"/>
              </a:spcBef>
            </a:pPr>
            <a:r>
              <a:rPr lang="zh-TW" altLang="en-US" sz="1600" dirty="0">
                <a:solidFill>
                  <a:srgbClr val="FF99FF"/>
                </a:solidFill>
                <a:latin typeface="Arial" charset="0"/>
              </a:rPr>
              <a:t>副召集人：縣巿後備指揮部指揮官</a:t>
            </a:r>
          </a:p>
          <a:p>
            <a:pPr eaLnBrk="1" hangingPunct="1">
              <a:spcBef>
                <a:spcPct val="0"/>
              </a:spcBef>
            </a:pPr>
            <a:r>
              <a:rPr lang="zh-TW" altLang="en-US" sz="1600" dirty="0">
                <a:solidFill>
                  <a:srgbClr val="FF99FF"/>
                </a:solidFill>
                <a:latin typeface="Arial" charset="0"/>
              </a:rPr>
              <a:t>秘書單位：縣巿後備指揮部</a:t>
            </a:r>
          </a:p>
        </p:txBody>
      </p:sp>
      <p:sp>
        <p:nvSpPr>
          <p:cNvPr id="30739" name="AutoShape 21"/>
          <p:cNvSpPr>
            <a:spLocks noChangeArrowheads="1"/>
          </p:cNvSpPr>
          <p:nvPr/>
        </p:nvSpPr>
        <p:spPr bwMode="auto">
          <a:xfrm>
            <a:off x="3581400" y="3930650"/>
            <a:ext cx="1944688" cy="1730375"/>
          </a:xfrm>
          <a:prstGeom prst="flowChartAlternateProcess">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spcBef>
                <a:spcPct val="0"/>
              </a:spcBef>
            </a:pPr>
            <a:endParaRPr lang="zh-TW" altLang="en-US" sz="1800" b="0">
              <a:solidFill>
                <a:schemeClr val="folHlink"/>
              </a:solidFill>
            </a:endParaRPr>
          </a:p>
        </p:txBody>
      </p:sp>
      <p:sp>
        <p:nvSpPr>
          <p:cNvPr id="30740" name="Rectangle 22"/>
          <p:cNvSpPr>
            <a:spLocks noChangeArrowheads="1"/>
          </p:cNvSpPr>
          <p:nvPr/>
        </p:nvSpPr>
        <p:spPr bwMode="auto">
          <a:xfrm>
            <a:off x="3779838" y="4076700"/>
            <a:ext cx="1728787"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spcBef>
                <a:spcPct val="0"/>
              </a:spcBef>
            </a:pPr>
            <a:r>
              <a:rPr lang="zh-TW" altLang="en-US" sz="1600" u="sng" dirty="0">
                <a:solidFill>
                  <a:srgbClr val="FF99FF"/>
                </a:solidFill>
                <a:latin typeface="Arial" charset="0"/>
              </a:rPr>
              <a:t>縣巿級動員準備業務會報</a:t>
            </a:r>
          </a:p>
          <a:p>
            <a:pPr eaLnBrk="1" hangingPunct="1">
              <a:spcBef>
                <a:spcPct val="0"/>
              </a:spcBef>
            </a:pPr>
            <a:r>
              <a:rPr lang="zh-TW" altLang="en-US" sz="1600" dirty="0">
                <a:solidFill>
                  <a:srgbClr val="FF99FF"/>
                </a:solidFill>
                <a:latin typeface="Arial" charset="0"/>
              </a:rPr>
              <a:t>召集人：縣巿長</a:t>
            </a:r>
          </a:p>
          <a:p>
            <a:pPr eaLnBrk="1" hangingPunct="1">
              <a:spcBef>
                <a:spcPct val="0"/>
              </a:spcBef>
            </a:pPr>
            <a:r>
              <a:rPr lang="zh-TW" altLang="en-US" sz="1600" dirty="0">
                <a:solidFill>
                  <a:srgbClr val="FF99FF"/>
                </a:solidFill>
                <a:latin typeface="Arial" charset="0"/>
              </a:rPr>
              <a:t>縣巿後備指揮部指揮官為委員</a:t>
            </a:r>
          </a:p>
        </p:txBody>
      </p:sp>
      <p:sp>
        <p:nvSpPr>
          <p:cNvPr id="30741" name="AutoShape 23"/>
          <p:cNvSpPr>
            <a:spLocks noChangeArrowheads="1"/>
          </p:cNvSpPr>
          <p:nvPr/>
        </p:nvSpPr>
        <p:spPr bwMode="auto">
          <a:xfrm>
            <a:off x="6173788" y="4437063"/>
            <a:ext cx="1944687" cy="1008062"/>
          </a:xfrm>
          <a:prstGeom prst="flowChartAlternateProcess">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spcBef>
                <a:spcPct val="0"/>
              </a:spcBef>
            </a:pPr>
            <a:endParaRPr lang="zh-TW" altLang="en-US" sz="1800" b="0">
              <a:solidFill>
                <a:schemeClr val="folHlink"/>
              </a:solidFill>
            </a:endParaRPr>
          </a:p>
        </p:txBody>
      </p:sp>
      <p:sp>
        <p:nvSpPr>
          <p:cNvPr id="30742" name="Rectangle 24"/>
          <p:cNvSpPr>
            <a:spLocks noChangeArrowheads="1"/>
          </p:cNvSpPr>
          <p:nvPr/>
        </p:nvSpPr>
        <p:spPr bwMode="auto">
          <a:xfrm>
            <a:off x="6227763" y="4437063"/>
            <a:ext cx="208915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spcBef>
                <a:spcPct val="0"/>
              </a:spcBef>
            </a:pPr>
            <a:r>
              <a:rPr lang="zh-TW" altLang="en-US" sz="1600" u="sng" dirty="0">
                <a:solidFill>
                  <a:srgbClr val="FF99FF"/>
                </a:solidFill>
                <a:latin typeface="Arial" charset="0"/>
              </a:rPr>
              <a:t>縣巿災害防救會報</a:t>
            </a:r>
          </a:p>
          <a:p>
            <a:pPr eaLnBrk="1" hangingPunct="1">
              <a:spcBef>
                <a:spcPct val="0"/>
              </a:spcBef>
            </a:pPr>
            <a:r>
              <a:rPr lang="zh-TW" altLang="en-US" sz="1600" dirty="0">
                <a:solidFill>
                  <a:srgbClr val="FF99FF"/>
                </a:solidFill>
                <a:latin typeface="Arial" charset="0"/>
              </a:rPr>
              <a:t>召集人：縣巿長</a:t>
            </a:r>
          </a:p>
          <a:p>
            <a:pPr eaLnBrk="1" hangingPunct="1">
              <a:spcBef>
                <a:spcPct val="0"/>
              </a:spcBef>
            </a:pPr>
            <a:r>
              <a:rPr lang="zh-TW" altLang="en-US" sz="1600" dirty="0">
                <a:solidFill>
                  <a:srgbClr val="FF99FF"/>
                </a:solidFill>
                <a:latin typeface="Arial" charset="0"/>
              </a:rPr>
              <a:t>秘書單位：消防局</a:t>
            </a:r>
          </a:p>
          <a:p>
            <a:pPr eaLnBrk="1" hangingPunct="1">
              <a:spcBef>
                <a:spcPct val="0"/>
              </a:spcBef>
            </a:pPr>
            <a:endParaRPr lang="zh-TW" altLang="en-US" sz="1600" dirty="0">
              <a:solidFill>
                <a:srgbClr val="FF99FF"/>
              </a:solidFill>
              <a:latin typeface="Arial" charset="0"/>
            </a:endParaRPr>
          </a:p>
        </p:txBody>
      </p:sp>
      <p:sp>
        <p:nvSpPr>
          <p:cNvPr id="30743" name="AutoShape 25"/>
          <p:cNvSpPr>
            <a:spLocks noChangeArrowheads="1"/>
          </p:cNvSpPr>
          <p:nvPr/>
        </p:nvSpPr>
        <p:spPr bwMode="auto">
          <a:xfrm>
            <a:off x="6173788" y="5661025"/>
            <a:ext cx="1944687" cy="1009650"/>
          </a:xfrm>
          <a:prstGeom prst="flowChartAlternateProcess">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spcBef>
                <a:spcPct val="0"/>
              </a:spcBef>
            </a:pPr>
            <a:endParaRPr lang="zh-TW" altLang="en-US" sz="1800" b="0">
              <a:solidFill>
                <a:srgbClr val="003300"/>
              </a:solidFill>
            </a:endParaRPr>
          </a:p>
        </p:txBody>
      </p:sp>
      <p:sp>
        <p:nvSpPr>
          <p:cNvPr id="30744" name="Rectangle 26"/>
          <p:cNvSpPr>
            <a:spLocks noChangeArrowheads="1"/>
          </p:cNvSpPr>
          <p:nvPr/>
        </p:nvSpPr>
        <p:spPr bwMode="auto">
          <a:xfrm>
            <a:off x="6156325" y="5672138"/>
            <a:ext cx="208915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spcBef>
                <a:spcPct val="0"/>
              </a:spcBef>
            </a:pPr>
            <a:r>
              <a:rPr lang="zh-TW" altLang="en-US" sz="1600" u="sng" dirty="0">
                <a:solidFill>
                  <a:srgbClr val="FF99FF"/>
                </a:solidFill>
                <a:latin typeface="Arial" charset="0"/>
              </a:rPr>
              <a:t>鄉鎮災害防救會報</a:t>
            </a:r>
          </a:p>
          <a:p>
            <a:pPr eaLnBrk="1" hangingPunct="1">
              <a:spcBef>
                <a:spcPct val="0"/>
              </a:spcBef>
            </a:pPr>
            <a:r>
              <a:rPr lang="zh-TW" altLang="en-US" sz="1600" dirty="0">
                <a:solidFill>
                  <a:srgbClr val="FF99FF"/>
                </a:solidFill>
                <a:latin typeface="Arial" charset="0"/>
              </a:rPr>
              <a:t>召集人：鄉鎮長</a:t>
            </a:r>
          </a:p>
          <a:p>
            <a:pPr eaLnBrk="1" hangingPunct="1">
              <a:spcBef>
                <a:spcPct val="0"/>
              </a:spcBef>
            </a:pPr>
            <a:r>
              <a:rPr lang="zh-TW" altLang="en-US" sz="1600" dirty="0">
                <a:solidFill>
                  <a:srgbClr val="FF99FF"/>
                </a:solidFill>
                <a:latin typeface="Arial" charset="0"/>
              </a:rPr>
              <a:t>秘書單位：消防分局</a:t>
            </a:r>
          </a:p>
          <a:p>
            <a:pPr eaLnBrk="1" hangingPunct="1">
              <a:spcBef>
                <a:spcPct val="0"/>
              </a:spcBef>
            </a:pPr>
            <a:endParaRPr lang="zh-TW" altLang="en-US" sz="1600" dirty="0">
              <a:solidFill>
                <a:srgbClr val="FF99FF"/>
              </a:solidFill>
              <a:latin typeface="Arial" charset="0"/>
            </a:endParaRPr>
          </a:p>
        </p:txBody>
      </p:sp>
      <p:sp>
        <p:nvSpPr>
          <p:cNvPr id="30745" name="AutoShape 29"/>
          <p:cNvSpPr>
            <a:spLocks noChangeArrowheads="1"/>
          </p:cNvSpPr>
          <p:nvPr/>
        </p:nvSpPr>
        <p:spPr bwMode="auto">
          <a:xfrm>
            <a:off x="468313" y="3556000"/>
            <a:ext cx="2681287" cy="1366838"/>
          </a:xfrm>
          <a:prstGeom prst="flowChartAlternateProcess">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spcBef>
                <a:spcPct val="0"/>
              </a:spcBef>
            </a:pPr>
            <a:endParaRPr lang="zh-TW" altLang="en-US" sz="1800" b="0">
              <a:solidFill>
                <a:schemeClr val="tx1"/>
              </a:solidFill>
            </a:endParaRPr>
          </a:p>
        </p:txBody>
      </p:sp>
      <p:sp>
        <p:nvSpPr>
          <p:cNvPr id="30746" name="Rectangle 30"/>
          <p:cNvSpPr>
            <a:spLocks noChangeArrowheads="1"/>
          </p:cNvSpPr>
          <p:nvPr/>
        </p:nvSpPr>
        <p:spPr bwMode="auto">
          <a:xfrm>
            <a:off x="374650" y="3644900"/>
            <a:ext cx="2757488"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spcBef>
                <a:spcPct val="0"/>
              </a:spcBef>
            </a:pPr>
            <a:r>
              <a:rPr lang="zh-TW" altLang="en-US" sz="1600" u="sng" dirty="0">
                <a:solidFill>
                  <a:srgbClr val="FF99FF"/>
                </a:solidFill>
                <a:latin typeface="Arial" charset="0"/>
              </a:rPr>
              <a:t>地區全民戰力綜合協調會報</a:t>
            </a:r>
          </a:p>
          <a:p>
            <a:pPr eaLnBrk="1" hangingPunct="1">
              <a:spcBef>
                <a:spcPct val="0"/>
              </a:spcBef>
            </a:pPr>
            <a:r>
              <a:rPr lang="zh-TW" altLang="en-US" sz="1600" dirty="0">
                <a:solidFill>
                  <a:srgbClr val="FF99FF"/>
                </a:solidFill>
                <a:latin typeface="Arial" charset="0"/>
              </a:rPr>
              <a:t>召集人：各作戰區、防衛部指揮官</a:t>
            </a:r>
          </a:p>
          <a:p>
            <a:pPr eaLnBrk="1" hangingPunct="1">
              <a:spcBef>
                <a:spcPct val="0"/>
              </a:spcBef>
            </a:pPr>
            <a:r>
              <a:rPr lang="zh-TW" altLang="en-US" sz="1600" dirty="0">
                <a:solidFill>
                  <a:srgbClr val="FF99FF"/>
                </a:solidFill>
                <a:latin typeface="Arial" charset="0"/>
              </a:rPr>
              <a:t>副召集人：地區後備指揮部指揮官</a:t>
            </a:r>
          </a:p>
        </p:txBody>
      </p:sp>
      <p:sp>
        <p:nvSpPr>
          <p:cNvPr id="30747" name="Line 31"/>
          <p:cNvSpPr>
            <a:spLocks noChangeShapeType="1"/>
          </p:cNvSpPr>
          <p:nvPr/>
        </p:nvSpPr>
        <p:spPr bwMode="auto">
          <a:xfrm>
            <a:off x="3868738" y="1268413"/>
            <a:ext cx="1657350" cy="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0748" name="Line 34"/>
          <p:cNvSpPr>
            <a:spLocks noChangeShapeType="1"/>
          </p:cNvSpPr>
          <p:nvPr/>
        </p:nvSpPr>
        <p:spPr bwMode="auto">
          <a:xfrm>
            <a:off x="1619250" y="1916113"/>
            <a:ext cx="2881313" cy="0"/>
          </a:xfrm>
          <a:prstGeom prst="line">
            <a:avLst/>
          </a:prstGeom>
          <a:noFill/>
          <a:ln w="381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0749" name="Line 35"/>
          <p:cNvSpPr>
            <a:spLocks noChangeShapeType="1"/>
          </p:cNvSpPr>
          <p:nvPr/>
        </p:nvSpPr>
        <p:spPr bwMode="auto">
          <a:xfrm>
            <a:off x="1619250" y="1916113"/>
            <a:ext cx="0" cy="217487"/>
          </a:xfrm>
          <a:prstGeom prst="line">
            <a:avLst/>
          </a:prstGeom>
          <a:noFill/>
          <a:ln w="38100">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0750" name="Line 36"/>
          <p:cNvSpPr>
            <a:spLocks noChangeShapeType="1"/>
          </p:cNvSpPr>
          <p:nvPr/>
        </p:nvSpPr>
        <p:spPr bwMode="auto">
          <a:xfrm>
            <a:off x="4500563" y="1916113"/>
            <a:ext cx="0" cy="217487"/>
          </a:xfrm>
          <a:prstGeom prst="line">
            <a:avLst/>
          </a:prstGeom>
          <a:noFill/>
          <a:ln w="38100">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0751" name="Line 41"/>
          <p:cNvSpPr>
            <a:spLocks noChangeShapeType="1"/>
          </p:cNvSpPr>
          <p:nvPr/>
        </p:nvSpPr>
        <p:spPr bwMode="auto">
          <a:xfrm>
            <a:off x="7110413" y="5443538"/>
            <a:ext cx="0" cy="217487"/>
          </a:xfrm>
          <a:prstGeom prst="line">
            <a:avLst/>
          </a:prstGeom>
          <a:noFill/>
          <a:ln w="38100">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0752" name="Line 42"/>
          <p:cNvSpPr>
            <a:spLocks noChangeShapeType="1"/>
          </p:cNvSpPr>
          <p:nvPr/>
        </p:nvSpPr>
        <p:spPr bwMode="auto">
          <a:xfrm>
            <a:off x="3059113" y="2781300"/>
            <a:ext cx="504825" cy="0"/>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0753" name="Line 43"/>
          <p:cNvSpPr>
            <a:spLocks noChangeShapeType="1"/>
          </p:cNvSpPr>
          <p:nvPr/>
        </p:nvSpPr>
        <p:spPr bwMode="auto">
          <a:xfrm>
            <a:off x="3132138" y="4508500"/>
            <a:ext cx="431800" cy="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0754" name="Line 44"/>
          <p:cNvSpPr>
            <a:spLocks noChangeShapeType="1"/>
          </p:cNvSpPr>
          <p:nvPr/>
        </p:nvSpPr>
        <p:spPr bwMode="auto">
          <a:xfrm>
            <a:off x="3132138" y="5445125"/>
            <a:ext cx="431800" cy="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0755" name="Line 46"/>
          <p:cNvSpPr>
            <a:spLocks noChangeShapeType="1"/>
          </p:cNvSpPr>
          <p:nvPr/>
        </p:nvSpPr>
        <p:spPr bwMode="auto">
          <a:xfrm>
            <a:off x="3132138" y="6237288"/>
            <a:ext cx="3024187" cy="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0756" name="Text Box 47"/>
          <p:cNvSpPr txBox="1">
            <a:spLocks noChangeArrowheads="1"/>
          </p:cNvSpPr>
          <p:nvPr/>
        </p:nvSpPr>
        <p:spPr bwMode="auto">
          <a:xfrm>
            <a:off x="4341813" y="884238"/>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spcBef>
                <a:spcPct val="0"/>
              </a:spcBef>
            </a:pPr>
            <a:r>
              <a:rPr lang="zh-TW" altLang="en-US" sz="1600" dirty="0">
                <a:solidFill>
                  <a:schemeClr val="tx1"/>
                </a:solidFill>
              </a:rPr>
              <a:t>協調</a:t>
            </a:r>
          </a:p>
        </p:txBody>
      </p:sp>
      <p:sp>
        <p:nvSpPr>
          <p:cNvPr id="30757" name="Text Box 48"/>
          <p:cNvSpPr txBox="1">
            <a:spLocks noChangeArrowheads="1"/>
          </p:cNvSpPr>
          <p:nvPr/>
        </p:nvSpPr>
        <p:spPr bwMode="auto">
          <a:xfrm>
            <a:off x="3044825" y="23495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spcBef>
                <a:spcPct val="0"/>
              </a:spcBef>
            </a:pPr>
            <a:r>
              <a:rPr lang="zh-TW" altLang="en-US" sz="1600" dirty="0">
                <a:solidFill>
                  <a:schemeClr val="tx1"/>
                </a:solidFill>
              </a:rPr>
              <a:t>諮商</a:t>
            </a:r>
          </a:p>
        </p:txBody>
      </p:sp>
      <p:sp>
        <p:nvSpPr>
          <p:cNvPr id="30758" name="Text Box 49"/>
          <p:cNvSpPr txBox="1">
            <a:spLocks noChangeArrowheads="1"/>
          </p:cNvSpPr>
          <p:nvPr/>
        </p:nvSpPr>
        <p:spPr bwMode="auto">
          <a:xfrm>
            <a:off x="3181350" y="4510088"/>
            <a:ext cx="311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spcBef>
                <a:spcPct val="0"/>
              </a:spcBef>
            </a:pPr>
            <a:r>
              <a:rPr lang="zh-TW" altLang="en-US" sz="1000" dirty="0">
                <a:solidFill>
                  <a:schemeClr val="tx1"/>
                </a:solidFill>
              </a:rPr>
              <a:t>業</a:t>
            </a:r>
          </a:p>
          <a:p>
            <a:pPr eaLnBrk="1" hangingPunct="1">
              <a:spcBef>
                <a:spcPct val="0"/>
              </a:spcBef>
            </a:pPr>
            <a:r>
              <a:rPr lang="zh-TW" altLang="en-US" sz="1000" dirty="0">
                <a:solidFill>
                  <a:schemeClr val="tx1"/>
                </a:solidFill>
              </a:rPr>
              <a:t>務</a:t>
            </a:r>
          </a:p>
          <a:p>
            <a:pPr eaLnBrk="1" hangingPunct="1">
              <a:spcBef>
                <a:spcPct val="0"/>
              </a:spcBef>
            </a:pPr>
            <a:r>
              <a:rPr lang="zh-TW" altLang="en-US" sz="1000" dirty="0">
                <a:solidFill>
                  <a:schemeClr val="tx1"/>
                </a:solidFill>
              </a:rPr>
              <a:t>配</a:t>
            </a:r>
          </a:p>
          <a:p>
            <a:pPr eaLnBrk="1" hangingPunct="1">
              <a:spcBef>
                <a:spcPct val="0"/>
              </a:spcBef>
            </a:pPr>
            <a:r>
              <a:rPr lang="zh-TW" altLang="en-US" sz="1000" dirty="0">
                <a:solidFill>
                  <a:schemeClr val="tx1"/>
                </a:solidFill>
              </a:rPr>
              <a:t>合</a:t>
            </a:r>
          </a:p>
          <a:p>
            <a:pPr eaLnBrk="1" hangingPunct="1">
              <a:spcBef>
                <a:spcPct val="0"/>
              </a:spcBef>
            </a:pPr>
            <a:r>
              <a:rPr lang="zh-TW" altLang="en-US" sz="1000" dirty="0">
                <a:solidFill>
                  <a:schemeClr val="tx1"/>
                </a:solidFill>
              </a:rPr>
              <a:t>執</a:t>
            </a:r>
          </a:p>
          <a:p>
            <a:pPr eaLnBrk="1" hangingPunct="1">
              <a:spcBef>
                <a:spcPct val="0"/>
              </a:spcBef>
            </a:pPr>
            <a:r>
              <a:rPr lang="zh-TW" altLang="en-US" sz="1000" dirty="0">
                <a:solidFill>
                  <a:schemeClr val="tx1"/>
                </a:solidFill>
              </a:rPr>
              <a:t>行</a:t>
            </a:r>
          </a:p>
        </p:txBody>
      </p:sp>
      <p:sp>
        <p:nvSpPr>
          <p:cNvPr id="30759" name="Text Box 50"/>
          <p:cNvSpPr txBox="1">
            <a:spLocks noChangeArrowheads="1"/>
          </p:cNvSpPr>
          <p:nvPr/>
        </p:nvSpPr>
        <p:spPr bwMode="auto">
          <a:xfrm>
            <a:off x="5731556" y="5049043"/>
            <a:ext cx="311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spcBef>
                <a:spcPct val="0"/>
              </a:spcBef>
            </a:pPr>
            <a:r>
              <a:rPr lang="zh-TW" altLang="en-US" sz="1000" dirty="0">
                <a:solidFill>
                  <a:schemeClr val="tx1"/>
                </a:solidFill>
              </a:rPr>
              <a:t>業</a:t>
            </a:r>
          </a:p>
          <a:p>
            <a:pPr eaLnBrk="1" hangingPunct="1">
              <a:spcBef>
                <a:spcPct val="0"/>
              </a:spcBef>
            </a:pPr>
            <a:r>
              <a:rPr lang="zh-TW" altLang="en-US" sz="1000" dirty="0">
                <a:solidFill>
                  <a:schemeClr val="tx1"/>
                </a:solidFill>
              </a:rPr>
              <a:t>務</a:t>
            </a:r>
          </a:p>
          <a:p>
            <a:pPr eaLnBrk="1" hangingPunct="1">
              <a:spcBef>
                <a:spcPct val="0"/>
              </a:spcBef>
            </a:pPr>
            <a:r>
              <a:rPr lang="zh-TW" altLang="en-US" sz="1000" dirty="0">
                <a:solidFill>
                  <a:schemeClr val="tx1"/>
                </a:solidFill>
              </a:rPr>
              <a:t>配</a:t>
            </a:r>
          </a:p>
          <a:p>
            <a:pPr eaLnBrk="1" hangingPunct="1">
              <a:spcBef>
                <a:spcPct val="0"/>
              </a:spcBef>
            </a:pPr>
            <a:r>
              <a:rPr lang="zh-TW" altLang="en-US" sz="1000" dirty="0">
                <a:solidFill>
                  <a:schemeClr val="tx1"/>
                </a:solidFill>
              </a:rPr>
              <a:t>合</a:t>
            </a:r>
          </a:p>
          <a:p>
            <a:pPr eaLnBrk="1" hangingPunct="1">
              <a:spcBef>
                <a:spcPct val="0"/>
              </a:spcBef>
            </a:pPr>
            <a:r>
              <a:rPr lang="zh-TW" altLang="en-US" sz="1000" dirty="0">
                <a:solidFill>
                  <a:schemeClr val="tx1"/>
                </a:solidFill>
              </a:rPr>
              <a:t>執</a:t>
            </a:r>
          </a:p>
          <a:p>
            <a:pPr eaLnBrk="1" hangingPunct="1">
              <a:spcBef>
                <a:spcPct val="0"/>
              </a:spcBef>
            </a:pPr>
            <a:r>
              <a:rPr lang="zh-TW" altLang="en-US" sz="1000" b="0" dirty="0">
                <a:solidFill>
                  <a:schemeClr val="bg1"/>
                </a:solidFill>
              </a:rPr>
              <a:t>行</a:t>
            </a:r>
          </a:p>
        </p:txBody>
      </p:sp>
      <p:sp>
        <p:nvSpPr>
          <p:cNvPr id="30760" name="Line 51"/>
          <p:cNvSpPr>
            <a:spLocks noChangeShapeType="1"/>
          </p:cNvSpPr>
          <p:nvPr/>
        </p:nvSpPr>
        <p:spPr bwMode="auto">
          <a:xfrm>
            <a:off x="5580063" y="4941888"/>
            <a:ext cx="504825" cy="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Tree>
    <p:extLst>
      <p:ext uri="{BB962C8B-B14F-4D97-AF65-F5344CB8AC3E}">
        <p14:creationId xmlns:p14="http://schemas.microsoft.com/office/powerpoint/2010/main" val="423322302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8032" y="116632"/>
            <a:ext cx="7772400" cy="720080"/>
          </a:xfrm>
          <a:extLst/>
        </p:spPr>
        <p:txBody>
          <a:bodyPr/>
          <a:lstStyle/>
          <a:p>
            <a:pPr algn="ctr">
              <a:defRPr/>
            </a:pPr>
            <a:r>
              <a:rPr kumimoji="1" lang="zh-TW" altLang="en-US" sz="4400" kern="0" dirty="0" smtClean="0">
                <a:ln>
                  <a:noFill/>
                </a:ln>
                <a:solidFill>
                  <a:srgbClr val="FF9933"/>
                </a:solidFill>
                <a:effectLst/>
                <a:latin typeface="Arial"/>
                <a:ea typeface="標楷體" pitchFamily="65" charset="-120"/>
              </a:rPr>
              <a:t>組織</a:t>
            </a:r>
            <a:r>
              <a:rPr kumimoji="1" lang="zh-TW" altLang="en-US" sz="4400" kern="0" dirty="0">
                <a:ln>
                  <a:noFill/>
                </a:ln>
                <a:solidFill>
                  <a:srgbClr val="FF9933"/>
                </a:solidFill>
                <a:effectLst/>
                <a:latin typeface="Arial"/>
                <a:ea typeface="標楷體" pitchFamily="65" charset="-120"/>
              </a:rPr>
              <a:t>運作</a:t>
            </a:r>
            <a:r>
              <a:rPr kumimoji="1" lang="zh-TW" altLang="en-US" sz="4400" kern="0" dirty="0" smtClean="0">
                <a:ln>
                  <a:noFill/>
                </a:ln>
                <a:solidFill>
                  <a:srgbClr val="FF9933"/>
                </a:solidFill>
                <a:effectLst/>
                <a:latin typeface="Arial"/>
                <a:ea typeface="標楷體" pitchFamily="65" charset="-120"/>
              </a:rPr>
              <a:t>體系</a:t>
            </a:r>
            <a:endParaRPr lang="zh-TW" altLang="en-US" dirty="0">
              <a:solidFill>
                <a:srgbClr val="FF9933"/>
              </a:solidFill>
            </a:endParaRPr>
          </a:p>
        </p:txBody>
      </p:sp>
      <p:sp>
        <p:nvSpPr>
          <p:cNvPr id="32771" name="文字版面配置區 2"/>
          <p:cNvSpPr>
            <a:spLocks noGrp="1"/>
          </p:cNvSpPr>
          <p:nvPr>
            <p:ph type="body" idx="1"/>
          </p:nvPr>
        </p:nvSpPr>
        <p:spPr>
          <a:xfrm>
            <a:off x="533400" y="981075"/>
            <a:ext cx="2382838" cy="719138"/>
          </a:xfrm>
        </p:spPr>
        <p:txBody>
          <a:bodyPr/>
          <a:lstStyle/>
          <a:p>
            <a:pPr marL="328613"/>
            <a:r>
              <a:rPr kumimoji="1" lang="zh-TW" altLang="en-US" sz="3600" b="1" smtClean="0">
                <a:solidFill>
                  <a:srgbClr val="FFFF00"/>
                </a:solidFill>
                <a:ea typeface="標楷體" pitchFamily="65" charset="-120"/>
              </a:rPr>
              <a:t>二、計畫</a:t>
            </a:r>
            <a:endParaRPr lang="zh-TW" altLang="en-US" sz="3600" b="1" smtClean="0">
              <a:solidFill>
                <a:srgbClr val="FFFF00"/>
              </a:solidFill>
              <a:ea typeface="新細明體" charset="-120"/>
            </a:endParaRPr>
          </a:p>
        </p:txBody>
      </p:sp>
      <p:sp>
        <p:nvSpPr>
          <p:cNvPr id="3277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C6E3CB72-87AD-4AF4-8F68-BC70DB34E8F4}" type="slidenum">
              <a:rPr lang="en-US" altLang="zh-TW" sz="1200" b="0" smtClean="0">
                <a:solidFill>
                  <a:srgbClr val="D1EAEE"/>
                </a:solidFill>
                <a:latin typeface="Constantia" pitchFamily="18" charset="0"/>
              </a:rPr>
              <a:pPr eaLnBrk="1" hangingPunct="1"/>
              <a:t>153</a:t>
            </a:fld>
            <a:endParaRPr lang="en-US" altLang="zh-TW" sz="1200" b="0" smtClean="0">
              <a:solidFill>
                <a:srgbClr val="D1EAEE"/>
              </a:solidFill>
              <a:latin typeface="Constantia" pitchFamily="18" charset="0"/>
            </a:endParaRPr>
          </a:p>
        </p:txBody>
      </p:sp>
      <p:sp>
        <p:nvSpPr>
          <p:cNvPr id="20" name="AutoShape 14"/>
          <p:cNvSpPr>
            <a:spLocks noChangeArrowheads="1"/>
          </p:cNvSpPr>
          <p:nvPr/>
        </p:nvSpPr>
        <p:spPr bwMode="auto">
          <a:xfrm>
            <a:off x="3851275" y="1052513"/>
            <a:ext cx="1368425" cy="647700"/>
          </a:xfrm>
          <a:prstGeom prst="bevel">
            <a:avLst>
              <a:gd name="adj" fmla="val 12500"/>
            </a:avLst>
          </a:prstGeom>
          <a:gradFill rotWithShape="1">
            <a:gsLst>
              <a:gs pos="0">
                <a:srgbClr val="C6D632"/>
              </a:gs>
              <a:gs pos="50000">
                <a:schemeClr val="bg1"/>
              </a:gs>
              <a:gs pos="100000">
                <a:srgbClr val="C6D63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ea typeface="新細明體" pitchFamily="18" charset="-120"/>
            </a:endParaRPr>
          </a:p>
        </p:txBody>
      </p:sp>
      <p:sp>
        <p:nvSpPr>
          <p:cNvPr id="32774" name="Text Box 15"/>
          <p:cNvSpPr txBox="1">
            <a:spLocks noChangeArrowheads="1"/>
          </p:cNvSpPr>
          <p:nvPr/>
        </p:nvSpPr>
        <p:spPr bwMode="auto">
          <a:xfrm>
            <a:off x="3951288" y="1147763"/>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r>
              <a:rPr kumimoji="1" lang="zh-TW" altLang="en-US" sz="2400">
                <a:solidFill>
                  <a:schemeClr val="tx1"/>
                </a:solidFill>
                <a:latin typeface="Arial" charset="0"/>
              </a:rPr>
              <a:t>行政院</a:t>
            </a:r>
          </a:p>
        </p:txBody>
      </p:sp>
      <p:sp>
        <p:nvSpPr>
          <p:cNvPr id="22" name="Text Box 13"/>
          <p:cNvSpPr txBox="1">
            <a:spLocks noChangeArrowheads="1"/>
          </p:cNvSpPr>
          <p:nvPr/>
        </p:nvSpPr>
        <p:spPr bwMode="auto">
          <a:xfrm>
            <a:off x="107504" y="2060798"/>
            <a:ext cx="4032448" cy="954107"/>
          </a:xfrm>
          <a:prstGeom prst="rect">
            <a:avLst/>
          </a:prstGeom>
          <a:solidFill>
            <a:srgbClr val="CCFF33"/>
          </a:solidFill>
          <a:ln w="3175">
            <a:solidFill>
              <a:schemeClr val="tx1">
                <a:lumMod val="65000"/>
                <a:lumOff val="35000"/>
              </a:schemeClr>
            </a:solid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spAutoFit/>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fontAlgn="base">
              <a:spcBef>
                <a:spcPct val="0"/>
              </a:spcBef>
              <a:spcAft>
                <a:spcPct val="0"/>
              </a:spcAft>
              <a:defRPr kumimoji="1">
                <a:solidFill>
                  <a:schemeClr val="tx1"/>
                </a:solidFill>
                <a:latin typeface="Arial" charset="0"/>
                <a:ea typeface="新細明體" pitchFamily="18" charset="-120"/>
              </a:defRPr>
            </a:lvl6pPr>
            <a:lvl7pPr marL="2971800" indent="-228600" fontAlgn="base">
              <a:spcBef>
                <a:spcPct val="0"/>
              </a:spcBef>
              <a:spcAft>
                <a:spcPct val="0"/>
              </a:spcAft>
              <a:defRPr kumimoji="1">
                <a:solidFill>
                  <a:schemeClr val="tx1"/>
                </a:solidFill>
                <a:latin typeface="Arial" charset="0"/>
                <a:ea typeface="新細明體" pitchFamily="18" charset="-120"/>
              </a:defRPr>
            </a:lvl7pPr>
            <a:lvl8pPr marL="3429000" indent="-228600" fontAlgn="base">
              <a:spcBef>
                <a:spcPct val="0"/>
              </a:spcBef>
              <a:spcAft>
                <a:spcPct val="0"/>
              </a:spcAft>
              <a:defRPr kumimoji="1">
                <a:solidFill>
                  <a:schemeClr val="tx1"/>
                </a:solidFill>
                <a:latin typeface="Arial" charset="0"/>
                <a:ea typeface="新細明體" pitchFamily="18" charset="-120"/>
              </a:defRPr>
            </a:lvl8pPr>
            <a:lvl9pPr marL="3886200" indent="-228600" fontAlgn="base">
              <a:spcBef>
                <a:spcPct val="0"/>
              </a:spcBef>
              <a:spcAft>
                <a:spcPct val="0"/>
              </a:spcAft>
              <a:defRPr kumimoji="1">
                <a:solidFill>
                  <a:schemeClr val="tx1"/>
                </a:solidFill>
                <a:latin typeface="Arial" charset="0"/>
                <a:ea typeface="新細明體" pitchFamily="18" charset="-120"/>
              </a:defRPr>
            </a:lvl9pPr>
          </a:lstStyle>
          <a:p>
            <a:pPr algn="ctr">
              <a:lnSpc>
                <a:spcPct val="90000"/>
              </a:lnSpc>
              <a:defRPr/>
            </a:pPr>
            <a:r>
              <a:rPr lang="zh-TW" altLang="en-US" sz="2000" b="1" dirty="0" smtClean="0">
                <a:solidFill>
                  <a:srgbClr val="FF0000"/>
                </a:solidFill>
                <a:ea typeface="標楷體" pitchFamily="65" charset="-120"/>
              </a:rPr>
              <a:t>行政院</a:t>
            </a:r>
            <a:r>
              <a:rPr lang="en-US" altLang="zh-TW" sz="2000" b="1" dirty="0" smtClean="0">
                <a:solidFill>
                  <a:srgbClr val="FF0000"/>
                </a:solidFill>
                <a:ea typeface="標楷體" pitchFamily="65" charset="-120"/>
              </a:rPr>
              <a:t/>
            </a:r>
            <a:br>
              <a:rPr lang="en-US" altLang="zh-TW" sz="2000" b="1" dirty="0" smtClean="0">
                <a:solidFill>
                  <a:srgbClr val="FF0000"/>
                </a:solidFill>
                <a:ea typeface="標楷體" pitchFamily="65" charset="-120"/>
              </a:rPr>
            </a:br>
            <a:r>
              <a:rPr lang="zh-TW" altLang="en-US" sz="2000" b="1" dirty="0" smtClean="0">
                <a:solidFill>
                  <a:srgbClr val="FF0000"/>
                </a:solidFill>
                <a:ea typeface="標楷體" pitchFamily="65" charset="-120"/>
              </a:rPr>
              <a:t>全民</a:t>
            </a:r>
            <a:r>
              <a:rPr lang="zh-TW" altLang="en-US" sz="2000" b="1" dirty="0">
                <a:solidFill>
                  <a:srgbClr val="FF0000"/>
                </a:solidFill>
                <a:ea typeface="標楷體" pitchFamily="65" charset="-120"/>
              </a:rPr>
              <a:t>防衛動員</a:t>
            </a:r>
            <a:r>
              <a:rPr lang="zh-TW" altLang="en-US" sz="2000" b="1" dirty="0" smtClean="0">
                <a:solidFill>
                  <a:srgbClr val="FF0000"/>
                </a:solidFill>
                <a:ea typeface="標楷體" pitchFamily="65" charset="-120"/>
              </a:rPr>
              <a:t>準備業務</a:t>
            </a:r>
            <a:r>
              <a:rPr lang="zh-TW" altLang="en-US" sz="2000" b="1" dirty="0">
                <a:solidFill>
                  <a:srgbClr val="FF0000"/>
                </a:solidFill>
                <a:ea typeface="標楷體" pitchFamily="65" charset="-120"/>
              </a:rPr>
              <a:t>會報</a:t>
            </a:r>
          </a:p>
          <a:p>
            <a:pPr algn="ctr">
              <a:lnSpc>
                <a:spcPct val="90000"/>
              </a:lnSpc>
              <a:defRPr/>
            </a:pPr>
            <a:r>
              <a:rPr lang="zh-TW" altLang="en-US" sz="2000" b="1" dirty="0" smtClean="0">
                <a:solidFill>
                  <a:srgbClr val="FF0000"/>
                </a:solidFill>
                <a:ea typeface="標楷體" pitchFamily="65" charset="-120"/>
              </a:rPr>
              <a:t>策頒動員準備綱領</a:t>
            </a:r>
            <a:endParaRPr lang="zh-TW" altLang="en-US" sz="2000" b="1" dirty="0">
              <a:solidFill>
                <a:srgbClr val="FF0000"/>
              </a:solidFill>
              <a:ea typeface="標楷體" pitchFamily="65" charset="-120"/>
            </a:endParaRPr>
          </a:p>
        </p:txBody>
      </p:sp>
      <p:sp>
        <p:nvSpPr>
          <p:cNvPr id="23" name="Text Box 14"/>
          <p:cNvSpPr txBox="1">
            <a:spLocks noChangeArrowheads="1"/>
          </p:cNvSpPr>
          <p:nvPr/>
        </p:nvSpPr>
        <p:spPr bwMode="auto">
          <a:xfrm>
            <a:off x="4844495" y="2063973"/>
            <a:ext cx="4192002" cy="923330"/>
          </a:xfrm>
          <a:prstGeom prst="rect">
            <a:avLst/>
          </a:prstGeom>
          <a:solidFill>
            <a:srgbClr val="FFCCFF"/>
          </a:solidFill>
          <a:ln w="3175">
            <a:solidFill>
              <a:schemeClr val="tx1">
                <a:lumMod val="65000"/>
                <a:lumOff val="35000"/>
              </a:schemeClr>
            </a:solid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a:spAutoFit/>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fontAlgn="base">
              <a:spcBef>
                <a:spcPct val="0"/>
              </a:spcBef>
              <a:spcAft>
                <a:spcPct val="0"/>
              </a:spcAft>
              <a:defRPr kumimoji="1">
                <a:solidFill>
                  <a:schemeClr val="tx1"/>
                </a:solidFill>
                <a:latin typeface="Arial" charset="0"/>
                <a:ea typeface="新細明體" pitchFamily="18" charset="-120"/>
              </a:defRPr>
            </a:lvl6pPr>
            <a:lvl7pPr marL="2971800" indent="-228600" fontAlgn="base">
              <a:spcBef>
                <a:spcPct val="0"/>
              </a:spcBef>
              <a:spcAft>
                <a:spcPct val="0"/>
              </a:spcAft>
              <a:defRPr kumimoji="1">
                <a:solidFill>
                  <a:schemeClr val="tx1"/>
                </a:solidFill>
                <a:latin typeface="Arial" charset="0"/>
                <a:ea typeface="新細明體" pitchFamily="18" charset="-120"/>
              </a:defRPr>
            </a:lvl7pPr>
            <a:lvl8pPr marL="3429000" indent="-228600" fontAlgn="base">
              <a:spcBef>
                <a:spcPct val="0"/>
              </a:spcBef>
              <a:spcAft>
                <a:spcPct val="0"/>
              </a:spcAft>
              <a:defRPr kumimoji="1">
                <a:solidFill>
                  <a:schemeClr val="tx1"/>
                </a:solidFill>
                <a:latin typeface="Arial" charset="0"/>
                <a:ea typeface="新細明體" pitchFamily="18" charset="-120"/>
              </a:defRPr>
            </a:lvl8pPr>
            <a:lvl9pPr marL="3886200" indent="-228600" fontAlgn="base">
              <a:spcBef>
                <a:spcPct val="0"/>
              </a:spcBef>
              <a:spcAft>
                <a:spcPct val="0"/>
              </a:spcAft>
              <a:defRPr kumimoji="1">
                <a:solidFill>
                  <a:schemeClr val="tx1"/>
                </a:solidFill>
                <a:latin typeface="Arial" charset="0"/>
                <a:ea typeface="新細明體" pitchFamily="18" charset="-120"/>
              </a:defRPr>
            </a:lvl9pPr>
          </a:lstStyle>
          <a:p>
            <a:pPr algn="ctr">
              <a:lnSpc>
                <a:spcPct val="90000"/>
              </a:lnSpc>
              <a:defRPr/>
            </a:pPr>
            <a:r>
              <a:rPr lang="zh-TW" altLang="en-US" sz="2000" b="1" dirty="0" smtClean="0">
                <a:solidFill>
                  <a:srgbClr val="0000FF"/>
                </a:solidFill>
                <a:ea typeface="標楷體" pitchFamily="65" charset="-120"/>
              </a:rPr>
              <a:t>中央災害防救會報（決策）</a:t>
            </a:r>
          </a:p>
          <a:p>
            <a:pPr algn="ctr">
              <a:lnSpc>
                <a:spcPct val="90000"/>
              </a:lnSpc>
              <a:defRPr/>
            </a:pPr>
            <a:r>
              <a:rPr lang="zh-TW" altLang="en-US" sz="2000" b="1" dirty="0" smtClean="0">
                <a:solidFill>
                  <a:srgbClr val="0000FF"/>
                </a:solidFill>
                <a:ea typeface="標楷體" pitchFamily="65" charset="-120"/>
              </a:rPr>
              <a:t>中央災害防救委員會（協調）</a:t>
            </a:r>
          </a:p>
          <a:p>
            <a:pPr algn="ctr">
              <a:lnSpc>
                <a:spcPct val="90000"/>
              </a:lnSpc>
              <a:defRPr/>
            </a:pPr>
            <a:r>
              <a:rPr lang="zh-TW" altLang="en-US" sz="2000" b="1" dirty="0" smtClean="0">
                <a:solidFill>
                  <a:srgbClr val="0000FF"/>
                </a:solidFill>
                <a:ea typeface="標楷體" pitchFamily="65" charset="-120"/>
              </a:rPr>
              <a:t>核</a:t>
            </a:r>
            <a:r>
              <a:rPr lang="en-US" altLang="zh-TW" sz="2000" b="1" dirty="0" smtClean="0">
                <a:solidFill>
                  <a:srgbClr val="0000FF"/>
                </a:solidFill>
                <a:ea typeface="標楷體" pitchFamily="65" charset="-120"/>
              </a:rPr>
              <a:t>(</a:t>
            </a:r>
            <a:r>
              <a:rPr lang="zh-TW" altLang="en-US" sz="2000" b="1" dirty="0" smtClean="0">
                <a:solidFill>
                  <a:srgbClr val="0000FF"/>
                </a:solidFill>
                <a:ea typeface="標楷體" pitchFamily="65" charset="-120"/>
              </a:rPr>
              <a:t>擬</a:t>
            </a:r>
            <a:r>
              <a:rPr lang="en-US" altLang="zh-TW" sz="2000" b="1" dirty="0" smtClean="0">
                <a:solidFill>
                  <a:srgbClr val="0000FF"/>
                </a:solidFill>
                <a:ea typeface="標楷體" pitchFamily="65" charset="-120"/>
              </a:rPr>
              <a:t>)</a:t>
            </a:r>
            <a:r>
              <a:rPr lang="zh-TW" altLang="en-US" sz="2000" b="1" dirty="0" smtClean="0">
                <a:solidFill>
                  <a:srgbClr val="0000FF"/>
                </a:solidFill>
                <a:ea typeface="標楷體" pitchFamily="65" charset="-120"/>
              </a:rPr>
              <a:t>訂災害防救基本計畫</a:t>
            </a:r>
            <a:endParaRPr lang="zh-TW" altLang="en-US" sz="2000" b="1" dirty="0">
              <a:solidFill>
                <a:srgbClr val="0000FF"/>
              </a:solidFill>
              <a:ea typeface="標楷體" pitchFamily="65" charset="-120"/>
            </a:endParaRPr>
          </a:p>
        </p:txBody>
      </p:sp>
      <p:sp>
        <p:nvSpPr>
          <p:cNvPr id="24" name="Text Box 19"/>
          <p:cNvSpPr txBox="1">
            <a:spLocks noChangeArrowheads="1"/>
          </p:cNvSpPr>
          <p:nvPr/>
        </p:nvSpPr>
        <p:spPr bwMode="auto">
          <a:xfrm>
            <a:off x="107505" y="3296964"/>
            <a:ext cx="4032447" cy="954107"/>
          </a:xfrm>
          <a:prstGeom prst="rect">
            <a:avLst/>
          </a:prstGeom>
          <a:solidFill>
            <a:srgbClr val="CCFF33"/>
          </a:solidFill>
          <a:ln w="3175">
            <a:solidFill>
              <a:schemeClr val="tx1">
                <a:lumMod val="65000"/>
                <a:lumOff val="35000"/>
              </a:schemeClr>
            </a:solid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spAutoFit/>
          </a:bodyPr>
          <a:lstStyle>
            <a:defPPr>
              <a:defRPr lang="zh-TW"/>
            </a:defPPr>
            <a:lvl1pPr algn="ctr">
              <a:lnSpc>
                <a:spcPct val="90000"/>
              </a:lnSpc>
              <a:defRPr sz="2000" b="1">
                <a:ea typeface="標楷體" pitchFamily="65" charset="-12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defRPr/>
            </a:pPr>
            <a:r>
              <a:rPr lang="zh-TW" altLang="en-US" dirty="0" smtClean="0">
                <a:solidFill>
                  <a:srgbClr val="FF0000"/>
                </a:solidFill>
                <a:latin typeface="標楷體" pitchFamily="65" charset="-120"/>
              </a:rPr>
              <a:t>各方案主管機關</a:t>
            </a:r>
            <a:endParaRPr lang="zh-TW" altLang="en-US" dirty="0">
              <a:solidFill>
                <a:srgbClr val="FF0000"/>
              </a:solidFill>
              <a:latin typeface="標楷體" pitchFamily="65" charset="-120"/>
            </a:endParaRPr>
          </a:p>
          <a:p>
            <a:pPr>
              <a:defRPr/>
            </a:pPr>
            <a:r>
              <a:rPr lang="zh-TW" altLang="en-US" dirty="0">
                <a:solidFill>
                  <a:srgbClr val="FF0000"/>
                </a:solidFill>
              </a:rPr>
              <a:t>動員準備方案之策訂</a:t>
            </a:r>
            <a:r>
              <a:rPr lang="zh-TW" altLang="en-US" dirty="0" smtClean="0">
                <a:solidFill>
                  <a:srgbClr val="FF0000"/>
                </a:solidFill>
              </a:rPr>
              <a:t>及</a:t>
            </a:r>
            <a:r>
              <a:rPr lang="en-US" altLang="zh-TW" dirty="0" smtClean="0">
                <a:solidFill>
                  <a:srgbClr val="FF0000"/>
                </a:solidFill>
              </a:rPr>
              <a:t/>
            </a:r>
            <a:br>
              <a:rPr lang="en-US" altLang="zh-TW" dirty="0" smtClean="0">
                <a:solidFill>
                  <a:srgbClr val="FF0000"/>
                </a:solidFill>
              </a:rPr>
            </a:br>
            <a:r>
              <a:rPr lang="zh-TW" altLang="en-US" dirty="0" smtClean="0">
                <a:solidFill>
                  <a:srgbClr val="FF0000"/>
                </a:solidFill>
              </a:rPr>
              <a:t>各動員</a:t>
            </a:r>
            <a:r>
              <a:rPr lang="zh-TW" altLang="en-US" dirty="0">
                <a:solidFill>
                  <a:srgbClr val="FF0000"/>
                </a:solidFill>
              </a:rPr>
              <a:t>準備分類</a:t>
            </a:r>
            <a:r>
              <a:rPr lang="zh-TW" altLang="en-US" dirty="0" smtClean="0">
                <a:solidFill>
                  <a:srgbClr val="FF0000"/>
                </a:solidFill>
              </a:rPr>
              <a:t>計畫審議</a:t>
            </a:r>
            <a:endParaRPr lang="zh-TW" altLang="en-US" dirty="0">
              <a:solidFill>
                <a:srgbClr val="FF0000"/>
              </a:solidFill>
            </a:endParaRPr>
          </a:p>
        </p:txBody>
      </p:sp>
      <p:sp>
        <p:nvSpPr>
          <p:cNvPr id="25" name="Text Box 32"/>
          <p:cNvSpPr txBox="1">
            <a:spLocks noChangeArrowheads="1"/>
          </p:cNvSpPr>
          <p:nvPr/>
        </p:nvSpPr>
        <p:spPr bwMode="auto">
          <a:xfrm>
            <a:off x="107505" y="4637963"/>
            <a:ext cx="4032447" cy="646331"/>
          </a:xfrm>
          <a:prstGeom prst="rect">
            <a:avLst/>
          </a:prstGeom>
          <a:solidFill>
            <a:srgbClr val="CCFF33"/>
          </a:solidFill>
          <a:ln w="3175">
            <a:solidFill>
              <a:schemeClr val="tx1">
                <a:lumMod val="65000"/>
                <a:lumOff val="35000"/>
              </a:schemeClr>
            </a:solid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spAutoFit/>
          </a:bodyPr>
          <a:lstStyle>
            <a:defPPr>
              <a:defRPr lang="zh-TW"/>
            </a:defPPr>
            <a:lvl1pPr algn="ctr">
              <a:lnSpc>
                <a:spcPct val="90000"/>
              </a:lnSpc>
              <a:defRPr sz="2000" b="1">
                <a:ea typeface="標楷體" pitchFamily="65" charset="-12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defRPr/>
            </a:pPr>
            <a:r>
              <a:rPr lang="zh-TW" altLang="en-US" dirty="0">
                <a:solidFill>
                  <a:srgbClr val="FF0000"/>
                </a:solidFill>
              </a:rPr>
              <a:t>直轄市、</a:t>
            </a:r>
            <a:r>
              <a:rPr lang="zh-TW" altLang="en-US" dirty="0" smtClean="0">
                <a:solidFill>
                  <a:srgbClr val="FF0000"/>
                </a:solidFill>
              </a:rPr>
              <a:t>縣</a:t>
            </a:r>
            <a:r>
              <a:rPr lang="en-US" altLang="zh-TW" dirty="0" smtClean="0">
                <a:solidFill>
                  <a:srgbClr val="FF0000"/>
                </a:solidFill>
              </a:rPr>
              <a:t>(</a:t>
            </a:r>
            <a:r>
              <a:rPr lang="zh-TW" altLang="en-US" dirty="0" smtClean="0">
                <a:solidFill>
                  <a:srgbClr val="FF0000"/>
                </a:solidFill>
              </a:rPr>
              <a:t>市</a:t>
            </a:r>
            <a:r>
              <a:rPr lang="en-US" altLang="zh-TW" dirty="0" smtClean="0">
                <a:solidFill>
                  <a:srgbClr val="FF0000"/>
                </a:solidFill>
              </a:rPr>
              <a:t>)</a:t>
            </a:r>
            <a:r>
              <a:rPr lang="zh-TW" altLang="en-US" dirty="0" smtClean="0">
                <a:solidFill>
                  <a:srgbClr val="FF0000"/>
                </a:solidFill>
              </a:rPr>
              <a:t>動員</a:t>
            </a:r>
            <a:r>
              <a:rPr lang="zh-TW" altLang="en-US" dirty="0">
                <a:solidFill>
                  <a:srgbClr val="FF0000"/>
                </a:solidFill>
              </a:rPr>
              <a:t>準備業務會報</a:t>
            </a:r>
          </a:p>
          <a:p>
            <a:pPr>
              <a:defRPr/>
            </a:pPr>
            <a:r>
              <a:rPr lang="zh-TW" altLang="en-US" dirty="0">
                <a:solidFill>
                  <a:srgbClr val="FF0000"/>
                </a:solidFill>
              </a:rPr>
              <a:t>策訂動員準備執行計畫 </a:t>
            </a:r>
          </a:p>
        </p:txBody>
      </p:sp>
      <p:sp>
        <p:nvSpPr>
          <p:cNvPr id="26" name="Text Box 20"/>
          <p:cNvSpPr txBox="1">
            <a:spLocks noChangeArrowheads="1"/>
          </p:cNvSpPr>
          <p:nvPr/>
        </p:nvSpPr>
        <p:spPr bwMode="auto">
          <a:xfrm>
            <a:off x="4844495" y="3279095"/>
            <a:ext cx="4192002" cy="923330"/>
          </a:xfrm>
          <a:prstGeom prst="rect">
            <a:avLst/>
          </a:prstGeom>
          <a:solidFill>
            <a:srgbClr val="FFCCFF"/>
          </a:solidFill>
          <a:ln w="3175">
            <a:solidFill>
              <a:schemeClr val="tx1">
                <a:lumMod val="65000"/>
                <a:lumOff val="35000"/>
              </a:schemeClr>
            </a:solid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a:spAutoFit/>
          </a:bodyPr>
          <a:lstStyle>
            <a:defPPr>
              <a:defRPr lang="zh-TW"/>
            </a:defPPr>
            <a:lvl1pPr algn="ctr">
              <a:lnSpc>
                <a:spcPct val="90000"/>
              </a:lnSpc>
              <a:defRPr sz="2000" b="1">
                <a:solidFill>
                  <a:schemeClr val="tx1"/>
                </a:solidFill>
                <a:latin typeface="Arial" charset="0"/>
                <a:ea typeface="標楷體" pitchFamily="65" charset="-120"/>
              </a:defRPr>
            </a:lvl1pPr>
            <a:lvl2pPr marL="742950" indent="-285750">
              <a:defRPr>
                <a:solidFill>
                  <a:schemeClr val="tx1"/>
                </a:solidFill>
                <a:latin typeface="Arial" charset="0"/>
                <a:ea typeface="新細明體" pitchFamily="18" charset="-120"/>
              </a:defRPr>
            </a:lvl2pPr>
            <a:lvl3pPr marL="1143000" indent="-228600">
              <a:defRPr>
                <a:solidFill>
                  <a:schemeClr val="tx1"/>
                </a:solidFill>
                <a:latin typeface="Arial" charset="0"/>
                <a:ea typeface="新細明體" pitchFamily="18" charset="-120"/>
              </a:defRPr>
            </a:lvl3pPr>
            <a:lvl4pPr marL="1600200" indent="-228600">
              <a:defRPr>
                <a:solidFill>
                  <a:schemeClr val="tx1"/>
                </a:solidFill>
                <a:latin typeface="Arial" charset="0"/>
                <a:ea typeface="新細明體" pitchFamily="18" charset="-120"/>
              </a:defRPr>
            </a:lvl4pPr>
            <a:lvl5pPr marL="2057400" indent="-228600">
              <a:defRPr>
                <a:solidFill>
                  <a:schemeClr val="tx1"/>
                </a:solidFill>
                <a:latin typeface="Arial" charset="0"/>
                <a:ea typeface="新細明體" pitchFamily="18" charset="-120"/>
              </a:defRPr>
            </a:lvl5pPr>
            <a:lvl6pPr marL="2514600" indent="-228600" fontAlgn="base">
              <a:spcBef>
                <a:spcPct val="0"/>
              </a:spcBef>
              <a:spcAft>
                <a:spcPct val="0"/>
              </a:spcAft>
              <a:defRPr>
                <a:solidFill>
                  <a:schemeClr val="tx1"/>
                </a:solidFill>
                <a:latin typeface="Arial" charset="0"/>
                <a:ea typeface="新細明體" pitchFamily="18" charset="-120"/>
              </a:defRPr>
            </a:lvl6pPr>
            <a:lvl7pPr marL="2971800" indent="-228600" fontAlgn="base">
              <a:spcBef>
                <a:spcPct val="0"/>
              </a:spcBef>
              <a:spcAft>
                <a:spcPct val="0"/>
              </a:spcAft>
              <a:defRPr>
                <a:solidFill>
                  <a:schemeClr val="tx1"/>
                </a:solidFill>
                <a:latin typeface="Arial" charset="0"/>
                <a:ea typeface="新細明體" pitchFamily="18" charset="-120"/>
              </a:defRPr>
            </a:lvl7pPr>
            <a:lvl8pPr marL="3429000" indent="-228600" fontAlgn="base">
              <a:spcBef>
                <a:spcPct val="0"/>
              </a:spcBef>
              <a:spcAft>
                <a:spcPct val="0"/>
              </a:spcAft>
              <a:defRPr>
                <a:solidFill>
                  <a:schemeClr val="tx1"/>
                </a:solidFill>
                <a:latin typeface="Arial" charset="0"/>
                <a:ea typeface="新細明體" pitchFamily="18" charset="-120"/>
              </a:defRPr>
            </a:lvl8pPr>
            <a:lvl9pPr marL="3886200" indent="-228600" fontAlgn="base">
              <a:spcBef>
                <a:spcPct val="0"/>
              </a:spcBef>
              <a:spcAft>
                <a:spcPct val="0"/>
              </a:spcAft>
              <a:defRPr>
                <a:solidFill>
                  <a:schemeClr val="tx1"/>
                </a:solidFill>
                <a:latin typeface="Arial" charset="0"/>
                <a:ea typeface="新細明體" pitchFamily="18" charset="-120"/>
              </a:defRPr>
            </a:lvl9pPr>
          </a:lstStyle>
          <a:p>
            <a:pPr>
              <a:defRPr/>
            </a:pPr>
            <a:r>
              <a:rPr lang="zh-TW" altLang="en-US" dirty="0" smtClean="0">
                <a:solidFill>
                  <a:srgbClr val="0000FF"/>
                </a:solidFill>
                <a:latin typeface="標楷體" pitchFamily="65" charset="-120"/>
              </a:rPr>
              <a:t>各中央災害</a:t>
            </a:r>
            <a:r>
              <a:rPr lang="zh-TW" altLang="en-US" dirty="0">
                <a:solidFill>
                  <a:srgbClr val="0000FF"/>
                </a:solidFill>
                <a:latin typeface="標楷體" pitchFamily="65" charset="-120"/>
              </a:rPr>
              <a:t>業務</a:t>
            </a:r>
            <a:r>
              <a:rPr lang="zh-TW" altLang="en-US" dirty="0" smtClean="0">
                <a:solidFill>
                  <a:srgbClr val="0000FF"/>
                </a:solidFill>
                <a:latin typeface="標楷體" pitchFamily="65" charset="-120"/>
              </a:rPr>
              <a:t>主管機關</a:t>
            </a:r>
            <a:endParaRPr lang="en-US" altLang="zh-TW" dirty="0" smtClean="0">
              <a:solidFill>
                <a:srgbClr val="0000FF"/>
              </a:solidFill>
              <a:latin typeface="標楷體" pitchFamily="65" charset="-120"/>
            </a:endParaRPr>
          </a:p>
          <a:p>
            <a:pPr>
              <a:defRPr/>
            </a:pPr>
            <a:r>
              <a:rPr lang="zh-TW" altLang="en-US" dirty="0">
                <a:solidFill>
                  <a:srgbClr val="0000FF"/>
                </a:solidFill>
                <a:latin typeface="標楷體" pitchFamily="65" charset="-120"/>
              </a:rPr>
              <a:t>公共事業</a:t>
            </a:r>
          </a:p>
          <a:p>
            <a:pPr>
              <a:defRPr/>
            </a:pPr>
            <a:r>
              <a:rPr lang="zh-TW" altLang="en-US" dirty="0">
                <a:solidFill>
                  <a:srgbClr val="0000FF"/>
                </a:solidFill>
              </a:rPr>
              <a:t>擬訂各</a:t>
            </a:r>
            <a:r>
              <a:rPr lang="zh-TW" altLang="en-US" dirty="0" smtClean="0">
                <a:solidFill>
                  <a:srgbClr val="0000FF"/>
                </a:solidFill>
              </a:rPr>
              <a:t>類型災害</a:t>
            </a:r>
            <a:r>
              <a:rPr lang="zh-TW" altLang="en-US" dirty="0">
                <a:solidFill>
                  <a:srgbClr val="0000FF"/>
                </a:solidFill>
              </a:rPr>
              <a:t>防救業務計畫</a:t>
            </a:r>
          </a:p>
        </p:txBody>
      </p:sp>
      <p:sp>
        <p:nvSpPr>
          <p:cNvPr id="27" name="Text Box 33"/>
          <p:cNvSpPr txBox="1">
            <a:spLocks noChangeArrowheads="1"/>
          </p:cNvSpPr>
          <p:nvPr/>
        </p:nvSpPr>
        <p:spPr bwMode="auto">
          <a:xfrm>
            <a:off x="4844495" y="4654083"/>
            <a:ext cx="4192002" cy="646331"/>
          </a:xfrm>
          <a:prstGeom prst="rect">
            <a:avLst/>
          </a:prstGeom>
          <a:solidFill>
            <a:srgbClr val="FFCCFF"/>
          </a:solidFill>
          <a:ln w="3175">
            <a:solidFill>
              <a:schemeClr val="tx1">
                <a:lumMod val="65000"/>
                <a:lumOff val="35000"/>
              </a:schemeClr>
            </a:solid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a:spAutoFit/>
          </a:bodyPr>
          <a:lstStyle>
            <a:defPPr>
              <a:defRPr lang="zh-TW"/>
            </a:defPPr>
            <a:lvl1pPr algn="ctr">
              <a:lnSpc>
                <a:spcPct val="90000"/>
              </a:lnSpc>
              <a:defRPr sz="2000" b="1">
                <a:ea typeface="標楷體" pitchFamily="65" charset="-12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defRPr/>
            </a:pPr>
            <a:r>
              <a:rPr lang="zh-TW" altLang="en-US" dirty="0">
                <a:solidFill>
                  <a:srgbClr val="0000FF"/>
                </a:solidFill>
              </a:rPr>
              <a:t>直轄市、</a:t>
            </a:r>
            <a:r>
              <a:rPr lang="zh-TW" altLang="en-US" dirty="0" smtClean="0">
                <a:solidFill>
                  <a:srgbClr val="0000FF"/>
                </a:solidFill>
              </a:rPr>
              <a:t>縣</a:t>
            </a:r>
            <a:r>
              <a:rPr lang="en-US" altLang="zh-TW" dirty="0" smtClean="0">
                <a:solidFill>
                  <a:srgbClr val="0000FF"/>
                </a:solidFill>
              </a:rPr>
              <a:t>(</a:t>
            </a:r>
            <a:r>
              <a:rPr lang="zh-TW" altLang="en-US" dirty="0" smtClean="0">
                <a:solidFill>
                  <a:srgbClr val="0000FF"/>
                </a:solidFill>
              </a:rPr>
              <a:t>市</a:t>
            </a:r>
            <a:r>
              <a:rPr lang="en-US" altLang="zh-TW" dirty="0" smtClean="0">
                <a:solidFill>
                  <a:srgbClr val="0000FF"/>
                </a:solidFill>
              </a:rPr>
              <a:t>)</a:t>
            </a:r>
            <a:r>
              <a:rPr lang="zh-TW" altLang="en-US" dirty="0" smtClean="0">
                <a:solidFill>
                  <a:srgbClr val="0000FF"/>
                </a:solidFill>
              </a:rPr>
              <a:t>政府</a:t>
            </a:r>
            <a:endParaRPr lang="en-US" altLang="zh-TW" dirty="0" smtClean="0">
              <a:solidFill>
                <a:srgbClr val="0000FF"/>
              </a:solidFill>
            </a:endParaRPr>
          </a:p>
          <a:p>
            <a:pPr>
              <a:defRPr/>
            </a:pPr>
            <a:r>
              <a:rPr lang="zh-TW" altLang="en-US" dirty="0" smtClean="0">
                <a:solidFill>
                  <a:srgbClr val="0000FF"/>
                </a:solidFill>
              </a:rPr>
              <a:t>地區災害防救計畫</a:t>
            </a:r>
            <a:endParaRPr lang="zh-TW" altLang="en-US" dirty="0">
              <a:solidFill>
                <a:srgbClr val="0000FF"/>
              </a:solidFill>
            </a:endParaRPr>
          </a:p>
        </p:txBody>
      </p:sp>
      <p:cxnSp>
        <p:nvCxnSpPr>
          <p:cNvPr id="32793" name="AutoShape 27"/>
          <p:cNvCxnSpPr>
            <a:cxnSpLocks noChangeShapeType="1"/>
            <a:stCxn id="20" idx="2"/>
          </p:cNvCxnSpPr>
          <p:nvPr/>
        </p:nvCxnSpPr>
        <p:spPr bwMode="auto">
          <a:xfrm rot="5400000">
            <a:off x="3149601" y="674687"/>
            <a:ext cx="360362" cy="2411413"/>
          </a:xfrm>
          <a:prstGeom prst="bentConnector3">
            <a:avLst>
              <a:gd name="adj1" fmla="val 50000"/>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94" name="AutoShape 28"/>
          <p:cNvCxnSpPr>
            <a:cxnSpLocks noChangeShapeType="1"/>
            <a:stCxn id="20" idx="2"/>
          </p:cNvCxnSpPr>
          <p:nvPr/>
        </p:nvCxnSpPr>
        <p:spPr bwMode="auto">
          <a:xfrm rot="16200000" flipH="1">
            <a:off x="5595938" y="639763"/>
            <a:ext cx="363537" cy="2484437"/>
          </a:xfrm>
          <a:prstGeom prst="bentConnector3">
            <a:avLst>
              <a:gd name="adj1" fmla="val 50000"/>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795" name="Text Box 40"/>
          <p:cNvSpPr txBox="1">
            <a:spLocks noChangeArrowheads="1"/>
          </p:cNvSpPr>
          <p:nvPr/>
        </p:nvSpPr>
        <p:spPr bwMode="auto">
          <a:xfrm>
            <a:off x="4284663" y="2227263"/>
            <a:ext cx="431800" cy="595312"/>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lnSpc>
                <a:spcPct val="80000"/>
              </a:lnSpc>
            </a:pPr>
            <a:r>
              <a:rPr kumimoji="1" lang="zh-TW" altLang="en-US" sz="2000">
                <a:solidFill>
                  <a:schemeClr val="tx1"/>
                </a:solidFill>
                <a:latin typeface="Arial" charset="0"/>
              </a:rPr>
              <a:t>中央</a:t>
            </a:r>
          </a:p>
        </p:txBody>
      </p:sp>
      <p:sp>
        <p:nvSpPr>
          <p:cNvPr id="32796" name="Text Box 41"/>
          <p:cNvSpPr txBox="1">
            <a:spLocks noChangeArrowheads="1"/>
          </p:cNvSpPr>
          <p:nvPr/>
        </p:nvSpPr>
        <p:spPr bwMode="auto">
          <a:xfrm>
            <a:off x="4284663" y="3427413"/>
            <a:ext cx="431800" cy="59690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lnSpc>
                <a:spcPct val="80000"/>
              </a:lnSpc>
            </a:pPr>
            <a:r>
              <a:rPr kumimoji="1" lang="zh-TW" altLang="en-US" sz="2000">
                <a:solidFill>
                  <a:schemeClr val="tx1"/>
                </a:solidFill>
                <a:latin typeface="Arial" charset="0"/>
              </a:rPr>
              <a:t>部會</a:t>
            </a:r>
          </a:p>
        </p:txBody>
      </p:sp>
      <p:sp>
        <p:nvSpPr>
          <p:cNvPr id="32797" name="Text Box 42"/>
          <p:cNvSpPr txBox="1">
            <a:spLocks noChangeArrowheads="1"/>
          </p:cNvSpPr>
          <p:nvPr/>
        </p:nvSpPr>
        <p:spPr bwMode="auto">
          <a:xfrm>
            <a:off x="4284663" y="4686300"/>
            <a:ext cx="430212" cy="595313"/>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lnSpc>
                <a:spcPct val="80000"/>
              </a:lnSpc>
            </a:pPr>
            <a:r>
              <a:rPr kumimoji="1" lang="zh-TW" altLang="en-US" sz="2000">
                <a:solidFill>
                  <a:schemeClr val="tx1"/>
                </a:solidFill>
                <a:latin typeface="Arial" charset="0"/>
              </a:rPr>
              <a:t>縣市</a:t>
            </a:r>
          </a:p>
        </p:txBody>
      </p:sp>
      <p:sp>
        <p:nvSpPr>
          <p:cNvPr id="32798" name="Text Box 42"/>
          <p:cNvSpPr txBox="1">
            <a:spLocks noChangeArrowheads="1"/>
          </p:cNvSpPr>
          <p:nvPr/>
        </p:nvSpPr>
        <p:spPr bwMode="auto">
          <a:xfrm>
            <a:off x="4284663" y="5640388"/>
            <a:ext cx="431800" cy="595312"/>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lnSpc>
                <a:spcPct val="80000"/>
              </a:lnSpc>
            </a:pPr>
            <a:r>
              <a:rPr kumimoji="1" lang="zh-TW" altLang="en-US" sz="2000">
                <a:solidFill>
                  <a:schemeClr val="tx1"/>
                </a:solidFill>
                <a:latin typeface="Arial" charset="0"/>
              </a:rPr>
              <a:t>鄉鎮</a:t>
            </a:r>
          </a:p>
        </p:txBody>
      </p:sp>
      <p:sp>
        <p:nvSpPr>
          <p:cNvPr id="34" name="Text Box 33"/>
          <p:cNvSpPr txBox="1">
            <a:spLocks noChangeArrowheads="1"/>
          </p:cNvSpPr>
          <p:nvPr/>
        </p:nvSpPr>
        <p:spPr bwMode="auto">
          <a:xfrm>
            <a:off x="4844495" y="5640642"/>
            <a:ext cx="4192002" cy="646331"/>
          </a:xfrm>
          <a:prstGeom prst="rect">
            <a:avLst/>
          </a:prstGeom>
          <a:solidFill>
            <a:srgbClr val="FFCCFF"/>
          </a:solidFill>
          <a:ln w="3175">
            <a:solidFill>
              <a:schemeClr val="tx1">
                <a:lumMod val="65000"/>
                <a:lumOff val="35000"/>
              </a:schemeClr>
            </a:solid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a:spAutoFit/>
          </a:bodyPr>
          <a:lstStyle>
            <a:defPPr>
              <a:defRPr lang="zh-TW"/>
            </a:defPPr>
            <a:lvl1pPr algn="ctr">
              <a:lnSpc>
                <a:spcPct val="90000"/>
              </a:lnSpc>
              <a:defRPr sz="2000" b="1">
                <a:ea typeface="標楷體" pitchFamily="65" charset="-12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defRPr/>
            </a:pPr>
            <a:r>
              <a:rPr lang="zh-TW" altLang="en-US" b="0" dirty="0" smtClean="0">
                <a:solidFill>
                  <a:srgbClr val="0000FF"/>
                </a:solidFill>
              </a:rPr>
              <a:t>鄉</a:t>
            </a:r>
            <a:r>
              <a:rPr lang="en-US" altLang="zh-TW" b="0" dirty="0" smtClean="0">
                <a:solidFill>
                  <a:srgbClr val="0000FF"/>
                </a:solidFill>
              </a:rPr>
              <a:t>(</a:t>
            </a:r>
            <a:r>
              <a:rPr lang="zh-TW" altLang="en-US" b="0" dirty="0" smtClean="0">
                <a:solidFill>
                  <a:srgbClr val="0000FF"/>
                </a:solidFill>
              </a:rPr>
              <a:t>鎮、市</a:t>
            </a:r>
            <a:r>
              <a:rPr lang="en-US" altLang="zh-TW" b="0" dirty="0" smtClean="0">
                <a:solidFill>
                  <a:srgbClr val="0000FF"/>
                </a:solidFill>
              </a:rPr>
              <a:t>)(</a:t>
            </a:r>
            <a:r>
              <a:rPr lang="zh-TW" altLang="en-US" b="0" dirty="0" smtClean="0">
                <a:solidFill>
                  <a:srgbClr val="0000FF"/>
                </a:solidFill>
              </a:rPr>
              <a:t>區</a:t>
            </a:r>
            <a:r>
              <a:rPr lang="en-US" altLang="zh-TW" b="0" dirty="0" smtClean="0">
                <a:solidFill>
                  <a:srgbClr val="0000FF"/>
                </a:solidFill>
              </a:rPr>
              <a:t>)</a:t>
            </a:r>
            <a:r>
              <a:rPr lang="zh-TW" altLang="en-US" b="0" dirty="0" smtClean="0">
                <a:solidFill>
                  <a:srgbClr val="0000FF"/>
                </a:solidFill>
              </a:rPr>
              <a:t>公所</a:t>
            </a:r>
            <a:endParaRPr lang="en-US" altLang="zh-TW" b="0" dirty="0" smtClean="0">
              <a:solidFill>
                <a:srgbClr val="0000FF"/>
              </a:solidFill>
            </a:endParaRPr>
          </a:p>
          <a:p>
            <a:pPr>
              <a:defRPr/>
            </a:pPr>
            <a:r>
              <a:rPr lang="zh-TW" altLang="en-US" b="0" dirty="0">
                <a:solidFill>
                  <a:srgbClr val="0000FF"/>
                </a:solidFill>
              </a:rPr>
              <a:t>地區災害防救</a:t>
            </a:r>
            <a:r>
              <a:rPr lang="zh-TW" altLang="en-US" b="0" dirty="0" smtClean="0">
                <a:solidFill>
                  <a:srgbClr val="0000FF"/>
                </a:solidFill>
              </a:rPr>
              <a:t>計畫</a:t>
            </a:r>
            <a:endParaRPr lang="zh-TW" altLang="en-US" b="0" dirty="0">
              <a:solidFill>
                <a:srgbClr val="0000FF"/>
              </a:solidFill>
            </a:endParaRPr>
          </a:p>
        </p:txBody>
      </p:sp>
    </p:spTree>
    <p:extLst>
      <p:ext uri="{BB962C8B-B14F-4D97-AF65-F5344CB8AC3E}">
        <p14:creationId xmlns:p14="http://schemas.microsoft.com/office/powerpoint/2010/main" val="1205029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44624"/>
            <a:ext cx="7772400" cy="720080"/>
          </a:xfrm>
          <a:extLst/>
        </p:spPr>
        <p:txBody>
          <a:bodyPr/>
          <a:lstStyle/>
          <a:p>
            <a:pPr algn="ctr">
              <a:defRPr/>
            </a:pPr>
            <a:r>
              <a:rPr kumimoji="1" lang="zh-TW" altLang="en-US" sz="4400" kern="0">
                <a:ln>
                  <a:noFill/>
                </a:ln>
                <a:solidFill>
                  <a:srgbClr val="FFFF00"/>
                </a:solidFill>
                <a:effectLst>
                  <a:outerShdw blurRad="38100" dist="38100" dir="2700000" algn="tl">
                    <a:srgbClr val="000000">
                      <a:alpha val="43137"/>
                    </a:srgbClr>
                  </a:outerShdw>
                </a:effectLst>
                <a:latin typeface="Arial"/>
                <a:ea typeface="標楷體" pitchFamily="65" charset="-120"/>
              </a:rPr>
              <a:t>參、組織運作體系</a:t>
            </a:r>
            <a:endParaRPr lang="zh-TW" altLang="en-US" sz="4400">
              <a:effectLst>
                <a:outerShdw blurRad="38100" dist="38100" dir="2700000" algn="tl">
                  <a:srgbClr val="000000">
                    <a:alpha val="43137"/>
                  </a:srgbClr>
                </a:outerShdw>
              </a:effectLst>
            </a:endParaRPr>
          </a:p>
        </p:txBody>
      </p:sp>
      <p:sp>
        <p:nvSpPr>
          <p:cNvPr id="3379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6AFB5161-B2E8-4DE5-A94C-F9804D7D26C8}" type="slidenum">
              <a:rPr lang="en-US" altLang="zh-TW" sz="1200" b="0" smtClean="0">
                <a:solidFill>
                  <a:srgbClr val="D1EAEE"/>
                </a:solidFill>
                <a:latin typeface="Constantia" pitchFamily="18" charset="0"/>
              </a:rPr>
              <a:pPr eaLnBrk="1" hangingPunct="1"/>
              <a:t>154</a:t>
            </a:fld>
            <a:endParaRPr lang="en-US" altLang="zh-TW" sz="1200" b="0" smtClean="0">
              <a:solidFill>
                <a:srgbClr val="D1EAEE"/>
              </a:solidFill>
              <a:latin typeface="Constantia" pitchFamily="18" charset="0"/>
            </a:endParaRPr>
          </a:p>
        </p:txBody>
      </p:sp>
      <p:sp>
        <p:nvSpPr>
          <p:cNvPr id="26" name="AutoShape 3"/>
          <p:cNvSpPr>
            <a:spLocks noChangeArrowheads="1"/>
          </p:cNvSpPr>
          <p:nvPr/>
        </p:nvSpPr>
        <p:spPr bwMode="auto">
          <a:xfrm>
            <a:off x="3851275" y="1220788"/>
            <a:ext cx="1368425" cy="647700"/>
          </a:xfrm>
          <a:prstGeom prst="bevel">
            <a:avLst>
              <a:gd name="adj" fmla="val 12500"/>
            </a:avLst>
          </a:prstGeom>
          <a:gradFill rotWithShape="1">
            <a:gsLst>
              <a:gs pos="0">
                <a:srgbClr val="C6D632"/>
              </a:gs>
              <a:gs pos="50000">
                <a:schemeClr val="bg1"/>
              </a:gs>
              <a:gs pos="100000">
                <a:srgbClr val="C6D63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ea typeface="新細明體" pitchFamily="18" charset="-120"/>
            </a:endParaRPr>
          </a:p>
        </p:txBody>
      </p:sp>
      <p:sp>
        <p:nvSpPr>
          <p:cNvPr id="33797" name="Text Box 4"/>
          <p:cNvSpPr txBox="1">
            <a:spLocks noChangeArrowheads="1"/>
          </p:cNvSpPr>
          <p:nvPr/>
        </p:nvSpPr>
        <p:spPr bwMode="auto">
          <a:xfrm>
            <a:off x="3976688" y="1266825"/>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r>
              <a:rPr kumimoji="1" lang="zh-TW" altLang="en-US" sz="2400">
                <a:solidFill>
                  <a:schemeClr val="tx1"/>
                </a:solidFill>
                <a:latin typeface="Arial" charset="0"/>
              </a:rPr>
              <a:t>行政院</a:t>
            </a:r>
          </a:p>
        </p:txBody>
      </p:sp>
      <p:sp>
        <p:nvSpPr>
          <p:cNvPr id="33798" name="Text Box 13"/>
          <p:cNvSpPr txBox="1">
            <a:spLocks noChangeArrowheads="1"/>
          </p:cNvSpPr>
          <p:nvPr/>
        </p:nvSpPr>
        <p:spPr bwMode="auto">
          <a:xfrm>
            <a:off x="827088" y="2228850"/>
            <a:ext cx="2881312" cy="923330"/>
          </a:xfrm>
          <a:prstGeom prst="rect">
            <a:avLst/>
          </a:prstGeom>
          <a:gradFill rotWithShape="1">
            <a:gsLst>
              <a:gs pos="0">
                <a:srgbClr val="5E9EFF"/>
              </a:gs>
              <a:gs pos="39999">
                <a:srgbClr val="85C2FF"/>
              </a:gs>
              <a:gs pos="70000">
                <a:srgbClr val="C4D6EB"/>
              </a:gs>
              <a:gs pos="100000">
                <a:srgbClr val="FFEBFA"/>
              </a:gs>
            </a:gsLst>
            <a:lin ang="16200000" scaled="1"/>
          </a:gradFill>
          <a:ln w="9525">
            <a:solidFill>
              <a:schemeClr val="tx1"/>
            </a:solidFill>
            <a:miter lim="800000"/>
            <a:headEnd/>
            <a:tailEnd/>
          </a:ln>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lnSpc>
                <a:spcPct val="90000"/>
              </a:lnSpc>
            </a:pPr>
            <a:r>
              <a:rPr kumimoji="1" lang="zh-TW" altLang="en-US" sz="2000" dirty="0">
                <a:solidFill>
                  <a:srgbClr val="FF0000"/>
                </a:solidFill>
                <a:latin typeface="Arial" charset="0"/>
              </a:rPr>
              <a:t>行政院</a:t>
            </a:r>
          </a:p>
          <a:p>
            <a:pPr algn="ctr" eaLnBrk="1" hangingPunct="1">
              <a:lnSpc>
                <a:spcPct val="90000"/>
              </a:lnSpc>
            </a:pPr>
            <a:r>
              <a:rPr kumimoji="1" lang="zh-TW" altLang="en-US" sz="2000" dirty="0">
                <a:solidFill>
                  <a:srgbClr val="FF0000"/>
                </a:solidFill>
                <a:latin typeface="Arial" charset="0"/>
              </a:rPr>
              <a:t>全民防衛動員</a:t>
            </a:r>
          </a:p>
          <a:p>
            <a:pPr algn="ctr" eaLnBrk="1" hangingPunct="1">
              <a:lnSpc>
                <a:spcPct val="90000"/>
              </a:lnSpc>
            </a:pPr>
            <a:r>
              <a:rPr kumimoji="1" lang="zh-TW" altLang="en-US" sz="2000" dirty="0">
                <a:solidFill>
                  <a:srgbClr val="FF0000"/>
                </a:solidFill>
                <a:latin typeface="Arial" charset="0"/>
              </a:rPr>
              <a:t>準備業務會報</a:t>
            </a:r>
          </a:p>
        </p:txBody>
      </p:sp>
      <p:sp>
        <p:nvSpPr>
          <p:cNvPr id="33799" name="Text Box 14"/>
          <p:cNvSpPr txBox="1">
            <a:spLocks noChangeArrowheads="1"/>
          </p:cNvSpPr>
          <p:nvPr/>
        </p:nvSpPr>
        <p:spPr bwMode="auto">
          <a:xfrm>
            <a:off x="5724525" y="2228850"/>
            <a:ext cx="3076575" cy="954088"/>
          </a:xfrm>
          <a:prstGeom prst="rect">
            <a:avLst/>
          </a:prstGeom>
          <a:gradFill rotWithShape="1">
            <a:gsLst>
              <a:gs pos="0">
                <a:srgbClr val="DDEBCF"/>
              </a:gs>
              <a:gs pos="50000">
                <a:srgbClr val="9CB86E"/>
              </a:gs>
              <a:gs pos="100000">
                <a:srgbClr val="156B13"/>
              </a:gs>
            </a:gsLst>
            <a:lin ang="5400000"/>
          </a:gradFill>
          <a:ln w="9525">
            <a:solidFill>
              <a:schemeClr val="tx1"/>
            </a:solidFill>
            <a:miter lim="800000"/>
            <a:headEnd/>
            <a:tailEnd/>
          </a:ln>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lnSpc>
                <a:spcPct val="90000"/>
              </a:lnSpc>
            </a:pPr>
            <a:r>
              <a:rPr kumimoji="1" lang="zh-TW" altLang="en-US" sz="2000">
                <a:solidFill>
                  <a:srgbClr val="FF0000"/>
                </a:solidFill>
                <a:latin typeface="Arial" charset="0"/>
              </a:rPr>
              <a:t>中央災害應變中心</a:t>
            </a:r>
          </a:p>
          <a:p>
            <a:pPr algn="ctr" eaLnBrk="1" hangingPunct="1">
              <a:lnSpc>
                <a:spcPct val="90000"/>
              </a:lnSpc>
            </a:pPr>
            <a:r>
              <a:rPr kumimoji="1" lang="zh-TW" altLang="en-US" sz="2000">
                <a:solidFill>
                  <a:schemeClr val="bg1"/>
                </a:solidFill>
                <a:latin typeface="Arial" charset="0"/>
              </a:rPr>
              <a:t>各進駐部會</a:t>
            </a:r>
            <a:r>
              <a:rPr kumimoji="1" lang="en-US" altLang="zh-TW" sz="2000">
                <a:solidFill>
                  <a:schemeClr val="bg1"/>
                </a:solidFill>
                <a:latin typeface="Arial" charset="0"/>
              </a:rPr>
              <a:t/>
            </a:r>
            <a:br>
              <a:rPr kumimoji="1" lang="en-US" altLang="zh-TW" sz="2000">
                <a:solidFill>
                  <a:schemeClr val="bg1"/>
                </a:solidFill>
                <a:latin typeface="Arial" charset="0"/>
              </a:rPr>
            </a:br>
            <a:r>
              <a:rPr kumimoji="1" lang="en-US" altLang="zh-TW" sz="2000">
                <a:solidFill>
                  <a:schemeClr val="bg1"/>
                </a:solidFill>
                <a:latin typeface="Arial" charset="0"/>
              </a:rPr>
              <a:t>(</a:t>
            </a:r>
            <a:r>
              <a:rPr kumimoji="1" lang="zh-TW" altLang="en-US" sz="2000">
                <a:solidFill>
                  <a:schemeClr val="bg1"/>
                </a:solidFill>
                <a:latin typeface="Arial" charset="0"/>
              </a:rPr>
              <a:t>功能分組</a:t>
            </a:r>
            <a:r>
              <a:rPr kumimoji="1" lang="en-US" altLang="zh-TW" sz="2000">
                <a:solidFill>
                  <a:schemeClr val="bg1"/>
                </a:solidFill>
                <a:latin typeface="Arial" charset="0"/>
              </a:rPr>
              <a:t>)</a:t>
            </a:r>
            <a:endParaRPr kumimoji="1" lang="zh-TW" altLang="en-US" sz="2000">
              <a:solidFill>
                <a:schemeClr val="bg1"/>
              </a:solidFill>
              <a:latin typeface="Arial" charset="0"/>
            </a:endParaRPr>
          </a:p>
        </p:txBody>
      </p:sp>
      <p:sp>
        <p:nvSpPr>
          <p:cNvPr id="33800" name="Text Box 7"/>
          <p:cNvSpPr txBox="1">
            <a:spLocks noChangeArrowheads="1"/>
          </p:cNvSpPr>
          <p:nvPr/>
        </p:nvSpPr>
        <p:spPr bwMode="auto">
          <a:xfrm>
            <a:off x="4349750" y="3667125"/>
            <a:ext cx="492125" cy="2608263"/>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10800000" scaled="1"/>
          </a:gradFill>
          <a:ln w="9525">
            <a:solidFill>
              <a:schemeClr val="tx1"/>
            </a:solidFill>
            <a:miter lim="800000"/>
            <a:headEnd/>
            <a:tailEnd/>
          </a:ln>
        </p:spPr>
        <p:txBody>
          <a:bodyPr vert="eaVert"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r>
              <a:rPr lang="zh-TW" altLang="en-US" sz="2000"/>
              <a:t>全民戰力綜合協調組織</a:t>
            </a:r>
          </a:p>
        </p:txBody>
      </p:sp>
      <p:sp>
        <p:nvSpPr>
          <p:cNvPr id="33801" name="Text Box 19"/>
          <p:cNvSpPr txBox="1">
            <a:spLocks noChangeArrowheads="1"/>
          </p:cNvSpPr>
          <p:nvPr/>
        </p:nvSpPr>
        <p:spPr bwMode="auto">
          <a:xfrm>
            <a:off x="827088" y="3740150"/>
            <a:ext cx="2881312" cy="646331"/>
          </a:xfrm>
          <a:prstGeom prst="rect">
            <a:avLst/>
          </a:prstGeom>
          <a:gradFill rotWithShape="1">
            <a:gsLst>
              <a:gs pos="0">
                <a:srgbClr val="5E9EFF"/>
              </a:gs>
              <a:gs pos="39999">
                <a:srgbClr val="85C2FF"/>
              </a:gs>
              <a:gs pos="70000">
                <a:srgbClr val="C4D6EB"/>
              </a:gs>
              <a:gs pos="100000">
                <a:srgbClr val="FFEBFA"/>
              </a:gs>
            </a:gsLst>
            <a:lin ang="16200000" scaled="1"/>
          </a:gradFill>
          <a:ln w="9525">
            <a:solidFill>
              <a:schemeClr val="tx1"/>
            </a:solidFill>
            <a:miter lim="800000"/>
            <a:headEnd/>
            <a:tailEnd/>
          </a:ln>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lnSpc>
                <a:spcPct val="90000"/>
              </a:lnSpc>
            </a:pPr>
            <a:r>
              <a:rPr kumimoji="1" lang="zh-TW" altLang="en-US" sz="2000" dirty="0">
                <a:solidFill>
                  <a:srgbClr val="FF0000"/>
                </a:solidFill>
                <a:latin typeface="Arial" charset="0"/>
              </a:rPr>
              <a:t>各部會</a:t>
            </a:r>
            <a:r>
              <a:rPr kumimoji="1" lang="zh-TW" altLang="en-US" sz="2000" dirty="0">
                <a:solidFill>
                  <a:srgbClr val="FF0000"/>
                </a:solidFill>
              </a:rPr>
              <a:t>動員準備</a:t>
            </a:r>
          </a:p>
          <a:p>
            <a:pPr algn="ctr" eaLnBrk="1" hangingPunct="1">
              <a:lnSpc>
                <a:spcPct val="90000"/>
              </a:lnSpc>
            </a:pPr>
            <a:r>
              <a:rPr kumimoji="1" lang="zh-TW" altLang="en-US" sz="2000" dirty="0">
                <a:solidFill>
                  <a:srgbClr val="FF0000"/>
                </a:solidFill>
              </a:rPr>
              <a:t>業務會報</a:t>
            </a:r>
            <a:endParaRPr kumimoji="1" lang="zh-TW" altLang="en-US" sz="2000" dirty="0">
              <a:solidFill>
                <a:srgbClr val="FF0000"/>
              </a:solidFill>
              <a:latin typeface="Arial" charset="0"/>
            </a:endParaRPr>
          </a:p>
        </p:txBody>
      </p:sp>
      <p:sp>
        <p:nvSpPr>
          <p:cNvPr id="33802" name="Text Box 32"/>
          <p:cNvSpPr txBox="1">
            <a:spLocks noChangeArrowheads="1"/>
          </p:cNvSpPr>
          <p:nvPr/>
        </p:nvSpPr>
        <p:spPr bwMode="auto">
          <a:xfrm>
            <a:off x="827088" y="4748213"/>
            <a:ext cx="2881312" cy="707886"/>
          </a:xfrm>
          <a:prstGeom prst="rect">
            <a:avLst/>
          </a:prstGeom>
          <a:gradFill rotWithShape="1">
            <a:gsLst>
              <a:gs pos="0">
                <a:srgbClr val="5E9EFF"/>
              </a:gs>
              <a:gs pos="39999">
                <a:srgbClr val="85C2FF"/>
              </a:gs>
              <a:gs pos="70000">
                <a:srgbClr val="C4D6EB"/>
              </a:gs>
              <a:gs pos="100000">
                <a:srgbClr val="FFEBFA"/>
              </a:gs>
            </a:gsLst>
            <a:lin ang="16200000" scaled="1"/>
          </a:gradFill>
          <a:ln w="9525">
            <a:solidFill>
              <a:schemeClr val="tx1"/>
            </a:solidFill>
            <a:miter lim="800000"/>
            <a:headEnd/>
            <a:tailEnd/>
          </a:ln>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r>
              <a:rPr kumimoji="1" lang="zh-TW" altLang="en-US" sz="2000" dirty="0">
                <a:solidFill>
                  <a:srgbClr val="FF0000"/>
                </a:solidFill>
                <a:latin typeface="Arial" charset="0"/>
              </a:rPr>
              <a:t>直轄市、縣（市）</a:t>
            </a:r>
          </a:p>
          <a:p>
            <a:pPr algn="ctr" eaLnBrk="1" hangingPunct="1"/>
            <a:r>
              <a:rPr kumimoji="1" lang="zh-TW" altLang="en-US" sz="2000" dirty="0">
                <a:solidFill>
                  <a:srgbClr val="FF0000"/>
                </a:solidFill>
                <a:latin typeface="Arial" charset="0"/>
              </a:rPr>
              <a:t>動員準備業務會報</a:t>
            </a:r>
          </a:p>
        </p:txBody>
      </p:sp>
      <p:sp>
        <p:nvSpPr>
          <p:cNvPr id="33803" name="Text Box 20"/>
          <p:cNvSpPr txBox="1">
            <a:spLocks noChangeArrowheads="1"/>
          </p:cNvSpPr>
          <p:nvPr/>
        </p:nvSpPr>
        <p:spPr bwMode="auto">
          <a:xfrm>
            <a:off x="5724525" y="3770313"/>
            <a:ext cx="3076575" cy="677862"/>
          </a:xfrm>
          <a:prstGeom prst="rect">
            <a:avLst/>
          </a:prstGeom>
          <a:gradFill rotWithShape="1">
            <a:gsLst>
              <a:gs pos="0">
                <a:srgbClr val="DDEBCF"/>
              </a:gs>
              <a:gs pos="50000">
                <a:srgbClr val="9CB86E"/>
              </a:gs>
              <a:gs pos="100000">
                <a:srgbClr val="156B13"/>
              </a:gs>
            </a:gsLst>
            <a:lin ang="13500000" scaled="1"/>
          </a:gradFill>
          <a:ln w="9525">
            <a:solidFill>
              <a:schemeClr val="tx1"/>
            </a:solidFill>
            <a:miter lim="800000"/>
            <a:headEnd/>
            <a:tailEnd/>
          </a:ln>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lnSpc>
                <a:spcPct val="90000"/>
              </a:lnSpc>
            </a:pPr>
            <a:r>
              <a:rPr kumimoji="1" lang="zh-TW" altLang="en-US" sz="2000">
                <a:solidFill>
                  <a:schemeClr val="bg1"/>
                </a:solidFill>
              </a:rPr>
              <a:t>各災害業務主管機關</a:t>
            </a:r>
          </a:p>
          <a:p>
            <a:pPr algn="ctr" eaLnBrk="1" hangingPunct="1">
              <a:lnSpc>
                <a:spcPct val="90000"/>
              </a:lnSpc>
            </a:pPr>
            <a:r>
              <a:rPr kumimoji="1" lang="zh-TW" altLang="en-US" sz="2000">
                <a:solidFill>
                  <a:srgbClr val="FF0000"/>
                </a:solidFill>
                <a:latin typeface="Arial" charset="0"/>
              </a:rPr>
              <a:t>緊急應變小組</a:t>
            </a:r>
          </a:p>
        </p:txBody>
      </p:sp>
      <p:sp>
        <p:nvSpPr>
          <p:cNvPr id="33804" name="Text Box 33"/>
          <p:cNvSpPr txBox="1">
            <a:spLocks noChangeArrowheads="1"/>
          </p:cNvSpPr>
          <p:nvPr/>
        </p:nvSpPr>
        <p:spPr bwMode="auto">
          <a:xfrm>
            <a:off x="5724525" y="4748213"/>
            <a:ext cx="3076575" cy="738187"/>
          </a:xfrm>
          <a:prstGeom prst="rect">
            <a:avLst/>
          </a:prstGeom>
          <a:gradFill rotWithShape="1">
            <a:gsLst>
              <a:gs pos="0">
                <a:srgbClr val="DDEBCF"/>
              </a:gs>
              <a:gs pos="50000">
                <a:srgbClr val="9CB86E"/>
              </a:gs>
              <a:gs pos="100000">
                <a:srgbClr val="156B13"/>
              </a:gs>
            </a:gsLst>
            <a:lin ang="5400000"/>
          </a:gradFill>
          <a:ln w="9525">
            <a:solidFill>
              <a:schemeClr val="tx1"/>
            </a:solidFill>
            <a:miter lim="800000"/>
            <a:headEnd/>
            <a:tailEnd/>
          </a:ln>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r>
              <a:rPr kumimoji="1" lang="zh-TW" altLang="en-US" sz="2000">
                <a:solidFill>
                  <a:schemeClr val="bg1"/>
                </a:solidFill>
                <a:latin typeface="Arial" charset="0"/>
              </a:rPr>
              <a:t>直轄市、縣（市）</a:t>
            </a:r>
          </a:p>
          <a:p>
            <a:pPr algn="ctr" eaLnBrk="1" hangingPunct="1"/>
            <a:r>
              <a:rPr kumimoji="1" lang="zh-TW" altLang="en-US" sz="2000">
                <a:solidFill>
                  <a:srgbClr val="FF0000"/>
                </a:solidFill>
                <a:latin typeface="Arial" charset="0"/>
              </a:rPr>
              <a:t>災害應變中心</a:t>
            </a:r>
          </a:p>
        </p:txBody>
      </p:sp>
      <p:cxnSp>
        <p:nvCxnSpPr>
          <p:cNvPr id="33805" name="AutoShape 12"/>
          <p:cNvCxnSpPr>
            <a:cxnSpLocks noChangeShapeType="1"/>
            <a:stCxn id="26" idx="2"/>
            <a:endCxn id="33798" idx="0"/>
          </p:cNvCxnSpPr>
          <p:nvPr/>
        </p:nvCxnSpPr>
        <p:spPr bwMode="auto">
          <a:xfrm rot="5400000">
            <a:off x="3221435" y="914797"/>
            <a:ext cx="360362" cy="2267744"/>
          </a:xfrm>
          <a:prstGeom prst="bentConnector3">
            <a:avLst>
              <a:gd name="adj1" fmla="val 50000"/>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06" name="AutoShape 13"/>
          <p:cNvCxnSpPr>
            <a:cxnSpLocks noChangeShapeType="1"/>
            <a:stCxn id="26" idx="2"/>
            <a:endCxn id="33799" idx="0"/>
          </p:cNvCxnSpPr>
          <p:nvPr/>
        </p:nvCxnSpPr>
        <p:spPr bwMode="auto">
          <a:xfrm rot="16200000" flipH="1">
            <a:off x="5718970" y="685006"/>
            <a:ext cx="360362" cy="2727325"/>
          </a:xfrm>
          <a:prstGeom prst="bentConnector3">
            <a:avLst>
              <a:gd name="adj1" fmla="val 50000"/>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07" name="AutoShape 14"/>
          <p:cNvCxnSpPr>
            <a:cxnSpLocks noChangeShapeType="1"/>
            <a:stCxn id="33798" idx="2"/>
            <a:endCxn id="33800" idx="0"/>
          </p:cNvCxnSpPr>
          <p:nvPr/>
        </p:nvCxnSpPr>
        <p:spPr bwMode="auto">
          <a:xfrm rot="16200000" flipH="1">
            <a:off x="3174306" y="2245617"/>
            <a:ext cx="514945" cy="2328069"/>
          </a:xfrm>
          <a:prstGeom prst="bentConnector3">
            <a:avLst>
              <a:gd name="adj1" fmla="val 50000"/>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08" name="AutoShape 15"/>
          <p:cNvCxnSpPr>
            <a:cxnSpLocks noChangeShapeType="1"/>
            <a:stCxn id="33798" idx="2"/>
            <a:endCxn id="33801" idx="0"/>
          </p:cNvCxnSpPr>
          <p:nvPr/>
        </p:nvCxnSpPr>
        <p:spPr bwMode="auto">
          <a:xfrm>
            <a:off x="2267744" y="3152180"/>
            <a:ext cx="0" cy="58797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09" name="AutoShape 16"/>
          <p:cNvCxnSpPr>
            <a:cxnSpLocks noChangeShapeType="1"/>
            <a:stCxn id="33801" idx="2"/>
            <a:endCxn id="33802" idx="0"/>
          </p:cNvCxnSpPr>
          <p:nvPr/>
        </p:nvCxnSpPr>
        <p:spPr bwMode="auto">
          <a:xfrm>
            <a:off x="2267744" y="4386481"/>
            <a:ext cx="0" cy="361732"/>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10" name="AutoShape 21"/>
          <p:cNvCxnSpPr>
            <a:cxnSpLocks noChangeShapeType="1"/>
            <a:endCxn id="33804" idx="1"/>
          </p:cNvCxnSpPr>
          <p:nvPr/>
        </p:nvCxnSpPr>
        <p:spPr bwMode="auto">
          <a:xfrm>
            <a:off x="4830763" y="5116513"/>
            <a:ext cx="893762" cy="1587"/>
          </a:xfrm>
          <a:prstGeom prst="straightConnector1">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11" name="AutoShape 22"/>
          <p:cNvCxnSpPr>
            <a:cxnSpLocks noChangeShapeType="1"/>
            <a:endCxn id="33803" idx="1"/>
          </p:cNvCxnSpPr>
          <p:nvPr/>
        </p:nvCxnSpPr>
        <p:spPr bwMode="auto">
          <a:xfrm>
            <a:off x="4841875" y="4094163"/>
            <a:ext cx="882650" cy="14287"/>
          </a:xfrm>
          <a:prstGeom prst="straightConnector1">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12" name="AutoShape 23"/>
          <p:cNvCxnSpPr>
            <a:cxnSpLocks noChangeShapeType="1"/>
            <a:stCxn id="33798" idx="3"/>
            <a:endCxn id="33799" idx="1"/>
          </p:cNvCxnSpPr>
          <p:nvPr/>
        </p:nvCxnSpPr>
        <p:spPr bwMode="auto">
          <a:xfrm>
            <a:off x="3708400" y="2690515"/>
            <a:ext cx="2016125" cy="15379"/>
          </a:xfrm>
          <a:prstGeom prst="straightConnector1">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813" name="Text Box 24"/>
          <p:cNvSpPr txBox="1">
            <a:spLocks noChangeArrowheads="1"/>
          </p:cNvSpPr>
          <p:nvPr/>
        </p:nvSpPr>
        <p:spPr bwMode="auto">
          <a:xfrm>
            <a:off x="323850" y="2354263"/>
            <a:ext cx="431800" cy="595312"/>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lnSpc>
                <a:spcPct val="80000"/>
              </a:lnSpc>
            </a:pPr>
            <a:r>
              <a:rPr kumimoji="1" lang="zh-TW" altLang="en-US" sz="2000">
                <a:solidFill>
                  <a:schemeClr val="tx1"/>
                </a:solidFill>
                <a:latin typeface="Arial" charset="0"/>
              </a:rPr>
              <a:t>中央</a:t>
            </a:r>
          </a:p>
        </p:txBody>
      </p:sp>
      <p:sp>
        <p:nvSpPr>
          <p:cNvPr id="33814" name="Text Box 25"/>
          <p:cNvSpPr txBox="1">
            <a:spLocks noChangeArrowheads="1"/>
          </p:cNvSpPr>
          <p:nvPr/>
        </p:nvSpPr>
        <p:spPr bwMode="auto">
          <a:xfrm>
            <a:off x="323850" y="3776663"/>
            <a:ext cx="431800" cy="595312"/>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lnSpc>
                <a:spcPct val="80000"/>
              </a:lnSpc>
            </a:pPr>
            <a:r>
              <a:rPr kumimoji="1" lang="zh-TW" altLang="en-US" sz="2000">
                <a:solidFill>
                  <a:schemeClr val="tx1"/>
                </a:solidFill>
                <a:latin typeface="Arial" charset="0"/>
              </a:rPr>
              <a:t>部會</a:t>
            </a:r>
          </a:p>
        </p:txBody>
      </p:sp>
      <p:sp>
        <p:nvSpPr>
          <p:cNvPr id="33815" name="Text Box 26"/>
          <p:cNvSpPr txBox="1">
            <a:spLocks noChangeArrowheads="1"/>
          </p:cNvSpPr>
          <p:nvPr/>
        </p:nvSpPr>
        <p:spPr bwMode="auto">
          <a:xfrm>
            <a:off x="323850" y="4819650"/>
            <a:ext cx="431800" cy="59690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lnSpc>
                <a:spcPct val="80000"/>
              </a:lnSpc>
            </a:pPr>
            <a:r>
              <a:rPr kumimoji="1" lang="zh-TW" altLang="en-US" sz="2000">
                <a:solidFill>
                  <a:schemeClr val="tx1"/>
                </a:solidFill>
                <a:latin typeface="Arial" charset="0"/>
              </a:rPr>
              <a:t>縣市</a:t>
            </a:r>
          </a:p>
        </p:txBody>
      </p:sp>
      <p:sp>
        <p:nvSpPr>
          <p:cNvPr id="33816" name="Text Box 27"/>
          <p:cNvSpPr txBox="1">
            <a:spLocks noChangeArrowheads="1"/>
          </p:cNvSpPr>
          <p:nvPr/>
        </p:nvSpPr>
        <p:spPr bwMode="auto">
          <a:xfrm>
            <a:off x="3924300" y="2876550"/>
            <a:ext cx="12112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r>
              <a:rPr kumimoji="1" lang="zh-TW" altLang="en-US" sz="2000">
                <a:solidFill>
                  <a:schemeClr val="tx1"/>
                </a:solidFill>
                <a:latin typeface="Arial" charset="0"/>
              </a:rPr>
              <a:t>協調聯繫</a:t>
            </a:r>
          </a:p>
        </p:txBody>
      </p:sp>
      <p:sp>
        <p:nvSpPr>
          <p:cNvPr id="33817" name="Text Box 33"/>
          <p:cNvSpPr txBox="1">
            <a:spLocks noChangeArrowheads="1"/>
          </p:cNvSpPr>
          <p:nvPr/>
        </p:nvSpPr>
        <p:spPr bwMode="auto">
          <a:xfrm>
            <a:off x="5724525" y="5788025"/>
            <a:ext cx="3076575" cy="738188"/>
          </a:xfrm>
          <a:prstGeom prst="rect">
            <a:avLst/>
          </a:prstGeom>
          <a:gradFill rotWithShape="1">
            <a:gsLst>
              <a:gs pos="0">
                <a:srgbClr val="DDEBCF"/>
              </a:gs>
              <a:gs pos="50000">
                <a:srgbClr val="9CB86E"/>
              </a:gs>
              <a:gs pos="100000">
                <a:srgbClr val="156B13"/>
              </a:gs>
            </a:gsLst>
            <a:lin ang="5400000"/>
          </a:gradFill>
          <a:ln w="9525">
            <a:solidFill>
              <a:schemeClr val="tx1"/>
            </a:solidFill>
            <a:miter lim="800000"/>
            <a:headEnd/>
            <a:tailEnd/>
          </a:ln>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r>
              <a:rPr kumimoji="1" lang="zh-TW" altLang="en-US" sz="2000">
                <a:solidFill>
                  <a:schemeClr val="bg1"/>
                </a:solidFill>
                <a:latin typeface="Arial" charset="0"/>
              </a:rPr>
              <a:t>鄉（ 鎮、市）</a:t>
            </a:r>
          </a:p>
          <a:p>
            <a:pPr algn="ctr" eaLnBrk="1" hangingPunct="1"/>
            <a:r>
              <a:rPr kumimoji="1" lang="zh-TW" altLang="en-US" sz="2000">
                <a:solidFill>
                  <a:srgbClr val="FF0000"/>
                </a:solidFill>
                <a:latin typeface="Arial" charset="0"/>
              </a:rPr>
              <a:t>災害應變中心</a:t>
            </a:r>
          </a:p>
        </p:txBody>
      </p:sp>
      <p:cxnSp>
        <p:nvCxnSpPr>
          <p:cNvPr id="33818" name="AutoShape 30"/>
          <p:cNvCxnSpPr>
            <a:cxnSpLocks noChangeShapeType="1"/>
            <a:endCxn id="33817" idx="1"/>
          </p:cNvCxnSpPr>
          <p:nvPr/>
        </p:nvCxnSpPr>
        <p:spPr bwMode="auto">
          <a:xfrm>
            <a:off x="4841875" y="6142038"/>
            <a:ext cx="882650" cy="15875"/>
          </a:xfrm>
          <a:prstGeom prst="straightConnector1">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819" name="Text Box 26"/>
          <p:cNvSpPr txBox="1">
            <a:spLocks noChangeArrowheads="1"/>
          </p:cNvSpPr>
          <p:nvPr/>
        </p:nvSpPr>
        <p:spPr bwMode="auto">
          <a:xfrm>
            <a:off x="323850" y="5929313"/>
            <a:ext cx="431800" cy="595312"/>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lnSpc>
                <a:spcPct val="80000"/>
              </a:lnSpc>
            </a:pPr>
            <a:r>
              <a:rPr kumimoji="1" lang="zh-TW" altLang="en-US" sz="2000">
                <a:solidFill>
                  <a:schemeClr val="tx1"/>
                </a:solidFill>
                <a:latin typeface="Arial" charset="0"/>
              </a:rPr>
              <a:t>鄉鎮</a:t>
            </a:r>
          </a:p>
        </p:txBody>
      </p:sp>
      <p:sp>
        <p:nvSpPr>
          <p:cNvPr id="33820" name="文字方塊 51"/>
          <p:cNvSpPr txBox="1">
            <a:spLocks noChangeArrowheads="1"/>
          </p:cNvSpPr>
          <p:nvPr/>
        </p:nvSpPr>
        <p:spPr bwMode="auto">
          <a:xfrm>
            <a:off x="323850" y="836613"/>
            <a:ext cx="3108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r>
              <a:rPr lang="zh-TW" altLang="en-US" sz="3600">
                <a:solidFill>
                  <a:srgbClr val="FFFF00"/>
                </a:solidFill>
              </a:rPr>
              <a:t>三、災害應變</a:t>
            </a:r>
          </a:p>
        </p:txBody>
      </p:sp>
    </p:spTree>
    <p:extLst>
      <p:ext uri="{BB962C8B-B14F-4D97-AF65-F5344CB8AC3E}">
        <p14:creationId xmlns:p14="http://schemas.microsoft.com/office/powerpoint/2010/main" val="409363758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16632"/>
            <a:ext cx="8568952" cy="720080"/>
          </a:xfrm>
          <a:extLst/>
        </p:spPr>
        <p:txBody>
          <a:bodyPr/>
          <a:lstStyle/>
          <a:p>
            <a:pPr algn="ctr">
              <a:defRPr/>
            </a:pPr>
            <a:r>
              <a:rPr lang="zh-TW" altLang="en-US" sz="4400" dirty="0" smtClean="0">
                <a:solidFill>
                  <a:srgbClr val="FF9933"/>
                </a:solidFill>
                <a:latin typeface="標楷體" pitchFamily="65" charset="-120"/>
                <a:ea typeface="標楷體" pitchFamily="65" charset="-120"/>
              </a:rPr>
              <a:t>動員</a:t>
            </a:r>
            <a:r>
              <a:rPr lang="zh-TW" altLang="en-US" sz="4400" dirty="0">
                <a:solidFill>
                  <a:srgbClr val="FF9933"/>
                </a:solidFill>
                <a:latin typeface="標楷體" pitchFamily="65" charset="-120"/>
                <a:ea typeface="標楷體" pitchFamily="65" charset="-120"/>
              </a:rPr>
              <a:t>能量支援內容</a:t>
            </a:r>
            <a:endParaRPr lang="zh-TW" altLang="en-US" dirty="0">
              <a:solidFill>
                <a:srgbClr val="FF9933"/>
              </a:solidFill>
            </a:endParaRPr>
          </a:p>
        </p:txBody>
      </p:sp>
      <p:sp>
        <p:nvSpPr>
          <p:cNvPr id="3" name="文字版面配置區 2"/>
          <p:cNvSpPr>
            <a:spLocks noGrp="1"/>
          </p:cNvSpPr>
          <p:nvPr>
            <p:ph type="body" idx="1"/>
          </p:nvPr>
        </p:nvSpPr>
        <p:spPr>
          <a:xfrm>
            <a:off x="468710" y="260350"/>
            <a:ext cx="8640762" cy="5400675"/>
          </a:xfrm>
        </p:spPr>
        <p:txBody>
          <a:bodyPr/>
          <a:lstStyle/>
          <a:p>
            <a:pPr marL="0" indent="0">
              <a:defRPr/>
            </a:pP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依災防法第</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27</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條第</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1</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項</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及第</a:t>
            </a:r>
            <a:r>
              <a:rPr lang="en-US" altLang="zh-TW"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31</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條第</a:t>
            </a:r>
            <a:r>
              <a:rPr lang="en-US" altLang="zh-TW"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項</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規定各級政府及其成立之災害應變中心指揮官，應實施之各款應變措施與事項，包含救災人力、物資、交通輸具、搶救器材、設施、災民收容場所、緊急醫療救護、傳染病防治等，均涉及動員準備分類計畫主管機關平時所調查、統計、編管並建立資料庫彙整積儲之動員能量。</a:t>
            </a:r>
            <a:endPar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3482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7A9B4C2F-7055-4E62-BA58-BD00B09736FE}" type="slidenum">
              <a:rPr lang="en-US" altLang="zh-TW" sz="1200" b="0" smtClean="0">
                <a:solidFill>
                  <a:srgbClr val="D1EAEE"/>
                </a:solidFill>
                <a:latin typeface="Constantia" pitchFamily="18" charset="0"/>
              </a:rPr>
              <a:pPr eaLnBrk="1" hangingPunct="1"/>
              <a:t>155</a:t>
            </a:fld>
            <a:endParaRPr lang="en-US" altLang="zh-TW" sz="1200" b="0" smtClean="0">
              <a:solidFill>
                <a:srgbClr val="D1EAEE"/>
              </a:solidFill>
              <a:latin typeface="Constantia" pitchFamily="18" charset="0"/>
            </a:endParaRPr>
          </a:p>
        </p:txBody>
      </p:sp>
    </p:spTree>
    <p:extLst>
      <p:ext uri="{BB962C8B-B14F-4D97-AF65-F5344CB8AC3E}">
        <p14:creationId xmlns:p14="http://schemas.microsoft.com/office/powerpoint/2010/main" val="36599714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0352" y="44624"/>
            <a:ext cx="7772400" cy="648072"/>
          </a:xfrm>
          <a:extLst/>
        </p:spPr>
        <p:txBody>
          <a:bodyPr/>
          <a:lstStyle/>
          <a:p>
            <a:pPr algn="ctr">
              <a:defRPr/>
            </a:pPr>
            <a:r>
              <a:rPr lang="zh-TW" altLang="en-US" sz="4400" dirty="0" smtClean="0">
                <a:solidFill>
                  <a:srgbClr val="FF9933"/>
                </a:solidFill>
                <a:latin typeface="標楷體" pitchFamily="65" charset="-120"/>
                <a:ea typeface="標楷體" pitchFamily="65" charset="-120"/>
              </a:rPr>
              <a:t>動員能量支援內容</a:t>
            </a:r>
            <a:endParaRPr lang="zh-TW" altLang="en-US" sz="4400" dirty="0">
              <a:solidFill>
                <a:srgbClr val="FF9933"/>
              </a:solidFill>
              <a:latin typeface="標楷體" pitchFamily="65" charset="-120"/>
              <a:ea typeface="標楷體" pitchFamily="65" charset="-120"/>
            </a:endParaRPr>
          </a:p>
        </p:txBody>
      </p:sp>
      <p:sp>
        <p:nvSpPr>
          <p:cNvPr id="21507" name="文字版面配置區 2"/>
          <p:cNvSpPr>
            <a:spLocks noGrp="1"/>
          </p:cNvSpPr>
          <p:nvPr>
            <p:ph type="body" idx="1"/>
          </p:nvPr>
        </p:nvSpPr>
        <p:spPr>
          <a:xfrm>
            <a:off x="-31013" y="908720"/>
            <a:ext cx="8642350" cy="5545137"/>
          </a:xfrm>
        </p:spPr>
        <p:txBody>
          <a:bodyPr/>
          <a:lstStyle/>
          <a:p>
            <a:pPr marL="328613">
              <a:defRPr/>
            </a:pPr>
            <a:r>
              <a:rPr lang="zh-TW" altLang="en-US" sz="3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一、人力方面</a:t>
            </a:r>
            <a:endParaRPr lang="en-US" altLang="zh-TW" sz="3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a:p>
            <a:pPr marL="571500" indent="-571500">
              <a:buFont typeface="Wingdings" pitchFamily="2" charset="2"/>
              <a:buChar char="u"/>
              <a:defRPr/>
            </a:pP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全</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動法</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第</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15</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條第</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1</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項規定</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，人力動員</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準備</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分類</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計畫主管機關</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於動員準備階段，應對民間重要專門技術人員、民防</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、義勇</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消防、社區災害防救團體及民間災害防救志願組織，實施</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調查</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、統計、</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編組</a:t>
            </a:r>
            <a:endPar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marL="571500" indent="-571500">
              <a:buFont typeface="Wingdings" pitchFamily="2" charset="2"/>
              <a:buChar char="u"/>
              <a:defRPr/>
            </a:pP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民防法</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第</a:t>
            </a:r>
            <a:r>
              <a:rPr lang="en-US" altLang="zh-TW"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條立法目的：有效</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運用民力，發揮民間自衛自救功能，共同防護人民</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生命、</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身</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體</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、財產安全，以達平時防災救護，戰時有效支援軍事</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任務。</a:t>
            </a:r>
          </a:p>
        </p:txBody>
      </p:sp>
      <p:sp>
        <p:nvSpPr>
          <p:cNvPr id="3584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AF0C7C0D-A457-4C64-BE74-8CD993B01157}" type="slidenum">
              <a:rPr lang="en-US" altLang="zh-TW" sz="1200" b="0" smtClean="0">
                <a:solidFill>
                  <a:srgbClr val="D1EAEE"/>
                </a:solidFill>
                <a:latin typeface="Constantia" pitchFamily="18" charset="0"/>
              </a:rPr>
              <a:pPr eaLnBrk="1" hangingPunct="1"/>
              <a:t>156</a:t>
            </a:fld>
            <a:endParaRPr lang="en-US" altLang="zh-TW" sz="1200" b="0" smtClean="0">
              <a:solidFill>
                <a:srgbClr val="D1EAEE"/>
              </a:solidFill>
              <a:latin typeface="Constantia" pitchFamily="18" charset="0"/>
            </a:endParaRPr>
          </a:p>
        </p:txBody>
      </p:sp>
    </p:spTree>
    <p:extLst>
      <p:ext uri="{BB962C8B-B14F-4D97-AF65-F5344CB8AC3E}">
        <p14:creationId xmlns:p14="http://schemas.microsoft.com/office/powerpoint/2010/main" val="208882174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8032" y="44624"/>
            <a:ext cx="7772400" cy="792088"/>
          </a:xfrm>
          <a:extLst/>
        </p:spPr>
        <p:txBody>
          <a:bodyPr/>
          <a:lstStyle/>
          <a:p>
            <a:pPr algn="ctr">
              <a:defRPr/>
            </a:pPr>
            <a:r>
              <a:rPr lang="zh-TW" altLang="en-US" sz="4400" dirty="0" smtClean="0">
                <a:solidFill>
                  <a:srgbClr val="FF9933"/>
                </a:solidFill>
                <a:latin typeface="標楷體" pitchFamily="65" charset="-120"/>
                <a:ea typeface="標楷體" pitchFamily="65" charset="-120"/>
              </a:rPr>
              <a:t>動員</a:t>
            </a:r>
            <a:r>
              <a:rPr lang="zh-TW" altLang="en-US" sz="4400" dirty="0">
                <a:solidFill>
                  <a:srgbClr val="FF9933"/>
                </a:solidFill>
                <a:latin typeface="標楷體" pitchFamily="65" charset="-120"/>
                <a:ea typeface="標楷體" pitchFamily="65" charset="-120"/>
              </a:rPr>
              <a:t>能量支援內容</a:t>
            </a:r>
            <a:endParaRPr lang="zh-TW" altLang="en-US" dirty="0">
              <a:solidFill>
                <a:srgbClr val="FF9933"/>
              </a:solidFill>
            </a:endParaRPr>
          </a:p>
        </p:txBody>
      </p:sp>
      <p:sp>
        <p:nvSpPr>
          <p:cNvPr id="3" name="文字版面配置區 2"/>
          <p:cNvSpPr>
            <a:spLocks noGrp="1"/>
          </p:cNvSpPr>
          <p:nvPr>
            <p:ph type="body" idx="1"/>
          </p:nvPr>
        </p:nvSpPr>
        <p:spPr>
          <a:xfrm>
            <a:off x="214313" y="548680"/>
            <a:ext cx="8856662" cy="5543550"/>
          </a:xfrm>
        </p:spPr>
        <p:txBody>
          <a:bodyPr/>
          <a:lstStyle/>
          <a:p>
            <a:pPr marL="328613">
              <a:buFont typeface="Wingdings" pitchFamily="2" charset="2"/>
              <a:buChar char="u"/>
              <a:defRPr/>
            </a:pP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民防法第</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5</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條第</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3</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項規定，各級主管機關於必要時，得結合全民防衛動員準備體系，協助搶救重大災害。</a:t>
            </a:r>
          </a:p>
          <a:p>
            <a:pPr marL="328613">
              <a:buFont typeface="Wingdings" pitchFamily="2" charset="2"/>
              <a:buChar char="u"/>
              <a:defRPr/>
            </a:pP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災防法第</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31</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條第</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1</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項第</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4</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款規定，各級政府成立災害應變中心後，指揮官於災害應變範圍內實施徵調相關專門職業、技術人員及所徵用物資之操作人員協助救災。</a:t>
            </a:r>
            <a:endPar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marL="328613">
              <a:buFont typeface="Wingdings" pitchFamily="2" charset="2"/>
              <a:buChar char="u"/>
              <a:defRPr/>
            </a:pPr>
            <a:endParaRPr lang="en-US" altLang="zh-TW" sz="3600" dirty="0" smtClean="0">
              <a:solidFill>
                <a:srgbClr val="FFFF00"/>
              </a:solidFill>
              <a:latin typeface="標楷體" pitchFamily="65" charset="-120"/>
              <a:ea typeface="標楷體" pitchFamily="65" charset="-120"/>
            </a:endParaRPr>
          </a:p>
          <a:p>
            <a:pPr marL="328613">
              <a:defRPr/>
            </a:pPr>
            <a:endParaRPr lang="zh-TW" altLang="en-US" dirty="0" smtClean="0">
              <a:ea typeface="新細明體" charset="-120"/>
            </a:endParaRPr>
          </a:p>
        </p:txBody>
      </p:sp>
      <p:sp>
        <p:nvSpPr>
          <p:cNvPr id="3686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284C6E4F-15B5-4BD4-BB9D-AF66CBF03E56}" type="slidenum">
              <a:rPr lang="en-US" altLang="zh-TW" sz="1200" b="0" smtClean="0">
                <a:solidFill>
                  <a:srgbClr val="D1EAEE"/>
                </a:solidFill>
                <a:latin typeface="Constantia" pitchFamily="18" charset="0"/>
              </a:rPr>
              <a:pPr eaLnBrk="1" hangingPunct="1"/>
              <a:t>157</a:t>
            </a:fld>
            <a:endParaRPr lang="en-US" altLang="zh-TW" sz="1200" b="0" smtClean="0">
              <a:solidFill>
                <a:srgbClr val="D1EAEE"/>
              </a:solidFill>
              <a:latin typeface="Constantia" pitchFamily="18" charset="0"/>
            </a:endParaRPr>
          </a:p>
        </p:txBody>
      </p:sp>
      <p:sp>
        <p:nvSpPr>
          <p:cNvPr id="7" name="AutoShape 14"/>
          <p:cNvSpPr>
            <a:spLocks noChangeArrowheads="1"/>
          </p:cNvSpPr>
          <p:nvPr/>
        </p:nvSpPr>
        <p:spPr bwMode="auto">
          <a:xfrm>
            <a:off x="611188" y="5157788"/>
            <a:ext cx="8062912" cy="1439862"/>
          </a:xfrm>
          <a:prstGeom prst="foldedCorner">
            <a:avLst>
              <a:gd name="adj" fmla="val 12500"/>
            </a:avLst>
          </a:prstGeom>
          <a:gradFill rotWithShape="1">
            <a:gsLst>
              <a:gs pos="0">
                <a:srgbClr val="CCFF33"/>
              </a:gs>
              <a:gs pos="50000">
                <a:srgbClr val="FFFFFF"/>
              </a:gs>
              <a:gs pos="100000">
                <a:srgbClr val="CCFF33"/>
              </a:gs>
            </a:gsLst>
            <a:lin ang="5400000" scaled="1"/>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auto">
              <a:spcBef>
                <a:spcPts val="0"/>
              </a:spcBef>
              <a:spcAft>
                <a:spcPts val="0"/>
              </a:spcAft>
              <a:defRPr/>
            </a:pPr>
            <a:endParaRPr lang="zh-TW" altLang="en-US" sz="1800" b="0" kern="0" dirty="0">
              <a:solidFill>
                <a:sysClr val="windowText" lastClr="000000"/>
              </a:solidFill>
              <a:ea typeface="新細明體" pitchFamily="18" charset="-120"/>
            </a:endParaRPr>
          </a:p>
        </p:txBody>
      </p:sp>
      <p:sp>
        <p:nvSpPr>
          <p:cNvPr id="36870" name="文字方塊 8"/>
          <p:cNvSpPr txBox="1">
            <a:spLocks noChangeArrowheads="1"/>
          </p:cNvSpPr>
          <p:nvPr/>
        </p:nvSpPr>
        <p:spPr bwMode="auto">
          <a:xfrm>
            <a:off x="611188" y="5119688"/>
            <a:ext cx="80629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r>
              <a:rPr lang="zh-TW" altLang="en-US" dirty="0">
                <a:solidFill>
                  <a:srgbClr val="FF0000"/>
                </a:solidFill>
              </a:rPr>
              <a:t>透過人力動員所屬民防、消防、交通等分類計畫對人力之調查、統計、編組，可於災害應變中心成立後有效支援災害防救。</a:t>
            </a:r>
          </a:p>
        </p:txBody>
      </p:sp>
    </p:spTree>
    <p:extLst>
      <p:ext uri="{BB962C8B-B14F-4D97-AF65-F5344CB8AC3E}">
        <p14:creationId xmlns:p14="http://schemas.microsoft.com/office/powerpoint/2010/main" val="83877676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5048" y="-99392"/>
            <a:ext cx="8568952" cy="720080"/>
          </a:xfrm>
          <a:extLst/>
        </p:spPr>
        <p:txBody>
          <a:bodyPr/>
          <a:lstStyle/>
          <a:p>
            <a:pPr algn="ctr">
              <a:defRPr/>
            </a:pPr>
            <a:r>
              <a:rPr lang="zh-TW" altLang="en-US" sz="4400" dirty="0" smtClean="0">
                <a:solidFill>
                  <a:srgbClr val="FF9933"/>
                </a:solidFill>
                <a:latin typeface="標楷體" pitchFamily="65" charset="-120"/>
                <a:ea typeface="標楷體" pitchFamily="65" charset="-120"/>
              </a:rPr>
              <a:t>動員</a:t>
            </a:r>
            <a:r>
              <a:rPr lang="zh-TW" altLang="en-US" sz="4400" dirty="0">
                <a:solidFill>
                  <a:srgbClr val="FF9933"/>
                </a:solidFill>
                <a:latin typeface="標楷體" pitchFamily="65" charset="-120"/>
                <a:ea typeface="標楷體" pitchFamily="65" charset="-120"/>
              </a:rPr>
              <a:t>能量支援內容</a:t>
            </a:r>
            <a:endParaRPr lang="zh-TW" altLang="en-US" dirty="0">
              <a:solidFill>
                <a:srgbClr val="FF9933"/>
              </a:solidFill>
            </a:endParaRPr>
          </a:p>
        </p:txBody>
      </p:sp>
      <p:sp>
        <p:nvSpPr>
          <p:cNvPr id="3" name="文字版面配置區 2"/>
          <p:cNvSpPr>
            <a:spLocks noGrp="1"/>
          </p:cNvSpPr>
          <p:nvPr>
            <p:ph type="body" idx="1"/>
          </p:nvPr>
        </p:nvSpPr>
        <p:spPr>
          <a:xfrm>
            <a:off x="251520" y="1772816"/>
            <a:ext cx="8569325" cy="5761037"/>
          </a:xfrm>
        </p:spPr>
        <p:txBody>
          <a:bodyPr/>
          <a:lstStyle/>
          <a:p>
            <a:pPr>
              <a:defRPr/>
            </a:pPr>
            <a:r>
              <a:rPr lang="zh-TW" altLang="en-US" sz="3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二、物力方面（廣義）</a:t>
            </a:r>
            <a:endParaRPr lang="en-US" altLang="zh-TW" sz="3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a:p>
            <a:pPr marL="557784" indent="-571500">
              <a:buFont typeface="Wingdings" pitchFamily="2" charset="2"/>
              <a:buChar char="u"/>
              <a:defRPr/>
            </a:pP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全動法第</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13</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條，各</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動員準備分類計畫主管機關及直轄市、縣 </a:t>
            </a:r>
            <a:r>
              <a:rPr lang="en-US" altLang="zh-TW"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市</a:t>
            </a:r>
            <a:r>
              <a:rPr lang="en-US" altLang="zh-TW"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 </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政府於</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動員準備</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階段，應對可為動員之人力、物力、科技、設施及交通輸</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具等</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，進行調查、統計及規劃，並得實施演習驗證之。</a:t>
            </a:r>
          </a:p>
          <a:p>
            <a:pPr marL="557784" indent="-571500">
              <a:buFont typeface="Wingdings" pitchFamily="2" charset="2"/>
              <a:buChar char="u"/>
              <a:defRPr/>
            </a:pP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全</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動</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法除第</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18</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條財力動員外，第</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16</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條～</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24</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條，物資經濟、交通、衛生、科技等</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各</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動員準備分類</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計畫</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主管機關，均應就業管動員能量依上該規定辦理。</a:t>
            </a:r>
            <a:endPar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marL="557784" indent="-571500">
              <a:buFont typeface="Wingdings" pitchFamily="2" charset="2"/>
              <a:buChar char="u"/>
              <a:defRPr/>
            </a:pPr>
            <a:endParaRPr lang="zh-TW" altLang="en-US" sz="3600" dirty="0">
              <a:solidFill>
                <a:srgbClr val="FFFF00"/>
              </a:solidFill>
              <a:effectLst>
                <a:outerShdw blurRad="38100" dist="38100" dir="2700000" algn="tl">
                  <a:srgbClr val="000000">
                    <a:alpha val="43137"/>
                  </a:srgbClr>
                </a:outerShdw>
              </a:effectLst>
              <a:latin typeface="標楷體" pitchFamily="65" charset="-120"/>
              <a:ea typeface="標楷體" pitchFamily="65" charset="-120"/>
            </a:endParaRPr>
          </a:p>
          <a:p>
            <a:pPr>
              <a:defRPr/>
            </a:pPr>
            <a:endParaRPr lang="zh-TW" altLang="en-US" sz="3600" dirty="0">
              <a:solidFill>
                <a:srgbClr val="FFFF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3789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A5320F52-9A84-4555-BB03-AC197ED9FF6E}" type="slidenum">
              <a:rPr lang="en-US" altLang="zh-TW" sz="1200" b="0" smtClean="0">
                <a:solidFill>
                  <a:srgbClr val="D1EAEE"/>
                </a:solidFill>
                <a:latin typeface="Constantia" pitchFamily="18" charset="0"/>
              </a:rPr>
              <a:pPr eaLnBrk="1" hangingPunct="1"/>
              <a:t>158</a:t>
            </a:fld>
            <a:endParaRPr lang="en-US" altLang="zh-TW" sz="1200" b="0" smtClean="0">
              <a:solidFill>
                <a:srgbClr val="D1EAEE"/>
              </a:solidFill>
              <a:latin typeface="Constantia" pitchFamily="18" charset="0"/>
            </a:endParaRPr>
          </a:p>
        </p:txBody>
      </p:sp>
    </p:spTree>
    <p:extLst>
      <p:ext uri="{BB962C8B-B14F-4D97-AF65-F5344CB8AC3E}">
        <p14:creationId xmlns:p14="http://schemas.microsoft.com/office/powerpoint/2010/main" val="2259993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171400"/>
            <a:ext cx="8640960" cy="764704"/>
          </a:xfrm>
          <a:extLst/>
        </p:spPr>
        <p:txBody>
          <a:bodyPr/>
          <a:lstStyle/>
          <a:p>
            <a:pPr algn="ctr">
              <a:defRPr/>
            </a:pPr>
            <a:r>
              <a:rPr lang="zh-TW" altLang="en-US" sz="4400" dirty="0" smtClean="0">
                <a:solidFill>
                  <a:srgbClr val="FF9933"/>
                </a:solidFill>
                <a:latin typeface="標楷體" pitchFamily="65" charset="-120"/>
                <a:ea typeface="標楷體" pitchFamily="65" charset="-120"/>
              </a:rPr>
              <a:t>動員</a:t>
            </a:r>
            <a:r>
              <a:rPr lang="zh-TW" altLang="en-US" sz="4400" dirty="0">
                <a:solidFill>
                  <a:srgbClr val="FF9933"/>
                </a:solidFill>
                <a:latin typeface="標楷體" pitchFamily="65" charset="-120"/>
                <a:ea typeface="標楷體" pitchFamily="65" charset="-120"/>
              </a:rPr>
              <a:t>能量支援內容</a:t>
            </a:r>
            <a:endParaRPr lang="zh-TW" altLang="en-US" dirty="0">
              <a:solidFill>
                <a:srgbClr val="FF9933"/>
              </a:solidFill>
            </a:endParaRPr>
          </a:p>
        </p:txBody>
      </p:sp>
      <p:sp>
        <p:nvSpPr>
          <p:cNvPr id="3" name="文字版面配置區 2"/>
          <p:cNvSpPr>
            <a:spLocks noGrp="1"/>
          </p:cNvSpPr>
          <p:nvPr>
            <p:ph type="body" idx="1"/>
          </p:nvPr>
        </p:nvSpPr>
        <p:spPr>
          <a:xfrm>
            <a:off x="0" y="3212976"/>
            <a:ext cx="8642350" cy="5759450"/>
          </a:xfrm>
        </p:spPr>
        <p:txBody>
          <a:bodyPr/>
          <a:lstStyle/>
          <a:p>
            <a:pPr>
              <a:defRPr/>
            </a:pPr>
            <a:r>
              <a:rPr lang="zh-TW" altLang="en-US" sz="3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三、動員物資能量與災防物資之比較</a:t>
            </a:r>
            <a:endParaRPr lang="en-US" altLang="zh-TW" sz="3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a:p>
            <a:pPr marL="557784" indent="-571500">
              <a:buFont typeface="Wingdings" pitchFamily="2" charset="2"/>
              <a:buChar char="u"/>
              <a:defRPr/>
            </a:pP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災防法</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第</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27</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條第</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1</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項</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各級政府應</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實施：第</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4</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款，受災民眾臨時收容</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；第</a:t>
            </a:r>
            <a:r>
              <a:rPr lang="en-US" altLang="zh-TW"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7</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款，傳染病</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防治、環境消毒、食品衛生檢驗等</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；第</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10</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款，民生物資與飲用水之供應及分配</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等等。</a:t>
            </a:r>
            <a:endPar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marL="557784" indent="-571500">
              <a:buFont typeface="Wingdings" pitchFamily="2" charset="2"/>
              <a:buChar char="u"/>
              <a:defRPr/>
            </a:pP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災防</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法</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第</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31</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條第</a:t>
            </a:r>
            <a:r>
              <a:rPr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1</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項</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第五款規定，災害應變中心指揮官實施徵用</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、徵購民間搜救犬、救災機具、車輛、船舶或</a:t>
            </a:r>
            <a:r>
              <a:rPr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航空器</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等裝備、土地、水權</a:t>
            </a:r>
            <a:r>
              <a:rPr lang="zh-TW" altLang="en-US" sz="3600" b="1" dirty="0">
                <a:solidFill>
                  <a:srgbClr val="0000FF"/>
                </a:solidFill>
                <a:latin typeface="標楷體" pitchFamily="65" charset="-120"/>
                <a:ea typeface="標楷體" pitchFamily="65" charset="-120"/>
              </a:rPr>
              <a:t>、建築物、工作</a:t>
            </a:r>
            <a:r>
              <a:rPr lang="zh-TW" altLang="en-US" sz="3600" b="1" dirty="0" smtClean="0">
                <a:solidFill>
                  <a:srgbClr val="0000FF"/>
                </a:solidFill>
                <a:latin typeface="標楷體" pitchFamily="65" charset="-120"/>
                <a:ea typeface="標楷體" pitchFamily="65" charset="-120"/>
              </a:rPr>
              <a:t>物</a:t>
            </a:r>
            <a:endParaRPr lang="en-US" altLang="zh-TW" sz="3600" b="1" dirty="0" smtClean="0">
              <a:solidFill>
                <a:srgbClr val="0000FF"/>
              </a:solidFill>
              <a:latin typeface="標楷體" pitchFamily="65" charset="-120"/>
              <a:ea typeface="標楷體" pitchFamily="65" charset="-120"/>
            </a:endParaRPr>
          </a:p>
          <a:p>
            <a:pPr marL="0" indent="0">
              <a:defRPr/>
            </a:pPr>
            <a:endParaRPr lang="en-US" altLang="zh-TW" sz="3600" b="1" dirty="0" smtClean="0">
              <a:solidFill>
                <a:srgbClr val="0000FF"/>
              </a:solidFill>
              <a:latin typeface="標楷體" pitchFamily="65" charset="-120"/>
              <a:ea typeface="標楷體" pitchFamily="65" charset="-120"/>
            </a:endParaRPr>
          </a:p>
          <a:p>
            <a:pPr marL="557784" indent="-571500">
              <a:buFont typeface="Wingdings" pitchFamily="2" charset="2"/>
              <a:buChar char="u"/>
              <a:defRPr/>
            </a:pPr>
            <a:endParaRPr lang="en-US" altLang="zh-TW" sz="3600" dirty="0" smtClean="0">
              <a:solidFill>
                <a:srgbClr val="FFFF00"/>
              </a:solidFill>
              <a:latin typeface="標楷體" pitchFamily="65" charset="-120"/>
              <a:ea typeface="標楷體" pitchFamily="65" charset="-120"/>
            </a:endParaRPr>
          </a:p>
          <a:p>
            <a:pPr marL="557784" indent="-571500">
              <a:buFont typeface="Wingdings" pitchFamily="2" charset="2"/>
              <a:buChar char="u"/>
              <a:defRPr/>
            </a:pPr>
            <a:endParaRPr lang="zh-TW" altLang="en-US" sz="3600" dirty="0">
              <a:latin typeface="標楷體" pitchFamily="65" charset="-120"/>
              <a:ea typeface="標楷體" pitchFamily="65" charset="-120"/>
            </a:endParaRPr>
          </a:p>
          <a:p>
            <a:pPr marL="557784" indent="-571500">
              <a:buFont typeface="Wingdings" pitchFamily="2" charset="2"/>
              <a:buChar char="u"/>
              <a:defRPr/>
            </a:pPr>
            <a:endParaRPr lang="zh-TW" altLang="en-US" sz="3600" dirty="0">
              <a:latin typeface="標楷體" pitchFamily="65" charset="-120"/>
              <a:ea typeface="標楷體" pitchFamily="65" charset="-120"/>
            </a:endParaRPr>
          </a:p>
        </p:txBody>
      </p:sp>
      <p:sp>
        <p:nvSpPr>
          <p:cNvPr id="3891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B560EE97-73F4-4B8B-8D84-42BFC075F937}" type="slidenum">
              <a:rPr lang="en-US" altLang="zh-TW" sz="1200" b="0" smtClean="0">
                <a:solidFill>
                  <a:srgbClr val="D1EAEE"/>
                </a:solidFill>
                <a:latin typeface="Constantia" pitchFamily="18" charset="0"/>
              </a:rPr>
              <a:pPr eaLnBrk="1" hangingPunct="1"/>
              <a:t>159</a:t>
            </a:fld>
            <a:endParaRPr lang="en-US" altLang="zh-TW" sz="1200" b="0" smtClean="0">
              <a:solidFill>
                <a:srgbClr val="D1EAEE"/>
              </a:solidFill>
              <a:latin typeface="Constantia" pitchFamily="18" charset="0"/>
            </a:endParaRPr>
          </a:p>
        </p:txBody>
      </p:sp>
    </p:spTree>
    <p:extLst>
      <p:ext uri="{BB962C8B-B14F-4D97-AF65-F5344CB8AC3E}">
        <p14:creationId xmlns:p14="http://schemas.microsoft.com/office/powerpoint/2010/main" val="1302687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投影片編號版面配置區 5"/>
          <p:cNvSpPr>
            <a:spLocks noGrp="1"/>
          </p:cNvSpPr>
          <p:nvPr>
            <p:ph type="sldNum" sz="quarter" idx="12"/>
          </p:nvPr>
        </p:nvSpPr>
        <p:spPr/>
        <p:txBody>
          <a:bodyPr/>
          <a:lstStyle/>
          <a:p>
            <a:pPr>
              <a:defRPr/>
            </a:pPr>
            <a:fld id="{3FF744A1-50BA-4650-B08E-31DD2604FBCD}" type="slidenum">
              <a:rPr lang="en-US" altLang="zh-TW" smtClean="0"/>
              <a:pPr>
                <a:defRPr/>
              </a:pPr>
              <a:t>16</a:t>
            </a:fld>
            <a:endParaRPr lang="en-US" altLang="zh-TW" smtClean="0"/>
          </a:p>
        </p:txBody>
      </p:sp>
      <p:sp>
        <p:nvSpPr>
          <p:cNvPr id="36867" name="Text Box 32"/>
          <p:cNvSpPr txBox="1">
            <a:spLocks noChangeArrowheads="1"/>
          </p:cNvSpPr>
          <p:nvPr/>
        </p:nvSpPr>
        <p:spPr bwMode="auto">
          <a:xfrm>
            <a:off x="5651500" y="2708275"/>
            <a:ext cx="2881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spcBef>
                <a:spcPct val="50000"/>
              </a:spcBef>
            </a:pPr>
            <a:endParaRPr lang="zh-TW" altLang="zh-TW"/>
          </a:p>
        </p:txBody>
      </p:sp>
      <p:sp>
        <p:nvSpPr>
          <p:cNvPr id="36868" name="Text Box 22"/>
          <p:cNvSpPr txBox="1">
            <a:spLocks noChangeArrowheads="1"/>
          </p:cNvSpPr>
          <p:nvPr/>
        </p:nvSpPr>
        <p:spPr bwMode="auto">
          <a:xfrm>
            <a:off x="1428750" y="357188"/>
            <a:ext cx="6215063" cy="642937"/>
          </a:xfrm>
          <a:prstGeom prst="rect">
            <a:avLst/>
          </a:prstGeom>
          <a:solidFill>
            <a:srgbClr val="FFFF00"/>
          </a:solidFill>
          <a:ln w="9525">
            <a:solidFill>
              <a:srgbClr val="FF0000"/>
            </a:solidFill>
            <a:miter lim="800000"/>
            <a:headEnd/>
            <a:tailEnd/>
          </a:ln>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r>
              <a:rPr lang="zh-TW" altLang="en-US" sz="4000" b="1">
                <a:solidFill>
                  <a:srgbClr val="0000CC"/>
                </a:solidFill>
                <a:latin typeface="微軟正黑體" pitchFamily="34" charset="-120"/>
                <a:ea typeface="微軟正黑體" pitchFamily="34" charset="-120"/>
              </a:rPr>
              <a:t>中共對台「三戰」運作</a:t>
            </a:r>
          </a:p>
        </p:txBody>
      </p:sp>
      <p:grpSp>
        <p:nvGrpSpPr>
          <p:cNvPr id="36869" name="群組 30"/>
          <p:cNvGrpSpPr>
            <a:grpSpLocks/>
          </p:cNvGrpSpPr>
          <p:nvPr/>
        </p:nvGrpSpPr>
        <p:grpSpPr bwMode="auto">
          <a:xfrm>
            <a:off x="304800" y="1435100"/>
            <a:ext cx="8624888" cy="5137150"/>
            <a:chOff x="90475" y="357166"/>
            <a:chExt cx="8985102" cy="5280197"/>
          </a:xfrm>
        </p:grpSpPr>
        <p:grpSp>
          <p:nvGrpSpPr>
            <p:cNvPr id="36871" name="群組 19"/>
            <p:cNvGrpSpPr>
              <a:grpSpLocks/>
            </p:cNvGrpSpPr>
            <p:nvPr/>
          </p:nvGrpSpPr>
          <p:grpSpPr bwMode="auto">
            <a:xfrm>
              <a:off x="428596" y="357166"/>
              <a:ext cx="8646981" cy="5280197"/>
              <a:chOff x="684214" y="1557338"/>
              <a:chExt cx="7980051" cy="4535487"/>
            </a:xfrm>
          </p:grpSpPr>
          <p:grpSp>
            <p:nvGrpSpPr>
              <p:cNvPr id="36876" name="群組 17"/>
              <p:cNvGrpSpPr>
                <a:grpSpLocks/>
              </p:cNvGrpSpPr>
              <p:nvPr/>
            </p:nvGrpSpPr>
            <p:grpSpPr bwMode="auto">
              <a:xfrm>
                <a:off x="684214" y="1557338"/>
                <a:ext cx="7980051" cy="4535487"/>
                <a:chOff x="684214" y="1557338"/>
                <a:chExt cx="7980051" cy="4535487"/>
              </a:xfrm>
            </p:grpSpPr>
            <p:sp>
              <p:nvSpPr>
                <p:cNvPr id="36878" name="Rectangle 15"/>
                <p:cNvSpPr>
                  <a:spLocks noChangeArrowheads="1"/>
                </p:cNvSpPr>
                <p:nvPr/>
              </p:nvSpPr>
              <p:spPr bwMode="auto">
                <a:xfrm>
                  <a:off x="5951787" y="2485996"/>
                  <a:ext cx="2643797" cy="2466993"/>
                </a:xfrm>
                <a:prstGeom prst="rect">
                  <a:avLst/>
                </a:prstGeom>
                <a:solidFill>
                  <a:srgbClr val="FF0000"/>
                </a:solidFill>
                <a:ln w="9525">
                  <a:solidFill>
                    <a:srgbClr val="000000"/>
                  </a:solidFill>
                  <a:miter lim="800000"/>
                  <a:headEnd/>
                  <a:tailEnd/>
                </a:ln>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en-US"/>
                </a:p>
              </p:txBody>
            </p:sp>
            <p:grpSp>
              <p:nvGrpSpPr>
                <p:cNvPr id="36879" name="群組 15"/>
                <p:cNvGrpSpPr>
                  <a:grpSpLocks/>
                </p:cNvGrpSpPr>
                <p:nvPr/>
              </p:nvGrpSpPr>
              <p:grpSpPr bwMode="auto">
                <a:xfrm>
                  <a:off x="684214" y="1557338"/>
                  <a:ext cx="7980051" cy="4535487"/>
                  <a:chOff x="684213" y="1557338"/>
                  <a:chExt cx="7657947" cy="4535487"/>
                </a:xfrm>
              </p:grpSpPr>
              <p:sp>
                <p:nvSpPr>
                  <p:cNvPr id="36880" name="Rectangle 13"/>
                  <p:cNvSpPr>
                    <a:spLocks noChangeArrowheads="1"/>
                  </p:cNvSpPr>
                  <p:nvPr/>
                </p:nvSpPr>
                <p:spPr bwMode="auto">
                  <a:xfrm>
                    <a:off x="684213" y="1557338"/>
                    <a:ext cx="352742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en-US"/>
                  </a:p>
                </p:txBody>
              </p:sp>
              <p:sp>
                <p:nvSpPr>
                  <p:cNvPr id="36881" name="AutoShape 14"/>
                  <p:cNvSpPr>
                    <a:spLocks noChangeArrowheads="1"/>
                  </p:cNvSpPr>
                  <p:nvPr/>
                </p:nvSpPr>
                <p:spPr bwMode="auto">
                  <a:xfrm>
                    <a:off x="4670033" y="3030037"/>
                    <a:ext cx="1012272" cy="1684846"/>
                  </a:xfrm>
                  <a:prstGeom prst="rightArrow">
                    <a:avLst>
                      <a:gd name="adj1" fmla="val 50000"/>
                      <a:gd name="adj2" fmla="val 25000"/>
                    </a:avLst>
                  </a:prstGeom>
                  <a:solidFill>
                    <a:srgbClr val="FFFF00"/>
                  </a:solidFill>
                  <a:ln w="9525">
                    <a:solidFill>
                      <a:srgbClr val="000000"/>
                    </a:solidFill>
                    <a:miter lim="800000"/>
                    <a:headEnd/>
                    <a:tailEnd/>
                  </a:ln>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en-US"/>
                  </a:p>
                </p:txBody>
              </p:sp>
              <p:sp>
                <p:nvSpPr>
                  <p:cNvPr id="36882" name="AutoShape 35"/>
                  <p:cNvSpPr>
                    <a:spLocks noChangeArrowheads="1"/>
                  </p:cNvSpPr>
                  <p:nvPr/>
                </p:nvSpPr>
                <p:spPr bwMode="auto">
                  <a:xfrm>
                    <a:off x="2221861" y="2600501"/>
                    <a:ext cx="360362" cy="792163"/>
                  </a:xfrm>
                  <a:prstGeom prst="upDownArrow">
                    <a:avLst>
                      <a:gd name="adj1" fmla="val 50000"/>
                      <a:gd name="adj2" fmla="val 43965"/>
                    </a:avLst>
                  </a:prstGeom>
                  <a:solidFill>
                    <a:srgbClr val="FFFF00"/>
                  </a:solidFill>
                  <a:ln w="9525">
                    <a:solidFill>
                      <a:srgbClr val="000000"/>
                    </a:solidFill>
                    <a:miter lim="800000"/>
                    <a:headEnd/>
                    <a:tailEnd/>
                  </a:ln>
                </p:spPr>
                <p:txBody>
                  <a:bodyPr vert="eaVert"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en-US"/>
                  </a:p>
                </p:txBody>
              </p:sp>
              <p:sp>
                <p:nvSpPr>
                  <p:cNvPr id="36883" name="Text Box 36"/>
                  <p:cNvSpPr txBox="1">
                    <a:spLocks noChangeArrowheads="1"/>
                  </p:cNvSpPr>
                  <p:nvPr/>
                </p:nvSpPr>
                <p:spPr bwMode="auto">
                  <a:xfrm>
                    <a:off x="5768072" y="2916893"/>
                    <a:ext cx="2574088" cy="156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spcBef>
                        <a:spcPct val="50000"/>
                      </a:spcBef>
                      <a:buFont typeface="Wingdings" pitchFamily="2" charset="2"/>
                      <a:buNone/>
                    </a:pPr>
                    <a:r>
                      <a:rPr lang="zh-TW" altLang="en-US" sz="2800" b="1">
                        <a:solidFill>
                          <a:schemeClr val="tx1"/>
                        </a:solidFill>
                        <a:latin typeface="標楷體" pitchFamily="65" charset="-120"/>
                        <a:ea typeface="標楷體" pitchFamily="65" charset="-120"/>
                      </a:rPr>
                      <a:t>瓦解我抗敵意志</a:t>
                    </a:r>
                    <a:endParaRPr lang="en-US" altLang="zh-TW" sz="2800" b="1">
                      <a:solidFill>
                        <a:schemeClr val="tx1"/>
                      </a:solidFill>
                      <a:latin typeface="標楷體" pitchFamily="65" charset="-120"/>
                      <a:ea typeface="標楷體" pitchFamily="65" charset="-120"/>
                    </a:endParaRPr>
                  </a:p>
                  <a:p>
                    <a:pPr eaLnBrk="1" hangingPunct="1">
                      <a:spcBef>
                        <a:spcPct val="50000"/>
                      </a:spcBef>
                      <a:buFont typeface="Wingdings" pitchFamily="2" charset="2"/>
                      <a:buNone/>
                    </a:pPr>
                    <a:endParaRPr lang="en-US" altLang="zh-TW" sz="2800" b="1">
                      <a:solidFill>
                        <a:schemeClr val="tx1"/>
                      </a:solidFill>
                      <a:latin typeface="標楷體" pitchFamily="65" charset="-120"/>
                      <a:ea typeface="標楷體" pitchFamily="65" charset="-120"/>
                    </a:endParaRPr>
                  </a:p>
                  <a:p>
                    <a:pPr eaLnBrk="1" hangingPunct="1">
                      <a:spcBef>
                        <a:spcPct val="50000"/>
                      </a:spcBef>
                      <a:buFont typeface="Wingdings" pitchFamily="2" charset="2"/>
                      <a:buNone/>
                    </a:pPr>
                    <a:r>
                      <a:rPr lang="zh-TW" altLang="en-US" sz="2800" b="1">
                        <a:solidFill>
                          <a:schemeClr val="tx1"/>
                        </a:solidFill>
                        <a:latin typeface="標楷體" pitchFamily="65" charset="-120"/>
                        <a:ea typeface="標楷體" pitchFamily="65" charset="-120"/>
                      </a:rPr>
                      <a:t>不戰而屈人之兵</a:t>
                    </a:r>
                  </a:p>
                </p:txBody>
              </p:sp>
            </p:grpSp>
          </p:grpSp>
          <p:sp>
            <p:nvSpPr>
              <p:cNvPr id="36877" name="文字方塊 18"/>
              <p:cNvSpPr txBox="1">
                <a:spLocks noChangeArrowheads="1"/>
              </p:cNvSpPr>
              <p:nvPr/>
            </p:nvSpPr>
            <p:spPr bwMode="auto">
              <a:xfrm>
                <a:off x="4903421" y="3520938"/>
                <a:ext cx="857255" cy="713795"/>
              </a:xfrm>
              <a:prstGeom prst="rect">
                <a:avLst/>
              </a:prstGeom>
              <a:solidFill>
                <a:schemeClr val="tx1"/>
              </a:solidFill>
              <a:ln w="9525">
                <a:solidFill>
                  <a:srgbClr val="FF0000"/>
                </a:solidFill>
                <a:miter lim="800000"/>
                <a:headEnd/>
                <a:tailEnd/>
              </a:ln>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2400" b="1">
                    <a:solidFill>
                      <a:srgbClr val="000000"/>
                    </a:solidFill>
                    <a:latin typeface="標楷體" pitchFamily="65" charset="-120"/>
                    <a:ea typeface="標楷體" pitchFamily="65" charset="-120"/>
                  </a:rPr>
                  <a:t>作戰目標</a:t>
                </a:r>
              </a:p>
            </p:txBody>
          </p:sp>
        </p:grpSp>
        <p:sp>
          <p:nvSpPr>
            <p:cNvPr id="36872" name="AutoShape 4"/>
            <p:cNvSpPr>
              <a:spLocks noChangeArrowheads="1"/>
            </p:cNvSpPr>
            <p:nvPr/>
          </p:nvSpPr>
          <p:spPr bwMode="auto">
            <a:xfrm>
              <a:off x="333211" y="571480"/>
              <a:ext cx="4095913" cy="982390"/>
            </a:xfrm>
            <a:prstGeom prst="roundRect">
              <a:avLst>
                <a:gd name="adj" fmla="val 16667"/>
              </a:avLst>
            </a:prstGeom>
            <a:solidFill>
              <a:srgbClr val="4F0666"/>
            </a:solidFill>
            <a:ln w="9525" algn="ctr">
              <a:solidFill>
                <a:srgbClr val="000000"/>
              </a:solidFill>
              <a:round/>
              <a:headEnd/>
              <a:tailEnd/>
            </a:ln>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r>
                <a:rPr lang="zh-TW" altLang="en-US" sz="2800" b="1" dirty="0">
                  <a:solidFill>
                    <a:srgbClr val="FF9933"/>
                  </a:solidFill>
                  <a:latin typeface="標楷體" pitchFamily="65" charset="-120"/>
                  <a:ea typeface="標楷體" pitchFamily="65" charset="-120"/>
                </a:rPr>
                <a:t>設定議題並重複釋出訊息</a:t>
              </a:r>
            </a:p>
            <a:p>
              <a:pPr algn="ctr" eaLnBrk="1" hangingPunct="1"/>
              <a:r>
                <a:rPr lang="zh-TW" altLang="en-US" sz="2800" b="1" dirty="0">
                  <a:solidFill>
                    <a:srgbClr val="FF9933"/>
                  </a:solidFill>
                  <a:latin typeface="標楷體" pitchFamily="65" charset="-120"/>
                  <a:ea typeface="標楷體" pitchFamily="65" charset="-120"/>
                </a:rPr>
                <a:t>（輿論戰）</a:t>
              </a:r>
            </a:p>
          </p:txBody>
        </p:sp>
        <p:sp>
          <p:nvSpPr>
            <p:cNvPr id="36873" name="AutoShape 5"/>
            <p:cNvSpPr>
              <a:spLocks noChangeArrowheads="1"/>
            </p:cNvSpPr>
            <p:nvPr/>
          </p:nvSpPr>
          <p:spPr bwMode="auto">
            <a:xfrm>
              <a:off x="90475" y="2533793"/>
              <a:ext cx="4767277" cy="1105527"/>
            </a:xfrm>
            <a:prstGeom prst="roundRect">
              <a:avLst>
                <a:gd name="adj" fmla="val 16667"/>
              </a:avLst>
            </a:prstGeom>
            <a:solidFill>
              <a:srgbClr val="0000FF"/>
            </a:solidFill>
            <a:ln w="9525" algn="ctr">
              <a:solidFill>
                <a:srgbClr val="000000"/>
              </a:solidFill>
              <a:round/>
              <a:headEnd/>
              <a:tailEnd/>
            </a:ln>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r>
                <a:rPr lang="zh-TW" altLang="en-US" sz="2800" b="1">
                  <a:solidFill>
                    <a:srgbClr val="FFFF00"/>
                  </a:solidFill>
                  <a:latin typeface="標楷體" pitchFamily="65" charset="-120"/>
                  <a:ea typeface="標楷體" pitchFamily="65" charset="-120"/>
                </a:rPr>
                <a:t>拉攏民心，形成對政府的壓力</a:t>
              </a:r>
            </a:p>
            <a:p>
              <a:pPr algn="ctr" eaLnBrk="1" hangingPunct="1"/>
              <a:r>
                <a:rPr lang="zh-TW" altLang="en-US" sz="2800" b="1">
                  <a:solidFill>
                    <a:srgbClr val="FFFF00"/>
                  </a:solidFill>
                  <a:latin typeface="標楷體" pitchFamily="65" charset="-120"/>
                  <a:ea typeface="標楷體" pitchFamily="65" charset="-120"/>
                </a:rPr>
                <a:t>（心理戰）</a:t>
              </a:r>
            </a:p>
          </p:txBody>
        </p:sp>
        <p:sp>
          <p:nvSpPr>
            <p:cNvPr id="36874" name="AutoShape 7"/>
            <p:cNvSpPr>
              <a:spLocks noChangeArrowheads="1"/>
            </p:cNvSpPr>
            <p:nvPr/>
          </p:nvSpPr>
          <p:spPr bwMode="auto">
            <a:xfrm>
              <a:off x="466723" y="4702341"/>
              <a:ext cx="4176715" cy="869799"/>
            </a:xfrm>
            <a:prstGeom prst="roundRect">
              <a:avLst>
                <a:gd name="adj" fmla="val 16667"/>
              </a:avLst>
            </a:prstGeom>
            <a:gradFill rotWithShape="1">
              <a:gsLst>
                <a:gs pos="0">
                  <a:srgbClr val="003B00"/>
                </a:gs>
                <a:gs pos="50000">
                  <a:srgbClr val="008000"/>
                </a:gs>
                <a:gs pos="100000">
                  <a:srgbClr val="003B00"/>
                </a:gs>
              </a:gsLst>
              <a:lin ang="5400000" scaled="1"/>
            </a:gradFill>
            <a:ln w="9525" algn="ctr">
              <a:solidFill>
                <a:srgbClr val="000000"/>
              </a:solidFill>
              <a:round/>
              <a:headEnd/>
              <a:tailEnd/>
            </a:ln>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r>
                <a:rPr lang="zh-TW" altLang="en-US" sz="2800" b="1" dirty="0">
                  <a:solidFill>
                    <a:srgbClr val="FF99FF"/>
                  </a:solidFill>
                  <a:latin typeface="標楷體" pitchFamily="65" charset="-120"/>
                  <a:ea typeface="標楷體" pitchFamily="65" charset="-120"/>
                </a:rPr>
                <a:t>侵蝕政府公權力</a:t>
              </a:r>
              <a:endParaRPr lang="en-US" altLang="zh-TW" sz="2800" b="1" dirty="0">
                <a:solidFill>
                  <a:srgbClr val="FF99FF"/>
                </a:solidFill>
                <a:latin typeface="標楷體" pitchFamily="65" charset="-120"/>
                <a:ea typeface="標楷體" pitchFamily="65" charset="-120"/>
              </a:endParaRPr>
            </a:p>
            <a:p>
              <a:pPr algn="ctr" eaLnBrk="1" hangingPunct="1"/>
              <a:r>
                <a:rPr lang="zh-TW" altLang="en-US" sz="2800" b="1" dirty="0">
                  <a:solidFill>
                    <a:srgbClr val="FF99FF"/>
                  </a:solidFill>
                  <a:latin typeface="標楷體" pitchFamily="65" charset="-120"/>
                  <a:ea typeface="標楷體" pitchFamily="65" charset="-120"/>
                </a:rPr>
                <a:t>（法律戰）</a:t>
              </a:r>
            </a:p>
          </p:txBody>
        </p:sp>
        <p:sp>
          <p:nvSpPr>
            <p:cNvPr id="36875" name="AutoShape 35"/>
            <p:cNvSpPr>
              <a:spLocks noChangeArrowheads="1"/>
            </p:cNvSpPr>
            <p:nvPr/>
          </p:nvSpPr>
          <p:spPr bwMode="auto">
            <a:xfrm>
              <a:off x="2236271" y="3721213"/>
              <a:ext cx="406903" cy="922233"/>
            </a:xfrm>
            <a:prstGeom prst="upDownArrow">
              <a:avLst>
                <a:gd name="adj1" fmla="val 50000"/>
                <a:gd name="adj2" fmla="val 43965"/>
              </a:avLst>
            </a:prstGeom>
            <a:solidFill>
              <a:srgbClr val="FFFF00"/>
            </a:solidFill>
            <a:ln w="9525">
              <a:solidFill>
                <a:srgbClr val="000000"/>
              </a:solidFill>
              <a:miter lim="800000"/>
              <a:headEnd/>
              <a:tailEnd/>
            </a:ln>
          </p:spPr>
          <p:txBody>
            <a:bodyPr vert="eaVert"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en-US"/>
            </a:p>
          </p:txBody>
        </p:sp>
      </p:grpSp>
      <p:sp>
        <p:nvSpPr>
          <p:cNvPr id="39942" name="矩形 18"/>
          <p:cNvSpPr>
            <a:spLocks noChangeArrowheads="1"/>
          </p:cNvSpPr>
          <p:nvPr/>
        </p:nvSpPr>
        <p:spPr bwMode="auto">
          <a:xfrm>
            <a:off x="5000625" y="5715000"/>
            <a:ext cx="3775075" cy="708025"/>
          </a:xfrm>
          <a:prstGeom prst="rect">
            <a:avLst/>
          </a:prstGeom>
          <a:noFill/>
          <a:ln w="9525">
            <a:noFill/>
            <a:miter lim="800000"/>
            <a:headEnd/>
            <a:tailEnd/>
          </a:ln>
        </p:spPr>
        <p:txBody>
          <a:bodyPr wrap="none">
            <a:spAutoFit/>
          </a:bodyPr>
          <a:lstStyle/>
          <a:p>
            <a:pPr>
              <a:defRPr/>
            </a:pPr>
            <a:r>
              <a:rPr lang="zh-TW" altLang="en-US" sz="4000" b="1" u="sng" dirty="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rPr>
              <a:t>接受一國兩制？</a:t>
            </a:r>
            <a:endParaRPr lang="zh-TW" altLang="en-US" sz="4000" u="sng" dirty="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val="160695389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5576" y="-99392"/>
            <a:ext cx="7772400" cy="836712"/>
          </a:xfrm>
          <a:extLst/>
        </p:spPr>
        <p:txBody>
          <a:bodyPr/>
          <a:lstStyle/>
          <a:p>
            <a:pPr algn="ctr">
              <a:defRPr/>
            </a:pPr>
            <a:r>
              <a:rPr lang="zh-TW" altLang="en-US" sz="4400" dirty="0" smtClean="0">
                <a:solidFill>
                  <a:srgbClr val="FF9933"/>
                </a:solidFill>
                <a:latin typeface="標楷體" pitchFamily="65" charset="-120"/>
                <a:ea typeface="標楷體" pitchFamily="65" charset="-120"/>
              </a:rPr>
              <a:t>動員</a:t>
            </a:r>
            <a:r>
              <a:rPr lang="zh-TW" altLang="en-US" sz="4400" dirty="0">
                <a:solidFill>
                  <a:srgbClr val="FF9933"/>
                </a:solidFill>
                <a:latin typeface="標楷體" pitchFamily="65" charset="-120"/>
                <a:ea typeface="標楷體" pitchFamily="65" charset="-120"/>
              </a:rPr>
              <a:t>能量支援內容</a:t>
            </a:r>
            <a:endParaRPr lang="zh-TW" altLang="en-US" dirty="0">
              <a:solidFill>
                <a:srgbClr val="FF9933"/>
              </a:solidFill>
            </a:endParaRPr>
          </a:p>
        </p:txBody>
      </p:sp>
      <p:sp>
        <p:nvSpPr>
          <p:cNvPr id="3" name="文字版面配置區 2"/>
          <p:cNvSpPr>
            <a:spLocks noGrp="1"/>
          </p:cNvSpPr>
          <p:nvPr>
            <p:ph type="body" idx="1"/>
          </p:nvPr>
        </p:nvSpPr>
        <p:spPr>
          <a:xfrm>
            <a:off x="251520" y="1556792"/>
            <a:ext cx="8496300" cy="5616575"/>
          </a:xfrm>
        </p:spPr>
        <p:txBody>
          <a:bodyPr/>
          <a:lstStyle/>
          <a:p>
            <a:pPr marL="457200" indent="-457200" defTabSz="914400" eaLnBrk="1" hangingPunct="1">
              <a:spcBef>
                <a:spcPct val="0"/>
              </a:spcBef>
              <a:buClrTx/>
              <a:buSzTx/>
              <a:buFont typeface="Wingdings" pitchFamily="2" charset="2"/>
              <a:buChar char="u"/>
              <a:defRPr/>
            </a:pPr>
            <a:r>
              <a:rPr kumimoji="1" lang="zh-TW" altLang="en-US" sz="32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人力動員</a:t>
            </a:r>
            <a:r>
              <a:rPr kumimoji="1" lang="en-US" altLang="en-US" sz="32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a:t>
            </a:r>
            <a:endParaRPr kumimoji="1" lang="zh-TW" altLang="en-US" sz="32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a:p>
            <a:pPr marL="457200" indent="-457200" defTabSz="914400" eaLnBrk="1" hangingPunct="1">
              <a:spcBef>
                <a:spcPct val="0"/>
              </a:spcBef>
              <a:buClrTx/>
              <a:buSzTx/>
              <a:buFont typeface="Wingdings" pitchFamily="2" charset="2"/>
              <a:buChar char="Ø"/>
              <a:defRPr/>
            </a:pPr>
            <a:r>
              <a:rPr kumimoji="1" lang="zh-TW" altLang="en-US" sz="32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辦理民防人力之編組、常年訓練及幹部訓</a:t>
            </a:r>
          </a:p>
          <a:p>
            <a:pPr marL="457200" indent="-457200" defTabSz="914400" eaLnBrk="1" hangingPunct="1">
              <a:spcBef>
                <a:spcPct val="0"/>
              </a:spcBef>
              <a:buClrTx/>
              <a:buSzTx/>
              <a:defRPr/>
            </a:pPr>
            <a:r>
              <a:rPr kumimoji="1" lang="zh-TW" altLang="en-US" sz="32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   練，並配合年度演習實施災害防救演練及</a:t>
            </a:r>
          </a:p>
          <a:p>
            <a:pPr marL="457200" indent="-457200" defTabSz="914400" eaLnBrk="1" hangingPunct="1">
              <a:spcBef>
                <a:spcPct val="0"/>
              </a:spcBef>
              <a:buClrTx/>
              <a:buSzTx/>
              <a:defRPr/>
            </a:pPr>
            <a:r>
              <a:rPr kumimoji="1" lang="zh-TW" altLang="en-US" sz="32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   投入災區勤務。</a:t>
            </a:r>
          </a:p>
          <a:p>
            <a:pPr marL="457200" indent="-457200" defTabSz="914400" eaLnBrk="1" hangingPunct="1">
              <a:spcBef>
                <a:spcPct val="0"/>
              </a:spcBef>
              <a:buClrTx/>
              <a:buSzTx/>
              <a:buFont typeface="Wingdings" pitchFamily="2" charset="2"/>
              <a:buChar char="Ø"/>
              <a:defRPr/>
            </a:pPr>
            <a:r>
              <a:rPr kumimoji="1" lang="zh-TW" altLang="en-US" sz="32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辦理人力之編組、常年訓練及專業訓練，並配合萬安及漢光演習實施災害防救演練</a:t>
            </a:r>
            <a:endParaRPr kumimoji="1" lang="en-US" altLang="zh-TW" sz="32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marL="457200" indent="-457200" defTabSz="914400" eaLnBrk="1" hangingPunct="1">
              <a:spcBef>
                <a:spcPct val="0"/>
              </a:spcBef>
              <a:buClrTx/>
              <a:buSzTx/>
              <a:buFont typeface="Wingdings" pitchFamily="2" charset="2"/>
              <a:buChar char="u"/>
              <a:defRPr/>
            </a:pPr>
            <a:r>
              <a:rPr kumimoji="1" lang="zh-TW" altLang="en-US" sz="32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物資經濟動員：</a:t>
            </a:r>
            <a:endParaRPr kumimoji="1" lang="en-US" altLang="zh-TW" sz="32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a:p>
            <a:pPr marL="457200" indent="-457200" defTabSz="914400" eaLnBrk="1" hangingPunct="1">
              <a:spcBef>
                <a:spcPct val="0"/>
              </a:spcBef>
              <a:buClrTx/>
              <a:buSzTx/>
              <a:buFont typeface="Wingdings" pitchFamily="2" charset="2"/>
              <a:buChar char="Ø"/>
              <a:defRPr/>
            </a:pPr>
            <a:r>
              <a:rPr kumimoji="1" lang="zh-TW" altLang="en-US" sz="32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舉辦年度物資經濟動員準備演訓，提升動</a:t>
            </a:r>
          </a:p>
          <a:p>
            <a:pPr marL="457200" indent="-457200" defTabSz="914400" eaLnBrk="1" hangingPunct="1">
              <a:spcBef>
                <a:spcPct val="0"/>
              </a:spcBef>
              <a:buClrTx/>
              <a:buSzTx/>
              <a:defRPr/>
            </a:pPr>
            <a:r>
              <a:rPr kumimoji="1" lang="zh-TW" altLang="en-US" sz="32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   員及災害防救緊急應變能力。</a:t>
            </a:r>
          </a:p>
          <a:p>
            <a:pPr marL="457200" indent="-457200" defTabSz="914400" eaLnBrk="1" hangingPunct="1">
              <a:spcBef>
                <a:spcPct val="0"/>
              </a:spcBef>
              <a:buClrTx/>
              <a:buSzTx/>
              <a:buFont typeface="Wingdings" pitchFamily="2" charset="2"/>
              <a:buChar char="Ø"/>
              <a:defRPr/>
            </a:pPr>
            <a:r>
              <a:rPr kumimoji="1" lang="zh-TW" altLang="en-US" sz="32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配合萬安及漢光演習實施物資車機徵購徵</a:t>
            </a:r>
          </a:p>
          <a:p>
            <a:pPr marL="457200" indent="-457200" defTabSz="914400" eaLnBrk="1" hangingPunct="1">
              <a:spcBef>
                <a:spcPct val="0"/>
              </a:spcBef>
              <a:buClrTx/>
              <a:buSzTx/>
              <a:defRPr/>
            </a:pPr>
            <a:r>
              <a:rPr kumimoji="1" lang="zh-TW" altLang="en-US" sz="32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   用供需協調等動員及災害防救演練</a:t>
            </a:r>
            <a:r>
              <a:rPr kumimoji="1" lang="zh-TW" altLang="en-US" sz="2800" b="1" dirty="0" smtClean="0">
                <a:solidFill>
                  <a:srgbClr val="0000FF"/>
                </a:solidFill>
                <a:effectLst>
                  <a:outerShdw blurRad="38100" dist="38100" dir="2700000" algn="tl">
                    <a:srgbClr val="000000">
                      <a:alpha val="43137"/>
                    </a:srgbClr>
                  </a:outerShdw>
                </a:effectLst>
                <a:ea typeface="新細明體" charset="-120"/>
              </a:rPr>
              <a:t>。</a:t>
            </a:r>
          </a:p>
          <a:p>
            <a:pPr marL="457200" indent="-457200" defTabSz="914400" eaLnBrk="1" hangingPunct="1">
              <a:spcBef>
                <a:spcPct val="0"/>
              </a:spcBef>
              <a:buClrTx/>
              <a:buSzTx/>
              <a:buFont typeface="Wingdings" pitchFamily="2" charset="2"/>
              <a:buChar char="Ø"/>
              <a:defRPr/>
            </a:pPr>
            <a:r>
              <a:rPr kumimoji="1" lang="zh-TW" altLang="en-US" sz="32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加強各項基礎設施之安全防護工作。</a:t>
            </a:r>
          </a:p>
          <a:p>
            <a:pPr marL="457200" indent="-457200" defTabSz="914400" eaLnBrk="1" hangingPunct="1">
              <a:spcBef>
                <a:spcPct val="0"/>
              </a:spcBef>
              <a:buClrTx/>
              <a:buSzTx/>
              <a:buFont typeface="Wingdings" pitchFamily="2" charset="2"/>
              <a:buChar char="u"/>
              <a:defRPr/>
            </a:pPr>
            <a:endParaRPr kumimoji="1" lang="en-US" altLang="zh-TW" sz="3200"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endParaRPr>
          </a:p>
          <a:p>
            <a:pPr marL="457200" indent="-457200" defTabSz="914400" eaLnBrk="1" hangingPunct="1">
              <a:spcBef>
                <a:spcPct val="0"/>
              </a:spcBef>
              <a:buClrTx/>
              <a:buSzTx/>
              <a:buFont typeface="Wingdings" pitchFamily="2" charset="2"/>
              <a:buChar char="u"/>
              <a:defRPr/>
            </a:pPr>
            <a:endParaRPr lang="zh-TW" altLang="en-US" dirty="0" smtClean="0">
              <a:solidFill>
                <a:srgbClr val="0BD0D9"/>
              </a:solidFill>
              <a:ea typeface="新細明體" charset="-120"/>
            </a:endParaRPr>
          </a:p>
        </p:txBody>
      </p:sp>
      <p:sp>
        <p:nvSpPr>
          <p:cNvPr id="4096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B7560478-BAE0-48B8-9023-EAFF89663B54}" type="slidenum">
              <a:rPr lang="en-US" altLang="zh-TW" sz="1200" b="0" smtClean="0">
                <a:solidFill>
                  <a:srgbClr val="D1EAEE"/>
                </a:solidFill>
                <a:latin typeface="Constantia" pitchFamily="18" charset="0"/>
              </a:rPr>
              <a:pPr eaLnBrk="1" hangingPunct="1"/>
              <a:t>160</a:t>
            </a:fld>
            <a:endParaRPr lang="en-US" altLang="zh-TW" sz="1200" b="0" smtClean="0">
              <a:solidFill>
                <a:srgbClr val="D1EAEE"/>
              </a:solidFill>
              <a:latin typeface="Constantia" pitchFamily="18" charset="0"/>
            </a:endParaRPr>
          </a:p>
        </p:txBody>
      </p:sp>
    </p:spTree>
    <p:extLst>
      <p:ext uri="{BB962C8B-B14F-4D97-AF65-F5344CB8AC3E}">
        <p14:creationId xmlns:p14="http://schemas.microsoft.com/office/powerpoint/2010/main" val="369737894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2360" y="188640"/>
            <a:ext cx="7930080" cy="744112"/>
          </a:xfrm>
          <a:extLst/>
        </p:spPr>
        <p:txBody>
          <a:bodyPr/>
          <a:lstStyle/>
          <a:p>
            <a:pPr algn="ctr">
              <a:defRPr/>
            </a:pPr>
            <a:r>
              <a:rPr lang="zh-TW" altLang="en-US" sz="4400" dirty="0" smtClean="0">
                <a:solidFill>
                  <a:srgbClr val="FF9933"/>
                </a:solidFill>
                <a:latin typeface="標楷體" pitchFamily="65" charset="-120"/>
                <a:ea typeface="標楷體" pitchFamily="65" charset="-120"/>
              </a:rPr>
              <a:t>動員</a:t>
            </a:r>
            <a:r>
              <a:rPr lang="zh-TW" altLang="en-US" sz="4400" dirty="0">
                <a:solidFill>
                  <a:srgbClr val="FF9933"/>
                </a:solidFill>
                <a:latin typeface="標楷體" pitchFamily="65" charset="-120"/>
                <a:ea typeface="標楷體" pitchFamily="65" charset="-120"/>
              </a:rPr>
              <a:t>能量支援內容</a:t>
            </a:r>
            <a:endParaRPr lang="zh-TW" altLang="en-US" dirty="0">
              <a:solidFill>
                <a:srgbClr val="FF9933"/>
              </a:solidFill>
            </a:endParaRPr>
          </a:p>
        </p:txBody>
      </p:sp>
      <p:sp>
        <p:nvSpPr>
          <p:cNvPr id="3" name="文字版面配置區 2"/>
          <p:cNvSpPr>
            <a:spLocks noGrp="1"/>
          </p:cNvSpPr>
          <p:nvPr>
            <p:ph type="body" idx="1"/>
          </p:nvPr>
        </p:nvSpPr>
        <p:spPr>
          <a:xfrm>
            <a:off x="179512" y="908720"/>
            <a:ext cx="8856663" cy="4968875"/>
          </a:xfrm>
        </p:spPr>
        <p:txBody>
          <a:bodyPr/>
          <a:lstStyle/>
          <a:p>
            <a:pPr marL="722313" indent="-722313" defTabSz="914400" eaLnBrk="1" hangingPunct="1">
              <a:spcBef>
                <a:spcPct val="0"/>
              </a:spcBef>
              <a:buClrTx/>
              <a:buSzTx/>
              <a:buFont typeface="Wingdings" pitchFamily="2" charset="2"/>
              <a:buChar char="u"/>
              <a:defRPr/>
            </a:pPr>
            <a:r>
              <a:rPr kumimoji="1" lang="zh-TW" altLang="en-US" sz="3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財力動員：</a:t>
            </a:r>
          </a:p>
          <a:p>
            <a:pPr marL="722313" indent="-722313" defTabSz="914400" eaLnBrk="1" hangingPunct="1">
              <a:spcBef>
                <a:spcPct val="0"/>
              </a:spcBef>
              <a:buClrTx/>
              <a:buSzTx/>
              <a:buFont typeface="Wingdings" pitchFamily="2" charset="2"/>
              <a:buChar char="Ø"/>
              <a:defRPr/>
            </a:pP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配合漢光演習實施財力動員準備及災害防救演練</a:t>
            </a:r>
            <a:r>
              <a:rPr kumimoji="1" lang="zh-TW" altLang="en-US" sz="3600" b="1" dirty="0" smtClean="0">
                <a:solidFill>
                  <a:srgbClr val="0000FF"/>
                </a:solidFill>
                <a:effectLst>
                  <a:outerShdw blurRad="38100" dist="38100" dir="2700000" algn="tl">
                    <a:srgbClr val="000000">
                      <a:alpha val="43137"/>
                    </a:srgbClr>
                  </a:outerShdw>
                </a:effectLst>
                <a:ea typeface="新細明體" charset="-120"/>
              </a:rPr>
              <a:t>。</a:t>
            </a:r>
          </a:p>
          <a:p>
            <a:pPr marL="722313" indent="-722313" defTabSz="914400" eaLnBrk="1" hangingPunct="1">
              <a:spcBef>
                <a:spcPct val="0"/>
              </a:spcBef>
              <a:buClrTx/>
              <a:buSzTx/>
              <a:buFont typeface="Wingdings" pitchFamily="2" charset="2"/>
              <a:buChar char="Ø"/>
              <a:defRPr/>
            </a:pP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審度各級政府年度防災預算</a:t>
            </a:r>
            <a:r>
              <a:rPr kumimoji="1" lang="zh-TW" altLang="en-US" sz="3600" b="1" dirty="0" smtClean="0">
                <a:solidFill>
                  <a:srgbClr val="0000FF"/>
                </a:solidFill>
                <a:effectLst>
                  <a:outerShdw blurRad="38100" dist="38100" dir="2700000" algn="tl">
                    <a:srgbClr val="000000">
                      <a:alpha val="43137"/>
                    </a:srgbClr>
                  </a:outerShdw>
                </a:effectLst>
                <a:ea typeface="新細明體" charset="-120"/>
              </a:rPr>
              <a:t>。</a:t>
            </a:r>
            <a:endParaRPr kumimoji="1" lang="en-US" altLang="zh-TW" sz="3600" b="1" dirty="0" smtClean="0">
              <a:solidFill>
                <a:srgbClr val="0000FF"/>
              </a:solidFill>
              <a:effectLst>
                <a:outerShdw blurRad="38100" dist="38100" dir="2700000" algn="tl">
                  <a:srgbClr val="000000">
                    <a:alpha val="43137"/>
                  </a:srgbClr>
                </a:outerShdw>
              </a:effectLst>
              <a:ea typeface="新細明體" charset="-120"/>
            </a:endParaRPr>
          </a:p>
          <a:p>
            <a:pPr marL="722313" indent="-722313" defTabSz="914400" eaLnBrk="1" hangingPunct="1">
              <a:spcBef>
                <a:spcPct val="0"/>
              </a:spcBef>
              <a:buClrTx/>
              <a:buSzTx/>
              <a:buFont typeface="Wingdings" pitchFamily="2" charset="2"/>
              <a:buChar char="u"/>
              <a:defRPr/>
            </a:pPr>
            <a:r>
              <a:rPr kumimoji="1" lang="zh-TW" altLang="en-US" sz="3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工程機械及交通動員：</a:t>
            </a:r>
          </a:p>
          <a:p>
            <a:pPr marL="722313" indent="-722313" defTabSz="914400" eaLnBrk="1" hangingPunct="1">
              <a:spcBef>
                <a:spcPct val="0"/>
              </a:spcBef>
              <a:buClrTx/>
              <a:buSzTx/>
              <a:buFont typeface="Wingdings" pitchFamily="2" charset="2"/>
              <a:buChar char="Ø"/>
              <a:defRPr/>
            </a:pP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配合萬安及漢光演習實施工程重機械、航空、鐵路及船舶徵購徵用供需協調等動員及災害防救演練。</a:t>
            </a:r>
            <a:endParaRPr lang="zh-TW" altLang="en-US" sz="3600" b="1" dirty="0" smtClean="0">
              <a:solidFill>
                <a:srgbClr val="0000FF"/>
              </a:solidFill>
              <a:effectLst>
                <a:outerShdw blurRad="38100" dist="38100" dir="2700000" algn="tl">
                  <a:srgbClr val="000000">
                    <a:alpha val="43137"/>
                  </a:srgbClr>
                </a:outerShdw>
              </a:effectLst>
              <a:ea typeface="新細明體" charset="-120"/>
            </a:endParaRPr>
          </a:p>
        </p:txBody>
      </p:sp>
      <p:sp>
        <p:nvSpPr>
          <p:cNvPr id="4198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7C2E38EC-0D6B-44EF-8104-1A1A1CB7C1E4}" type="slidenum">
              <a:rPr lang="en-US" altLang="zh-TW" sz="1200" b="0" smtClean="0">
                <a:solidFill>
                  <a:srgbClr val="D1EAEE"/>
                </a:solidFill>
                <a:latin typeface="Constantia" pitchFamily="18" charset="0"/>
              </a:rPr>
              <a:pPr eaLnBrk="1" hangingPunct="1"/>
              <a:t>161</a:t>
            </a:fld>
            <a:endParaRPr lang="en-US" altLang="zh-TW" sz="1200" b="0" smtClean="0">
              <a:solidFill>
                <a:srgbClr val="D1EAEE"/>
              </a:solidFill>
              <a:latin typeface="Constantia" pitchFamily="18" charset="0"/>
            </a:endParaRPr>
          </a:p>
        </p:txBody>
      </p:sp>
    </p:spTree>
    <p:extLst>
      <p:ext uri="{BB962C8B-B14F-4D97-AF65-F5344CB8AC3E}">
        <p14:creationId xmlns:p14="http://schemas.microsoft.com/office/powerpoint/2010/main" val="382482417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0352" y="260648"/>
            <a:ext cx="8074096" cy="792088"/>
          </a:xfrm>
          <a:extLst/>
        </p:spPr>
        <p:txBody>
          <a:bodyPr/>
          <a:lstStyle/>
          <a:p>
            <a:pPr algn="ctr">
              <a:defRPr/>
            </a:pPr>
            <a:r>
              <a:rPr lang="zh-TW" altLang="en-US" sz="4400" dirty="0" smtClean="0">
                <a:solidFill>
                  <a:srgbClr val="FF9933"/>
                </a:solidFill>
                <a:latin typeface="標楷體" pitchFamily="65" charset="-120"/>
                <a:ea typeface="標楷體" pitchFamily="65" charset="-120"/>
              </a:rPr>
              <a:t>動員</a:t>
            </a:r>
            <a:r>
              <a:rPr lang="zh-TW" altLang="en-US" sz="4400" dirty="0">
                <a:solidFill>
                  <a:srgbClr val="FF9933"/>
                </a:solidFill>
                <a:latin typeface="標楷體" pitchFamily="65" charset="-120"/>
                <a:ea typeface="標楷體" pitchFamily="65" charset="-120"/>
              </a:rPr>
              <a:t>能量支援內容</a:t>
            </a:r>
            <a:endParaRPr lang="zh-TW" altLang="en-US" dirty="0">
              <a:solidFill>
                <a:srgbClr val="FF9933"/>
              </a:solidFill>
            </a:endParaRPr>
          </a:p>
        </p:txBody>
      </p:sp>
      <p:sp>
        <p:nvSpPr>
          <p:cNvPr id="3" name="文字版面配置區 2"/>
          <p:cNvSpPr>
            <a:spLocks noGrp="1"/>
          </p:cNvSpPr>
          <p:nvPr>
            <p:ph type="body" idx="1"/>
          </p:nvPr>
        </p:nvSpPr>
        <p:spPr>
          <a:xfrm>
            <a:off x="533400" y="1268413"/>
            <a:ext cx="7999413" cy="5040312"/>
          </a:xfrm>
        </p:spPr>
        <p:txBody>
          <a:bodyPr/>
          <a:lstStyle/>
          <a:p>
            <a:pPr marL="722313" indent="-722313" defTabSz="914400" eaLnBrk="1" hangingPunct="1">
              <a:spcBef>
                <a:spcPct val="0"/>
              </a:spcBef>
              <a:buClrTx/>
              <a:buSzTx/>
              <a:buFont typeface="Wingdings" pitchFamily="2" charset="2"/>
              <a:buChar char="Ø"/>
              <a:defRPr/>
            </a:pPr>
            <a:r>
              <a:rPr kumimoji="1" lang="zh-TW" altLang="en-US" sz="3600" b="1" kern="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年度</a:t>
            </a:r>
            <a:r>
              <a:rPr kumimoji="1" lang="zh-TW" altLang="en-US" sz="3600" b="1" kern="0"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運用編管之鐵、公路、通信、工程重機械、航空及車輛等協助支援災害防救。</a:t>
            </a:r>
          </a:p>
          <a:p>
            <a:pPr marL="722313" indent="-722313" defTabSz="914400" eaLnBrk="1" hangingPunct="1">
              <a:spcBef>
                <a:spcPct val="0"/>
              </a:spcBef>
              <a:buClrTx/>
              <a:buSzTx/>
              <a:buFont typeface="Wingdings" pitchFamily="2" charset="2"/>
              <a:buChar char="Ø"/>
              <a:defRPr/>
            </a:pPr>
            <a:r>
              <a:rPr kumimoji="1" lang="zh-TW" altLang="en-US" sz="3600" b="1" kern="0"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依災防法將相關之防災對策、作業規定及各類災害應變標準處理程序等，納入該動</a:t>
            </a:r>
          </a:p>
          <a:p>
            <a:pPr marL="722313" indent="-722313" defTabSz="914400" eaLnBrk="1" hangingPunct="1">
              <a:spcBef>
                <a:spcPct val="0"/>
              </a:spcBef>
              <a:buClrTx/>
              <a:buSzTx/>
              <a:defRPr/>
            </a:pPr>
            <a:r>
              <a:rPr kumimoji="1" lang="zh-TW" altLang="en-US" sz="3600" b="1" kern="0"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   員方案之災害防救業務中。</a:t>
            </a:r>
          </a:p>
          <a:p>
            <a:pPr marL="0" indent="0">
              <a:defRPr/>
            </a:pPr>
            <a:endParaRPr lang="zh-TW" altLang="en-US" sz="3600" b="1" dirty="0">
              <a:effectLst>
                <a:outerShdw blurRad="38100" dist="38100" dir="2700000" algn="tl">
                  <a:srgbClr val="000000">
                    <a:alpha val="43137"/>
                  </a:srgbClr>
                </a:outerShdw>
              </a:effectLst>
              <a:latin typeface="標楷體" pitchFamily="65" charset="-120"/>
              <a:ea typeface="標楷體" pitchFamily="65" charset="-120"/>
            </a:endParaRPr>
          </a:p>
        </p:txBody>
      </p:sp>
      <p:sp>
        <p:nvSpPr>
          <p:cNvPr id="4301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7997F001-57B4-4C9E-9144-C9BBF5BE9817}" type="slidenum">
              <a:rPr lang="en-US" altLang="zh-TW" sz="1200" b="0" smtClean="0">
                <a:solidFill>
                  <a:srgbClr val="D1EAEE"/>
                </a:solidFill>
                <a:latin typeface="Constantia" pitchFamily="18" charset="0"/>
              </a:rPr>
              <a:pPr eaLnBrk="1" hangingPunct="1"/>
              <a:t>162</a:t>
            </a:fld>
            <a:endParaRPr lang="en-US" altLang="zh-TW" sz="1200" b="0" smtClean="0">
              <a:solidFill>
                <a:srgbClr val="D1EAEE"/>
              </a:solidFill>
              <a:latin typeface="Constantia" pitchFamily="18" charset="0"/>
            </a:endParaRPr>
          </a:p>
        </p:txBody>
      </p:sp>
    </p:spTree>
    <p:extLst>
      <p:ext uri="{BB962C8B-B14F-4D97-AF65-F5344CB8AC3E}">
        <p14:creationId xmlns:p14="http://schemas.microsoft.com/office/powerpoint/2010/main" val="171517463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0352" y="216024"/>
            <a:ext cx="8074096" cy="692696"/>
          </a:xfrm>
          <a:extLst/>
        </p:spPr>
        <p:txBody>
          <a:bodyPr/>
          <a:lstStyle/>
          <a:p>
            <a:pPr algn="ctr">
              <a:defRPr/>
            </a:pPr>
            <a:r>
              <a:rPr lang="zh-TW" altLang="en-US" sz="4400" dirty="0" smtClean="0">
                <a:solidFill>
                  <a:srgbClr val="FF9933"/>
                </a:solidFill>
                <a:latin typeface="標楷體" pitchFamily="65" charset="-120"/>
                <a:ea typeface="標楷體" pitchFamily="65" charset="-120"/>
              </a:rPr>
              <a:t>動員</a:t>
            </a:r>
            <a:r>
              <a:rPr lang="zh-TW" altLang="en-US" sz="4400" dirty="0">
                <a:solidFill>
                  <a:srgbClr val="FF9933"/>
                </a:solidFill>
                <a:latin typeface="標楷體" pitchFamily="65" charset="-120"/>
                <a:ea typeface="標楷體" pitchFamily="65" charset="-120"/>
              </a:rPr>
              <a:t>能量支援內容</a:t>
            </a:r>
            <a:endParaRPr lang="zh-TW" altLang="en-US" dirty="0">
              <a:solidFill>
                <a:srgbClr val="FF9933"/>
              </a:solidFill>
            </a:endParaRPr>
          </a:p>
        </p:txBody>
      </p:sp>
      <p:sp>
        <p:nvSpPr>
          <p:cNvPr id="3" name="文字版面配置區 2"/>
          <p:cNvSpPr>
            <a:spLocks noGrp="1"/>
          </p:cNvSpPr>
          <p:nvPr>
            <p:ph type="body" idx="1"/>
          </p:nvPr>
        </p:nvSpPr>
        <p:spPr>
          <a:xfrm>
            <a:off x="323528" y="836712"/>
            <a:ext cx="8642350" cy="5040312"/>
          </a:xfrm>
        </p:spPr>
        <p:txBody>
          <a:bodyPr/>
          <a:lstStyle/>
          <a:p>
            <a:pPr marL="722313" indent="-722313" defTabSz="914400" eaLnBrk="1" hangingPunct="1">
              <a:lnSpc>
                <a:spcPct val="90000"/>
              </a:lnSpc>
              <a:spcBef>
                <a:spcPct val="0"/>
              </a:spcBef>
              <a:buClrTx/>
              <a:buSzTx/>
              <a:buFont typeface="Wingdings" pitchFamily="2" charset="2"/>
              <a:buChar char="u"/>
              <a:defRPr/>
            </a:pPr>
            <a:r>
              <a:rPr kumimoji="1" lang="zh-TW" altLang="en-US" sz="3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衛生動員：</a:t>
            </a:r>
          </a:p>
          <a:p>
            <a:pPr marL="722313" indent="-722313" defTabSz="914400" eaLnBrk="1" hangingPunct="1">
              <a:lnSpc>
                <a:spcPct val="95000"/>
              </a:lnSpc>
              <a:spcBef>
                <a:spcPct val="0"/>
              </a:spcBef>
              <a:buClrTx/>
              <a:buSzTx/>
              <a:buFont typeface="Wingdings" pitchFamily="2" charset="2"/>
              <a:buChar char="Ø"/>
              <a:defRPr/>
            </a:pP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配合救災調度醫療資源，投入醫療院所及人力，並調用藥品空投至交通阻隔山區。</a:t>
            </a:r>
          </a:p>
          <a:p>
            <a:pPr marL="722313" indent="-722313" defTabSz="914400" eaLnBrk="1" hangingPunct="1">
              <a:lnSpc>
                <a:spcPct val="95000"/>
              </a:lnSpc>
              <a:spcBef>
                <a:spcPct val="0"/>
              </a:spcBef>
              <a:buClrTx/>
              <a:buSzTx/>
              <a:buFont typeface="Wingdings" pitchFamily="2" charset="2"/>
              <a:buChar char="Ø"/>
              <a:defRPr/>
            </a:pP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建置緊急醫療用無線電通訊設備，提供備援之聯繫災區與衛生機構管道。</a:t>
            </a:r>
          </a:p>
          <a:p>
            <a:pPr marL="722313" indent="-722313" defTabSz="914400" eaLnBrk="1" hangingPunct="1">
              <a:lnSpc>
                <a:spcPct val="95000"/>
              </a:lnSpc>
              <a:spcBef>
                <a:spcPct val="0"/>
              </a:spcBef>
              <a:buClrTx/>
              <a:buSzTx/>
              <a:buFont typeface="Wingdings" pitchFamily="2" charset="2"/>
              <a:buChar char="Ø"/>
              <a:defRPr/>
            </a:pP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發展特殊緊急醫療，成立解毒劑管控中心，毒藥物諮詢中心及化災與輻傷醫療區域協調中心。</a:t>
            </a:r>
            <a:endParaRPr lang="zh-TW" altLang="en-US" dirty="0" smtClean="0">
              <a:solidFill>
                <a:srgbClr val="0000FF"/>
              </a:solidFill>
              <a:effectLst>
                <a:outerShdw blurRad="38100" dist="38100" dir="2700000" algn="tl">
                  <a:srgbClr val="000000">
                    <a:alpha val="43137"/>
                  </a:srgbClr>
                </a:outerShdw>
              </a:effectLst>
              <a:ea typeface="新細明體" charset="-120"/>
            </a:endParaRPr>
          </a:p>
        </p:txBody>
      </p:sp>
      <p:sp>
        <p:nvSpPr>
          <p:cNvPr id="4403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88192163-4BEF-423E-8738-3E26AC9904EB}" type="slidenum">
              <a:rPr lang="en-US" altLang="zh-TW" sz="1200" b="0" smtClean="0">
                <a:solidFill>
                  <a:srgbClr val="D1EAEE"/>
                </a:solidFill>
                <a:latin typeface="Constantia" pitchFamily="18" charset="0"/>
              </a:rPr>
              <a:pPr eaLnBrk="1" hangingPunct="1"/>
              <a:t>163</a:t>
            </a:fld>
            <a:endParaRPr lang="en-US" altLang="zh-TW" sz="1200" b="0" smtClean="0">
              <a:solidFill>
                <a:srgbClr val="D1EAEE"/>
              </a:solidFill>
              <a:latin typeface="Constantia" pitchFamily="18" charset="0"/>
            </a:endParaRPr>
          </a:p>
        </p:txBody>
      </p:sp>
    </p:spTree>
    <p:extLst>
      <p:ext uri="{BB962C8B-B14F-4D97-AF65-F5344CB8AC3E}">
        <p14:creationId xmlns:p14="http://schemas.microsoft.com/office/powerpoint/2010/main" val="10292667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27384"/>
            <a:ext cx="8208912" cy="808608"/>
          </a:xfrm>
          <a:extLst/>
        </p:spPr>
        <p:txBody>
          <a:bodyPr/>
          <a:lstStyle/>
          <a:p>
            <a:pPr algn="ctr">
              <a:defRPr/>
            </a:pPr>
            <a:r>
              <a:rPr lang="zh-TW" altLang="en-US" sz="4400" dirty="0" smtClean="0">
                <a:solidFill>
                  <a:srgbClr val="FF9933"/>
                </a:solidFill>
                <a:latin typeface="標楷體" pitchFamily="65" charset="-120"/>
                <a:ea typeface="標楷體" pitchFamily="65" charset="-120"/>
              </a:rPr>
              <a:t>動員</a:t>
            </a:r>
            <a:r>
              <a:rPr lang="zh-TW" altLang="en-US" sz="4400" dirty="0">
                <a:solidFill>
                  <a:srgbClr val="FF9933"/>
                </a:solidFill>
                <a:latin typeface="標楷體" pitchFamily="65" charset="-120"/>
                <a:ea typeface="標楷體" pitchFamily="65" charset="-120"/>
              </a:rPr>
              <a:t>能量支援內容</a:t>
            </a:r>
            <a:endParaRPr lang="zh-TW" altLang="en-US" dirty="0">
              <a:solidFill>
                <a:srgbClr val="FF9933"/>
              </a:solidFill>
            </a:endParaRPr>
          </a:p>
        </p:txBody>
      </p:sp>
      <p:sp>
        <p:nvSpPr>
          <p:cNvPr id="3" name="文字版面配置區 2"/>
          <p:cNvSpPr>
            <a:spLocks noGrp="1"/>
          </p:cNvSpPr>
          <p:nvPr>
            <p:ph type="body" idx="1"/>
          </p:nvPr>
        </p:nvSpPr>
        <p:spPr>
          <a:xfrm>
            <a:off x="251520" y="620688"/>
            <a:ext cx="8713788" cy="5689600"/>
          </a:xfrm>
        </p:spPr>
        <p:txBody>
          <a:bodyPr/>
          <a:lstStyle/>
          <a:p>
            <a:pPr marL="722313" indent="-722313" defTabSz="914400" eaLnBrk="1" hangingPunct="1">
              <a:lnSpc>
                <a:spcPct val="90000"/>
              </a:lnSpc>
              <a:spcBef>
                <a:spcPct val="0"/>
              </a:spcBef>
              <a:buClrTx/>
              <a:buSzTx/>
              <a:buFont typeface="Wingdings" pitchFamily="2" charset="2"/>
              <a:buChar char="u"/>
              <a:defRPr/>
            </a:pPr>
            <a:r>
              <a:rPr kumimoji="1" lang="zh-TW" altLang="en-US" sz="3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衛生動員：</a:t>
            </a:r>
          </a:p>
          <a:p>
            <a:pPr marL="722313" indent="-722313" defTabSz="914400" eaLnBrk="1" hangingPunct="1">
              <a:lnSpc>
                <a:spcPct val="95000"/>
              </a:lnSpc>
              <a:spcBef>
                <a:spcPct val="0"/>
              </a:spcBef>
              <a:buClrTx/>
              <a:buSzTx/>
              <a:buFont typeface="Wingdings" pitchFamily="2" charset="2"/>
              <a:buChar char="Ø"/>
              <a:defRPr/>
            </a:pP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補助建構國家級災難醫療救護隊。</a:t>
            </a:r>
          </a:p>
          <a:p>
            <a:pPr marL="722313" indent="-722313" defTabSz="914400" eaLnBrk="1" hangingPunct="1">
              <a:lnSpc>
                <a:spcPct val="95000"/>
              </a:lnSpc>
              <a:spcBef>
                <a:spcPct val="0"/>
              </a:spcBef>
              <a:buClrTx/>
              <a:buSzTx/>
              <a:buFont typeface="Wingdings" pitchFamily="2" charset="2"/>
              <a:buChar char="Ø"/>
              <a:defRPr/>
            </a:pP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協調國軍支援災後復原之醫療門診及後送等作業。</a:t>
            </a:r>
            <a:endParaRPr kumimoji="1"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marL="722313" indent="-722313" defTabSz="914400" eaLnBrk="1" hangingPunct="1">
              <a:lnSpc>
                <a:spcPct val="90000"/>
              </a:lnSpc>
              <a:spcBef>
                <a:spcPct val="0"/>
              </a:spcBef>
              <a:buClrTx/>
              <a:buSzTx/>
              <a:buFont typeface="Wingdings" pitchFamily="2" charset="2"/>
              <a:buChar char="u"/>
              <a:defRPr/>
            </a:pPr>
            <a:r>
              <a:rPr kumimoji="1" lang="zh-TW" altLang="en-US" sz="3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科技動員</a:t>
            </a:r>
            <a:r>
              <a:rPr kumimoji="1" lang="zh-TW" altLang="zh-TW" sz="3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a:t>
            </a:r>
            <a:endParaRPr kumimoji="1" lang="zh-TW" altLang="en-US" sz="3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a:p>
            <a:pPr marL="722313" indent="-722313" defTabSz="914400" eaLnBrk="1" hangingPunct="1">
              <a:lnSpc>
                <a:spcPct val="95000"/>
              </a:lnSpc>
              <a:spcBef>
                <a:spcPct val="0"/>
              </a:spcBef>
              <a:buClrTx/>
              <a:buSzTx/>
              <a:buFont typeface="Wingdings" pitchFamily="2" charset="2"/>
              <a:buChar char="Ø"/>
              <a:defRPr/>
            </a:pP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年度辦理核安演習，建立輻射救援聯合</a:t>
            </a:r>
            <a:endParaRPr kumimoji="1"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marL="722313" indent="-722313" defTabSz="914400" eaLnBrk="1" hangingPunct="1">
              <a:lnSpc>
                <a:spcPct val="95000"/>
              </a:lnSpc>
              <a:spcBef>
                <a:spcPct val="0"/>
              </a:spcBef>
              <a:buClrTx/>
              <a:buSzTx/>
              <a:defRPr/>
            </a:pP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   應變機制，並辦理地方政府輻射災害應</a:t>
            </a:r>
            <a:endParaRPr kumimoji="1"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marL="722313" indent="-722313" defTabSz="914400" eaLnBrk="1" hangingPunct="1">
              <a:lnSpc>
                <a:spcPct val="95000"/>
              </a:lnSpc>
              <a:spcBef>
                <a:spcPct val="0"/>
              </a:spcBef>
              <a:buClrTx/>
              <a:buSzTx/>
              <a:defRPr/>
            </a:pP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   變講習。</a:t>
            </a:r>
          </a:p>
          <a:p>
            <a:pPr marL="722313" indent="-722313" defTabSz="914400" eaLnBrk="1" hangingPunct="1">
              <a:lnSpc>
                <a:spcPct val="95000"/>
              </a:lnSpc>
              <a:spcBef>
                <a:spcPct val="0"/>
              </a:spcBef>
              <a:buClrTx/>
              <a:buSzTx/>
              <a:buFont typeface="Wingdings" pitchFamily="2" charset="2"/>
              <a:buChar char="Ø"/>
              <a:defRPr/>
            </a:pP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實施幹部與應變人員專業訓練，並辦理</a:t>
            </a:r>
            <a:endParaRPr kumimoji="1"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marL="722313" indent="-722313" defTabSz="914400" eaLnBrk="1" hangingPunct="1">
              <a:lnSpc>
                <a:spcPct val="95000"/>
              </a:lnSpc>
              <a:spcBef>
                <a:spcPct val="0"/>
              </a:spcBef>
              <a:buClrTx/>
              <a:buSzTx/>
              <a:defRPr/>
            </a:pP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   核子事故應變措施宣導座談會。</a:t>
            </a:r>
            <a:endParaRPr lang="zh-TW" altLang="en-US" b="1" dirty="0" smtClean="0">
              <a:solidFill>
                <a:srgbClr val="0000FF"/>
              </a:solidFill>
              <a:effectLst>
                <a:outerShdw blurRad="38100" dist="38100" dir="2700000" algn="tl">
                  <a:srgbClr val="000000">
                    <a:alpha val="43137"/>
                  </a:srgbClr>
                </a:outerShdw>
              </a:effectLst>
              <a:ea typeface="新細明體" charset="-120"/>
            </a:endParaRPr>
          </a:p>
        </p:txBody>
      </p:sp>
      <p:sp>
        <p:nvSpPr>
          <p:cNvPr id="4506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0AABAD19-1A7B-4630-875F-6E0F14D939A3}" type="slidenum">
              <a:rPr lang="en-US" altLang="zh-TW" sz="1200" b="0" smtClean="0">
                <a:solidFill>
                  <a:srgbClr val="D1EAEE"/>
                </a:solidFill>
                <a:latin typeface="Constantia" pitchFamily="18" charset="0"/>
              </a:rPr>
              <a:pPr eaLnBrk="1" hangingPunct="1"/>
              <a:t>164</a:t>
            </a:fld>
            <a:endParaRPr lang="en-US" altLang="zh-TW" sz="1200" b="0" smtClean="0">
              <a:solidFill>
                <a:srgbClr val="D1EAEE"/>
              </a:solidFill>
              <a:latin typeface="Constantia" pitchFamily="18" charset="0"/>
            </a:endParaRPr>
          </a:p>
        </p:txBody>
      </p:sp>
    </p:spTree>
    <p:extLst>
      <p:ext uri="{BB962C8B-B14F-4D97-AF65-F5344CB8AC3E}">
        <p14:creationId xmlns:p14="http://schemas.microsoft.com/office/powerpoint/2010/main" val="427207001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27384"/>
            <a:ext cx="8352928" cy="792088"/>
          </a:xfrm>
          <a:extLst/>
        </p:spPr>
        <p:txBody>
          <a:bodyPr/>
          <a:lstStyle/>
          <a:p>
            <a:pPr algn="ctr">
              <a:defRPr/>
            </a:pPr>
            <a:r>
              <a:rPr lang="zh-TW" altLang="en-US" sz="4400" dirty="0" smtClean="0">
                <a:solidFill>
                  <a:srgbClr val="FF9933"/>
                </a:solidFill>
                <a:latin typeface="標楷體" pitchFamily="65" charset="-120"/>
                <a:ea typeface="標楷體" pitchFamily="65" charset="-120"/>
              </a:rPr>
              <a:t>動員</a:t>
            </a:r>
            <a:r>
              <a:rPr lang="zh-TW" altLang="en-US" sz="4400" dirty="0">
                <a:solidFill>
                  <a:srgbClr val="FF9933"/>
                </a:solidFill>
                <a:latin typeface="標楷體" pitchFamily="65" charset="-120"/>
                <a:ea typeface="標楷體" pitchFamily="65" charset="-120"/>
              </a:rPr>
              <a:t>能量支援內容</a:t>
            </a:r>
            <a:endParaRPr lang="zh-TW" altLang="en-US" dirty="0">
              <a:solidFill>
                <a:srgbClr val="FF9933"/>
              </a:solidFill>
            </a:endParaRPr>
          </a:p>
        </p:txBody>
      </p:sp>
      <p:sp>
        <p:nvSpPr>
          <p:cNvPr id="3" name="文字版面配置區 2"/>
          <p:cNvSpPr>
            <a:spLocks noGrp="1"/>
          </p:cNvSpPr>
          <p:nvPr>
            <p:ph type="body" idx="1"/>
          </p:nvPr>
        </p:nvSpPr>
        <p:spPr>
          <a:xfrm>
            <a:off x="468313" y="765175"/>
            <a:ext cx="8351837" cy="5832475"/>
          </a:xfrm>
        </p:spPr>
        <p:txBody>
          <a:bodyPr/>
          <a:lstStyle/>
          <a:p>
            <a:pPr marL="722313" indent="-722313" defTabSz="914400" eaLnBrk="1" hangingPunct="1">
              <a:lnSpc>
                <a:spcPct val="90000"/>
              </a:lnSpc>
              <a:spcBef>
                <a:spcPct val="0"/>
              </a:spcBef>
              <a:buClrTx/>
              <a:buSzTx/>
              <a:buFont typeface="Wingdings" pitchFamily="2" charset="2"/>
              <a:buChar char="u"/>
              <a:defRPr/>
            </a:pPr>
            <a:r>
              <a:rPr kumimoji="1" lang="zh-TW" altLang="en-US" sz="36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科技動員</a:t>
            </a:r>
            <a:r>
              <a:rPr kumimoji="1" lang="zh-TW" altLang="zh-TW" sz="36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a:t>
            </a:r>
            <a:endParaRPr kumimoji="1" lang="zh-TW" altLang="en-US" sz="36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a:p>
            <a:pPr marL="457200" indent="-457200" defTabSz="914400" eaLnBrk="1" hangingPunct="1">
              <a:lnSpc>
                <a:spcPct val="95000"/>
              </a:lnSpc>
              <a:spcBef>
                <a:spcPct val="0"/>
              </a:spcBef>
              <a:buClrTx/>
              <a:buSzTx/>
              <a:buFont typeface="Wingdings" pitchFamily="2" charset="2"/>
              <a:buChar char="Ø"/>
              <a:defRPr/>
            </a:pPr>
            <a:r>
              <a:rPr kumimoji="1" lang="zh-TW" altLang="en-US" sz="3600" b="1" kern="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辦理</a:t>
            </a:r>
            <a:r>
              <a:rPr kumimoji="1" lang="zh-TW" altLang="en-US" sz="3600" b="1" kern="0"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全國各縣市毒災模擬演練，並召開全國毒災事故應變案例研討會。</a:t>
            </a:r>
          </a:p>
          <a:p>
            <a:pPr marL="457200" indent="-457200" defTabSz="914400" eaLnBrk="1" hangingPunct="1">
              <a:lnSpc>
                <a:spcPct val="95000"/>
              </a:lnSpc>
              <a:spcBef>
                <a:spcPct val="0"/>
              </a:spcBef>
              <a:buClrTx/>
              <a:buSzTx/>
              <a:buFont typeface="Wingdings" pitchFamily="2" charset="2"/>
              <a:buChar char="Ø"/>
              <a:defRPr/>
            </a:pPr>
            <a:r>
              <a:rPr kumimoji="1" lang="zh-TW" altLang="en-US" sz="3600" b="1" kern="0"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環境毒災應變單位增購必要設備及器材</a:t>
            </a:r>
            <a:r>
              <a:rPr kumimoji="1" lang="zh-TW" altLang="en-US" sz="3600" b="1" kern="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kumimoji="1" lang="en-US" altLang="zh-TW" sz="3600" b="1" kern="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marL="571500" indent="-571500" defTabSz="914400" eaLnBrk="1" hangingPunct="1">
              <a:lnSpc>
                <a:spcPct val="95000"/>
              </a:lnSpc>
              <a:spcBef>
                <a:spcPct val="0"/>
              </a:spcBef>
              <a:buClrTx/>
              <a:buSzTx/>
              <a:buFont typeface="Wingdings" pitchFamily="2" charset="2"/>
              <a:buChar char="u"/>
              <a:defRPr/>
            </a:pPr>
            <a:r>
              <a:rPr kumimoji="1" lang="zh-TW" altLang="en-US" sz="36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軍事</a:t>
            </a:r>
            <a:r>
              <a:rPr kumimoji="1" lang="zh-TW" altLang="en-US" sz="3600" b="1" kern="0"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動員：</a:t>
            </a:r>
            <a:endParaRPr kumimoji="1" lang="en-US" altLang="zh-TW" sz="3600" b="1" kern="0"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a:p>
            <a:pPr marL="571500" indent="-571500" defTabSz="914400" eaLnBrk="1" hangingPunct="1">
              <a:lnSpc>
                <a:spcPct val="95000"/>
              </a:lnSpc>
              <a:spcBef>
                <a:spcPct val="0"/>
              </a:spcBef>
              <a:buClrTx/>
              <a:buSzTx/>
              <a:buFont typeface="Wingdings" pitchFamily="2" charset="2"/>
              <a:buChar char="Ø"/>
              <a:defRPr/>
            </a:pPr>
            <a:r>
              <a:rPr kumimoji="1" lang="zh-TW" altLang="en-US" sz="3600" b="1" kern="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災害</a:t>
            </a:r>
            <a:r>
              <a:rPr kumimoji="1" lang="zh-TW" altLang="en-US" sz="3600" b="1" kern="0"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防救法</a:t>
            </a:r>
            <a:r>
              <a:rPr kumimoji="1" lang="zh-TW" altLang="en-US" sz="3600" b="1" kern="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第</a:t>
            </a:r>
            <a:r>
              <a:rPr kumimoji="1" lang="en-US" altLang="zh-TW" sz="3600" b="1" kern="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34</a:t>
            </a:r>
            <a:r>
              <a:rPr kumimoji="1" lang="zh-TW" altLang="en-US" sz="3600" b="1" kern="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條第</a:t>
            </a:r>
            <a:r>
              <a:rPr kumimoji="1" lang="en-US" altLang="zh-TW" sz="3600" b="1" kern="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5</a:t>
            </a:r>
            <a:r>
              <a:rPr kumimoji="1" lang="zh-TW" altLang="en-US" sz="3600" b="1" kern="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項規定，國防部得依災害防就需要，運用應召之後備軍人支援災害防救。</a:t>
            </a:r>
            <a:endParaRPr kumimoji="1" lang="en-US" altLang="zh-TW" sz="3600" b="1" kern="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marL="571500" indent="-571500" defTabSz="914400" eaLnBrk="1" hangingPunct="1">
              <a:lnSpc>
                <a:spcPct val="95000"/>
              </a:lnSpc>
              <a:spcBef>
                <a:spcPct val="0"/>
              </a:spcBef>
              <a:buClrTx/>
              <a:buSzTx/>
              <a:buFont typeface="Wingdings" pitchFamily="2" charset="2"/>
              <a:buChar char="Ø"/>
              <a:defRPr/>
            </a:pPr>
            <a:r>
              <a:rPr lang="zh-TW" altLang="en-US" sz="3600" b="1" dirty="0">
                <a:solidFill>
                  <a:srgbClr val="0000FF"/>
                </a:solidFill>
                <a:effectLst>
                  <a:outerShdw blurRad="38100" dist="38100" dir="2700000" algn="tl">
                    <a:srgbClr val="000000">
                      <a:alpha val="43137"/>
                    </a:srgbClr>
                  </a:outerShdw>
                </a:effectLst>
                <a:ea typeface="標楷體"/>
                <a:cs typeface="Times New Roman"/>
              </a:rPr>
              <a:t>修（訂）定</a:t>
            </a:r>
            <a:r>
              <a:rPr lang="zh-TW" altLang="zh-TW" sz="3600" b="1" dirty="0">
                <a:solidFill>
                  <a:srgbClr val="0000FF"/>
                </a:solidFill>
                <a:effectLst>
                  <a:outerShdw blurRad="38100" dist="38100" dir="2700000" algn="tl">
                    <a:srgbClr val="000000">
                      <a:alpha val="43137"/>
                    </a:srgbClr>
                  </a:outerShdw>
                </a:effectLst>
                <a:ea typeface="標楷體"/>
                <a:cs typeface="Times New Roman"/>
              </a:rPr>
              <a:t>「國軍協助災害防救</a:t>
            </a:r>
            <a:r>
              <a:rPr lang="zh-TW" altLang="zh-TW" sz="3600" b="1" dirty="0" smtClean="0">
                <a:solidFill>
                  <a:srgbClr val="0000FF"/>
                </a:solidFill>
                <a:effectLst>
                  <a:outerShdw blurRad="38100" dist="38100" dir="2700000" algn="tl">
                    <a:srgbClr val="000000">
                      <a:alpha val="43137"/>
                    </a:srgbClr>
                  </a:outerShdw>
                </a:effectLst>
                <a:ea typeface="標楷體"/>
                <a:cs typeface="Times New Roman"/>
              </a:rPr>
              <a:t>辦法</a:t>
            </a:r>
            <a:endParaRPr lang="en-US" altLang="zh-TW" sz="3600" b="1" dirty="0" smtClean="0">
              <a:solidFill>
                <a:srgbClr val="0000FF"/>
              </a:solidFill>
              <a:effectLst>
                <a:outerShdw blurRad="38100" dist="38100" dir="2700000" algn="tl">
                  <a:srgbClr val="000000">
                    <a:alpha val="43137"/>
                  </a:srgbClr>
                </a:outerShdw>
              </a:effectLst>
              <a:ea typeface="標楷體"/>
              <a:cs typeface="Times New Roman"/>
            </a:endParaRPr>
          </a:p>
          <a:p>
            <a:pPr marL="0" indent="0" defTabSz="914400" eaLnBrk="1" hangingPunct="1">
              <a:lnSpc>
                <a:spcPct val="95000"/>
              </a:lnSpc>
              <a:spcBef>
                <a:spcPct val="0"/>
              </a:spcBef>
              <a:buClrTx/>
              <a:buSzTx/>
              <a:defRPr/>
            </a:pPr>
            <a:r>
              <a:rPr lang="zh-TW" altLang="en-US" sz="3600" b="1" dirty="0" smtClean="0">
                <a:solidFill>
                  <a:srgbClr val="0000FF"/>
                </a:solidFill>
                <a:effectLst>
                  <a:outerShdw blurRad="38100" dist="38100" dir="2700000" algn="tl">
                    <a:srgbClr val="000000">
                      <a:alpha val="43137"/>
                    </a:srgbClr>
                  </a:outerShdw>
                </a:effectLst>
                <a:ea typeface="標楷體"/>
                <a:cs typeface="Times New Roman"/>
              </a:rPr>
              <a:t>    </a:t>
            </a:r>
            <a:r>
              <a:rPr lang="zh-TW" altLang="zh-TW" sz="3600" b="1" dirty="0" smtClean="0">
                <a:solidFill>
                  <a:srgbClr val="0000FF"/>
                </a:solidFill>
                <a:effectLst>
                  <a:outerShdw blurRad="38100" dist="38100" dir="2700000" algn="tl">
                    <a:srgbClr val="000000">
                      <a:alpha val="43137"/>
                    </a:srgbClr>
                  </a:outerShdw>
                </a:effectLst>
                <a:ea typeface="標楷體"/>
                <a:cs typeface="Times New Roman"/>
              </a:rPr>
              <a:t>」、「</a:t>
            </a:r>
            <a:r>
              <a:rPr lang="zh-TW" altLang="zh-TW" sz="3600" b="1" dirty="0">
                <a:solidFill>
                  <a:srgbClr val="0000FF"/>
                </a:solidFill>
                <a:effectLst>
                  <a:outerShdw blurRad="38100" dist="38100" dir="2700000" algn="tl">
                    <a:srgbClr val="000000">
                      <a:alpha val="43137"/>
                    </a:srgbClr>
                  </a:outerShdw>
                </a:effectLst>
                <a:ea typeface="標楷體"/>
                <a:cs typeface="Times New Roman"/>
              </a:rPr>
              <a:t>教育召集後備部隊支援</a:t>
            </a:r>
            <a:r>
              <a:rPr lang="zh-TW" altLang="zh-TW" sz="3600" b="1" dirty="0" smtClean="0">
                <a:solidFill>
                  <a:srgbClr val="0000FF"/>
                </a:solidFill>
                <a:effectLst>
                  <a:outerShdw blurRad="38100" dist="38100" dir="2700000" algn="tl">
                    <a:srgbClr val="000000">
                      <a:alpha val="43137"/>
                    </a:srgbClr>
                  </a:outerShdw>
                </a:effectLst>
                <a:ea typeface="標楷體"/>
                <a:cs typeface="Times New Roman"/>
              </a:rPr>
              <a:t>災害防</a:t>
            </a:r>
            <a:endParaRPr kumimoji="1" lang="en-US" altLang="zh-TW" sz="3600" b="1" kern="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4608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75E51D1C-248A-4340-A931-B89A9BE7BACC}" type="slidenum">
              <a:rPr lang="en-US" altLang="zh-TW" sz="1200" b="0" smtClean="0">
                <a:solidFill>
                  <a:srgbClr val="D1EAEE"/>
                </a:solidFill>
                <a:latin typeface="Constantia" pitchFamily="18" charset="0"/>
              </a:rPr>
              <a:pPr eaLnBrk="1" hangingPunct="1"/>
              <a:t>165</a:t>
            </a:fld>
            <a:endParaRPr lang="en-US" altLang="zh-TW" sz="1200" b="0" smtClean="0">
              <a:solidFill>
                <a:srgbClr val="D1EAEE"/>
              </a:solidFill>
              <a:latin typeface="Constantia" pitchFamily="18" charset="0"/>
            </a:endParaRPr>
          </a:p>
        </p:txBody>
      </p:sp>
    </p:spTree>
    <p:extLst>
      <p:ext uri="{BB962C8B-B14F-4D97-AF65-F5344CB8AC3E}">
        <p14:creationId xmlns:p14="http://schemas.microsoft.com/office/powerpoint/2010/main" val="409391398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0352" y="-27384"/>
            <a:ext cx="8074096" cy="816120"/>
          </a:xfrm>
          <a:extLst/>
        </p:spPr>
        <p:txBody>
          <a:bodyPr/>
          <a:lstStyle/>
          <a:p>
            <a:pPr algn="ctr">
              <a:defRPr/>
            </a:pPr>
            <a:r>
              <a:rPr lang="zh-TW" altLang="en-US" sz="4400" dirty="0" smtClean="0">
                <a:solidFill>
                  <a:srgbClr val="FF9933"/>
                </a:solidFill>
                <a:latin typeface="標楷體" pitchFamily="65" charset="-120"/>
                <a:ea typeface="標楷體" pitchFamily="65" charset="-120"/>
              </a:rPr>
              <a:t>國軍支援災害防救</a:t>
            </a:r>
            <a:endParaRPr lang="zh-TW" altLang="en-US" sz="4400" dirty="0">
              <a:solidFill>
                <a:srgbClr val="FF9933"/>
              </a:solidFill>
              <a:latin typeface="標楷體" pitchFamily="65" charset="-120"/>
              <a:ea typeface="標楷體" pitchFamily="65" charset="-120"/>
            </a:endParaRPr>
          </a:p>
        </p:txBody>
      </p:sp>
      <p:sp>
        <p:nvSpPr>
          <p:cNvPr id="3" name="文字版面配置區 2"/>
          <p:cNvSpPr>
            <a:spLocks noGrp="1"/>
          </p:cNvSpPr>
          <p:nvPr>
            <p:ph type="body" idx="1"/>
          </p:nvPr>
        </p:nvSpPr>
        <p:spPr>
          <a:xfrm>
            <a:off x="0" y="2348880"/>
            <a:ext cx="8858250" cy="5545138"/>
          </a:xfrm>
        </p:spPr>
        <p:txBody>
          <a:bodyPr/>
          <a:lstStyle/>
          <a:p>
            <a:pPr marL="917575" lvl="2" indent="-571500" defTabSz="914400" eaLnBrk="1" hangingPunct="1">
              <a:spcBef>
                <a:spcPts val="400"/>
              </a:spcBef>
              <a:buClrTx/>
              <a:buSzPct val="68000"/>
              <a:buFont typeface="Wingdings" pitchFamily="2" charset="2"/>
              <a:buChar char="u"/>
              <a:defRPr/>
            </a:pP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災害防救法</a:t>
            </a:r>
            <a:r>
              <a:rPr kumimoji="1"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34</a:t>
            </a: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條：</a:t>
            </a:r>
            <a:r>
              <a:rPr kumimoji="1" lang="zh-TW"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直轄市、縣（市）政府及中央災害防救業務主管機關，無法因應災害處理時，得申請國軍</a:t>
            </a: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kumimoji="1" lang="zh-TW"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支援</a:t>
            </a: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kumimoji="1" lang="zh-TW"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。但發生重大災害時，國軍部隊應</a:t>
            </a: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kumimoji="1" lang="zh-TW"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主動協助</a:t>
            </a: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kumimoji="1" lang="zh-TW"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災害防救。</a:t>
            </a:r>
            <a:endParaRPr kumimoji="1"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marL="917575" lvl="2" indent="-571500" defTabSz="914400" eaLnBrk="1" hangingPunct="1">
              <a:spcBef>
                <a:spcPts val="400"/>
              </a:spcBef>
              <a:buClrTx/>
              <a:buSzPct val="68000"/>
              <a:buFont typeface="Wingdings" pitchFamily="2" charset="2"/>
              <a:buChar char="u"/>
              <a:defRPr/>
            </a:pP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申請國軍「支援」：透過戰綜會報提出申請，而動員、災防、戰綜三會報進駐災害應變中心持續運作，已與地方政府建構政軍緊急災害防救協調運作</a:t>
            </a:r>
            <a:r>
              <a:rPr kumimoji="1" lang="zh-TW" altLang="en-US" sz="3600"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rPr>
              <a:t>機能。</a:t>
            </a:r>
          </a:p>
          <a:p>
            <a:pPr marL="917575" lvl="2" indent="-571500" defTabSz="914400" eaLnBrk="1" hangingPunct="1">
              <a:spcBef>
                <a:spcPts val="400"/>
              </a:spcBef>
              <a:buClrTx/>
              <a:buSzPct val="68000"/>
              <a:buFont typeface="Wingdings" pitchFamily="2" charset="2"/>
              <a:buChar char="u"/>
              <a:defRPr/>
            </a:pPr>
            <a:endParaRPr kumimoji="1" lang="en-US" altLang="zh-TW" sz="3600" b="1" dirty="0" smtClean="0">
              <a:solidFill>
                <a:srgbClr val="FFFF00"/>
              </a:solidFill>
              <a:effectLst>
                <a:outerShdw blurRad="38100" dist="38100" dir="2700000" algn="tl">
                  <a:srgbClr val="FFFFFF"/>
                </a:outerShdw>
              </a:effectLst>
              <a:latin typeface="標楷體" pitchFamily="65" charset="-120"/>
              <a:ea typeface="標楷體" pitchFamily="65" charset="-120"/>
            </a:endParaRPr>
          </a:p>
          <a:p>
            <a:pPr marL="917575" lvl="2" indent="-571500" defTabSz="914400" eaLnBrk="1" hangingPunct="1">
              <a:spcBef>
                <a:spcPts val="400"/>
              </a:spcBef>
              <a:buClrTx/>
              <a:buSzPct val="68000"/>
              <a:defRPr/>
            </a:pPr>
            <a:endParaRPr kumimoji="1" lang="en-US" altLang="zh-TW" sz="3600" b="1" dirty="0" smtClean="0">
              <a:solidFill>
                <a:srgbClr val="FFFF00"/>
              </a:solidFill>
              <a:effectLst>
                <a:outerShdw blurRad="38100" dist="38100" dir="2700000" algn="tl">
                  <a:srgbClr val="FFFFFF"/>
                </a:outerShdw>
              </a:effectLst>
              <a:latin typeface="標楷體" pitchFamily="65" charset="-120"/>
              <a:ea typeface="標楷體" pitchFamily="65" charset="-120"/>
            </a:endParaRPr>
          </a:p>
          <a:p>
            <a:pPr marL="328613" defTabSz="914400">
              <a:defRPr/>
            </a:pPr>
            <a:endParaRPr lang="zh-TW" altLang="en-US" dirty="0" smtClean="0">
              <a:ea typeface="新細明體" charset="-120"/>
            </a:endParaRPr>
          </a:p>
        </p:txBody>
      </p:sp>
      <p:sp>
        <p:nvSpPr>
          <p:cNvPr id="4813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ACDA4256-5874-446A-BDFD-AF785A5ED881}" type="slidenum">
              <a:rPr lang="en-US" altLang="zh-TW" sz="1200" b="0" smtClean="0">
                <a:solidFill>
                  <a:srgbClr val="D1EAEE"/>
                </a:solidFill>
                <a:latin typeface="Constantia" pitchFamily="18" charset="0"/>
              </a:rPr>
              <a:pPr eaLnBrk="1" hangingPunct="1"/>
              <a:t>166</a:t>
            </a:fld>
            <a:endParaRPr lang="en-US" altLang="zh-TW" sz="1200" b="0" smtClean="0">
              <a:solidFill>
                <a:srgbClr val="D1EAEE"/>
              </a:solidFill>
              <a:latin typeface="Constantia" pitchFamily="18" charset="0"/>
            </a:endParaRPr>
          </a:p>
        </p:txBody>
      </p:sp>
    </p:spTree>
    <p:extLst>
      <p:ext uri="{BB962C8B-B14F-4D97-AF65-F5344CB8AC3E}">
        <p14:creationId xmlns:p14="http://schemas.microsoft.com/office/powerpoint/2010/main" val="248507115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188640"/>
            <a:ext cx="8280920" cy="936104"/>
          </a:xfrm>
          <a:extLst/>
        </p:spPr>
        <p:txBody>
          <a:bodyPr/>
          <a:lstStyle/>
          <a:p>
            <a:pPr algn="ctr">
              <a:defRPr/>
            </a:pPr>
            <a:r>
              <a:rPr lang="zh-TW" altLang="en-US" sz="4400" dirty="0" smtClean="0">
                <a:solidFill>
                  <a:srgbClr val="FF9933"/>
                </a:solidFill>
                <a:latin typeface="標楷體" pitchFamily="65" charset="-120"/>
                <a:ea typeface="標楷體" pitchFamily="65" charset="-120"/>
              </a:rPr>
              <a:t>國軍</a:t>
            </a:r>
            <a:r>
              <a:rPr lang="zh-TW" altLang="en-US" sz="4400" dirty="0">
                <a:solidFill>
                  <a:srgbClr val="FF9933"/>
                </a:solidFill>
                <a:latin typeface="標楷體" pitchFamily="65" charset="-120"/>
                <a:ea typeface="標楷體" pitchFamily="65" charset="-120"/>
              </a:rPr>
              <a:t>支援災害防救</a:t>
            </a:r>
            <a:endParaRPr lang="zh-TW" altLang="en-US" dirty="0">
              <a:solidFill>
                <a:srgbClr val="FF9933"/>
              </a:solidFill>
            </a:endParaRPr>
          </a:p>
        </p:txBody>
      </p:sp>
      <p:sp>
        <p:nvSpPr>
          <p:cNvPr id="3" name="文字版面配置區 2"/>
          <p:cNvSpPr>
            <a:spLocks noGrp="1"/>
          </p:cNvSpPr>
          <p:nvPr>
            <p:ph type="body" idx="1"/>
          </p:nvPr>
        </p:nvSpPr>
        <p:spPr>
          <a:xfrm>
            <a:off x="251520" y="980728"/>
            <a:ext cx="8713787" cy="4895850"/>
          </a:xfrm>
        </p:spPr>
        <p:txBody>
          <a:bodyPr/>
          <a:lstStyle/>
          <a:p>
            <a:pPr marL="917575" lvl="2" indent="-571500" defTabSz="914400" eaLnBrk="1" hangingPunct="1">
              <a:spcBef>
                <a:spcPts val="400"/>
              </a:spcBef>
              <a:buClrTx/>
              <a:buSzPct val="68000"/>
              <a:buFont typeface="Wingdings" pitchFamily="2" charset="2"/>
              <a:buChar char="u"/>
              <a:defRPr/>
            </a:pP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主動協助時機：依國軍協助災害防救辦法第</a:t>
            </a:r>
            <a:r>
              <a:rPr kumimoji="1"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3</a:t>
            </a: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條第</a:t>
            </a:r>
            <a:r>
              <a:rPr kumimoji="1"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1</a:t>
            </a: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款重大災害定義，中央災害應變中心各類型災害一、二級之開設時機及災害狀況認定之。</a:t>
            </a:r>
            <a:endParaRPr kumimoji="1" lang="en-US" altLang="zh-TW"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marL="917575" lvl="2" indent="-571500" defTabSz="914400" eaLnBrk="1" hangingPunct="1">
              <a:spcBef>
                <a:spcPts val="400"/>
              </a:spcBef>
              <a:buClrTx/>
              <a:buSzPct val="68000"/>
              <a:buFont typeface="Wingdings" pitchFamily="2" charset="2"/>
              <a:buChar char="u"/>
              <a:defRPr/>
            </a:pPr>
            <a:r>
              <a:rPr kumimoji="1" lang="zh-TW" altLang="en-US" sz="3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國軍依循總統提示：「料敵從寬、禦敵從嚴、超前部署、預置兵力、隨時防救」，故於二級開設時，即主動救災。</a:t>
            </a:r>
            <a:endParaRPr lang="zh-TW" altLang="en-US" dirty="0" smtClean="0">
              <a:solidFill>
                <a:srgbClr val="0000FF"/>
              </a:solidFill>
              <a:effectLst>
                <a:outerShdw blurRad="38100" dist="38100" dir="2700000" algn="tl">
                  <a:srgbClr val="000000">
                    <a:alpha val="43137"/>
                  </a:srgbClr>
                </a:outerShdw>
              </a:effectLst>
              <a:ea typeface="新細明體" charset="-120"/>
            </a:endParaRPr>
          </a:p>
        </p:txBody>
      </p:sp>
      <p:sp>
        <p:nvSpPr>
          <p:cNvPr id="4915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6CE9A296-B800-4CBA-9407-9380664BEF9F}" type="slidenum">
              <a:rPr lang="en-US" altLang="zh-TW" sz="1200" b="0" smtClean="0">
                <a:solidFill>
                  <a:srgbClr val="D1EAEE"/>
                </a:solidFill>
                <a:latin typeface="Constantia" pitchFamily="18" charset="0"/>
              </a:rPr>
              <a:pPr eaLnBrk="1" hangingPunct="1"/>
              <a:t>167</a:t>
            </a:fld>
            <a:endParaRPr lang="en-US" altLang="zh-TW" sz="1200" b="0" smtClean="0">
              <a:solidFill>
                <a:srgbClr val="D1EAEE"/>
              </a:solidFill>
              <a:latin typeface="Constantia" pitchFamily="18" charset="0"/>
            </a:endParaRPr>
          </a:p>
        </p:txBody>
      </p:sp>
    </p:spTree>
    <p:extLst>
      <p:ext uri="{BB962C8B-B14F-4D97-AF65-F5344CB8AC3E}">
        <p14:creationId xmlns:p14="http://schemas.microsoft.com/office/powerpoint/2010/main" val="131702751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文字版面配置區 2"/>
          <p:cNvSpPr>
            <a:spLocks noGrp="1"/>
          </p:cNvSpPr>
          <p:nvPr>
            <p:ph type="body" idx="1"/>
          </p:nvPr>
        </p:nvSpPr>
        <p:spPr>
          <a:xfrm>
            <a:off x="533400" y="2676525"/>
            <a:ext cx="7772400" cy="1509713"/>
          </a:xfrm>
        </p:spPr>
        <p:txBody>
          <a:bodyPr/>
          <a:lstStyle/>
          <a:p>
            <a:pPr marL="328613"/>
            <a:endParaRPr lang="zh-TW" altLang="en-US" smtClean="0">
              <a:ea typeface="新細明體" charset="-120"/>
            </a:endParaRPr>
          </a:p>
        </p:txBody>
      </p:sp>
      <p:sp>
        <p:nvSpPr>
          <p:cNvPr id="5017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fld id="{AC189600-9629-412D-9A35-4F116ADD44EF}" type="slidenum">
              <a:rPr lang="en-US" altLang="zh-TW" sz="1200" b="0" smtClean="0">
                <a:solidFill>
                  <a:srgbClr val="D1EAEE"/>
                </a:solidFill>
                <a:latin typeface="Constantia" pitchFamily="18" charset="0"/>
              </a:rPr>
              <a:pPr eaLnBrk="1" hangingPunct="1"/>
              <a:t>168</a:t>
            </a:fld>
            <a:endParaRPr lang="en-US" altLang="zh-TW" sz="1200" b="0" smtClean="0">
              <a:solidFill>
                <a:srgbClr val="D1EAEE"/>
              </a:solidFill>
              <a:latin typeface="Constantia" pitchFamily="18" charset="0"/>
            </a:endParaRPr>
          </a:p>
        </p:txBody>
      </p:sp>
      <p:sp>
        <p:nvSpPr>
          <p:cNvPr id="5" name="不等於 4"/>
          <p:cNvSpPr/>
          <p:nvPr/>
        </p:nvSpPr>
        <p:spPr>
          <a:xfrm>
            <a:off x="3851920" y="3068960"/>
            <a:ext cx="1512168" cy="887406"/>
          </a:xfrm>
          <a:prstGeom prst="mathNotEqual">
            <a:avLst/>
          </a:prstGeom>
          <a:gradFill rotWithShape="1">
            <a:gsLst>
              <a:gs pos="0">
                <a:srgbClr val="2D2D8A">
                  <a:shade val="51000"/>
                  <a:satMod val="130000"/>
                </a:srgbClr>
              </a:gs>
              <a:gs pos="80000">
                <a:srgbClr val="2D2D8A">
                  <a:shade val="93000"/>
                  <a:satMod val="130000"/>
                </a:srgbClr>
              </a:gs>
              <a:gs pos="100000">
                <a:srgbClr val="2D2D8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zh-TW" altLang="en-US" sz="1800" kern="0">
              <a:ln w="18000">
                <a:solidFill>
                  <a:srgbClr val="333399">
                    <a:satMod val="140000"/>
                  </a:srgbClr>
                </a:solidFill>
                <a:prstDash val="solid"/>
                <a:miter lim="800000"/>
              </a:ln>
              <a:noFill/>
              <a:effectLst>
                <a:outerShdw blurRad="25500" dist="23000" dir="7020000" algn="tl">
                  <a:srgbClr val="000000">
                    <a:alpha val="50000"/>
                  </a:srgbClr>
                </a:outerShdw>
              </a:effectLst>
              <a:latin typeface="Arial"/>
              <a:ea typeface="新細明體"/>
            </a:endParaRPr>
          </a:p>
        </p:txBody>
      </p:sp>
      <p:sp>
        <p:nvSpPr>
          <p:cNvPr id="6" name="橢圓 5"/>
          <p:cNvSpPr/>
          <p:nvPr/>
        </p:nvSpPr>
        <p:spPr>
          <a:xfrm>
            <a:off x="251520" y="2132856"/>
            <a:ext cx="3528392" cy="2520280"/>
          </a:xfrm>
          <a:prstGeom prst="ellipse">
            <a:avLst/>
          </a:prstGeom>
          <a:solidFill>
            <a:srgbClr val="FF0000"/>
          </a:solidFill>
          <a:ln w="9525"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fontAlgn="auto">
              <a:spcBef>
                <a:spcPts val="0"/>
              </a:spcBef>
              <a:spcAft>
                <a:spcPts val="0"/>
              </a:spcAft>
              <a:defRPr/>
            </a:pPr>
            <a:endParaRPr lang="zh-TW" altLang="en-US" sz="1800" b="0" kern="0">
              <a:solidFill>
                <a:srgbClr val="000000"/>
              </a:solidFill>
              <a:latin typeface="Arial"/>
              <a:ea typeface="新細明體"/>
            </a:endParaRPr>
          </a:p>
        </p:txBody>
      </p:sp>
      <p:sp>
        <p:nvSpPr>
          <p:cNvPr id="50186" name="文字方塊 9"/>
          <p:cNvSpPr txBox="1">
            <a:spLocks noChangeArrowheads="1"/>
          </p:cNvSpPr>
          <p:nvPr/>
        </p:nvSpPr>
        <p:spPr bwMode="auto">
          <a:xfrm>
            <a:off x="539750" y="2781300"/>
            <a:ext cx="30241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eaLnBrk="1" hangingPunct="1"/>
            <a:r>
              <a:rPr kumimoji="1" lang="zh-TW" altLang="en-US" sz="3600">
                <a:solidFill>
                  <a:schemeClr val="tx1"/>
                </a:solidFill>
              </a:rPr>
              <a:t>全民防衛動員支援災害防救</a:t>
            </a:r>
          </a:p>
        </p:txBody>
      </p:sp>
      <p:sp>
        <p:nvSpPr>
          <p:cNvPr id="8" name="橢圓 7"/>
          <p:cNvSpPr/>
          <p:nvPr/>
        </p:nvSpPr>
        <p:spPr>
          <a:xfrm>
            <a:off x="5462416" y="2219172"/>
            <a:ext cx="3528392" cy="2520280"/>
          </a:xfrm>
          <a:prstGeom prst="ellipse">
            <a:avLst/>
          </a:prstGeom>
          <a:solidFill>
            <a:srgbClr val="00B050"/>
          </a:solidFill>
          <a:ln w="9525"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fontAlgn="auto">
              <a:spcBef>
                <a:spcPts val="0"/>
              </a:spcBef>
              <a:spcAft>
                <a:spcPts val="0"/>
              </a:spcAft>
              <a:defRPr/>
            </a:pPr>
            <a:endParaRPr lang="zh-TW" altLang="en-US" sz="1800" b="0" kern="0">
              <a:solidFill>
                <a:srgbClr val="FFFFFF"/>
              </a:solidFill>
              <a:latin typeface="Arial"/>
              <a:ea typeface="新細明體"/>
            </a:endParaRPr>
          </a:p>
        </p:txBody>
      </p:sp>
      <p:sp>
        <p:nvSpPr>
          <p:cNvPr id="50190" name="文字方塊 11"/>
          <p:cNvSpPr txBox="1">
            <a:spLocks noChangeArrowheads="1"/>
          </p:cNvSpPr>
          <p:nvPr/>
        </p:nvSpPr>
        <p:spPr bwMode="auto">
          <a:xfrm>
            <a:off x="5724525" y="2852738"/>
            <a:ext cx="30241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b="1">
                <a:solidFill>
                  <a:srgbClr val="A50021"/>
                </a:solidFill>
                <a:latin typeface="標楷體" pitchFamily="65" charset="-120"/>
                <a:ea typeface="標楷體" pitchFamily="65" charset="-120"/>
              </a:defRPr>
            </a:lvl1pPr>
            <a:lvl2pPr marL="742950" indent="-285750" eaLnBrk="0" hangingPunct="0">
              <a:defRPr sz="3000" b="1">
                <a:solidFill>
                  <a:srgbClr val="A50021"/>
                </a:solidFill>
                <a:latin typeface="標楷體" pitchFamily="65" charset="-120"/>
                <a:ea typeface="標楷體" pitchFamily="65" charset="-120"/>
              </a:defRPr>
            </a:lvl2pPr>
            <a:lvl3pPr marL="1143000" indent="-228600" eaLnBrk="0" hangingPunct="0">
              <a:defRPr sz="3000" b="1">
                <a:solidFill>
                  <a:srgbClr val="A50021"/>
                </a:solidFill>
                <a:latin typeface="標楷體" pitchFamily="65" charset="-120"/>
                <a:ea typeface="標楷體" pitchFamily="65" charset="-120"/>
              </a:defRPr>
            </a:lvl3pPr>
            <a:lvl4pPr marL="1600200" indent="-228600" eaLnBrk="0" hangingPunct="0">
              <a:defRPr sz="3000" b="1">
                <a:solidFill>
                  <a:srgbClr val="A50021"/>
                </a:solidFill>
                <a:latin typeface="標楷體" pitchFamily="65" charset="-120"/>
                <a:ea typeface="標楷體" pitchFamily="65" charset="-120"/>
              </a:defRPr>
            </a:lvl4pPr>
            <a:lvl5pPr marL="2057400" indent="-228600" eaLnBrk="0" hangingPunct="0">
              <a:defRPr sz="3000" b="1">
                <a:solidFill>
                  <a:srgbClr val="A50021"/>
                </a:solidFill>
                <a:latin typeface="標楷體" pitchFamily="65" charset="-120"/>
                <a:ea typeface="標楷體" pitchFamily="65" charset="-120"/>
              </a:defRPr>
            </a:lvl5pPr>
            <a:lvl6pPr marL="25146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6pPr>
            <a:lvl7pPr marL="29718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7pPr>
            <a:lvl8pPr marL="34290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8pPr>
            <a:lvl9pPr marL="3886200" indent="-228600" eaLnBrk="0" fontAlgn="base" hangingPunct="0">
              <a:spcBef>
                <a:spcPct val="10000"/>
              </a:spcBef>
              <a:spcAft>
                <a:spcPct val="0"/>
              </a:spcAft>
              <a:defRPr sz="3000" b="1">
                <a:solidFill>
                  <a:srgbClr val="A50021"/>
                </a:solidFill>
                <a:latin typeface="標楷體" pitchFamily="65" charset="-120"/>
                <a:ea typeface="標楷體" pitchFamily="65" charset="-120"/>
              </a:defRPr>
            </a:lvl9pPr>
          </a:lstStyle>
          <a:p>
            <a:pPr algn="ctr" eaLnBrk="1" hangingPunct="1"/>
            <a:r>
              <a:rPr kumimoji="1" lang="zh-TW" altLang="en-US" sz="3600">
                <a:solidFill>
                  <a:schemeClr val="tx1"/>
                </a:solidFill>
              </a:rPr>
              <a:t>國軍</a:t>
            </a:r>
            <a:r>
              <a:rPr kumimoji="1" lang="en-US" altLang="zh-TW" sz="3600">
                <a:solidFill>
                  <a:schemeClr val="tx1"/>
                </a:solidFill>
              </a:rPr>
              <a:t/>
            </a:r>
            <a:br>
              <a:rPr kumimoji="1" lang="en-US" altLang="zh-TW" sz="3600">
                <a:solidFill>
                  <a:schemeClr val="tx1"/>
                </a:solidFill>
              </a:rPr>
            </a:br>
            <a:r>
              <a:rPr kumimoji="1" lang="zh-TW" altLang="en-US" sz="3600">
                <a:solidFill>
                  <a:schemeClr val="tx1"/>
                </a:solidFill>
              </a:rPr>
              <a:t>支援災害防救</a:t>
            </a:r>
          </a:p>
        </p:txBody>
      </p:sp>
    </p:spTree>
    <p:extLst>
      <p:ext uri="{BB962C8B-B14F-4D97-AF65-F5344CB8AC3E}">
        <p14:creationId xmlns:p14="http://schemas.microsoft.com/office/powerpoint/2010/main" val="418292410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頁尾版面配置區 2"/>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r>
              <a:rPr lang="zh-TW" altLang="en-US" sz="1400">
                <a:solidFill>
                  <a:schemeClr val="tx1"/>
                </a:solidFill>
                <a:latin typeface="Arial" pitchFamily="34" charset="0"/>
              </a:rPr>
              <a:t>第</a:t>
            </a:r>
            <a:fld id="{99D5BCDB-B94E-453D-8F27-2E64C2C3664C}" type="slidenum">
              <a:rPr lang="zh-TW" altLang="en-US" sz="1400">
                <a:solidFill>
                  <a:schemeClr val="tx1"/>
                </a:solidFill>
                <a:latin typeface="Arial" pitchFamily="34" charset="0"/>
              </a:rPr>
              <a:pPr algn="ctr" eaLnBrk="1" hangingPunct="1"/>
              <a:t>169</a:t>
            </a:fld>
            <a:r>
              <a:rPr lang="zh-TW" altLang="en-US" sz="1400">
                <a:solidFill>
                  <a:schemeClr val="tx1"/>
                </a:solidFill>
                <a:latin typeface="Arial" pitchFamily="34" charset="0"/>
              </a:rPr>
              <a:t>頁，共</a:t>
            </a:r>
            <a:fld id="{00E3B4B4-FB2B-4F7B-87C2-792C8D08A355}" type="slidenum">
              <a:rPr lang="zh-TW" altLang="en-US" sz="1400">
                <a:solidFill>
                  <a:schemeClr val="tx1"/>
                </a:solidFill>
                <a:latin typeface="Arial" pitchFamily="34" charset="0"/>
              </a:rPr>
              <a:pPr algn="ctr" eaLnBrk="1" hangingPunct="1"/>
              <a:t>169</a:t>
            </a:fld>
            <a:r>
              <a:rPr lang="zh-TW" altLang="en-US" sz="1400">
                <a:solidFill>
                  <a:schemeClr val="tx1"/>
                </a:solidFill>
                <a:latin typeface="Arial" pitchFamily="34" charset="0"/>
              </a:rPr>
              <a:t>頁</a:t>
            </a:r>
          </a:p>
        </p:txBody>
      </p:sp>
      <p:sp>
        <p:nvSpPr>
          <p:cNvPr id="98307" name="AutoShape 20"/>
          <p:cNvSpPr>
            <a:spLocks noChangeArrowheads="1"/>
          </p:cNvSpPr>
          <p:nvPr/>
        </p:nvSpPr>
        <p:spPr bwMode="auto">
          <a:xfrm>
            <a:off x="176439" y="1097189"/>
            <a:ext cx="8905875" cy="5400675"/>
          </a:xfrm>
          <a:prstGeom prst="roundRect">
            <a:avLst>
              <a:gd name="adj" fmla="val 16667"/>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en-US" altLang="zh-TW" sz="3200" dirty="0">
                <a:solidFill>
                  <a:srgbClr val="0000FF"/>
                </a:solidFill>
                <a:latin typeface="Arial" pitchFamily="34" charset="0"/>
                <a:ea typeface="標楷體" pitchFamily="65" charset="-120"/>
              </a:rPr>
              <a:t>       </a:t>
            </a:r>
            <a:r>
              <a:rPr lang="zh-TW" altLang="en-US" sz="3200" b="1" dirty="0">
                <a:solidFill>
                  <a:srgbClr val="0000FF"/>
                </a:solidFill>
                <a:latin typeface="Arial" pitchFamily="34" charset="0"/>
                <a:ea typeface="標楷體" pitchFamily="65" charset="-120"/>
              </a:rPr>
              <a:t>在全球化時代，舉凡政、經、軍、社與心</a:t>
            </a:r>
            <a:endParaRPr lang="en-US" altLang="zh-TW" sz="3200" b="1" dirty="0">
              <a:solidFill>
                <a:srgbClr val="0000FF"/>
              </a:solidFill>
              <a:latin typeface="Arial" pitchFamily="34" charset="0"/>
              <a:ea typeface="標楷體" pitchFamily="65" charset="-120"/>
            </a:endParaRPr>
          </a:p>
          <a:p>
            <a:pPr eaLnBrk="1" hangingPunct="1"/>
            <a:r>
              <a:rPr lang="zh-TW" altLang="en-US" sz="3200" b="1" dirty="0">
                <a:solidFill>
                  <a:srgbClr val="0000FF"/>
                </a:solidFill>
                <a:latin typeface="Arial" pitchFamily="34" charset="0"/>
                <a:ea typeface="標楷體" pitchFamily="65" charset="-120"/>
              </a:rPr>
              <a:t>理因素，將衝擊國家生存與發展，因此，論及</a:t>
            </a:r>
            <a:endParaRPr lang="en-US" altLang="zh-TW" sz="3200" b="1" dirty="0">
              <a:solidFill>
                <a:srgbClr val="0000FF"/>
              </a:solidFill>
              <a:latin typeface="Arial" pitchFamily="34" charset="0"/>
              <a:ea typeface="標楷體" pitchFamily="65" charset="-120"/>
            </a:endParaRPr>
          </a:p>
          <a:p>
            <a:pPr eaLnBrk="1" hangingPunct="1"/>
            <a:r>
              <a:rPr lang="zh-TW" altLang="en-US" sz="3200" b="1" dirty="0">
                <a:solidFill>
                  <a:srgbClr val="0000FF"/>
                </a:solidFill>
                <a:latin typeface="Arial" pitchFamily="34" charset="0"/>
                <a:ea typeface="標楷體" pitchFamily="65" charset="-120"/>
              </a:rPr>
              <a:t>國家安全均要強調</a:t>
            </a:r>
            <a:r>
              <a:rPr lang="en-US" altLang="zh-TW" sz="3200" b="1" dirty="0">
                <a:solidFill>
                  <a:srgbClr val="0000FF"/>
                </a:solidFill>
                <a:latin typeface="Arial" pitchFamily="34" charset="0"/>
                <a:ea typeface="標楷體" pitchFamily="65" charset="-120"/>
              </a:rPr>
              <a:t>『</a:t>
            </a:r>
            <a:r>
              <a:rPr lang="zh-TW" altLang="en-US" sz="3200" b="1" dirty="0">
                <a:solidFill>
                  <a:srgbClr val="0000FF"/>
                </a:solidFill>
                <a:latin typeface="Arial" pitchFamily="34" charset="0"/>
                <a:ea typeface="標楷體" pitchFamily="65" charset="-120"/>
              </a:rPr>
              <a:t>綜合性安全</a:t>
            </a:r>
            <a:r>
              <a:rPr lang="en-US" altLang="zh-TW" sz="3200" b="1" dirty="0">
                <a:solidFill>
                  <a:srgbClr val="0000FF"/>
                </a:solidFill>
                <a:latin typeface="Arial" pitchFamily="34" charset="0"/>
                <a:ea typeface="標楷體" pitchFamily="65" charset="-120"/>
              </a:rPr>
              <a:t>』</a:t>
            </a:r>
            <a:r>
              <a:rPr lang="zh-TW" altLang="en-US" sz="3200" b="1" dirty="0">
                <a:solidFill>
                  <a:srgbClr val="0000FF"/>
                </a:solidFill>
                <a:latin typeface="Arial" pitchFamily="34" charset="0"/>
                <a:ea typeface="標楷體" pitchFamily="65" charset="-120"/>
              </a:rPr>
              <a:t>及</a:t>
            </a:r>
            <a:r>
              <a:rPr lang="en-US" altLang="zh-TW" sz="3200" b="1" dirty="0">
                <a:solidFill>
                  <a:srgbClr val="0000FF"/>
                </a:solidFill>
                <a:latin typeface="Arial" pitchFamily="34" charset="0"/>
                <a:ea typeface="標楷體" pitchFamily="65" charset="-120"/>
              </a:rPr>
              <a:t>『</a:t>
            </a:r>
            <a:r>
              <a:rPr lang="zh-TW" altLang="en-US" sz="3200" b="1" dirty="0">
                <a:solidFill>
                  <a:srgbClr val="0000FF"/>
                </a:solidFill>
                <a:latin typeface="Arial" pitchFamily="34" charset="0"/>
                <a:ea typeface="標楷體" pitchFamily="65" charset="-120"/>
              </a:rPr>
              <a:t>全民國</a:t>
            </a:r>
            <a:endParaRPr lang="en-US" altLang="zh-TW" sz="3200" b="1" dirty="0">
              <a:solidFill>
                <a:srgbClr val="0000FF"/>
              </a:solidFill>
              <a:latin typeface="Arial" pitchFamily="34" charset="0"/>
              <a:ea typeface="標楷體" pitchFamily="65" charset="-120"/>
            </a:endParaRPr>
          </a:p>
          <a:p>
            <a:pPr eaLnBrk="1" hangingPunct="1"/>
            <a:r>
              <a:rPr lang="zh-TW" altLang="en-US" sz="3200" b="1" dirty="0">
                <a:solidFill>
                  <a:srgbClr val="0000FF"/>
                </a:solidFill>
                <a:latin typeface="Arial" pitchFamily="34" charset="0"/>
                <a:ea typeface="標楷體" pitchFamily="65" charset="-120"/>
              </a:rPr>
              <a:t>防</a:t>
            </a:r>
            <a:r>
              <a:rPr lang="en-US" altLang="zh-TW" sz="3200" b="1" dirty="0">
                <a:solidFill>
                  <a:srgbClr val="0000FF"/>
                </a:solidFill>
                <a:latin typeface="Arial" pitchFamily="34" charset="0"/>
                <a:ea typeface="標楷體" pitchFamily="65" charset="-120"/>
              </a:rPr>
              <a:t>』</a:t>
            </a:r>
            <a:r>
              <a:rPr lang="zh-TW" altLang="en-US" sz="3200" b="1" dirty="0">
                <a:solidFill>
                  <a:srgbClr val="0000FF"/>
                </a:solidFill>
                <a:latin typeface="Arial" pitchFamily="34" charset="0"/>
                <a:ea typeface="標楷體" pitchFamily="65" charset="-120"/>
              </a:rPr>
              <a:t>的理念。</a:t>
            </a:r>
          </a:p>
          <a:p>
            <a:pPr eaLnBrk="1" hangingPunct="1"/>
            <a:r>
              <a:rPr lang="zh-TW" altLang="en-US" sz="3200" b="1" dirty="0">
                <a:solidFill>
                  <a:srgbClr val="0000FF"/>
                </a:solidFill>
                <a:latin typeface="Arial" pitchFamily="34" charset="0"/>
                <a:ea typeface="標楷體" pitchFamily="65" charset="-120"/>
              </a:rPr>
              <a:t>       國家的安全須仰賴精實國軍與堅實國防武</a:t>
            </a:r>
            <a:endParaRPr lang="en-US" altLang="zh-TW" sz="3200" b="1" dirty="0">
              <a:solidFill>
                <a:srgbClr val="0000FF"/>
              </a:solidFill>
              <a:latin typeface="Arial" pitchFamily="34" charset="0"/>
              <a:ea typeface="標楷體" pitchFamily="65" charset="-120"/>
            </a:endParaRPr>
          </a:p>
          <a:p>
            <a:pPr eaLnBrk="1" hangingPunct="1"/>
            <a:r>
              <a:rPr lang="zh-TW" altLang="en-US" sz="3200" b="1" dirty="0">
                <a:solidFill>
                  <a:srgbClr val="0000FF"/>
                </a:solidFill>
                <a:latin typeface="Arial" pitchFamily="34" charset="0"/>
                <a:ea typeface="標楷體" pitchFamily="65" charset="-120"/>
              </a:rPr>
              <a:t>力作為後盾，更重要的關鍵是建立全民支持的</a:t>
            </a:r>
            <a:endParaRPr lang="en-US" altLang="zh-TW" sz="3200" b="1" dirty="0">
              <a:solidFill>
                <a:srgbClr val="0000FF"/>
              </a:solidFill>
              <a:latin typeface="Arial" pitchFamily="34" charset="0"/>
              <a:ea typeface="標楷體" pitchFamily="65" charset="-120"/>
            </a:endParaRPr>
          </a:p>
          <a:p>
            <a:pPr eaLnBrk="1" hangingPunct="1"/>
            <a:r>
              <a:rPr lang="zh-TW" altLang="en-US" sz="3200" b="1" dirty="0">
                <a:solidFill>
                  <a:srgbClr val="0000FF"/>
                </a:solidFill>
                <a:latin typeface="Arial" pitchFamily="34" charset="0"/>
                <a:ea typeface="標楷體" pitchFamily="65" charset="-120"/>
              </a:rPr>
              <a:t>基礎上，使全民能體認國防、存有憂患意識，</a:t>
            </a:r>
            <a:endParaRPr lang="en-US" altLang="zh-TW" sz="3200" b="1" dirty="0">
              <a:solidFill>
                <a:srgbClr val="0000FF"/>
              </a:solidFill>
              <a:latin typeface="Arial" pitchFamily="34" charset="0"/>
              <a:ea typeface="標楷體" pitchFamily="65" charset="-120"/>
            </a:endParaRPr>
          </a:p>
          <a:p>
            <a:pPr eaLnBrk="1" hangingPunct="1"/>
            <a:r>
              <a:rPr lang="zh-TW" altLang="en-US" sz="3200" b="1" dirty="0">
                <a:solidFill>
                  <a:srgbClr val="0000FF"/>
                </a:solidFill>
                <a:latin typeface="Arial" pitchFamily="34" charset="0"/>
                <a:ea typeface="標楷體" pitchFamily="65" charset="-120"/>
              </a:rPr>
              <a:t>並展現堅決的抗敵意志與決心，然而全民國防</a:t>
            </a:r>
            <a:endParaRPr lang="en-US" altLang="zh-TW" sz="3200" b="1" dirty="0">
              <a:solidFill>
                <a:srgbClr val="0000FF"/>
              </a:solidFill>
              <a:latin typeface="Arial" pitchFamily="34" charset="0"/>
              <a:ea typeface="標楷體" pitchFamily="65" charset="-120"/>
            </a:endParaRPr>
          </a:p>
          <a:p>
            <a:pPr eaLnBrk="1" hangingPunct="1"/>
            <a:r>
              <a:rPr lang="zh-TW" altLang="en-US" sz="3200" b="1" dirty="0">
                <a:solidFill>
                  <a:srgbClr val="0000FF"/>
                </a:solidFill>
                <a:latin typeface="Arial" pitchFamily="34" charset="0"/>
                <a:ea typeface="標楷體" pitchFamily="65" charset="-120"/>
              </a:rPr>
              <a:t>教育可塑建全民國防共識，建立</a:t>
            </a:r>
            <a:r>
              <a:rPr lang="en-US" altLang="zh-TW" sz="3200" b="1" dirty="0">
                <a:solidFill>
                  <a:srgbClr val="0000FF"/>
                </a:solidFill>
                <a:latin typeface="Arial" pitchFamily="34" charset="0"/>
                <a:ea typeface="標楷體" pitchFamily="65" charset="-120"/>
              </a:rPr>
              <a:t>『</a:t>
            </a:r>
            <a:r>
              <a:rPr lang="zh-TW" altLang="en-US" sz="3200" b="1" dirty="0">
                <a:solidFill>
                  <a:srgbClr val="0000FF"/>
                </a:solidFill>
                <a:latin typeface="Arial" pitchFamily="34" charset="0"/>
                <a:ea typeface="標楷體" pitchFamily="65" charset="-120"/>
              </a:rPr>
              <a:t>國防安全人</a:t>
            </a:r>
            <a:endParaRPr lang="en-US" altLang="zh-TW" sz="3200" b="1" dirty="0">
              <a:solidFill>
                <a:srgbClr val="0000FF"/>
              </a:solidFill>
              <a:latin typeface="Arial" pitchFamily="34" charset="0"/>
              <a:ea typeface="標楷體" pitchFamily="65" charset="-120"/>
            </a:endParaRPr>
          </a:p>
          <a:p>
            <a:pPr eaLnBrk="1" hangingPunct="1"/>
            <a:r>
              <a:rPr lang="zh-TW" altLang="en-US" sz="3200" b="1" dirty="0">
                <a:solidFill>
                  <a:srgbClr val="0000FF"/>
                </a:solidFill>
                <a:latin typeface="Arial" pitchFamily="34" charset="0"/>
                <a:ea typeface="標楷體" pitchFamily="65" charset="-120"/>
              </a:rPr>
              <a:t>人關心，國防建設人人有責</a:t>
            </a:r>
            <a:r>
              <a:rPr lang="en-US" altLang="zh-TW" sz="3200" b="1" dirty="0">
                <a:solidFill>
                  <a:srgbClr val="0000FF"/>
                </a:solidFill>
                <a:latin typeface="Arial" pitchFamily="34" charset="0"/>
                <a:ea typeface="標楷體" pitchFamily="65" charset="-120"/>
              </a:rPr>
              <a:t>』</a:t>
            </a:r>
            <a:r>
              <a:rPr lang="zh-TW" altLang="en-US" sz="3200" b="1" dirty="0">
                <a:solidFill>
                  <a:srgbClr val="0000FF"/>
                </a:solidFill>
                <a:latin typeface="Arial" pitchFamily="34" charset="0"/>
                <a:ea typeface="標楷體" pitchFamily="65" charset="-120"/>
              </a:rPr>
              <a:t>之概念</a:t>
            </a:r>
            <a:r>
              <a:rPr lang="en-US" altLang="zh-TW" sz="3200" b="1" dirty="0">
                <a:solidFill>
                  <a:srgbClr val="0000FF"/>
                </a:solidFill>
                <a:latin typeface="Arial" pitchFamily="34" charset="0"/>
                <a:ea typeface="標楷體" pitchFamily="65" charset="-120"/>
              </a:rPr>
              <a:t>『</a:t>
            </a:r>
            <a:r>
              <a:rPr lang="zh-TW" altLang="en-US" sz="3200" b="1" dirty="0">
                <a:solidFill>
                  <a:srgbClr val="0000FF"/>
                </a:solidFill>
                <a:latin typeface="Arial" pitchFamily="34" charset="0"/>
                <a:ea typeface="標楷體" pitchFamily="65" charset="-120"/>
              </a:rPr>
              <a:t>忘戰必</a:t>
            </a:r>
            <a:endParaRPr lang="en-US" altLang="zh-TW" sz="3200" b="1" dirty="0">
              <a:solidFill>
                <a:srgbClr val="0000FF"/>
              </a:solidFill>
              <a:latin typeface="Arial" pitchFamily="34" charset="0"/>
              <a:ea typeface="標楷體" pitchFamily="65" charset="-120"/>
            </a:endParaRPr>
          </a:p>
          <a:p>
            <a:pPr eaLnBrk="1" hangingPunct="1"/>
            <a:r>
              <a:rPr lang="zh-TW" altLang="en-US" sz="3200" b="1" dirty="0">
                <a:solidFill>
                  <a:srgbClr val="0000FF"/>
                </a:solidFill>
                <a:latin typeface="Arial" pitchFamily="34" charset="0"/>
                <a:ea typeface="標楷體" pitchFamily="65" charset="-120"/>
              </a:rPr>
              <a:t>危，備戰才能止戰</a:t>
            </a:r>
            <a:r>
              <a:rPr lang="en-US" altLang="zh-TW" sz="3200" b="1" dirty="0">
                <a:solidFill>
                  <a:srgbClr val="0000FF"/>
                </a:solidFill>
                <a:latin typeface="Arial" pitchFamily="34" charset="0"/>
                <a:ea typeface="標楷體" pitchFamily="65" charset="-120"/>
              </a:rPr>
              <a:t>』</a:t>
            </a:r>
            <a:r>
              <a:rPr lang="zh-TW" altLang="en-US" sz="3200" b="1" dirty="0">
                <a:solidFill>
                  <a:srgbClr val="0000FF"/>
                </a:solidFill>
                <a:latin typeface="Arial" pitchFamily="34" charset="0"/>
                <a:ea typeface="標楷體" pitchFamily="65" charset="-120"/>
              </a:rPr>
              <a:t>。</a:t>
            </a:r>
          </a:p>
        </p:txBody>
      </p:sp>
      <p:sp>
        <p:nvSpPr>
          <p:cNvPr id="4" name="AutoShape 9"/>
          <p:cNvSpPr>
            <a:spLocks noChangeArrowheads="1"/>
          </p:cNvSpPr>
          <p:nvPr/>
        </p:nvSpPr>
        <p:spPr bwMode="auto">
          <a:xfrm>
            <a:off x="2484438" y="0"/>
            <a:ext cx="4286250" cy="1000125"/>
          </a:xfrm>
          <a:prstGeom prst="roundRect">
            <a:avLst>
              <a:gd name="adj" fmla="val 16667"/>
            </a:avLst>
          </a:prstGeom>
          <a:solidFill>
            <a:srgbClr val="FFC000"/>
          </a:solidFill>
          <a:ln w="28575">
            <a:solidFill>
              <a:schemeClr val="tx1"/>
            </a:solidFill>
            <a:round/>
            <a:headEnd/>
            <a:tailEnd/>
          </a:ln>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r>
              <a:rPr lang="zh-TW" altLang="en-US" sz="6000" b="1">
                <a:solidFill>
                  <a:schemeClr val="bg2"/>
                </a:solidFill>
                <a:ea typeface="標楷體" pitchFamily="65" charset="-120"/>
              </a:rPr>
              <a:t>結語</a:t>
            </a:r>
          </a:p>
        </p:txBody>
      </p:sp>
    </p:spTree>
    <p:extLst>
      <p:ext uri="{BB962C8B-B14F-4D97-AF65-F5344CB8AC3E}">
        <p14:creationId xmlns:p14="http://schemas.microsoft.com/office/powerpoint/2010/main" val="2007727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 name="群組 11"/>
          <p:cNvGrpSpPr>
            <a:grpSpLocks/>
          </p:cNvGrpSpPr>
          <p:nvPr/>
        </p:nvGrpSpPr>
        <p:grpSpPr bwMode="auto">
          <a:xfrm>
            <a:off x="0" y="188913"/>
            <a:ext cx="9144000" cy="6357937"/>
            <a:chOff x="0" y="142852"/>
            <a:chExt cx="9144000" cy="6358564"/>
          </a:xfrm>
        </p:grpSpPr>
        <p:sp>
          <p:nvSpPr>
            <p:cNvPr id="1035" name="Rectangle 3"/>
            <p:cNvSpPr>
              <a:spLocks noChangeArrowheads="1"/>
            </p:cNvSpPr>
            <p:nvPr/>
          </p:nvSpPr>
          <p:spPr bwMode="auto">
            <a:xfrm>
              <a:off x="0" y="3429000"/>
              <a:ext cx="3890963"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kumimoji="0" lang="en-US" altLang="zh-TW" sz="3600" b="1">
                <a:solidFill>
                  <a:schemeClr val="bg1"/>
                </a:solidFill>
                <a:latin typeface="Calibri" pitchFamily="34" charset="0"/>
                <a:ea typeface="標楷體" pitchFamily="65" charset="-120"/>
              </a:endParaRPr>
            </a:p>
            <a:p>
              <a:pPr eaLnBrk="1" hangingPunct="1"/>
              <a:endParaRPr kumimoji="0" lang="en-US" altLang="zh-TW" sz="3600" b="1">
                <a:solidFill>
                  <a:schemeClr val="bg1"/>
                </a:solidFill>
                <a:latin typeface="Calibri" pitchFamily="34" charset="0"/>
                <a:ea typeface="標楷體" pitchFamily="65" charset="-120"/>
              </a:endParaRPr>
            </a:p>
            <a:p>
              <a:pPr eaLnBrk="1" hangingPunct="1"/>
              <a:endParaRPr kumimoji="0" lang="en-US" altLang="zh-TW" sz="3600" b="1">
                <a:solidFill>
                  <a:schemeClr val="bg1"/>
                </a:solidFill>
                <a:latin typeface="Calibri" pitchFamily="34" charset="0"/>
                <a:ea typeface="標楷體" pitchFamily="65" charset="-120"/>
              </a:endParaRPr>
            </a:p>
            <a:p>
              <a:pPr eaLnBrk="1" hangingPunct="1"/>
              <a:endParaRPr kumimoji="0" lang="en-US" altLang="zh-TW" sz="3600" b="1">
                <a:solidFill>
                  <a:schemeClr val="bg1"/>
                </a:solidFill>
                <a:latin typeface="Calibri" pitchFamily="34" charset="0"/>
                <a:ea typeface="標楷體" pitchFamily="65" charset="-120"/>
              </a:endParaRPr>
            </a:p>
          </p:txBody>
        </p:sp>
        <p:graphicFrame>
          <p:nvGraphicFramePr>
            <p:cNvPr id="2" name="資料庫圖表 1"/>
            <p:cNvGraphicFramePr/>
            <p:nvPr/>
          </p:nvGraphicFramePr>
          <p:xfrm>
            <a:off x="1500188" y="428625"/>
            <a:ext cx="7643812" cy="589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36" name="Text Box 14"/>
            <p:cNvSpPr txBox="1">
              <a:spLocks noChangeArrowheads="1"/>
            </p:cNvSpPr>
            <p:nvPr/>
          </p:nvSpPr>
          <p:spPr bwMode="auto">
            <a:xfrm>
              <a:off x="4857750" y="3643313"/>
              <a:ext cx="109855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spcBef>
                  <a:spcPct val="50000"/>
                </a:spcBef>
              </a:pPr>
              <a:r>
                <a:rPr kumimoji="0" lang="zh-TW" altLang="en-US" sz="6000" b="1">
                  <a:solidFill>
                    <a:srgbClr val="FF0000"/>
                  </a:solidFill>
                  <a:latin typeface="Calibri" pitchFamily="34" charset="0"/>
                  <a:ea typeface="標楷體" pitchFamily="65" charset="-120"/>
                </a:rPr>
                <a:t>三戰</a:t>
              </a:r>
            </a:p>
          </p:txBody>
        </p:sp>
        <p:sp>
          <p:nvSpPr>
            <p:cNvPr id="1037" name="Text Box 15"/>
            <p:cNvSpPr txBox="1">
              <a:spLocks noChangeArrowheads="1"/>
            </p:cNvSpPr>
            <p:nvPr/>
          </p:nvSpPr>
          <p:spPr bwMode="auto">
            <a:xfrm>
              <a:off x="4357688" y="928688"/>
              <a:ext cx="2087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spcBef>
                  <a:spcPct val="50000"/>
                </a:spcBef>
              </a:pPr>
              <a:r>
                <a:rPr kumimoji="0" lang="zh-TW" altLang="en-US" sz="3600" b="1" dirty="0">
                  <a:latin typeface="Calibri" pitchFamily="34" charset="0"/>
                  <a:ea typeface="標楷體" pitchFamily="65" charset="-120"/>
                </a:rPr>
                <a:t>面對敵軍</a:t>
              </a:r>
            </a:p>
          </p:txBody>
        </p:sp>
        <p:sp>
          <p:nvSpPr>
            <p:cNvPr id="1038" name="Text Box 16"/>
            <p:cNvSpPr txBox="1">
              <a:spLocks noChangeArrowheads="1"/>
            </p:cNvSpPr>
            <p:nvPr/>
          </p:nvSpPr>
          <p:spPr bwMode="auto">
            <a:xfrm>
              <a:off x="2833687" y="3108324"/>
              <a:ext cx="2024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spcBef>
                  <a:spcPct val="50000"/>
                </a:spcBef>
              </a:pPr>
              <a:r>
                <a:rPr kumimoji="0" lang="zh-TW" altLang="en-US" sz="3600" b="1" dirty="0">
                  <a:latin typeface="Calibri" pitchFamily="34" charset="0"/>
                  <a:ea typeface="標楷體" pitchFamily="65" charset="-120"/>
                </a:rPr>
                <a:t>面對群眾</a:t>
              </a:r>
            </a:p>
          </p:txBody>
        </p:sp>
        <p:sp>
          <p:nvSpPr>
            <p:cNvPr id="1039" name="Text Box 17"/>
            <p:cNvSpPr txBox="1">
              <a:spLocks noChangeArrowheads="1"/>
            </p:cNvSpPr>
            <p:nvPr/>
          </p:nvSpPr>
          <p:spPr bwMode="auto">
            <a:xfrm>
              <a:off x="5957207" y="3180345"/>
              <a:ext cx="20621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spcBef>
                  <a:spcPct val="50000"/>
                </a:spcBef>
              </a:pPr>
              <a:r>
                <a:rPr kumimoji="0" lang="zh-TW" altLang="en-US" sz="3600" b="1" dirty="0">
                  <a:latin typeface="Calibri" pitchFamily="34" charset="0"/>
                  <a:ea typeface="標楷體" pitchFamily="65" charset="-120"/>
                </a:rPr>
                <a:t>面對世界</a:t>
              </a:r>
            </a:p>
          </p:txBody>
        </p:sp>
        <p:pic>
          <p:nvPicPr>
            <p:cNvPr id="8" name="Picture 7" descr="06122415254204"/>
            <p:cNvPicPr>
              <a:picLocks noChangeAspect="1" noChangeArrowheads="1"/>
            </p:cNvPicPr>
            <p:nvPr/>
          </p:nvPicPr>
          <p:blipFill>
            <a:blip r:embed="rId8" cstate="print"/>
            <a:srcRect/>
            <a:stretch>
              <a:fillRect/>
            </a:stretch>
          </p:blipFill>
          <p:spPr bwMode="auto">
            <a:xfrm>
              <a:off x="285720" y="142852"/>
              <a:ext cx="2286016" cy="3214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6" descr="untitled7"/>
            <p:cNvPicPr>
              <a:picLocks noChangeAspect="1" noChangeArrowheads="1"/>
            </p:cNvPicPr>
            <p:nvPr/>
          </p:nvPicPr>
          <p:blipFill>
            <a:blip r:embed="rId9" cstate="print">
              <a:duotone>
                <a:prstClr val="black"/>
                <a:schemeClr val="accent1">
                  <a:tint val="45000"/>
                  <a:satMod val="400000"/>
                </a:schemeClr>
              </a:duotone>
            </a:blip>
            <a:srcRect/>
            <a:stretch>
              <a:fillRect/>
            </a:stretch>
          </p:blipFill>
          <p:spPr bwMode="auto">
            <a:xfrm>
              <a:off x="467544" y="3501020"/>
              <a:ext cx="1809764" cy="3000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1649693673"/>
      </p:ext>
    </p:extLst>
  </p:cSld>
  <p:clrMapOvr>
    <a:masterClrMapping/>
  </p:clrMapOvr>
  <p:transition>
    <p:random/>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圖片 3" descr="10115338.jpg"/>
          <p:cNvPicPr>
            <a:picLocks noChangeAspect="1"/>
          </p:cNvPicPr>
          <p:nvPr/>
        </p:nvPicPr>
        <p:blipFill>
          <a:blip r:embed="rId3">
            <a:extLst>
              <a:ext uri="{28A0092B-C50C-407E-A947-70E740481C1C}">
                <a14:useLocalDpi xmlns:a14="http://schemas.microsoft.com/office/drawing/2010/main" val="0"/>
              </a:ext>
            </a:extLst>
          </a:blip>
          <a:srcRect b="10974"/>
          <a:stretch>
            <a:fillRect/>
          </a:stretch>
        </p:blipFill>
        <p:spPr bwMode="auto">
          <a:xfrm>
            <a:off x="0" y="0"/>
            <a:ext cx="9110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4"/>
          <p:cNvSpPr>
            <a:spLocks noChangeArrowheads="1"/>
          </p:cNvSpPr>
          <p:nvPr/>
        </p:nvSpPr>
        <p:spPr bwMode="auto">
          <a:xfrm>
            <a:off x="1258888" y="2420938"/>
            <a:ext cx="597693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en-US" sz="2400" b="1">
              <a:solidFill>
                <a:srgbClr val="FFFF00"/>
              </a:solidFill>
              <a:latin typeface="Arial" pitchFamily="34" charset="0"/>
            </a:endParaRPr>
          </a:p>
        </p:txBody>
      </p:sp>
      <p:sp>
        <p:nvSpPr>
          <p:cNvPr id="451603" name="Rectangle 4"/>
          <p:cNvSpPr>
            <a:spLocks noChangeArrowheads="1"/>
          </p:cNvSpPr>
          <p:nvPr/>
        </p:nvSpPr>
        <p:spPr bwMode="auto">
          <a:xfrm>
            <a:off x="2916238" y="260350"/>
            <a:ext cx="2735262" cy="762000"/>
          </a:xfrm>
          <a:prstGeom prst="rect">
            <a:avLst/>
          </a:prstGeom>
          <a:noFill/>
          <a:ln w="9525">
            <a:noFill/>
            <a:miter lim="800000"/>
            <a:headEnd/>
            <a:tailEnd/>
          </a:ln>
        </p:spPr>
        <p:txBody>
          <a:bodyPr lIns="92075" tIns="46038" rIns="92075" bIns="46038">
            <a:spAutoFit/>
          </a:bodyPr>
          <a:lstStyle/>
          <a:p>
            <a:pPr>
              <a:defRPr/>
            </a:pPr>
            <a:r>
              <a:rPr lang="zh-TW" altLang="en-US" sz="4400" b="1" dirty="0">
                <a:solidFill>
                  <a:srgbClr val="FFFF00"/>
                </a:solidFill>
                <a:effectLst>
                  <a:outerShdw blurRad="38100" dist="38100" dir="2700000" algn="tl">
                    <a:srgbClr val="000000"/>
                  </a:outerShdw>
                </a:effectLst>
                <a:latin typeface="Arial" charset="0"/>
                <a:ea typeface="華康隸書體W3" pitchFamily="65" charset="-120"/>
              </a:rPr>
              <a:t>簡報結束</a:t>
            </a:r>
          </a:p>
        </p:txBody>
      </p:sp>
      <p:sp>
        <p:nvSpPr>
          <p:cNvPr id="2" name="Rectangle 4"/>
          <p:cNvSpPr>
            <a:spLocks noChangeArrowheads="1"/>
          </p:cNvSpPr>
          <p:nvPr/>
        </p:nvSpPr>
        <p:spPr bwMode="auto">
          <a:xfrm>
            <a:off x="1979613" y="3068638"/>
            <a:ext cx="5473700" cy="1189037"/>
          </a:xfrm>
          <a:prstGeom prst="rect">
            <a:avLst/>
          </a:prstGeom>
          <a:noFill/>
          <a:ln w="9525">
            <a:noFill/>
            <a:miter lim="800000"/>
            <a:headEnd/>
            <a:tailEnd/>
          </a:ln>
        </p:spPr>
        <p:txBody>
          <a:bodyPr lIns="92075" tIns="46038" rIns="92075" bIns="46038">
            <a:spAutoFit/>
          </a:bodyPr>
          <a:lstStyle/>
          <a:p>
            <a:pPr>
              <a:defRPr/>
            </a:pPr>
            <a:r>
              <a:rPr lang="zh-TW" altLang="en-US" sz="7200" b="1" dirty="0">
                <a:solidFill>
                  <a:srgbClr val="FFFF00"/>
                </a:solidFill>
                <a:effectLst>
                  <a:outerShdw blurRad="38100" dist="38100" dir="2700000" algn="tl">
                    <a:srgbClr val="000000"/>
                  </a:outerShdw>
                </a:effectLst>
                <a:latin typeface="AR BLANCA" pitchFamily="2" charset="0"/>
                <a:ea typeface="華康隸書體W3" pitchFamily="65" charset="-120"/>
              </a:rPr>
              <a:t>敬 請 指 教</a:t>
            </a:r>
          </a:p>
        </p:txBody>
      </p:sp>
      <p:sp>
        <p:nvSpPr>
          <p:cNvPr id="103430" name="Text Box 3"/>
          <p:cNvSpPr txBox="1">
            <a:spLocks noChangeArrowheads="1"/>
          </p:cNvSpPr>
          <p:nvPr/>
        </p:nvSpPr>
        <p:spPr bwMode="auto">
          <a:xfrm>
            <a:off x="539750" y="4005263"/>
            <a:ext cx="7704138" cy="1662112"/>
          </a:xfrm>
          <a:prstGeom prst="rect">
            <a:avLst/>
          </a:prstGeom>
          <a:noFill/>
          <a:ln w="0" cmpd="tri">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4000" b="1" dirty="0">
                <a:solidFill>
                  <a:srgbClr val="1F04C2"/>
                </a:solidFill>
                <a:latin typeface="標楷體" pitchFamily="65" charset="-120"/>
              </a:rPr>
              <a:t>        </a:t>
            </a:r>
            <a:r>
              <a:rPr lang="zh-TW" altLang="en-US" b="1" dirty="0">
                <a:solidFill>
                  <a:srgbClr val="FF99FF"/>
                </a:solidFill>
                <a:latin typeface="標楷體" pitchFamily="65" charset="-120"/>
                <a:ea typeface="標楷體" pitchFamily="65" charset="-120"/>
              </a:rPr>
              <a:t>各位辛苦了！</a:t>
            </a:r>
            <a:endParaRPr lang="en-US" altLang="zh-TW" b="1" dirty="0">
              <a:solidFill>
                <a:srgbClr val="FF99FF"/>
              </a:solidFill>
              <a:latin typeface="標楷體" pitchFamily="65" charset="-120"/>
              <a:ea typeface="標楷體" pitchFamily="65" charset="-120"/>
            </a:endParaRPr>
          </a:p>
          <a:p>
            <a:pPr eaLnBrk="1" hangingPunct="1"/>
            <a:r>
              <a:rPr lang="zh-TW" altLang="en-US" sz="4800" b="1" dirty="0">
                <a:solidFill>
                  <a:srgbClr val="FF99FF"/>
                </a:solidFill>
                <a:latin typeface="標楷體" pitchFamily="65" charset="-120"/>
                <a:ea typeface="標楷體" pitchFamily="65" charset="-120"/>
              </a:rPr>
              <a:t>    </a:t>
            </a:r>
            <a:r>
              <a:rPr lang="zh-TW" altLang="en-US" sz="4000" b="1" dirty="0">
                <a:solidFill>
                  <a:srgbClr val="FF99FF"/>
                </a:solidFill>
                <a:latin typeface="標楷體" pitchFamily="65" charset="-120"/>
                <a:ea typeface="標楷體" pitchFamily="65" charset="-120"/>
              </a:rPr>
              <a:t>祝您 工作愉快  心想事成</a:t>
            </a:r>
          </a:p>
        </p:txBody>
      </p:sp>
    </p:spTree>
    <p:extLst>
      <p:ext uri="{BB962C8B-B14F-4D97-AF65-F5344CB8AC3E}">
        <p14:creationId xmlns:p14="http://schemas.microsoft.com/office/powerpoint/2010/main" val="226837647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images.takungpao.com/2013/0312/201303120127189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44900"/>
            <a:ext cx="428466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文字方塊 37"/>
          <p:cNvSpPr txBox="1">
            <a:spLocks noChangeArrowheads="1"/>
          </p:cNvSpPr>
          <p:nvPr/>
        </p:nvSpPr>
        <p:spPr bwMode="auto">
          <a:xfrm>
            <a:off x="6659563" y="1196975"/>
            <a:ext cx="1871662" cy="461963"/>
          </a:xfrm>
          <a:prstGeom prst="rect">
            <a:avLst/>
          </a:prstGeom>
          <a:solidFill>
            <a:srgbClr val="0000FF"/>
          </a:solidFill>
          <a:ln w="19050">
            <a:solidFill>
              <a:srgbClr val="FFFF00"/>
            </a:solidFill>
            <a:miter lim="800000"/>
            <a:headEnd/>
            <a:tailEnd/>
          </a:ln>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2400" b="1">
                <a:solidFill>
                  <a:srgbClr val="FFFF00"/>
                </a:solidFill>
                <a:latin typeface="標楷體" pitchFamily="65" charset="-120"/>
                <a:ea typeface="標楷體" pitchFamily="65" charset="-120"/>
              </a:rPr>
              <a:t>大外宣計劃</a:t>
            </a:r>
          </a:p>
        </p:txBody>
      </p:sp>
      <p:sp>
        <p:nvSpPr>
          <p:cNvPr id="37892" name="矩形 20"/>
          <p:cNvSpPr>
            <a:spLocks noChangeArrowheads="1"/>
          </p:cNvSpPr>
          <p:nvPr/>
        </p:nvSpPr>
        <p:spPr bwMode="auto">
          <a:xfrm>
            <a:off x="0" y="1125538"/>
            <a:ext cx="91440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just" eaLnBrk="1" hangingPunct="1">
              <a:spcBef>
                <a:spcPts val="1200"/>
              </a:spcBef>
              <a:buFontTx/>
              <a:buBlip>
                <a:blip r:embed="rId4"/>
              </a:buBlip>
            </a:pPr>
            <a:r>
              <a:rPr lang="zh-TW" altLang="en-US" sz="3200" b="1" dirty="0">
                <a:solidFill>
                  <a:srgbClr val="0000CC"/>
                </a:solidFill>
                <a:latin typeface="標楷體" pitchFamily="65" charset="-120"/>
                <a:ea typeface="標楷體" pitchFamily="65" charset="-120"/>
                <a:cs typeface="華康黑體 Std W7"/>
                <a:sym typeface="華康黑體 Std W7"/>
              </a:rPr>
              <a:t>「中共</a:t>
            </a:r>
            <a:r>
              <a:rPr lang="en-US" altLang="zh-TW" sz="3200" b="1" dirty="0">
                <a:solidFill>
                  <a:srgbClr val="0000CC"/>
                </a:solidFill>
                <a:latin typeface="標楷體" pitchFamily="65" charset="-120"/>
                <a:ea typeface="標楷體" pitchFamily="65" charset="-120"/>
                <a:cs typeface="華康黑體 Std W7"/>
                <a:sym typeface="華康黑體 Std W7"/>
              </a:rPr>
              <a:t>2009</a:t>
            </a:r>
            <a:r>
              <a:rPr lang="zh-TW" altLang="en-US" sz="3200" b="1" dirty="0">
                <a:solidFill>
                  <a:srgbClr val="0000CC"/>
                </a:solidFill>
                <a:latin typeface="標楷體" pitchFamily="65" charset="-120"/>
                <a:ea typeface="標楷體" pitchFamily="65" charset="-120"/>
                <a:cs typeface="華康黑體 Std W7"/>
                <a:sym typeface="華康黑體 Std W7"/>
              </a:rPr>
              <a:t>年耗資</a:t>
            </a:r>
            <a:r>
              <a:rPr lang="en-US" altLang="zh-TW" sz="3200" b="1" dirty="0">
                <a:solidFill>
                  <a:srgbClr val="0000CC"/>
                </a:solidFill>
                <a:latin typeface="標楷體" pitchFamily="65" charset="-120"/>
                <a:ea typeface="標楷體" pitchFamily="65" charset="-120"/>
                <a:cs typeface="華康黑體 Std W7"/>
                <a:sym typeface="華康黑體 Std W7"/>
              </a:rPr>
              <a:t>450</a:t>
            </a:r>
            <a:r>
              <a:rPr lang="zh-TW" altLang="en-US" sz="3200" b="1" dirty="0">
                <a:solidFill>
                  <a:srgbClr val="0000CC"/>
                </a:solidFill>
                <a:latin typeface="標楷體" pitchFamily="65" charset="-120"/>
                <a:ea typeface="標楷體" pitchFamily="65" charset="-120"/>
                <a:cs typeface="華康黑體 Std W7"/>
                <a:sym typeface="華康黑體 Std W7"/>
              </a:rPr>
              <a:t>億元人民幣。</a:t>
            </a:r>
            <a:endParaRPr lang="en-US" altLang="zh-TW" b="1" dirty="0">
              <a:solidFill>
                <a:srgbClr val="0000CC"/>
              </a:solidFill>
              <a:latin typeface="華康黑體 Std W7"/>
              <a:ea typeface="標楷體" pitchFamily="65" charset="-120"/>
              <a:cs typeface="華康黑體 Std W7"/>
              <a:sym typeface="華康黑體 Std W7"/>
            </a:endParaRPr>
          </a:p>
          <a:p>
            <a:pPr eaLnBrk="1" hangingPunct="1">
              <a:spcBef>
                <a:spcPts val="1200"/>
              </a:spcBef>
              <a:buFontTx/>
              <a:buBlip>
                <a:blip r:embed="rId4"/>
              </a:buBlip>
            </a:pPr>
            <a:r>
              <a:rPr lang="zh-TW" altLang="en-US" sz="3200" b="1" dirty="0">
                <a:latin typeface="標楷體" pitchFamily="65" charset="-120"/>
                <a:ea typeface="標楷體" pitchFamily="65" charset="-120"/>
                <a:cs typeface="華康黑體 Std W7"/>
                <a:sym typeface="華康黑體 Std W7"/>
              </a:rPr>
              <a:t> </a:t>
            </a:r>
            <a:r>
              <a:rPr lang="en-US" altLang="zh-TW" sz="3200" b="1" dirty="0">
                <a:solidFill>
                  <a:srgbClr val="FF0000"/>
                </a:solidFill>
                <a:latin typeface="標楷體" pitchFamily="65" charset="-120"/>
                <a:ea typeface="標楷體" pitchFamily="65" charset="-120"/>
                <a:cs typeface="華康黑體 Std W7"/>
                <a:sym typeface="華康黑體 Std W7"/>
              </a:rPr>
              <a:t>｢</a:t>
            </a:r>
            <a:r>
              <a:rPr lang="zh-TW" altLang="en-US" sz="3200" b="1" dirty="0">
                <a:solidFill>
                  <a:srgbClr val="FF0000"/>
                </a:solidFill>
                <a:latin typeface="標楷體" pitchFamily="65" charset="-120"/>
                <a:ea typeface="標楷體" pitchFamily="65" charset="-120"/>
                <a:cs typeface="華康黑體 Std W7"/>
                <a:sym typeface="華康黑體 Std W7"/>
              </a:rPr>
              <a:t>大外宣」</a:t>
            </a:r>
            <a:r>
              <a:rPr lang="zh-TW" altLang="en-US" sz="3200" b="1" dirty="0">
                <a:solidFill>
                  <a:srgbClr val="0000FF"/>
                </a:solidFill>
                <a:latin typeface="標楷體" pitchFamily="65" charset="-120"/>
                <a:ea typeface="標楷體" pitchFamily="65" charset="-120"/>
                <a:cs typeface="華康黑體 Std W7"/>
                <a:sym typeface="華康黑體 Std W7"/>
              </a:rPr>
              <a:t>的第一步是擴大中央媒體的海外業 </a:t>
            </a:r>
            <a:endParaRPr lang="en-US" altLang="zh-TW" sz="3200" b="1" dirty="0">
              <a:solidFill>
                <a:srgbClr val="0000FF"/>
              </a:solidFill>
              <a:latin typeface="標楷體" pitchFamily="65" charset="-120"/>
              <a:ea typeface="標楷體" pitchFamily="65" charset="-120"/>
              <a:cs typeface="華康黑體 Std W7"/>
              <a:sym typeface="華康黑體 Std W7"/>
            </a:endParaRPr>
          </a:p>
          <a:p>
            <a:pPr eaLnBrk="1" hangingPunct="1">
              <a:spcBef>
                <a:spcPts val="1200"/>
              </a:spcBef>
            </a:pPr>
            <a:r>
              <a:rPr lang="zh-TW" altLang="en-US" sz="3200" b="1" dirty="0">
                <a:solidFill>
                  <a:srgbClr val="0000FF"/>
                </a:solidFill>
                <a:latin typeface="標楷體" pitchFamily="65" charset="-120"/>
                <a:ea typeface="標楷體" pitchFamily="65" charset="-120"/>
                <a:cs typeface="華康黑體 Std W7"/>
                <a:sym typeface="華康黑體 Std W7"/>
              </a:rPr>
              <a:t>  務，包括建立新媒體、增設辦事處、吸納外語人</a:t>
            </a:r>
            <a:endParaRPr lang="en-US" altLang="zh-TW" sz="3200" b="1" dirty="0">
              <a:solidFill>
                <a:srgbClr val="0000FF"/>
              </a:solidFill>
              <a:latin typeface="標楷體" pitchFamily="65" charset="-120"/>
              <a:ea typeface="標楷體" pitchFamily="65" charset="-120"/>
              <a:cs typeface="華康黑體 Std W7"/>
              <a:sym typeface="華康黑體 Std W7"/>
            </a:endParaRPr>
          </a:p>
          <a:p>
            <a:pPr eaLnBrk="1" hangingPunct="1">
              <a:spcBef>
                <a:spcPts val="1200"/>
              </a:spcBef>
            </a:pPr>
            <a:r>
              <a:rPr lang="zh-TW" altLang="en-US" sz="3200" b="1" dirty="0">
                <a:solidFill>
                  <a:srgbClr val="0000FF"/>
                </a:solidFill>
                <a:latin typeface="標楷體" pitchFamily="65" charset="-120"/>
                <a:ea typeface="標楷體" pitchFamily="65" charset="-120"/>
                <a:cs typeface="華康黑體 Std W7"/>
                <a:sym typeface="華康黑體 Std W7"/>
              </a:rPr>
              <a:t>  才、擴展國際傳播能量。</a:t>
            </a:r>
            <a:r>
              <a:rPr lang="zh-TW" altLang="en-US" sz="3200" b="1" dirty="0">
                <a:solidFill>
                  <a:srgbClr val="FF0000"/>
                </a:solidFill>
                <a:latin typeface="標楷體" pitchFamily="65" charset="-120"/>
                <a:ea typeface="標楷體" pitchFamily="65" charset="-120"/>
                <a:cs typeface="華康黑體 Std W7"/>
                <a:sym typeface="華康黑體 Std W7"/>
              </a:rPr>
              <a:t>強化中共已有的對外宣</a:t>
            </a:r>
            <a:endParaRPr lang="en-US" altLang="zh-TW" sz="3200" b="1" dirty="0">
              <a:solidFill>
                <a:srgbClr val="FF0000"/>
              </a:solidFill>
              <a:latin typeface="標楷體" pitchFamily="65" charset="-120"/>
              <a:ea typeface="標楷體" pitchFamily="65" charset="-120"/>
              <a:cs typeface="華康黑體 Std W7"/>
              <a:sym typeface="華康黑體 Std W7"/>
            </a:endParaRPr>
          </a:p>
          <a:p>
            <a:pPr eaLnBrk="1" hangingPunct="1">
              <a:spcBef>
                <a:spcPts val="1200"/>
              </a:spcBef>
            </a:pPr>
            <a:r>
              <a:rPr lang="zh-TW" altLang="en-US" sz="3200" b="1" dirty="0">
                <a:solidFill>
                  <a:srgbClr val="FF0000"/>
                </a:solidFill>
                <a:latin typeface="標楷體" pitchFamily="65" charset="-120"/>
                <a:ea typeface="標楷體" pitchFamily="65" charset="-120"/>
                <a:cs typeface="華康黑體 Std W7"/>
                <a:sym typeface="華康黑體 Std W7"/>
              </a:rPr>
              <a:t>                      傳體系，包括新華社、人</a:t>
            </a:r>
            <a:endParaRPr lang="en-US" altLang="zh-TW" sz="3200" b="1" dirty="0">
              <a:solidFill>
                <a:srgbClr val="FF0000"/>
              </a:solidFill>
              <a:latin typeface="標楷體" pitchFamily="65" charset="-120"/>
              <a:ea typeface="標楷體" pitchFamily="65" charset="-120"/>
              <a:cs typeface="華康黑體 Std W7"/>
              <a:sym typeface="華康黑體 Std W7"/>
            </a:endParaRPr>
          </a:p>
          <a:p>
            <a:pPr eaLnBrk="1" hangingPunct="1">
              <a:spcBef>
                <a:spcPts val="1200"/>
              </a:spcBef>
            </a:pPr>
            <a:r>
              <a:rPr lang="zh-TW" altLang="en-US" sz="3200" b="1" dirty="0">
                <a:solidFill>
                  <a:srgbClr val="FF0000"/>
                </a:solidFill>
                <a:latin typeface="標楷體" pitchFamily="65" charset="-120"/>
                <a:ea typeface="標楷體" pitchFamily="65" charset="-120"/>
                <a:cs typeface="華康黑體 Std W7"/>
                <a:sym typeface="華康黑體 Std W7"/>
              </a:rPr>
              <a:t>                      民日報社、中央電視台、 </a:t>
            </a:r>
            <a:endParaRPr lang="en-US" altLang="zh-TW" sz="3200" b="1" dirty="0">
              <a:solidFill>
                <a:srgbClr val="FF0000"/>
              </a:solidFill>
              <a:latin typeface="標楷體" pitchFamily="65" charset="-120"/>
              <a:ea typeface="標楷體" pitchFamily="65" charset="-120"/>
              <a:cs typeface="華康黑體 Std W7"/>
              <a:sym typeface="華康黑體 Std W7"/>
            </a:endParaRPr>
          </a:p>
          <a:p>
            <a:pPr eaLnBrk="1" hangingPunct="1">
              <a:spcBef>
                <a:spcPts val="1200"/>
              </a:spcBef>
            </a:pPr>
            <a:r>
              <a:rPr lang="zh-TW" altLang="en-US" sz="3200" b="1" dirty="0">
                <a:solidFill>
                  <a:srgbClr val="FF0000"/>
                </a:solidFill>
                <a:latin typeface="標楷體" pitchFamily="65" charset="-120"/>
                <a:ea typeface="標楷體" pitchFamily="65" charset="-120"/>
                <a:cs typeface="華康黑體 Std W7"/>
                <a:sym typeface="華康黑體 Std W7"/>
              </a:rPr>
              <a:t>                      中新社</a:t>
            </a:r>
            <a:r>
              <a:rPr lang="zh-TW" altLang="en-US" sz="3200" b="1" dirty="0" smtClean="0">
                <a:solidFill>
                  <a:srgbClr val="FF0000"/>
                </a:solidFill>
                <a:latin typeface="標楷體" pitchFamily="65" charset="-120"/>
                <a:ea typeface="標楷體" pitchFamily="65" charset="-120"/>
                <a:cs typeface="華康黑體 Std W7"/>
                <a:sym typeface="華康黑體 Std W7"/>
              </a:rPr>
              <a:t>。</a:t>
            </a:r>
            <a:endParaRPr lang="en-US" altLang="zh-TW" b="1" dirty="0" smtClean="0">
              <a:solidFill>
                <a:srgbClr val="FF0000"/>
              </a:solidFill>
              <a:latin typeface="華康黑體 Std W7"/>
              <a:ea typeface="標楷體" pitchFamily="65" charset="-120"/>
              <a:cs typeface="華康黑體 Std W7"/>
              <a:sym typeface="華康黑體 Std W7"/>
            </a:endParaRPr>
          </a:p>
          <a:p>
            <a:pPr eaLnBrk="1" hangingPunct="1">
              <a:spcBef>
                <a:spcPts val="1200"/>
              </a:spcBef>
            </a:pPr>
            <a:r>
              <a:rPr lang="zh-TW" altLang="en-US" dirty="0" smtClean="0">
                <a:latin typeface="華康黑體 Std W7"/>
                <a:ea typeface="標楷體" pitchFamily="65" charset="-120"/>
                <a:cs typeface="華康黑體 Std W7"/>
                <a:sym typeface="華康黑體 Std W7"/>
              </a:rPr>
              <a:t>                                                                                 </a:t>
            </a:r>
            <a:r>
              <a:rPr lang="en-US" altLang="zh-TW" sz="2000" dirty="0" smtClean="0">
                <a:solidFill>
                  <a:srgbClr val="FF0000"/>
                </a:solidFill>
                <a:latin typeface="華康黑體 Std W7"/>
                <a:ea typeface="標楷體" pitchFamily="65" charset="-120"/>
                <a:cs typeface="華康黑體 Std W7"/>
                <a:sym typeface="華康黑體 Std W7"/>
              </a:rPr>
              <a:t>2009</a:t>
            </a:r>
            <a:r>
              <a:rPr lang="zh-TW" altLang="en-US" sz="2000" dirty="0" smtClean="0">
                <a:solidFill>
                  <a:srgbClr val="FF0000"/>
                </a:solidFill>
                <a:latin typeface="華康黑體 Std W7"/>
                <a:ea typeface="標楷體" pitchFamily="65" charset="-120"/>
                <a:cs typeface="華康黑體 Std W7"/>
                <a:sym typeface="華康黑體 Std W7"/>
              </a:rPr>
              <a:t>年</a:t>
            </a:r>
            <a:r>
              <a:rPr lang="en-US" altLang="zh-TW" sz="2000" dirty="0" smtClean="0">
                <a:solidFill>
                  <a:srgbClr val="FF0000"/>
                </a:solidFill>
                <a:latin typeface="華康黑體 Std W7"/>
                <a:ea typeface="標楷體" pitchFamily="65" charset="-120"/>
                <a:cs typeface="華康黑體 Std W7"/>
                <a:sym typeface="華康黑體 Std W7"/>
              </a:rPr>
              <a:t>1</a:t>
            </a:r>
            <a:r>
              <a:rPr lang="zh-TW" altLang="en-US" sz="2000" dirty="0" smtClean="0">
                <a:solidFill>
                  <a:srgbClr val="FF0000"/>
                </a:solidFill>
                <a:latin typeface="華康黑體 Std W7"/>
                <a:ea typeface="標楷體" pitchFamily="65" charset="-120"/>
                <a:cs typeface="華康黑體 Std W7"/>
                <a:sym typeface="華康黑體 Std W7"/>
              </a:rPr>
              <a:t>月</a:t>
            </a:r>
            <a:r>
              <a:rPr lang="en-US" altLang="zh-TW" sz="2000" dirty="0" smtClean="0">
                <a:solidFill>
                  <a:srgbClr val="FF0000"/>
                </a:solidFill>
                <a:latin typeface="華康黑體 Std W7"/>
                <a:ea typeface="標楷體" pitchFamily="65" charset="-120"/>
                <a:cs typeface="華康黑體 Std W7"/>
                <a:sym typeface="華康黑體 Std W7"/>
              </a:rPr>
              <a:t>13</a:t>
            </a:r>
            <a:r>
              <a:rPr lang="zh-TW" altLang="en-US" sz="2000" dirty="0" smtClean="0">
                <a:solidFill>
                  <a:srgbClr val="FF0000"/>
                </a:solidFill>
                <a:latin typeface="華康黑體 Std W7"/>
                <a:ea typeface="標楷體" pitchFamily="65" charset="-120"/>
                <a:cs typeface="華康黑體 Std W7"/>
                <a:sym typeface="華康黑體 Std W7"/>
              </a:rPr>
              <a:t>日香港</a:t>
            </a:r>
            <a:r>
              <a:rPr lang="en-US" altLang="zh-TW" sz="2000" dirty="0" smtClean="0">
                <a:solidFill>
                  <a:srgbClr val="FF0000"/>
                </a:solidFill>
                <a:latin typeface="華康黑體 Std W7"/>
                <a:ea typeface="標楷體" pitchFamily="65" charset="-120"/>
                <a:cs typeface="華康黑體 Std W7"/>
                <a:sym typeface="華康黑體 Std W7"/>
              </a:rPr>
              <a:t>《</a:t>
            </a:r>
            <a:r>
              <a:rPr lang="zh-TW" altLang="en-US" sz="2000" dirty="0" smtClean="0">
                <a:solidFill>
                  <a:srgbClr val="FF0000"/>
                </a:solidFill>
                <a:latin typeface="華康黑體 Std W7"/>
                <a:ea typeface="標楷體" pitchFamily="65" charset="-120"/>
                <a:cs typeface="華康黑體 Std W7"/>
                <a:sym typeface="華康黑體 Std W7"/>
              </a:rPr>
              <a:t>南華早報</a:t>
            </a:r>
            <a:r>
              <a:rPr lang="en-US" altLang="zh-TW" sz="2000" dirty="0" smtClean="0">
                <a:solidFill>
                  <a:srgbClr val="FF0000"/>
                </a:solidFill>
                <a:latin typeface="華康黑體 Std W7"/>
                <a:ea typeface="標楷體" pitchFamily="65" charset="-120"/>
                <a:cs typeface="華康黑體 Std W7"/>
                <a:sym typeface="華康黑體 Std W7"/>
              </a:rPr>
              <a:t>》</a:t>
            </a:r>
            <a:endParaRPr lang="en-US" altLang="zh-TW" sz="2000" dirty="0">
              <a:solidFill>
                <a:srgbClr val="FF0000"/>
              </a:solidFill>
              <a:latin typeface="華康黑體 Std W7"/>
              <a:ea typeface="標楷體" pitchFamily="65" charset="-120"/>
              <a:cs typeface="華康黑體 Std W7"/>
              <a:sym typeface="華康黑體 Std W7"/>
            </a:endParaRPr>
          </a:p>
        </p:txBody>
      </p:sp>
      <p:sp>
        <p:nvSpPr>
          <p:cNvPr id="8" name="AutoShape 6"/>
          <p:cNvSpPr>
            <a:spLocks noChangeArrowheads="1"/>
          </p:cNvSpPr>
          <p:nvPr/>
        </p:nvSpPr>
        <p:spPr bwMode="auto">
          <a:xfrm>
            <a:off x="395288" y="260350"/>
            <a:ext cx="6985000" cy="719138"/>
          </a:xfrm>
          <a:prstGeom prst="roundRect">
            <a:avLst>
              <a:gd name="adj" fmla="val 50000"/>
            </a:avLst>
          </a:prstGeom>
          <a:solidFill>
            <a:srgbClr val="FFC000"/>
          </a:solidFill>
          <a:ln w="9525">
            <a:noFill/>
            <a:round/>
            <a:headEnd/>
            <a:tailEnd/>
          </a:ln>
          <a:effectLst/>
        </p:spPr>
        <p:txBody>
          <a:bodyPr wrap="none" anchor="ctr"/>
          <a:lstStyle/>
          <a:p>
            <a:pPr algn="ctr" latinLnBrk="1">
              <a:defRPr/>
            </a:pPr>
            <a:r>
              <a:rPr lang="zh-TW" altLang="en-US" sz="4000" b="1" spc="-200" dirty="0">
                <a:solidFill>
                  <a:srgbClr val="0033CC"/>
                </a:solidFill>
                <a:effectLst>
                  <a:outerShdw blurRad="38100" dist="38100" dir="2700000" algn="tl">
                    <a:srgbClr val="C0C0C0"/>
                  </a:outerShdw>
                </a:effectLst>
                <a:latin typeface="標楷體" pitchFamily="65" charset="-120"/>
                <a:ea typeface="標楷體" pitchFamily="65" charset="-120"/>
              </a:rPr>
              <a:t>解放軍輿論戰機制與能量</a:t>
            </a:r>
          </a:p>
        </p:txBody>
      </p:sp>
    </p:spTree>
    <p:extLst>
      <p:ext uri="{BB962C8B-B14F-4D97-AF65-F5344CB8AC3E}">
        <p14:creationId xmlns:p14="http://schemas.microsoft.com/office/powerpoint/2010/main" val="287440535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日期版面配置區 1"/>
          <p:cNvSpPr>
            <a:spLocks noGrp="1"/>
          </p:cNvSpPr>
          <p:nvPr>
            <p:ph type="dt" sz="quarter" idx="10"/>
          </p:nvPr>
        </p:nvSpPr>
        <p:spPr>
          <a:xfrm>
            <a:off x="4098925" y="6447651"/>
            <a:ext cx="982663" cy="276999"/>
          </a:xfrm>
        </p:spPr>
        <p:txBody>
          <a:bodyPr anchor="b" anchorCtr="1">
            <a:spAutoFit/>
          </a:bodyPr>
          <a:lstStyle/>
          <a:p>
            <a:pPr latinLnBrk="1">
              <a:defRPr/>
            </a:pPr>
            <a:endParaRPr lang="en-US" altLang="zh-TW" dirty="0">
              <a:solidFill>
                <a:schemeClr val="bg1"/>
              </a:solidFill>
              <a:ea typeface="Gulim" pitchFamily="34" charset="-127"/>
            </a:endParaRPr>
          </a:p>
        </p:txBody>
      </p:sp>
      <p:sp>
        <p:nvSpPr>
          <p:cNvPr id="25603" name="投影片編號版面配置區 3"/>
          <p:cNvSpPr>
            <a:spLocks noGrp="1"/>
          </p:cNvSpPr>
          <p:nvPr>
            <p:ph type="sldNum" sz="quarter" idx="12"/>
          </p:nvPr>
        </p:nvSpPr>
        <p:spPr>
          <a:xfrm>
            <a:off x="6705600" y="6248400"/>
            <a:ext cx="1905000" cy="457200"/>
          </a:xfrm>
        </p:spPr>
        <p:txBody>
          <a:bodyPr/>
          <a:lstStyle/>
          <a:p>
            <a:pPr algn="l">
              <a:defRPr/>
            </a:pPr>
            <a:fld id="{FFB094C3-4833-477A-82D7-F897AF06687C}" type="slidenum">
              <a:rPr lang="en-US" altLang="zh-TW" smtClean="0"/>
              <a:pPr algn="l">
                <a:defRPr/>
              </a:pPr>
              <a:t>19</a:t>
            </a:fld>
            <a:endParaRPr lang="en-US" altLang="zh-TW" smtClean="0"/>
          </a:p>
        </p:txBody>
      </p:sp>
      <p:sp>
        <p:nvSpPr>
          <p:cNvPr id="44036" name="文字方塊 7"/>
          <p:cNvSpPr txBox="1">
            <a:spLocks noChangeArrowheads="1"/>
          </p:cNvSpPr>
          <p:nvPr/>
        </p:nvSpPr>
        <p:spPr bwMode="auto">
          <a:xfrm>
            <a:off x="395288" y="981075"/>
            <a:ext cx="799306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5288" indent="-395288"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just" eaLnBrk="1" hangingPunct="1">
              <a:buClr>
                <a:srgbClr val="FF0000"/>
              </a:buClr>
              <a:buFont typeface="Wingdings" pitchFamily="2" charset="2"/>
              <a:buChar char="ü"/>
            </a:pPr>
            <a:r>
              <a:rPr lang="zh-TW" altLang="en-US" sz="3600" b="1" dirty="0">
                <a:solidFill>
                  <a:srgbClr val="0000FF"/>
                </a:solidFill>
                <a:latin typeface="標楷體" pitchFamily="65" charset="-120"/>
                <a:ea typeface="標楷體" pitchFamily="65" charset="-120"/>
              </a:rPr>
              <a:t>據</a:t>
            </a:r>
            <a:r>
              <a:rPr lang="zh-TW" altLang="en-US" sz="3600" b="1" dirty="0" smtClean="0">
                <a:solidFill>
                  <a:srgbClr val="0000FF"/>
                </a:solidFill>
                <a:latin typeface="標楷體" pitchFamily="65" charset="-120"/>
                <a:ea typeface="標楷體" pitchFamily="65" charset="-120"/>
              </a:rPr>
              <a:t>國內學者</a:t>
            </a:r>
            <a:r>
              <a:rPr lang="zh-TW" altLang="en-US" sz="3600" b="1" dirty="0">
                <a:solidFill>
                  <a:srgbClr val="0000FF"/>
                </a:solidFill>
                <a:latin typeface="標楷體" pitchFamily="65" charset="-120"/>
                <a:ea typeface="標楷體" pitchFamily="65" charset="-120"/>
              </a:rPr>
              <a:t>研究指出，中共</a:t>
            </a:r>
            <a:r>
              <a:rPr lang="zh-TW" altLang="en-US" sz="3600" b="1" dirty="0">
                <a:solidFill>
                  <a:srgbClr val="FF0000"/>
                </a:solidFill>
                <a:latin typeface="標楷體" pitchFamily="65" charset="-120"/>
                <a:ea typeface="標楷體" pitchFamily="65" charset="-120"/>
              </a:rPr>
              <a:t>「輿論戰」的主要特徵是放棄強制手段或威嚇語言，改採正面的語詞，如和平崛起、和諧社會、和平發展等，塑造中共政府正面形象。</a:t>
            </a:r>
            <a:r>
              <a:rPr lang="zh-TW" altLang="en-US" sz="3600" b="1" dirty="0">
                <a:solidFill>
                  <a:srgbClr val="0000FF"/>
                </a:solidFill>
                <a:latin typeface="標楷體" pitchFamily="65" charset="-120"/>
                <a:ea typeface="標楷體" pitchFamily="65" charset="-120"/>
              </a:rPr>
              <a:t>同時，輿論戰為達到全面性效果，還要能主導輿論話題來塑造對中共有利的價值觀，</a:t>
            </a:r>
            <a:r>
              <a:rPr lang="zh-TW" altLang="en-US" sz="3600" b="1" dirty="0">
                <a:solidFill>
                  <a:srgbClr val="FF0000"/>
                </a:solidFill>
                <a:latin typeface="標楷體" pitchFamily="65" charset="-120"/>
                <a:ea typeface="標楷體" pitchFamily="65" charset="-120"/>
              </a:rPr>
              <a:t>傳播「盛世中國」</a:t>
            </a:r>
            <a:r>
              <a:rPr lang="zh-TW" altLang="en-US" sz="3600" b="1" dirty="0">
                <a:solidFill>
                  <a:srgbClr val="0000FF"/>
                </a:solidFill>
                <a:latin typeface="標楷體" pitchFamily="65" charset="-120"/>
                <a:ea typeface="標楷體" pitchFamily="65" charset="-120"/>
              </a:rPr>
              <a:t>的觀念，達到</a:t>
            </a:r>
            <a:r>
              <a:rPr lang="zh-TW" altLang="en-US" sz="3600" b="1" dirty="0">
                <a:solidFill>
                  <a:srgbClr val="FF0000"/>
                </a:solidFill>
                <a:latin typeface="標楷體" pitchFamily="65" charset="-120"/>
                <a:ea typeface="標楷體" pitchFamily="65" charset="-120"/>
              </a:rPr>
              <a:t>「入島、入戶、入腦」</a:t>
            </a:r>
            <a:r>
              <a:rPr lang="zh-TW" altLang="en-US" sz="3600" b="1" dirty="0">
                <a:solidFill>
                  <a:srgbClr val="0000FF"/>
                </a:solidFill>
                <a:latin typeface="標楷體" pitchFamily="65" charset="-120"/>
                <a:ea typeface="標楷體" pitchFamily="65" charset="-120"/>
              </a:rPr>
              <a:t>的境界，讓台灣社會傾向中共</a:t>
            </a:r>
            <a:r>
              <a:rPr lang="zh-TW" altLang="en-US" sz="3600" b="1" dirty="0">
                <a:solidFill>
                  <a:schemeClr val="bg2"/>
                </a:solidFill>
                <a:latin typeface="標楷體" pitchFamily="65" charset="-120"/>
                <a:ea typeface="標楷體" pitchFamily="65" charset="-120"/>
              </a:rPr>
              <a:t>。</a:t>
            </a:r>
          </a:p>
        </p:txBody>
      </p:sp>
      <p:sp>
        <p:nvSpPr>
          <p:cNvPr id="7" name="AutoShape 6"/>
          <p:cNvSpPr>
            <a:spLocks noChangeArrowheads="1"/>
          </p:cNvSpPr>
          <p:nvPr/>
        </p:nvSpPr>
        <p:spPr bwMode="auto">
          <a:xfrm>
            <a:off x="1476375" y="260350"/>
            <a:ext cx="6192838" cy="719138"/>
          </a:xfrm>
          <a:prstGeom prst="roundRect">
            <a:avLst>
              <a:gd name="adj" fmla="val 50000"/>
            </a:avLst>
          </a:prstGeom>
          <a:solidFill>
            <a:srgbClr val="FFC000"/>
          </a:solidFill>
          <a:ln w="9525">
            <a:noFill/>
            <a:round/>
            <a:headEnd/>
            <a:tailEnd/>
          </a:ln>
          <a:effectLst/>
        </p:spPr>
        <p:txBody>
          <a:bodyPr wrap="none" anchor="ctr"/>
          <a:lstStyle/>
          <a:p>
            <a:pPr algn="ctr" latinLnBrk="1">
              <a:defRPr/>
            </a:pPr>
            <a:r>
              <a:rPr lang="zh-TW" altLang="en-US" sz="4000" b="1" spc="-200" dirty="0">
                <a:solidFill>
                  <a:srgbClr val="0033CC"/>
                </a:solidFill>
                <a:effectLst>
                  <a:outerShdw blurRad="38100" dist="38100" dir="2700000" algn="tl">
                    <a:srgbClr val="C0C0C0"/>
                  </a:outerShdw>
                </a:effectLst>
                <a:latin typeface="標楷體" pitchFamily="65" charset="-120"/>
                <a:ea typeface="標楷體" pitchFamily="65" charset="-120"/>
              </a:rPr>
              <a:t>中共對台輿論戰手段</a:t>
            </a:r>
          </a:p>
        </p:txBody>
      </p:sp>
    </p:spTree>
    <p:extLst>
      <p:ext uri="{BB962C8B-B14F-4D97-AF65-F5344CB8AC3E}">
        <p14:creationId xmlns:p14="http://schemas.microsoft.com/office/powerpoint/2010/main" val="7128023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body" idx="1"/>
          </p:nvPr>
        </p:nvSpPr>
        <p:spPr>
          <a:xfrm>
            <a:off x="467544" y="1358900"/>
            <a:ext cx="8229600" cy="4144963"/>
          </a:xfrm>
        </p:spPr>
        <p:txBody>
          <a:bodyPr/>
          <a:lstStyle/>
          <a:p>
            <a:r>
              <a:rPr lang="zh-TW" altLang="en-US" b="1" dirty="0">
                <a:solidFill>
                  <a:srgbClr val="2A00C6"/>
                </a:solidFill>
                <a:latin typeface="標楷體" pitchFamily="65" charset="-120"/>
                <a:ea typeface="標楷體" pitchFamily="65" charset="-120"/>
              </a:rPr>
              <a:t>壹、前言</a:t>
            </a:r>
          </a:p>
          <a:p>
            <a:r>
              <a:rPr lang="zh-TW" altLang="en-US" b="1" dirty="0">
                <a:solidFill>
                  <a:schemeClr val="accent1"/>
                </a:solidFill>
                <a:latin typeface="標楷體" pitchFamily="65" charset="-120"/>
                <a:ea typeface="標楷體" pitchFamily="65" charset="-120"/>
              </a:rPr>
              <a:t>貳</a:t>
            </a:r>
            <a:r>
              <a:rPr lang="zh-TW" altLang="en-US" b="1" dirty="0" smtClean="0">
                <a:solidFill>
                  <a:schemeClr val="accent1"/>
                </a:solidFill>
                <a:latin typeface="標楷體" pitchFamily="65" charset="-120"/>
                <a:ea typeface="標楷體" pitchFamily="65" charset="-120"/>
              </a:rPr>
              <a:t>、全民國防基本概述</a:t>
            </a:r>
            <a:endParaRPr lang="en-US" altLang="zh-TW" b="1" dirty="0" smtClean="0">
              <a:solidFill>
                <a:schemeClr val="accent1"/>
              </a:solidFill>
              <a:latin typeface="標楷體" pitchFamily="65" charset="-120"/>
              <a:ea typeface="標楷體" pitchFamily="65" charset="-120"/>
            </a:endParaRPr>
          </a:p>
          <a:p>
            <a:r>
              <a:rPr lang="zh-TW" altLang="en-US" b="1" dirty="0">
                <a:solidFill>
                  <a:schemeClr val="accent1"/>
                </a:solidFill>
                <a:latin typeface="標楷體" pitchFamily="65" charset="-120"/>
                <a:ea typeface="標楷體" pitchFamily="65" charset="-120"/>
              </a:rPr>
              <a:t>參、</a:t>
            </a:r>
            <a:r>
              <a:rPr lang="zh-TW" altLang="en-US" b="1" dirty="0" smtClean="0">
                <a:solidFill>
                  <a:srgbClr val="008000"/>
                </a:solidFill>
                <a:latin typeface="標楷體" pitchFamily="65" charset="-120"/>
                <a:ea typeface="標楷體" pitchFamily="65" charset="-120"/>
              </a:rPr>
              <a:t>災害</a:t>
            </a:r>
            <a:r>
              <a:rPr lang="zh-TW" altLang="en-US" b="1" dirty="0">
                <a:solidFill>
                  <a:srgbClr val="008000"/>
                </a:solidFill>
                <a:latin typeface="標楷體" pitchFamily="65" charset="-120"/>
                <a:ea typeface="標楷體" pitchFamily="65" charset="-120"/>
              </a:rPr>
              <a:t>防救法</a:t>
            </a:r>
          </a:p>
          <a:p>
            <a:r>
              <a:rPr lang="zh-TW" altLang="en-US" b="1" dirty="0">
                <a:solidFill>
                  <a:srgbClr val="FF3300"/>
                </a:solidFill>
                <a:latin typeface="標楷體" pitchFamily="65" charset="-120"/>
                <a:ea typeface="標楷體" pitchFamily="65" charset="-120"/>
              </a:rPr>
              <a:t>參</a:t>
            </a:r>
            <a:r>
              <a:rPr lang="zh-TW" altLang="en-US" b="1" dirty="0" smtClean="0">
                <a:solidFill>
                  <a:srgbClr val="FF3300"/>
                </a:solidFill>
                <a:latin typeface="標楷體" pitchFamily="65" charset="-120"/>
                <a:ea typeface="標楷體" pitchFamily="65" charset="-120"/>
              </a:rPr>
              <a:t>、</a:t>
            </a:r>
            <a:endParaRPr lang="en-US" altLang="zh-TW" b="1" dirty="0" smtClean="0">
              <a:solidFill>
                <a:srgbClr val="FF3300"/>
              </a:solidFill>
              <a:latin typeface="標楷體" pitchFamily="65" charset="-120"/>
              <a:ea typeface="標楷體" pitchFamily="65" charset="-120"/>
            </a:endParaRPr>
          </a:p>
          <a:p>
            <a:r>
              <a:rPr lang="zh-TW" altLang="en-US" b="1" dirty="0" smtClean="0">
                <a:solidFill>
                  <a:srgbClr val="FF00FF"/>
                </a:solidFill>
                <a:latin typeface="標楷體" pitchFamily="65" charset="-120"/>
                <a:ea typeface="標楷體" pitchFamily="65" charset="-120"/>
              </a:rPr>
              <a:t>肆</a:t>
            </a:r>
            <a:r>
              <a:rPr lang="zh-TW" altLang="en-US" b="1" dirty="0">
                <a:solidFill>
                  <a:srgbClr val="FF00FF"/>
                </a:solidFill>
                <a:latin typeface="標楷體" pitchFamily="65" charset="-120"/>
                <a:ea typeface="標楷體" pitchFamily="65" charset="-120"/>
              </a:rPr>
              <a:t>、工程重機械編管及運用辦法</a:t>
            </a:r>
          </a:p>
          <a:p>
            <a:r>
              <a:rPr lang="zh-TW" altLang="en-US" b="1" dirty="0">
                <a:solidFill>
                  <a:srgbClr val="800000"/>
                </a:solidFill>
                <a:latin typeface="標楷體" pitchFamily="65" charset="-120"/>
                <a:ea typeface="標楷體" pitchFamily="65" charset="-120"/>
              </a:rPr>
              <a:t>伍、工程重機械操作安全實務</a:t>
            </a:r>
          </a:p>
          <a:p>
            <a:r>
              <a:rPr lang="zh-TW" altLang="en-US" b="1" dirty="0">
                <a:solidFill>
                  <a:schemeClr val="hlink"/>
                </a:solidFill>
                <a:latin typeface="標楷體" pitchFamily="65" charset="-120"/>
                <a:ea typeface="標楷體" pitchFamily="65" charset="-120"/>
              </a:rPr>
              <a:t>陸、結語</a:t>
            </a:r>
          </a:p>
          <a:p>
            <a:pPr>
              <a:buFontTx/>
              <a:buNone/>
            </a:pPr>
            <a:endParaRPr lang="zh-TW" altLang="en-US" b="1" dirty="0">
              <a:solidFill>
                <a:schemeClr val="tx2"/>
              </a:solidFill>
              <a:latin typeface="標楷體" pitchFamily="65" charset="-120"/>
              <a:ea typeface="標楷體" pitchFamily="65" charset="-120"/>
            </a:endParaRPr>
          </a:p>
          <a:p>
            <a:endParaRPr lang="en-US" altLang="zh-TW" sz="2800" dirty="0">
              <a:solidFill>
                <a:schemeClr val="accent2"/>
              </a:solidFill>
            </a:endParaRPr>
          </a:p>
        </p:txBody>
      </p:sp>
      <p:sp>
        <p:nvSpPr>
          <p:cNvPr id="471043" name="Text Box 3"/>
          <p:cNvSpPr txBox="1">
            <a:spLocks noChangeArrowheads="1"/>
          </p:cNvSpPr>
          <p:nvPr/>
        </p:nvSpPr>
        <p:spPr bwMode="auto">
          <a:xfrm>
            <a:off x="3108180" y="0"/>
            <a:ext cx="338455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FontTx/>
              <a:buNone/>
            </a:pPr>
            <a:r>
              <a:rPr lang="zh-TW" altLang="en-US" sz="6600" dirty="0">
                <a:solidFill>
                  <a:srgbClr val="FF3300"/>
                </a:solidFill>
              </a:rPr>
              <a:t>目 錄</a:t>
            </a:r>
          </a:p>
        </p:txBody>
      </p:sp>
    </p:spTree>
    <p:extLst>
      <p:ext uri="{BB962C8B-B14F-4D97-AF65-F5344CB8AC3E}">
        <p14:creationId xmlns:p14="http://schemas.microsoft.com/office/powerpoint/2010/main" val="894701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日期版面配置區 1"/>
          <p:cNvSpPr>
            <a:spLocks noGrp="1"/>
          </p:cNvSpPr>
          <p:nvPr>
            <p:ph type="dt" sz="quarter" idx="10"/>
          </p:nvPr>
        </p:nvSpPr>
        <p:spPr>
          <a:xfrm>
            <a:off x="4098925" y="6447651"/>
            <a:ext cx="982663" cy="276999"/>
          </a:xfrm>
        </p:spPr>
        <p:txBody>
          <a:bodyPr anchor="b" anchorCtr="1">
            <a:spAutoFit/>
          </a:bodyPr>
          <a:lstStyle/>
          <a:p>
            <a:pPr latinLnBrk="1">
              <a:defRPr/>
            </a:pPr>
            <a:endParaRPr lang="en-US" altLang="zh-TW" dirty="0">
              <a:solidFill>
                <a:schemeClr val="bg1"/>
              </a:solidFill>
              <a:ea typeface="Gulim" pitchFamily="34" charset="-127"/>
            </a:endParaRPr>
          </a:p>
        </p:txBody>
      </p:sp>
      <p:sp>
        <p:nvSpPr>
          <p:cNvPr id="26627" name="投影片編號版面配置區 3"/>
          <p:cNvSpPr>
            <a:spLocks noGrp="1"/>
          </p:cNvSpPr>
          <p:nvPr>
            <p:ph type="sldNum" sz="quarter" idx="12"/>
          </p:nvPr>
        </p:nvSpPr>
        <p:spPr>
          <a:xfrm>
            <a:off x="6705600" y="6248400"/>
            <a:ext cx="1905000" cy="457200"/>
          </a:xfrm>
        </p:spPr>
        <p:txBody>
          <a:bodyPr/>
          <a:lstStyle/>
          <a:p>
            <a:pPr algn="l">
              <a:defRPr/>
            </a:pPr>
            <a:fld id="{FD304D75-79B8-4CD9-9421-9B004B9870E0}" type="slidenum">
              <a:rPr lang="en-US" altLang="zh-TW" smtClean="0"/>
              <a:pPr algn="l">
                <a:defRPr/>
              </a:pPr>
              <a:t>20</a:t>
            </a:fld>
            <a:endParaRPr lang="en-US" altLang="zh-TW" smtClean="0"/>
          </a:p>
        </p:txBody>
      </p:sp>
      <p:sp>
        <p:nvSpPr>
          <p:cNvPr id="45060" name="文字方塊 7"/>
          <p:cNvSpPr txBox="1">
            <a:spLocks noChangeArrowheads="1"/>
          </p:cNvSpPr>
          <p:nvPr/>
        </p:nvSpPr>
        <p:spPr bwMode="auto">
          <a:xfrm>
            <a:off x="0" y="1196975"/>
            <a:ext cx="82804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5288" indent="-395288" eaLnBrk="0" hangingPunct="0">
              <a:defRPr kumimoji="1" sz="5400">
                <a:solidFill>
                  <a:srgbClr val="800000"/>
                </a:solidFill>
                <a:latin typeface="Times New Roman" pitchFamily="18" charset="0"/>
                <a:ea typeface="新細明體" pitchFamily="18" charset="-120"/>
              </a:defRPr>
            </a:lvl1pPr>
            <a:lvl2pPr marL="852488" indent="-395288" eaLnBrk="0" hangingPunct="0">
              <a:defRPr kumimoji="1" sz="5400">
                <a:solidFill>
                  <a:srgbClr val="800000"/>
                </a:solidFill>
                <a:latin typeface="Times New Roman" pitchFamily="18" charset="0"/>
                <a:ea typeface="新細明體" pitchFamily="18" charset="-120"/>
              </a:defRPr>
            </a:lvl2pPr>
            <a:lvl3pPr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just" eaLnBrk="1" hangingPunct="1">
              <a:buClr>
                <a:srgbClr val="FF0000"/>
              </a:buClr>
              <a:buFont typeface="Wingdings" pitchFamily="2" charset="2"/>
              <a:buChar char="ü"/>
            </a:pPr>
            <a:r>
              <a:rPr lang="zh-TW" altLang="en-US" sz="3600" b="1" dirty="0">
                <a:solidFill>
                  <a:srgbClr val="0033CC"/>
                </a:solidFill>
                <a:latin typeface="標楷體" pitchFamily="65" charset="-120"/>
                <a:ea typeface="標楷體" pitchFamily="65" charset="-120"/>
              </a:rPr>
              <a:t>中共輿論戰的具體作為：</a:t>
            </a:r>
            <a:endParaRPr lang="en-US" altLang="zh-TW" sz="3600" b="1" dirty="0">
              <a:solidFill>
                <a:srgbClr val="0033CC"/>
              </a:solidFill>
              <a:latin typeface="標楷體" pitchFamily="65" charset="-120"/>
              <a:ea typeface="標楷體" pitchFamily="65" charset="-120"/>
            </a:endParaRPr>
          </a:p>
          <a:p>
            <a:pPr lvl="1" algn="just" eaLnBrk="1" hangingPunct="1">
              <a:buClr>
                <a:srgbClr val="FF0000"/>
              </a:buClr>
              <a:buFont typeface="Wingdings" pitchFamily="2" charset="2"/>
              <a:buChar char="p"/>
            </a:pPr>
            <a:r>
              <a:rPr lang="zh-TW" altLang="en-US" sz="3200" b="1" dirty="0">
                <a:solidFill>
                  <a:srgbClr val="FF0000"/>
                </a:solidFill>
                <a:latin typeface="標楷體" pitchFamily="65" charset="-120"/>
                <a:ea typeface="標楷體" pitchFamily="65" charset="-120"/>
              </a:rPr>
              <a:t>直接下手新聞置入</a:t>
            </a:r>
            <a:endParaRPr lang="en-US" altLang="zh-TW" sz="3200" b="1" dirty="0">
              <a:solidFill>
                <a:srgbClr val="FF0000"/>
              </a:solidFill>
              <a:latin typeface="標楷體" pitchFamily="65" charset="-120"/>
              <a:ea typeface="標楷體" pitchFamily="65" charset="-120"/>
            </a:endParaRPr>
          </a:p>
          <a:p>
            <a:pPr lvl="2" algn="just" eaLnBrk="1" hangingPunct="1"/>
            <a:r>
              <a:rPr lang="zh-TW" altLang="en-US" sz="2800" b="1" dirty="0">
                <a:solidFill>
                  <a:srgbClr val="0000FF"/>
                </a:solidFill>
                <a:latin typeface="標楷體" pitchFamily="65" charset="-120"/>
                <a:ea typeface="標楷體" pitchFamily="65" charset="-120"/>
              </a:rPr>
              <a:t>作家袁紅冰指出，中共控制台灣媒體和出版業的內部戰略有十六個字─</a:t>
            </a:r>
            <a:r>
              <a:rPr lang="zh-TW" altLang="en-US" sz="2800" b="1" dirty="0">
                <a:solidFill>
                  <a:srgbClr val="FF0000"/>
                </a:solidFill>
                <a:latin typeface="標楷體" pitchFamily="65" charset="-120"/>
                <a:ea typeface="標楷體" pitchFamily="65" charset="-120"/>
              </a:rPr>
              <a:t>「以台制台，為我所用；由點到面，全面控制」</a:t>
            </a:r>
            <a:r>
              <a:rPr lang="zh-TW" altLang="en-US" sz="2800" b="1" dirty="0">
                <a:solidFill>
                  <a:srgbClr val="0000FF"/>
                </a:solidFill>
                <a:latin typeface="標楷體" pitchFamily="65" charset="-120"/>
                <a:ea typeface="標楷體" pitchFamily="65" charset="-120"/>
              </a:rPr>
              <a:t>。所謂以台制台，即是以台灣媒體作為代理，降低台灣社會警戒心；以直接「購買新聞」的方式置入性行銷是最方便也最具「時效性」方法。</a:t>
            </a:r>
            <a:endParaRPr lang="en-US" altLang="zh-TW" sz="2800" b="1" dirty="0">
              <a:solidFill>
                <a:srgbClr val="0000FF"/>
              </a:solidFill>
              <a:latin typeface="標楷體" pitchFamily="65" charset="-120"/>
              <a:ea typeface="標楷體" pitchFamily="65" charset="-120"/>
            </a:endParaRPr>
          </a:p>
          <a:p>
            <a:pPr lvl="2" algn="just" eaLnBrk="1" hangingPunct="1"/>
            <a:endParaRPr lang="zh-TW" altLang="en-US" sz="3200" b="1" dirty="0">
              <a:solidFill>
                <a:schemeClr val="bg2"/>
              </a:solidFill>
              <a:latin typeface="標楷體" pitchFamily="65" charset="-120"/>
              <a:ea typeface="標楷體" pitchFamily="65" charset="-120"/>
            </a:endParaRPr>
          </a:p>
        </p:txBody>
      </p:sp>
      <p:pic>
        <p:nvPicPr>
          <p:cNvPr id="45061" name="Picture 9" descr="Movie Clip">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5876925"/>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2" descr="http://t1.gstatic.com/images?q=tbn:ANd9GcTZrXumgDBbKqaIo-LOAhb4oTxOPqB4XGk0QFPi6FJ22K-9WcVUT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911725"/>
            <a:ext cx="3779837"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6"/>
          <p:cNvSpPr>
            <a:spLocks noChangeArrowheads="1"/>
          </p:cNvSpPr>
          <p:nvPr/>
        </p:nvSpPr>
        <p:spPr bwMode="auto">
          <a:xfrm>
            <a:off x="1835150" y="260350"/>
            <a:ext cx="5905500" cy="719138"/>
          </a:xfrm>
          <a:prstGeom prst="roundRect">
            <a:avLst>
              <a:gd name="adj" fmla="val 50000"/>
            </a:avLst>
          </a:prstGeom>
          <a:solidFill>
            <a:srgbClr val="FFC000"/>
          </a:solidFill>
          <a:ln w="9525">
            <a:noFill/>
            <a:round/>
            <a:headEnd/>
            <a:tailEnd/>
          </a:ln>
          <a:effectLst/>
        </p:spPr>
        <p:txBody>
          <a:bodyPr wrap="none" anchor="ctr"/>
          <a:lstStyle/>
          <a:p>
            <a:pPr algn="ctr" latinLnBrk="1">
              <a:defRPr/>
            </a:pPr>
            <a:r>
              <a:rPr lang="zh-TW" altLang="en-US" sz="4000" b="1" spc="-200" dirty="0">
                <a:solidFill>
                  <a:srgbClr val="0033CC"/>
                </a:solidFill>
                <a:effectLst>
                  <a:outerShdw blurRad="38100" dist="38100" dir="2700000" algn="tl">
                    <a:srgbClr val="C0C0C0"/>
                  </a:outerShdw>
                </a:effectLst>
                <a:latin typeface="標楷體" pitchFamily="65" charset="-120"/>
                <a:ea typeface="標楷體" pitchFamily="65" charset="-120"/>
              </a:rPr>
              <a:t>中共對台輿論戰手段</a:t>
            </a:r>
          </a:p>
        </p:txBody>
      </p:sp>
    </p:spTree>
    <p:extLst>
      <p:ext uri="{BB962C8B-B14F-4D97-AF65-F5344CB8AC3E}">
        <p14:creationId xmlns:p14="http://schemas.microsoft.com/office/powerpoint/2010/main" val="20221739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日期版面配置區 1"/>
          <p:cNvSpPr>
            <a:spLocks noGrp="1"/>
          </p:cNvSpPr>
          <p:nvPr>
            <p:ph type="dt" sz="quarter" idx="10"/>
          </p:nvPr>
        </p:nvSpPr>
        <p:spPr>
          <a:xfrm>
            <a:off x="4098925" y="6480175"/>
            <a:ext cx="982663" cy="244475"/>
          </a:xfrm>
        </p:spPr>
        <p:txBody>
          <a:bodyPr anchor="b" anchorCtr="1">
            <a:spAutoFit/>
          </a:bodyPr>
          <a:lstStyle/>
          <a:p>
            <a:pPr latinLnBrk="1">
              <a:defRPr/>
            </a:pPr>
            <a:fld id="{D54EB205-5A0E-42FC-A0A4-F3858C4AD76E}" type="datetime1">
              <a:rPr lang="zh-TW" altLang="en-US">
                <a:solidFill>
                  <a:schemeClr val="bg1"/>
                </a:solidFill>
                <a:ea typeface="Gulim" pitchFamily="34" charset="-127"/>
              </a:rPr>
              <a:pPr latinLnBrk="1">
                <a:defRPr/>
              </a:pPr>
              <a:t>2015/7/30</a:t>
            </a:fld>
            <a:endParaRPr lang="en-US" altLang="zh-TW">
              <a:solidFill>
                <a:schemeClr val="bg1"/>
              </a:solidFill>
              <a:ea typeface="Gulim" pitchFamily="34" charset="-127"/>
            </a:endParaRPr>
          </a:p>
        </p:txBody>
      </p:sp>
      <p:sp>
        <p:nvSpPr>
          <p:cNvPr id="27651" name="投影片編號版面配置區 3"/>
          <p:cNvSpPr>
            <a:spLocks noGrp="1"/>
          </p:cNvSpPr>
          <p:nvPr>
            <p:ph type="sldNum" sz="quarter" idx="12"/>
          </p:nvPr>
        </p:nvSpPr>
        <p:spPr>
          <a:xfrm>
            <a:off x="6705600" y="6248400"/>
            <a:ext cx="1905000" cy="457200"/>
          </a:xfrm>
        </p:spPr>
        <p:txBody>
          <a:bodyPr/>
          <a:lstStyle/>
          <a:p>
            <a:pPr algn="l">
              <a:defRPr/>
            </a:pPr>
            <a:fld id="{86E8B40C-A70C-4049-A5A0-0015E63FDCE3}" type="slidenum">
              <a:rPr lang="en-US" altLang="zh-TW" smtClean="0"/>
              <a:pPr algn="l">
                <a:defRPr/>
              </a:pPr>
              <a:t>21</a:t>
            </a:fld>
            <a:endParaRPr lang="en-US" altLang="zh-TW" smtClean="0"/>
          </a:p>
        </p:txBody>
      </p:sp>
      <p:sp>
        <p:nvSpPr>
          <p:cNvPr id="46084" name="文字方塊 7"/>
          <p:cNvSpPr txBox="1">
            <a:spLocks noChangeArrowheads="1"/>
          </p:cNvSpPr>
          <p:nvPr/>
        </p:nvSpPr>
        <p:spPr bwMode="auto">
          <a:xfrm>
            <a:off x="586532" y="1000806"/>
            <a:ext cx="8137525"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5288" indent="-395288" eaLnBrk="0" hangingPunct="0">
              <a:defRPr kumimoji="1" sz="5400">
                <a:solidFill>
                  <a:srgbClr val="800000"/>
                </a:solidFill>
                <a:latin typeface="Times New Roman" pitchFamily="18" charset="0"/>
                <a:ea typeface="新細明體" pitchFamily="18" charset="-120"/>
              </a:defRPr>
            </a:lvl1pPr>
            <a:lvl2pPr eaLnBrk="0" hangingPunct="0">
              <a:defRPr kumimoji="1" sz="5400">
                <a:solidFill>
                  <a:srgbClr val="800000"/>
                </a:solidFill>
                <a:latin typeface="Times New Roman" pitchFamily="18" charset="0"/>
                <a:ea typeface="新細明體" pitchFamily="18" charset="-120"/>
              </a:defRPr>
            </a:lvl2pPr>
            <a:lvl3pPr marL="790575"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just" eaLnBrk="1" hangingPunct="1">
              <a:buClr>
                <a:srgbClr val="FF0000"/>
              </a:buClr>
              <a:buFont typeface="Wingdings" pitchFamily="2" charset="2"/>
              <a:buChar char="ü"/>
            </a:pPr>
            <a:r>
              <a:rPr lang="zh-TW" altLang="en-US" sz="3600" b="1" dirty="0">
                <a:solidFill>
                  <a:srgbClr val="0033CC"/>
                </a:solidFill>
                <a:latin typeface="標楷體" pitchFamily="65" charset="-120"/>
                <a:ea typeface="標楷體" pitchFamily="65" charset="-120"/>
              </a:rPr>
              <a:t>中共輿論戰的具體作為：</a:t>
            </a:r>
            <a:endParaRPr lang="en-US" altLang="zh-TW" sz="3600" b="1" dirty="0">
              <a:solidFill>
                <a:srgbClr val="0033CC"/>
              </a:solidFill>
              <a:latin typeface="標楷體" pitchFamily="65" charset="-120"/>
              <a:ea typeface="標楷體" pitchFamily="65" charset="-120"/>
            </a:endParaRPr>
          </a:p>
          <a:p>
            <a:pPr lvl="1" eaLnBrk="1" hangingPunct="1">
              <a:buClr>
                <a:srgbClr val="FF0000"/>
              </a:buClr>
              <a:buFont typeface="Wingdings" pitchFamily="2" charset="2"/>
              <a:buChar char="p"/>
            </a:pPr>
            <a:r>
              <a:rPr lang="zh-TW" altLang="en-US" sz="3200" b="1" dirty="0">
                <a:solidFill>
                  <a:srgbClr val="FF0000"/>
                </a:solidFill>
                <a:latin typeface="標楷體" pitchFamily="65" charset="-120"/>
                <a:ea typeface="標楷體" pitchFamily="65" charset="-120"/>
              </a:rPr>
              <a:t>銀彈攻勢收買媒體</a:t>
            </a:r>
          </a:p>
          <a:p>
            <a:pPr lvl="2" algn="just" eaLnBrk="1" hangingPunct="1"/>
            <a:r>
              <a:rPr lang="zh-TW" altLang="en-US" sz="2800" b="1" dirty="0">
                <a:solidFill>
                  <a:srgbClr val="0000FF"/>
                </a:solidFill>
                <a:latin typeface="標楷體" pitchFamily="65" charset="-120"/>
                <a:ea typeface="標楷體" pitchFamily="65" charset="-120"/>
              </a:rPr>
              <a:t>前</a:t>
            </a:r>
            <a:r>
              <a:rPr lang="en-US" altLang="zh-TW" sz="2800" b="1" dirty="0">
                <a:solidFill>
                  <a:srgbClr val="0000FF"/>
                </a:solidFill>
                <a:latin typeface="標楷體" pitchFamily="65" charset="-120"/>
                <a:ea typeface="標楷體" pitchFamily="65" charset="-120"/>
              </a:rPr>
              <a:t>《</a:t>
            </a:r>
            <a:r>
              <a:rPr lang="zh-TW" altLang="en-US" sz="2800" b="1" dirty="0">
                <a:solidFill>
                  <a:srgbClr val="0000FF"/>
                </a:solidFill>
                <a:latin typeface="標楷體" pitchFamily="65" charset="-120"/>
                <a:ea typeface="標楷體" pitchFamily="65" charset="-120"/>
              </a:rPr>
              <a:t>經濟日報</a:t>
            </a:r>
            <a:r>
              <a:rPr lang="en-US" altLang="zh-TW" sz="2800" b="1" dirty="0">
                <a:solidFill>
                  <a:srgbClr val="0000FF"/>
                </a:solidFill>
                <a:latin typeface="標楷體" pitchFamily="65" charset="-120"/>
                <a:ea typeface="標楷體" pitchFamily="65" charset="-120"/>
              </a:rPr>
              <a:t>》</a:t>
            </a:r>
            <a:r>
              <a:rPr lang="zh-TW" altLang="en-US" sz="2800" b="1" dirty="0">
                <a:solidFill>
                  <a:srgbClr val="0000FF"/>
                </a:solidFill>
                <a:latin typeface="標楷體" pitchFamily="65" charset="-120"/>
                <a:ea typeface="標楷體" pitchFamily="65" charset="-120"/>
              </a:rPr>
              <a:t>副總編輯楊士仁發表</a:t>
            </a:r>
            <a:r>
              <a:rPr lang="en-US" altLang="zh-TW" sz="2800" b="1" dirty="0">
                <a:solidFill>
                  <a:srgbClr val="0000FF"/>
                </a:solidFill>
                <a:latin typeface="標楷體" pitchFamily="65" charset="-120"/>
                <a:ea typeface="標楷體" pitchFamily="65" charset="-120"/>
              </a:rPr>
              <a:t>〈</a:t>
            </a:r>
            <a:r>
              <a:rPr lang="zh-TW" altLang="en-US" sz="2800" b="1" dirty="0">
                <a:solidFill>
                  <a:srgbClr val="0000FF"/>
                </a:solidFill>
                <a:latin typeface="標楷體" pitchFamily="65" charset="-120"/>
                <a:ea typeface="標楷體" pitchFamily="65" charset="-120"/>
              </a:rPr>
              <a:t>中資介入台灣</a:t>
            </a:r>
            <a:r>
              <a:rPr lang="en-US" altLang="zh-TW" sz="2800" b="1" dirty="0">
                <a:solidFill>
                  <a:srgbClr val="0000FF"/>
                </a:solidFill>
                <a:latin typeface="標楷體" pitchFamily="65" charset="-120"/>
                <a:ea typeface="標楷體" pitchFamily="65" charset="-120"/>
              </a:rPr>
              <a:t>17</a:t>
            </a:r>
            <a:r>
              <a:rPr lang="zh-TW" altLang="en-US" sz="2800" b="1" dirty="0">
                <a:solidFill>
                  <a:srgbClr val="0000FF"/>
                </a:solidFill>
                <a:latin typeface="標楷體" pitchFamily="65" charset="-120"/>
                <a:ea typeface="標楷體" pitchFamily="65" charset="-120"/>
              </a:rPr>
              <a:t>家媒體</a:t>
            </a:r>
            <a:r>
              <a:rPr lang="en-US" altLang="zh-TW" sz="2800" b="1" dirty="0">
                <a:solidFill>
                  <a:srgbClr val="0000FF"/>
                </a:solidFill>
                <a:latin typeface="標楷體" pitchFamily="65" charset="-120"/>
                <a:ea typeface="標楷體" pitchFamily="65" charset="-120"/>
              </a:rPr>
              <a:t>〉</a:t>
            </a:r>
            <a:r>
              <a:rPr lang="zh-TW" altLang="en-US" sz="2800" b="1" dirty="0">
                <a:solidFill>
                  <a:srgbClr val="0000FF"/>
                </a:solidFill>
                <a:latin typeface="標楷體" pitchFamily="65" charset="-120"/>
                <a:ea typeface="標楷體" pitchFamily="65" charset="-120"/>
              </a:rPr>
              <a:t>一文，說明中資利用台灣民主與開放，加上媒體遭遇不景氣，普遍陷入經營困境，以直接或間接方式支援台灣媒體所需資金，滲透台灣媒體。</a:t>
            </a:r>
            <a:r>
              <a:rPr lang="zh-TW" altLang="en-US" sz="2800" b="1" dirty="0">
                <a:solidFill>
                  <a:srgbClr val="FF0000"/>
                </a:solidFill>
                <a:latin typeface="標楷體" pitchFamily="65" charset="-120"/>
                <a:ea typeface="標楷體" pitchFamily="65" charset="-120"/>
              </a:rPr>
              <a:t>藉由和台灣媒體的節目合作、活動交流及人力支持等方式，讓台灣媒體與中國大陸分不開</a:t>
            </a:r>
            <a:r>
              <a:rPr lang="zh-TW" altLang="en-US" sz="2800" b="1" dirty="0">
                <a:solidFill>
                  <a:srgbClr val="0000FF"/>
                </a:solidFill>
                <a:latin typeface="標楷體" pitchFamily="65" charset="-120"/>
                <a:ea typeface="標楷體" pitchFamily="65" charset="-120"/>
              </a:rPr>
              <a:t>；</a:t>
            </a:r>
            <a:r>
              <a:rPr lang="zh-TW" altLang="en-US" sz="2800" b="1" dirty="0" smtClean="0">
                <a:solidFill>
                  <a:srgbClr val="0000FF"/>
                </a:solidFill>
                <a:latin typeface="標楷體" pitchFamily="65" charset="-120"/>
                <a:ea typeface="標楷體" pitchFamily="65" charset="-120"/>
              </a:rPr>
              <a:t>甚至滲透</a:t>
            </a:r>
            <a:r>
              <a:rPr lang="zh-TW" altLang="en-US" sz="2800" b="1" dirty="0">
                <a:solidFill>
                  <a:srgbClr val="0000FF"/>
                </a:solidFill>
                <a:latin typeface="標楷體" pitchFamily="65" charset="-120"/>
                <a:ea typeface="標楷體" pitchFamily="65" charset="-120"/>
              </a:rPr>
              <a:t>進入許多新聞經營團隊之中，直接決定如何操作報導的議題。</a:t>
            </a:r>
            <a:endParaRPr lang="zh-TW" altLang="en-US" b="1" dirty="0">
              <a:solidFill>
                <a:srgbClr val="0000FF"/>
              </a:solidFill>
              <a:latin typeface="標楷體" pitchFamily="65" charset="-120"/>
              <a:ea typeface="標楷體" pitchFamily="65" charset="-120"/>
            </a:endParaRPr>
          </a:p>
        </p:txBody>
      </p:sp>
      <p:sp>
        <p:nvSpPr>
          <p:cNvPr id="7" name="AutoShape 6"/>
          <p:cNvSpPr>
            <a:spLocks noChangeArrowheads="1"/>
          </p:cNvSpPr>
          <p:nvPr/>
        </p:nvSpPr>
        <p:spPr bwMode="auto">
          <a:xfrm>
            <a:off x="1547813" y="260350"/>
            <a:ext cx="5832475" cy="719138"/>
          </a:xfrm>
          <a:prstGeom prst="roundRect">
            <a:avLst>
              <a:gd name="adj" fmla="val 50000"/>
            </a:avLst>
          </a:prstGeom>
          <a:solidFill>
            <a:srgbClr val="FFC000"/>
          </a:solidFill>
          <a:ln w="9525">
            <a:noFill/>
            <a:round/>
            <a:headEnd/>
            <a:tailEnd/>
          </a:ln>
          <a:effectLst/>
        </p:spPr>
        <p:txBody>
          <a:bodyPr wrap="none" anchor="ctr"/>
          <a:lstStyle/>
          <a:p>
            <a:pPr algn="ctr" latinLnBrk="1">
              <a:defRPr/>
            </a:pPr>
            <a:r>
              <a:rPr lang="zh-TW" altLang="en-US" sz="4000" b="1" spc="-200" dirty="0">
                <a:solidFill>
                  <a:srgbClr val="0033CC"/>
                </a:solidFill>
                <a:effectLst>
                  <a:outerShdw blurRad="38100" dist="38100" dir="2700000" algn="tl">
                    <a:srgbClr val="C0C0C0"/>
                  </a:outerShdw>
                </a:effectLst>
                <a:latin typeface="標楷體" pitchFamily="65" charset="-120"/>
                <a:ea typeface="標楷體" pitchFamily="65" charset="-120"/>
              </a:rPr>
              <a:t>中共對台輿論戰手段</a:t>
            </a:r>
          </a:p>
        </p:txBody>
      </p:sp>
    </p:spTree>
    <p:extLst>
      <p:ext uri="{BB962C8B-B14F-4D97-AF65-F5344CB8AC3E}">
        <p14:creationId xmlns:p14="http://schemas.microsoft.com/office/powerpoint/2010/main" val="17349346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日期版面配置區 1"/>
          <p:cNvSpPr>
            <a:spLocks noGrp="1"/>
          </p:cNvSpPr>
          <p:nvPr>
            <p:ph type="dt" sz="quarter" idx="10"/>
          </p:nvPr>
        </p:nvSpPr>
        <p:spPr>
          <a:xfrm>
            <a:off x="4098925" y="6480175"/>
            <a:ext cx="982663" cy="244475"/>
          </a:xfrm>
        </p:spPr>
        <p:txBody>
          <a:bodyPr anchor="b" anchorCtr="1">
            <a:spAutoFit/>
          </a:bodyPr>
          <a:lstStyle/>
          <a:p>
            <a:pPr latinLnBrk="1">
              <a:defRPr/>
            </a:pPr>
            <a:fld id="{B7A00910-3DD6-48EB-9CE1-0F7366CC5382}" type="datetime1">
              <a:rPr lang="zh-TW" altLang="en-US">
                <a:solidFill>
                  <a:schemeClr val="bg1"/>
                </a:solidFill>
                <a:ea typeface="Gulim" pitchFamily="34" charset="-127"/>
              </a:rPr>
              <a:pPr latinLnBrk="1">
                <a:defRPr/>
              </a:pPr>
              <a:t>2015/7/30</a:t>
            </a:fld>
            <a:endParaRPr lang="en-US" altLang="zh-TW">
              <a:solidFill>
                <a:schemeClr val="bg1"/>
              </a:solidFill>
              <a:ea typeface="Gulim" pitchFamily="34" charset="-127"/>
            </a:endParaRPr>
          </a:p>
        </p:txBody>
      </p:sp>
      <p:sp>
        <p:nvSpPr>
          <p:cNvPr id="28675" name="投影片編號版面配置區 3"/>
          <p:cNvSpPr>
            <a:spLocks noGrp="1"/>
          </p:cNvSpPr>
          <p:nvPr>
            <p:ph type="sldNum" sz="quarter" idx="12"/>
          </p:nvPr>
        </p:nvSpPr>
        <p:spPr>
          <a:xfrm>
            <a:off x="6705600" y="6248400"/>
            <a:ext cx="1905000" cy="457200"/>
          </a:xfrm>
        </p:spPr>
        <p:txBody>
          <a:bodyPr/>
          <a:lstStyle/>
          <a:p>
            <a:pPr algn="l">
              <a:defRPr/>
            </a:pPr>
            <a:fld id="{F3F22E18-574C-41F8-BC64-675EC1B4841E}" type="slidenum">
              <a:rPr lang="en-US" altLang="zh-TW" smtClean="0"/>
              <a:pPr algn="l">
                <a:defRPr/>
              </a:pPr>
              <a:t>22</a:t>
            </a:fld>
            <a:endParaRPr lang="en-US" altLang="zh-TW" smtClean="0"/>
          </a:p>
        </p:txBody>
      </p:sp>
      <p:sp>
        <p:nvSpPr>
          <p:cNvPr id="8" name="文字方塊 7"/>
          <p:cNvSpPr txBox="1">
            <a:spLocks noChangeArrowheads="1"/>
          </p:cNvSpPr>
          <p:nvPr/>
        </p:nvSpPr>
        <p:spPr bwMode="auto">
          <a:xfrm>
            <a:off x="250825" y="1052513"/>
            <a:ext cx="813752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5288" indent="-395288" eaLnBrk="0" hangingPunct="0">
              <a:defRPr kumimoji="1" sz="5400">
                <a:solidFill>
                  <a:srgbClr val="800000"/>
                </a:solidFill>
                <a:latin typeface="Times New Roman" pitchFamily="18" charset="0"/>
                <a:ea typeface="新細明體" pitchFamily="18" charset="-120"/>
              </a:defRPr>
            </a:lvl1pPr>
            <a:lvl2pPr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187450" indent="-395288"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just" eaLnBrk="1" hangingPunct="1">
              <a:buClr>
                <a:srgbClr val="FF0000"/>
              </a:buClr>
              <a:buFont typeface="Wingdings" pitchFamily="2" charset="2"/>
              <a:buChar char="ü"/>
            </a:pPr>
            <a:r>
              <a:rPr lang="zh-TW" altLang="en-US" sz="3600" b="1" dirty="0">
                <a:solidFill>
                  <a:srgbClr val="0033CC"/>
                </a:solidFill>
                <a:latin typeface="標楷體" pitchFamily="65" charset="-120"/>
                <a:ea typeface="標楷體" pitchFamily="65" charset="-120"/>
              </a:rPr>
              <a:t>中共輿論戰的具體作為：</a:t>
            </a:r>
            <a:endParaRPr lang="en-US" altLang="zh-TW" sz="3600" b="1" dirty="0">
              <a:solidFill>
                <a:srgbClr val="0033CC"/>
              </a:solidFill>
              <a:latin typeface="標楷體" pitchFamily="65" charset="-120"/>
              <a:ea typeface="標楷體" pitchFamily="65" charset="-120"/>
            </a:endParaRPr>
          </a:p>
          <a:p>
            <a:pPr lvl="1" algn="just" eaLnBrk="1" hangingPunct="1">
              <a:buClr>
                <a:srgbClr val="FF0000"/>
              </a:buClr>
              <a:buFont typeface="Wingdings" pitchFamily="2" charset="2"/>
              <a:buChar char="p"/>
            </a:pPr>
            <a:r>
              <a:rPr lang="zh-TW" altLang="en-US" sz="3200" b="1" dirty="0">
                <a:solidFill>
                  <a:srgbClr val="FF0000"/>
                </a:solidFill>
                <a:latin typeface="標楷體" pitchFamily="65" charset="-120"/>
                <a:ea typeface="標楷體" pitchFamily="65" charset="-120"/>
              </a:rPr>
              <a:t>以商逼媒斷絕金援</a:t>
            </a:r>
          </a:p>
          <a:p>
            <a:pPr lvl="3" algn="just" eaLnBrk="1" hangingPunct="1">
              <a:buClr>
                <a:srgbClr val="FF0000"/>
              </a:buClr>
              <a:buFontTx/>
              <a:buChar char="•"/>
            </a:pPr>
            <a:r>
              <a:rPr lang="zh-TW" altLang="en-US" sz="3200" b="1" dirty="0">
                <a:solidFill>
                  <a:srgbClr val="0000FF"/>
                </a:solidFill>
                <a:latin typeface="標楷體" pitchFamily="65" charset="-120"/>
                <a:ea typeface="標楷體" pitchFamily="65" charset="-120"/>
              </a:rPr>
              <a:t>除了用銀彈收買媒體，中共也會以斷絕經商機會要脅台商，讓他們停止金援台灣不同政治立場的媒體。</a:t>
            </a:r>
            <a:endParaRPr lang="en-US" altLang="zh-TW" sz="3200" b="1" dirty="0">
              <a:solidFill>
                <a:srgbClr val="0000FF"/>
              </a:solidFill>
              <a:latin typeface="標楷體" pitchFamily="65" charset="-120"/>
              <a:ea typeface="標楷體" pitchFamily="65" charset="-120"/>
            </a:endParaRPr>
          </a:p>
        </p:txBody>
      </p:sp>
      <p:sp>
        <p:nvSpPr>
          <p:cNvPr id="47109" name="文字方塊 9"/>
          <p:cNvSpPr txBox="1">
            <a:spLocks noChangeArrowheads="1"/>
          </p:cNvSpPr>
          <p:nvPr/>
        </p:nvSpPr>
        <p:spPr bwMode="auto">
          <a:xfrm>
            <a:off x="179388" y="3716338"/>
            <a:ext cx="813752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sz="5400">
                <a:solidFill>
                  <a:srgbClr val="800000"/>
                </a:solidFill>
                <a:latin typeface="Times New Roman" pitchFamily="18" charset="0"/>
                <a:ea typeface="新細明體" pitchFamily="18" charset="-120"/>
              </a:defRPr>
            </a:lvl1pPr>
            <a:lvl2pPr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187450" indent="-395288"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lvl="1" algn="just" eaLnBrk="1" hangingPunct="1">
              <a:buClr>
                <a:srgbClr val="FF0000"/>
              </a:buClr>
              <a:buFont typeface="Wingdings" pitchFamily="2" charset="2"/>
              <a:buChar char="p"/>
            </a:pPr>
            <a:r>
              <a:rPr lang="zh-TW" altLang="en-US" sz="3200" b="1" dirty="0">
                <a:solidFill>
                  <a:srgbClr val="FF0000"/>
                </a:solidFill>
                <a:latin typeface="標楷體" pitchFamily="65" charset="-120"/>
                <a:ea typeface="標楷體" pitchFamily="65" charset="-120"/>
              </a:rPr>
              <a:t>以台制台收購媒體</a:t>
            </a:r>
          </a:p>
          <a:p>
            <a:pPr lvl="3" algn="just" eaLnBrk="1" hangingPunct="1">
              <a:buClr>
                <a:srgbClr val="FF0000"/>
              </a:buClr>
              <a:buFontTx/>
              <a:buChar char="•"/>
            </a:pPr>
            <a:r>
              <a:rPr lang="zh-TW" altLang="en-US" sz="3200" b="1" dirty="0">
                <a:solidFill>
                  <a:srgbClr val="0000FF"/>
                </a:solidFill>
                <a:latin typeface="標楷體" pitchFamily="65" charset="-120"/>
                <a:ea typeface="標楷體" pitchFamily="65" charset="-120"/>
              </a:rPr>
              <a:t>由中共當局在檯面下出資或贊助，台商公開出面收購台灣媒體。這是「以台制台」效果最為顯著，也是「一勞永逸」的辦法。</a:t>
            </a:r>
            <a:endParaRPr lang="en-US" altLang="zh-TW" sz="3200" b="1" dirty="0">
              <a:solidFill>
                <a:srgbClr val="0000FF"/>
              </a:solidFill>
              <a:latin typeface="標楷體" pitchFamily="65" charset="-120"/>
              <a:ea typeface="標楷體" pitchFamily="65" charset="-120"/>
            </a:endParaRPr>
          </a:p>
        </p:txBody>
      </p:sp>
      <p:sp>
        <p:nvSpPr>
          <p:cNvPr id="7" name="AutoShape 6"/>
          <p:cNvSpPr>
            <a:spLocks noChangeArrowheads="1"/>
          </p:cNvSpPr>
          <p:nvPr/>
        </p:nvSpPr>
        <p:spPr bwMode="auto">
          <a:xfrm>
            <a:off x="1835150" y="333375"/>
            <a:ext cx="5905500" cy="719138"/>
          </a:xfrm>
          <a:prstGeom prst="roundRect">
            <a:avLst>
              <a:gd name="adj" fmla="val 50000"/>
            </a:avLst>
          </a:prstGeom>
          <a:solidFill>
            <a:srgbClr val="FFC000"/>
          </a:solidFill>
          <a:ln w="9525">
            <a:noFill/>
            <a:round/>
            <a:headEnd/>
            <a:tailEnd/>
          </a:ln>
          <a:effectLst/>
        </p:spPr>
        <p:txBody>
          <a:bodyPr wrap="none" anchor="ctr"/>
          <a:lstStyle/>
          <a:p>
            <a:pPr algn="ctr" latinLnBrk="1">
              <a:defRPr/>
            </a:pPr>
            <a:r>
              <a:rPr lang="zh-TW" altLang="en-US" sz="4000" b="1" spc="-200" dirty="0">
                <a:solidFill>
                  <a:srgbClr val="0033CC"/>
                </a:solidFill>
                <a:effectLst>
                  <a:outerShdw blurRad="38100" dist="38100" dir="2700000" algn="tl">
                    <a:srgbClr val="C0C0C0"/>
                  </a:outerShdw>
                </a:effectLst>
                <a:latin typeface="標楷體" pitchFamily="65" charset="-120"/>
                <a:ea typeface="標楷體" pitchFamily="65" charset="-120"/>
              </a:rPr>
              <a:t>中共對台輿論戰手段</a:t>
            </a:r>
          </a:p>
        </p:txBody>
      </p:sp>
    </p:spTree>
    <p:extLst>
      <p:ext uri="{BB962C8B-B14F-4D97-AF65-F5344CB8AC3E}">
        <p14:creationId xmlns:p14="http://schemas.microsoft.com/office/powerpoint/2010/main" val="3702351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投影片編號版面配置區 5"/>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r" eaLnBrk="1" hangingPunct="1"/>
            <a:fld id="{77347107-A7DE-4AF2-836F-D13D2FE72AF1}" type="slidenum">
              <a:rPr lang="en-US" altLang="zh-TW" sz="1400">
                <a:solidFill>
                  <a:schemeClr val="tx1"/>
                </a:solidFill>
                <a:latin typeface="Arial" pitchFamily="34" charset="0"/>
              </a:rPr>
              <a:pPr algn="r" eaLnBrk="1" hangingPunct="1"/>
              <a:t>23</a:t>
            </a:fld>
            <a:endParaRPr lang="en-US" altLang="zh-TW" sz="1400">
              <a:solidFill>
                <a:schemeClr val="tx1"/>
              </a:solidFill>
              <a:latin typeface="Arial" pitchFamily="34" charset="0"/>
            </a:endParaRPr>
          </a:p>
        </p:txBody>
      </p:sp>
      <p:sp>
        <p:nvSpPr>
          <p:cNvPr id="635906" name="Rectangle 2"/>
          <p:cNvSpPr>
            <a:spLocks noGrp="1" noChangeArrowheads="1"/>
          </p:cNvSpPr>
          <p:nvPr>
            <p:ph type="title" idx="4294967295"/>
          </p:nvPr>
        </p:nvSpPr>
        <p:spPr>
          <a:xfrm>
            <a:off x="297571" y="711200"/>
            <a:ext cx="8229600" cy="923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a:lstStyle/>
          <a:p>
            <a:pPr eaLnBrk="1" hangingPunct="1"/>
            <a:r>
              <a:rPr lang="zh-TW" altLang="en-US" sz="3600" b="1" dirty="0" smtClean="0">
                <a:solidFill>
                  <a:srgbClr val="FF0000"/>
                </a:solidFill>
                <a:effectLst/>
                <a:ea typeface="標楷體" pitchFamily="65" charset="-120"/>
              </a:rPr>
              <a:t>當前中共軍力顯著提升</a:t>
            </a:r>
            <a:r>
              <a:rPr lang="zh-TW" altLang="en-US" b="1" dirty="0" smtClean="0">
                <a:solidFill>
                  <a:srgbClr val="FF0000"/>
                </a:solidFill>
                <a:effectLst/>
              </a:rPr>
              <a:t> </a:t>
            </a:r>
          </a:p>
        </p:txBody>
      </p:sp>
      <p:sp>
        <p:nvSpPr>
          <p:cNvPr id="48132" name="Rectangle 3"/>
          <p:cNvSpPr>
            <a:spLocks noChangeArrowheads="1"/>
          </p:cNvSpPr>
          <p:nvPr/>
        </p:nvSpPr>
        <p:spPr bwMode="auto">
          <a:xfrm>
            <a:off x="273050" y="4676549"/>
            <a:ext cx="88709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2400" b="1" dirty="0">
                <a:solidFill>
                  <a:srgbClr val="0000CC"/>
                </a:solidFill>
                <a:latin typeface="Arial" pitchFamily="34" charset="0"/>
                <a:ea typeface="標楷體" pitchFamily="65" charset="-120"/>
              </a:rPr>
              <a:t>中共的國防軍費在亞洲排名第一，世界上排名第三，位於美國和俄羅斯之後。除研發先進武器之外，還向俄羅斯、以色列等購買先進的武器，這使得中共的軍力顯著提升，尤其是在海、空軍方面的提升更加明顯，台海兩岸軍事力量逐漸失衡。</a:t>
            </a:r>
            <a:br>
              <a:rPr lang="zh-TW" altLang="en-US" sz="2400" b="1" dirty="0">
                <a:solidFill>
                  <a:srgbClr val="0000CC"/>
                </a:solidFill>
                <a:latin typeface="Arial" pitchFamily="34" charset="0"/>
                <a:ea typeface="標楷體" pitchFamily="65" charset="-120"/>
              </a:rPr>
            </a:br>
            <a:endParaRPr lang="zh-TW" altLang="en-US" sz="2400" b="1" dirty="0">
              <a:solidFill>
                <a:srgbClr val="0000CC"/>
              </a:solidFill>
              <a:latin typeface="Arial" pitchFamily="34" charset="0"/>
              <a:ea typeface="標楷體" pitchFamily="65" charset="-120"/>
            </a:endParaRPr>
          </a:p>
        </p:txBody>
      </p:sp>
      <p:pic>
        <p:nvPicPr>
          <p:cNvPr id="48133" name="Picture 4" descr="shixicp051226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773238"/>
            <a:ext cx="4286250" cy="285432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81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754313"/>
            <a:ext cx="2381250" cy="195738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813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760663"/>
            <a:ext cx="2438400" cy="19462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51596" name="Rectangle 4"/>
          <p:cNvSpPr>
            <a:spLocks noChangeArrowheads="1"/>
          </p:cNvSpPr>
          <p:nvPr/>
        </p:nvSpPr>
        <p:spPr bwMode="auto">
          <a:xfrm>
            <a:off x="0" y="0"/>
            <a:ext cx="3348038" cy="711200"/>
          </a:xfrm>
          <a:prstGeom prst="rect">
            <a:avLst/>
          </a:prstGeom>
          <a:solidFill>
            <a:srgbClr val="00FFFF"/>
          </a:solidFill>
          <a:ln w="9525">
            <a:solidFill>
              <a:srgbClr val="00FFFF"/>
            </a:solidFill>
            <a:miter lim="800000"/>
            <a:headEnd/>
            <a:tailEnd/>
          </a:ln>
        </p:spPr>
        <p:txBody>
          <a:bodyPr lIns="92075" tIns="46038" rIns="92075" bIns="46038">
            <a:spAutoFit/>
          </a:bodyPr>
          <a:lstStyle/>
          <a:p>
            <a:pPr>
              <a:defRPr/>
            </a:pPr>
            <a:r>
              <a:rPr lang="zh-TW" altLang="en-US" sz="4000" b="1">
                <a:solidFill>
                  <a:srgbClr val="FF0000"/>
                </a:solidFill>
                <a:effectLst>
                  <a:outerShdw blurRad="38100" dist="38100" dir="2700000" algn="tl">
                    <a:srgbClr val="000000"/>
                  </a:outerShdw>
                </a:effectLst>
                <a:latin typeface="標楷體" pitchFamily="65" charset="-120"/>
                <a:ea typeface="標楷體" pitchFamily="65" charset="-120"/>
              </a:rPr>
              <a:t>共軍軍力發展</a:t>
            </a:r>
          </a:p>
        </p:txBody>
      </p:sp>
      <p:sp>
        <p:nvSpPr>
          <p:cNvPr id="48138" name="文字方塊 8">
            <a:hlinkClick r:id="rId5" action="ppaction://hlinkfile"/>
          </p:cNvPr>
          <p:cNvSpPr txBox="1">
            <a:spLocks noChangeArrowheads="1"/>
          </p:cNvSpPr>
          <p:nvPr/>
        </p:nvSpPr>
        <p:spPr bwMode="auto">
          <a:xfrm>
            <a:off x="3628050" y="124619"/>
            <a:ext cx="5508625"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en-US" altLang="zh-TW" sz="2400" dirty="0"/>
              <a:t>2014</a:t>
            </a:r>
            <a:r>
              <a:rPr lang="zh-TW" altLang="en-US" sz="2400" dirty="0"/>
              <a:t>年我國防部對中共軍力評估</a:t>
            </a:r>
          </a:p>
        </p:txBody>
      </p:sp>
    </p:spTree>
    <p:extLst>
      <p:ext uri="{BB962C8B-B14F-4D97-AF65-F5344CB8AC3E}">
        <p14:creationId xmlns:p14="http://schemas.microsoft.com/office/powerpoint/2010/main" val="275223278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635906"/>
                                        </p:tgtEl>
                                        <p:attrNameLst>
                                          <p:attrName>style.visibility</p:attrName>
                                        </p:attrNameLst>
                                      </p:cBhvr>
                                      <p:to>
                                        <p:strVal val="visible"/>
                                      </p:to>
                                    </p:set>
                                    <p:anim calcmode="lin" valueType="num">
                                      <p:cBhvr>
                                        <p:cTn id="7" dur="1000" fill="hold"/>
                                        <p:tgtEl>
                                          <p:spTgt spid="635906"/>
                                        </p:tgtEl>
                                        <p:attrNameLst>
                                          <p:attrName>ppt_x</p:attrName>
                                        </p:attrNameLst>
                                      </p:cBhvr>
                                      <p:tavLst>
                                        <p:tav tm="0">
                                          <p:val>
                                            <p:strVal val="#ppt_x-.2"/>
                                          </p:val>
                                        </p:tav>
                                        <p:tav tm="100000">
                                          <p:val>
                                            <p:strVal val="#ppt_x"/>
                                          </p:val>
                                        </p:tav>
                                      </p:tavLst>
                                    </p:anim>
                                    <p:anim calcmode="lin" valueType="num">
                                      <p:cBhvr>
                                        <p:cTn id="8" dur="1000" fill="hold"/>
                                        <p:tgtEl>
                                          <p:spTgt spid="63590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35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0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圖片 6" descr="中共國防預算.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Rectangle 2"/>
          <p:cNvSpPr>
            <a:spLocks noChangeArrowheads="1"/>
          </p:cNvSpPr>
          <p:nvPr/>
        </p:nvSpPr>
        <p:spPr bwMode="auto">
          <a:xfrm>
            <a:off x="323850" y="0"/>
            <a:ext cx="8415338" cy="792163"/>
          </a:xfrm>
          <a:prstGeom prst="rect">
            <a:avLst/>
          </a:prstGeom>
          <a:solidFill>
            <a:srgbClr val="33CCCC"/>
          </a:solidFill>
          <a:ln w="57150">
            <a:noFill/>
            <a:miter lim="800000"/>
            <a:headEnd/>
            <a:tailEnd/>
          </a:ln>
        </p:spPr>
        <p:txBody>
          <a:bodyPr anchor="ctr"/>
          <a:lstStyle/>
          <a:p>
            <a:pPr algn="dist">
              <a:defRPr/>
            </a:pPr>
            <a:r>
              <a:rPr lang="zh-TW" altLang="en-US" sz="4000" b="1" dirty="0">
                <a:solidFill>
                  <a:srgbClr val="FF0000"/>
                </a:solidFill>
                <a:effectLst>
                  <a:outerShdw blurRad="38100" dist="38100" dir="2700000" algn="tl">
                    <a:srgbClr val="000000"/>
                  </a:outerShdw>
                </a:effectLst>
                <a:latin typeface="標楷體" pitchFamily="65" charset="-120"/>
                <a:ea typeface="標楷體" pitchFamily="65" charset="-120"/>
                <a:cs typeface="書法家行楷體"/>
              </a:rPr>
              <a:t>中共不斷增長的國防預算</a:t>
            </a:r>
          </a:p>
        </p:txBody>
      </p:sp>
      <p:sp>
        <p:nvSpPr>
          <p:cNvPr id="49156" name="Text Box 4"/>
          <p:cNvSpPr txBox="1">
            <a:spLocks noChangeArrowheads="1"/>
          </p:cNvSpPr>
          <p:nvPr/>
        </p:nvSpPr>
        <p:spPr bwMode="auto">
          <a:xfrm>
            <a:off x="1239838" y="27320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zh-TW"/>
          </a:p>
        </p:txBody>
      </p:sp>
      <p:sp>
        <p:nvSpPr>
          <p:cNvPr id="49157" name="橢圓 14"/>
          <p:cNvSpPr>
            <a:spLocks noChangeArrowheads="1"/>
          </p:cNvSpPr>
          <p:nvPr/>
        </p:nvSpPr>
        <p:spPr bwMode="auto">
          <a:xfrm>
            <a:off x="3492500" y="1557338"/>
            <a:ext cx="1512888" cy="504031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endParaRPr lang="zh-TW" altLang="en-US">
              <a:ea typeface="標楷體" pitchFamily="65" charset="-120"/>
            </a:endParaRPr>
          </a:p>
        </p:txBody>
      </p:sp>
      <p:sp>
        <p:nvSpPr>
          <p:cNvPr id="49158" name="橢圓 15"/>
          <p:cNvSpPr>
            <a:spLocks noChangeArrowheads="1"/>
          </p:cNvSpPr>
          <p:nvPr/>
        </p:nvSpPr>
        <p:spPr bwMode="auto">
          <a:xfrm>
            <a:off x="7631113" y="1557338"/>
            <a:ext cx="1512887" cy="504031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endParaRPr lang="zh-TW" altLang="en-US">
              <a:ea typeface="標楷體" pitchFamily="65" charset="-120"/>
            </a:endParaRPr>
          </a:p>
        </p:txBody>
      </p:sp>
    </p:spTree>
    <p:extLst>
      <p:ext uri="{BB962C8B-B14F-4D97-AF65-F5344CB8AC3E}">
        <p14:creationId xmlns:p14="http://schemas.microsoft.com/office/powerpoint/2010/main" val="20681723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450465B-A97F-4564-80AB-BAAF8946F708}" type="slidenum">
              <a:rPr lang="en-US" altLang="zh-TW" smtClean="0"/>
              <a:pPr>
                <a:defRPr/>
              </a:pPr>
              <a:t>25</a:t>
            </a:fld>
            <a:endParaRPr lang="en-US" altLang="zh-TW"/>
          </a:p>
        </p:txBody>
      </p:sp>
      <p:sp>
        <p:nvSpPr>
          <p:cNvPr id="50179" name="文字方塊 3"/>
          <p:cNvSpPr txBox="1">
            <a:spLocks noChangeArrowheads="1"/>
          </p:cNvSpPr>
          <p:nvPr/>
        </p:nvSpPr>
        <p:spPr bwMode="auto">
          <a:xfrm>
            <a:off x="179388" y="836613"/>
            <a:ext cx="8424862"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en-US" altLang="zh-TW" sz="3600" b="1" dirty="0">
                <a:solidFill>
                  <a:srgbClr val="0000FF"/>
                </a:solidFill>
                <a:latin typeface="標楷體" pitchFamily="65" charset="-120"/>
                <a:ea typeface="標楷體" pitchFamily="65" charset="-120"/>
              </a:rPr>
              <a:t>2012</a:t>
            </a:r>
            <a:r>
              <a:rPr lang="zh-TW" altLang="en-US" sz="3600" b="1" dirty="0">
                <a:solidFill>
                  <a:srgbClr val="0000FF"/>
                </a:solidFill>
                <a:latin typeface="標楷體" pitchFamily="65" charset="-120"/>
                <a:ea typeface="標楷體" pitchFamily="65" charset="-120"/>
              </a:rPr>
              <a:t>年中共「十八大」提出「加快推進國防和軍隊現代化」報告，以及</a:t>
            </a:r>
            <a:r>
              <a:rPr lang="en-US" altLang="zh-TW" sz="3600" b="1" dirty="0">
                <a:solidFill>
                  <a:srgbClr val="0000FF"/>
                </a:solidFill>
                <a:latin typeface="標楷體" pitchFamily="65" charset="-120"/>
                <a:ea typeface="標楷體" pitchFamily="65" charset="-120"/>
              </a:rPr>
              <a:t>2013</a:t>
            </a:r>
            <a:r>
              <a:rPr lang="zh-TW" altLang="en-US" sz="3600" b="1" dirty="0">
                <a:solidFill>
                  <a:srgbClr val="0000FF"/>
                </a:solidFill>
                <a:latin typeface="標楷體" pitchFamily="65" charset="-120"/>
                <a:ea typeface="標楷體" pitchFamily="65" charset="-120"/>
              </a:rPr>
              <a:t>年中共國家主席習近平</a:t>
            </a:r>
            <a:r>
              <a:rPr lang="zh-TW" altLang="en-US" sz="3600" b="1" dirty="0">
                <a:solidFill>
                  <a:srgbClr val="FF0000"/>
                </a:solidFill>
                <a:latin typeface="標楷體" pitchFamily="65" charset="-120"/>
                <a:ea typeface="標楷體" pitchFamily="65" charset="-120"/>
              </a:rPr>
              <a:t>「召之即來、來之能戰、戰之必勝」</a:t>
            </a:r>
            <a:r>
              <a:rPr lang="zh-TW" altLang="en-US" sz="3600" b="1" dirty="0">
                <a:solidFill>
                  <a:srgbClr val="0000FF"/>
                </a:solidFill>
                <a:latin typeface="標楷體" pitchFamily="65" charset="-120"/>
                <a:ea typeface="標楷體" pitchFamily="65" charset="-120"/>
              </a:rPr>
              <a:t>之建軍指導，及</a:t>
            </a:r>
            <a:r>
              <a:rPr lang="zh-TW" altLang="en-US" sz="3600" b="1" dirty="0">
                <a:solidFill>
                  <a:srgbClr val="FF0000"/>
                </a:solidFill>
                <a:latin typeface="標楷體" pitchFamily="65" charset="-120"/>
                <a:ea typeface="標楷體" pitchFamily="65" charset="-120"/>
              </a:rPr>
              <a:t>「遠戰速勝，首戰決勝」</a:t>
            </a:r>
            <a:r>
              <a:rPr lang="zh-TW" altLang="en-US" sz="3600" b="1" dirty="0">
                <a:solidFill>
                  <a:srgbClr val="0000FF"/>
                </a:solidFill>
                <a:latin typeface="標楷體" pitchFamily="65" charset="-120"/>
                <a:ea typeface="標楷體" pitchFamily="65" charset="-120"/>
              </a:rPr>
              <a:t>戰略指導下，中共汲取歐美先進國家建軍發展經驗，在聯合作戰主軸下，積極調整部隊組織、編修訓練大綱、部署新式武器及培養軍事人才等國防現代化轉型，期能建構具備</a:t>
            </a:r>
            <a:r>
              <a:rPr lang="zh-TW" altLang="en-US" sz="3600" b="1" dirty="0">
                <a:solidFill>
                  <a:srgbClr val="FF0000"/>
                </a:solidFill>
                <a:latin typeface="標楷體" pitchFamily="65" charset="-120"/>
                <a:ea typeface="標楷體" pitchFamily="65" charset="-120"/>
              </a:rPr>
              <a:t>「打贏資訊化條件下局部戰爭」</a:t>
            </a:r>
            <a:r>
              <a:rPr lang="zh-TW" altLang="en-US" sz="3600" b="1" dirty="0">
                <a:solidFill>
                  <a:srgbClr val="0000FF"/>
                </a:solidFill>
                <a:latin typeface="標楷體" pitchFamily="65" charset="-120"/>
                <a:ea typeface="標楷體" pitchFamily="65" charset="-120"/>
              </a:rPr>
              <a:t>現代化部隊。</a:t>
            </a:r>
          </a:p>
        </p:txBody>
      </p:sp>
      <p:sp>
        <p:nvSpPr>
          <p:cNvPr id="5" name="Rectangle 4"/>
          <p:cNvSpPr>
            <a:spLocks noChangeArrowheads="1"/>
          </p:cNvSpPr>
          <p:nvPr/>
        </p:nvSpPr>
        <p:spPr bwMode="auto">
          <a:xfrm>
            <a:off x="0" y="0"/>
            <a:ext cx="3348038" cy="711200"/>
          </a:xfrm>
          <a:prstGeom prst="rect">
            <a:avLst/>
          </a:prstGeom>
          <a:solidFill>
            <a:srgbClr val="00FFFF"/>
          </a:solidFill>
          <a:ln w="9525">
            <a:solidFill>
              <a:srgbClr val="00FFFF"/>
            </a:solidFill>
            <a:miter lim="800000"/>
            <a:headEnd/>
            <a:tailEnd/>
          </a:ln>
        </p:spPr>
        <p:txBody>
          <a:bodyPr lIns="92075" tIns="46038" rIns="92075" bIns="46038">
            <a:spAutoFit/>
          </a:bodyPr>
          <a:lstStyle/>
          <a:p>
            <a:pPr>
              <a:defRPr/>
            </a:pPr>
            <a:r>
              <a:rPr lang="zh-TW" altLang="en-US" sz="4000" b="1">
                <a:solidFill>
                  <a:srgbClr val="FF0000"/>
                </a:solidFill>
                <a:effectLst>
                  <a:outerShdw blurRad="38100" dist="38100" dir="2700000" algn="tl">
                    <a:srgbClr val="000000"/>
                  </a:outerShdw>
                </a:effectLst>
                <a:latin typeface="標楷體" pitchFamily="65" charset="-120"/>
                <a:ea typeface="標楷體" pitchFamily="65" charset="-120"/>
              </a:rPr>
              <a:t>共軍軍力發展</a:t>
            </a:r>
          </a:p>
        </p:txBody>
      </p:sp>
    </p:spTree>
    <p:extLst>
      <p:ext uri="{BB962C8B-B14F-4D97-AF65-F5344CB8AC3E}">
        <p14:creationId xmlns:p14="http://schemas.microsoft.com/office/powerpoint/2010/main" val="26559124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6" descr="紫色篩網"/>
          <p:cNvSpPr>
            <a:spLocks noChangeArrowheads="1"/>
          </p:cNvSpPr>
          <p:nvPr/>
        </p:nvSpPr>
        <p:spPr bwMode="auto">
          <a:xfrm>
            <a:off x="0" y="0"/>
            <a:ext cx="1042988" cy="68580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dist" eaLnBrk="1" hangingPunct="1"/>
            <a:r>
              <a:rPr lang="zh-TW" altLang="en-US">
                <a:solidFill>
                  <a:srgbClr val="FFFFFF"/>
                </a:solidFill>
                <a:latin typeface="Arial" pitchFamily="34" charset="0"/>
                <a:ea typeface="標楷體" pitchFamily="65" charset="-120"/>
              </a:rPr>
              <a:t>兩岸兵力狀況比較</a:t>
            </a:r>
          </a:p>
        </p:txBody>
      </p:sp>
      <p:sp>
        <p:nvSpPr>
          <p:cNvPr id="51203" name="投影片編號版面配置區 6"/>
          <p:cNvSpPr txBox="1">
            <a:spLocks noGrp="1"/>
          </p:cNvSpPr>
          <p:nvPr/>
        </p:nvSpPr>
        <p:spPr bwMode="auto">
          <a:xfrm>
            <a:off x="7054850" y="650081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r" eaLnBrk="1" hangingPunct="1"/>
            <a:fld id="{0455AD63-E45F-41CF-84D8-1759D5A6C9D6}" type="slidenum">
              <a:rPr lang="en-US" altLang="zh-TW" sz="2400" b="1">
                <a:solidFill>
                  <a:srgbClr val="FF0000"/>
                </a:solidFill>
                <a:latin typeface="Arial" pitchFamily="34" charset="0"/>
              </a:rPr>
              <a:pPr algn="r" eaLnBrk="1" hangingPunct="1"/>
              <a:t>26</a:t>
            </a:fld>
            <a:endParaRPr lang="en-US" altLang="zh-TW" sz="2400" b="1">
              <a:solidFill>
                <a:srgbClr val="FF0000"/>
              </a:solidFill>
              <a:latin typeface="Arial" pitchFamily="34" charset="0"/>
            </a:endParaRPr>
          </a:p>
        </p:txBody>
      </p:sp>
      <p:pic>
        <p:nvPicPr>
          <p:cNvPr id="51204" name="圖片 5" descr="中共陸軍.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0"/>
            <a:ext cx="810101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文字方塊 6"/>
          <p:cNvSpPr txBox="1">
            <a:spLocks noChangeArrowheads="1"/>
          </p:cNvSpPr>
          <p:nvPr/>
        </p:nvSpPr>
        <p:spPr bwMode="auto">
          <a:xfrm>
            <a:off x="1116013" y="6524625"/>
            <a:ext cx="554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2000"/>
              <a:t>資料來源：我國國防報告書</a:t>
            </a:r>
            <a:r>
              <a:rPr lang="en-US" altLang="zh-TW" sz="2000"/>
              <a:t>102</a:t>
            </a:r>
            <a:r>
              <a:rPr lang="zh-TW" altLang="en-US" sz="2000"/>
              <a:t>年版</a:t>
            </a:r>
          </a:p>
        </p:txBody>
      </p:sp>
    </p:spTree>
    <p:extLst>
      <p:ext uri="{BB962C8B-B14F-4D97-AF65-F5344CB8AC3E}">
        <p14:creationId xmlns:p14="http://schemas.microsoft.com/office/powerpoint/2010/main" val="30433111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8" descr="22kfbqYVB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62388"/>
            <a:ext cx="5076825"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p:cNvSpPr>
            <a:spLocks noGrp="1" noChangeArrowheads="1"/>
          </p:cNvSpPr>
          <p:nvPr>
            <p:ph type="ctrTitle" idx="4294967295"/>
          </p:nvPr>
        </p:nvSpPr>
        <p:spPr>
          <a:xfrm>
            <a:off x="685800" y="2130425"/>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a:lstStyle/>
          <a:p>
            <a:pPr eaLnBrk="1" hangingPunct="1"/>
            <a:endParaRPr lang="zh-TW" altLang="zh-TW" smtClean="0">
              <a:effectLst/>
            </a:endParaRPr>
          </a:p>
        </p:txBody>
      </p:sp>
      <p:sp>
        <p:nvSpPr>
          <p:cNvPr id="52228" name="Text Box 6"/>
          <p:cNvSpPr txBox="1">
            <a:spLocks noChangeArrowheads="1"/>
          </p:cNvSpPr>
          <p:nvPr/>
        </p:nvSpPr>
        <p:spPr bwMode="auto">
          <a:xfrm>
            <a:off x="0" y="0"/>
            <a:ext cx="921543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spcBef>
                <a:spcPct val="50000"/>
              </a:spcBef>
            </a:pPr>
            <a:r>
              <a:rPr lang="en-US" altLang="zh-TW" sz="3600" b="1" dirty="0">
                <a:solidFill>
                  <a:schemeClr val="bg2"/>
                </a:solidFill>
                <a:latin typeface="書法家行楷體" pitchFamily="49" charset="-120"/>
                <a:ea typeface="書法家行楷體" pitchFamily="49" charset="-120"/>
              </a:rPr>
              <a:t>               </a:t>
            </a:r>
            <a:r>
              <a:rPr lang="zh-TW" altLang="en-US" sz="3600" b="1" dirty="0">
                <a:solidFill>
                  <a:srgbClr val="FF0000"/>
                </a:solidFill>
                <a:latin typeface="書法家行楷體" pitchFamily="49" charset="-120"/>
                <a:ea typeface="書法家行楷體" pitchFamily="49" charset="-120"/>
              </a:rPr>
              <a:t>海      軍</a:t>
            </a:r>
          </a:p>
          <a:p>
            <a:pPr eaLnBrk="1" hangingPunct="1">
              <a:spcBef>
                <a:spcPct val="50000"/>
              </a:spcBef>
            </a:pPr>
            <a:r>
              <a:rPr lang="zh-TW" altLang="en-US" sz="2800" b="1" dirty="0">
                <a:solidFill>
                  <a:srgbClr val="0000FF"/>
                </a:solidFill>
                <a:latin typeface="標楷體" pitchFamily="65" charset="-120"/>
                <a:ea typeface="標楷體" pitchFamily="65" charset="-120"/>
              </a:rPr>
              <a:t>中國首艘航空母艦「遼寧艦」</a:t>
            </a:r>
            <a:r>
              <a:rPr lang="en-US" altLang="zh-TW" sz="2800" b="1" dirty="0">
                <a:solidFill>
                  <a:srgbClr val="0000FF"/>
                </a:solidFill>
                <a:latin typeface="標楷體" pitchFamily="65" charset="-120"/>
                <a:ea typeface="標楷體" pitchFamily="65" charset="-120"/>
              </a:rPr>
              <a:t>2012.09.25</a:t>
            </a:r>
            <a:r>
              <a:rPr lang="zh-TW" altLang="en-US" sz="2800" b="1" dirty="0">
                <a:solidFill>
                  <a:srgbClr val="0000FF"/>
                </a:solidFill>
                <a:latin typeface="標楷體" pitchFamily="65" charset="-120"/>
                <a:ea typeface="標楷體" pitchFamily="65" charset="-120"/>
              </a:rPr>
              <a:t>日正式交付解放軍，遼寧艦已在東亞投下震撼彈。除美、日持續監控。</a:t>
            </a:r>
            <a:r>
              <a:rPr lang="en-US" altLang="zh-TW" sz="2800" b="1" dirty="0">
                <a:solidFill>
                  <a:srgbClr val="0000FF"/>
                </a:solidFill>
                <a:latin typeface="標楷體" pitchFamily="65" charset="-120"/>
                <a:ea typeface="標楷體" pitchFamily="65" charset="-120"/>
              </a:rPr>
              <a:t>《</a:t>
            </a:r>
            <a:r>
              <a:rPr lang="zh-TW" altLang="en-US" sz="2800" b="1" dirty="0">
                <a:solidFill>
                  <a:srgbClr val="0000FF"/>
                </a:solidFill>
                <a:latin typeface="標楷體" pitchFamily="65" charset="-120"/>
                <a:ea typeface="標楷體" pitchFamily="65" charset="-120"/>
              </a:rPr>
              <a:t>中央日報</a:t>
            </a:r>
            <a:r>
              <a:rPr lang="en-US" altLang="zh-TW" sz="2800" b="1" dirty="0">
                <a:solidFill>
                  <a:srgbClr val="0000FF"/>
                </a:solidFill>
                <a:latin typeface="標楷體" pitchFamily="65" charset="-120"/>
                <a:ea typeface="標楷體" pitchFamily="65" charset="-120"/>
              </a:rPr>
              <a:t>》</a:t>
            </a:r>
            <a:r>
              <a:rPr lang="zh-TW" altLang="en-US" sz="2800" b="1" dirty="0">
                <a:solidFill>
                  <a:srgbClr val="0000FF"/>
                </a:solidFill>
                <a:latin typeface="標楷體" pitchFamily="65" charset="-120"/>
                <a:ea typeface="標楷體" pitchFamily="65" charset="-120"/>
              </a:rPr>
              <a:t>稱，遼寧艦的作戰半徑達</a:t>
            </a:r>
            <a:r>
              <a:rPr lang="en-US" altLang="zh-TW" sz="2800" b="1" dirty="0">
                <a:solidFill>
                  <a:srgbClr val="0000FF"/>
                </a:solidFill>
                <a:latin typeface="標楷體" pitchFamily="65" charset="-120"/>
                <a:ea typeface="標楷體" pitchFamily="65" charset="-120"/>
              </a:rPr>
              <a:t>800</a:t>
            </a:r>
            <a:r>
              <a:rPr lang="zh-TW" altLang="en-US" sz="2800" b="1" dirty="0">
                <a:solidFill>
                  <a:srgbClr val="0000FF"/>
                </a:solidFill>
                <a:latin typeface="標楷體" pitchFamily="65" charset="-120"/>
                <a:ea typeface="標楷體" pitchFamily="65" charset="-120"/>
              </a:rPr>
              <a:t>公里（以殲</a:t>
            </a:r>
            <a:r>
              <a:rPr lang="en-US" altLang="zh-TW" sz="2800" b="1" dirty="0">
                <a:solidFill>
                  <a:srgbClr val="0000FF"/>
                </a:solidFill>
                <a:latin typeface="標楷體" pitchFamily="65" charset="-120"/>
                <a:ea typeface="標楷體" pitchFamily="65" charset="-120"/>
              </a:rPr>
              <a:t>-15</a:t>
            </a:r>
            <a:r>
              <a:rPr lang="zh-TW" altLang="en-US" sz="2800" b="1" dirty="0">
                <a:solidFill>
                  <a:srgbClr val="0000FF"/>
                </a:solidFill>
                <a:latin typeface="標楷體" pitchFamily="65" charset="-120"/>
                <a:ea typeface="標楷體" pitchFamily="65" charset="-120"/>
              </a:rPr>
              <a:t>作為艦載機所估），若該航母未來常駐青島，黃海與南韓全境均被包含在內，報導建議南韓應儘速增強海軍，重新考慮因預算問題被擱置的戰略機動艦隊，濟州島海軍基地也要盡快投入建設，東亞的軍武競賽隱然成形。</a:t>
            </a:r>
          </a:p>
        </p:txBody>
      </p:sp>
      <p:sp>
        <p:nvSpPr>
          <p:cNvPr id="52229" name="投影片編號版面配置區 6"/>
          <p:cNvSpPr txBox="1">
            <a:spLocks noGrp="1"/>
          </p:cNvSpPr>
          <p:nvPr/>
        </p:nvSpPr>
        <p:spPr bwMode="auto">
          <a:xfrm>
            <a:off x="7054850" y="650081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r" eaLnBrk="1" hangingPunct="1"/>
            <a:fld id="{3229B409-E273-40E7-840A-C47FAC7F775E}" type="slidenum">
              <a:rPr lang="en-US" altLang="zh-TW" sz="2400" b="1">
                <a:solidFill>
                  <a:srgbClr val="FF0000"/>
                </a:solidFill>
                <a:latin typeface="Arial" pitchFamily="34" charset="0"/>
              </a:rPr>
              <a:pPr algn="r" eaLnBrk="1" hangingPunct="1"/>
              <a:t>27</a:t>
            </a:fld>
            <a:endParaRPr lang="en-US" altLang="zh-TW" sz="2400" b="1">
              <a:solidFill>
                <a:srgbClr val="FF0000"/>
              </a:solidFill>
              <a:latin typeface="Arial" pitchFamily="34" charset="0"/>
            </a:endParaRPr>
          </a:p>
        </p:txBody>
      </p:sp>
      <p:pic>
        <p:nvPicPr>
          <p:cNvPr id="52230" name="Picture 10" descr="300x300x75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3789363"/>
            <a:ext cx="4067175"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19329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8793B83C-2B9D-4EB8-8880-207C87FD7D03}" type="slidenum">
              <a:rPr lang="en-US" altLang="zh-TW" smtClean="0"/>
              <a:pPr>
                <a:defRPr/>
              </a:pPr>
              <a:t>28</a:t>
            </a:fld>
            <a:endParaRPr lang="en-US" altLang="zh-TW"/>
          </a:p>
        </p:txBody>
      </p:sp>
      <p:sp>
        <p:nvSpPr>
          <p:cNvPr id="3" name="矩形 2"/>
          <p:cNvSpPr/>
          <p:nvPr/>
        </p:nvSpPr>
        <p:spPr>
          <a:xfrm>
            <a:off x="2484438" y="215900"/>
            <a:ext cx="6408737" cy="4130675"/>
          </a:xfrm>
          <a:prstGeom prst="rect">
            <a:avLst/>
          </a:prstGeom>
        </p:spPr>
        <p:txBody>
          <a:bodyPr>
            <a:spAutoFit/>
          </a:bodyPr>
          <a:lstStyle/>
          <a:p>
            <a:pPr>
              <a:lnSpc>
                <a:spcPts val="4200"/>
              </a:lnSpc>
              <a:defRPr/>
            </a:pPr>
            <a:r>
              <a:rPr lang="zh-TW" altLang="en-US" sz="3200" b="1" u="sng" dirty="0">
                <a:solidFill>
                  <a:srgbClr val="000000"/>
                </a:solidFill>
                <a:latin typeface="標楷體" pitchFamily="65" charset="-120"/>
                <a:ea typeface="標楷體" pitchFamily="65" charset="-120"/>
              </a:rPr>
              <a:t>蘇起：</a:t>
            </a:r>
            <a:r>
              <a:rPr lang="zh-TW" altLang="en-US" sz="3200" b="1" u="sng" dirty="0">
                <a:solidFill>
                  <a:srgbClr val="0000FF"/>
                </a:solidFill>
                <a:latin typeface="標楷體" pitchFamily="65" charset="-120"/>
                <a:ea typeface="標楷體" pitchFamily="65" charset="-120"/>
              </a:rPr>
              <a:t>兩岸關係的大趨勢 </a:t>
            </a:r>
            <a:r>
              <a:rPr lang="en-US" altLang="zh-TW" sz="2400" b="1" u="sng" dirty="0">
                <a:solidFill>
                  <a:srgbClr val="0000FF"/>
                </a:solidFill>
                <a:latin typeface="標楷體" pitchFamily="65" charset="-120"/>
                <a:ea typeface="標楷體" pitchFamily="65" charset="-120"/>
              </a:rPr>
              <a:t>2013.02.21</a:t>
            </a:r>
            <a:r>
              <a:rPr lang="en-US" altLang="zh-TW" sz="3200" b="1" u="sng" dirty="0">
                <a:solidFill>
                  <a:srgbClr val="0000FF"/>
                </a:solidFill>
                <a:latin typeface="標楷體" pitchFamily="65" charset="-120"/>
                <a:ea typeface="標楷體" pitchFamily="65" charset="-120"/>
              </a:rPr>
              <a:t> </a:t>
            </a:r>
          </a:p>
          <a:p>
            <a:pPr>
              <a:lnSpc>
                <a:spcPts val="3900"/>
              </a:lnSpc>
              <a:defRPr/>
            </a:pPr>
            <a:r>
              <a:rPr lang="en-US" altLang="zh-TW" sz="2800" b="1" dirty="0">
                <a:solidFill>
                  <a:srgbClr val="FF0000"/>
                </a:solidFill>
                <a:latin typeface="標楷體" pitchFamily="65" charset="-120"/>
                <a:ea typeface="標楷體" pitchFamily="65" charset="-120"/>
              </a:rPr>
              <a:t>(</a:t>
            </a:r>
            <a:r>
              <a:rPr lang="zh-TW" altLang="en-US" sz="2800" b="1" dirty="0">
                <a:solidFill>
                  <a:srgbClr val="FF0000"/>
                </a:solidFill>
                <a:latin typeface="標楷體" pitchFamily="65" charset="-120"/>
                <a:ea typeface="標楷體" pitchFamily="65" charset="-120"/>
              </a:rPr>
              <a:t>一</a:t>
            </a:r>
            <a:r>
              <a:rPr lang="en-US" altLang="zh-TW" sz="2800" b="1" dirty="0">
                <a:solidFill>
                  <a:srgbClr val="FF0000"/>
                </a:solidFill>
                <a:latin typeface="標楷體" pitchFamily="65" charset="-120"/>
                <a:ea typeface="標楷體" pitchFamily="65" charset="-120"/>
              </a:rPr>
              <a:t>)</a:t>
            </a:r>
            <a:r>
              <a:rPr lang="zh-TW" altLang="en-US" sz="2800" b="1" dirty="0">
                <a:solidFill>
                  <a:srgbClr val="FF0000"/>
                </a:solidFill>
                <a:latin typeface="標楷體" pitchFamily="65" charset="-120"/>
                <a:ea typeface="標楷體" pitchFamily="65" charset="-120"/>
              </a:rPr>
              <a:t>兩岸經濟與社會的連結度越來越高。</a:t>
            </a:r>
            <a:endParaRPr lang="en-US" altLang="zh-TW" sz="2800" b="1" dirty="0">
              <a:solidFill>
                <a:srgbClr val="FF0000"/>
              </a:solidFill>
              <a:latin typeface="標楷體" pitchFamily="65" charset="-120"/>
              <a:ea typeface="標楷體" pitchFamily="65" charset="-120"/>
            </a:endParaRPr>
          </a:p>
          <a:p>
            <a:pPr>
              <a:lnSpc>
                <a:spcPts val="3900"/>
              </a:lnSpc>
              <a:defRPr/>
            </a:pPr>
            <a:r>
              <a:rPr lang="en-US" altLang="zh-TW" sz="2800" b="1" dirty="0">
                <a:solidFill>
                  <a:srgbClr val="FF0000"/>
                </a:solidFill>
                <a:latin typeface="標楷體" pitchFamily="65" charset="-120"/>
                <a:ea typeface="標楷體" pitchFamily="65" charset="-120"/>
              </a:rPr>
              <a:t>(</a:t>
            </a:r>
            <a:r>
              <a:rPr lang="zh-TW" altLang="en-US" sz="2800" b="1" dirty="0">
                <a:solidFill>
                  <a:srgbClr val="FF0000"/>
                </a:solidFill>
                <a:latin typeface="標楷體" pitchFamily="65" charset="-120"/>
                <a:ea typeface="標楷體" pitchFamily="65" charset="-120"/>
              </a:rPr>
              <a:t>二</a:t>
            </a:r>
            <a:r>
              <a:rPr lang="en-US" altLang="zh-TW" sz="2800" b="1" dirty="0">
                <a:solidFill>
                  <a:srgbClr val="FF0000"/>
                </a:solidFill>
                <a:latin typeface="標楷體" pitchFamily="65" charset="-120"/>
                <a:ea typeface="標楷體" pitchFamily="65" charset="-120"/>
              </a:rPr>
              <a:t>)</a:t>
            </a:r>
            <a:r>
              <a:rPr lang="zh-TW" altLang="en-US" sz="2800" b="1" dirty="0">
                <a:solidFill>
                  <a:srgbClr val="FF0000"/>
                </a:solidFill>
                <a:latin typeface="標楷體" pitchFamily="65" charset="-120"/>
                <a:ea typeface="標楷體" pitchFamily="65" charset="-120"/>
              </a:rPr>
              <a:t>兩岸的實力對比越來越明顯的向大 </a:t>
            </a:r>
            <a:endParaRPr lang="en-US" altLang="zh-TW" sz="2800" b="1" dirty="0">
              <a:solidFill>
                <a:srgbClr val="FF0000"/>
              </a:solidFill>
              <a:latin typeface="標楷體" pitchFamily="65" charset="-120"/>
              <a:ea typeface="標楷體" pitchFamily="65" charset="-120"/>
            </a:endParaRPr>
          </a:p>
          <a:p>
            <a:pPr>
              <a:lnSpc>
                <a:spcPts val="3900"/>
              </a:lnSpc>
              <a:defRPr/>
            </a:pPr>
            <a:r>
              <a:rPr lang="en-US" altLang="zh-TW" sz="2800" b="1" dirty="0">
                <a:solidFill>
                  <a:srgbClr val="FF0000"/>
                </a:solidFill>
                <a:latin typeface="標楷體" pitchFamily="65" charset="-120"/>
                <a:ea typeface="標楷體" pitchFamily="65" charset="-120"/>
              </a:rPr>
              <a:t>    </a:t>
            </a:r>
            <a:r>
              <a:rPr lang="zh-TW" altLang="en-US" sz="2800" b="1" dirty="0">
                <a:solidFill>
                  <a:srgbClr val="FF0000"/>
                </a:solidFill>
                <a:latin typeface="標楷體" pitchFamily="65" charset="-120"/>
                <a:ea typeface="標楷體" pitchFamily="65" charset="-120"/>
              </a:rPr>
              <a:t>陸傾斜，而不利於台灣。  </a:t>
            </a:r>
            <a:endParaRPr lang="en-US" altLang="zh-TW" sz="2800" b="1" dirty="0">
              <a:solidFill>
                <a:srgbClr val="FF0000"/>
              </a:solidFill>
              <a:latin typeface="標楷體" pitchFamily="65" charset="-120"/>
              <a:ea typeface="標楷體" pitchFamily="65" charset="-120"/>
            </a:endParaRPr>
          </a:p>
          <a:p>
            <a:pPr>
              <a:lnSpc>
                <a:spcPts val="3900"/>
              </a:lnSpc>
              <a:defRPr/>
            </a:pPr>
            <a:r>
              <a:rPr lang="zh-TW" altLang="en-US" sz="3200" b="1" dirty="0">
                <a:latin typeface="標楷體" pitchFamily="65" charset="-120"/>
                <a:ea typeface="標楷體" pitchFamily="65" charset="-120"/>
              </a:rPr>
              <a:t>    </a:t>
            </a:r>
            <a:r>
              <a:rPr lang="zh-TW" altLang="en-US" sz="1800" b="1" dirty="0">
                <a:solidFill>
                  <a:srgbClr val="0000FF"/>
                </a:solidFill>
              </a:rPr>
              <a:t>廣東、江蘇、山東、浙江等四省的ＧＤＰ已超越台灣</a:t>
            </a:r>
            <a:endParaRPr lang="en-US" altLang="zh-TW" sz="1800" b="1" dirty="0">
              <a:solidFill>
                <a:srgbClr val="0000FF"/>
              </a:solidFill>
            </a:endParaRPr>
          </a:p>
          <a:p>
            <a:pPr>
              <a:lnSpc>
                <a:spcPts val="3900"/>
              </a:lnSpc>
              <a:defRPr/>
            </a:pPr>
            <a:r>
              <a:rPr lang="en-US" altLang="zh-TW" sz="3200" b="1" dirty="0">
                <a:solidFill>
                  <a:srgbClr val="FF0000"/>
                </a:solidFill>
                <a:latin typeface="標楷體" pitchFamily="65" charset="-120"/>
                <a:ea typeface="標楷體" pitchFamily="65" charset="-120"/>
              </a:rPr>
              <a:t>(</a:t>
            </a:r>
            <a:r>
              <a:rPr lang="zh-TW" altLang="en-US" sz="3200" b="1" dirty="0">
                <a:solidFill>
                  <a:srgbClr val="FF0000"/>
                </a:solidFill>
                <a:latin typeface="標楷體" pitchFamily="65" charset="-120"/>
                <a:ea typeface="標楷體" pitchFamily="65" charset="-120"/>
              </a:rPr>
              <a:t>三</a:t>
            </a:r>
            <a:r>
              <a:rPr lang="en-US" altLang="zh-TW" sz="3200" b="1" dirty="0">
                <a:solidFill>
                  <a:srgbClr val="FF0000"/>
                </a:solidFill>
                <a:latin typeface="標楷體" pitchFamily="65" charset="-120"/>
                <a:ea typeface="標楷體" pitchFamily="65" charset="-120"/>
              </a:rPr>
              <a:t>)</a:t>
            </a:r>
            <a:r>
              <a:rPr lang="zh-TW" altLang="en-US" sz="3200" b="1" dirty="0">
                <a:solidFill>
                  <a:srgbClr val="FF0000"/>
                </a:solidFill>
                <a:latin typeface="標楷體" pitchFamily="65" charset="-120"/>
                <a:ea typeface="標楷體" pitchFamily="65" charset="-120"/>
              </a:rPr>
              <a:t>台灣民眾的認同越來越傾向台 </a:t>
            </a:r>
            <a:endParaRPr lang="en-US" altLang="zh-TW" sz="3200" b="1" dirty="0">
              <a:solidFill>
                <a:srgbClr val="FF0000"/>
              </a:solidFill>
              <a:latin typeface="標楷體" pitchFamily="65" charset="-120"/>
              <a:ea typeface="標楷體" pitchFamily="65" charset="-120"/>
            </a:endParaRPr>
          </a:p>
          <a:p>
            <a:pPr>
              <a:lnSpc>
                <a:spcPts val="3900"/>
              </a:lnSpc>
              <a:defRPr/>
            </a:pPr>
            <a:r>
              <a:rPr lang="zh-TW" altLang="en-US" sz="3200" b="1" dirty="0">
                <a:solidFill>
                  <a:srgbClr val="FF0000"/>
                </a:solidFill>
                <a:latin typeface="標楷體" pitchFamily="65" charset="-120"/>
                <a:ea typeface="標楷體" pitchFamily="65" charset="-120"/>
              </a:rPr>
              <a:t>    灣，而非中國。</a:t>
            </a:r>
            <a:r>
              <a:rPr lang="zh-TW" altLang="en-US" sz="1800" b="1" dirty="0">
                <a:solidFill>
                  <a:srgbClr val="0000FF"/>
                </a:solidFill>
              </a:rPr>
              <a:t>迄今已超過百分之五十</a:t>
            </a:r>
            <a:endParaRPr lang="en-US" altLang="zh-TW" sz="1800" b="1" dirty="0">
              <a:solidFill>
                <a:srgbClr val="0000FF"/>
              </a:solidFill>
            </a:endParaRPr>
          </a:p>
          <a:p>
            <a:pPr>
              <a:lnSpc>
                <a:spcPts val="3900"/>
              </a:lnSpc>
              <a:defRPr/>
            </a:pPr>
            <a:r>
              <a:rPr lang="en-US" altLang="zh-TW" sz="3200" b="1" dirty="0">
                <a:solidFill>
                  <a:srgbClr val="FF0000"/>
                </a:solidFill>
                <a:latin typeface="標楷體" pitchFamily="65" charset="-120"/>
                <a:ea typeface="標楷體" pitchFamily="65" charset="-120"/>
              </a:rPr>
              <a:t>(</a:t>
            </a:r>
            <a:r>
              <a:rPr lang="zh-TW" altLang="en-US" sz="3200" b="1" dirty="0">
                <a:solidFill>
                  <a:srgbClr val="FF0000"/>
                </a:solidFill>
                <a:latin typeface="標楷體" pitchFamily="65" charset="-120"/>
                <a:ea typeface="標楷體" pitchFamily="65" charset="-120"/>
              </a:rPr>
              <a:t>四</a:t>
            </a:r>
            <a:r>
              <a:rPr lang="en-US" altLang="zh-TW" sz="3200" b="1" dirty="0">
                <a:solidFill>
                  <a:srgbClr val="FF0000"/>
                </a:solidFill>
                <a:latin typeface="標楷體" pitchFamily="65" charset="-120"/>
                <a:ea typeface="標楷體" pitchFamily="65" charset="-120"/>
              </a:rPr>
              <a:t>)</a:t>
            </a:r>
            <a:r>
              <a:rPr lang="zh-TW" altLang="en-US" sz="3200" b="1" dirty="0">
                <a:solidFill>
                  <a:srgbClr val="FF0000"/>
                </a:solidFill>
                <a:latin typeface="標楷體" pitchFamily="65" charset="-120"/>
                <a:ea typeface="標楷體" pitchFamily="65" charset="-120"/>
              </a:rPr>
              <a:t>兩岸關係發展的勢頭</a:t>
            </a:r>
            <a:r>
              <a:rPr lang="zh-TW" altLang="en-US" sz="3200" dirty="0">
                <a:solidFill>
                  <a:srgbClr val="FF0000"/>
                </a:solidFill>
                <a:latin typeface="標楷體" pitchFamily="65" charset="-120"/>
                <a:ea typeface="標楷體" pitchFamily="65" charset="-120"/>
              </a:rPr>
              <a:t>起伏不定。</a:t>
            </a:r>
            <a:endParaRPr lang="en-US" altLang="zh-TW" sz="3200" dirty="0">
              <a:solidFill>
                <a:srgbClr val="FF0000"/>
              </a:solidFill>
              <a:latin typeface="標楷體" pitchFamily="65" charset="-120"/>
              <a:ea typeface="標楷體" pitchFamily="65" charset="-120"/>
            </a:endParaRPr>
          </a:p>
        </p:txBody>
      </p:sp>
      <p:pic>
        <p:nvPicPr>
          <p:cNvPr id="54276" name="Picture 2" descr="https://encrypted-tbn3.gstatic.com/images?q=tbn:ANd9GcQxwcdowMlGGOh1hwJC6V173lkGe0W68oRWmBIxKUTT7CsMfF1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81075"/>
            <a:ext cx="235267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矩形 6"/>
          <p:cNvSpPr>
            <a:spLocks noChangeArrowheads="1"/>
          </p:cNvSpPr>
          <p:nvPr/>
        </p:nvSpPr>
        <p:spPr bwMode="auto">
          <a:xfrm>
            <a:off x="755650" y="4149080"/>
            <a:ext cx="7704138" cy="23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lnSpc>
                <a:spcPts val="3500"/>
              </a:lnSpc>
            </a:pPr>
            <a:r>
              <a:rPr lang="zh-TW" altLang="en-US" sz="2400" b="1" dirty="0">
                <a:solidFill>
                  <a:srgbClr val="0000FF"/>
                </a:solidFill>
                <a:latin typeface="標楷體" pitchFamily="65" charset="-120"/>
                <a:ea typeface="標楷體" pitchFamily="65" charset="-120"/>
              </a:rPr>
              <a:t>這四大趨勢中，第一趨勢是客觀背景，不易改變。第四是結果，可因政策而人為轉變。第二與第三則是決定政策的力量。</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如果大陸對「台灣人認同」的上升感到不耐，本身民族主義情緒隨著領土糾紛而上升，這時北京就可能改採以壓力為主的政策。</a:t>
            </a:r>
          </a:p>
        </p:txBody>
      </p:sp>
    </p:spTree>
    <p:extLst>
      <p:ext uri="{BB962C8B-B14F-4D97-AF65-F5344CB8AC3E}">
        <p14:creationId xmlns:p14="http://schemas.microsoft.com/office/powerpoint/2010/main" val="2449796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0DA166AF-D886-4E52-B7F4-32B36B258EAB}" type="slidenum">
              <a:rPr lang="en-US" altLang="zh-TW" smtClean="0"/>
              <a:pPr>
                <a:defRPr/>
              </a:pPr>
              <a:t>29</a:t>
            </a:fld>
            <a:endParaRPr lang="en-US" altLang="zh-TW"/>
          </a:p>
        </p:txBody>
      </p:sp>
      <p:sp>
        <p:nvSpPr>
          <p:cNvPr id="55299" name="Text Box 10"/>
          <p:cNvSpPr txBox="1">
            <a:spLocks noChangeArrowheads="1"/>
          </p:cNvSpPr>
          <p:nvPr/>
        </p:nvSpPr>
        <p:spPr bwMode="auto">
          <a:xfrm>
            <a:off x="571500" y="428625"/>
            <a:ext cx="7024688" cy="830263"/>
          </a:xfrm>
          <a:prstGeom prst="rect">
            <a:avLst/>
          </a:prstGeom>
          <a:solidFill>
            <a:srgbClr val="FFFF00"/>
          </a:solidFill>
          <a:ln w="9525">
            <a:solidFill>
              <a:srgbClr val="FF0000"/>
            </a:solidFill>
            <a:miter lim="800000"/>
            <a:headEnd/>
            <a:tailEnd/>
          </a:ln>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spcBef>
                <a:spcPct val="50000"/>
              </a:spcBef>
            </a:pPr>
            <a:r>
              <a:rPr lang="zh-TW" altLang="en-US" sz="4800" b="1">
                <a:solidFill>
                  <a:srgbClr val="0000CC"/>
                </a:solidFill>
                <a:latin typeface="微軟正黑體" pitchFamily="34" charset="-120"/>
                <a:ea typeface="微軟正黑體" pitchFamily="34" charset="-120"/>
              </a:rPr>
              <a:t>我國當前面對的安全挑戰</a:t>
            </a:r>
          </a:p>
        </p:txBody>
      </p:sp>
      <p:sp>
        <p:nvSpPr>
          <p:cNvPr id="55300" name="矩形 3"/>
          <p:cNvSpPr>
            <a:spLocks noChangeArrowheads="1"/>
          </p:cNvSpPr>
          <p:nvPr/>
        </p:nvSpPr>
        <p:spPr bwMode="auto">
          <a:xfrm>
            <a:off x="323850" y="1341438"/>
            <a:ext cx="60293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4000" b="1">
                <a:latin typeface="標楷體" pitchFamily="65" charset="-120"/>
                <a:ea typeface="標楷體" pitchFamily="65" charset="-120"/>
              </a:rPr>
              <a:t>一、中共軍力快速擴張</a:t>
            </a:r>
          </a:p>
        </p:txBody>
      </p:sp>
      <p:sp>
        <p:nvSpPr>
          <p:cNvPr id="55301" name="矩形 4"/>
          <p:cNvSpPr>
            <a:spLocks noChangeArrowheads="1"/>
          </p:cNvSpPr>
          <p:nvPr/>
        </p:nvSpPr>
        <p:spPr bwMode="auto">
          <a:xfrm>
            <a:off x="287338" y="1916113"/>
            <a:ext cx="88566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4000" b="1">
                <a:latin typeface="標楷體" pitchFamily="65" charset="-120"/>
                <a:ea typeface="標楷體" pitchFamily="65" charset="-120"/>
              </a:rPr>
              <a:t>二、島嶼主權與海洋權益紛爭</a:t>
            </a:r>
            <a:endParaRPr lang="en-US" altLang="zh-TW" sz="4000" b="1">
              <a:latin typeface="標楷體" pitchFamily="65" charset="-120"/>
              <a:ea typeface="標楷體" pitchFamily="65" charset="-120"/>
            </a:endParaRPr>
          </a:p>
          <a:p>
            <a:pPr eaLnBrk="1" hangingPunct="1"/>
            <a:r>
              <a:rPr lang="zh-TW" altLang="en-US" sz="2000"/>
              <a:t>                  </a:t>
            </a:r>
            <a:r>
              <a:rPr lang="zh-TW" altLang="en-US" sz="2800">
                <a:solidFill>
                  <a:srgbClr val="FF0000"/>
                </a:solidFill>
                <a:latin typeface="標楷體" pitchFamily="65" charset="-120"/>
                <a:ea typeface="標楷體" pitchFamily="65" charset="-120"/>
              </a:rPr>
              <a:t>政府秉持「主權在我、擱置爭議、和平互惠、</a:t>
            </a:r>
            <a:endParaRPr lang="en-US" altLang="zh-TW" sz="2800">
              <a:solidFill>
                <a:srgbClr val="FF0000"/>
              </a:solidFill>
              <a:latin typeface="標楷體" pitchFamily="65" charset="-120"/>
              <a:ea typeface="標楷體" pitchFamily="65" charset="-120"/>
            </a:endParaRPr>
          </a:p>
          <a:p>
            <a:pPr eaLnBrk="1" hangingPunct="1"/>
            <a:r>
              <a:rPr lang="zh-TW" altLang="en-US" sz="2800">
                <a:solidFill>
                  <a:srgbClr val="FF0000"/>
                </a:solidFill>
                <a:latin typeface="標楷體" pitchFamily="65" charset="-120"/>
                <a:ea typeface="標楷體" pitchFamily="65" charset="-120"/>
              </a:rPr>
              <a:t>      共同開發」 原則。</a:t>
            </a:r>
          </a:p>
        </p:txBody>
      </p:sp>
      <p:sp>
        <p:nvSpPr>
          <p:cNvPr id="55302" name="矩形 5"/>
          <p:cNvSpPr>
            <a:spLocks noChangeArrowheads="1"/>
          </p:cNvSpPr>
          <p:nvPr/>
        </p:nvSpPr>
        <p:spPr bwMode="auto">
          <a:xfrm>
            <a:off x="323850" y="3357563"/>
            <a:ext cx="602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4000" b="1">
                <a:latin typeface="標楷體" pitchFamily="65" charset="-120"/>
                <a:ea typeface="標楷體" pitchFamily="65" charset="-120"/>
              </a:rPr>
              <a:t>三、國防資源緊縮</a:t>
            </a:r>
          </a:p>
        </p:txBody>
      </p:sp>
      <p:sp>
        <p:nvSpPr>
          <p:cNvPr id="55303" name="矩形 6"/>
          <p:cNvSpPr>
            <a:spLocks noChangeArrowheads="1"/>
          </p:cNvSpPr>
          <p:nvPr/>
        </p:nvSpPr>
        <p:spPr bwMode="auto">
          <a:xfrm>
            <a:off x="323850" y="3933825"/>
            <a:ext cx="60293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4000" b="1">
                <a:latin typeface="標楷體" pitchFamily="65" charset="-120"/>
                <a:ea typeface="標楷體" pitchFamily="65" charset="-120"/>
              </a:rPr>
              <a:t>四、人口少子化趨勢</a:t>
            </a:r>
          </a:p>
        </p:txBody>
      </p:sp>
      <p:sp>
        <p:nvSpPr>
          <p:cNvPr id="55304" name="矩形 7"/>
          <p:cNvSpPr>
            <a:spLocks noChangeArrowheads="1"/>
          </p:cNvSpPr>
          <p:nvPr/>
        </p:nvSpPr>
        <p:spPr bwMode="auto">
          <a:xfrm>
            <a:off x="323850" y="4652963"/>
            <a:ext cx="8640763"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lnSpc>
                <a:spcPts val="3500"/>
              </a:lnSpc>
            </a:pPr>
            <a:r>
              <a:rPr lang="zh-TW" altLang="en-US" sz="4000" b="1">
                <a:latin typeface="標楷體" pitchFamily="65" charset="-120"/>
                <a:ea typeface="標楷體" pitchFamily="65" charset="-120"/>
              </a:rPr>
              <a:t>五、災害防救應變</a:t>
            </a:r>
            <a:endParaRPr lang="en-US" altLang="zh-TW" sz="4000" b="1">
              <a:latin typeface="標楷體" pitchFamily="65" charset="-120"/>
              <a:ea typeface="標楷體" pitchFamily="65" charset="-120"/>
            </a:endParaRPr>
          </a:p>
          <a:p>
            <a:pPr eaLnBrk="1" hangingPunct="1">
              <a:lnSpc>
                <a:spcPts val="3500"/>
              </a:lnSpc>
            </a:pPr>
            <a:r>
              <a:rPr lang="zh-TW" altLang="en-US" sz="4000">
                <a:latin typeface="標楷體" pitchFamily="65" charset="-120"/>
                <a:ea typeface="標楷體" pitchFamily="65" charset="-120"/>
              </a:rPr>
              <a:t>    </a:t>
            </a:r>
            <a:r>
              <a:rPr lang="zh-TW" altLang="en-US" sz="2800">
                <a:latin typeface="標楷體" pitchFamily="65" charset="-120"/>
                <a:ea typeface="標楷體" pitchFamily="65" charset="-120"/>
              </a:rPr>
              <a:t>國軍已將「災害防救」列入中心任務之一</a:t>
            </a:r>
          </a:p>
        </p:txBody>
      </p:sp>
      <p:sp>
        <p:nvSpPr>
          <p:cNvPr id="55305" name="矩形 8"/>
          <p:cNvSpPr>
            <a:spLocks noChangeArrowheads="1"/>
          </p:cNvSpPr>
          <p:nvPr/>
        </p:nvSpPr>
        <p:spPr bwMode="auto">
          <a:xfrm>
            <a:off x="323850" y="5516563"/>
            <a:ext cx="602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4000" b="1">
                <a:latin typeface="標楷體" pitchFamily="65" charset="-120"/>
                <a:ea typeface="標楷體" pitchFamily="65" charset="-120"/>
              </a:rPr>
              <a:t>六、網路資安防護</a:t>
            </a:r>
          </a:p>
        </p:txBody>
      </p:sp>
      <p:sp>
        <p:nvSpPr>
          <p:cNvPr id="55306" name="矩形 9"/>
          <p:cNvSpPr>
            <a:spLocks noChangeArrowheads="1"/>
          </p:cNvSpPr>
          <p:nvPr/>
        </p:nvSpPr>
        <p:spPr bwMode="auto">
          <a:xfrm>
            <a:off x="323850" y="6149975"/>
            <a:ext cx="602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4000" b="1">
                <a:latin typeface="標楷體" pitchFamily="65" charset="-120"/>
                <a:ea typeface="標楷體" pitchFamily="65" charset="-120"/>
              </a:rPr>
              <a:t>七、國防安全意識淡薄</a:t>
            </a:r>
          </a:p>
        </p:txBody>
      </p:sp>
    </p:spTree>
    <p:extLst>
      <p:ext uri="{BB962C8B-B14F-4D97-AF65-F5344CB8AC3E}">
        <p14:creationId xmlns:p14="http://schemas.microsoft.com/office/powerpoint/2010/main" val="1023669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5409220"/>
            <a:ext cx="2483768" cy="186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6" y="692696"/>
            <a:ext cx="7848872" cy="4890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3563888" y="31312"/>
            <a:ext cx="3528392" cy="769441"/>
          </a:xfrm>
          <a:prstGeom prst="rect">
            <a:avLst/>
          </a:prstGeom>
          <a:noFill/>
        </p:spPr>
        <p:txBody>
          <a:bodyPr wrap="square" rtlCol="0">
            <a:spAutoFit/>
          </a:bodyPr>
          <a:lstStyle/>
          <a:p>
            <a:r>
              <a:rPr lang="zh-TW" altLang="en-US" sz="4400" b="1" dirty="0" smtClean="0">
                <a:solidFill>
                  <a:srgbClr val="FF0000"/>
                </a:solidFill>
              </a:rPr>
              <a:t>前言</a:t>
            </a:r>
            <a:endParaRPr lang="zh-TW" altLang="en-US" sz="4400" b="1" dirty="0">
              <a:solidFill>
                <a:srgbClr val="FF0000"/>
              </a:solidFill>
            </a:endParaRPr>
          </a:p>
        </p:txBody>
      </p:sp>
    </p:spTree>
    <p:extLst>
      <p:ext uri="{BB962C8B-B14F-4D97-AF65-F5344CB8AC3E}">
        <p14:creationId xmlns:p14="http://schemas.microsoft.com/office/powerpoint/2010/main" val="36884176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2A47D79F-0170-49A5-A9FB-7A9182BA3DA0}" type="slidenum">
              <a:rPr lang="en-US" altLang="zh-TW" smtClean="0"/>
              <a:pPr>
                <a:defRPr/>
              </a:pPr>
              <a:t>30</a:t>
            </a:fld>
            <a:endParaRPr lang="en-US" altLang="zh-TW"/>
          </a:p>
        </p:txBody>
      </p:sp>
      <p:sp>
        <p:nvSpPr>
          <p:cNvPr id="5" name="Text Box 10"/>
          <p:cNvSpPr txBox="1">
            <a:spLocks noGrp="1" noChangeArrowheads="1"/>
          </p:cNvSpPr>
          <p:nvPr>
            <p:ph type="title"/>
          </p:nvPr>
        </p:nvSpPr>
        <p:spPr>
          <a:xfrm>
            <a:off x="457200" y="431800"/>
            <a:ext cx="8229600" cy="831850"/>
          </a:xfrm>
          <a:solidFill>
            <a:srgbClr val="FFFF00"/>
          </a:solidFill>
          <a:ln>
            <a:solidFill>
              <a:srgbClr val="FF0000"/>
            </a:solidFill>
          </a:ln>
        </p:spPr>
        <p:txBody>
          <a:bodyPr>
            <a:spAutoFit/>
          </a:bodyPr>
          <a:lstStyle/>
          <a:p>
            <a:pPr>
              <a:spcBef>
                <a:spcPct val="50000"/>
              </a:spcBef>
              <a:defRPr/>
            </a:pPr>
            <a:r>
              <a:rPr lang="zh-TW" altLang="en-US" sz="4800" b="1" dirty="0" smtClean="0">
                <a:solidFill>
                  <a:srgbClr val="0000CC"/>
                </a:solidFill>
                <a:latin typeface="微軟正黑體" pitchFamily="34" charset="-120"/>
                <a:ea typeface="微軟正黑體" pitchFamily="34" charset="-120"/>
              </a:rPr>
              <a:t>新媒體對全民國防的影響力</a:t>
            </a:r>
            <a:endParaRPr lang="zh-TW" altLang="en-US" sz="4800" b="1" dirty="0">
              <a:solidFill>
                <a:srgbClr val="0000CC"/>
              </a:solidFill>
              <a:latin typeface="微軟正黑體" pitchFamily="34" charset="-120"/>
              <a:ea typeface="微軟正黑體" pitchFamily="34" charset="-120"/>
            </a:endParaRPr>
          </a:p>
        </p:txBody>
      </p:sp>
      <p:sp>
        <p:nvSpPr>
          <p:cNvPr id="75780" name="矩形 3"/>
          <p:cNvSpPr>
            <a:spLocks noChangeArrowheads="1"/>
          </p:cNvSpPr>
          <p:nvPr/>
        </p:nvSpPr>
        <p:spPr bwMode="auto">
          <a:xfrm>
            <a:off x="539750" y="1700213"/>
            <a:ext cx="7561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4000" b="1">
                <a:latin typeface="標楷體" pitchFamily="65" charset="-120"/>
                <a:ea typeface="標楷體" pitchFamily="65" charset="-120"/>
              </a:rPr>
              <a:t>一、傳遞錯誤國防事務資訊</a:t>
            </a:r>
          </a:p>
        </p:txBody>
      </p:sp>
      <p:sp>
        <p:nvSpPr>
          <p:cNvPr id="75781" name="矩形 3"/>
          <p:cNvSpPr>
            <a:spLocks noChangeArrowheads="1"/>
          </p:cNvSpPr>
          <p:nvPr/>
        </p:nvSpPr>
        <p:spPr bwMode="auto">
          <a:xfrm>
            <a:off x="539750" y="2492375"/>
            <a:ext cx="75612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4000" b="1">
                <a:latin typeface="標楷體" pitchFamily="65" charset="-120"/>
                <a:ea typeface="標楷體" pitchFamily="65" charset="-120"/>
              </a:rPr>
              <a:t>二、中共網軍透過新媒體對我民</a:t>
            </a:r>
            <a:endParaRPr lang="en-US" altLang="zh-TW" sz="4000" b="1">
              <a:latin typeface="標楷體" pitchFamily="65" charset="-120"/>
              <a:ea typeface="標楷體" pitchFamily="65" charset="-120"/>
            </a:endParaRPr>
          </a:p>
          <a:p>
            <a:pPr eaLnBrk="1" hangingPunct="1"/>
            <a:r>
              <a:rPr lang="zh-TW" altLang="en-US" sz="4000" b="1">
                <a:latin typeface="標楷體" pitchFamily="65" charset="-120"/>
                <a:ea typeface="標楷體" pitchFamily="65" charset="-120"/>
              </a:rPr>
              <a:t>    眾進行心理戰。</a:t>
            </a:r>
          </a:p>
        </p:txBody>
      </p:sp>
      <p:sp>
        <p:nvSpPr>
          <p:cNvPr id="75782" name="矩形 3"/>
          <p:cNvSpPr>
            <a:spLocks noChangeArrowheads="1"/>
          </p:cNvSpPr>
          <p:nvPr/>
        </p:nvSpPr>
        <p:spPr bwMode="auto">
          <a:xfrm>
            <a:off x="539750" y="3933825"/>
            <a:ext cx="75612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4000" b="1">
                <a:latin typeface="標楷體" pitchFamily="65" charset="-120"/>
                <a:ea typeface="標楷體" pitchFamily="65" charset="-120"/>
              </a:rPr>
              <a:t>三、中共輿論戰運用新媒體混淆</a:t>
            </a:r>
            <a:endParaRPr lang="en-US" altLang="zh-TW" sz="4000" b="1">
              <a:latin typeface="標楷體" pitchFamily="65" charset="-120"/>
              <a:ea typeface="標楷體" pitchFamily="65" charset="-120"/>
            </a:endParaRPr>
          </a:p>
          <a:p>
            <a:pPr eaLnBrk="1" hangingPunct="1"/>
            <a:r>
              <a:rPr lang="zh-TW" altLang="en-US" sz="4000" b="1">
                <a:latin typeface="標楷體" pitchFamily="65" charset="-120"/>
                <a:ea typeface="標楷體" pitchFamily="65" charset="-120"/>
              </a:rPr>
              <a:t>    國際視聽，打壓臺灣外交空</a:t>
            </a:r>
            <a:endParaRPr lang="en-US" altLang="zh-TW" sz="4000" b="1">
              <a:latin typeface="標楷體" pitchFamily="65" charset="-120"/>
              <a:ea typeface="標楷體" pitchFamily="65" charset="-120"/>
            </a:endParaRPr>
          </a:p>
          <a:p>
            <a:pPr eaLnBrk="1" hangingPunct="1"/>
            <a:r>
              <a:rPr lang="zh-TW" altLang="en-US" sz="4000" b="1">
                <a:latin typeface="標楷體" pitchFamily="65" charset="-120"/>
                <a:ea typeface="標楷體" pitchFamily="65" charset="-120"/>
              </a:rPr>
              <a:t>    間。</a:t>
            </a:r>
          </a:p>
        </p:txBody>
      </p:sp>
    </p:spTree>
    <p:extLst>
      <p:ext uri="{BB962C8B-B14F-4D97-AF65-F5344CB8AC3E}">
        <p14:creationId xmlns:p14="http://schemas.microsoft.com/office/powerpoint/2010/main" val="1774780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r="33479" b="1870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236" name="Text Box 4"/>
          <p:cNvSpPr txBox="1">
            <a:spLocks noChangeArrowheads="1"/>
          </p:cNvSpPr>
          <p:nvPr/>
        </p:nvSpPr>
        <p:spPr bwMode="auto">
          <a:xfrm>
            <a:off x="805656" y="513557"/>
            <a:ext cx="7532688" cy="830262"/>
          </a:xfrm>
          <a:prstGeom prst="rect">
            <a:avLst/>
          </a:prstGeom>
          <a:solidFill>
            <a:srgbClr val="FFC000"/>
          </a:solidFill>
          <a:ln w="9525">
            <a:solidFill>
              <a:srgbClr val="FF0000"/>
            </a:solidFill>
            <a:miter lim="800000"/>
            <a:headEnd/>
            <a:tailEnd/>
          </a:ln>
          <a:effectLst/>
        </p:spPr>
        <p:txBody>
          <a:bodyPr>
            <a:spAutoFit/>
          </a:bodyPr>
          <a:lstStyle/>
          <a:p>
            <a:pPr>
              <a:spcBef>
                <a:spcPct val="50000"/>
              </a:spcBef>
              <a:defRPr/>
            </a:pPr>
            <a:r>
              <a:rPr lang="zh-TW" altLang="en-US" sz="4800" b="1" dirty="0" smtClean="0">
                <a:solidFill>
                  <a:srgbClr val="0000FF"/>
                </a:solidFill>
                <a:latin typeface="微軟正黑體" pitchFamily="34" charset="-120"/>
                <a:ea typeface="微軟正黑體" pitchFamily="34" charset="-120"/>
              </a:rPr>
              <a:t>我國</a:t>
            </a:r>
            <a:r>
              <a:rPr lang="zh-TW" altLang="en-US" sz="4800" b="1" dirty="0">
                <a:solidFill>
                  <a:srgbClr val="0000FF"/>
                </a:solidFill>
                <a:latin typeface="微軟正黑體" pitchFamily="34" charset="-120"/>
                <a:ea typeface="微軟正黑體" pitchFamily="34" charset="-120"/>
              </a:rPr>
              <a:t>的因應策略與作為</a:t>
            </a:r>
          </a:p>
        </p:txBody>
      </p:sp>
      <p:pic>
        <p:nvPicPr>
          <p:cNvPr id="77828" name="Picture 8" descr="twfla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2263" y="3786188"/>
            <a:ext cx="196373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6"/>
          <p:cNvSpPr txBox="1">
            <a:spLocks noChangeArrowheads="1"/>
          </p:cNvSpPr>
          <p:nvPr/>
        </p:nvSpPr>
        <p:spPr bwMode="auto">
          <a:xfrm>
            <a:off x="1714500" y="2214563"/>
            <a:ext cx="6043613" cy="708025"/>
          </a:xfrm>
          <a:prstGeom prst="rect">
            <a:avLst/>
          </a:prstGeom>
          <a:solidFill>
            <a:schemeClr val="tx1"/>
          </a:solidFill>
          <a:ln w="9525">
            <a:solidFill>
              <a:srgbClr val="FF0000"/>
            </a:solidFill>
            <a:miter lim="800000"/>
            <a:headEnd/>
            <a:tailEnd/>
          </a:ln>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spcBef>
                <a:spcPct val="50000"/>
              </a:spcBef>
              <a:buFont typeface="Wingdings" pitchFamily="2" charset="2"/>
              <a:buChar char="Ø"/>
            </a:pPr>
            <a:r>
              <a:rPr lang="zh-TW" altLang="en-US" sz="4000" b="1" dirty="0" smtClean="0">
                <a:solidFill>
                  <a:srgbClr val="FF9933"/>
                </a:solidFill>
                <a:ea typeface="標楷體" pitchFamily="65" charset="-120"/>
              </a:rPr>
              <a:t>我國可資運用的優勢 </a:t>
            </a:r>
            <a:endParaRPr lang="zh-TW" altLang="en-US" sz="4000" b="1" dirty="0">
              <a:solidFill>
                <a:srgbClr val="FF9933"/>
              </a:solidFill>
              <a:ea typeface="標楷體" pitchFamily="65" charset="-120"/>
            </a:endParaRPr>
          </a:p>
        </p:txBody>
      </p:sp>
      <p:sp>
        <p:nvSpPr>
          <p:cNvPr id="77830" name="Text Box 6"/>
          <p:cNvSpPr txBox="1">
            <a:spLocks noChangeArrowheads="1"/>
          </p:cNvSpPr>
          <p:nvPr/>
        </p:nvSpPr>
        <p:spPr bwMode="auto">
          <a:xfrm>
            <a:off x="2814638" y="5214938"/>
            <a:ext cx="6043612" cy="1323975"/>
          </a:xfrm>
          <a:prstGeom prst="rect">
            <a:avLst/>
          </a:prstGeom>
          <a:solidFill>
            <a:schemeClr val="tx1"/>
          </a:solidFill>
          <a:ln w="9525">
            <a:solidFill>
              <a:srgbClr val="FF0000"/>
            </a:solidFill>
            <a:miter lim="800000"/>
            <a:headEnd/>
            <a:tailEnd/>
          </a:ln>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spcBef>
                <a:spcPct val="50000"/>
              </a:spcBef>
              <a:buFont typeface="Wingdings" pitchFamily="2" charset="2"/>
              <a:buChar char="Ø"/>
            </a:pPr>
            <a:r>
              <a:rPr lang="zh-TW" altLang="en-US" sz="4000" b="1" dirty="0">
                <a:solidFill>
                  <a:srgbClr val="FF9933"/>
                </a:solidFill>
                <a:ea typeface="標楷體" pitchFamily="65" charset="-120"/>
              </a:rPr>
              <a:t>因應作為－　　　　   聯合作戰、全民國防 </a:t>
            </a:r>
          </a:p>
        </p:txBody>
      </p:sp>
      <p:sp>
        <p:nvSpPr>
          <p:cNvPr id="77831" name="Text Box 6"/>
          <p:cNvSpPr txBox="1">
            <a:spLocks noChangeArrowheads="1"/>
          </p:cNvSpPr>
          <p:nvPr/>
        </p:nvSpPr>
        <p:spPr bwMode="auto">
          <a:xfrm>
            <a:off x="2528888" y="3384550"/>
            <a:ext cx="6043612" cy="1330325"/>
          </a:xfrm>
          <a:prstGeom prst="rect">
            <a:avLst/>
          </a:prstGeom>
          <a:solidFill>
            <a:schemeClr val="tx1"/>
          </a:solidFill>
          <a:ln w="9525">
            <a:solidFill>
              <a:srgbClr val="FF0000"/>
            </a:solidFill>
            <a:miter lim="800000"/>
            <a:headEnd/>
            <a:tailEnd/>
          </a:ln>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spcBef>
                <a:spcPct val="50000"/>
              </a:spcBef>
              <a:buFont typeface="Wingdings" pitchFamily="2" charset="2"/>
              <a:buChar char="Ø"/>
            </a:pPr>
            <a:r>
              <a:rPr lang="zh-TW" altLang="en-US" sz="4000" b="1" dirty="0">
                <a:solidFill>
                  <a:srgbClr val="FF9933"/>
                </a:solidFill>
                <a:ea typeface="標楷體" pitchFamily="65" charset="-120"/>
              </a:rPr>
              <a:t>因應策略－　　　       預防戰爭、有效嚇阻 </a:t>
            </a:r>
          </a:p>
        </p:txBody>
      </p:sp>
    </p:spTree>
    <p:extLst>
      <p:ext uri="{BB962C8B-B14F-4D97-AF65-F5344CB8AC3E}">
        <p14:creationId xmlns:p14="http://schemas.microsoft.com/office/powerpoint/2010/main" val="39074890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9"/>
          <p:cNvSpPr>
            <a:spLocks noChangeArrowheads="1"/>
          </p:cNvSpPr>
          <p:nvPr/>
        </p:nvSpPr>
        <p:spPr bwMode="auto">
          <a:xfrm>
            <a:off x="0" y="1857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en-US"/>
          </a:p>
        </p:txBody>
      </p:sp>
      <p:graphicFrame>
        <p:nvGraphicFramePr>
          <p:cNvPr id="78851" name="Object 8"/>
          <p:cNvGraphicFramePr>
            <a:graphicFrameLocks noChangeAspect="1"/>
          </p:cNvGraphicFramePr>
          <p:nvPr/>
        </p:nvGraphicFramePr>
        <p:xfrm>
          <a:off x="285750" y="215900"/>
          <a:ext cx="8643938" cy="5784850"/>
        </p:xfrm>
        <a:graphic>
          <a:graphicData uri="http://schemas.openxmlformats.org/presentationml/2006/ole">
            <mc:AlternateContent xmlns:mc="http://schemas.openxmlformats.org/markup-compatibility/2006">
              <mc:Choice xmlns:v="urn:schemas-microsoft-com:vml" Requires="v">
                <p:oleObj spid="_x0000_s94244" r:id="rId4" imgW="10821911" imgH="7466667" progId="">
                  <p:embed/>
                </p:oleObj>
              </mc:Choice>
              <mc:Fallback>
                <p:oleObj r:id="rId4" imgW="10821911" imgH="746666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8900"/>
                      <a:stretch>
                        <a:fillRect/>
                      </a:stretch>
                    </p:blipFill>
                    <p:spPr bwMode="auto">
                      <a:xfrm>
                        <a:off x="285750" y="215900"/>
                        <a:ext cx="8643938"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8852" name="Text Box 10"/>
          <p:cNvSpPr txBox="1">
            <a:spLocks noChangeArrowheads="1"/>
          </p:cNvSpPr>
          <p:nvPr/>
        </p:nvSpPr>
        <p:spPr bwMode="auto">
          <a:xfrm>
            <a:off x="285750" y="6000750"/>
            <a:ext cx="8572500" cy="584200"/>
          </a:xfrm>
          <a:prstGeom prst="rect">
            <a:avLst/>
          </a:prstGeom>
          <a:solidFill>
            <a:srgbClr val="FFFF00"/>
          </a:solidFill>
          <a:ln w="9525">
            <a:solidFill>
              <a:srgbClr val="FF0000"/>
            </a:solidFill>
            <a:miter lim="800000"/>
            <a:headEnd/>
            <a:tailEnd/>
          </a:ln>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spcBef>
                <a:spcPct val="50000"/>
              </a:spcBef>
            </a:pPr>
            <a:r>
              <a:rPr lang="zh-TW" altLang="en-US" sz="3200" b="1">
                <a:solidFill>
                  <a:srgbClr val="0000CC"/>
                </a:solidFill>
                <a:latin typeface="微軟正黑體" pitchFamily="34" charset="-120"/>
                <a:ea typeface="微軟正黑體" pitchFamily="34" charset="-120"/>
              </a:rPr>
              <a:t>我國位居第一島鏈樞紐深具戰略價值</a:t>
            </a:r>
            <a:r>
              <a:rPr lang="en-US" altLang="zh-TW" sz="3200" b="1">
                <a:solidFill>
                  <a:srgbClr val="0000CC"/>
                </a:solidFill>
                <a:latin typeface="微軟正黑體" pitchFamily="34" charset="-120"/>
                <a:ea typeface="微軟正黑體" pitchFamily="34" charset="-120"/>
              </a:rPr>
              <a:t>(</a:t>
            </a:r>
            <a:r>
              <a:rPr lang="zh-TW" altLang="en-US" sz="3200" b="1">
                <a:solidFill>
                  <a:srgbClr val="0000CC"/>
                </a:solidFill>
                <a:latin typeface="微軟正黑體" pitchFamily="34" charset="-120"/>
                <a:ea typeface="微軟正黑體" pitchFamily="34" charset="-120"/>
              </a:rPr>
              <a:t>集體安全</a:t>
            </a:r>
            <a:r>
              <a:rPr lang="en-US" altLang="zh-TW" sz="3200" b="1">
                <a:solidFill>
                  <a:srgbClr val="0000CC"/>
                </a:solidFill>
                <a:latin typeface="微軟正黑體" pitchFamily="34" charset="-120"/>
                <a:ea typeface="微軟正黑體" pitchFamily="34" charset="-120"/>
              </a:rPr>
              <a:t>)</a:t>
            </a:r>
            <a:endParaRPr lang="zh-TW" altLang="en-US" sz="3200" b="1">
              <a:solidFill>
                <a:srgbClr val="0000CC"/>
              </a:solidFill>
              <a:latin typeface="微軟正黑體" pitchFamily="34" charset="-120"/>
              <a:ea typeface="微軟正黑體" pitchFamily="34" charset="-120"/>
            </a:endParaRPr>
          </a:p>
        </p:txBody>
      </p:sp>
      <p:sp>
        <p:nvSpPr>
          <p:cNvPr id="78853" name="Text Box 10"/>
          <p:cNvSpPr txBox="1">
            <a:spLocks noChangeArrowheads="1"/>
          </p:cNvSpPr>
          <p:nvPr/>
        </p:nvSpPr>
        <p:spPr bwMode="auto">
          <a:xfrm>
            <a:off x="571500" y="428625"/>
            <a:ext cx="5715000" cy="830263"/>
          </a:xfrm>
          <a:prstGeom prst="rect">
            <a:avLst/>
          </a:prstGeom>
          <a:solidFill>
            <a:srgbClr val="FFFF00"/>
          </a:solidFill>
          <a:ln w="9525">
            <a:solidFill>
              <a:srgbClr val="FF0000"/>
            </a:solidFill>
            <a:miter lim="800000"/>
            <a:headEnd/>
            <a:tailEnd/>
          </a:ln>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spcBef>
                <a:spcPct val="50000"/>
              </a:spcBef>
            </a:pPr>
            <a:r>
              <a:rPr lang="zh-TW" altLang="en-US" sz="4800" b="1">
                <a:solidFill>
                  <a:srgbClr val="0000CC"/>
                </a:solidFill>
                <a:latin typeface="微軟正黑體" pitchFamily="34" charset="-120"/>
                <a:ea typeface="微軟正黑體" pitchFamily="34" charset="-120"/>
              </a:rPr>
              <a:t>我國可資運用的優勢</a:t>
            </a:r>
          </a:p>
        </p:txBody>
      </p:sp>
    </p:spTree>
    <p:extLst>
      <p:ext uri="{BB962C8B-B14F-4D97-AF65-F5344CB8AC3E}">
        <p14:creationId xmlns:p14="http://schemas.microsoft.com/office/powerpoint/2010/main" val="22506549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nvGrpSpPr>
        <p:grpSpPr bwMode="auto">
          <a:xfrm>
            <a:off x="323850" y="1052513"/>
            <a:ext cx="8605838" cy="5599112"/>
            <a:chOff x="158" y="779"/>
            <a:chExt cx="5421" cy="3134"/>
          </a:xfrm>
        </p:grpSpPr>
        <p:pic>
          <p:nvPicPr>
            <p:cNvPr id="79879" name="Picture 3" descr="800px-Freedom_House_electoral_democracies_200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 y="779"/>
              <a:ext cx="5421" cy="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Text Box 4"/>
            <p:cNvSpPr txBox="1">
              <a:spLocks noChangeArrowheads="1"/>
            </p:cNvSpPr>
            <p:nvPr/>
          </p:nvSpPr>
          <p:spPr bwMode="auto">
            <a:xfrm>
              <a:off x="740" y="3189"/>
              <a:ext cx="4233" cy="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lnSpc>
                  <a:spcPct val="130000"/>
                </a:lnSpc>
              </a:pPr>
              <a:r>
                <a:rPr lang="en-US" altLang="zh-TW" sz="3200" b="1">
                  <a:solidFill>
                    <a:srgbClr val="0066FF"/>
                  </a:solidFill>
                  <a:latin typeface="標楷體" pitchFamily="65" charset="-120"/>
                  <a:ea typeface="標楷體" pitchFamily="65" charset="-120"/>
                </a:rPr>
                <a:t>██</a:t>
              </a:r>
              <a:r>
                <a:rPr lang="en-US" altLang="zh-TW" sz="3200" b="1">
                  <a:solidFill>
                    <a:srgbClr val="0000CC"/>
                  </a:solidFill>
                  <a:latin typeface="標楷體" pitchFamily="65" charset="-120"/>
                  <a:ea typeface="標楷體" pitchFamily="65" charset="-120"/>
                </a:rPr>
                <a:t> </a:t>
              </a:r>
              <a:r>
                <a:rPr lang="zh-TW" altLang="en-US" sz="2800" b="1" u="sng">
                  <a:solidFill>
                    <a:srgbClr val="0000CC"/>
                  </a:solidFill>
                  <a:latin typeface="標楷體" pitchFamily="65" charset="-120"/>
                  <a:ea typeface="標楷體" pitchFamily="65" charset="-120"/>
                </a:rPr>
                <a:t>藍色的國家代表擁有民主制度國家</a:t>
              </a:r>
              <a:r>
                <a:rPr lang="zh-TW" altLang="en-US" sz="2800" b="1" u="sng">
                  <a:latin typeface="Verdana" pitchFamily="34" charset="0"/>
                </a:rPr>
                <a:t> </a:t>
              </a:r>
              <a:endParaRPr lang="zh-TW" altLang="zh-TW" sz="2800" b="1" u="sng">
                <a:solidFill>
                  <a:srgbClr val="0000CC"/>
                </a:solidFill>
                <a:latin typeface="標楷體" pitchFamily="65" charset="-120"/>
                <a:ea typeface="標楷體" pitchFamily="65" charset="-120"/>
              </a:endParaRPr>
            </a:p>
            <a:p>
              <a:pPr algn="ctr" eaLnBrk="1" hangingPunct="1">
                <a:lnSpc>
                  <a:spcPct val="130000"/>
                </a:lnSpc>
                <a:buFont typeface="Wingdings" pitchFamily="2" charset="2"/>
                <a:buChar char="Ø"/>
              </a:pPr>
              <a:r>
                <a:rPr lang="zh-TW" altLang="en-US" sz="2800" b="1">
                  <a:solidFill>
                    <a:srgbClr val="000000"/>
                  </a:solidFill>
                  <a:latin typeface="微軟正黑體" pitchFamily="34" charset="-120"/>
                  <a:ea typeface="微軟正黑體" pitchFamily="34" charset="-120"/>
                </a:rPr>
                <a:t>「自由之家」</a:t>
              </a:r>
              <a:r>
                <a:rPr lang="en-US" altLang="zh-TW" sz="2800" b="1">
                  <a:solidFill>
                    <a:srgbClr val="000000"/>
                  </a:solidFill>
                  <a:latin typeface="微軟正黑體" pitchFamily="34" charset="-120"/>
                  <a:ea typeface="微軟正黑體" pitchFamily="34" charset="-120"/>
                </a:rPr>
                <a:t>2009</a:t>
              </a:r>
              <a:r>
                <a:rPr lang="zh-TW" altLang="en-US" sz="2800" b="1">
                  <a:solidFill>
                    <a:srgbClr val="000000"/>
                  </a:solidFill>
                  <a:latin typeface="微軟正黑體" pitchFamily="34" charset="-120"/>
                  <a:ea typeface="微軟正黑體" pitchFamily="34" charset="-120"/>
                </a:rPr>
                <a:t>年調查報告</a:t>
              </a:r>
            </a:p>
          </p:txBody>
        </p:sp>
      </p:grpSp>
      <p:sp>
        <p:nvSpPr>
          <p:cNvPr id="79875" name="Oval 5"/>
          <p:cNvSpPr>
            <a:spLocks noChangeArrowheads="1"/>
          </p:cNvSpPr>
          <p:nvPr/>
        </p:nvSpPr>
        <p:spPr bwMode="auto">
          <a:xfrm>
            <a:off x="6858000" y="2714625"/>
            <a:ext cx="360363" cy="215900"/>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en-US"/>
          </a:p>
        </p:txBody>
      </p:sp>
      <p:sp>
        <p:nvSpPr>
          <p:cNvPr id="79876" name="Text Box 7"/>
          <p:cNvSpPr txBox="1">
            <a:spLocks noChangeArrowheads="1"/>
          </p:cNvSpPr>
          <p:nvPr/>
        </p:nvSpPr>
        <p:spPr bwMode="auto">
          <a:xfrm>
            <a:off x="1114425" y="260350"/>
            <a:ext cx="6913563" cy="701675"/>
          </a:xfrm>
          <a:prstGeom prst="rect">
            <a:avLst/>
          </a:prstGeom>
          <a:solidFill>
            <a:srgbClr val="FFFF00"/>
          </a:solidFill>
          <a:ln w="9525">
            <a:solidFill>
              <a:srgbClr val="FF0000"/>
            </a:solidFill>
            <a:miter lim="800000"/>
            <a:headEnd/>
            <a:tailEnd/>
          </a:ln>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spcBef>
                <a:spcPct val="50000"/>
              </a:spcBef>
            </a:pPr>
            <a:r>
              <a:rPr lang="zh-TW" altLang="en-US" sz="4000" b="1">
                <a:solidFill>
                  <a:srgbClr val="0000CC"/>
                </a:solidFill>
                <a:latin typeface="微軟正黑體" pitchFamily="34" charset="-120"/>
                <a:ea typeface="微軟正黑體" pitchFamily="34" charset="-120"/>
              </a:rPr>
              <a:t>民主制度是當今世界主流價值</a:t>
            </a:r>
          </a:p>
        </p:txBody>
      </p:sp>
      <p:sp>
        <p:nvSpPr>
          <p:cNvPr id="47109" name="Text Box 10"/>
          <p:cNvSpPr txBox="1">
            <a:spLocks noChangeArrowheads="1"/>
          </p:cNvSpPr>
          <p:nvPr/>
        </p:nvSpPr>
        <p:spPr bwMode="auto">
          <a:xfrm>
            <a:off x="4714875" y="1354138"/>
            <a:ext cx="3357563" cy="641350"/>
          </a:xfrm>
          <a:prstGeom prst="rect">
            <a:avLst/>
          </a:prstGeom>
          <a:noFill/>
          <a:ln w="9525">
            <a:noFill/>
            <a:miter lim="800000"/>
            <a:headEnd/>
            <a:tailEnd/>
          </a:ln>
        </p:spPr>
        <p:txBody>
          <a:bodyPr>
            <a:spAutoFit/>
          </a:bodyPr>
          <a:lstStyle/>
          <a:p>
            <a:pPr>
              <a:spcBef>
                <a:spcPct val="50000"/>
              </a:spcBef>
              <a:defRPr/>
            </a:pPr>
            <a:r>
              <a:rPr lang="zh-TW" altLang="en-US" sz="3600" b="1" u="sng">
                <a:solidFill>
                  <a:srgbClr val="00CC00"/>
                </a:solidFill>
                <a:effectLst>
                  <a:outerShdw blurRad="38100" dist="38100" dir="2700000" algn="tl">
                    <a:srgbClr val="C0C0C0"/>
                  </a:outerShdw>
                </a:effectLst>
              </a:rPr>
              <a:t>中共民主化？</a:t>
            </a:r>
          </a:p>
        </p:txBody>
      </p:sp>
      <p:sp>
        <p:nvSpPr>
          <p:cNvPr id="79878" name="文字方塊 7"/>
          <p:cNvSpPr txBox="1">
            <a:spLocks noChangeArrowheads="1"/>
          </p:cNvSpPr>
          <p:nvPr/>
        </p:nvSpPr>
        <p:spPr bwMode="auto">
          <a:xfrm>
            <a:off x="8077200" y="2214563"/>
            <a:ext cx="7334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3600" b="1">
                <a:solidFill>
                  <a:srgbClr val="FF0000"/>
                </a:solidFill>
              </a:rPr>
              <a:t>和平演變？</a:t>
            </a:r>
          </a:p>
        </p:txBody>
      </p:sp>
    </p:spTree>
    <p:extLst>
      <p:ext uri="{BB962C8B-B14F-4D97-AF65-F5344CB8AC3E}">
        <p14:creationId xmlns:p14="http://schemas.microsoft.com/office/powerpoint/2010/main" val="40418877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7"/>
          <p:cNvSpPr txBox="1">
            <a:spLocks noChangeArrowheads="1"/>
          </p:cNvSpPr>
          <p:nvPr/>
        </p:nvSpPr>
        <p:spPr bwMode="auto">
          <a:xfrm>
            <a:off x="1114425" y="260350"/>
            <a:ext cx="6913563" cy="701675"/>
          </a:xfrm>
          <a:prstGeom prst="rect">
            <a:avLst/>
          </a:prstGeom>
          <a:solidFill>
            <a:srgbClr val="FFFF00"/>
          </a:solidFill>
          <a:ln w="9525">
            <a:solidFill>
              <a:srgbClr val="FF0000"/>
            </a:solidFill>
            <a:miter lim="800000"/>
            <a:headEnd/>
            <a:tailEnd/>
          </a:ln>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spcBef>
                <a:spcPct val="50000"/>
              </a:spcBef>
            </a:pPr>
            <a:r>
              <a:rPr lang="zh-TW" altLang="en-US" sz="4000" b="1">
                <a:solidFill>
                  <a:srgbClr val="0000CC"/>
                </a:solidFill>
                <a:latin typeface="微軟正黑體" pitchFamily="34" charset="-120"/>
                <a:ea typeface="微軟正黑體" pitchFamily="34" charset="-120"/>
              </a:rPr>
              <a:t>公民社會崛起、進入民主深化</a:t>
            </a:r>
          </a:p>
        </p:txBody>
      </p:sp>
      <p:sp>
        <p:nvSpPr>
          <p:cNvPr id="47109" name="Text Box 10"/>
          <p:cNvSpPr txBox="1">
            <a:spLocks noChangeArrowheads="1"/>
          </p:cNvSpPr>
          <p:nvPr/>
        </p:nvSpPr>
        <p:spPr bwMode="auto">
          <a:xfrm>
            <a:off x="684213" y="4941888"/>
            <a:ext cx="7488237" cy="1200150"/>
          </a:xfrm>
          <a:prstGeom prst="rect">
            <a:avLst/>
          </a:prstGeom>
          <a:noFill/>
          <a:ln w="9525">
            <a:noFill/>
            <a:miter lim="800000"/>
            <a:headEnd/>
            <a:tailEnd/>
          </a:ln>
        </p:spPr>
        <p:txBody>
          <a:bodyPr>
            <a:spAutoFit/>
          </a:bodyPr>
          <a:lstStyle/>
          <a:p>
            <a:pPr>
              <a:spcBef>
                <a:spcPct val="50000"/>
              </a:spcBef>
              <a:defRPr/>
            </a:pPr>
            <a:r>
              <a:rPr lang="zh-TW" altLang="en-US" sz="3600" b="1" dirty="0">
                <a:solidFill>
                  <a:srgbClr val="0000FF"/>
                </a:solidFill>
                <a:effectLst>
                  <a:outerShdw blurRad="38100" dist="38100" dir="2700000" algn="tl">
                    <a:srgbClr val="C0C0C0"/>
                  </a:outerShdw>
                </a:effectLst>
                <a:latin typeface="標楷體" pitchFamily="65" charset="-120"/>
                <a:ea typeface="標楷體" pitchFamily="65" charset="-120"/>
              </a:rPr>
              <a:t>中共嚴格管控網際網路，壓抑潛在民怨，官員貪腐惡習難以改革。</a:t>
            </a:r>
          </a:p>
        </p:txBody>
      </p:sp>
      <p:sp>
        <p:nvSpPr>
          <p:cNvPr id="80900" name="文字方塊 7"/>
          <p:cNvSpPr txBox="1">
            <a:spLocks noChangeArrowheads="1"/>
          </p:cNvSpPr>
          <p:nvPr/>
        </p:nvSpPr>
        <p:spPr bwMode="auto">
          <a:xfrm>
            <a:off x="8403290" y="331787"/>
            <a:ext cx="738187"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3600" b="1" dirty="0">
                <a:solidFill>
                  <a:srgbClr val="0000CC"/>
                </a:solidFill>
              </a:rPr>
              <a:t>臺灣可催化大陸和平演變！</a:t>
            </a:r>
          </a:p>
        </p:txBody>
      </p:sp>
      <p:pic>
        <p:nvPicPr>
          <p:cNvPr id="80901" name="Picture 2" descr="http://s1.djyimg.com/i6/1401271427532320--ss4.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96975"/>
            <a:ext cx="4427538"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4" descr="「中共貪腐」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268413"/>
            <a:ext cx="340042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4861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304800" y="381000"/>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spcBef>
                <a:spcPct val="50000"/>
              </a:spcBef>
            </a:pPr>
            <a:endParaRPr lang="zh-TW" altLang="zh-TW" sz="2400">
              <a:ea typeface="標楷體" pitchFamily="65" charset="-120"/>
            </a:endParaRPr>
          </a:p>
        </p:txBody>
      </p:sp>
      <p:sp>
        <p:nvSpPr>
          <p:cNvPr id="81923" name="Text Box 3"/>
          <p:cNvSpPr txBox="1">
            <a:spLocks noChangeArrowheads="1"/>
          </p:cNvSpPr>
          <p:nvPr/>
        </p:nvSpPr>
        <p:spPr bwMode="auto">
          <a:xfrm>
            <a:off x="3327400" y="1219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endParaRPr lang="zh-TW" altLang="zh-TW">
              <a:ea typeface="標楷體" pitchFamily="65" charset="-120"/>
            </a:endParaRPr>
          </a:p>
        </p:txBody>
      </p:sp>
      <p:sp>
        <p:nvSpPr>
          <p:cNvPr id="81924" name="Text Box 4"/>
          <p:cNvSpPr txBox="1">
            <a:spLocks noChangeArrowheads="1"/>
          </p:cNvSpPr>
          <p:nvPr/>
        </p:nvSpPr>
        <p:spPr bwMode="auto">
          <a:xfrm>
            <a:off x="3111500" y="23717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endParaRPr lang="zh-TW" altLang="zh-TW">
              <a:ea typeface="標楷體" pitchFamily="65" charset="-120"/>
            </a:endParaRPr>
          </a:p>
        </p:txBody>
      </p:sp>
      <p:sp>
        <p:nvSpPr>
          <p:cNvPr id="81925" name="Text Box 5"/>
          <p:cNvSpPr txBox="1">
            <a:spLocks noChangeArrowheads="1"/>
          </p:cNvSpPr>
          <p:nvPr/>
        </p:nvSpPr>
        <p:spPr bwMode="auto">
          <a:xfrm>
            <a:off x="2895600" y="23002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endParaRPr lang="zh-TW" altLang="zh-TW">
              <a:ea typeface="標楷體" pitchFamily="65" charset="-120"/>
            </a:endParaRPr>
          </a:p>
        </p:txBody>
      </p:sp>
      <p:sp>
        <p:nvSpPr>
          <p:cNvPr id="81926" name="Text Box 6"/>
          <p:cNvSpPr txBox="1">
            <a:spLocks noChangeArrowheads="1"/>
          </p:cNvSpPr>
          <p:nvPr/>
        </p:nvSpPr>
        <p:spPr bwMode="auto">
          <a:xfrm>
            <a:off x="2679700" y="39560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endParaRPr lang="zh-TW" altLang="zh-TW">
              <a:ea typeface="標楷體" pitchFamily="65" charset="-120"/>
            </a:endParaRPr>
          </a:p>
        </p:txBody>
      </p:sp>
      <p:sp>
        <p:nvSpPr>
          <p:cNvPr id="81927" name="Text Box 8"/>
          <p:cNvSpPr txBox="1">
            <a:spLocks noChangeArrowheads="1"/>
          </p:cNvSpPr>
          <p:nvPr/>
        </p:nvSpPr>
        <p:spPr bwMode="auto">
          <a:xfrm>
            <a:off x="539750" y="357188"/>
            <a:ext cx="8137525" cy="771525"/>
          </a:xfrm>
          <a:prstGeom prst="rect">
            <a:avLst/>
          </a:prstGeom>
          <a:solidFill>
            <a:srgbClr val="0000FF"/>
          </a:solidFill>
          <a:ln w="9525">
            <a:solidFill>
              <a:schemeClr val="tx1"/>
            </a:solidFill>
            <a:miter lim="800000"/>
            <a:headEnd/>
            <a:tailEnd/>
          </a:ln>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r>
              <a:rPr lang="zh-TW" altLang="en-US" sz="4400" b="1" dirty="0">
                <a:solidFill>
                  <a:srgbClr val="FFFF00"/>
                </a:solidFill>
                <a:latin typeface="微軟正黑體" pitchFamily="34" charset="-120"/>
                <a:ea typeface="微軟正黑體" pitchFamily="34" charset="-120"/>
                <a:cs typeface="書法家行楷體" pitchFamily="49" charset="-120"/>
              </a:rPr>
              <a:t>國防戰略：</a:t>
            </a:r>
            <a:r>
              <a:rPr lang="zh-TW" altLang="en-US" sz="4400" b="1" dirty="0">
                <a:solidFill>
                  <a:srgbClr val="FF0000"/>
                </a:solidFill>
                <a:latin typeface="微軟正黑體" pitchFamily="34" charset="-120"/>
                <a:ea typeface="微軟正黑體" pitchFamily="34" charset="-120"/>
                <a:cs typeface="書法家行楷體" pitchFamily="49" charset="-120"/>
              </a:rPr>
              <a:t>預防戰爭、國土防衛</a:t>
            </a:r>
          </a:p>
        </p:txBody>
      </p:sp>
      <p:sp>
        <p:nvSpPr>
          <p:cNvPr id="81928" name="Text Box 12"/>
          <p:cNvSpPr txBox="1">
            <a:spLocks noChangeArrowheads="1"/>
          </p:cNvSpPr>
          <p:nvPr/>
        </p:nvSpPr>
        <p:spPr bwMode="auto">
          <a:xfrm>
            <a:off x="571500" y="5715000"/>
            <a:ext cx="8137525" cy="762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r>
              <a:rPr lang="zh-TW" altLang="en-US" sz="4400" b="1" dirty="0">
                <a:solidFill>
                  <a:srgbClr val="FFFF00"/>
                </a:solidFill>
                <a:latin typeface="微軟正黑體" pitchFamily="34" charset="-120"/>
                <a:ea typeface="微軟正黑體" pitchFamily="34" charset="-120"/>
                <a:cs typeface="書法家行楷體" pitchFamily="49" charset="-120"/>
              </a:rPr>
              <a:t>軍事戰略：</a:t>
            </a:r>
            <a:r>
              <a:rPr lang="zh-TW" altLang="en-US" sz="4400" b="1" dirty="0">
                <a:solidFill>
                  <a:srgbClr val="FF0000"/>
                </a:solidFill>
                <a:latin typeface="微軟正黑體" pitchFamily="34" charset="-120"/>
                <a:ea typeface="微軟正黑體" pitchFamily="34" charset="-120"/>
                <a:cs typeface="書法家行楷體" pitchFamily="49" charset="-120"/>
              </a:rPr>
              <a:t>防衛固守、有效嚇阻</a:t>
            </a:r>
          </a:p>
        </p:txBody>
      </p:sp>
      <p:sp>
        <p:nvSpPr>
          <p:cNvPr id="447501" name="AutoShape 13"/>
          <p:cNvSpPr>
            <a:spLocks noChangeArrowheads="1"/>
          </p:cNvSpPr>
          <p:nvPr/>
        </p:nvSpPr>
        <p:spPr bwMode="auto">
          <a:xfrm>
            <a:off x="1258888" y="2984500"/>
            <a:ext cx="6842125" cy="2016125"/>
          </a:xfrm>
          <a:prstGeom prst="ribbon">
            <a:avLst>
              <a:gd name="adj1" fmla="val 12500"/>
              <a:gd name="adj2" fmla="val 50000"/>
            </a:avLst>
          </a:prstGeom>
          <a:solidFill>
            <a:srgbClr val="FFFF00"/>
          </a:solidFill>
          <a:ln w="38100">
            <a:solidFill>
              <a:schemeClr val="tx2"/>
            </a:solidFill>
            <a:round/>
            <a:headEnd/>
            <a:tailEnd/>
          </a:ln>
          <a:effectLst/>
        </p:spPr>
        <p:txBody>
          <a:bodyPr wrap="none" anchor="ctr"/>
          <a:lstStyle/>
          <a:p>
            <a:pPr algn="ctr">
              <a:defRPr/>
            </a:pPr>
            <a:r>
              <a:rPr lang="zh-TW" altLang="en-US" b="1">
                <a:solidFill>
                  <a:srgbClr val="0000FF"/>
                </a:solidFill>
                <a:latin typeface="標楷體" pitchFamily="65" charset="-120"/>
                <a:ea typeface="標楷體" pitchFamily="65" charset="-120"/>
              </a:rPr>
              <a:t>因應策略</a:t>
            </a:r>
            <a:endParaRPr lang="zh-TW" altLang="en-US" b="1">
              <a:solidFill>
                <a:srgbClr val="0000FF"/>
              </a:solidFill>
              <a:effectLst>
                <a:outerShdw blurRad="38100" dist="38100" dir="2700000" algn="tl">
                  <a:srgbClr val="000000"/>
                </a:outerShdw>
              </a:effectLst>
              <a:latin typeface="標楷體" pitchFamily="65" charset="-120"/>
              <a:ea typeface="標楷體" pitchFamily="65" charset="-120"/>
            </a:endParaRPr>
          </a:p>
        </p:txBody>
      </p:sp>
      <p:pic>
        <p:nvPicPr>
          <p:cNvPr id="81930" name="Picture 10" descr="twflag"/>
          <p:cNvPicPr>
            <a:picLocks noGrp="1" noChangeAspect="1" noChangeArrowheads="1" noCrop="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071938" y="1417638"/>
            <a:ext cx="1295400" cy="1368425"/>
          </a:xfrm>
        </p:spPr>
      </p:pic>
      <p:pic>
        <p:nvPicPr>
          <p:cNvPr id="81931" name="圖片 13" descr="我首部「四年期國防總檢討」今公開發表"/>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1500188"/>
            <a:ext cx="2286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2" name="Picture 14" descr="http://www.govbooks.com.tw/pic_book/1009802407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688" y="1500188"/>
            <a:ext cx="2286000"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4946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圖片 7" descr="125.jpg"/>
          <p:cNvPicPr>
            <a:picLocks noChangeAspect="1"/>
          </p:cNvPicPr>
          <p:nvPr/>
        </p:nvPicPr>
        <p:blipFill>
          <a:blip r:embed="rId3">
            <a:extLst>
              <a:ext uri="{28A0092B-C50C-407E-A947-70E740481C1C}">
                <a14:useLocalDpi xmlns:a14="http://schemas.microsoft.com/office/drawing/2010/main" val="0"/>
              </a:ext>
            </a:extLst>
          </a:blip>
          <a:srcRect l="15579" t="12605" r="10979" b="49258"/>
          <a:stretch>
            <a:fillRect/>
          </a:stretch>
        </p:blipFill>
        <p:spPr bwMode="auto">
          <a:xfrm>
            <a:off x="285750" y="2071688"/>
            <a:ext cx="40005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2" descr="def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857375"/>
            <a:ext cx="428625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4"/>
          <p:cNvSpPr txBox="1">
            <a:spLocks noChangeArrowheads="1"/>
          </p:cNvSpPr>
          <p:nvPr/>
        </p:nvSpPr>
        <p:spPr bwMode="auto">
          <a:xfrm>
            <a:off x="1016000" y="200025"/>
            <a:ext cx="6913563" cy="1443038"/>
          </a:xfrm>
          <a:prstGeom prst="rect">
            <a:avLst/>
          </a:prstGeom>
          <a:solidFill>
            <a:srgbClr val="0000FF"/>
          </a:solidFill>
          <a:ln w="9525">
            <a:solidFill>
              <a:schemeClr val="tx1"/>
            </a:solidFill>
            <a:miter lim="800000"/>
            <a:headEnd/>
            <a:tailEnd/>
          </a:ln>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r>
              <a:rPr lang="zh-TW" altLang="en-US" sz="4800" b="1" u="sng" dirty="0">
                <a:solidFill>
                  <a:srgbClr val="FFFF00"/>
                </a:solidFill>
                <a:latin typeface="微軟正黑體" pitchFamily="34" charset="-120"/>
                <a:ea typeface="微軟正黑體" pitchFamily="34" charset="-120"/>
                <a:cs typeface="書法家行楷體" pitchFamily="49" charset="-120"/>
              </a:rPr>
              <a:t>因應作為</a:t>
            </a:r>
            <a:endParaRPr lang="zh-TW" altLang="en-US" sz="4800" b="1" u="sng" dirty="0">
              <a:solidFill>
                <a:schemeClr val="tx1"/>
              </a:solidFill>
              <a:latin typeface="微軟正黑體" pitchFamily="34" charset="-120"/>
              <a:ea typeface="微軟正黑體" pitchFamily="34" charset="-120"/>
              <a:cs typeface="書法家行楷體" pitchFamily="49" charset="-120"/>
            </a:endParaRPr>
          </a:p>
          <a:p>
            <a:pPr algn="ctr" eaLnBrk="1" hangingPunct="1"/>
            <a:r>
              <a:rPr lang="zh-TW" altLang="en-US" sz="4000" b="1" dirty="0">
                <a:solidFill>
                  <a:srgbClr val="FF0000"/>
                </a:solidFill>
                <a:latin typeface="微軟正黑體" pitchFamily="34" charset="-120"/>
                <a:ea typeface="微軟正黑體" pitchFamily="34" charset="-120"/>
                <a:cs typeface="書法家行楷體" pitchFamily="49" charset="-120"/>
              </a:rPr>
              <a:t>堅實自我防衛武力與意志</a:t>
            </a:r>
          </a:p>
        </p:txBody>
      </p:sp>
      <p:sp>
        <p:nvSpPr>
          <p:cNvPr id="82949" name="Text Box 5"/>
          <p:cNvSpPr txBox="1">
            <a:spLocks noChangeArrowheads="1"/>
          </p:cNvSpPr>
          <p:nvPr/>
        </p:nvSpPr>
        <p:spPr bwMode="auto">
          <a:xfrm>
            <a:off x="5219700" y="5956300"/>
            <a:ext cx="2951163" cy="641350"/>
          </a:xfrm>
          <a:prstGeom prst="rect">
            <a:avLst/>
          </a:prstGeom>
          <a:solidFill>
            <a:srgbClr val="FFFF00"/>
          </a:solidFill>
          <a:ln w="9525">
            <a:solidFill>
              <a:srgbClr val="FF0000"/>
            </a:solidFill>
            <a:miter lim="800000"/>
            <a:headEnd/>
            <a:tailEnd/>
          </a:ln>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spcBef>
                <a:spcPct val="50000"/>
              </a:spcBef>
            </a:pPr>
            <a:r>
              <a:rPr lang="zh-TW" altLang="en-US" sz="3600" b="1">
                <a:solidFill>
                  <a:srgbClr val="0000FF"/>
                </a:solidFill>
                <a:ea typeface="標楷體" pitchFamily="65" charset="-120"/>
              </a:rPr>
              <a:t>聯合作戰</a:t>
            </a:r>
          </a:p>
        </p:txBody>
      </p:sp>
      <p:sp>
        <p:nvSpPr>
          <p:cNvPr id="82950" name="Text Box 7"/>
          <p:cNvSpPr txBox="1">
            <a:spLocks noChangeArrowheads="1"/>
          </p:cNvSpPr>
          <p:nvPr/>
        </p:nvSpPr>
        <p:spPr bwMode="auto">
          <a:xfrm>
            <a:off x="612775" y="1773238"/>
            <a:ext cx="2951163" cy="641350"/>
          </a:xfrm>
          <a:prstGeom prst="rect">
            <a:avLst/>
          </a:prstGeom>
          <a:solidFill>
            <a:srgbClr val="FFFF00"/>
          </a:solidFill>
          <a:ln w="9525">
            <a:solidFill>
              <a:srgbClr val="FF0000"/>
            </a:solidFill>
            <a:miter lim="800000"/>
            <a:headEnd/>
            <a:tailEnd/>
          </a:ln>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spcBef>
                <a:spcPct val="50000"/>
              </a:spcBef>
            </a:pPr>
            <a:r>
              <a:rPr lang="zh-TW" altLang="en-US" sz="3600" b="1">
                <a:solidFill>
                  <a:srgbClr val="0000FF"/>
                </a:solidFill>
                <a:ea typeface="標楷體" pitchFamily="65" charset="-120"/>
              </a:rPr>
              <a:t>全民國防</a:t>
            </a:r>
          </a:p>
        </p:txBody>
      </p:sp>
    </p:spTree>
    <p:extLst>
      <p:ext uri="{BB962C8B-B14F-4D97-AF65-F5344CB8AC3E}">
        <p14:creationId xmlns:p14="http://schemas.microsoft.com/office/powerpoint/2010/main" val="277047443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45C46CEE-2086-4EF8-A9EB-28A9A448BA46}" type="slidenum">
              <a:rPr lang="en-US" altLang="zh-TW" smtClean="0"/>
              <a:pPr>
                <a:defRPr/>
              </a:pPr>
              <a:t>37</a:t>
            </a:fld>
            <a:endParaRPr lang="en-US" altLang="zh-TW"/>
          </a:p>
        </p:txBody>
      </p:sp>
      <p:sp>
        <p:nvSpPr>
          <p:cNvPr id="83971" name="矩形 2"/>
          <p:cNvSpPr>
            <a:spLocks noChangeArrowheads="1"/>
          </p:cNvSpPr>
          <p:nvPr/>
        </p:nvSpPr>
        <p:spPr bwMode="auto">
          <a:xfrm>
            <a:off x="0" y="981075"/>
            <a:ext cx="977423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2800" b="1" dirty="0">
                <a:solidFill>
                  <a:srgbClr val="0000FF"/>
                </a:solidFill>
                <a:latin typeface="標楷體" pitchFamily="65" charset="-120"/>
                <a:ea typeface="標楷體" pitchFamily="65" charset="-120"/>
              </a:rPr>
              <a:t>綜觀我國近</a:t>
            </a:r>
            <a:r>
              <a:rPr lang="en-US" altLang="zh-TW" sz="2800" b="1" dirty="0">
                <a:solidFill>
                  <a:srgbClr val="0000FF"/>
                </a:solidFill>
                <a:latin typeface="標楷體" pitchFamily="65" charset="-120"/>
                <a:ea typeface="標楷體" pitchFamily="65" charset="-120"/>
              </a:rPr>
              <a:t>10</a:t>
            </a:r>
            <a:r>
              <a:rPr lang="zh-TW" altLang="en-US" sz="2800" b="1" dirty="0">
                <a:solidFill>
                  <a:srgbClr val="0000FF"/>
                </a:solidFill>
                <a:latin typeface="標楷體" pitchFamily="65" charset="-120"/>
                <a:ea typeface="標楷體" pitchFamily="65" charset="-120"/>
              </a:rPr>
              <a:t>年（民國</a:t>
            </a:r>
            <a:r>
              <a:rPr lang="en-US" altLang="zh-TW" sz="2800" b="1" dirty="0">
                <a:solidFill>
                  <a:srgbClr val="0000FF"/>
                </a:solidFill>
                <a:latin typeface="標楷體" pitchFamily="65" charset="-120"/>
                <a:ea typeface="標楷體" pitchFamily="65" charset="-120"/>
              </a:rPr>
              <a:t>93</a:t>
            </a:r>
            <a:r>
              <a:rPr lang="zh-TW" altLang="en-US" sz="2800" b="1" dirty="0">
                <a:solidFill>
                  <a:srgbClr val="0000FF"/>
                </a:solidFill>
                <a:latin typeface="標楷體" pitchFamily="65" charset="-120"/>
                <a:ea typeface="標楷體" pitchFamily="65" charset="-120"/>
              </a:rPr>
              <a:t>年至</a:t>
            </a:r>
            <a:r>
              <a:rPr lang="en-US" altLang="zh-TW" sz="2800" b="1" dirty="0" smtClean="0">
                <a:solidFill>
                  <a:srgbClr val="0000FF"/>
                </a:solidFill>
                <a:latin typeface="標楷體" pitchFamily="65" charset="-120"/>
                <a:ea typeface="標楷體" pitchFamily="65" charset="-120"/>
              </a:rPr>
              <a:t>103</a:t>
            </a:r>
            <a:r>
              <a:rPr lang="zh-TW" altLang="en-US" sz="2800" b="1" dirty="0" smtClean="0">
                <a:solidFill>
                  <a:srgbClr val="0000FF"/>
                </a:solidFill>
                <a:latin typeface="標楷體" pitchFamily="65" charset="-120"/>
                <a:ea typeface="標楷體" pitchFamily="65" charset="-120"/>
              </a:rPr>
              <a:t>年</a:t>
            </a:r>
            <a:r>
              <a:rPr lang="zh-TW" altLang="en-US" sz="2800" b="1" dirty="0">
                <a:solidFill>
                  <a:srgbClr val="0000FF"/>
                </a:solidFill>
                <a:latin typeface="標楷體" pitchFamily="65" charset="-120"/>
                <a:ea typeface="標楷體" pitchFamily="65" charset="-120"/>
              </a:rPr>
              <a:t>）國防預算規模約新</a:t>
            </a:r>
            <a:endParaRPr lang="en-US" altLang="zh-TW" sz="2800" b="1" dirty="0">
              <a:solidFill>
                <a:srgbClr val="0000FF"/>
              </a:solidFill>
              <a:latin typeface="標楷體" pitchFamily="65" charset="-120"/>
              <a:ea typeface="標楷體" pitchFamily="65" charset="-120"/>
            </a:endParaRPr>
          </a:p>
          <a:p>
            <a:pPr eaLnBrk="1" hangingPunct="1"/>
            <a:r>
              <a:rPr lang="zh-TW" altLang="en-US" sz="2800" b="1" dirty="0" smtClean="0">
                <a:solidFill>
                  <a:srgbClr val="0000FF"/>
                </a:solidFill>
                <a:latin typeface="標楷體" pitchFamily="65" charset="-120"/>
                <a:ea typeface="標楷體" pitchFamily="65" charset="-120"/>
              </a:rPr>
              <a:t>臺幣</a:t>
            </a:r>
            <a:r>
              <a:rPr lang="en-US" altLang="zh-TW" sz="2800" b="1" dirty="0" smtClean="0">
                <a:solidFill>
                  <a:srgbClr val="FF0000"/>
                </a:solidFill>
                <a:latin typeface="標楷體" pitchFamily="65" charset="-120"/>
                <a:ea typeface="標楷體" pitchFamily="65" charset="-120"/>
              </a:rPr>
              <a:t>2,525</a:t>
            </a:r>
            <a:r>
              <a:rPr lang="zh-TW" altLang="en-US" sz="2800" b="1" dirty="0">
                <a:solidFill>
                  <a:srgbClr val="FF0000"/>
                </a:solidFill>
                <a:latin typeface="標楷體" pitchFamily="65" charset="-120"/>
                <a:ea typeface="標楷體" pitchFamily="65" charset="-120"/>
              </a:rPr>
              <a:t>億元至</a:t>
            </a:r>
            <a:r>
              <a:rPr lang="en-US" altLang="zh-TW" sz="2800" b="1" dirty="0" smtClean="0">
                <a:solidFill>
                  <a:srgbClr val="FF0000"/>
                </a:solidFill>
                <a:latin typeface="標楷體" pitchFamily="65" charset="-120"/>
                <a:ea typeface="標楷體" pitchFamily="65" charset="-120"/>
              </a:rPr>
              <a:t>3,127</a:t>
            </a:r>
            <a:r>
              <a:rPr lang="zh-TW" altLang="en-US" sz="2800" b="1" dirty="0" smtClean="0">
                <a:solidFill>
                  <a:srgbClr val="FF0000"/>
                </a:solidFill>
                <a:latin typeface="標楷體" pitchFamily="65" charset="-120"/>
                <a:ea typeface="標楷體" pitchFamily="65" charset="-120"/>
              </a:rPr>
              <a:t>億</a:t>
            </a:r>
            <a:r>
              <a:rPr lang="zh-TW" altLang="en-US" sz="2800" b="1" dirty="0">
                <a:solidFill>
                  <a:srgbClr val="FF0000"/>
                </a:solidFill>
                <a:latin typeface="標楷體" pitchFamily="65" charset="-120"/>
                <a:ea typeface="標楷體" pitchFamily="65" charset="-120"/>
              </a:rPr>
              <a:t>元間，占</a:t>
            </a:r>
            <a:r>
              <a:rPr lang="zh-TW" altLang="en-US" sz="2800" b="1" dirty="0" smtClean="0">
                <a:solidFill>
                  <a:srgbClr val="FF0000"/>
                </a:solidFill>
                <a:latin typeface="標楷體" pitchFamily="65" charset="-120"/>
                <a:ea typeface="標楷體" pitchFamily="65" charset="-120"/>
              </a:rPr>
              <a:t>中央政府總預算</a:t>
            </a:r>
            <a:r>
              <a:rPr lang="zh-TW" altLang="en-US" sz="2800" b="1" dirty="0">
                <a:solidFill>
                  <a:srgbClr val="FF0000"/>
                </a:solidFill>
                <a:latin typeface="標楷體" pitchFamily="65" charset="-120"/>
                <a:ea typeface="標楷體" pitchFamily="65" charset="-120"/>
              </a:rPr>
              <a:t>比例約</a:t>
            </a:r>
            <a:r>
              <a:rPr lang="en-US" altLang="zh-TW" sz="2800" b="1" dirty="0">
                <a:solidFill>
                  <a:srgbClr val="FF0000"/>
                </a:solidFill>
                <a:latin typeface="標楷體" pitchFamily="65" charset="-120"/>
                <a:ea typeface="標楷體" pitchFamily="65" charset="-120"/>
              </a:rPr>
              <a:t>16.07</a:t>
            </a:r>
            <a:r>
              <a:rPr lang="zh-TW" altLang="en-US" sz="2800" b="1" dirty="0">
                <a:solidFill>
                  <a:srgbClr val="FF0000"/>
                </a:solidFill>
                <a:latin typeface="標楷體" pitchFamily="65" charset="-120"/>
                <a:ea typeface="標楷體" pitchFamily="65" charset="-120"/>
              </a:rPr>
              <a:t>％至</a:t>
            </a:r>
            <a:r>
              <a:rPr lang="en-US" altLang="zh-TW" sz="2800" b="1" dirty="0">
                <a:solidFill>
                  <a:srgbClr val="FF0000"/>
                </a:solidFill>
                <a:latin typeface="標楷體" pitchFamily="65" charset="-120"/>
                <a:ea typeface="標楷體" pitchFamily="65" charset="-120"/>
              </a:rPr>
              <a:t>19.51</a:t>
            </a:r>
            <a:r>
              <a:rPr lang="zh-TW" altLang="en-US" sz="2800" b="1" dirty="0">
                <a:solidFill>
                  <a:srgbClr val="FF0000"/>
                </a:solidFill>
                <a:latin typeface="標楷體" pitchFamily="65" charset="-120"/>
                <a:ea typeface="標楷體" pitchFamily="65" charset="-120"/>
              </a:rPr>
              <a:t>％間，</a:t>
            </a:r>
            <a:r>
              <a:rPr lang="zh-TW" altLang="en-US" sz="2800" b="1" dirty="0">
                <a:solidFill>
                  <a:srgbClr val="0000FF"/>
                </a:solidFill>
                <a:latin typeface="標楷體" pitchFamily="65" charset="-120"/>
                <a:ea typeface="標楷體" pitchFamily="65" charset="-120"/>
              </a:rPr>
              <a:t>顯示國防預算在行</a:t>
            </a:r>
            <a:r>
              <a:rPr lang="zh-TW" altLang="en-US" sz="2800" b="1" dirty="0" smtClean="0">
                <a:solidFill>
                  <a:srgbClr val="0000FF"/>
                </a:solidFill>
                <a:latin typeface="標楷體" pitchFamily="65" charset="-120"/>
                <a:ea typeface="標楷體" pitchFamily="65" charset="-120"/>
              </a:rPr>
              <a:t>政院</a:t>
            </a:r>
            <a:r>
              <a:rPr lang="zh-TW" altLang="en-US" sz="2800" b="1" dirty="0">
                <a:solidFill>
                  <a:srgbClr val="0000FF"/>
                </a:solidFill>
                <a:latin typeface="標楷體" pitchFamily="65" charset="-120"/>
                <a:ea typeface="標楷體" pitchFamily="65" charset="-120"/>
              </a:rPr>
              <a:t>面對國家財政嚴峻挑戰之狀況下，仍能考量國軍建軍</a:t>
            </a:r>
            <a:r>
              <a:rPr lang="zh-TW" altLang="en-US" sz="2800" b="1" dirty="0" smtClean="0">
                <a:solidFill>
                  <a:srgbClr val="0000FF"/>
                </a:solidFill>
                <a:latin typeface="標楷體" pitchFamily="65" charset="-120"/>
                <a:ea typeface="標楷體" pitchFamily="65" charset="-120"/>
              </a:rPr>
              <a:t>規劃</a:t>
            </a:r>
            <a:r>
              <a:rPr lang="zh-TW" altLang="en-US" sz="2800" b="1" dirty="0">
                <a:solidFill>
                  <a:srgbClr val="0000FF"/>
                </a:solidFill>
                <a:latin typeface="標楷體" pitchFamily="65" charset="-120"/>
                <a:ea typeface="標楷體" pitchFamily="65" charset="-120"/>
              </a:rPr>
              <a:t>期程。</a:t>
            </a:r>
          </a:p>
        </p:txBody>
      </p:sp>
      <p:sp>
        <p:nvSpPr>
          <p:cNvPr id="83972" name="Text Box 4"/>
          <p:cNvSpPr txBox="1">
            <a:spLocks noChangeArrowheads="1"/>
          </p:cNvSpPr>
          <p:nvPr/>
        </p:nvSpPr>
        <p:spPr bwMode="auto">
          <a:xfrm>
            <a:off x="1016000" y="200025"/>
            <a:ext cx="6913563" cy="708025"/>
          </a:xfrm>
          <a:prstGeom prst="rect">
            <a:avLst/>
          </a:prstGeom>
          <a:solidFill>
            <a:srgbClr val="0000FF"/>
          </a:solidFill>
          <a:ln w="9525">
            <a:solidFill>
              <a:schemeClr val="tx1"/>
            </a:solidFill>
            <a:miter lim="800000"/>
            <a:headEnd/>
            <a:tailEnd/>
          </a:ln>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r>
              <a:rPr lang="zh-TW" altLang="en-US" sz="4000" b="1" dirty="0">
                <a:solidFill>
                  <a:srgbClr val="FF9933"/>
                </a:solidFill>
                <a:latin typeface="微軟正黑體" pitchFamily="34" charset="-120"/>
                <a:ea typeface="微軟正黑體" pitchFamily="34" charset="-120"/>
                <a:cs typeface="書法家行楷體" pitchFamily="49" charset="-120"/>
              </a:rPr>
              <a:t>堅實自我防衛武力與意志</a:t>
            </a:r>
          </a:p>
        </p:txBody>
      </p:sp>
      <p:pic>
        <p:nvPicPr>
          <p:cNvPr id="83973" name="圖片 4" descr="info3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80437"/>
            <a:ext cx="9144000" cy="40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659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5F2D5033-473D-45F4-B3BC-294E6B31C17B}" type="slidenum">
              <a:rPr lang="en-US" altLang="zh-TW" smtClean="0"/>
              <a:pPr>
                <a:defRPr/>
              </a:pPr>
              <a:t>38</a:t>
            </a:fld>
            <a:endParaRPr lang="en-US" altLang="zh-TW"/>
          </a:p>
        </p:txBody>
      </p:sp>
      <p:sp>
        <p:nvSpPr>
          <p:cNvPr id="84995" name="矩形 2"/>
          <p:cNvSpPr>
            <a:spLocks noChangeArrowheads="1"/>
          </p:cNvSpPr>
          <p:nvPr/>
        </p:nvSpPr>
        <p:spPr bwMode="auto">
          <a:xfrm>
            <a:off x="179388" y="1125538"/>
            <a:ext cx="9774237" cy="735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buFont typeface="Wingdings" pitchFamily="2" charset="2"/>
              <a:buChar char="Ø"/>
            </a:pPr>
            <a:r>
              <a:rPr lang="zh-TW" altLang="en-US" sz="3200" b="1" dirty="0">
                <a:solidFill>
                  <a:srgbClr val="FF0000"/>
                </a:solidFill>
                <a:latin typeface="標楷體" pitchFamily="65" charset="-120"/>
                <a:ea typeface="標楷體" pitchFamily="65" charset="-120"/>
              </a:rPr>
              <a:t>漢光演習</a:t>
            </a:r>
          </a:p>
          <a:p>
            <a:pPr eaLnBrk="1" hangingPunct="1"/>
            <a:r>
              <a:rPr lang="zh-TW" altLang="en-US" sz="3200" b="1" dirty="0">
                <a:solidFill>
                  <a:srgbClr val="0000FF"/>
                </a:solidFill>
                <a:latin typeface="標楷體" pitchFamily="65" charset="-120"/>
                <a:ea typeface="標楷體" pitchFamily="65" charset="-120"/>
              </a:rPr>
              <a:t>落實臺澎防衛作戰全方位戰備整備，年度「漢光</a:t>
            </a:r>
            <a:endParaRPr lang="en-US" altLang="zh-TW" sz="3200" b="1" dirty="0">
              <a:solidFill>
                <a:srgbClr val="0000FF"/>
              </a:solidFill>
              <a:latin typeface="標楷體" pitchFamily="65" charset="-120"/>
              <a:ea typeface="標楷體" pitchFamily="65" charset="-120"/>
            </a:endParaRPr>
          </a:p>
          <a:p>
            <a:pPr eaLnBrk="1" hangingPunct="1"/>
            <a:r>
              <a:rPr lang="zh-TW" altLang="en-US" sz="3200" b="1" dirty="0">
                <a:solidFill>
                  <a:srgbClr val="0000FF"/>
                </a:solidFill>
                <a:latin typeface="標楷體" pitchFamily="65" charset="-120"/>
                <a:ea typeface="標楷體" pitchFamily="65" charset="-120"/>
              </a:rPr>
              <a:t>演習」全程區分</a:t>
            </a:r>
            <a:r>
              <a:rPr lang="zh-TW" altLang="en-US" sz="3200" b="1" dirty="0">
                <a:solidFill>
                  <a:srgbClr val="FF0000"/>
                </a:solidFill>
                <a:latin typeface="標楷體" pitchFamily="65" charset="-120"/>
                <a:ea typeface="標楷體" pitchFamily="65" charset="-120"/>
              </a:rPr>
              <a:t>實兵驗證及電腦輔助指揮所演習</a:t>
            </a:r>
            <a:endParaRPr lang="en-US" altLang="zh-TW" sz="3200" b="1" dirty="0">
              <a:solidFill>
                <a:srgbClr val="FF0000"/>
              </a:solidFill>
              <a:latin typeface="標楷體" pitchFamily="65" charset="-120"/>
              <a:ea typeface="標楷體" pitchFamily="65" charset="-120"/>
            </a:endParaRPr>
          </a:p>
          <a:p>
            <a:pPr eaLnBrk="1" hangingPunct="1"/>
            <a:r>
              <a:rPr lang="zh-TW" altLang="en-US" sz="3200" b="1" dirty="0">
                <a:solidFill>
                  <a:srgbClr val="0000FF"/>
                </a:solidFill>
                <a:latin typeface="標楷體" pitchFamily="65" charset="-120"/>
                <a:ea typeface="標楷體" pitchFamily="65" charset="-120"/>
              </a:rPr>
              <a:t>兩階段執行，先後完成應急、全面作戰階段等重</a:t>
            </a:r>
            <a:endParaRPr lang="en-US" altLang="zh-TW" sz="3200" b="1" dirty="0">
              <a:solidFill>
                <a:srgbClr val="0000FF"/>
              </a:solidFill>
              <a:latin typeface="標楷體" pitchFamily="65" charset="-120"/>
              <a:ea typeface="標楷體" pitchFamily="65" charset="-120"/>
            </a:endParaRPr>
          </a:p>
          <a:p>
            <a:pPr eaLnBrk="1" hangingPunct="1"/>
            <a:r>
              <a:rPr lang="zh-TW" altLang="en-US" sz="3200" b="1" dirty="0">
                <a:solidFill>
                  <a:srgbClr val="0000FF"/>
                </a:solidFill>
                <a:latin typeface="標楷體" pitchFamily="65" charset="-120"/>
                <a:ea typeface="標楷體" pitchFamily="65" charset="-120"/>
              </a:rPr>
              <a:t>大戰備議題研析；另經演習驗證，</a:t>
            </a:r>
            <a:r>
              <a:rPr lang="zh-TW" altLang="en-US" sz="3200" b="1" dirty="0">
                <a:solidFill>
                  <a:srgbClr val="FF0000"/>
                </a:solidFill>
                <a:latin typeface="標楷體" pitchFamily="65" charset="-120"/>
                <a:ea typeface="標楷體" pitchFamily="65" charset="-120"/>
              </a:rPr>
              <a:t>在戰力保存、</a:t>
            </a:r>
            <a:endParaRPr lang="en-US" altLang="zh-TW" sz="3200" b="1" dirty="0">
              <a:solidFill>
                <a:srgbClr val="FF0000"/>
              </a:solidFill>
              <a:latin typeface="標楷體" pitchFamily="65" charset="-120"/>
              <a:ea typeface="標楷體" pitchFamily="65" charset="-120"/>
            </a:endParaRPr>
          </a:p>
          <a:p>
            <a:pPr eaLnBrk="1" hangingPunct="1"/>
            <a:r>
              <a:rPr lang="zh-TW" altLang="en-US" sz="3200" b="1" dirty="0">
                <a:solidFill>
                  <a:srgbClr val="FF0000"/>
                </a:solidFill>
                <a:latin typeface="標楷體" pitchFamily="65" charset="-120"/>
                <a:ea typeface="標楷體" pitchFamily="65" charset="-120"/>
              </a:rPr>
              <a:t>海上機動、防空作戰、跨區增援、空降與反空降</a:t>
            </a:r>
            <a:endParaRPr lang="en-US" altLang="zh-TW" sz="3200" b="1" dirty="0">
              <a:solidFill>
                <a:srgbClr val="FF0000"/>
              </a:solidFill>
              <a:latin typeface="標楷體" pitchFamily="65" charset="-120"/>
              <a:ea typeface="標楷體" pitchFamily="65" charset="-120"/>
            </a:endParaRPr>
          </a:p>
          <a:p>
            <a:pPr eaLnBrk="1" hangingPunct="1"/>
            <a:r>
              <a:rPr lang="zh-TW" altLang="en-US" sz="3200" b="1" dirty="0">
                <a:solidFill>
                  <a:srgbClr val="FF0000"/>
                </a:solidFill>
                <a:latin typeface="標楷體" pitchFamily="65" charset="-120"/>
                <a:ea typeface="標楷體" pitchFamily="65" charset="-120"/>
              </a:rPr>
              <a:t>、登陸與反登陸作戰、資電作戰、後備動員、災</a:t>
            </a:r>
            <a:endParaRPr lang="en-US" altLang="zh-TW" sz="3200" b="1" dirty="0">
              <a:solidFill>
                <a:srgbClr val="FF0000"/>
              </a:solidFill>
              <a:latin typeface="標楷體" pitchFamily="65" charset="-120"/>
              <a:ea typeface="標楷體" pitchFamily="65" charset="-120"/>
            </a:endParaRPr>
          </a:p>
          <a:p>
            <a:pPr eaLnBrk="1" hangingPunct="1"/>
            <a:r>
              <a:rPr lang="zh-TW" altLang="en-US" sz="3200" b="1" dirty="0">
                <a:solidFill>
                  <a:srgbClr val="FF0000"/>
                </a:solidFill>
                <a:latin typeface="標楷體" pitchFamily="65" charset="-120"/>
                <a:ea typeface="標楷體" pitchFamily="65" charset="-120"/>
              </a:rPr>
              <a:t>害防救、心戰文宣、戰略溝通、媒體互動及全民</a:t>
            </a:r>
            <a:endParaRPr lang="en-US" altLang="zh-TW" sz="3200" b="1" dirty="0">
              <a:solidFill>
                <a:srgbClr val="FF0000"/>
              </a:solidFill>
              <a:latin typeface="標楷體" pitchFamily="65" charset="-120"/>
              <a:ea typeface="標楷體" pitchFamily="65" charset="-120"/>
            </a:endParaRPr>
          </a:p>
          <a:p>
            <a:pPr eaLnBrk="1" hangingPunct="1"/>
            <a:r>
              <a:rPr lang="zh-TW" altLang="en-US" sz="3200" b="1" dirty="0">
                <a:solidFill>
                  <a:srgbClr val="FF0000"/>
                </a:solidFill>
                <a:latin typeface="標楷體" pitchFamily="65" charset="-120"/>
                <a:ea typeface="標楷體" pitchFamily="65" charset="-120"/>
              </a:rPr>
              <a:t>國防等方面，均達演習預期目標。</a:t>
            </a:r>
            <a:endParaRPr lang="en-US" altLang="zh-TW" sz="3200" b="1" dirty="0">
              <a:solidFill>
                <a:srgbClr val="FF0000"/>
              </a:solidFill>
              <a:latin typeface="標楷體" pitchFamily="65" charset="-120"/>
              <a:ea typeface="標楷體" pitchFamily="65" charset="-120"/>
            </a:endParaRPr>
          </a:p>
          <a:p>
            <a:pPr eaLnBrk="1" hangingPunct="1">
              <a:buFont typeface="Wingdings" pitchFamily="2" charset="2"/>
              <a:buChar char="Ø"/>
            </a:pPr>
            <a:r>
              <a:rPr lang="zh-TW" altLang="en-US" sz="3200" dirty="0">
                <a:solidFill>
                  <a:schemeClr val="bg2"/>
                </a:solidFill>
                <a:latin typeface="標楷體" pitchFamily="65" charset="-120"/>
                <a:ea typeface="標楷體" pitchFamily="65" charset="-120"/>
              </a:rPr>
              <a:t>年度操演：聯勇操演、聯興操演、聯雲操演、聯信</a:t>
            </a:r>
            <a:endParaRPr lang="en-US" altLang="zh-TW" sz="3200" dirty="0">
              <a:solidFill>
                <a:schemeClr val="bg2"/>
              </a:solidFill>
              <a:latin typeface="標楷體" pitchFamily="65" charset="-120"/>
              <a:ea typeface="標楷體" pitchFamily="65" charset="-120"/>
            </a:endParaRPr>
          </a:p>
          <a:p>
            <a:pPr eaLnBrk="1" hangingPunct="1"/>
            <a:r>
              <a:rPr lang="zh-TW" altLang="en-US" sz="3200" dirty="0">
                <a:solidFill>
                  <a:schemeClr val="bg2"/>
                </a:solidFill>
                <a:latin typeface="標楷體" pitchFamily="65" charset="-120"/>
                <a:ea typeface="標楷體" pitchFamily="65" charset="-120"/>
              </a:rPr>
              <a:t>  操演、聯翔操演。</a:t>
            </a:r>
          </a:p>
          <a:p>
            <a:pPr eaLnBrk="1" hangingPunct="1"/>
            <a:endParaRPr lang="en-US" altLang="zh-TW" sz="3200" dirty="0">
              <a:solidFill>
                <a:schemeClr val="bg2"/>
              </a:solidFill>
              <a:latin typeface="標楷體" pitchFamily="65" charset="-120"/>
              <a:ea typeface="標楷體" pitchFamily="65" charset="-120"/>
            </a:endParaRPr>
          </a:p>
          <a:p>
            <a:pPr eaLnBrk="1" hangingPunct="1"/>
            <a:endParaRPr lang="en-US" altLang="zh-TW" sz="3200" dirty="0">
              <a:solidFill>
                <a:schemeClr val="bg2"/>
              </a:solidFill>
              <a:latin typeface="標楷體" pitchFamily="65" charset="-120"/>
              <a:ea typeface="標楷體" pitchFamily="65" charset="-120"/>
            </a:endParaRPr>
          </a:p>
          <a:p>
            <a:pPr eaLnBrk="1" hangingPunct="1"/>
            <a:endParaRPr lang="en-US" altLang="zh-TW" sz="2800" dirty="0">
              <a:solidFill>
                <a:schemeClr val="bg2"/>
              </a:solidFill>
              <a:latin typeface="標楷體" pitchFamily="65" charset="-120"/>
              <a:ea typeface="標楷體" pitchFamily="65" charset="-120"/>
            </a:endParaRPr>
          </a:p>
          <a:p>
            <a:pPr eaLnBrk="1" hangingPunct="1"/>
            <a:endParaRPr lang="zh-TW" altLang="en-US" sz="2800" dirty="0">
              <a:solidFill>
                <a:schemeClr val="bg2"/>
              </a:solidFill>
              <a:latin typeface="標楷體" pitchFamily="65" charset="-120"/>
              <a:ea typeface="標楷體" pitchFamily="65" charset="-120"/>
            </a:endParaRPr>
          </a:p>
        </p:txBody>
      </p:sp>
      <p:sp>
        <p:nvSpPr>
          <p:cNvPr id="84996" name="Text Box 4"/>
          <p:cNvSpPr txBox="1">
            <a:spLocks noChangeArrowheads="1"/>
          </p:cNvSpPr>
          <p:nvPr/>
        </p:nvSpPr>
        <p:spPr bwMode="auto">
          <a:xfrm>
            <a:off x="1016000" y="200025"/>
            <a:ext cx="6913563" cy="708025"/>
          </a:xfrm>
          <a:prstGeom prst="rect">
            <a:avLst/>
          </a:prstGeom>
          <a:solidFill>
            <a:srgbClr val="0000FF"/>
          </a:solidFill>
          <a:ln w="9525">
            <a:solidFill>
              <a:schemeClr val="tx1"/>
            </a:solidFill>
            <a:miter lim="800000"/>
            <a:headEnd/>
            <a:tailEnd/>
          </a:ln>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r>
              <a:rPr lang="zh-TW" altLang="en-US" sz="4000" b="1" dirty="0">
                <a:solidFill>
                  <a:srgbClr val="FF9933"/>
                </a:solidFill>
                <a:latin typeface="微軟正黑體" pitchFamily="34" charset="-120"/>
                <a:ea typeface="微軟正黑體" pitchFamily="34" charset="-120"/>
                <a:cs typeface="書法家行楷體" pitchFamily="49" charset="-120"/>
              </a:rPr>
              <a:t>堅實自我防衛武力與意志</a:t>
            </a:r>
          </a:p>
        </p:txBody>
      </p:sp>
    </p:spTree>
    <p:extLst>
      <p:ext uri="{BB962C8B-B14F-4D97-AF65-F5344CB8AC3E}">
        <p14:creationId xmlns:p14="http://schemas.microsoft.com/office/powerpoint/2010/main" val="3157238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5"/>
          <p:cNvSpPr>
            <a:spLocks noGrp="1"/>
          </p:cNvSpPr>
          <p:nvPr>
            <p:ph type="sldNum" sz="quarter" idx="12"/>
          </p:nvPr>
        </p:nvSpPr>
        <p:spPr/>
        <p:txBody>
          <a:bodyPr/>
          <a:lstStyle/>
          <a:p>
            <a:pPr>
              <a:defRPr/>
            </a:pPr>
            <a:fld id="{F6D2CCB2-7794-4130-879F-B27C87730F50}" type="slidenum">
              <a:rPr lang="en-US" altLang="zh-TW"/>
              <a:pPr>
                <a:defRPr/>
              </a:pPr>
              <a:t>39</a:t>
            </a:fld>
            <a:endParaRPr lang="en-US" altLang="zh-TW"/>
          </a:p>
        </p:txBody>
      </p:sp>
      <p:sp>
        <p:nvSpPr>
          <p:cNvPr id="147458" name="Rectangle 2"/>
          <p:cNvSpPr>
            <a:spLocks noGrp="1" noChangeArrowheads="1"/>
          </p:cNvSpPr>
          <p:nvPr>
            <p:ph type="title"/>
          </p:nvPr>
        </p:nvSpPr>
        <p:spPr>
          <a:xfrm>
            <a:off x="428625" y="285750"/>
            <a:ext cx="8358188" cy="1071563"/>
          </a:xfrm>
          <a:solidFill>
            <a:srgbClr val="FFFF00"/>
          </a:solidFill>
        </p:spPr>
        <p:txBody>
          <a:bodyPr/>
          <a:lstStyle/>
          <a:p>
            <a:pPr eaLnBrk="1" hangingPunct="1">
              <a:defRPr/>
            </a:pPr>
            <a:r>
              <a:rPr kumimoji="0" lang="zh-TW" altLang="en-US" sz="5400" b="1" dirty="0" smtClean="0">
                <a:solidFill>
                  <a:srgbClr val="0000CC"/>
                </a:solidFill>
                <a:latin typeface="微軟正黑體" pitchFamily="34" charset="-120"/>
                <a:ea typeface="微軟正黑體" pitchFamily="34" charset="-120"/>
              </a:rPr>
              <a:t>成敗關鍵</a:t>
            </a:r>
            <a:r>
              <a:rPr kumimoji="0" lang="en-US" altLang="zh-TW" sz="5400" b="1" dirty="0" smtClean="0">
                <a:solidFill>
                  <a:srgbClr val="0000CC"/>
                </a:solidFill>
                <a:latin typeface="微軟正黑體" pitchFamily="34" charset="-120"/>
                <a:ea typeface="微軟正黑體" pitchFamily="34" charset="-120"/>
              </a:rPr>
              <a:t>--</a:t>
            </a:r>
            <a:r>
              <a:rPr kumimoji="0" lang="zh-TW" altLang="en-US" sz="5400" b="1" dirty="0" smtClean="0">
                <a:solidFill>
                  <a:srgbClr val="FF0000"/>
                </a:solidFill>
                <a:latin typeface="微軟正黑體" pitchFamily="34" charset="-120"/>
                <a:ea typeface="微軟正黑體" pitchFamily="34" charset="-120"/>
              </a:rPr>
              <a:t>「全</a:t>
            </a:r>
            <a:r>
              <a:rPr lang="zh-TW" altLang="en-US" sz="5400" b="1" dirty="0" smtClean="0">
                <a:solidFill>
                  <a:srgbClr val="FF0000"/>
                </a:solidFill>
                <a:latin typeface="微軟正黑體" pitchFamily="34" charset="-120"/>
                <a:ea typeface="微軟正黑體" pitchFamily="34" charset="-120"/>
              </a:rPr>
              <a:t>民國防」</a:t>
            </a:r>
          </a:p>
        </p:txBody>
      </p:sp>
      <p:pic>
        <p:nvPicPr>
          <p:cNvPr id="86020" name="Picture 2" descr="795608307502347691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45" t="32458" b="1958"/>
          <a:stretch>
            <a:fillRect/>
          </a:stretch>
        </p:blipFill>
        <p:spPr>
          <a:xfrm>
            <a:off x="214313" y="1428750"/>
            <a:ext cx="8715375" cy="5072063"/>
          </a:xfrm>
        </p:spPr>
      </p:pic>
      <p:sp>
        <p:nvSpPr>
          <p:cNvPr id="55301" name="文字方塊 7"/>
          <p:cNvSpPr txBox="1">
            <a:spLocks noChangeArrowheads="1"/>
          </p:cNvSpPr>
          <p:nvPr/>
        </p:nvSpPr>
        <p:spPr bwMode="auto">
          <a:xfrm>
            <a:off x="5751513" y="2071688"/>
            <a:ext cx="677862" cy="2214562"/>
          </a:xfrm>
          <a:prstGeom prst="rect">
            <a:avLst/>
          </a:prstGeom>
          <a:noFill/>
          <a:ln w="9525">
            <a:solidFill>
              <a:srgbClr val="FF0000"/>
            </a:solidFill>
            <a:miter lim="800000"/>
            <a:headEnd/>
            <a:tailEnd/>
          </a:ln>
        </p:spPr>
        <p:txBody>
          <a:bodyPr vert="eaVert">
            <a:spAutoFit/>
          </a:bodyPr>
          <a:lstStyle/>
          <a:p>
            <a:pPr>
              <a:defRPr/>
            </a:pPr>
            <a:r>
              <a:rPr lang="zh-TW" altLang="en-US" sz="3200" b="1" dirty="0">
                <a:solidFill>
                  <a:srgbClr val="0000CC"/>
                </a:solidFill>
                <a:effectLst>
                  <a:outerShdw blurRad="38100" dist="38100" dir="2700000" algn="tl">
                    <a:srgbClr val="000000">
                      <a:alpha val="43137"/>
                    </a:srgbClr>
                  </a:outerShdw>
                </a:effectLst>
              </a:rPr>
              <a:t>有效嚇阻！</a:t>
            </a:r>
          </a:p>
        </p:txBody>
      </p:sp>
      <p:sp>
        <p:nvSpPr>
          <p:cNvPr id="8" name="文字方塊 7"/>
          <p:cNvSpPr txBox="1">
            <a:spLocks noChangeArrowheads="1"/>
          </p:cNvSpPr>
          <p:nvPr/>
        </p:nvSpPr>
        <p:spPr bwMode="auto">
          <a:xfrm>
            <a:off x="2643188" y="3857625"/>
            <a:ext cx="677862" cy="2214563"/>
          </a:xfrm>
          <a:prstGeom prst="rect">
            <a:avLst/>
          </a:prstGeom>
          <a:noFill/>
          <a:ln w="9525">
            <a:solidFill>
              <a:srgbClr val="FF0000"/>
            </a:solidFill>
            <a:miter lim="800000"/>
            <a:headEnd/>
            <a:tailEnd/>
          </a:ln>
        </p:spPr>
        <p:txBody>
          <a:bodyPr vert="eaVert">
            <a:spAutoFit/>
          </a:bodyPr>
          <a:lstStyle/>
          <a:p>
            <a:pPr>
              <a:defRPr/>
            </a:pPr>
            <a:r>
              <a:rPr lang="zh-TW" altLang="en-US" sz="3200" b="1" dirty="0">
                <a:solidFill>
                  <a:srgbClr val="0000CC"/>
                </a:solidFill>
                <a:effectLst>
                  <a:outerShdw blurRad="38100" dist="38100" dir="2700000" algn="tl">
                    <a:srgbClr val="000000">
                      <a:alpha val="43137"/>
                    </a:srgbClr>
                  </a:outerShdw>
                </a:effectLst>
              </a:rPr>
              <a:t>吸引侵略！</a:t>
            </a:r>
          </a:p>
        </p:txBody>
      </p:sp>
    </p:spTree>
    <p:extLst>
      <p:ext uri="{BB962C8B-B14F-4D97-AF65-F5344CB8AC3E}">
        <p14:creationId xmlns:p14="http://schemas.microsoft.com/office/powerpoint/2010/main" val="15429316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5" descr="911"/>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2"/>
          <p:cNvSpPr txBox="1">
            <a:spLocks noChangeArrowheads="1"/>
          </p:cNvSpPr>
          <p:nvPr/>
        </p:nvSpPr>
        <p:spPr bwMode="auto">
          <a:xfrm>
            <a:off x="2700338" y="836613"/>
            <a:ext cx="3743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kumimoji="0" lang="zh-TW" altLang="en-US" sz="4000">
                <a:solidFill>
                  <a:schemeClr val="tx1"/>
                </a:solidFill>
                <a:ea typeface="標楷體" pitchFamily="65" charset="-120"/>
              </a:rPr>
              <a:t>國家安全的內涵</a:t>
            </a:r>
          </a:p>
        </p:txBody>
      </p:sp>
      <p:sp>
        <p:nvSpPr>
          <p:cNvPr id="23556" name="Text Box 3"/>
          <p:cNvSpPr txBox="1">
            <a:spLocks noChangeArrowheads="1"/>
          </p:cNvSpPr>
          <p:nvPr/>
        </p:nvSpPr>
        <p:spPr bwMode="auto">
          <a:xfrm>
            <a:off x="1116013" y="2708275"/>
            <a:ext cx="22336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kumimoji="0" lang="zh-TW" altLang="en-US" sz="4000">
                <a:solidFill>
                  <a:srgbClr val="00FF00"/>
                </a:solidFill>
                <a:ea typeface="標楷體" pitchFamily="65" charset="-120"/>
              </a:rPr>
              <a:t>傳統安全</a:t>
            </a:r>
            <a:endParaRPr kumimoji="0" lang="zh-TW" altLang="en-US" sz="4000">
              <a:solidFill>
                <a:schemeClr val="folHlink"/>
              </a:solidFill>
              <a:ea typeface="標楷體" pitchFamily="65" charset="-120"/>
            </a:endParaRPr>
          </a:p>
        </p:txBody>
      </p:sp>
      <p:sp>
        <p:nvSpPr>
          <p:cNvPr id="23557" name="Text Box 5"/>
          <p:cNvSpPr txBox="1">
            <a:spLocks noChangeArrowheads="1"/>
          </p:cNvSpPr>
          <p:nvPr/>
        </p:nvSpPr>
        <p:spPr bwMode="auto">
          <a:xfrm>
            <a:off x="755650" y="3573463"/>
            <a:ext cx="28813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kumimoji="0" lang="zh-TW" altLang="en-US" sz="4000">
                <a:solidFill>
                  <a:srgbClr val="00FF00"/>
                </a:solidFill>
                <a:ea typeface="標楷體" pitchFamily="65" charset="-120"/>
              </a:rPr>
              <a:t>非傳統安全</a:t>
            </a:r>
            <a:endParaRPr kumimoji="0" lang="zh-TW" altLang="en-US" sz="4000">
              <a:solidFill>
                <a:schemeClr val="folHlink"/>
              </a:solidFill>
              <a:ea typeface="標楷體" pitchFamily="65" charset="-120"/>
            </a:endParaRPr>
          </a:p>
        </p:txBody>
      </p:sp>
      <p:sp>
        <p:nvSpPr>
          <p:cNvPr id="23558" name="Oval 6"/>
          <p:cNvSpPr>
            <a:spLocks noChangeArrowheads="1"/>
          </p:cNvSpPr>
          <p:nvPr/>
        </p:nvSpPr>
        <p:spPr bwMode="auto">
          <a:xfrm>
            <a:off x="468313" y="1916113"/>
            <a:ext cx="3282950" cy="3186112"/>
          </a:xfrm>
          <a:prstGeom prst="ellipse">
            <a:avLst/>
          </a:prstGeom>
          <a:noFill/>
          <a:ln w="508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kumimoji="0" lang="zh-TW" altLang="en-US">
              <a:latin typeface="Gill Sans MT" pitchFamily="34" charset="0"/>
              <a:ea typeface="微軟正黑體" pitchFamily="34" charset="-120"/>
            </a:endParaRPr>
          </a:p>
        </p:txBody>
      </p:sp>
      <p:sp>
        <p:nvSpPr>
          <p:cNvPr id="23559" name="Text Box 7"/>
          <p:cNvSpPr txBox="1">
            <a:spLocks noChangeArrowheads="1"/>
          </p:cNvSpPr>
          <p:nvPr/>
        </p:nvSpPr>
        <p:spPr bwMode="auto">
          <a:xfrm>
            <a:off x="179388" y="5373688"/>
            <a:ext cx="4248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kumimoji="0" lang="zh-TW" altLang="en-US" sz="4000">
                <a:solidFill>
                  <a:srgbClr val="FFFF00"/>
                </a:solidFill>
                <a:ea typeface="標楷體" pitchFamily="65" charset="-120"/>
              </a:rPr>
              <a:t>綜合性安全概念</a:t>
            </a:r>
          </a:p>
        </p:txBody>
      </p:sp>
      <p:sp>
        <p:nvSpPr>
          <p:cNvPr id="31752" name="矩形 17"/>
          <p:cNvSpPr>
            <a:spLocks noChangeArrowheads="1"/>
          </p:cNvSpPr>
          <p:nvPr/>
        </p:nvSpPr>
        <p:spPr bwMode="auto">
          <a:xfrm>
            <a:off x="5724525" y="1484313"/>
            <a:ext cx="3419475" cy="2370137"/>
          </a:xfrm>
          <a:prstGeom prst="rect">
            <a:avLst/>
          </a:prstGeom>
          <a:noFill/>
          <a:ln w="9525">
            <a:noFill/>
            <a:miter lim="800000"/>
            <a:headEnd/>
            <a:tailEnd/>
          </a:ln>
        </p:spPr>
        <p:txBody>
          <a:bodyPr>
            <a:spAutoFit/>
          </a:bodyPr>
          <a:lstStyle/>
          <a:p>
            <a:pPr marL="26988">
              <a:defRPr/>
            </a:pPr>
            <a:r>
              <a:rPr lang="zh-TW" altLang="en-US" sz="2800" b="1" dirty="0">
                <a:solidFill>
                  <a:srgbClr val="FFFF00"/>
                </a:solidFill>
                <a:ea typeface="標楷體" pitchFamily="65" charset="-120"/>
              </a:rPr>
              <a:t>傳統安全：</a:t>
            </a:r>
            <a:endParaRPr lang="en-US" altLang="zh-TW" sz="2800" b="1" dirty="0">
              <a:solidFill>
                <a:srgbClr val="FFFF00"/>
              </a:solidFill>
              <a:ea typeface="標楷體" pitchFamily="65" charset="-120"/>
            </a:endParaRPr>
          </a:p>
          <a:p>
            <a:pPr>
              <a:defRPr/>
            </a:pPr>
            <a:r>
              <a:rPr lang="zh-TW" altLang="en-US" sz="2400" b="1" dirty="0">
                <a:latin typeface="標楷體" pitchFamily="65" charset="-120"/>
                <a:ea typeface="標楷體" pitchFamily="65" charset="-120"/>
              </a:rPr>
              <a:t>在傳統政治或軍</a:t>
            </a:r>
          </a:p>
          <a:p>
            <a:pPr>
              <a:defRPr/>
            </a:pPr>
            <a:r>
              <a:rPr lang="zh-TW" altLang="en-US" sz="2400" b="1" dirty="0">
                <a:latin typeface="標楷體" pitchFamily="65" charset="-120"/>
                <a:ea typeface="標楷體" pitchFamily="65" charset="-120"/>
              </a:rPr>
              <a:t>事層面，以領土</a:t>
            </a:r>
            <a:r>
              <a:rPr lang="en-US" altLang="zh-TW" sz="2400" b="1" dirty="0">
                <a:latin typeface="標楷體" pitchFamily="65" charset="-120"/>
                <a:ea typeface="標楷體" pitchFamily="65" charset="-120"/>
              </a:rPr>
              <a:t>(</a:t>
            </a:r>
            <a:r>
              <a:rPr lang="zh-TW" altLang="en-US" sz="2400" b="1" dirty="0">
                <a:latin typeface="標楷體" pitchFamily="65" charset="-120"/>
                <a:ea typeface="標楷體" pitchFamily="65" charset="-120"/>
              </a:rPr>
              <a:t>海</a:t>
            </a:r>
            <a:r>
              <a:rPr lang="en-US" altLang="zh-TW" sz="2400" b="1" dirty="0">
                <a:latin typeface="標楷體" pitchFamily="65" charset="-120"/>
                <a:ea typeface="標楷體" pitchFamily="65" charset="-120"/>
              </a:rPr>
              <a:t>)</a:t>
            </a:r>
            <a:r>
              <a:rPr lang="zh-TW" altLang="en-US" sz="2400" b="1" dirty="0">
                <a:latin typeface="標楷體" pitchFamily="65" charset="-120"/>
                <a:ea typeface="標楷體" pitchFamily="65" charset="-120"/>
              </a:rPr>
              <a:t>與主權糾紛、大規模毀滅武器擴散等領域所衍生之衝突為主。</a:t>
            </a:r>
            <a:endParaRPr lang="zh-TW" altLang="en-US" sz="2400" b="1" dirty="0">
              <a:solidFill>
                <a:schemeClr val="tx1"/>
              </a:solidFill>
              <a:latin typeface="標楷體" pitchFamily="65" charset="-120"/>
              <a:ea typeface="標楷體" pitchFamily="65" charset="-120"/>
            </a:endParaRPr>
          </a:p>
        </p:txBody>
      </p:sp>
      <p:sp>
        <p:nvSpPr>
          <p:cNvPr id="31753" name="矩形 18"/>
          <p:cNvSpPr>
            <a:spLocks noChangeArrowheads="1"/>
          </p:cNvSpPr>
          <p:nvPr/>
        </p:nvSpPr>
        <p:spPr bwMode="auto">
          <a:xfrm>
            <a:off x="5724525" y="4005263"/>
            <a:ext cx="3419475" cy="2430462"/>
          </a:xfrm>
          <a:prstGeom prst="rect">
            <a:avLst/>
          </a:prstGeom>
          <a:noFill/>
          <a:ln w="9525">
            <a:noFill/>
            <a:miter lim="800000"/>
            <a:headEnd/>
            <a:tailEnd/>
          </a:ln>
        </p:spPr>
        <p:txBody>
          <a:bodyPr>
            <a:spAutoFit/>
          </a:bodyPr>
          <a:lstStyle/>
          <a:p>
            <a:pPr marL="26988">
              <a:defRPr/>
            </a:pPr>
            <a:r>
              <a:rPr lang="zh-TW" altLang="en-US" sz="2800" b="1" dirty="0">
                <a:solidFill>
                  <a:srgbClr val="FFFF00"/>
                </a:solidFill>
                <a:ea typeface="標楷體" pitchFamily="65" charset="-120"/>
              </a:rPr>
              <a:t>非傳統安全威脅：</a:t>
            </a:r>
            <a:endParaRPr lang="en-US" altLang="zh-TW" sz="2800" b="1" dirty="0">
              <a:solidFill>
                <a:srgbClr val="FFFF00"/>
              </a:solidFill>
              <a:ea typeface="標楷體" pitchFamily="65" charset="-120"/>
            </a:endParaRPr>
          </a:p>
          <a:p>
            <a:pPr>
              <a:defRPr/>
            </a:pPr>
            <a:r>
              <a:rPr lang="zh-TW" altLang="en-US" sz="2400" b="1" dirty="0">
                <a:latin typeface="標楷體" pitchFamily="65" charset="-120"/>
                <a:ea typeface="標楷體" pitchFamily="65" charset="-120"/>
              </a:rPr>
              <a:t>氣候變遷、海洋權益、重大天然災害、國際恐怖主義、資源競逐、傳染疾病及網路惡意行徑等作為。</a:t>
            </a:r>
            <a:endParaRPr lang="en-US" altLang="zh-TW" sz="2400" b="1" dirty="0">
              <a:latin typeface="標楷體" pitchFamily="65" charset="-120"/>
              <a:ea typeface="標楷體" pitchFamily="65" charset="-120"/>
            </a:endParaRPr>
          </a:p>
        </p:txBody>
      </p:sp>
      <p:sp>
        <p:nvSpPr>
          <p:cNvPr id="11" name="Rectangle 4"/>
          <p:cNvSpPr>
            <a:spLocks noChangeArrowheads="1"/>
          </p:cNvSpPr>
          <p:nvPr/>
        </p:nvSpPr>
        <p:spPr bwMode="auto">
          <a:xfrm>
            <a:off x="0" y="0"/>
            <a:ext cx="4895850" cy="711200"/>
          </a:xfrm>
          <a:prstGeom prst="rect">
            <a:avLst/>
          </a:prstGeom>
          <a:solidFill>
            <a:srgbClr val="00FFFF"/>
          </a:solidFill>
          <a:ln w="9525">
            <a:solidFill>
              <a:srgbClr val="00FFFF"/>
            </a:solidFill>
            <a:miter lim="800000"/>
            <a:headEnd/>
            <a:tailEnd/>
          </a:ln>
        </p:spPr>
        <p:txBody>
          <a:bodyPr lIns="92075" tIns="46038" rIns="92075" bIns="46038">
            <a:spAutoFit/>
          </a:bodyPr>
          <a:lstStyle/>
          <a:p>
            <a:pPr>
              <a:defRPr/>
            </a:pPr>
            <a:r>
              <a:rPr lang="zh-TW" altLang="en-US" sz="4000" dirty="0">
                <a:solidFill>
                  <a:srgbClr val="FF0000"/>
                </a:solidFill>
                <a:effectLst>
                  <a:outerShdw blurRad="38100" dist="38100" dir="2700000" algn="tl">
                    <a:srgbClr val="000000"/>
                  </a:outerShdw>
                </a:effectLst>
                <a:latin typeface="標楷體" pitchFamily="65" charset="-120"/>
                <a:ea typeface="標楷體" pitchFamily="65" charset="-120"/>
              </a:rPr>
              <a:t>全民國防意涵與發展</a:t>
            </a:r>
          </a:p>
        </p:txBody>
      </p:sp>
    </p:spTree>
    <p:extLst>
      <p:ext uri="{BB962C8B-B14F-4D97-AF65-F5344CB8AC3E}">
        <p14:creationId xmlns:p14="http://schemas.microsoft.com/office/powerpoint/2010/main" val="27196178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文字方塊 1"/>
          <p:cNvSpPr txBox="1">
            <a:spLocks noChangeArrowheads="1"/>
          </p:cNvSpPr>
          <p:nvPr/>
        </p:nvSpPr>
        <p:spPr bwMode="auto">
          <a:xfrm>
            <a:off x="395288" y="44450"/>
            <a:ext cx="8532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r>
              <a:rPr lang="zh-TW" altLang="en-US" sz="3600" b="1" dirty="0">
                <a:solidFill>
                  <a:srgbClr val="FF9933"/>
                </a:solidFill>
                <a:latin typeface="標楷體" pitchFamily="65" charset="-120"/>
                <a:ea typeface="標楷體" pitchFamily="65" charset="-120"/>
              </a:rPr>
              <a:t>戰略機會</a:t>
            </a:r>
            <a:r>
              <a:rPr lang="en-US" altLang="zh-TW" sz="3600" b="1" dirty="0">
                <a:solidFill>
                  <a:srgbClr val="FF9933"/>
                </a:solidFill>
                <a:latin typeface="標楷體" pitchFamily="65" charset="-120"/>
                <a:ea typeface="標楷體" pitchFamily="65" charset="-120"/>
              </a:rPr>
              <a:t>-</a:t>
            </a:r>
            <a:r>
              <a:rPr lang="zh-TW" altLang="en-US" sz="3600" b="1" dirty="0">
                <a:solidFill>
                  <a:srgbClr val="FF9933"/>
                </a:solidFill>
                <a:latin typeface="標楷體" pitchFamily="65" charset="-120"/>
                <a:ea typeface="標楷體" pitchFamily="65" charset="-120"/>
              </a:rPr>
              <a:t>兩岸互動制度化降低戰爭機率</a:t>
            </a:r>
          </a:p>
        </p:txBody>
      </p:sp>
      <p:pic>
        <p:nvPicPr>
          <p:cNvPr id="88067" name="Picture 2" descr="http://t3.gstatic.com/images?q=tbn:ANd9GcTfDVs3k73dpfzTdF8MUk-es4_cDVsHkGwE0Nj8tykRBSnXKi2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3141663"/>
            <a:ext cx="474186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AutoShape 4" descr="data:image/jpeg;base64,/9j/4AAQSkZJRgABAQAAAQABAAD/2wCEAAkGBhQSEBUUExQWFRUVGBgXGBcYGBgZGhoXFxcYGBcXHBgYHSYeHRokGRcWHy8gJCcpLCwsFx4xNTAqNSYrLCkBCQoKDgwOGg8PGiolHyQsLCkuKiwsLCw0LCwsLCksLCwqLCwsLCwsLCwsLCwsLCksKSwpKSwsLCwsLCksKSksLP/AABEIALsBDQMBIgACEQEDEQH/xAAcAAACAwEBAQEAAAAAAAAAAAAEBQMGBwIBAAj/xABEEAABAwIEAwQHBQQJBQEBAAABAgMRAAQFEiExBkFREyJhcQcyUoGRobEUI0JywRVi0fAWJDNTc4KisuE0Q5LC8aMl/8QAGgEAAgMBAQAAAAAAAAAAAAAAAgQBAwUABv/EADERAAICAQQABAQFAwUAAAAAAAECAAMRBBIhMRMiQVEyYXGBI5GxwfAUM6EFQlLR4f/aAAwDAQACEQMRAD8AIroUYMFe/uz/AD768VhLoElBgVg7G9p63xU9x+cFFdAVLb2i1+qkqjpUv7Kd9hVDtJ9IRdQcEwWuhRP7Md/u1fCvv2a7/dq+Fdtb2keInuIOK9qf9nuD8CvhU2FYcXnI2A3NSEJOB3OaxApbPAjfhnCgUlawCDoJ+tSYhw0VK+7CUj602uG1IaytATsPCoMJafCj2pkRpWp4K4FZH3mEdQ5ZrQw+n/kTf0Tc9pPzoe9wBbSCtRTA86f4kLjP91GXx60lxd+4CQl0iD0pe2qtQcAxui+6wjzD6RPXtSsWi1+qkmOlSfs1z2DSIRjziaZdQcEx7w9h7a2pUkEzzFI8UQA8oJEAHarTw7bqSzCgQZ50gxLDnC6shCoJ3inrq/wVwOZm6ezN75PH1iqvqKOGO+wr4UNSJBHYmmGU9GPuHsKbdQorEmaYKwe2Ghge+ouE/wCzV51LdYC0tZUVkE761pVoPDBCgmYlth8ZgzED5TpvA7dXqgHyNVzG7VLbxSkQIFWvDMMQ1OVUzVW4ruEofJUoJEDcxQ6iv8MHbz8oektPjEbiRj1i5CCTA3NMf6OPeyPjVeb4kYSoEOCQZ2MfSrRb8b5x3AhUdDS1da4/EyI7bc5IFOD94P8A0af9kfGvjw297I+NG/0uX7A+NeHi5XsD41Zt0/uZVv1fsInvsNW1GcRO1CRTLFcXL+WUgZZ28aCatlL9VJMdKXcLu8nUcrZgmbODICKsXDWHIcQorSDB5+VJ/wBmu/3avhVl4XYUltQUCNeflV+mT8TkRbW2gVHaeZXMbZSh9SUiAI091AGnGN2Lin1kIURO8eFAHDHf7tXwqt1O48S+mxfDGT6e8EpjhWBl9JIVEGKXkRvVq4Q/s1/m/SipUM2DB1VjV17lnaeL0ewa5uOKkKSQEmSCKq4roUR1NmO5WNBSDnEcYFjCWQoKBMnlTYcWN+yqqmK+oV1FijAhWaKqxix7luHFjfsn4V7/AEra6K+FVEqga0GrGWQrL2iZoxqrT1+kqOhoHf6y8u8UNFJEHbpSCwdcSqWwfGBNBg01wbGAwFSmZoPFNjDccSzwBSh8MZz6SzYO4stZlzmM70uZ4mS2pX2laGkjbMYJ8hufcKqPH3pQWw2GrdOV1wElXNCdpHKSZ15RprFUKz4Mvb37xxZSFayokkzzOsn31pAjarbuP1mIwIZlK8n/ABNZuvSMyXcrLrah4ynX/MBXmIXTzwGZBgdAedZyj0Rvg6OJI/nlT6xxi7whLbdwe1tT3QYnJMnuq30k6GRGlVWKLeA559JfVaasZQZHrDW8WuFLUxbkJ9pw8vADrRS+GHlAFV24VeBgfAUs4RCkds84Cc7iiANe7Jj5VZhjByZ+zMTHjSu8r5QeobjexZh3I8G4gdtn029yrOhfqOHeR+FX8aeXHE6UqKcpMGKoPpAUpduHWwQUEHoaJw65UtpCl+sUgn4VY+odawQYWm0qO5DDiXBfFaSCMhqsrMknrXlS29uVqCU7mk3te3GZqV0JQCVlm4VSeyJ6murnh4LWVdooTrvRbSBbsa8h86py7xalEhStTtJp+xkrRVYZmXUr32O6HEsV06jD7Z59SisITME7q2Sn3kgVguMYu/dPlaiXHV7JTyn8KQNgNqvfH+IrTYJbJVLro3mcraSoxP7xTTrgbhVu3YSopCnljMtR1ifwg8gNqtW0JWCB9BFba2NhBOfnM0tuDr9YkNx4ExU9sl+yWPtDa2jyUR3T/mGhraifKh8SabfaW2vKtJGokGOh02NVjUM2Q2MQhXs5XuVGyvkuoCkmpjST0fWYOIP2yiciWyoa80LSB8lmtHHCbXtK+NL2aRs+XqaNf+oJtG/uVKmuCYuljNIJmmdzws2EKIUrQE71VaqKvSwMZD1apCB1LWeLW/ZPwpjhmJB5JIEAGKzLFsaQwNdVchS/C/Sg8xIDWZBM+qr6inaHtc5bqZesqorXanxTT7ziVDaygpJKTQ6uLkeyaotlxWm8dWcuRR1ifdR5qiy+xWIMap0dFiBp1cuZlqV1JPxq0cIf2SvzfpVTNW3hD+xV+b9KHTc2SzXcU4+kqwrquAa6FLR+divRXM16a6dKniC3r66NuwYQ366uU+6mbforOWA8QesUVwPZllt1caqWrcdCdatLeLKKCoAQOcH6U74m3ypwBMCzzsWaZ1cLuMOeQh1RW0owFfzzq3JVIHjQ3GVmbm1JiSkgjSJqVnRIHQD6UvcwIB9ZoaEscg9Sm39mXcXKIzd1uBygJB+s1p5vEIATCjAGwmPOKQWeGg3BdV7KkzEGDljvDXSD8aYO2y1eq4R7h+oOtE1u7A9hEbFw7H3Mai+RE5tPH+FBY6lu6tXWUwolJIEHcbfP61EMOJZJkEz62nxj4V9bMrEFSwqNiBBjzFSrEQCMiJOBXiuzbKjtmSfHKpSR8kirH2v4e5kpDbsKbQoNgd1bhgD8JUSffqdakbxVnoZ6RzoScsSBLmG0AfKMr9uU5SZSaGXE6bVGla1JzqEJmB517mqizOeZoaRfLunVNsDxZLR7w0PPnSgGuqityhyIxZWti7WjfG8Z7U5U+oPnSpq6DagomADNcqNVbEb/ALVZSDoOVWgtY+4mLOU09W0CF+lfHmrk2fYqz5Frz5eWbswnw1g/CnV5cOQkjOdBCQsISNOZ3UfcdqRYRYpVKSNeXn/GrEcQyCEiVbDzNMXW7iB7TKqrxyJ0tbqmc370RB6cz0qLDrNYkwlK9RKUlJ18DPxqRGIvDuENBPPM5vO5iJnfSpLO6WFFBgxsocxyqsS4iVNfDD5vXnEunOo5QUpCAZSlWsHbQjTmKbfsrE2kS29mjXKTP1qzNNpSsL3UdI6b6/Mipnbwzl0HmdT5VebXJxFyijmU3A+LXns7bpKXEmFDr1o1aoBPQUoxS07PFElOziSox1Ag/pTciaXuHImvo2LVxNwphSLjPcv694hIOwAq8M2zGXQIj3UowXCQ2z2aSQQSR7zP60R9jGU94ZpGmn0qWbcflMog5iTjfDm0s9szCVIUDKeYOhGlfWj2ZtKjuUgn4UZjeGldspBIlQA0GkTQrTQSkJGwEfAVDt5QI/oQck+k7pzgfETTCCle5M1R8TvHXnhbsGD+NXSnFp6P0ZZcWpSjzmirHh+YmRqb0fNeMwkV0KRM3d46ZbYOU7Ej+NMEXLjcJuEFCjseRoGqZRGE1VbHEPFdA1yDXoqqNdiT2LuRRTMjf40Wu9IMJKQnmImkr7SnMxa1U2JVHQ7T8KgRjSgQC3J5mrlUzFuwrER9fPggJmAaBJ1odCVn7xwQFGE/WpQqqbMg8x/RoNu6FJugEZY2nXz5eVD3K1H1iSjmEgkkdABvXIhTjbcgF1aUAnlmMSfCojdOW7hQ6ggp0P8APMHrUrW2N2OIrqNosIBkgvleuFXATvlJQFQOUHUaDavLBxxIO4bOoCtCAd0kcorlvGmM0woHzP0pbxHjxy5UJIzgwT7OxNNIhfCiKuwUZMM4Y4iCsTA/7awUJB90H3wfjV0xvB7dC0kABR7ygPZ61i1q+W1pWndJBHuM1s6b1D6UOgyCkEn9K0zSu3biZ/isTnM446CP2YS33QMpT5yKzG24jdToYUPGtD9JFykWCY07RSdPmfpWcYzZMN9mWXS5mTKpGxqWStuGEJLrKzlWxHlnxKhWigU/SnDTwUJBkVmzzkVaeDLjMyfBVZ+q0q1ruWbGi1r2tseWJY0NC8O4EEskhKVKUTJVy10omakt73s9hM0grY4jOrQlQfaMl4VlCSgJnnP1pJeK7N3s1c9jyIPPzFHM36gSQD5EyB5UJfKS8UpPrHMU9e4kqVHuBqzGZnpnJklrhaWxlTljxVJM+JE/OvHLZLQARHl4zJ+ZpItC0qjMr61ZuE+GlOkOOEhveTuoDp+741aiF+BIZgozJLcwQFAlzKlwJ6oUVAEe9J+XWjhlWcykR0mP0rO8e4n7W/deQYQDkRH92gZU+4wT76lteNCB6gnrJHy2pt9Kw5XmKrep+KWrFWwV54Ggiee40pZnparigL3BHvr79st9aTsotz1NfSaikJgsMx8xiGv73Ko13C885Ez1ihrNhF3bhSCQtJUDG4I2+VAM4LclyEukz1FcKWU4MQssQsSvUbP3uY+Ma0JNAYrft2rvZKUVKCQVn948vhXDGPsr2WPI6VFlLqeRNLSW1bBhhmD8KtkXdyoCTn+VWxWJOz3UbdU0vw5SQvOkiVbkc4o9/ExPrpSehFCzbj1EXTaxA9zG7OKApkAQOY2pLxWsPW6smUqTqIPxHwohp9eXQpCemU0BjOMJaYOglUjpNEDzxKiOJVbXiRzs0pSiVAQSdqDu7y4XuqPAGBQDmIpA00AE/wDFKH8QdUc0EDl5VpJWAcgD7yl73YYLH7TRfRndLbvSgiQ6gg675df1NW3E7+xbfKlDMpJILaNdR15Csl4Tx1bboVmhaTKZ5SCNfCi3M6T3tZ1zDfzNXhQx8wipO3oy08XcRpusgSktIbMgAiSdtdKTjG1gQD7zqaU9trUa1HeJ8KI1IexOS50+EkRi7ii8yVhXeSQQehSZHzFbK9Ys4lbNuxBWkKSobpJ3HkDII8KwhLmYafwrVPRXj0WrrO621Zm09Ur39wXqfzVDoMYkK5znPMXWPDC/tZaKTn/F7ITyXPs116TcFCF2qU90BtaQo81BeYgxzOaaMZxe6Q6pa5LwHIns1eyByCeUcqL9JTwdsbd4CIcEj2SpKkqT7laVXXWE5Bl1zFhMtdw1Y5T5Gflv8quXo+xHuKZVunVI8/Cq2X6JscTLSwsbjnANXmLRl6QcVKi2yT6kqP8Am2+VU4OTVkv+F7m6cS62lCkvSZzABJG4UTsaCxXge8YZDobC9CpQQcykBOpKh5dJ2oPEUDGeYfht7RRcNoEZjr0HWj8DvzbEhSFBK9RMinvoywUKQX30iVHuZhy6irXxLgzVw0pEDMBoRyPKkrbQco3Ubq3VnevcT214laQpJ0NCXmIoBIJOg5dapNldOtdo2okFKwkjyOv6US4+aFNCM5J4jV/+pFk2gc+sdXHErpGUKMdedGcBBTmKsKJJDYWo+RSUf+1VlM/8VoXojtfvLhyJKQhI/wBSiPpTwrVB5RMvcW7Ms71taKvw2TlJBBToELc9kHkeqdjMdaj9J2Oi1sS2g5Vv/dpjSER3yOnd0/zCqg7YJevkoUo5XXVEkEZioKzTO6ZWND8KR8dY6bq6PezIZHZpPWD3leZVz8BVOnwScD1jGpTZtGfSVhawByFfJJrtYGmmvLr4+6viKdMTnJXFchRPgKhcdrpKo3NcJEtXBeJKQ6pCSAp1BAnkoDRXjvTLDk3CHu+4UlvvKJ1BgbR4g1RrC7KVdqNCPVPPffyou9x5biCpajKiZjmI2qT6zp5eudq846s6rUVQPHYfCKEVcNTEV9Y2FxcDM2ypSdp5fE00a4JfVopATod6TaxQfM0vCn0E6wUqSqW1SI2NPW8eyiFNSetUm0t3LS4CV6EGY5ETWxu4dZONNOrdS12ic0SBOwJAPjVFtIY7hzLq7dvBiNjiRWxb99VLjvFj2iAdBlkDxJ/gK0tHDbCrjKl0R00meaZ61RvTPhjTS7ct6KhSVDqkEEHzkmoo053gmTZcNuBEvB2BfaVSpMoSfiRtWrWuAshIT2aY6RVe4SsS1YtZEgqUnMZMaq15eEU9DTnYn2p2nT470vc5ZzDQYEpvFfDDLVyFIESmSnkDMA/8VWbpyO6DMa0bj+KOOOqUeZgRMQNB8qTZtTrJ3J/QVrUrtUAxFzkz0P8AeHjRDhMaUqeXBHSR/wDKZsr0q6BJE1YOCcT7C8QSYSsKbV/mGn+rLVdSY0+HlXbKu8n8w+oqtujCX4hNbskNIt2lrQtRXm1SvLGUgbQetSF62Igh+OktqHwIqG50trfyd/3j+FBVgibwXPP1h6ra0Pt+9ts/QiozhFmeY97A/RVDE19R7j7yPDEOawtsAJYueyM93K2od46c5HPnUDGPnM42pADjSwhQzwhaUwMwWobkycpFe4ePvm/zp/3ClF2Zurj89XadBY+0xfUE1rkR408SvOQ2o9EvNgfCfnRCnJVm+zkn91aVfIVWkmvCK0jpUPp/PzmZ4zQLiHg5595biEFAUQYKF7gAbgRyqD9hWrQSLo3LajusJHZTO0lBI09qmoJG2lDB2+Soqt38w5tvKGWPBRII+dRYpVML6fOFWQW80MXwTbuozWzqgSJTmIUk/BMwetMeEUuWNjcqWnK4XcqAdZORPeHURJnworCL2QC6Ws/RszB56wJojFbJTrZymFDVJ2ExEe8SKzRqHAIJjoqQsDKHiN52UrSe+QIMEZVEzp4gD51WZAEnlR3EN198UAEZIBCt80CZ99KS7JnkNvPrT+mTamfeUay3fZx0OJ2kczufkOlD3L8Cvnn/ABpfdOyPpTcTk1rqMx2FdKQVHUE88vXxPh4UI3cwAEArVv4CpkXTvMpQPGJ+FdidGRTDZncx9fpFLuyU5KUCTBPwowXyHEKH4gBr1g1FhV6hq5Qtz1NQryIP6xQvkKcdwlxkZmuWNoq3tW0NDQJA5bnc6+NS3Fy6lCDkkqOum1d2t/8AdpyyQQII1MeVdftNR3JMbDL+orzYJJJM1MY6mc+lG3PasuRBUCnTqCI3860O04Ut2rW3RchK1hGpVrBMEgTyBNUv0j3gWW5IzAnu8wN5+MU0x/G/tDFooEn7rWPa0Bn/AMa16smoRG3AeWzDLRtT6iBpKsv5p38zrWdekm9D96tMyGwEDzGpPnJ+VW64xbsGS77IBHnGn1rMXXypRUdVKJPvJmrqoFnBmnYFdJbtWwg5sqQmfICdK6usSUltZzr9U6FIAkjST50i4PsnEsKUoESqQCOg10rnjLHylkNoT33NNN8o3+dZYrzfsHvHdw8PJlYdfCdNwNJPOl1xdN/h3oRTbqzrXqrUIGu9bowJmwa6T3kkdaYW7mlK1q76RRzZqTOhq16eVdWjkuI8VJ+ooMqqfC9X2x++n6zVb/CYdfxD6zZbz/p7b8rh/wD0NA0Zf/2Nt/hk/FxVBzWAJvJ1+f6z2vZryvqmHCsM1eb/ADp/3Ckby5uHz1c/9RT3Cf8AqGvzp+tVxBl17/EP+1NN6L+79ojrfg/L94QDXs1xXQrZmRPiaBxPDW3kw4kK6dR5GjFVws1BnSmuMLw91DzfqKXkKTspMSQfkR41pPDnGLLydFAdUk7HpFU3jVqbFCujyvkhH8aoMEJUQSNRqP58qSt04t56MYrt28TSfSDjLSn0JQAVBP3hgetMADTbLr/mqqFSCNgAPMfSlf2pSgCsyojU+Wg9+lch2mK02qBKmOSTC/sudYKR3NJ3k9R4UOq2R2uVWmu079INRKBSfA188M8a94fptRwYX9q7E5SmU6wU9OYUOtSItGnBmQQR/PKlb7xEK9xH/NeIXkUHG9jun6g0WJ0bKQlKSE6+PSlN9Vlw3AnbqexTIEEkmAARI99MWfRwopCnliCYyp3kgxqfGKAuF7hqjHqNuDbha7NCkk5kSgg+G3yIp22+6runSecU/scEQhhtLaRlCEiNtQBJPiTrUrOF+AGu9edcZckCaKNhcGYrxbm+2OgzoQBPQAa+VfYNiOVJBggbTy32rUOOMAZdbQV+sjNBGhII1+eWKqVxwC03EPKBUJI7tbFNoNYBib1sWyI+t+Fnby2ZDhLKIBWCO8YGgAO3vq9cP8E2bCAW2gVe2sZlH3nb3VwpK8wziOQ8gdKsdm1CfOmSihARKiTmJMSwLcoGh5VjnpCWpq8DYT/20yPzFR+lbxcancgCsV9NGcXiOzOQLZTmXp+FS0iD5b+6lk06LZvEsawldspFwREZy3+6Y+tK7phQ1nMPa1j4kRTK0aQIAAJOuY6k+Mmi3bYOElZMctdKczKJXG9Vg/z8qYJVXbuCELJbAKY2nX3TUQ8eVdmTJZorBkzctfnFBJVTDh8Tds/mn4JNV2fCfpLKh51+omv4kPu7f/BHzUqgJo7FtmPBhH1VQANYC9TdTqdg17XM19mooUOwUf1hr8w+hqrMnvu+LivoKtGBn+st+Z/2mqsxuv8AxFU5ov7p+kQ1vw/l+8LmvQa4FfE1rzJnRNcKNek1wqoM6KuNj/UEf4q/klqs+Mqgck7+JrQuNR//AD0fndPyZFUpFrlSkggz05fzPyoF6+5kwN16ND8aH+0+NHu280I9ZUU6cC9I8a4L/wAa5Va1wWaLE6Ti79rWvmlwe6dDyj5RUTdvNWThnD0/aWZSD3x8tagnAzJHJxNE4Nw1TDGVUSQSfPaPcNKYpZBQ0FEQTqOu9RNO9mE6DvBXzP8AzRaW8qWgqAQrl5Gs4tuPMcAwJKzjCmQv8SUcp12mo8O4/bfA7NKlEqUkTtmTEj5iuFR98ZO3T92lb9ulty2yaDMdhEygn9KDw1PcnJjG7eLpcLitUDSBoJEn30DiDeZLZzDbn7qYZQS8JOoE+8GoLtvuNwfw9PAVZgSPrLniF0G4UrkDqaa4Ffh1qRPmedIr5aXBlWBuN/OnFjeoQAlI0HSrg/oZRgEcRqWh0qo+knglN/a9wAPNSps7TPrIJ6KgeRA8atAuJ8KExd7uaTvVikE4gkT8xuoKFqCgUqTKSkiCCNCCOtfNPZuenStZ4u4A+3S8zCHwNSdEuRsCeSuivj1rJcRwx23WW3UKbWOShGnUciPEaUZ4OIGIY1fAcqZYPhqbx9LRAG6lL9hCRmUrTeANuZIFVlpwH+NWThdZCLnICVrYKEfmKgSPeExQscDInDvmPx6M7fMSLlZR0ypze8gx8qa4ZwFaNLC0qcUtMkSsdI2CfGqQ5j7jKsjhyqgGPA7bbe+mFpxeoRsfgflWTYb8YYzQQVjlZd77EmFLShSylSEpQE6EwmYkbzrXb+FqEFtLi0kTm7NQqrPekDNEstKgf9wpkeO0j40uPpSZ1BZWDMS24pPvAzR8qrFFhHlEYW9V7MuS7VwboWPNKv4VHlPQ/A1nrXpSuE83QP8AEJ+tMrX0tO6S68mfBKv/AGov6a8f7ZYNRX/yH+f+pfsCV/WUf5vkhVVa0PrfnWfnRdtx+6RPbhWh0LcHbYHKaXW10yG5U8EEqV3SCTGYxOWaZ0dbo5ZxjiJ6t1deCP5mG9pXJXS5WJN8nm/f2g/9Ka2eGlSGnVLRkccCQEknMnUkg6ckq0jlWg1qqMkzPCMepxnr4GmWL4aiMzAEDNmSVcgdxm6azrShLazshR8oV/tJqEtRxkGS6MhwYHxoP6gjpLp/1NfwqoNjQeQ+lWzjeRYJSoFJAWYIIOrqQN/Kqqye6PIfSpHUGcOJoVY1qZ5etQGiE6cluuCxU2Q10lvyqczpC23T7hn/AKlrzJ+CSaUhr+f5FNOHVQ+3GhmPiCKhujJX4pZ+Jr0tpaIOqBmg+AB291H2WLlRBURqUrHkUxHnNLOLHCSc34WztE6+dC4cErMZSYTopR6pkRsOXSs/HGY764Ms7l3mS/3oknoY0pVaWzjRZS68XD2hIUQBCShUJ8qnSkht3QCRPuKR/CgU4kh9bRbUDkcSk77htUipE7A9o6du4L0K3E/6TG9CM4koqMkQEoA08K+uwfvdBqEgc/Az8areI3aG1mEOETugnlA1qVHpIOPUTUcbzSiJIziY3y0PY3kOqOYZokJkZoJ3jp40uu8VzglJkQEgjqtUH3wDUHCdsXH3HydBKEjmSqJ9wSE/GqqbWvsxjiQ6BFzLgjFFnRdMcPvhBz7Rp4+FI3ka6nnRmGiTG+unuraKDbiI55hyMU1KQjKIJ/8AtZ/6Vr0LtG0mJ7WR1gIMwd9yPlWmm2bBJ9rTX6VlvplZCFWyU7ZXFEeMoA+QNK5X0l3QmSrcKVa6j500wjjFdoHOybTncAAcUZyxMEIiJ15mPCl76RJ3ocsDqKPAPcCROXClqKlEqUoySTJJO5JqRK1DYkV6hrnUvZ1JxOgyLYrIABUpRgAakk7COZrRvRVwnb3H2pF0zmUnKkZpBRIMx0UD9Ktno1we3asW3uzzLcVmUpYEylUDL0SCJq12NrbtFRaSGy4srXlJ1UeZJpPUMWQqOI1XQxG6fnvHODnWbp1ltC3UtqgLShRBB9WSBE6gedWp/wBCF0LXtM6S9EhlIJJnlmMAH5VsyMUTzA5xFdOX20aa1K2NgDMsGlOcGZBwJ6P3n832iWA0oJUlSSFKG5ynbbnrVwxn0QNlJUy5Kt4WlJkfmAmrS8Se6AdRv0pU1c3DV2G3nJaUhRRlTExGh6ETVbWvnAhf0oPRmR3uGKZWpC0AEfuiD742q12Vg64GnGhnUBCW4MapyHb1YH61pGUEEKQkoPUAyD1r5q2QwnuJhEk6DUkmYqLDvwGgiooeDK1i3BVwlnM0tC3EpUS3BTnKhJRInTcba1keB8EYjcqSEIKM6lAZxlgI9YmRIAJjxM9K3lnG1KfU2pCkZQFGSPVPqwRz025VDe8ToafShRKSsSg8lDaJ6z9aCv8ACU7YTUM/cxTi/gy+smZuHGi2VBMJUJJ3GkAkeW3OlqUEITpuka+4VvmJYaxeFP2hsOBJlObl4ijTh6dA0GoSICVDkOUdKuS99vI5lJ05Hcwq44Iu0FuWp7QSjKpJnwmfW12oZjhO6ceUwlpQdQJKFQkx/m391b2ltUguIRCTmBRqAeo06Ukx+7fWEKtSntc2RRKQZQZ1nlB+tD4z457hjS59ZiGJWamHC28haFjdJSfiOo8RQybgdFfCv0MnhZq7Qn7chpx1KSJSCIB31Ef/AGq9jPoztX0o7CLYp7ugKs46mTv0NXi7GN0paggkCY+H/BXwphgS4uGj++n/AHCjOLuHxZ3amU5lABJClCCZAkiOUyKP4R4Kubo9q0kBDakyVGJIIJA6mKsLrtzKtpBnvEL4PbGCAAE+ZjWjMIYAYalRBET4ygmPpQmMMSooJ7yniIOmx1+lNAgwAEp0J5k+qmOQ3B3pI9RodyS1ByuDX1QOfNNCP2KGuxyJy5loUY3Jyqk+dGMuqyvGR6oMDrlPM/zrShjEHnEoLqA2UuZU+Kcuh+dSoz1OOI4vEDtF6HZJ6/i/4pXfMBUQqBmX8yD+tNLokKUSR6idPHNHKlVw0ToIkKUTCo9YyND4VKyO/WOr1lDcobEISpeUa7ISQDr+8o0+wHBctqysTKgVq8lHT5AVV8Qe7vmkn/zWT9E1pdkzDCGzslCE/BIFL6Q8lvnDu6AitaAVQJk7TTzDrENjUyrrXFtZBP71MOxgZlafWtJ7yRiKhADF93ZKLgUCI00rPPTEZethuezX56rAFaqEgx86V4nwk066l9SlhaEZEwYAlRUTtvJ+VVG3C8QiMzA08LXCsii0pKXFhAURHeJ5jePGr3ceg8lvM3cZlQICkwCfxag6eFWnFn1NIyJY7SI2VOoiFGaNsOJhkS0e67ElAMwDPOkhrGc7cYhisdY5gmEYHZJaXbJtsuYFKs6NVRoV5teuhmpbDgWxYWlaGE5kgxPe5RJnnXuN4p2Sc4Kcw072x5xNLsD4sFw6lGWDz15eE70SOznEbCLnaY3vkkA6AActvkKSZV5tNuvTrNWwltekHzrO/SDiirVORpfeXmk8wjy/WpsOcYjdT48uJdLJ1pTWULSSB1EhQ8K4KFFQ51RPR1wM44E3TxhChKEndU/iPStEaT2CQmc56moc9Zg558sGxi9W2ypbYkpEkeHM0mZx0XDAVmlSQQDHeBPI/KmfEF6s2zhaCQsJM5hpEGY8aoXBLzRWrtDIIAATqc3IkCpZ8niGoUKS3p1LmziigEoJlWmv61LccT9m6hmfWGsawr8M/OhMUw0ttKc9lJI1108Kyu8xtaXQrMQZkkbyfGgDvgZEJK1ddxOJptxjallWkK9SfKgmrft32VOEKLROkx05e4Ut4TeVcKKM3fOuus+M1NxJwi5aJL7ay7l7y4kKSOah1FDvbPyl2EVthOJfXbgJymIMcqruLuNlbPavBlSVEpOfJ8TzHhXnCHEJvGYWD93He6/rNdcW8KN3yB2agh1I0UdiOh9/OrGbJGIpsKnBjpBc7xOUpBgFJnMkiQf40O6yGxA0kyTWQ4TfX1mSErWlKFKBHrIn1SYOnKmj/wBvu0qV96ZgxlMFI5gbRXW7uBCRCezxNGdx5ttxDSXEqz+soHY8k6UE5xIzavqDr0KBEDKokJO2gFZQtC0OZHMyVCNCCkj3dKOxNL7vZy2pYAgOERI3ylR3oNxJxDetAuc9y+Y6x+0ylxhSFhPcEylUE7+XhVowG2cs2OzWUqSDIKBGp3B/jST0dcPBm3K1E9os6idABtFWR1fZAlWxoSgIi7hSuwHiVPH02a7sLKCt2JgEhM8yY50NZ8OLLXaoQAO8rLuZWZJHwFHuWzf2hIRCZ1z5dTO/gIFW1mxSltRSVKMHfWdNgK4/h2bCc5Hv+0UI2NgzLw6AlwZdkjp7NC4q7ogwDCZ+AR/GrJf8MFKVrC82ZIzJ2KTED3Ugu7WXeynUNwIM94kaac4SNPEVcHGe5xk90oEjujVsnpsZ99Bm1QtaswPI7kbjw8qcYvhJZcSJUU5SJ1jVOo6TNJVP94978KRuORVVg56gkEdzzF3siVH2QP8ASifqa8d9IKXkpSLi5t1AAFXdWFGNyI091C8Sn7pz/P8AoKqKLdOSY199BpKg9fZH0galiDibJw5x6hBCV3QdT17MhQ5a5Z85ojEeNXEOlRQotEgAgZvfA1isYwTEHG1whakg7gGKv2P8SXDaAEOZdE7JT06xSusRq2CZJz9v2lIfIl6teKy4Dky6b6x7tRvQl/xIfxZugEwJ9xrMXuJLgtyXVTHh18qnXjryyylSyRkA2TzOvKlwthO0n+flJ8X5S54hdS1mSo5iJKcxOg896WYGC5dNqgjUZjqO7vBBoPFHD9qbR+FKZA6aUXZXCkpbIMFS9dtdasRMdSAxZuOJfMQw1i5SW3G05PPWT0rMcTuv2ZdgttLKc2VKlFUED1oHl7q0i5dKWFKToYmdOlUDiq6U4m2KzmJiTp+I67Vdp6zuJJjCAk5lntOMWXBmQSSPw7b8jVM4p4auHL4qeKUIcSVgpOZKUjZPnzoXBXC0/cBvuhOaBvGnjNLGMUdecCXHFKBJBExpG2lPbFC5EvL5AabJhqh2TaGlZw2hI7s9BSlXEC3S4GUKWUSidR3umvKmnCDIatG8gyyBPj5k182qMTUBoFIBI5Ejn50tQVZ9rexhJeQcSvv4g+60WcoQVJIUVHdWxSDuAesc6P4UtW7e3SEthJOqjIUZ8TQfpDWU5sukAERprNDcFOFTGpnVX1pjVVitQVly4Lhj7RpxASH2VlRLR0KImD18q+wnA+2u1LurdIZAloEJgkc4GvKYPWp7JXaOLQvVPdEeFFYK+r7S43JKErUADrAygxJ1jWs1ryeMSiy05IEbuYCy06bhJyhSQkpAAT3diI2ofFSDbuZBnJSoZZ3keNTYso9gBy0+tVy4eKWFwY3qxHycQ6SSuSYs4I4eubZpQdIQFkQN+6Ocirf9sSO6AOlDF0m2MnZII8DS37QoBJnehWwlyBCqsL53QVh6wtFuoeUVEmCk6iFCZOm+tHWeL9oB2EdmAMkHQo2+NKUYc25iJzpCpUAZmCMm0U3sbNDN84hpCUJhJygCJO8DlTVjZ8vrjuVtZsOYBjvAy7x4OlwIGQDaVSCfHagnLu5t7QWjuVTkqSkxoUj1FD3VpAQFKTInSvcUsUZQrKMwMA86WLhV3YgPbuAzKVwxavW4++ckLEoJ6jcVYIS82UuQpCt9aVYi6RmAOgdTHhPnQDN2r7QEz3YmK6okJuk1t5MT6+tS0+lIVmR6yO9Cj4RsYq2MOOeyEpgb6f8AAqvp1v2wdQEEidY15dKszyzljkQQaXD+cjHPvFSxbuIBerbWUrQlAJ9fNmSegqReIs7qbTmQSrMkDcCM3UmDVKwFvtHsq5UASACSYAJHWo1vFF24lJgJOg3j40vvK529SBaZZbniRTzakNW63iRoVAJQDyzKVEfCqirhW7CUk3bGczmT2QVl6DNz36VZ23yv1oPuA+goG54TtVrUpTQJJkmVb+41fRqyoxCNu74p/9k="/>
          <p:cNvSpPr>
            <a:spLocks noChangeAspect="1" noChangeArrowheads="1"/>
          </p:cNvSpPr>
          <p:nvPr/>
        </p:nvSpPr>
        <p:spPr bwMode="auto">
          <a:xfrm>
            <a:off x="63500" y="-866775"/>
            <a:ext cx="256222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en-US"/>
          </a:p>
        </p:txBody>
      </p:sp>
      <p:pic>
        <p:nvPicPr>
          <p:cNvPr id="88069" name="Picture 6" descr="http://www.chinapost.com.tw/news_images/20111021/p20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908050"/>
            <a:ext cx="3494087"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文字方塊 5"/>
          <p:cNvSpPr txBox="1">
            <a:spLocks noChangeArrowheads="1"/>
          </p:cNvSpPr>
          <p:nvPr/>
        </p:nvSpPr>
        <p:spPr bwMode="auto">
          <a:xfrm>
            <a:off x="6264275" y="1125538"/>
            <a:ext cx="28797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4800" b="1" dirty="0">
                <a:solidFill>
                  <a:srgbClr val="FF0000"/>
                </a:solidFill>
                <a:latin typeface="Arial Unicode MS" pitchFamily="34" charset="-120"/>
                <a:ea typeface="標楷體" pitchFamily="65" charset="-120"/>
              </a:rPr>
              <a:t>接觸促進瞭解！</a:t>
            </a:r>
          </a:p>
        </p:txBody>
      </p:sp>
      <p:sp>
        <p:nvSpPr>
          <p:cNvPr id="88071" name="文字方塊 6"/>
          <p:cNvSpPr txBox="1">
            <a:spLocks noChangeArrowheads="1"/>
          </p:cNvSpPr>
          <p:nvPr/>
        </p:nvSpPr>
        <p:spPr bwMode="auto">
          <a:xfrm>
            <a:off x="-36513" y="1125538"/>
            <a:ext cx="2879726"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4800" b="1" dirty="0">
                <a:solidFill>
                  <a:srgbClr val="FF0000"/>
                </a:solidFill>
                <a:latin typeface="Arial Unicode MS" pitchFamily="34" charset="-120"/>
                <a:ea typeface="標楷體" pitchFamily="65" charset="-120"/>
              </a:rPr>
              <a:t>瞭解創造共識！</a:t>
            </a:r>
          </a:p>
        </p:txBody>
      </p:sp>
      <p:sp>
        <p:nvSpPr>
          <p:cNvPr id="88072" name="文字方塊 7"/>
          <p:cNvSpPr txBox="1">
            <a:spLocks noChangeArrowheads="1"/>
          </p:cNvSpPr>
          <p:nvPr/>
        </p:nvSpPr>
        <p:spPr bwMode="auto">
          <a:xfrm>
            <a:off x="2555875" y="5748338"/>
            <a:ext cx="43195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4800" b="1" dirty="0">
                <a:solidFill>
                  <a:srgbClr val="0000FF"/>
                </a:solidFill>
                <a:latin typeface="Arial Unicode MS" pitchFamily="34" charset="-120"/>
                <a:ea typeface="標楷體" pitchFamily="65" charset="-120"/>
              </a:rPr>
              <a:t>共識避免戰爭！</a:t>
            </a:r>
          </a:p>
        </p:txBody>
      </p:sp>
    </p:spTree>
    <p:extLst>
      <p:ext uri="{BB962C8B-B14F-4D97-AF65-F5344CB8AC3E}">
        <p14:creationId xmlns:p14="http://schemas.microsoft.com/office/powerpoint/2010/main" val="32370465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文字方塊 1"/>
          <p:cNvSpPr txBox="1">
            <a:spLocks noChangeArrowheads="1"/>
          </p:cNvSpPr>
          <p:nvPr/>
        </p:nvSpPr>
        <p:spPr bwMode="auto">
          <a:xfrm>
            <a:off x="395288" y="44450"/>
            <a:ext cx="8532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r>
              <a:rPr lang="zh-TW" altLang="en-US" sz="3600" b="1" dirty="0">
                <a:solidFill>
                  <a:srgbClr val="FF9933"/>
                </a:solidFill>
                <a:latin typeface="標楷體" pitchFamily="65" charset="-120"/>
                <a:ea typeface="標楷體" pitchFamily="65" charset="-120"/>
              </a:rPr>
              <a:t>戰略機會</a:t>
            </a:r>
            <a:r>
              <a:rPr lang="en-US" altLang="zh-TW" sz="3600" b="1" dirty="0">
                <a:solidFill>
                  <a:srgbClr val="FF9933"/>
                </a:solidFill>
                <a:latin typeface="標楷體" pitchFamily="65" charset="-120"/>
                <a:ea typeface="標楷體" pitchFamily="65" charset="-120"/>
              </a:rPr>
              <a:t>-</a:t>
            </a:r>
            <a:r>
              <a:rPr lang="zh-TW" altLang="en-US" sz="3600" b="1" dirty="0">
                <a:solidFill>
                  <a:srgbClr val="FF9933"/>
                </a:solidFill>
                <a:latin typeface="標楷體" pitchFamily="65" charset="-120"/>
                <a:ea typeface="標楷體" pitchFamily="65" charset="-120"/>
              </a:rPr>
              <a:t>參與國際事務突顯我國貢獻</a:t>
            </a:r>
          </a:p>
        </p:txBody>
      </p:sp>
      <p:sp>
        <p:nvSpPr>
          <p:cNvPr id="89091" name="AutoShape 2" descr="data:image/jpeg;base64,/9j/4AAQSkZJRgABAQAAAQABAAD/2wBDAAkGBwgHBgkIBwgKCgkLDRYPDQwMDRsUFRAWIB0iIiAdHx8kKDQsJCYxJx8fLT0tMTU3Ojo6Iys/RD84QzQ5Ojf/2wBDAQoKCg0MDRoPDxo3JR8lNzc3Nzc3Nzc3Nzc3Nzc3Nzc3Nzc3Nzc3Nzc3Nzc3Nzc3Nzc3Nzc3Nzc3Nzc3Nzc3Nzf/wAARCACUAK8DASIAAhEBAxEB/8QAHAAAAgMBAQEBAAAAAAAAAAAAAAYBBQcEAgMI/8QAPxAAAQMDAgMGBAMFBwQDAAAAAQIDBAAFEQYhEjFBBxNRYXGBFCKRoTJCsSNygpLBFSQzQ1JTYhai0fA1RLL/xAAaAQEAAwEBAQAAAAAAAAAAAAAAAQIEAwUG/8QAKhEAAgEDAwIGAgMBAAAAAAAAAAECAwQREiExBRMiMkFRYZEU0TNC4fD/2gAMAwEAAhEDEQA/ANxooooAooooAoJxzrluNwh2yKuXcZTEWMj8Tr7gQkZ5bmiBPiXKI3LgSWZMdwZS6ysKSfcUB05pblX66SbxNtVjtkdx+EW++dmyu6QUrTlJSEpUojmNwNwfClPT+pnbAxG+NuDtzjPrdTJY+Z2VDWhakrcAAKiySk8/wnkSDgXt0uEW26lt2omXVv2+4wlRXFxUKe7wpPeNKASDnbvAMc+L0oC2sV5kXB2fbblFTEukPh71tpwrQpCweBaFEAkHBG4BBBFJGnFW6Xa2VT4OpLzcmytuRwrkFlbiFFJ4eNaWvy9OVN1kTJuOpJN8cgPQopiJjMCSngde+YqKijmkDkArB3Ow689u0/qC2/Ex4N6gx4Lkp19tPwCnHUhxZWRxFwJ5n/TQDaggpGBjbkeYqTXwhMusRW2pEhUl1I+Z5SUpKz4kJAA9q6KAT4CZOqZ9ykOz5ka3w5S4cZiK53fGpvAW4pQHETxcSQM4+Xrmu3TcuWi5XWzTpSpaoKm1svrSAtTS05AWQACoEK3AG2KgWm7WufOfsbsN2LMd79cWWVp7t0gBSkqSDscA8OOeTneuZ2BcrHp+7y2lquF+nHiK2myE94QEICU74QkY+hJoD0xrArD8ldonKtaJDrInRgHUju1cKlKQDx44goZSFcs7CmWJKYmxWZMR1DzDyAttxByFJIyCDSDJtM3SwsdrtN9kxbdMJg8K2m3gy6UFSVIKhkZ4VDBJGSNqu3Xladi2nTOnowfllnha79RCGWkYCnHCB5jAG5J9SAGmiluPdLvbJ8OHf0xH25rndMy4aFNhLmCrhWhROAQMAhR32wM0xjcUBNFFFAFFFFAFFFFAFccy5xIkuJDeeAky1EMtAEqVgZJwOQG2SdhkeIrqc4uBXBjiwcZ5ZpIdst6sUoaiakKu89aeG4xuHHG3nIEcE/JwZOE/n6/NvQHzvL6rXq/vr1EfuvxX/wAKEI+VpwJ+drB+VKiAVBajnBUOletOyLjpxyW1eLDIQLhNXJLtuAfYaUvCQnhSAtPIEkpwVFRyM4q8mR7brLToDL6jHkBLjMhrKXGXEnKVDqlaVDkeowauozbjbDaHne9cSgBbnDw8ZxucDlmgKbSlkNnYnpdajhyTPkSCttI4lpW4VDiONyAcegFWsGBEtzHcQY7UdniK+BpASMk5JwPE10AYqaAjA8KmiigCioO1AOaAmo2qarr/AA3J1pkNR3nGJISVsPNnCm3Bukj36HYjIOxot3gH2nwIlwQ0iWwl1LTqHm8/lWg5SoY6giqa9MzrffWL3Chrms/DmNKjt/4qU8QUlaAThWDnKdiRuM4weLs31inVVqPxCUInsAF5CdgpJ/CseuN/A04VacJQk4y5ITyJ2nly5d5nOvtzP7EY4XY5urHC4h854u7KgFBKR1Od1YBAGK9XTWqEMByww1XJrvm2TJ4yhgqWtKQELwe8PzZ+XIwCSR1v7vZYN5Qy3cWlPMtqKu5Lig2vbGFpBwseRyKVXLEiPrq2RLct9m1MNruD8Mf4CXd0N8A/LkqUopG2UJOATvUkeR516pMvOr5CrjFg6bYbl5nNxpUpw/smzn520/61hIVnGycb77U4ggbb0B6ooooAoqDypdn3q5v3ORbtOwoslyGEmU9LkKabQpQyEApSolWME7AAEeNAMdQRmqOyX1yXNdtt0gqgXNpAcLXGFtuoJ/E2vbiAOx2BG2RuKvaA54sKLD70RI7TIecU64G0hPGtRypRxzJPWvvXxmuFqK84nmlBUPpVXpW9M3q1svJWC+lIS8jqlWN//NQ5JPBdU5OLmuEXdFRkV83n2mEFb7iG0DmpagAKngot9kfSvDrqGkFbi0oQkZKlHAFKl517bIXE3BCpj2Djg2QPVXX2zSBe9RXG9qxNewxnKWGxwoHqOvvWepcQhxuz1LXpFeu8yWlfP6GrVGvFcXwtiUDwq+eSU5BweSQeY8/p40zaQv6b/blOlHA+yQh4AfLxYzkH+nSkHTWjZt2Uh6WlUWJzJUMLWPADp6mtSt0GPbojcWI2ltpAACR+pPU+dVourJ6pcHXqEbOjTVGlvJev7OqqvUt0as1imz3VABpo8Oeqjske5wK75D7MZlx6Q4htptJUtazgJHiTWE9oWsf+ppbbEMKFsjK4muJOFOLwRxnywSAPM557elb0HVn8Lk8STwj7djXeM6sbZbJ7v4FxK/PBRj71ugrN+xzT64lvfvUhBSuYAhhJGMNg8/c/YCtIq15NTrPAgsImuS5wk3CE9EcdeZQ6nhUthZQsDO4ChuM8sjx6V11BNZSxnl/mM2zV1isVltofdgw3JMaG0nhQlav2SFKVjCUJT3hJ58sZJxV7HLOmIki6alu6npUpSe9Wc8AI2S2y2MnGc4Ayok9auriiUmK+5bGoyp5RhoyCUoJ6BRSCcc+VUlhs0NFwXPn3Fu7XtGUrfUpOI++6W2xs2M+56k0Azg5AI61NVDN1WnUb1plNpb42BIiLB/xUjAcB/wCSVEeyh54t6AgjNKrlmvFjlyJWnpSJceQ8p5+3zVblROSW3QMg+SsjkBw1cXmXcobTbtstybh837ZoPhpYT4pyME+RI9ao5+u4Ma2SlOMyodzS2oMQpzRaW67j5UJUflUScD5SaA92Rcm+6jN3l22XbUW9hUVpqUkBa1uFKnDsSCkBKACDueLw3bK5bW1JZt0Vuc+X5SGkh50pCe8WAMqwNhk+FdVAeVJCgUkZBGDWT3vTF2sU9yTa0yHGCSW3I2StAP5SBv8ArWtVGB4VzqUlURrtLydtJ4WU+UzFjfdR44TMuA8Ulsg/pmucW+9Xd0ExJ0lQ3CnEKwPQq2+9bjgeFG1cPxn6yZ6K6yob06STMrt3Z7dJBCprrMRs7kZ41fQbD606WTSFqtJDqGi/IH+a8eI+w5D2q8edaYbLjziG0DmpagAPrSjee0rTtuChGkm4PDOERPmTkeK/w/etFG1WfBHLMNz1O5rrEpYXshx5CqDU2sbRpxtQmPhyVw5REZIU4r26DzOKyy/9pd7ugLUPhtzB5hlXEtQ/eI29sUnsMSJsngjtPSZLqs8KQVrWfPqfWvUpWD5qPCPNc/YvdXawuOp3SmQe5hJUFNxUH5RjkVH8x+w+9WnZ9oZ6/Ptz7m2pu1IJPCoFKpCh0H/Dnk9elMGj+y8JKJmpglw7FMEbp/jPX90beOa1FCEIQEISEpSMAAYAFTWuowj26IjHO7BpCW0JQhISlIwABgAV6ooPKvNOgVWXu4i2piuKI4FyUNK9FbfrirL3pG7R52ZFrtrWS4uQh1WOmFAJ+5+1UqS0xyabSj3qygPHPakd/StpGrZDNws0aRDuSTJYfLWVsyE4DieLmkKASoYPNKvKnhAwMVz3GIJsZTBfkMZIPeR3ChYwfEVczFLG0bbos6JLjyrmkxXC4225OcdTkpKT+Mk4weWaYwMVm09cy232ZZ2bpe5s9xLb1vYTIASUKGFd4spISlKkkknopIGSQKedPxZsK0sR7pOM2WkEuPlITxZJIHsCBnrigF2/Xm9tuXaZan4DUGzpHfNyW1KMhQQFqSFhQ4AAQM4O9dtuu82+y2O5sSmrTgLMucQhSzjI7trHFzxurHLYGuW66QmyWbq1CvzzTNyUVux5EdtxAUQAcEBKsYAG5PKriypvzbrrd7XbXGgkd07DQtsqOdwpCioDbG4PtQFuOVTQOVFAFFFFAFZL2kayvtr1C/a7dLTGYQ22oLQ2kryoZO6sj7VrVZxq3s9mai1S9cfjmY8VaG0gcBWs4GDtsB960WzpqeanBWWcbGTTrjPuSiq4TJEpROT37pWPodhXmDClXGR8Pb47sl7qhpJUR6+FbPZ+y2wQVccwyLg5nP7dQCB5cKQMj1zTlCgQ7ewliDFZjtJ5IaQEgfSts7+EdqaKKD9TItPdldymBDt7kCC2dyy2Qt0jwJ/CD/NWn2LTdqsDXd2yIhtRGFOEZWv1UdzVotSW0Fa1BKQMkk4ApP1B2i2i18bUNfx8kflaP7MHzXy+ma8+tdTn53sXSURqmzYsBjv5r7bDQUE8bigkZJwBn1roSoK5V+etQ6huWopIcuDuUg4bjtg8Cc+A6nz51r/Z9Fu8OwNN3pfz/wCS2rdbaOgUev8ATlWWFTUyU8jPUHlU1yz5rECI5JmOpbZQMlR/93PlXXgsk5PCPNynsW6E7LlL4Gmxknx8APOsz098RqbWiZz4/ZtL71aeYSkZ4E/XH0NceqdRSNQzEttJWiKlWGGRzWehPifKtC0ZYhY7WA8B8U8Qt488HGyc+A/81k1d6phcI9ztLp9s5T/kmsY9kMIqagVNazwhTTN0rpSbLEi5xm7nLd7x8vPd5IcySUpwMqKRnCUgbDlUWvUqLlqxtiKJyYb0NfCJEVbKS4hSclPGATsvf0FXzy7ZDeceeVEYec3WtZSlS8bZJ5nliqmTfNLTLpEC71BVNjKWWm25aeL5kkKBAO4xv7ZoCssen7VqeAm8X5kXGVJWslL6ypEbhUR3aE5wkpxgkbkg5qx0shVvu93srT7z8KJ3LjBecLhZ7wKJa4juccIUM7gLA5Yr4C22CVcJL9qvy4j7zhMhuDcE8KljZRKDkJVtgkAHI33q8stqg2iIY8AK4VLLji1uFxbijzUpRJJPr4YoDsmJdXDfRHXwPKbUEKxyVjY/WqHT2rrddB8PIcTDuLZKHorx4VBY2OCeYyKZOlKWrtC2/USjICjGmkYLqU8SV+HEnr686pLK3RDGwHIyKKxiRojV1pHDAdcdaGyfg5SkbfukjHpVXIj6yY2eRf8A+HvlfdOa5uq1zEjV8G9kgDJwBVdMv1ohA/F3KI15KdTn6Vgr1svss4kW27v+TsZ5X6ivvG0lf39mbJLH77fd/wD6xUd5+iI1GpXDtJ0/FyGHH5ax0ZaIH1VgfSle69qdwdJRaoTEZP8AuPZcV9BgD71WxOzfUcgpK2o0dJ5l57ceyQaYbb2UtjCrpc1r8UR2+EH3OT9hUZqyG5n93vtzu6s3Kc88nmEFWED+EbV22HSF6vhQqNFLMc/58jKEY8up9hWwWfR9hs5C4kBCnR/mvZcX9Ty9sVe1Ko58zGnPIraV0NbtPqEhX97m/wC+4Nkfup6evOmnIPhVbdr9brQ2TNkpSrGQ2ndZ9EjekC+a+mzUlq1tqhsnmtWC4f6D2z61aVSFJYN9t0+vceRbe74HXUOp7fZEEPK72QR8jLZ3J8/AVlt9vs6+yQ5LXhCVYbZbzwpz4DqfOuKNHkT5YajNuPyXVZPDupR8Sf6mtM0loxm2cEy48L03mkDdLXp4nzrNqncPC2R7ip2vS4apeKf/AH0c2htJKhBNzuScScZZaP8AljxPn+lPI5UBOKmtkIKEcI+eubmpcVHUmFFc8mUmOphKhlTzobQB1OCT9gT7V0CrnAXdTPWWI+w7cLWLjPdBRHYaih55YG5xnYJGdySAM896+NovltE1uDJssiyyXgSyiVHbQl3AyQlSCUkgZOM5xk4xUXp82bUjN5kxnnoLkQxnHWWy4qMrjCgSlIJ4VdSORSn1FXqmSjWsNFksBkFanA45P7pSERgkE7KIwVE/LgdCScdQPjqaZEl3KVa/7GgxktnDlwuVuU8hZIBy2hIwsYJGSoYI5Gu7Q1u0nZ5T7Vjnx3rjKQFPhK0oU4E9Q0kJSkDP5Ujzq6uzF+lyhHtsuLAhlAK5RbLrxOTlKUnCU7Ywo8X7tfS16dgW6QZaULkz1J4VTJKu8eIPMcR5DyGB5UBbDlU86KKAKjFTRTAIoqag70BG3PauGfeLbb0hU2dGZ8At0An0FZLqW5TV3ucj42R3aX1BKA6oJAzyAzVKogEqUQCeZPWsU7vDaSPobfoTnFSnPZ+xqVy7QrXHBTCbdlrHUDgT9T/QUpXXW95uGUtOpiMn8rP4j6qO/wBMVUQbNc7gR8HAfdB/ME4T/McCmq2dnMt3hVc5aGE43baHEr6nYfQ1z11qnBrVDptnvNpv53f0JKitx3iUVLcWepJKj/Wmew6HuNyUl2bmHHO/zp/aKHknp7/StCtGmrVaAFQ4qO9xgvOfMs+55VarWhtJW4oJSkZKicAV1p2m+Z7mO567JrTQWPn/AA4LNZIFlY7qCwE5/G4rdS/U1YjnypXPaBpz+2Gba3OS4t1XB3yBlpKuQSV8tzt4ZpoBzW103BYaweBKcqknKTyz1UGppf1nqJvTlnck7Kkr+SO2T+JXifIcz6VVvCyyGcqJirrrz4dlYMW0R1F3G+X3Nh9E8X81NIpT7NrS7b7EZUsqVMuLhkulXPfl9t/Umm2qwzjLIRRXhd8iSHJcOXahAS3uzMSpspI5nvQSMeXD71WaY1fIvtwVCctKuFLfGZ8N3v4h3/CHClOT5AGua4aLub97duLl1jXRlS+NuFdYxW2z1ARwqCRjxKSdufWmSxu3dXfNXe3w4iW8d0uJJLiXOeflKE8ONvHn5VcktMVNFFAFFFFAFRSnr52822Oze7Ge8VDyJUUp4kvNHGTgb5TjOR0J2PKqu09q9ikto/tFEiE4Rv8Asy6j6pyfqBXWNCc46oLJGUjQag0vta40u6niRfYPop0JI9jQ9rjS7ScqvsH0S6CftVe3PjDGUfE6Isrkp2S+28644srVxOkDJOeQx41Zw9P2iEQqNboyFj85bBV9TvS7K7UdLslSWZEmSof7UZYH1UAKX7l2vHhxarT8xz88pzAH8Kef1FWhZVG9oYO07urJYlN/ZqmAkYAwKr7terZZm+9uc5iMn/mvc+g5k+grDrnr7U9yQUuT/h0nmmGjuwR65Kh9aWXFlSi664Vq6uOKyT6k1sp9Ol/d/RmdQ1u99rcVCSiwwlyFnk9JSW0D+H8R+1Z1fdS3i/ucVxmuqbHJhCihsfwjY++a82XTt3vuDa4LrzZ5Pfhb/mOx9q0CwdkoHA7qCZxEbmNEOE+hWRk+wHrWhfjW+/r9sr4pGbWu2TbxK+DtkZcl/AJQj8oPUnkBz3NfoLR9vudrsMWHeJglSm04Kxk8I6J4j+LHLiPOu62WyFaYwjW6K1HaH5W04yfE+Jrn1Bf4FghGRPdwTkNtJ3W4fAD+vIVgurru7Ywi8Y6TovF0i2eA5NnOhtlseGSo9AB1JrK7U1L7QtXGXcGwLbGOVt80pRnKW/MqIyfQ+VVVxuV213f2Y7adiT3DAPyMpzupXnjmfYeFbDpuxx9P2tqFFGcfM64ebi8bqP8A7yxXnZ7j+ETyWoSEgADAFTRRXcsFFFFAFFFFAFFFFAeSMnfwpK1H2aWa7vOSYpcgSVnKizuhR8Sg7A+mKd6KvCpKDzFkNZMRm9lGomV/3WRb5aP9RcU0r+Ugj/urjV2baoQSPg2j5pfTW84FTWpX9b1wV0IwdHZlqhf/ANaMn9+QB+gNdsPslvzpPxk23Rh0Lalun6cKf1ra8UYo7+sxoRmsDsitreDPuMl89UtANg/qfvTTaNFadtBColsaLoGA6+S6v+ZWTTDS9rfUDum7Qmawwh5anQ3wrUQNwd8j0rNUuKjWZS2JwkX/AAgDAGw6V8ZkyNBYU/MfaYaTzW4sJH3rGLh2j6ilpKWX2YafFloFX1Vn9BSzNmy7g+HZ0l2S7nCVOrKiCfDOw9qxyrr0Go07UvacwyHGLA137uMfEujCAfIc1fYetZ9Hj3fVV5wjjlzXccbizgIT4qPRI8vParjTOgbreil6ShcCHndbyCHFjrwpO/ufvWu2KxwLDDEa3Md2jOVKJypZ8VHrUKM6nm4I3fJw6Q0vE03CLbR7yW6B8RII3WfAeAHh/WmAbCpxRWhJJYRcKKKKkBRRRQBRRRQBRRRQBRRRQBRRRQBRRRQBSR2tNhzT7CSSB8SDt+6aKKpPysMTdKaSgXdRMp6UAOjakjP/AG1pdn0lY7OsOQ7e13yRs84ONY9CeXtRRXKkkVReJr1RRWgsFFFFAFFFFAFFFFAf/9k="/>
          <p:cNvSpPr>
            <a:spLocks noChangeAspect="1" noChangeArrowheads="1"/>
          </p:cNvSpPr>
          <p:nvPr/>
        </p:nvSpPr>
        <p:spPr bwMode="auto">
          <a:xfrm>
            <a:off x="63500" y="-684213"/>
            <a:ext cx="1647825" cy="140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en-US"/>
          </a:p>
        </p:txBody>
      </p:sp>
      <p:sp>
        <p:nvSpPr>
          <p:cNvPr id="89092" name="AutoShape 6" descr="data:image/jpeg;base64,/9j/4AAQSkZJRgABAQAAAQABAAD/2wCEAAkGBhQSERUUEhASFBUUFxQUFhUVFxcWFxUWFBQYFBgVFRYXGyYfFx4jHRUVHy8hIycqLCwtFh4xNTAqNScrLCkBCQoKDgwOFA8PGikkHyQuKTUqKiksLDE1KSo1LDUpLSosKS0sKjUqKSksKSksKTU1LikpLCksNSkpKTUpKSkpKf/AABEIAMQBAQMBIgACEQEDEQH/xAAcAAEAAgIDAQAAAAAAAAAAAAAABQYEBwECAwj/xABNEAACAQMCAwUEBgMMBwkBAAABAgMABBESIQUGMQcTQVFhIjJxgRQjQmKRoVKSsRUlMzRDU3JzgrKzwSRjdKLC0dIWNURlg5PD8PEI/8QAGgEBAAIDAQAAAAAAAAAAAAAAAAECAwQFBv/EAC4RAQACAgAEAwYGAwAAAAAAAAABAgMRBBIhMQVRgRMyQWFx8BQiJEKx8SMzwf/aAAwDAQACEQMRAD8A3fSlKqsUpSgUpSgUpSgUpSgUpSgUpSgUpSgUpSgUrosgOQCNuvpXepQUpSoSUpSgUpSgUpSgUpSgUpSgUpSgUpSgUpSgUpSgUpSgUpSgUpUfw7jCzSzom4t3WJj5uUEjD5BlHxz5UEhSlKIKVwzYrXnO/a7DbBorUrPPuNQOYoz95h75+6PmfCi9Mdsk6rDYmaVpDss5wvZL4xsXuEmJebUf4L/Wg9FHQafHbG4rdwpC+bFOK3LKF5o4a7wtLbuY7mJWeNx0JUau6kHR0bGMHpsRgisXkPnJOJWwlChJFOiWPOdL4zkfdPUfMeFcdoPNK2NlI5I7xw0cS+LSMCB8h1Pwqhf/AM+27D6W++g9ynxddbH8iPxrqY+G5+DyZbfCY1P8w1t6tpuOlKVy2QpSlApSlApSlApSlApSlApSlApSlApSlApSlApSlApSlAr585Z7QZeHXlyZYzIksshmTOHDiRvaUnbO5BB67dMV9B1Tuauyy0vnMp1xSt7zx49s9MupGGPrsaS2eHvSu4yR0lGjtxsMZ03OfLux/wBeKiuJdvSAEW9m7HwMrhR+qmon8RXU9gKZ/j748u6Gfx1/5VKcP7DrJN5ZJ5vQsEX8EGfzqPzM/wCkjr1n79GsOP8AaBfXx0PKQrbCGEFVb0IGWf4EmpflbseurghrgfRotveGZWH3U+z8W/A1ujhXLdrZrmC3iiA6sAM4+853PzNQ3He1Owtcg3AlcfycH1hz5FgdI+ZrLiwXyzqkTM/JW/G8scuKNQmuXeWoLKLureMKOrMd3c/pO3Un9nhio7nDn+24ep7x9cpHswoQXPkW/QX1PyzWqOZu2y6nytsotkO2rOqUj+kRhPkPnWDyn2X3fEG72bVDEx1NLLkvJnxRW3b+k23xrt4vCYxR7Ti7ctfL4y5lsk2np1YNzdXnHL4ADUx2VRnuoI87knwHmerH5V9Acp8tR2FskEe4XdmIwXdvec/Hy8AAK55a5VgsYu7t49PQsx3eQ/pO3ifToPDFTArV4/j4zxGLHHLSO0f9lNa66lYXF+Ii3gkmYErEpdgOuld2x8Bk1m1XO0S+EXDLpj4xNGPVpMRgfi1ctlpHNaKrBHIGAYHIIBB8wdwa71A8hyM3DbQt17iP8lAH5AVPVBMamYKUpRBSlKBSlKBSlKBSlKBSlKBSlKBSlKBSlKBSlY8N+rSPGD7UenUPRxlW+B3GfMGpRtkUpSoCtO9p/aVe2t49tbukaBI21aAz5dcndsj8q3FVf4nyFZXE5nntllkIVSXLEYUYHsZ0/lW7wWXFiyc2avNGu3zVtEz2fON1xa8vn0vLcXLHomWf8EXYfhVp5e7Fr2fBmC2qH9P2pMeka9P7RFb7seGRQrphijiXyjVVH5CvW4ukjUs7qijqzEAD5mupl8dvrlwVisffopyR3lUuWOyqyssN3ffyjfvJcNg+aJ7qfhn1qzcT4pFbxmSZwijxPUnyUdSfQVUePdqcMeVtl75+mo5EY+fV/lt61ru8v7m+mGovLIfdRRso+6o2Uev4mvN8Txtr23aZtZhvxFa9KdZb2sL9Jo1kjcMjDII/+7H0rIqpcg8qy2cbd9KcyYPdA5RPXPix6HG3x61bM1NZmYiZhsUmZrEzDk1p7tf5gNzPFw23Optad5j+dbZE/sglj8vKp3tH7UEtVaC2YPcnZmG6wep838l8PHwBiOx3kptX0+4BLNq7kNux1Z1TNnxO4B9SfEVb5Ohhx+zr7a/pHnLaPDLEQwxxL7saJGPgihf8qyqUo0ylKUClKUClKUClKUClKUClKUClKUClKUClKUCqvzbwOZmS5s2K3EQK48JYyclCDsSDnGfM9KtFCKiY3GlLV5o1LXFl2slDourVg67NoOCD6xvgj8alY+1WzPXvl+Mef7pNWDivLtvc/wAPCjnwYjDD4MMEfjVdn7J7RvdadPQOCP8AeU1hmMsdpiWvNc9e0xLu/apZgbd8fQRkftIrAuu16IfwdtK39JlT9ma9F7IbfO9xOR5fVj/hrLg7KrNevfP/AEnx/dAqv+efKFf1E+UKjxHtVun2jWOEeYGpv1m2/KoVLW9v2zpnnP6TZ0D5nCr8q3BY8oWkO6WsWR4sNZ/Fs1KsyqMkhQPE4AA/YKfh7W9+yPw97e/ZrTg3ZK5w11LpH6Ee7fNzsPkDV/4TwOG2XTDEqA9T1Zv6THc1BcZ7UbC2yDcCVx9iH6w/Nh7I+ZrXnMHbhcSZW0iWBT9tsSSfIe6v4GstcdMfZ0MHAW/bX1lt/jXH4LSPvLiZI18Mndj5Ko3Y+gFae5z7ZJZw0VmGgiOxlO0rj7v82Pz9RVR4fwi94nMSgluHJ9qVySq/0pG2Ueg+QrcHJXZHDaFZZys843GR9XGfuKfeP3m+QFX6y6Hs8PD9bzzW8lS7O+ylpitzeoVi2ZIW96XxDSA7qvjjqfQdd1ogAAAwBsANsD0rkCuanWmlmzWy23YzSoQcT13/AHCnaGFpJMfpyMqop+C6z86m6b2wROylKUWKUpQKUpQKUpQKUpQKUpQKUpQKUpQKUpQKUpQKVi3HE443SN3CtJnQG21kdVUnYnxx1xWTmra0jbmlK4qND534t2pcRZ5FF0UUM6jQkanAYge1jPh51WbvidxctiSaadj4MzSH5Lv+Qr6LTs74eGLfQYSxJJLAtuTknDHFS0FlBbL7EcMK/dVIx+IxVeWZdOOMx0j8tHz5wXsu4hc4ItzEh+1Me7HyX3j+rWxeXuxG3iw11I1ww+wMpF8CAdTfMj4VYuLdp3DrfOq7R2H2Ysyn/dyB8zVF452+ndbO1x5POfzEaH9rVv4PDeIze5SfrPT+Wtl4/JbpvX0bajhit4sKI4YkHQaURQPwAqC4R2jWVzcm3inBce6SMJIfERsfeI//ADNfPXHubbq9P+kzvIM7J7qA/djXb8iasvKHZJd3TLJLqtYtm1uCJTjcGNOoP3mx8668+D4sGKbcTk1Pw199WhzzM9H0PUbzBxtLSB5n+yMKvizH3VHxP5Zr1aVLaDMkp0RKA0khyxCjGWPix/M1qriXEJeL3qRICsQJ0j9BPtSv94jw+Ary2bJydI7z2Vy5OSNR3nst/Zpau0Ut1Lu9zIWz5qpIHyyWx6AVc68bO0WJFjQYVFCqPIAYFe1XrXlrEMmOvLWIKUpUshSlKBSlKBSlKBSlKBSlKBSlKBSlKBSlKBSlKCP43wOG7iaGeMOjY9CpHRlI3Vh4EVrTiXKPGbDfh99LcQjpG5Uuo8tMmVb+yR8K23StrBxV8PSNTHlMbhWa7aBu+1HjNudMyBD/AKy20/8AIGo6Xtm4kf8AxEa/CKP/ADBr6NZc9elY0nCYW3aCInzKIf8AKunXxLho97h6+n9Kck+b5puu0biMvvX8/wAEYJ/hgVG/R7q5b3LmdvUSyn9hr6rj4dEvuxRr8EUfsFe4FZ48bpT/AF4Yj7+iPZz5vmjhvZXxKbGLRox5ylYx+BOr8quXBuwFtjd3YHmkC5P/ALj/APTW2uL8SW3heZgSsaliFxkgeWao9z2voB9XauT99wo/IGtLiPH889NxX6R/alpx4/elY+XuQbKy3ht11/zj+3J8dTdPlisjj/NVvaL9a/teEa4Lt8vAepwK1hxTtJu5shXWFT4RD2v1zkj5YqL4Ny7cXr/VqzZPtSuTpHqznqfQZNcHLxtstum7T5yw24r9uOGZx7mW44jKqBTpLYjhTffzb9JvXYD0rZnJfKYsot8GV8GRh4eSL6D8zXblXkuKyXI9uUjDSH+6g+yP2+NWKoxYpiea/dkxYZiee/cpSlbDbKUpQKUpQKUpQKUpQKUpQKUpQKUpQKUpQKUpQKUpQKUpQKUpQKUpQR/MHDTcW0sIYKZFKgncDPiQKokHY+ft3Y+Cx/5s3+VbLpmsd8dbzu0MN8NLzuypcL7M7OI5ZWmI/nDt+ouB+OatUUKqAqgKB0AAAHwArvmmavWsV7QvWla9oKUzSpXKUpQKUpQKUpQKUpQKUpQKUpQKUpQKxuISSCNjCqPJj2VkYorHyLBWI+ODWTSpQpfIHPM/Ee+L2sVusEjQuDKzyd4BkjT3YAA6Zz51jnn26HFBw5rS2DsneiX6Q+kxgE5C91nVsfZ9OuN6j+BSCx5hvYGIWK9iW8QnprTJf/5j/ZqI5wjaFLLjWCHF13su24trjCRofhEiDHnI3nUoXvm/mW6tGh7m1hnE8qQKDK0biRwTkjuyCoCkk52AqwRTkR6pu7UgZcqx0LjcnUwG3qQKgmYXPEo8ENHZwmXIOxmugUT8IlkP/rCq32n3RmvuG8PJIhuZS846CRYiCIz6H2tvUUFtfnS1Cd53rGIfywilaLHn3oTTj72cetS1peJKgeN1dGGVZSGVh5gjY16BBpwAMYxjwx0xjyrV/JObLjt7w+Pa2kQXUaeEbNoJCjwHtsMfdWgu83Odosxgacd8AT3QSQvgAkkKFyRsd+m1ZfCOPwXSlreeOUKcNpO6nyZeqn0Iql80XaRcwWEj5AFrdZIVmOMN4KCT8hXTkdFu+K3fErf2bZoxage600qFC0rx9UxjA1AE5ziguHG+a7azx9JnWHV0Lh9J9AwXGdjtnNZ3D+IpOgeNiyN0JVlz6gMASN+tUvtrUHhbZGfrrb/FAq+CgjeNcx29oA1zMsSn7TBsfDIGBWPJzrZrp13Kxh8FWlDxK2RkYeRQpz8ajO1kZ4Pef1Y/KRameE2yyWUKSKro0EQZWAKsDGuxB60EnHIGAIIIIyCDkEHxBHWoPmu/uYxAtmkTSyzhCJc6BGI5HdmK7jGlenjgeNU3s/drLjF7wtWY26oLmBSc90G7slFz4fW9Pu+tbQoKDzhzVf8AD44XcWMnfTRwAKsy6TICdWS5yBjpWfxu94nAgkH0J0V4+90LMHWIyKHZQzEMQuevTc1Edt38Ws/9ut/2PWxqCI4pzXa20ixzziN3IVFKv7ZJAATC+0dx08678O5ntp5GijnQyp70RykgHmY3AbHyqqdrxAj4ex+zxG1Odzt7ROw3PSsK7lTifG7ZrUlf3O1NcSMDG7CT3IVRwHYZDZONID9d9w2Yaj4+PQtctarIDOkYlZN8qjHAJPTxG3XcVmzShVLMQFUEknoABkk/IVpO85ltor2x4lHdQtJNK8d5GrgusFwfqwwzt3ShQfVRQbpu7tYkLucKu5OC2B8FBNQtvz5ZSIZEuA8akq0iJKyKQASGcJgbEdT41YKoPZEMRcQH/mV5/wAFBcuGcYhuE1wTRyr01RsGGfI4Ox9DWLxrmm2s8fSZhEG6FlfSfTUFxnbpnNUHtCh/c3iFlf2w7s3Ewt7pF2WZWIwzKNi2NW/mFNTHbYP3nm9Hg/x0FBYbvnK1iAaWUxqSBqeKZVydgNTJjrU3VRvuboZjFbNb3JF04hPfQTQoBoLE65FAJ9nYDfPwq2ig5pSlVWKUpQKUpQKUpmpQ172mcnvd3XD5IiykSvbzMvUW8qMXyfAaVkXPnIKs/N3ARd2E9sAB3kTKg8AyjVHt6Mq1MrID0IOOuDmu1ShU+zHhEkHD4jOSZ5gskmrZh7CxxoR4aY0jXHoaxu0nlCW6FvcWhUXVnIJYgxwsgypaMnwzpGM7dR41dc0oIC05vUxgyW93HLj2oTbzM4bxVSqFXHkwbHwqI5N5Zl+m3XErpO7luQsccOQxhgTSAHK7azoXIHTB33q7YpQa445dOeO2k62l40MMM0Ukq28xUNIGxj2csBtuARvXa64dPw6/a8tLeS4tLzDXVvGp72KT+fjjOCScnK4zknPhjYmKUS132p3b3XDxHbW13M7yQvpW3mBVY31Nr1INJ2xjrvVmu+bVWIutrfSMBtGtrOGY42XLIAPiTU9TFBROfnnfgzwtBNLdTxICkMTuFdmVmBZRhQu43OTj1qU4HzHi0hH0S97xY40MRt5FbUqBSNTgINx1LYqz4pRCocncqyJdXN/daRcXWlRGp1CCFMBY9Y2ZvZXJG3s7VcKZpQat7YrqW4S3itrO8naK5SZ2SCXQBGCNIYrhiS3hkbVsXhnFVnTUqSp0yssUkTKSM4Kuoz8sisyuaDXvaq8kn0NIbW5mMN5BcyGKGRgscWScNjSTv0BrvzVwiczw8U4dG7Txr3c0Dq0TXEBO6lXAIdeoz12xnABv1c0So/MXMxuLZI0sr8d+8aTr9GmDQwFx32o6cHKBlGknOrNZ/P8AYpc8LuI+6kfXGe7RInMneD2o8R6dS+0B1AwKtFKIVPkfj8psI/pdvdRTQoqSK8Eupyvsh0AU68gA7dDnNQXZlfPALxbizvYu+u57mMtbTEMkuMD2VOGGnocda2TimKgUfifAZeJ3ltJLE0FpZv3qrJgS3Eu2klAT3aLge9ud9hXn2xLJLw97eC3uJpZGiIEUTuAEkDkswGkbL0zner7XFSK5PzSncCT6Heu6gMsP0WbXrA2GSmkHO2c4qY4M0ht4jPtKY0Mg8nKgsPkcj5Vl4rmgUpSqrFKUoFKUoODWtOW+Itxq9uXlZvoNq4iigBIWeTfMk2D7YwMhTt7Q2232Ya1F2FubaS/4fL7MsUveAHqy47ssB4jZD/bFTCJXXj/IFvPERDGtrOozFPABE6N4ZMeNS56g+FRHZLzpLewzQ3X8ZtH7uQ7DWMkBiB9rKMDjyB8avxO3WtT9jduZr3il6oxDNOyxHwb615CR8AyfrVKFguOOXv7rfQRNAI3tmuEk7klhh9GhlMmCPUY+VZXKvNs8t7c2N3HGJrYJIJYdQSWN8YOliSjYZdsnqfKonjUUjcxRCKRY3/c+TDsneAfXH7OoZ/Guey+4AuL2G6H75LKTPIes8X8lJGOioAQNKjAyvnQWbmbmoWphiRO9ubltEEWdIJG7O7YOlFG5OCfKu72F4Uz9MiWTHRYAYgfLDPrI9dQPoOlUbm26+j8zcPmmOIZIWhRjsokbvUxnoN5E/WFbH4s0wjJt+61gEgSBipwDtlSCu+N9/hQYvK19cS2+buNEmV5Y3EedH1cjKGXUScMAD86r3aPzpLY9y0KhkR45Ls4yUt2kEYx5FmJAP3TUh2e8zTcQs1uZkiTWzhUj1HARih1Fjvkg9PCoafhN1xCO7eNrTuL3Ma96krP3MQMUbKVcAAsHlXb+UoL7GwZQVYEEZBG4IIyD69aoN7z/AC2HEhbX5ia3lVGjuUQx92zs6hJwWYb6G3HkDjGcZnZJxppuHrDLtNZu1pKCdwYjhD+rgZ+6azOJcEhvLq7guEDxva2YI8Qe9usMp8CD0NBIc1XM6Wsk1tJErRRvLiRNauEQvpyGBXodxnrXWyN1JZRsZo1uHRZC3dZjBZdWjRrzgZxnVnb5VrxeKzcJWXhvEHL20sMy2V2dtu7YCCU+BGQB5ZHgRjafDx9RH/Vp/cFBWezPj91fWgurl4QHaRFjijKgaHKZLM5J3B2wKyuHNxCZpXM9vDH3syQp3DO5jSRkV3YyqMtpzgDoRUZ2J/8Ac8P9Zcf4715dpfMMrNHwuyP+lXmzsP5CD7cjEdMgH5A+OKByfzbd3t9OiSQyWVv7DTiIoZZce5F9YRgHfO+wH6Qq83l2sUbyOcJGrOx8lUFifwFRPCeGQcLskiTaOIAE/ad2YDUfNmZh+IHlWPziZJRFaw6O8nfU3eBighgKySawpBKse7jwCP4Sgwezvm2a6N1DdoI7i3m3QDGmKVdUfx8Rn4edS/E1vGuUW3kjihEbGRnj73MhcBVQB1wcBiSTjcbVSLz6RYcatrq5a30XwNnKYVdV1jBiZxIx3J0jI8FNbSFBR+GcZvpeIXdmbiAC1S3cSfRyS/fLqwV77AxU3wuO9Mc6TTRiUSkRSrD9W0RRCp7svnqWB9rqOtQPLR/f/iv9VY/4VXsUFL7NuYLu9ikmuXgASWSAJFGRkx4BcuznxJ2x4Vk3PNck181jZhNUKh7mdwWSEN7saoCNch9SAN+uMVHdjf8AEpv9suv74qL7NJO64vxiCXaV5hMuerRl3II9MSJ+NBYuZ+I3thCblGS7iiAaaJkEcgQe88UiHG3XSynYHepjh/Fhe2iT2koUSqGRmTXp8CrJqG4IIIz4Gsjj8qLaztJjQIpS+emnQc/lVO7C7R04PFryNbyugP6DPgfiQx+dB6cj9ohuJ5LK8VIruJ5AukFY7hEZl1xajnPstt5DPgQJPmm7vIprcW80AjnnSBg8RZkDI7l1YOA2yHYjxG9Q19yQnELMMj91cwz3bW9wvVGF3KdJI6qSNx4dR5HB4LzpJcS21nep3V/bXSd4mwEqiCYd9H4EHIzjbfI2OAGz16DxrmgpVVilKUClKUCq7xzkiG4nS5VpILqPZbiEhXx00uGBWRfDDDptVipUoV285ZmuIzFcX0hiYaXWGNIWkU9VdwWIB8dOnNTHDeFx28SxQRrHGgwqKMADr8/MnqayqU2aVGXkJmvhffT5xMqGIAJD3YjJJ0aNPTJznOfWsrj3I0dzLFcd7LBdQjCXEOlWI8VdWBV167EeJHSrJSmzSD41ylDe2wgvQJsb68d2wboHTT7px5bHy8KxOHcq3MK92vFJ3iA0qJY4pJFHTAlwCf7QNWelNmlcsOSktrL6Ja3E8Ke17eRJINWdWkuNKZJzsNj0xWdy/wAENrbpB37SLGixxllQMqIulQdIAbAA8PCpWlNmlS5f5B+iXU1yl7OzXDa5kZYtDtkkEBVGkjUdwfGve05PkS8e7+nzl5FRHQpF3ZjQkqoULlcam3Bz7R86s1KbNIrmblqG/tnt51yrjY/aRh7rofAj/mDsa9rnhrtAIknaIhQveKqlsBdOQGBAPj0rPpTZpW+TeTf3Oi7mO5lliyzBJFTKsxySGUA467HPU1h8P7PTBcz3KX0xnuPfkeOF2AHREyvsr02+6vlVwpTZpWJuTHllhe44hczLDIsoh0wpGzpupcRoC2Dg7nwr2/7LSfTPpX02UtoMQjKRd2Iy4cqBpznIHtZycVYaU2aVrnXkheJJHHJcSxJG4kAiCai65AbWwJGAx2FTVraSLFoadncAjvWVQT5EquFJ+VZdKbNKhw7kFobyW8XiFw0s4VZQyQlHVcBV0hBpwAAMHNWe9gd0IjlMTHo4VWI+AYEfiKyKU2aVnk7kn9zlZI7uaWN2aQpKsZ9t8ZYMqg746dKyON8nRXE0dwrSQXMWyTxFQ+n9BwwKyJudmHj4VPUps0r1/wAqNdII7u6eSLYtFGiwrLg5AlIJYjp7KlQcb1MTWZ7ru4m7nACoVVToA2GlT7PTbpWTSmzSv8q8qtYqUF3NNGS7hZRHkPIxdiGVQdyScHxJr24pynDPdW90RpmtmJVwBllZWUxt5j2sjyPTqamqU2aBSlKhJSlKBSlKBSlKBSlKBSlKBSlKBSlKBSlKBSlKBSlKBSlKBSlKBSlKBSlKBSlKBSlKBSlKBSlKD//Z"/>
          <p:cNvSpPr>
            <a:spLocks noChangeAspect="1" noChangeArrowheads="1"/>
          </p:cNvSpPr>
          <p:nvPr/>
        </p:nvSpPr>
        <p:spPr bwMode="auto">
          <a:xfrm>
            <a:off x="63500" y="-684213"/>
            <a:ext cx="1828800" cy="140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en-US"/>
          </a:p>
        </p:txBody>
      </p:sp>
      <p:pic>
        <p:nvPicPr>
          <p:cNvPr id="89093" name="Picture 8" descr="http://en.cumhuriyet.com/medya.php?mn=610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25538"/>
            <a:ext cx="235267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AutoShape 10" descr="data:image/jpeg;base64,/9j/4AAQSkZJRgABAQAAAQABAAD/2wBDAAkGBwgHBgkIBwgKCgkLDRYPDQwMDRsUFRAWIB0iIiAdHx8kKDQsJCYxJx8fLT0tMTU3Ojo6Iys/RD84QzQ5Ojf/2wBDAQoKCg0MDRoPDxo3JR8lNzc3Nzc3Nzc3Nzc3Nzc3Nzc3Nzc3Nzc3Nzc3Nzc3Nzc3Nzc3Nzc3Nzc3Nzc3Nzc3Nzf/wAARCACVAK8DASIAAhEBAxEB/8QAGwAAAQUBAQAAAAAAAAAAAAAAAAEEBQYHAwL/xABDEAABAwMBBQYCBwUHAwUAAAABAgMEAAURIQYSMUFRExQiYYGRMnEHFSNCUqGxJGKiwdEWMzRDcoKSU+HxJUSys9L/xAAaAQADAQEBAQAAAAAAAAAAAAAAAQQDAgUG/8QALBEAAQQBAwMCBgMBAQAAAAAAAQACAxEhBBIxQVFhEyIycYGhsdEUkcHw8f/aAAwDAQACEQMRAD8A3GiiihCKKKKEIoopM0IS0UmaM0WhLRXJ55DLanHVoQhIyVLVgD5molW0cZxRTb40uefxRmso/wCasJ/OmGk8JFwCd3+Q5Ess2QyrccbZUUq6HrVY+j66zrhImtzZDjyW0IKd/GhJOf0qRvcudIsNyEm391Z7uohSnkqUTppgcOfOq79Hi32jc3IzKXnQhrDal7gOqs64NYvBErR80XeVpAoqEN7kMf42zzmkgauNBLyR/wATvfw0+gXSFcAow5CHSn4kA4Un5pOo9a3LSMoDgU9opM0ZrlNLRSZoGtCEtFFFCEUUUUIRRRRQhFFFeScUISkgcSKrm1G1kPZ9sIUO8SljKGkK5dVHkP1qHnXz63v8iIFlFptjS3pZBwHyn7pP4c++DyqvWO3LuU8X6+A9i88O7sq4yFk+FKR+EfoOlWxaZoO6Xjt+Ap3Sk+1qvmzK7tNYFxu7gR2wyzEbTuhtJ4FXMk+fDpTmfdlIkGDbWe8zceIZwhkdVq5eQ4n8683OW+48LZbFJRLWneW8U7wjI/ERzJwQB68BXDZ9xuCDapLYYmoytSs5Ekc3ATxJ5g6g+WKnIv3V9FoCRhdWLGl5xL94eVOfBylKxhpv/Sjh6nJ86fzJ0K3IBlyWWEn4QtQBPyHOoubtI0zEky2GS5DZR4ZBOEuuE4CUdR1PDpnXGbumbep4UO1lTHc7wCPh10A6D2AqeaVzcHnsu2gchXi77SwLpb7lBglbhTEWsu7uE6EDHXnVd2TuwssO4Syx2wK2Wyne3eO//Sp0bPM2jZqctfZrnLiL7VzOo4eEeXXrpTL6O2I8iPcW5bTTjRU34XQCCfFyNYu3Fzb5ymnVj2ss7Sy2tEuNvrJHar7RtGeQP3R6CrJLtluuyGpCkpUsDLUllZSseaVJ1x+VVHazZyHHiOSoKUR32U9o6wgkpUjON4Z5jTNRNlnyzY7vb2ZC292Kp9kg43SnVQHTI9uNaRvf6oY889Vya2kq995uFm0nlU6ENO8pT9o0Oq0gYI/eHqOdPpjCbnACo0pbRUnfYksKzu5GihyI/I1W9kdq48rZ7enuYkxAltaSd5b3JJA4kq/Wu8IzrMlU+Q0lq3vrK3YiNTDB+8Dz6qAwBnI4HNj4nNcQcEfdZh4IscKLgbZzbVdVWradAylW6JSE7unJRH4T1H9avbMllwlLbralDBICgSAeB9aqG29thXhcZhTjbE11BMOQr4XCNS2T5jBHr0Oay2/cY1gU+e0j3axvpRlXFTCjolQ5pzn0FbmFkzQ5uD1H+rMPcwkHIWt5oqL2eu7N5tjExrdSXE+JveyUkHBHvUpUTgWkgqkEEWEUUUUk0UUUUIQeFQNzun/rUa1sq8XYrkukckpHhHqTn0qdPCsyjzFn6U5YcOit9geQDYI/St4I9+49haylftAHcqH2dmxLXY7nOuKBIdnrS21HKsdoE5Uok/hyoA/LHOrBYmJzudp78kqW2nFviY3QCrRO6n7ucgDnrk1Cx48WxwmJtyYEq4Opzb7eoaITnIWvzJIOv/i+RGXnp1thyXO0XDZ7zJPJTyshPpntDjyFW6h4Flo56+B2/aniaSaPRSVohGHGJeUFy31dpIcA+JZ4+g4AdAKibnETtNKXGCuzhxFkKkJA3lu4xupJ5DPi6/DyNSt9lOxoO5Gx3l9aWWPJajjPoMn0rvCjM26C2w2cNtJxvKOp6kn3NeeHEe/qqiOnRV/aKOxIiIhXJ5caLGShfaNJALyzlIShOvsM8RXu1WR5LG40k2yKrihsgyHR1W5y+Q4da9Jt42iR9YyVutp/9huHCmQODo/eV58tOZpym8Kt0F1V7AacjkJLqBlL+eBQOROD4Tw+WtBDW+4c9UhZx0XO72iFDslxdjR0pfMVaS8slSyMZIKjknhVf+j6LGk2+4Cc005HUpBw6kFJxnXXSmt125nSd5uEy3GZOmVjfUR66D86iURL5eFaNTJIVrlRISPlnCQPlULpreHNytKxSsO09wtUGFIhWt5TrkhO4pCXlLbbTnJxkkAnhgetRGzMdsxrpJlOFpjuyo6VhOSpbmgCRzPl5iup2YRbY4l7QyhHY3gC0z41nJ4acPmM1OSrU0bO0qRiE4paRbWUHeEdwkbqlY+JRPE64GccyaIo3vkEsmAuHOG0hqzmx3JyyXVmYltLimlbqm1DU8iBngfOtvt8uNdLe1KjqDjL6MjeHuCKojtlZ2rZkuODu15jEsuBBG4pxIOQR04KBH4uJ1px9HqbnZ3O4XVlxliUpRjBw6haR4gB5jUf6Sa9XWFkzN4w4dFLp9zDR4Kf3CytzGX9nn1lAH7RbXsZLaQdUf7Scf6VDmKrbFxmQnZNi2naG9JZVHbmK47v3cn7yc8+I98X7aIFmIi4NjLkFwPceKOCx5+Eq06gVU9qZEaJdV2++sF2zzR2zEgDKo6yMK3fLOv+7nrWWneX+0i/zfhdygDN0ovZm4v2XZc3Et5EW5ht1HPs1JSFp9Dg/MVqjLiXGkrQoKSoAgjmKyi+wXLTsg7FecS8l+6BaH08HUdnkKHqn8jV/wBi3y/svbXF/F2ISfTT+VGraHN9UdSQnA4g7D2U5RSDhS1CqUUlLSGhCaXWYmBbZUtXBhpS/YZrMr0n6p+kEXBwFTJR3vP4h2RBHqpP5ir5tskr2Tug1/w6s46CqY9HXtZs5Z32lftsd4Q5BT+BWhPsAfU1fowGgvPBwVLP7jt6jK87FwHLvezfrzqFPEMBXBxwAnQdEgaf9qvNm+1nXWTx3pXZJP7qEgY/5b3vVcsspuZtg3b4I3bdaI60NgcFL0SVefMe/WpayquXZzO6oiqR36Rq6tSVZ7RXQVzqi5zs4wKHYJxAAJ5MHeNpYLRAKYrC5GOileBJ9t+jaYqcgtwUKKVTXkxyRxCCcr/hCqYMquv9pZR7OH23dGhgrXjd3l8NOuaLmu6m62ntG4W8H3NwBxWN7sl8dOmax2ZGei0JwVL3S4RrNbnJDykobaR4UZxnA0SKzjaebIlM2ztVn7SKJCiPhK1k59sAUu2jsq7SJrkgIDNsSGwpl3wdoSCoYIyTukdMDrTOzON3u2N2hxxLc+LnuanDhLqCdWyeR5iup9G52lL2ZPX5Lhs49TaeFN2CNHas7bwiByTJZknvJ17AoB3QOh55rjZr27a7C5OedkOJNwbQ5hWVFO7kjKuVcLB9ZW+5OQn0vMNvtOhxpaSEqwhWuvnzFNoyGntjZDDzoaLs1G44pJKUqCM641A464NQ6Ys9RgfgDlbSXtNKGkXfvk596az2yHFZSFKJLSc6hGSQCcDXXnU7s/tRD3m419bc7rG3lxVJWpXZccJIGpwNAaq02E9DcSl9IAWMtrSd5Cx1BGh/lXOMwZMhphCkJU6sJClHABJ5mvq3QQyR+PC8tsjw5aNbWoUXa63TbNKUuNdUrcWwQQEZQVJVg66kK468as+1ALdvbnJ+OHIbdB6DeCV/wlVVxVjk22baHWm4yVtupbbSHlkFW6rJOR+EYHTlxqW2nVdjs5cu2ahhHdXN4ocUVDwnhkca8SSnvab8fdXNJDTYVheaS/HW0sZStJSRjkdKqc6AxetkbfFnK3JKt1pp3juOpBGvkSnB+dTjbl57NJDMHgMZdX/+ard0Yff2BlqQookMSXHwWz8JQ+Sd0/IHFcRNIcKPULp5BHHRUaVIltWNyzTUrDkOWlaW1alAKVAgeWSCPnWmbMufV8iNYHFfaM21t0pxwO8Qr8yKgYzEfaiZZb5uoS424W56eABQCsE+oHoR0pdjZ5vO3d0uSCSx3Ypb0+5vJCffdJq3UH1GEEVWT8+FhGNrh5/C0QcKWkHClrylaiiiihCa3BpqRDejv47N5BaUDz3tP51kezU+Rs7JvcNzR1MN3CT/ANVsHdI/OtQ2oQ+qwTjFyJCGVLbx+JPiH6VQ7m2ztNbBfragGew2pE+Mk6rSUlOR544eXyxV+jIDCHfCfseiln+IEchOfosYTFZkTnyd6Y8mO2Tz3UqUT6k/lVwsn2Ui6x8fBMUsZ6LSFZ9yfaqI9LTa7Dsc0yU5eeTKURwOoz/9lXiUDFvza0HdFwYLOTycRlSfdJX/AMaWqBLy49b+xThIDa7f6lfUGNqIy9AmTFW0T+8ghQHsV+1U/wCkXaKVFvUWJCV2RigPb+MkrII9sZ9zVNkW+5QSuatqQ2kPKQZKMjxAlJwrj16caZLccdWVurUtZ4qWok+5q7TaFocHl1ivup5NQ4jbVK9WHtdrrX3KQ6G3GXHS4pCsFQcSohePJRxjpSX7Zu3ybF9Zwm0wpjJ7N+MCSkucCkDjvZxjHHTrmoz6PLmxbLy8uSCEORiEqAyoKyCEgcyenWrwm0XCRMF93WW53FuG7/dhOMeIjg5j7w4cNRWGoLoJjRoflaRgSMzkrjabPeYraHnrg53QMKSuE4orUPCQCVHPizqQMAfrWrRH7xsuEGMXmlT0hxwK3ewT2ermTpp59fUWbaDax6Ew3GbgKRPdBy09hQQM4HwnxZPDhVRlQ5Yi9tdZLUOIHNzs9PjxndDaNM4HPFeRI8yS8WeKVVBreUxa+1t1xjr8bSWVPIz91acYI6ZzjzzXHZ7Zi4bQB1UTs22mzuqdcJAz0GNTXmTJEprulqZc7NZBdKyO0eI4DA5DoM69as30eXFu1JuQuDrjJUlC2opQoZwSMoB4qJIGPIV6+mjm0mkN/F27KN5ZLL4VlhRpTd1tsObK70/FQuS84NAkkdmgAdCCv1TmpDakldq7qnVUp5tgDqCsb38O9XWyRHWkPS5gAmS1b7gHBsfdR6D8803UBctokFOrFsByrq+tOMf7UE/868+7ffZV1TaUwtaWmlLXohAyT5CoG3qaGzkCPLAzcBukdS4Co/lmnm0a1Kt/cmlYdmrEdHUA/EfRIUfSq3t3OFuu2ziUndbbf7TGOCQUp/RVdQxl5Dev6SkcG5KplqmyrLb7/BWSHChLJA0wvf3SR8wSfSrl9GEIQbcZDwKXp6ippJGvZo0z8sn8xTG5WFFx2xua5JS1a2i29KcJxkhHw59TnyqU2RuBv+0cu5soLcCLHEaMjGOJBJI5Hwj0Iq/USCSI7RzRP+BTRNLXi/NK6p4ClpBwpa8lXIooooQkUAUkHpWR36BO2M2gFwtukN5eW9PCRxLav5f9q1w8DVZ2tdRDbD06KqVa3gGpbYGS3n4XB8iTnGvA8qp0spY+qsHkLGZgc2+qom2c6NcIVkuMBG4whDrZa/6SwUq3f6eVXyZKTPkLtBWGpSmUSoTpGmRqPYjXqDVIuuzLjVuelbPvC5Wt8BW4g7y2iM4OOZGVDrgnSlv8x0WzZa+RFfbsNFlZB/zEgaH2WPU1c+NkjWNaeL/eVMHFhcT4WiQ3k3eGA6y3uK3mpbCxqlwaEeeoPpg1m22eyKrIRLhK3oK1BOFHxNKPAHqDV97Qlti/2pCnW5DKVSYyOLqcaKA/Gn8xp0pbUyL1i7TuzdSoERo/xJYSdDvDms8D04DnmSGZ8Dtw46hbvYJBR5WSot93hzkpZhzG5jRCk9mypSknkRgGtagXS4RIjP11DWApCSZDKCoA44LQNUnzGR8q6pjzbOcQ0KmQBwjk/asj9wn4h5HUcjyp7BusGedxh9PbAZUysFDifmg4I9q61OpM4FtGEoYvTJyqdeXot02tgGK8y4sltTS0L3kuJSrKkK/CoakciNONQqGbfJ2WYjXGYuJ2k9amng3vI3wgDxdBhR18q09dvhrkokqismQjVLm4N5PrVY2RgxZezk2NNZDzJkuAoI6AcPP5VGxzWTNe2wtXNJaQVmN0t8i2TFxpYTvpwoKScpUDqCDzFTewkeFOuzrc19aJRbzDcSfEHBklQPUADAPHWvW2DcRmBamo0xElbSXEoUFAqDWQUBQ5EZI9K6fR7BnP3VyTDZb+yQUdu8DutqPMDmcZ00419BJLv0pccHuvPaypQFa7NtVJuMTuYa3bspSkNlTZCCkEgufIcx10qz2yE3b4aGGypR1Uta/icUTlSj5knNMv7PxRDUhS3FSyoOd8zh0OclA8BxOnDBIxgmmLMqfeEO2tZCEsLLcyayrCVpH3UHko8D+HXXOK8R+117MBXi2/FyvM68sRky9oJZJhw0qYiIH+ar7yh8yAkHoCeBqq7fJfm3ixwnjvSVR0lZHAKcXg+g3T7V223cE/aa12GME91YLaS2jhlR108k/qaW8WyftHtdNegEMxmECMZbnwIxne3ep1UPfhVsDGxlryawT8ug/ankcXW0d0y2ovMnae7fVNlSVRS5oEadsoffUfwjTHv0rRtmrOzZLS1DZVvkeJxz8ajxP9PKqdaW7cxKFi2YUp997/ABtx4hDY+IJPIngMaDOdTWiNJCEBKRgAYA6VhqpKaI2im/nyVrCzJceV7HCiiiolQiiiihCDwrjJYakMLZeQlba0lKkqGQQeIrtRQjlZRerBd9kpip9ieeMNRydzxFA6LB0I8/041xXtBD2gtbttuLDMKU4sOtSW/wC7U4Pxj7ueGa1Ocw4+wpLLvZOY8K8ZAPmOY8qzi6qsbMxbG0ticgyiT+0Q1Hs3f3gBj2xXpwTiX4xbh1HP9dVHJGWcHBRYJ9yjWF5EbfTcLM4SuOvg+wdSCPI5II6DHE1P215m9x13HZ58MSFkGXDUrdSpfHJx8KtPiGhHEHlWbe5s9CuLMy27QSWi2N3spUdS0qR+A4AOP+1N3yxbLwLhsjdI7gUSTFK9xXmnCsbyfzH512+EPcaFE5yDXkFISFoF8LSod4YfdEaSFRJfNh/wlXmk8FDzFOZluhz0gS47bu7qkqGqT5HiKrMDayx3lju15QzGfB8TMsAo3vJR0/Q1LC2FlsOWu6vMNcUpcUHmv4tcfJQrz3Rlho4KpDwRjITiPaExHkrjy5iUBWS2t8rSR08WT+dQuysFUi1yEd6fZxPez2KgCrXGM4/SpJD93ThIl2mQTwPibJ9MqpEfWUNBQ21aIyVKKj41AEnicYFZlpu7TsJpI2FsUh/tnm31OE5WovqJc+etSoFrsEFLaQxDjp0SgaZJ6DmT7mmqGZ8pWH740gfhhtJSflvKKv5VwmSNn9nPt5jyO84+N1RdeV8icn+VakvfTXEnwufaMgUurzk26oVntLbbgMrcX4XnU+Q/yx5nX5carrF7Zudw7pbgmLs9bEF2S4kY7YJzgeSSdfPBzxqI2j2mf2l/Zo7rUC2b3jW+6AXR5gZOPID50oe2Yj2hFs+t5Km1HflKjxiDIVyySNEjp+dWM0xY33DJ6AXXn5rAy7jg4TG33VqJeH9ori2p2UtxS4kYaE72QFE8kgHAPPFCH9odsH+7RhuRAcFDY3GGxnmeZ8jrThM7ZBhQEa0Trg+rRKX1nCj0xn8gKvmzcWc403JuEZiC2B9hAYGEtacVHmr00/TWeURjdszwL/wLiNm723jwu+y+z0XZ+F2LP2jy9XniMFZ/kPKpqloryHOLyXOOVc1oaKCKKKKSaKKKKEIooooQkxTS4W6JcI6mJsZp9s67rqQQD1p5SHhQCQbCRAOCszvOzWzMGSE3Bc+2JUcIWjxtL+St1WPkcU07lsFFTvO3GXM/cAUf/ikVqb7DUhpTT7SHW1DCkLTkEfKq5J2E2ekr3zCLfk06pA9gavi1mKkc76Kd8Ju2gKiytqIEIqTs5Zo0TTHen2wp0+/8ya9xLPcro0u57T3GREtqdd95WFL8kI4D2+QNaDb9krJblpcjwGy4k5St3LhHyzwqC/s9dL/tA4/tIncgRlfYR215Q50PyxxPHlwrYaqKjsx5OT9FmYX37vtwouFZI20GE2W0R7fbknBuD7e8+513M8Pn/wCKkrpsEhKUSLevvjzQ/wAPcVdqhz5H7p/L5VeW20toShtKUpSMBKRgAfKvWKiOrfu9vC2EDaysoFrs15WYkWP9Q3xnQxlf3bh6A/018jTFN22g2akd0uKFOt6jsZn2qFD91R5evpWibWbMMX6PvIw1OaGWnwMHPIHy/SvOzcK5SbN3faiOy8oKKUpcAWSkaZVyz59Kqbqm7LOR2PP0KyMLt2Oe6pka77GXBGbnZBAdPxKjJO6T/twfype6bDPPJREduUh1Z8LLKFkq90/zq6L2J2fWve+rkJPRKlAe2ak7daLfbE7sCGyxniUIGT8zxNcu1UYHsLv7XQhcfiATDZywwLe0l5q1txXiNN8hx0DzVrr5DSp4DFAAFLUDnFxslUtaGigiiijNJNFFFFCE1XOjNzG4bjm7IdQpaEEHxAYzrw501RtBa3IapaJaVMJdDJWAT4yQAnGM5yRUHt48bam3XVBCVMOONlXQLbUB/EE+9QyrWYF6tdkQlPZLdjS1A6/3TawrGuR4ktnP71bsia5tkrJ0hBpaPvgDWuE2bHgxXZUtwNsNJ3lrIJ3RWeonSy+hZmSv7SG49mqEFq7Pse04FHwhHZ4O9158q9XJoPWDa6Y/IkOLZdfaSlT6ihCdDjczj8tPKmNPRAJSMprAWgSZseNDclvuhEdpsuLWeASBkn2ry7cYrVvVcHHQIiWu1LuuAjGc+1Z1tHIyu9NXOXIZ3bc39XMpcUlDoLZ38pBwvXAOeA6casl1KU/RnIUSABaM5J0/uqRhoCzyUeo43hT7t0htCIVvACYoJj6H7QkZGPTWnW8Kz1ce5Mv7KLnXBt9hchHZNJZCCj7I4156aU12fm3Fy7oU7NAkBb3e46pTinFJAVoGSndSQcYwcEdaZgFEgpCXOQtJdfbZaW66d1CElSj0AGSabM3e3vFkNSW1KeZL7ac4UpsYyrHHGo96zuzXEP3Ffd5chyPJtUhbrb0tTxDqccc6JUAdUp0GRXq2Nx27rY3X3FoD1kPZntlJSt0YASNcHw5O7w54zTGnHBKPVPQLR4M+NcIjUuG6HWHk7zawNFCvF0ukK1RjIuMhDDQON5Z59KoWyKFRkbJPNSX/ANsirDrZeUW1AJyAE5wMeVTe1TrMDaC13O5NKVbmm3G1ubpUGnFEbqiPTjXLoWiTbdjK6EhLbVgtt2g3WP3i3SW5DOcbzZzrTwKB4ZrNJ8lEpO0V5s6VsQjEba7yjLfauheqk9cA4zp+dSFxSxbblbY0ydOagLjLdSrvLhU6/kHBVnJ8k8OWKZgF4KXq91e98UbwrLxP37Ha2JsyeHHm5BQ4qUpoKUF4GSkbyl66J4U5t7j10kWRiZNlEO2Rxx3spCmytaVJGTukHIPP+tH8YjkoE19FoLk2O3LZirWQ88FFtO6TkJ468q7b4rO7dPcWvZczJsgsuW+WXz2yhvhITqcHUgcDxptDnwEQrpcY1znH9mPZQGZ6nnkt7ycuK7QqCVcP9IPU0fx6NX/10gSrR5cyPCjrkS3UssoGVLWcAUjc6O5LdiJWS+ylKlp3ToFcNeBrLpxEix35pqQ+/HjqjvsJEtx4BJOCd5Wqk4yddMjPLNSj82Sh+/Cxy3n2WoENTBD6nd1s728tOSSVFOTnUnA40/4/nP8A5+0et4Wib3kaUKzWbSZobh3oWS4S5FtbtqlrdcfWrsn86bqzqDjJIB08qmrClcbalDIlSXG5FsS84h59TgKwoDeAJ8PHlgVwYaF2mJLNUreoA8RmkwOg04UUVitaRgZzzxRgZxjjRRSahASOg9qOVFFNACTA6UuB0FFFIEpIKR0HtRujoPaiimhASM8BQRrRRSTpG6AOFRtytTNxWFOPSmVpGN6O+pGR0IGlFFdNJGQlQOCnNsgx7fCahxG9xllO6kE5PqTqT5053QBnA9qKKRNnKAKSAA8hpS7o6D2oooPKAEFI6D2pN0ccUUUicIS4BzkClAGeFFFATX//2Q=="/>
          <p:cNvSpPr>
            <a:spLocks noChangeAspect="1" noChangeArrowheads="1"/>
          </p:cNvSpPr>
          <p:nvPr/>
        </p:nvSpPr>
        <p:spPr bwMode="auto">
          <a:xfrm>
            <a:off x="63500" y="-638175"/>
            <a:ext cx="15335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en-US"/>
          </a:p>
        </p:txBody>
      </p:sp>
      <p:pic>
        <p:nvPicPr>
          <p:cNvPr id="89095" name="Picture 12" descr="http://thewritingbaron.com/wp-content/uploads/2011/06/wh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981075"/>
            <a:ext cx="228441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14" descr="http://t2.gstatic.com/images?q=tbn:ANd9GcQvqSxaLGlgs_cLpdCAYWnZhTDk-dkPySQ-LIETQfNLwL3LyemV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2276475"/>
            <a:ext cx="28098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7" name="AutoShape 16" descr="data:image/jpeg;base64,/9j/4AAQSkZJRgABAQAAAQABAAD/2wCEAAkGBhQSEBQUEhQUFRUVFxYXFRgYFRcWFBYeGRgWGxwcFRkYGyYgGBsjHBYVHy8gJCcpLCwsGB4xNTIqNSgrLCoBCQoKDgwOGg8PGiwkHyQsKSoyLCwtNSwsMiksKiwqLCwsLSwsLCwsLCwsLCwsLCwsLCwsKSwsMCwsLDQsKiksLP/AABEIANAA8wMBIgACEQEDEQH/xAAcAAEAAgMBAQEAAAAAAAAAAAAABQYBBAcDAgj/xABHEAACAQMCAwQFCAYIBgMBAAABAgMABBESIQUGMRMiQVEHFDJhcRcjQlJTgZPSFRZUkZKhM2KClKOx0dMkQ3LB4fFE1PA0/8QAGQEBAAMBAQAAAAAAAAAAAAAAAAIDBAEF/8QALxEAAgIBAgMGBQUBAQAAAAAAAAECEQMSIQQxQRMiUWGh8EJxgZGxFDJS0eHBM//aAAwDAQACEQMRAD8A7jSlKAUpSgFKUoBSlKAUpSgFKUoBSlKAUpSgFKxms0ApSlAKUpQClKUApSlAKUpQClKUApSlAKUpQClKUApSlAKUpQClYJrUteLwyOyRyxuy+0quCR8QDXabBuVgmtbiXEVgiaR86Vxso1MSSAAoHUkkAfGvCw4il1E2A6dUdHGmRDgbMPA4YH4EUp1fQ5ZWxzbeXTv+j7eJoY2KdrM5USFThuzC749//qpflnmU3PaJLGYZ4SFljJz16Mh8UbfB91VvgPM8XDIxZXivG0JYI4jJjmUsSrKVz3iDvnxra4JNPNLe30cLIHhWK2R10ySdmGYOwJGAWbHXoPdWqeNU9qXR+Pv0K0/Mjn5tuU4k8rtixW49UYY7qtpOHzj6wAO+2em9Wjm/mB7dI0gUPcXDiOEHOgHxZ8eCjeq1w30TRPZgXBmFw663+dOlZDvso7pwfj8a37vlq7lsrVmMa3towZO8TFJp2w5xnvKBn3/HaUuyclXTb+n/AGFqpi44FxSFe1ivfWJAQTC8aJG/mqt4e7pU1xvmB4EtsRapZ5Yo+z1brqGXIIBzpGd+m2ajP05xOTQqWKQksNckkyyRqN84VCGPu3/1GeJ/PcZtYzuLeGSc4PRmOhc/dv8AfVdNvv115f4d6bFuFZqpczc3yW9x2aCLCRrK4kYq8wLFdFv4FxjfOfaUY8atLzBVLMcAAkk+AG5z8KocGkm+pOz0pUDypzE15FJMUCRdowgO+XjUAazn+tq/d7smahmV1DKQynoQQQfgRSUXF0wnZ6UpSonRSlKAUpSgFKUoBSlKAUpSgFKUoBSlKAVilUznPit7DeWi2pQpNrUq69wuo1YZ+oyoOMY6Gpwg5ukcbo9+fbps2tsHMaXU4jlYEg6MZKgjoW9n761+M+j60jt2kt0NvLDGzRyxswcFQW7xz3+mN/Co2fnOzv4nt7zVaur4D6gUSROhjmXu6gfA/wA6kZuTLudVjueIGSDILqkKxtIB4F1boa0q8aSb0/8Af7K9pPZWS/CSL/h0RuB/TRKXCkqc7HKkYIOQCMdKkuF8KSBSqFyWbUzOxd2OAMsx3Jwqj4AVswQBFCqMKoAUDoABgD91elZXK7rkWJGMUxWaVE6KUpQDFY01mlAeUlsrFWZVJXdSQCV/6Sen3VUvSSbp4Y7e1ieTt2KylSFARRkqWOyaumT4Ajxq5VipwnpkpeBxq1RyfmXgNyLeG2kn+cmIit7WA6IY1270rY1SBQNy22TVmkvo+E21vaQJ2074WOMbM5Jy8jddK5yf/AOJy74KouGvFUvOsJiRSwC7FmwNu6WJwT5VzhuX524jam8mdJ7ztu1WJ9BjjRAyIpwcbjB392fGtkZLKqk9lv8AX+iprTyOuIxwM7Hx8cV9VX+DcnW1m3aJrL4bMkkrsSDudWTp/lUnw7jMNxq7GVJNBw2hg2D78Vikl8PItT8TdpSlROilKUApSlAKUpQClKUApSlAKwazXjJdIHVCyhmzpUkBmx10jqcUBVrrmK6uLiSGwjj0QsElnlJ0hupWNV9ogY+8+HWtjn3hq3NpJACvbFTLCCcMTHgkr9xx/aqKs+K/ouaeO4il7CWZ5oZkQyA9pgssgUZUgg423Fe/CC99xBLzs3it4Y2ji7RSkkrP7R059gfz/wAtenS1JbJbp+LK7vYmOVOHxixgUQdkNCsY3Uag2Ny2fEnJz13qcrFVM88pqnmLKtnbkxF9i08vlFv0Ufv1eAFUVLI20S2iW3NYSQEZBBHmDkVy3g/HJ+MXbJITFZRsQVRihkOG0ozruzEDJCkDAPuNXy+4pHbBIYoy8hGI4YwBsPFj0jQeLH+dSnhcHpfM4pXuS5aoifm22VmUSdoy9ViVpWG3iIwcffivBuX3uADeuWHXsI2KQDy1EYeQ466jpJ+iKlbe1igTCKkSDwUBFH7sCoVFc9zu5GLzM7exZXjDzKwx5+AkmU/yrxg5uZ4xItjeFT0IEBJ3I9kTZ6g+FbcnNtmu3rMBP1VkV3PwVSWP3Cub23NE2YoEvIbeCUOiPpGuJkYljJ2oGzHKhhtkjGCK0Y8WtPu19yLlXU6HFzrakqHdoixIAljeMZBxjUy6c/fU1HKGAKkEHoQcg/AjrUByry7DBblUma5R9yXZZEOck6QBp3LHPic75wK+pOVVjOqzdrZuulO9bsdvbhPdA26ppPXeqpKF0mdTfUn81moLhvH27UQXUYhmIOgg5hm09TE3XONyh7wB8etZ5rvrmGHtrYI4iy0sbA5dBuSjA7MACfI7+6oaHdEr2sm6ieNcEaQiaFljuY0dInYalAfTkMviO6Phj4itHhPP9rcWr3CsQIxmVNJaSP3lVySP6w2/casFrdJIivGwZGAKsDkEHoQaVKD3QtM5Rzvwaa1Kz3cj38LHDIzmJEkOdBWNThlPTHx91XTkHlsWVmqsAJH+cl2AwW+jnyXOB99SPGeXUuZbd5CcW7mQJsUY4wCw/qnBFVSw4L+lnmnuZZuwWV4oYEfQmI9tUmOrFt/u8a0vJ2mOm6rn/wAVFenS7R0HNZqk8vF7PiLWLTyTRPAJoe1OqRCrFWXVjcYXP/45uwrNOOllidilKVA6KUpQClKUApSlAKUpQCoXmLlOG8AMgZZE/o5UOmSM9RpPlnfBqapXYtxdo41ZUrFeI20qxvovIGYKJciOeMHxkB2YD3HP+VWvFfVeV3OEjdzuFUsffgE/9q7KWroEqOfc/wDOzxrewxDaOKKNm8Q85OcEHwT3dap8XDY4+FwetyPHAWM4RMGSd3ChVQHYKsa7v4F8DeouynNza8TY6md3t5ABuxzMwx03PfAwK3b62M1zGsjh7klI44FOqO0jUZy7DusygZKeeS3lXswxrGtK6c/sjK5W7Lfy6rxwxTCFUllzHYW3eKxA+3NKTuxK5ZnO5XA+lU4thJw12uCWuI5tJu3I+eRlBAkQDrFvgp9EbjO9b3K8PbM145LdoAkGoEERKThsEDeQjWdh1XyrHFma8mNqhIhTBunVsFsg4hUjcEjBYjGBgfSrz5TuTXTr797l6VI9E4+90xWx0FFJV7hwTEDg7QqCDKwOM7hR5mvpeUoT37om5cb6piCq+Pcj9hB93xJqF4lP+iZAYQXt5dZ9WX242ALM8IwT2f1h0XOR5VtRWCXAhkvp1k7c5hhV9NtnBbAAI7c6R1fI8gKi40rjsvX36C+j5knLzNZQYTtYgRsEj7xGnbGmMHGOlVyx5jgl4f2C3awTMrhHcMuk6icgyKB0x0OfKrRPxSzte60lvDpA7upEIHuUYIH3VEcpcetJLaKMzwM+WGkyIWyXYgBSc5IIpFd26fNf98g/CyI4PY2xJt5JOxv40JNxGwQyg79orJhZF33VhnbceNcu5k4ldxXhWed3khkDKxcsh31KygHABBU4Hniuxcz+i20ukYxqLeTwaMYTofajB048yAD764nLy1J2zRKyOwDmPSSRMI2ZT2Jx3vYJA8cYG9b+FlCTcr+jX48ijImtjsXDOKrxu3VDpREEbXGP6TtNyFizui7E6+vgPEiSj4vPbo1q57a6WNnt3furdBBkju5xIo2I8dm6E44byxzLNw+5EkeRg6ZIzkBwDurDwI3weoP313idk4lZRz2zYkBEkDHYpIuxVvce8jDoQT7qz58PZyS+H8MshPV8zkQAgufXLfW1pIStwn04hIT2sMoByNslW2zkeINW30d8Z9Suruwmf5mHXJG7bAKCu+BnZlcN1/zqB5qtSkq3ll/8lZDPb6WKkqSJ1PhIuoNqUbj2hsQRscGvYZrkSQZweFzI6sxdkaNdOGJ690KAfEAVpmtcN+Vfj29+pBbSO1A56VTjy5eWk0rWDQGGZi7Qza1EbHGTGVznVvkbeFenor4r2/C4ctqaPMTeY0nug/2ClW+vLd4pOP0NG0kmVvl3l2VJnubuQSXEihMIMRRJnVoQePez3j1qyUpUJScnbOpUKUpUTopSlAKUpQCtHjU0q28jQKGlC5QEZBPwBGds7ZGelb1KLZgpEPpOh0jXJa6uh0zyY+7MGR8K+/lPtvtbb8d/9moP0hei0zP29kqh2PzkeQisfrqTgA+Y8evXOaH8nF7qK6YtS9R6xBkfEa9ulenjxcPON3X1M8pZE6OrH0o232lt+PJ/sU+VK2+1tvxpP9iuU/JrffUi/vEH56fJte/Ui/vEH56n+n4f+XqR7SfgdV+VO3+0tvxpf/r14XvpLt5I3TtbYa1ZciaTI1AjI/4f31zD5Nr36sX94g/PWPk3vfqw/wB5g/PXf0/Dr4vUdpPwJ3hBsrZJkju4vnkVGYyOWXDZyn/DbN7/AA6+FefDRZWwmMV1CZJU7PU80p0qzAvjTbdWUEZ8M1DfJve/Vh/vMH56x8m959WH+8wfnq99m77/AD+RDveB1OH0mW4UJG9pkAKi9tKF8lH/APPgDoKnOVGVLISM3ebXLOx7p1knXqB6acafgoriXyezxjXcNDFACBJJ2scmkHyVCSzHwAFXdn0xPDG69jcerxuZriMyE61V5NEbHRqj9rJ+iNutY8uDHVQZbGUviLry1a9oWvXzruAOzB/5cPVFx4MRhm9591VK9ZopphatKtgsv/EtGFLxPv2nqp3IQd3XgbZOPGvD0mekYxf8LZsoyqlpUf2BnIVCpx0G/uNcrs+IzIdccroyZYEOVPeODp33J8f51PBw8pJze18kcnkS2P0XZW9jbxoU9XRZfZclcyHGc623c4Gck1BcJ45YC0iiuGhdmWRtBUPkK7nJwCBsp6nwrknLXCJOITRW3a6ANZGs5QZAJEaj6TaSSPHGfA16cw8tPw27WJmyG0ESAaVZTgMMN3T5HO3nUlwsdWhz35nO0dXWxYhz7G0y26PcJYPgyBiGmUb5RGySsZ2yCScA4xmvf0j8X7bRFZRg29tGrCaNC2OgAjcDuhQRnfxOelc3eYozaGIyulsHrnGoZGxUn94qQ4FzPdWzAW8rrk+x7UbE7bo2VJOfKtL4dJqUenu/mV9pezLFyvypHxKyZIykd1byZZjkCSN/F+u6kNg/d45q4chcft7C1MMk0X9LI6lpFQsjEaH0NuoZQGAPgwqq8nSSmS7fEUaytGJkR44ZNGXZhAGYAZ06TuPa8xt48a5DmuW9ZsW9bimJYnupJG3isiEjTjoMeQqnJFTbhN7c/bJxdK0tyzcTv7SZblO3gjV5luLd0uE1wy6FDHGBgFlzsd9R6da0uDpaRCZ3vIHmlhkh1h40GHx3nUHvPt1zuPeM1Uz6NOJfssn8SfmrHyZ8S/ZX/ij/ADVJQxpUp/g5crui/wDIXGrbh0LxNdW8gZ9YIkVcd0A+J+qKs/yk2n20H46/6Vxv5M+Jfsr/AMUf5qfJnxL9lf8Aij/PVc8GGcnJz3JKc0qSOyH0k2n20H46/wClPlJtPtoPx1/0rjfyZcS/ZX/jj/PWfky4l+zN/HH+eofpcH8vU72k/A7CfSXa/awfjr+Wnyl2v2sH44/LXHJPRtxBRlrcgZA3kiA3OB1fxJA++rRyd6HJmlEl8Akan+j1Au+PAlThVPxzUZ4OHircjqnNvkdR5d4+brtGEeI1YCOQNqWXbcr3R0O3iPfUzXxDCEUKoCqoAUAYAA2AAHQV915rab2L0KUpXDopSlAYIqk898sXDqZrF9MmcvEVjYSdN01qdL7DI2DY8+t3pipwm4O0catUfmq65pvY3KSOUZThlaGEMPiDHXgedLr7Ufhw/kr9Ac08FM0RaJIzMukjUqZcKSdGtlOkHJ3/ANTXHbnnrQzI9oFZSQykxggg7gjsdjXsYcqyraCsyzhp5sgP1zuvth+HD+Sn65XX23+HD+SpkekEfsy/xJ/s1g+kIfsy/wASf7NX0/4Iht4kN+ud19t/hw/kr6t+bLtmVVlyWIUDRFuScD6Hmalj6Qh+zL/Gn+zWzwzn8NPEvq6jMiDOtNssB9lRppfsQ28S3X/CQY0abTIlvc2sLMUHfftEE0jBQM7t2YyPZU+dfXpE4rY2TwILWFpA6ysqxxqNA1DDHT9Ly91UvmDnG7t5bm11IY/WJm3QHV84T1IycMAfiPdVa5g4/LeTGacqXIA7qhRgdNhWfHw8pNOT28iyU0rSJTiFhFdMZbY9+W4mXsgoXQuC8WlFHiqkHfAK1rcQ5cnszBI6oyyKssbDvxtjDaWyBv0yvkasHocuV9f7J1Vg6lkyMlXjyQy+R0lx99Wm7AdjDk/okzlml0EgNnLRAnJWLtAx7XGAWIB8asllcJ6Oi9+0RUVJWUSeSaKTtVZEczLqkiBSOFtOnSdICD23GRnPZn35lfSdx4ylYJTE89s+kyRqwyNIzksepPUAYyBvXS+dRCnCX0lI41VOyZYxKibgLoA2GR3Q3hqzXA3jkYB3R8SZLSaSzOMjJGepBB3yM1zBJZu+1VCa07LqaBk2xUtyzxeOC8illiR41IDpjUCCukkBju30t9s+VRt7blJChBBU4IJBI9xxtXZvRULdOFG4lSIGF5i0mkFwAAc53OcbADqAKu4jIoQurvYhCNskeVoLW7vbqVLYLGkVvGFkgRMPmZmOkjY4MfxzXlcwdlxKfslWO3ZbaCYCMaA8vadnIo9ksrGFdwfbqycrWhSF5pV0SXDtPIPq52UHc+yir9+agbmTtOE3N1hlM7dupJw2lXXsTt07iIfvryNVzfhsjVWxy7ivN17BPJC7x6o3ZCRBDg6TjPsePX760/19u/rx/gQfkq1ekziEEfEZVeLLYjJIhgbOUBySw1E/HyqrHjVt9l/gW35a9XGoyinpM0tnVj9frz66fgQ/krH6/Xf10/Ah/JWf03b/AGX+Bbflp+m7f7L/AALb8tT0R/iiN+Zj9frz66fgQ/krP6+3n2ifgQ/krI45b/Zf4Fr+Sukej7lFJ17ea2j7Ij5tZIYg7HKnX3FGFGCBnOcnpgZryyhjjqlFEopydJkbyRwS84kA94wFpkNjsokaYq2QFKoCFyNyOvQdcjsCiiris14mXK8jvkvA2RjpQpSlVEhSlKAUpSgFKUoBVY5t9H1tfjU4KSgYEi+1t0DA7MP5++rPUfxbjsNsmqeRUHgDuze5VG7HbwFTg5KXc5nGk1uc6+QhP2p/wh+atHjPoYWC3kmE8knZqW0BFUsB1wcnG2T08K6VwDmeO7Mqoro0RGVcAEqwyrjBPdOD79jUtIgIIPQjB+BrU+KzxlUmV9nBrY/NXFuDwQNH/SvFKqtHMCoVgcasLp6qcqV1dV99bPCuXIJYGnZ5YlSaKHPdcZkzh84XYEDI64NSN1IOG3c1ldJ29mzatHioYZWSIndXAwDvvpqYvOCRrwC59WlWaL1gTqd9ap3F0yLjZx4j769KWVpLzrfyM6juyf4NwuG8MsF5GGkca8nqksfzc+hhgjv4lA6ESA48K5tzjyBPw85b5yEkASgYXJHRhnKn/Op/lrmB2EMoBDp82zkgIHjQBJXHUqYmMcmATpXX1WugROeKFklUx28TBZYifnJXADYYqdohkEfX67Drm1zwTv4ev+FlKao4DZXjRNqU9RhhnGpTjKk+AIGDjwr9K8r8agurVHgwF0hTHtmPA9lgOn/cYqux8sw2MhZ7VLiDACyiISXEIGBplXGZF2ADKCw8R41NHglpdqssJ0kBQslu5icBeisUx06aWG3TAqric0ctbP5kscXE456SeI6b2eGGMwRg6XQFgspyG1lfZGSFxgdAKqC3LAEBmAbqASAR767hzdyJLNGHlmiuOxjkwZI2jlAxkHXE2GO3iuP3mqBxTkBxwyO9BhRREjMAZNcmthgnV3Q3exgbbVtwZ8ehL6FU4SspFWrlTiLW8EkpxLEksbPb69JLLjs5JBjLRhjjA+lpzkbVViKvfox4HJci5iRFCyoEkmddQRMnIjHQyE6fHbTnyq/M0oNvkVw3ex0heO/pSOKGEFUkRXu2znslPSLUNtb4I8woJxuKk+bZ40hjiOFQuhbbZIoSJXOB9EBFX+2B5Cou1sP0MO4S9kxHalt5IHOF7TYd6Ntsjqp6ZBqt8e5jWW4kkkDaI0d+zO2UjYFYyCeryCNpD1A0J9avIjj1S7n7Vv78zXdLfmQXNXBlnlnuJ5JO1ECXMkaquI1d1SOPJ+loIb/3VduuEWqRQNruC8wLCMLHkLqKqc531EHA/wDFWvk+0lu7Di8z6pZJU0hQCWZ1DOCvvBKgAdMCvKOOHhQV5WFxxLSqxxe3HbbYXVjYuowAAevTzrfGbj3L3XT6fgoavck+EehNJYUd55Y2Yd5CsbFDk7MQevTI8OlbvyDQ/tUv4af61e+UeGvBaRrKdUrapJT4l5GLt+4tj7qmK82fF5VJ1IvWONcig8veh21tpRJIzzlSCocAICPEqPa+/b3VflXFKzWeeSWR3J2WKKXIUpSoHRSlKAUpSgFKUoBSlKAwwriXMkM1jdTx6zcSSiMQu5HbIGbKMrY8GVkYbA6l8K7dVX5s5Xtp3W4vGIigjcMuSqEEq2XI3I29n4Vp4bIoS35MryRtbFD5FuZo72HCtIzFlm7MfNRLIzEo+nuqY374wcaZdq7GK5DxnmbtY1itI+ytV1lkiZopgqBR2lxoUtGgyCBuzAZNXnlDjxYerXDZuYkBZvozIfZljYDDKcgedW8TCUqnX0I42lsRXpV5SiubZrgsUlgU4YKWDDPsuACcZJwfDJJ2rkti9xYMe0QmCdSki51RTIdiVde6SM7MDsfvr9KGuRc8cIuuFsZrB3W2lJMkYAeOJv8ApORpb4bYwfCp8Jn27J+pzLD4kVO04WwtroRMWVBFdwOMa2UM0bagCcEK51L5r5VO8mczO2plyrRAbxqXKISdnjzmaAE9B348904OBDcL58SOYSyWcDNpZWMRaEOHBDa1GVbIJ8BvWvaXKW1yLrh8myHPYynTKAeqHfEikeKnOBuBit0oSkmpIpuuR2nhXOkbonblYi3suHDW7/8ARKNs/wBVsMPKtu+5Xt5iXAaN3xmSF2jY+Ryhw3XqQahuFW9pxBDdWjvBI4IkMZAbPTE0ZyrdDuRv515pypcwbQNGQ3Uo72pHmdAEkbHfOyr08c15LUU9npZpt14m9xLg11HBNpvWdezk7s0SN4H6SaD0yKjOVeC3E/DLdHuIxC0CgIIAzaWTGGZ2IJGxyANxWCOJANHIJnRlcd1LaUgHYan7SPLYz9HHSvi0/SENtHBbxTDskCq0kVuM6egY+sN/IVYr01au/IjtfU0E9BduJsmeUxY9jC9pn3vjGP7OffVsPE7Th8SwR4GgbRJhn97PvhR4l2IHmah/1e4hOGE0iqGyO9M0mOm4jiWNc7eLHH+cnZ8k28Khpj2gTvd8KkCad9SxLhVxjOTk++k56v8A0lfkjqVftRSuauZ5pYxPKui3VgEAOVd8EjsyR8443+cxoXGwY7ioXEbHhklwwINxcrFGATpVUDyMFyScF8dcklcnJ3qW5hvH4zeHQ6RWlvsJJCFVVJ3YgnvO2nZR4KOlfXNPMFisVtb2kk2LTWVdETDuwHe1MRvnUchTuQR0Fb8a0qMUt+vkvMpk7t2a03M7cOsvUbc4nfv3Mo+gWH9Gm/tKulS3gc+O9SHoq5FaeZby4U9kh1R6usr52b3qDvnxOPfUJybwH12YJBAMf82aUmRUG26rgLr8QDq391foGytRHGqAsQoABY5Y48z51TxOVYk4R5vmzuOOp2+R7iqlx/m+WzvFE0JFkQimcb6XbPXB9nAA6f6VbaheLcTtXl9RmZS86N82fEeRPgx3IHXunyrzcdXurNEuRLxyBgCCCCMgjcEHoQa+6qnKPBbmzkkt2ftbQKGgdj84hLbxnzAG+enljoLXUZpJ0nZ1O1uKUpUTopSlAKUpQClKUApSlAK+JoVZSrAMD1BAIPxBr7pQHK+duBXET3EyFY4ySyyiSRpnMihOx0lsLklhqxspGDtipk8Ot+ExtPOwdIifU1OTLHrXvxIxOWBO4z0GTV5cbVyTme1uHM11ewuroVW2jbs5bQq5CFDg51NqLasDGnPurdim8tRk9vVlUko7o6Ry/wAeS6i1KCjrgSxttJExGcMPhuD4ipN0BBBGQdiPA/GuV8jcIuXuISX0+qZjmLKRONservvh499SP4KR4jFdH4bxuG4LiGRZOzOl9Oe6fL+VUZsahLu8iUJWtzm/M3CYIJHa44R2i7ntbaRhG3vZFx2e3n+81WV5y4dFk2/DELeBmkMgB8O6c+fuzXfMVHXHLltIxZ7eFmPUtEhJ8NyRV2PiYpVNP7shLH4fg4GvpCvdTdiyQ6/owwxJ54Awuo4ycZJIqd4L+npWyj3CgDOqY6I8HbPzgwfPYHzrsdnwWCI5ihijPTKxqp/eBVfv+BXF/KRckwWg2EKMO1mwesrrsq9CFBO3XBq39VCXKKXzI9m11Kvw3jnFjLogmiviuQ+I9MCEdQ02FBbYjAz5198W5i4urlZzDZJ3SJRG0sIycYaQawnTxH7tq6baWiRoqRqERQAqqMAAeAFfboCCCMg7EHofjWf9RG70L36ehPQ65nHeM8M46o7Rbh50wCGt5Bgg5wQigE/EA9RVXm9IF8AYrlhKu4aOeMEHw72wbIx59a7BHwuSwuI/Vw72craJIR3vV2Y5V4vKMkkMPDIPwsF5weCUhpYYpCBgF0ViB5ZIq9cVGP7opry2ZHs2+TPzuvErCQHtbSWIkDeCfuZ89EobHh4nxqT4LwXh88yrBHxC4J6xkRIoJ8XlU91R8B8fCuyQciWCNqW0gBGd+zB6/Gpe1skiXTGiovkqhR+4V2XGRrup/c4sT6mtwPhiwQJGsaRAdUTdR953Y4xlj1xXrxS4VIXZxlQNxnGckDr99bdVn0kKTwu5Cgk6VwAMn+kTwFYIrXNJ9WXvZEvxnjcVrC007aEXGT1JJ6BR1J9wqjc98UguI4YrIJLc3UiPG8ftpo27RmXcEAFd/AN5V4Xd0UiS/wCLAGQDFpZgd0EjGWU5y5zkk+yMeOBWxyZ6Ox6tNJOpgmulIAj7jW6E50x5zpJ2yPIAeda4whiWtvf09rr9ipty2Ra+XuPrM0kGXaW20pM5jKK7YGWXPgSCcff0wanK0uEcMFvDHErMwjULqY5c4GBqNbtY5VexauW4pSlROilKUApSlAKUpQClKUApSlAKi+Y+BLd27QsxXJVlYYJVlIIIB2PSpSldTcXaD3OZ8+cQmhtfV4Hmd4QklzMSIyynYKzDGtmHgpzhfGqlwA3EYK27SiS4ZI2w4MOsYcR6s6g6oN3BIAfB867Px3l+G7iMc66lzkEEhlIzhlI6EZNV/gvJhtuIdoqRm3WIJD3m7SJvpnSQQzOckvnPSt+LiILG4tb8/mUSg27LB+mBHbCa602+Blw7qQh8tQOD91SKsCAR0PSuUc534uL4NqdILZXzNEyzKcDJBQAiGTLFQ7Z6javLlm8upLuBUkZHmJuZ2WZZoXiPgyEYSQaVT35Jqv8ATdzVddSXab0ddpVZuud4UuuxypjTUJpdeFifDER4x3mIRyd9sVucC5vt7tisLNqChyrIyNpJxnDDcZrM8c0rrYnqRNUpSoEhSlVXifOZt+IRwTRMkEoCRzEd1pDg46+zhgM+efDepRg5OkcbS5lqpWBXlc3SxqWdlVQMlmIAHxJqJ09qgea+cIbCLVKcu2ezjHtufd5DpvVe4l6RXuJDBwqIzyeMpGIUBxvv1643x99b3K3IPYy+tXcnrF2fpn2E2A7gPU+GrA26AVoWJQWrJ9uv+ENV7RNTlblea4nHEOIj507wQn2YF+jkH6XjjwO536XylKqnNzds7GNClKVAkKUpQClKUApSlAKUpQClKUApSlAKUpQCmKUoCt8y8jQ3h15aOUAAOmNwGDASL0cZUbHy61rco8uSW013LMkZkmZWDxABGAHQJ1RtWSc9Sw32q20xVnay06ehHSrs4nc2Yee49ZjdZrtWFtm00yksSNljfSrDPeYjJGo5q88kI8s01xIyHQq2iqquhXsWctqD77lgf+1W97dSwYqpZc6WIGpc4zg9RnAz8K87Xh8cZcoiqZG1vgY1MQBk+/AFXZOI1xqiKhTs8+K3TRwu6IXZRkKM7/cNzjrgbnGBvWvy7dPJDl1IKsygnWNYB2bEnfGemG326kYNSmKVnvaiZB818wtaxx9nF20s0gjjTUEySGY5Y9NlNRkJg41YMssZRgzIynd4ZV8VPj1HxBwfEVK808GjuIlEsDT6G1Kiydm2cEZB1KOh6Z8ajeQOWmtUmZkEPbSa1hDl+yUDSAzEnUxxk/HHhV0dCx2tpL372Iu9XkV3h3GOMIhs0tg8kJ0esuSI2UbKRqwH28ck+YzUhH6N5LlxJxO6e4I6Rx5jhH7sfyAq+4rNHxD+FJfLmFBdTV4fw2KBNEMaRr5KoUdAMnHU4A3rapSs7d8yYpSlAKUpQClKUApSlAKUpQClKUApSlAKUpQClKUApSlAKUpQClKUApSlAMUxSlAKUpQClKUApSlAKUpQClKUApSlAKUpQH//2Q=="/>
          <p:cNvSpPr>
            <a:spLocks noChangeAspect="1" noChangeArrowheads="1"/>
          </p:cNvSpPr>
          <p:nvPr/>
        </p:nvSpPr>
        <p:spPr bwMode="auto">
          <a:xfrm>
            <a:off x="63500" y="-957263"/>
            <a:ext cx="2314575" cy="198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en-US"/>
          </a:p>
        </p:txBody>
      </p:sp>
      <p:pic>
        <p:nvPicPr>
          <p:cNvPr id="89098" name="Picture 18" descr="http://www.globalaviationenglish.com/wp-content/uploads/2011/01/ICA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3644900"/>
            <a:ext cx="22701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9" name="AutoShape 20" descr="data:image/jpeg;base64,/9j/4AAQSkZJRgABAQAAAQABAAD/2wCEAAkGBhQSEBQSERQVFRUUGR0VGBYYGBcdGhgdHBsZGhsaIBkdHyYgFxkjGxgaITAgIycqLCwsHh4xNTAqNScrLCkBCQoKDgwOGg8PGikkHyQsLC0sLCopKTEtKiksLCkpLC0sKS8sLCwsKikpLCwsLCksLCwpKS0pKS0sLCwsKSwsLf/AABEIAOUA3AMBIgACEQEDEQH/xAAcAAACAwADAQAAAAAAAAAAAAAABgQFBwIDCAH/xABNEAACAQIEAwUEBgYGCAUFAQABAgMEEQAFEiEGMUEHEyJRYRQycYEjQlJikaEIM0NygrEVY4OSosEkNFNzk8LD0TVUo7LwGCWEs+EW/8QAGgEBAAMBAQEAAAAAAAAAAAAAAAECBQQDBv/EADIRAAIBAgMFBwQCAgMAAAAAAAABAgMRBCExEkFRYfATcYGRocHhIjKx0QXxIzMUJGL/2gAMAwEAAhEDEQA/ANxwYMGADBgwYAMGDBgAwYMGADBgwYAMGDBgAxFzTMUp4ZJpLhI1LtYXNh6eeJWEntizAxZTOq31TaYhb1OpvloVsXpx25qPFgdsGK3huu76jppjzlhjc9feQHn154ssVas7AMGDBiAGDBgwAYMGDABgwYMAGDBgwAYMGDABgwYMAGDBgwAYMGDABgwYMAGDBgwAYMGIGe08z08i00ndTWvG9gQGG4BBBGkkWO3InEpXdgT8Zz2uvrjaPpDTT1J/essKf/sk/AY+ZD2tqgSHNU9mmN7SBSYnsSp8zGysCrA7Ajn0HVxdULPR5xVI6SJ3UdPG6kEWQa2sRsfHMd/T0x1U6UqdRbS6vYhvIt+x2u73J4N7mPXEd7+65t8PCRt5Ww64yPsGz2NaOeBmAdZi4W92YMi+6vNjeM8sX0vFlVV5kKGkAhjhtJUykq0gUEfRgbojNysbsBc+EgjCvRfbTS7wnkP2DBgxyEhgwYMAGDBgwAYMGDABgwYMAGDBgwAYMGDABgwYMAfC4va4uenw5/zx9wl8O8RCrzisVDqipI0hQi9tTMTKfjqQL/Btzw6YvODg7MBgxSZrxfBDPHS6tdTKQEhTdt99TdI0ABJJ6A2Bxd4q4tZsBgwYX8/4ZlqL93XVMBPRO70232sFDfPVf1xMUm83YF88gUXYgDzOwwu5p2jZfTkiWriuOaodZ52tZL7+mM84q4Tp4G01LGtkNrRLVVHtD7c+6PefmQPXpjvoOzrL3jDS5dmEII6tq/wo5b/DjqjRpJXk34Jfv2K3ZEznivKq+omppHYQTgSRzshUQT2szAncI4C3uLXB+1cQoHko8pzLK6gDWqieFl3WWOR0UspHvDVb8bdMT8z4S4ehF5Z5oza/dlpA/wDwymoflhVzbKe8jgFCJ44ZnKUqTSXeX7TKot3UdwOu5t8R3Q2Gko3Sy1W9cPfzILbLKt6Km9hyyMzZjOL1MsY1GAH9mG5BlHM3sDc87Wb+zSaDLKTRWd5BUSsXlaWKRRe5CjvSulgBvfVzYnCflWc5lTURmy32d6ZP1vdwqJI2AuwlQnUWH2gWHrjll3abnk4vDEJAdtS0507/AHr2xWpTlNNZWvm75355ZdwRulHmMUy6oZEkHmjKw/EE4kY8+ZrmeaK6e10lLCZDYTSQrGL+sysNJ+JGHvI+Gc4OlzmMUaFbgRq1QDc3BDTHe46g44p4ZRV3Jddxa5pGDEXLaeRIwssvesPr6VW/yXbErHIyQwY6amrSMAyMqhmCgsQAWPIXPU9B1x3YAMGDHXFUKxYKblDpb0OlWt/dYH54A7MGDBgAwYMGADBgwYAMK3aVxQaDLpZVNpH+ii9Ha+/8Khm/hxZcTZ37NEjC2qSaGBbjmZJFU/ghY/LGS/pCZmTPTU4OyI0pG3N20L68kb8cdWFo9pUinp+iGyf+jv7lb+9F/KTE7tS7WvZS1JREGcbSS7ERfdUcjJ532X1PJZ7Ns79gybMKwFdZkWKIHrJoGna24HeXt908sIvDuRTZhVrEt2LtrlkP1Fvd5GJ22uTvzO3XGl2EZ1p1J6L9Fb5GpdhHDxczZlMWZ2JijZiSTyMj3O7Emy39GxsWKzhmjgipIUpf1AQd2d/Ep31XPPVfVfre+I+dZ+VcU1Nokq3GoITtGvLvZOoQX5DdjsOpGXWm61RvpIssiXm+eRUwXvWOpyRHGoLSSEdEQbsfyHUgYq4qWsq/FOxo4jyhiYGZv35htH+7HuPt4m5Nw6sLNK7GaokFnmfnb7KLyijvyRfnc74t8ed1HTz667iSvyjIIKVSKeJUv7zAeJvVnPic+pJxLqalY0aSRgqoCzMeQAFyT8sUmZ8awxu0MKvVTrsYYBqK/vtskY/eIPpjoqMmmzGm7uvX2dHe7QRPdmQe6jyDYeLchPQX54bL1n8kGa0tIua5i9fVq7wDanpUUtJKi3CllB+jjJuxLEBiSL2xEqs5lqOJqVZYu4EEqRJDdToUDV9Xw3N77bch0xt+VZNDTR93TxrGvkBz9SebH1JxkOfUmni+A298xyf+mw/5Md9GspykrZKLtyIaOPEFPV5dmlVXZfEz0wZfaEFipJVZHBXmB476gPCSem2Gjs4raeaadoJpGilAkip2a6QgEGRAh910k32NtLJbDPw3KopXqHPhleWoLdNBY6fkI1XC3R8P0dRVmsyqVYqiBx3iBWEUgddw0ZAtqUmzr187Y8nUU4uMlorX7uP7BoEkYYFWAIOxBFwfl1xRNwisQY0Lmkc72QXhJ+9ATp+a6T64itxfJTs4zCnaGNT4amMmSEi+xaw1xHl7wt64i5x2t5fAjlJ1mdACI4zctc2sGPhJ6nfHPGnU0ir+q/RJY0nFJjdYK9BTysdKSA3gmPQJIfdc/YcA+WrnhixWU8kNfRo7IHhqIw2hwDcML2I8xin7ybLSO8ZpqHlra7S0377c5YOmo+Jdr3FyIcVLJZPh1+AX2c5THVU8lPMNUcqlWH8iPIg2IPmBjEci7S6vKap6Gu1TwwsYzf8AWKB7rIxPiUqQQrdCLEY3mOQMAykEEXBG4IPIg9RjFO3rhPS8dfGvha0U1vtD9WxHqLqT6L579ODcZSdKej/JD4mwZPnEVVCk9O4eNxcMPzBHMEHYg7jCRlfFHdcR1lE58FQInj9JFgjuP4kH+EeeM17HeL3pa5IGb6CpYIym9lc7I48jeyn0O/IYO0/MWp+IZJ4/eiaCQepWOM2+BtY/E4944PZqyp8Y5eaFz0dgxXx55EaeOov9HL3ZU/70qqfm4xYYy2miwYMGDEAMGDHw4Ax3td4qAzOgpw3gp5Y6iQD7RcWHxCAn+PCr24t/93b0ij/5j/nhb4vzfv8AMqmoB1AzMVPK6q1k/wAKrhg7aZNWaaxtrgib8QcfQUaXZypr/wAv2PNsmZfw20uTUiNIsFM80tVUTv7iBSIIwBtrc6Xso9L2vj7Q5sksiZRk6OkFQ4WoqGH00y38bX20RhNW23O21zdYzjP564wUsKv3UKrFBAgJJIWxcge9I1ifQXA6k7P2c8DplNLJVVZAnZC0h5iJB4tAtzOwLW5kAC9helaXZxvPVt2Xfx42JQyZ7mppkhpqRA08v0cKfVRVADSuByiQWvbmSoHPaGezyJYw0bstWrGUVf7RpG94sOTRnkY/dtsLc8TuGKBzrrKhdM9RbwHnDELmOH4gHU3m5PQDF1POqKzuwVVBZmJsABuST0AGMdycco+PP4LFJlfFqGOQVZWnmpxedHawUdJFY+9E1rhvkd9sR7T19/1lLSdLHTPOPO/OCP8Axn7vWpqeG3zSQVz/AEPdf6krIDcX1d5Mp3ZXIUhNiq78zsz5DnwqAyOpjnisJYW95D0Yfaja11YbEetwLSSjnHXfy69PUEvK8pipoxFBGsaDoot8yebH1O5xLxV53xLBShRKxLvtHEgLyyHyVF3Px5DqcVVOuYVfikIoYTyRQr1JH3nN44j6AMR5489lv6n6klxn1JHLCY5ZXiU2OtJTGwI32YEfhyxkXaLm8EWbUlRBMkrRU7hiHVjqVJNGojqS2NKpuz2jVtcsRqJOslQzSsf791HyAxR8fcMQd9ljLFGtqxEIVVAKsGYggDcXQY6aEoxlbN5P8EMZOGs1pe4hggqIZO7RIwEkRj4VA5A89sD18dG8MUpkYTFlFRJpI1X1LG7gC1wSFv8AZtztflmHBdFPYy0sLEcjoAb+8tjiHPwcUjdKad1RhbuJ/p4SPs2c61H7r/LHj9DevXf8AsuJchStpZKaRnVZBYlDY+Y+IvzHXHkyrpmjkeNwQyMVIIIIINtweWNj4o4pzeg/W93EkTKIhGheOVPrK0shJBCjYGzEna+Fri3JXzWoqsxonjeBEVnDMEdNKC6lCLnkbE7Hzxp4K9H7mtl7+fz7FXmXfYfxzoY0FRJ4WsafVfZibGMH12IHnfzxoddXNmEj0tMWWmW6VFSv1jyaCI9W5hnGy8hudvMNPUMjB0Yqw5MCQRfbmNxscenezTiSCroIhAqxmFRG8K/syB5c9Lcweu/W+KY6iqcu1itfRhPcdVOpyqWOK5OXynQjMSfZXPuoWO5hc7An3WNr2ItU9q+eGleETxmahqVaCdBzUg6kdD9WS2o899HQi+H7MsujqIXhlUNHIpVgeoP8j64RqvJmraKpyid71FPpMUj85EG8Mp6nkY3IvuGPXHHSlFyUpeP770WZi2cZA1IyVdM3f0pcNFOBtqB1COQfs5ARYg2vzGLXtfcPmffL7s8MMy+dilhfyPhxUUGYz5bUSwzR3U/R1FNJ7ki+R8jbdZF5bEXHOf2hz08po5aN2aL2ZYQr+/GY2a6OerAOPlY7g3xtq/aRbzyefHf7FB4oc018HyG/ih+jB8is6FLfAMuNT4ZzpaukhqV5SoGPoeTD5MCPljE2VoeEhc29pqbgea6/X/datulsNnYBmxeimgP7GS6+gkF7W8tSsfnjNxFJOnKa3Sft7lkangwYMZhYMQs7q+6pp5bX7uJ3t56VJ/yxNOM84ezvv6/NsslJIuzx7n3XVUkUeQBYH+I49IQ2rvhmQedOnyxrPGnC0uY1eWdyoXv6JGeT6qBN2ZreQcAXtckDGVSRFWKtzUlT8QbH88aXxX2kWyukoaVhqaljWocc1GgAxA9CbHV6WHU2+irqe1Fw5lEdcEsEFamXZP43lYRS1xIaSzW7wQlRpjRV1EuBe4NjsCdeze9RVw0a37qILU1B8wrfQR3+9IhY+kdvrYyvsJ4Y7ypkrpAdEA0xk8i7DxG/3U/9w8savwW/exS1Z51UrSLtv3S/Rw/jGgb4scZeLajKyztv5v48iyGLCtnMft1UKO96eDTLU2+uxN4oD6G2th5aB9bF5nWZinp5Z25RoXt5kDZfiTYfPELhHKWgpl73eeUmadvOR92+S7KPRRjhj9K2vIsXWEzjsv3sHsP/AIh9S1tPdX8fff1N+XXVbTvfDPm+aJTQSTye7GpY25nyUDqxNgB1JGK3hXJmjV6io3qamzyn7A+pCvkiA29TqPXEw+n6umQVvAlDFeWWTUa++mpMli6H7KDksBtdNOxFuZGHDFHxFlDG1VTssdRCps7e46czFJ/Vm1781O46gr+ScRzZwriEmkgSyyMrKahmIBITmI47cpCCW6W54s4uf17t/LrcBozPiilpzpnqIkb7Bcaz8EHiP4YS+LePqdp6EItQwSpEhYU8tmtHItl1KC7XYbAYcsk4VpqQfQRKrHnIfFIx82kN2Y/PFXxkAarKwf8Azd/whlOJp7G1v3/gM7qbtDoWYK04iY/VnV4j/wCoBfDEjggEEEHcEcjjprKCOZCkyJIp2KuoYH5HCnXZN/RimWimSGO+9LPJaBzztGzG8MhANrEr5r1xRKMslkwNldQxzRtFMivG4sysLgjGBU2WxU9c9NFJIMtrnFOamwF7Anu1lYaWUOQC1tx15k6Rlud/04pEReGjSyzC4EszEXMV1J0RAe83Nr2Fhc45ccUtPVvDkxDIZE75WjUaYhHcKLWsA267W8uuOmi3SbhLfry596IeZivGnAU2XyWYiVDf6RAdK7+FXP1XK6WsfPa+OrgPi5surEnG6HwSr9pCRe33ha4//uNO4Az3vpp6WtWEtEopZ2Nz3yqxSIncqSGupJG4Zd9rYoO0Dsfmjq1OXQs8M590WtC3UEn3Y+oJ5bjyxoxxClejW4a7mVtvRu1LVLIiyRsGRwGVhyIIuCPlhd4xi7locxXY0p0y8/FBIQst7c9HhkHloPniH2dJLSo+WVDBpKZVdGF7PFJci1+elw6fALhuqadZEZHF1cFWB6gixH4HGK/8c+K/K/ouZBxbQ0RzJqLMAUjn+mpatSFaIyElomb3Wi7zURcWXVbkbhF417NKrLmBI76FjZZUBtcmwVl+oxNrdD0PQO/HXDzTZKCfFNlcjwMerRKQoJ63MfdP62J6jFP2bdo9rZdXnvKeX6JHY7xltgpJ/Z3tY/V26ctelKcYbUM7ZNe68CrLDtmhFLl2W0SHZLkjr4EVb+ly7fPHT+j1VkVdVH0aJX+aPb/qfyxx/SEnBrKZL7rCzEfvPYf+0/hjr/R+T/T5z0EFvxkT/sfzxFv+m29+fqN5veDCz2e8Se20fen3llljIvcgByUv66CuGbGNKLi3Flwx574tzc5dxNJUKSQHR3HmjxprX8CbeoGPQmPOXbjSaM3Zv9pFG/4Ap8/c/PHd/HpOo4vemVkVXablJgzOdhvHUH2mNujLL4rg+QYsPlim4fyGSsqEghtqbcs2yoo3Z2PRQP8AIcyMNnEMxrsmy+VV1S00hoWA5m6qYth5hQPieuJ/FxjyihXLYLGqqUD1cvUKf2YPRSbi32bk+9jUjVagoL7tPLeVNNNHHRZE0dEwde5KxyA++0vhEl973Z9X5Ya8voxFFHEvuxoqD4KAB/LGfZDVl8jytGv9JNTxbfZSa9j6FYrY0nGFVum0+LLoVONG72ahohymm72Tf9nAO8IPoX7sYa8Kpj157cn9RR7DyMsxBP4RDDVfFJ5JLrP4sBczyD2itpac/q4r1cg8yhCwqfQuWb+zGGPCxw9L3mZZi/2DDTj0CRmQ/wCKU4XO1rj+ejMdLRj6aVS7OF1FF90aQOTE3NyNrY9FTlOSpx4fIPvH/HdIZlopZgIVBlqdHiMmkjTTC3Vzu33Rba+Oz/8A1dJVR+25fPFDUwrpMUpEfeIu/dOt916qwvpPoSD57mlLMzMbsxLE+ZO5P4467Y11gIqKV2U2j0lV9r1KmWpWrZneyin1r3ga9iD1CixOq3K3nhSz/tSE4oqwUsohp5iXYyIupzGUKpvqNtd72HLpfGX8NZCaypSASJFq21vyBOyi3NiWsAB543dexmlOXpSSMxdGaQTgAMGa2qw3GkgAWN+Qxz1KVDDtJ5v2ZObKDh7tVNTLV9/Ud1Txxs8SWVJ5LAkgOPCCALADfdfInGbHidZ5mau7+aJdbxRNK76WPuozMQdF/eI8RsOmIfFfD5o6uSAh9KsdDOukuoJUNbyJU7+mKjHdSw9NfVHfYi478PcX/wBFNG8BR2lBM8a6ymlgrR7lvE6ajyt9ZTfnjWuFMvpK6Y5qlRLJK4RSocxiHTb6Pu1N7Fhezlgb9eePN2O2KqdVZFZgr21AEjVpuVvbnYnFa2E2807Pe+KCZoXG3A1Tlc8tRTd4aRtJd9Sk2LhijAWNtaje3lvj0DTTh0VxyYBh8CL4wXjLOayoy6KKRZlj7uONFdCJKiZAGlkII1d2ig7mwJ336bZw096KmPnDGf8AAuMvE7ThFytfNfgsitz6Hu6+hqRtqL0r+qyKXT8JIwP4sMmFntDk0UXejYwzQSfhPHf8icM2OSWcU/DrzLCxBTBq+vppBeOohjlK9DqV4JB81jTHnjjXhN8uq3p3uV96Jz9dDyN7DxDkbciD6Y9F1oCZvTtveWmmj/uSQuPyLYzqoq6bM6yuyupbS4ndqSck3V7BXj36XT3frb23CnGhhKkoPa3WV/xcqzN+KuKXrjA8o+kihWBm+2VZyH9CQwv6387Y0nsbi9jy2tzGUWUjw3+sIgx/N20jzIxmTcJzivFAy2mMgjt03+uCeaafED5Y0PtmzRaaClymmNo40DyAc7DaMHzuQzn10nHbWSko0YaPPw1KriW/6PdYWp6uM2sJVf1u6WPy+jH541rGPfo7xHu6xt7F419Nlcn5+IfiMbDjJxn++XW4utAxk3b/AMP66eGsUbwt3b8/df3SfIBxb+PGs4zrLc/Vsyr8nrApjlLPDc+8sihmj+PiLDr73piuGcoz247s/DeGIvYZWKaqWnlUMpC1Kkk+B4TYNzt7sh5+Qwi8T52ausnqW/auWA8lGyD5IFGLbO8pmybMHTc+BxG+30kciPGG9DYm46EfA45dmvDPtVYrSD/R6b6ediDp0puF9SxHLyDHpjcWzFyr7ml1+CnI1+vyIrluU0js8ZE0CMyeB1IikJseanUOfxxctwEOldmI/wDyW/zGKfLeJfb8sgrGA1JWISNvABU6R+ETgX6740HGHUlOOT1u795czeg4WIzeeI1labUsT6zMNZvJKNJOndRa4FupwznhN+lfWj+OI/zjOOiZdGeRseU1G6D4xSq38pPyxO4x4mSgo5Kl7EqLIhNtbnZV/wDnQHCUpSaS32/QE3hrh+ZZsyJr6iIR1B1NaE6gIkYOxZDvpI5WG3LCpwTDNUVU9dLXSQJOzU6SMqd5KQNSghk0Be7W/htuLYUl7SKwNVtqQituJVKArupTw9Vsu3PoL3xpKZx7fSZQ8ZOlJxTTrsSrmIornbp7w2t4hjvnTnTT2rZ5Xyysu7eypiEi2YgG4BIv578/njsSjYxtJddKkKbsASW5ALzbYEk8hjbKbspo5JKqhdSksTd9BKpszRSg6Q3RwjgqfgOV8ZlxDwLJRVopqhwsbHw1BU6WW1ywUbkjlpG97Drjtp4qFR2WvsRYqKDK3kSWRNhAneO17W30qo++zHbHozsu41GYUY1froAqS87E76WB66gLn1vjHOIuz6rQGaKmljo/C6hiGdAQql3RSXB21EWOkG3nh/4CbLKHLyZaunlbvPaCblWDKLIO7J13FtrjmeWOTGONWndZu+Vt3eShK7Zk1Vvfd+JvE8GkJp7rutLaL3Ov9bu2298Z9hr4946GZOjezpCVLFipuXvpAJNhuAoGFTHfh4yjTSlqVYYveCshFZWx05mEJa5RimsFl8QW1wN7Hn5W64osWGTUdQZElpY5HZHBVkRms48QGw57Xtj0qfa7OwN8z3h7MhBLJJmELd3HIbmjS+nQdQDajpuBbbHZwpl2ZGhpStXTqphjKq1MxIXQukFu8FyBbewxGzSprmyyd6tgklbop4aYIt4TK3d21jdyVbVYja2H+jphHGka8kUIPgoAH8sfOTm1G2WvBfrmegg8f5fXnL5FlqKd1ZolIWndWu00YFm70gWYg8uQwyCnzIftqM/2Eo/6uPnGKBxSwf7Wqi28xETO35RYvpCbeEAnbYm3Xfex6Y83N7KWW/cuQEhYqwZvR+1vC4ENQV7lHW36oHVqZr81tjDOMongzWq3KutQ8ikcxdzIjD5EHHo1pQ2bbmwgpCT/AG0o3J6WFP8An6Yybt3yG1RDXR2Mc6BCR9pRdST11Ja37mO/BVLVFF718kM0HhoxVq0udS2WRKeSN9tgQ1mYG1xp0y/Jz8/PfEOdNV1U1S/OVy2/QclX5KAPlhmy7jHucgmo1a0k05UDe4jKIzn4EjT/ABHEPs64IbMqvQbiCOzTOOYBvZR95iCPQXPSx66NNUNuctFku4q8zaOxnIzT5VGWBDVDGcg9A1lT8UVT88PWErg7ig1uYVoi/wBWpgkEYB8LMC+pwB0NgB6KPPDrjFr7XaNy1efmXQYw3t8ypo6umrEuNa93qB3V4yWU+hs2x+76Y3LCn2ncLGvy+SKP9ahEsY82W/h/iUkfEjF8LUVOqm9A9BMp6yPiPLDA2lK+mAYE23OwLAgbRyciB7ptzsLzOKMo/ozhloFFpHVElZbC7yMveEke8LXT4WxjHD2fS0VTHUQmzxnkeTA7MjDyI29OfMDGu9rmfpWZFTVEVwk0yGx5iyS3U26hl/LGjUoyhUhFfY3fufArco+yZ3qMuzOiT3tInj/fsbb892jT88adxJxi8GU/0hTxrISiPZjYKH03JtubE8hjNP0fI/8ASqpybWiVbdDqfb5+Gw+OGviqglXKswoYLloW71EFiTTyOZNI67ESrbnZBa+PHERi8RZ8V62v7ErQRKjtrnlmpppYItVPIXBQsNSshR03va4IN/MDbHR2gdqn9J06Qez91okEmrvNXIMLW0i3vYr887LqumpvavDLEbHVHqJ0FdQkK28K9D5fDChjQp0aEmpwWneVuwxrX6PdY/tFTDt3ZjWQjb3wwUH8CcZLhu7LeJ/YswV21FJFaNlUXZyd0UD7RcAD44vioOdKSQWpuvHr9xElcjKs1M3hDX+mV9mp9tyX2K2BsyqfPEPhdP6RkXMKm14iyQ0tv9Wa9mMl9zOQBzACgiw64tcsyeSWYVdZbvAPoYOa04PPfk8x5F+nJdrk/M94U72T2illNNVAW71RdZB9mWPlIvrzHQ4wFJJbO/j7fJcYcYB23Ztrr+4ki0CGO6Mum7s5BDE2uFspGnzB88aXXcZ1NCmrMaW8a2DVNMwZNyACY2s6bkC2/wAcYjW8TQVmYyVOYiWSLcIsQRGKhj3aty2Cnc3vy3x14Kk1NzaulwIbKKskE0qLCgUALEt9ILW21Ob6dRPM8ht5XxynoxTzaJdEygb91ICNxtZ1vYg9PTE/OWorAwPM5uAEdETRHY+FnHvyBjs1iCAL4rpCkpAQRwhVAAJbxnqWc7aj62HTbGvF3W+3XiUOunpgNEkwbuS1iVAu2m2sLfrY/K+PXOWrH3SGFQqMoZQABsQLbfC2PJ7cPzqfpImChe8LG2koBe4f3WuOVjucb7lnHKNRQvSB5J6xmENO7A90VsrAkDwQR2BJ9fXGd/IJz2XHPUtEt6hxVZkkQF46Ed656d9IpWNPisZZz5akwzYrOHckFLAsd9Tkl5JDzkkY3dz8TyHQWHTHfnGapTQSTymyRqWPmfIDzJNgB5kYyZZu0S5QVitU5poRtAooWOsAG0tRsux2JWNSd/tjDUBt54peE8veOnMkq2nqGNRKL8mfkl/JFCp/DjjX5jJT0stVKp7zSNMAYMA5OlEVtIJZmZQel+WLSzeyt2XXiQKvFGciGjzasBOqRvY4zfloQRbeREjyt8hiwp8vTNOH449vpKdQp56ZIwAOXk6b/MYSe2OM0mXUNDcMWZpZH+26jxNvv4nlZsM/YRW68rKEk91M628gdLgD0uxPzx2Shs0FVjx9Fl7EbzBsnyaWqqEp4VvJI2kDy8yfIKLk/DGzcW10WQZWtFSG9RUBrufe3Gl5jbkeSqOnrpN+7M8zoshlqZTaesq5HlVFAGhGYkKW30Jckk82PIWG2Pz1FTmlcNRLz1DhRz0rc7ADfTGoubdADjuu8Q1J5QWfe/0iuhtnYRlfdZYZSN55Wcbb6VtGN+ourH5nGj4iZVlqU8EcEQskShF+AFt/XriXjFqz7SblxLoMfDj7gx5EnnbtQ4K0Fsyphemnc94trNBLqIdWHQd4GH3WuvldUj4hb+j3omuV75Z4zf3CAyuLdAwa+3UHzxqnEWetk+cSd6DJQ1w7x4uYVj4ZGVTsW1C5H1g/mBip467KUaP2/KiJIHXvDCu9h1aPzXroO43t5DepVkoxjU03P2fNFLH3g7LWp+G66rW6ySnUjDmBCyhSP7TWfww75bxItVT02bRixivDVIOkZI7w+ojYLKPuaupxVLEq8IEKbj2ck/vGQlh8QxI+WEbsc4o9nrfZZfFBV/RlTuoc7KbHY6vcPnceWPCUO1jOe9SflpbyBvpqz34hMRMTx6hKLFLg2KMPqmxBHQi/lvj3aR2NtGWqcuUshuzwDmnrGPrLz8PMdPIaZks/skwoJCdLanpWJ5oNzBc7l477X3KaeZVsWOfZ/HSopYM8kh0RRJu8rfZUfmSdgNzjipVJ0Z3h/fXoWeZ5FxyRyCCCQQbgg2II5EHocbyeCWpJpMwnpoKpZwTUU8cYJhBN9UIb9ZYe9yLcx5Y5ZJ2NZXMvtCSSTxSnUlnsqg/V8IBNuW5vjW/59NK7WXXXMpsnLgHtOdqSN8wUiMExe1jdQy2sJgN4mIsdfum/TGlwzq6hkYMrC4ZSCCPMEbEYrsl4ZpqSEwU8SpGd2HPUSLEsTcsbeeK+bgtUYvQyvSOeapZoW+MDeAH1XScY1R05ybjkXMW7ZOJJ5sxlp3LpDCQqx3sDsD3hA2a5NwT0t64QMbZ2g9m+YV0kcpFPI6L3ZeNjHqANwWjcHxbnk+M/l7LswFT7MIbyaO99+O2i+m97257Wxt4atSVNK6VkUaFPBibnOSzUkzQVCFJFsSpsdiLggjYj1GIWO1NNXRB9Mhta5sOlzb8Mbrwfwk+V0UeYx2dzCZKmJyBeMjWBG9vA6+uzb3tsRhONx7LMmqKrJqiGoc9zOrR05YligsVY/uagLD0PK+OHHZQWeV8+ZKNC4Q4mSvpEqkVkD6hpbcgqSp3HPliphn/pKrBAvRUjkhjyqJ12BHnFEb79Xt9nGf5PwlURwGOkmqJaUf620bBVms3iWlB3JABDPcBuQJONhyNoTTRey6e40Du9PLTbYW6fPe9774yKsY023Dw5fJdZk7C1Oxq69YxfuKI65DbaSdl8CeojVtZ+80flibxFnDRBIobGpnJSFTyFhdpG/q0XxHz2A3Iwp8ccRpk+WinjdmqZlYI595mP6ydj0N2J/eIA2G1KUHJ2Wr0/fXsGLfbwyzwUtREdSRyy07EA21bA7+jRMPWx8sVPAPGy5bk9TJ700s5SFNt2EUd3I+wtxfzNh1xfV+TauEI9fvIgqQTud5S/PzKSHf1OMnyPhqprX0UsLy2tcj3Vv5sfCvzONajGEqLhJ5RkVepBra55pGllcu7nUzMdyf8A5+GNx7GezxqZTW1SWlkFokI8UaHmxH1Xb8Qux5kYj8LdlVPlqGtzaSJjHuFO8SbbXuLyvzsLc+QJtjR+Gs5argFRoMccniiVvfKdHboC3MAX209SbeOLxW1DZp6b37IJFtgwYMZBcMGDBgDP+2nhn2rLjKi3kpj3o89HKQeu3it93GTdn3aXNlr6G1S0ze9FfdT9pCdgfMcj6HfHphlBBB3B2Ix537VOzRqGRqmnW9K7XsB+oJ+qfuE+638J6X1MFUhOLo1PAq+Jr3t9PmeVTikKFZopF0kAFJHDHxoNw+s6vU7i9748xU1S0TrIt1eNg4PIhlOofAgjFpwrxTNl9Qs8B9HQnwyL1Vh/I8wdxj5xW8D1LzUu0U/0oQixiZr64yOWzXtbaxXHfh6HYycdUyrdzeqjienq6mXLKu0Uvglp5AbXLIro6N9SZWJsOoHW5GO3hCmaOsmGYP3lcb93IQAjQC1u5H1Rf3153te4sTkPabEQctnTbvKGAh12uyDc3G9wGTf4eWHDs643TMUWgzEkzrvT1AOmS4HSQbrMBexHvC97734J4dqltR038vjii18zZMLNfwo8chqMudYJWN5ImB7if1dB7j/1i7+d8RKasmop2evlZonVUE4B7m6k2eRb/wCjOQ2kkfRtYG6nbDejggEEEHcEcj64z84aaehIu0/GqI4iro2pJDsDJYwufuTjwn4Npb0wxq4IBBuDuCOuOFRTLIpSRVdTsVYAg/EHY4XKngKMb0k1RRnygkPd/wDBa6fgBh9D5ddcQM+FyIXzmQ/Zo4x+M0h/yxFbKc1j/V1tPMP66n0n+9G3+WKKikzU5pUWWhMiwQq/jnCBS0pUjwk6r6r9OWPSNPJ2a0B2dutIDlZcRhmWVPHYXRbm5vzC9Pnjzzj1DV0WaTLoZ6CNDs1o5ZbjqLOVFvjhIzP9H3V4oqvxsbsGiATc3OkIfCPIb478HiYUo7E3+SrVzGaenaR1RFLMxCqoFySeQA6nHofg7gSoWjip651WGMf6vCWHeEkse+k5uN/cWy+d8T+C+y2ly5u8W8s24Er81B6Ko2Hx57nDljyxeM7T6YacSUjjHEFUKoAVRYACwAGwAHQYT84ZsvqUkpF7wVblWowwBaQgt30d9k5fSXstjqO/OzrOJ9UjwUSionXZje0MJ/rJADZvuLdvQDfC1xLxLBkyd7M3tWYTLbc2Nr3Nhv3EAPJRuxAvqILDlpQk3a177uJLGbJcs7pzNUujVc4JYg7Ki2PdxA2IiW4vtuTc7kAedOMM6bM8zeSO5EriKEE/VuET4XJ1fFjh0y3OJ2yjM81qXLTVFqWIkkBVLBWCDot3Ow/2fPmcUfYzkXf5kszAd1SgzOTyBsQgv0N7t/AcaVCHY7dSWqy+PwirzN3ruF45Mv8AYLlY+7WG4tcKthtfrYYpM94qoMjp1hRAGtdKeO2pumtieQNt3bc2Nr2wp8fdtqqGp8tIZvdao+qOYPdj6x++dvIHnjHlE1VOBd5ZpmA3JZnYnzO5OPLD4OU1eq7LWxLY85fUVXEWZos5IgQ62RSdEUY6C/N293URc3PICw9DxxhQFUAACwAFgAOQA6DCx2d8ErltIIyQ0z+OZxexboov9VRsPPc9cNOOTFVVOWzD7VoSkGDBgxykhgwYMAGIma37mTTEJjpP0TEAOOq3II3F+ex6254l4MSgYVWcI5TmEjCiqDQ1F7GmmXSoYHSVCMRZr9EY28vKpzLsOzCMFo+5mG9gj2Yjzs4A+QJw6dsHZn7QGrqVSZgPpYxv3igW1KP9oAALdR6jfH8s4rrKbaCpnjA+qHbT5e4br+WN2hKc4Xpz8Hu8SjNFrOF5azII0MTJV5azqUdSrmPdiADzBQqQepQgeuU01S0brJGxV0IZWBsQQbgg/HD7knbfXw7TGOoX766X68nS3n1Bws8WVtJNN31HHJCJN5IWA0o3UowO6HfYgW6bGw9qCqQbjNZPNW05ohnp7h3OkraSKoT3ZUuRzseTKfgwI+WIE3C7w2bL5fZ7fsWBenb07u4MR9YyPUHGT9i3HyUrNR1L6YpW1RMfdRzsyk9A21ulx643rGLXpyoVHHcXWYuScUyQD/TKWVQNjLADNFsL6jpHeIP3ksPPFjlnElNUfqJ4pD9kMNQ9CnvKfQjFliszPhmlqDeenikb7TIuoddm94fjjxvF6q3d17klnhbyr/xWu/3NN/18SU4PgX9WZ4+lkqJ1X+6HtiAvZ+gleVauuDyABmE4uQt9I93kLn8TiY7Nnn6cyBqxDzDOYIBqnmjiHPxuq/zO+Kk8DQsumWarl/fqp9/kjKLfLHOl4DoI31rSwlvtMus+fN72PriLQ3t+XySRI+P0mOmggnqz9tUKQj4zSWX8LnHKLIqupN6+cRx32p6VnVSP6yYgO+3RdA588M6rbYY+4baX2r9kCtxXnsOT5eXjjRQPBDEoAUuQbbC22xYnnYHrjzPmWZS1MzzTM0kshuSeZPIADoBsAByFhh07Y+MfbK3uYzeGmug8mkvZ29QLBR8D547OyjhaMzrX1rxxU8J1R946r3jqdiAeaKbm/wBoAC9jjaw8Fh6XaS1fSRV5ssu0uM0WTZdlxsHP0sgB6qLm/n9JId/NTjP04ikSjNHH4I3YvKR70p2Cqx+woGy9SSTfa2qdoVVk1XUpPUV7t3aBBDTjWD4mJOoKQCb778gMLT8S5JTqfZsvkqHFrNUN4dt72Jbr00i+JoT/AMaTg2730yv4kMUMj4YqKsnuIyVXd5W8MSAC5LSHwrYDzv6Y2vsk4YpYQ7w6aiVLpJVgfRhusUJI8Sge84te43N7Kk5XU1+fSimTTT0Sae8SJdMSKDcC313PRb22BsAMbrk+URUsCQQKFjjFgP5k+bE7k9STjnxteVth68F7v2JSJuDBgxkFwwYMGADBgwYAMGDBgAwl8Wdk1FXFpCphmbcyx9T5sh8LfkT54dMQM3yWKpTRKDtfS6MyOhO11dSGU/A79b49Kc5QleLsDGar9HuoB+jqoWHmyup/Aav54jVHY7BTC9dmcENhcqF8XK+2pgW2t9XFjxb2Z5rGxNJV1FVEb+Fp2WQDyILBX26i199hjMcw4dqoT9PTzobXu8bjbzuRy25426Up1F/tXglcoxyFDw9F789ZUkc9K6Vb4eFdv4sNw7eKSGNI4YaqXSLXlZAbDldtTFj6n88YbfFtlfCdXUm0FNM/LcIQu/LxGyj8cetTDU3nUk33si5rH/1ERf8Ak5P+In/bFnQdvlC9hLHURHr4VZR81a5/u4R8k7Ca2Ug1DR067Xudb/3V2/FsNFX2e5LlcYfMJGlZhsHZgW5XKxRWNtuZuBfc8scU6eEvsxu3yzJzHLKe0/LqghUqkVjyWS8Z52t4wBf0BwxVGYRonePIiod9TMAvK/Mm3LfGaw5LJmUapTUNPQ0RG0ssMTTsu48EVrR382J23BxzzLsFpGgCQSSrKvuvI2tT6MlgAD923z5Y5JU6KdnJr1/HyWuxir+1fLIiQapGI6Rh3v8AAqCD+OK9u2/LP9pKf7GT/thYp+F8sUrSZpRiiqZNkljkl7mXewMchYhTyujja488VPEvYNUReKikFQv2Gskg/wCV/wDD8Me8KOGvaTa77WfiRdj6nbdlh/ayD4wyf5DH3PeKWr4O6yaspRK1wxdyslrCwRStwSTbURt033HnnM8pmp5DFURvE4+q4IPxH2h6i4xFx1r+Pp5Sg/OzRG0MmfdnVfSbzU7lT9eP6RfPmtyv8QGFpvXDXkXafmFIAsdQzoPqSgSD4XbxAegYYcqXt2je3tdAjtbdkZTffbwuuwt9446HOvDWKfc7ejIyMvy3Jp6htNPDJKfJEZrfEgWHLrjROE+wuplYPXHuIuqKQ0rem11T4kk+mHXIO1v2xu6osvncjb3o1jWw+s+4Qfn5A8saJCW0jUAGsLgEkA9bEgXF+thjPxGNrR+m2z6slJETJckhpIVhpoxHGu9h1J5kk7sT5nE7BgxlNtu7LhgwYMQAwYMGADBgwYAMGDBgAwYMGADHy2PuDAHX3C/ZH4DHO2PuDAGa9oPai0MnsOWjvatm0EhdQQm/hA5NLe224G9/LHPg3sss/tuan2irc6tLkMkZ2t6Owt+6OQG18N1LwhSx1b1kcKrPICGcX3ubsdPIMerAXPzOLnHS6yjHZpq3F738EWDBgwY5iSr4j4bhrqdqeoXUrbg/WRujKejD/uDcEjGZZLxXUZLWDL8ycy0zW7mfqq3IBPUpfYqd1ttcWvsOKbiThClr1RauPX3ZJU6mUi4sd1INjYbeg8sdFKqktiecX6c0Q0Ss1yWCqj0VEUcqcwGANvUHp8RhHzPsIy+Q3iM0Hor6h+EgY/nh+y3LkghSGIEJGoRQSSQBsBc3JxJxSFadP7JMWMgj/R3is2qskJ+raJRb43Y6vlbF5lHYdl8JDSCSoI6SNZef2UC3+BuMaHgx6SxdaWsmLI6KGgjhjWOFFjRdgqgAD5DHfgwY5iQwYMGADBgwYAMGDBgAwYMGADBgwYAMGDBgAwYMGADBgwYAMGDBgAwYMGADBgwYAMGDBgAwYMGADBgwYAMGDBgAwYMGADBgwYA//9k="/>
          <p:cNvSpPr>
            <a:spLocks noChangeAspect="1" noChangeArrowheads="1"/>
          </p:cNvSpPr>
          <p:nvPr/>
        </p:nvSpPr>
        <p:spPr bwMode="auto">
          <a:xfrm>
            <a:off x="63500" y="-1057275"/>
            <a:ext cx="2095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en-US"/>
          </a:p>
        </p:txBody>
      </p:sp>
      <p:pic>
        <p:nvPicPr>
          <p:cNvPr id="89100" name="Picture 22" descr="http://www.crwflags.com/fotw/images/u/uno-wm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525" y="3716338"/>
            <a:ext cx="27003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1" name="文字方塊 13"/>
          <p:cNvSpPr txBox="1">
            <a:spLocks noChangeArrowheads="1"/>
          </p:cNvSpPr>
          <p:nvPr/>
        </p:nvSpPr>
        <p:spPr bwMode="auto">
          <a:xfrm>
            <a:off x="395288" y="5545365"/>
            <a:ext cx="74898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4400" b="1" dirty="0">
                <a:solidFill>
                  <a:srgbClr val="0000FF"/>
                </a:solidFill>
                <a:latin typeface="Arial Unicode MS" pitchFamily="34" charset="-120"/>
                <a:ea typeface="標楷體" pitchFamily="65" charset="-120"/>
              </a:rPr>
              <a:t>參與創造貢獻、貢獻建立地位！</a:t>
            </a:r>
          </a:p>
        </p:txBody>
      </p:sp>
    </p:spTree>
    <p:extLst>
      <p:ext uri="{BB962C8B-B14F-4D97-AF65-F5344CB8AC3E}">
        <p14:creationId xmlns:p14="http://schemas.microsoft.com/office/powerpoint/2010/main" val="11887318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文字方塊 1"/>
          <p:cNvSpPr txBox="1">
            <a:spLocks noChangeArrowheads="1"/>
          </p:cNvSpPr>
          <p:nvPr/>
        </p:nvSpPr>
        <p:spPr bwMode="auto">
          <a:xfrm>
            <a:off x="395288" y="44450"/>
            <a:ext cx="8532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r>
              <a:rPr lang="zh-TW" altLang="en-US" sz="3600" b="1" dirty="0">
                <a:solidFill>
                  <a:srgbClr val="FF9933"/>
                </a:solidFill>
                <a:latin typeface="標楷體" pitchFamily="65" charset="-120"/>
                <a:ea typeface="標楷體" pitchFamily="65" charset="-120"/>
              </a:rPr>
              <a:t>戰略機會</a:t>
            </a:r>
            <a:r>
              <a:rPr lang="en-US" altLang="zh-TW" sz="3600" b="1" dirty="0">
                <a:solidFill>
                  <a:srgbClr val="FF9933"/>
                </a:solidFill>
                <a:latin typeface="標楷體" pitchFamily="65" charset="-120"/>
                <a:ea typeface="標楷體" pitchFamily="65" charset="-120"/>
              </a:rPr>
              <a:t>-</a:t>
            </a:r>
            <a:r>
              <a:rPr lang="zh-TW" altLang="en-US" sz="3600" b="1" dirty="0">
                <a:solidFill>
                  <a:srgbClr val="FF9933"/>
                </a:solidFill>
                <a:latin typeface="標楷體" pitchFamily="65" charset="-120"/>
                <a:ea typeface="標楷體" pitchFamily="65" charset="-120"/>
              </a:rPr>
              <a:t>強化自衛能力、爭取生存空間</a:t>
            </a:r>
          </a:p>
        </p:txBody>
      </p:sp>
      <p:pic>
        <p:nvPicPr>
          <p:cNvPr id="90115" name="Picture 2" descr="http://t1.gstatic.com/images?q=tbn:ANd9GcTxlNAJ_LcogxbNoYDeKpAI80KALMVqOTurjuUBvy65Vz-qNgQ84Ye-6Cx0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1052513"/>
            <a:ext cx="28352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文字方塊 3"/>
          <p:cNvSpPr txBox="1">
            <a:spLocks noChangeArrowheads="1"/>
          </p:cNvSpPr>
          <p:nvPr/>
        </p:nvSpPr>
        <p:spPr bwMode="auto">
          <a:xfrm>
            <a:off x="2411413" y="3141663"/>
            <a:ext cx="43926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4400" b="1" dirty="0">
                <a:solidFill>
                  <a:srgbClr val="FF0000"/>
                </a:solidFill>
                <a:latin typeface="Arial Unicode MS" pitchFamily="34" charset="-120"/>
                <a:ea typeface="標楷體" pitchFamily="65" charset="-120"/>
              </a:rPr>
              <a:t>固若磐石的國防</a:t>
            </a:r>
          </a:p>
        </p:txBody>
      </p:sp>
      <p:pic>
        <p:nvPicPr>
          <p:cNvPr id="90117" name="Picture 4" descr="http://t2.gstatic.com/images?q=tbn:ANd9GcSJeXfISX-v7f5Ke7pou17Jfcl5DA_SMm1P7ybl1sxuLDnF_cq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005263"/>
            <a:ext cx="2543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descr="http://t3.gstatic.com/images?q=tbn:ANd9GcTtzjZhzUn7Ioje1c5OId8k16i2CR6CVyqaQ8N2vNvALJNXrC9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4076700"/>
            <a:ext cx="28194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8" descr="http://t1.gstatic.com/images?q=tbn:ANd9GcSgHvsF3B880uzL3Otvn4dj0rWEWWdevJXiV4QXKtIPZ5h8-I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3860800"/>
            <a:ext cx="25146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9660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3"/>
          <p:cNvSpPr txBox="1">
            <a:spLocks noChangeArrowheads="1"/>
          </p:cNvSpPr>
          <p:nvPr/>
        </p:nvSpPr>
        <p:spPr bwMode="auto">
          <a:xfrm>
            <a:off x="3327400" y="1219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endParaRPr lang="zh-TW" altLang="zh-TW">
              <a:ea typeface="標楷體" pitchFamily="65" charset="-120"/>
            </a:endParaRPr>
          </a:p>
        </p:txBody>
      </p:sp>
      <p:sp>
        <p:nvSpPr>
          <p:cNvPr id="92163" name="Text Box 4"/>
          <p:cNvSpPr txBox="1">
            <a:spLocks noChangeArrowheads="1"/>
          </p:cNvSpPr>
          <p:nvPr/>
        </p:nvSpPr>
        <p:spPr bwMode="auto">
          <a:xfrm>
            <a:off x="3111500" y="23717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endParaRPr lang="zh-TW" altLang="zh-TW">
              <a:ea typeface="標楷體" pitchFamily="65" charset="-120"/>
            </a:endParaRPr>
          </a:p>
        </p:txBody>
      </p:sp>
      <p:sp>
        <p:nvSpPr>
          <p:cNvPr id="92164" name="Text Box 5"/>
          <p:cNvSpPr txBox="1">
            <a:spLocks noChangeArrowheads="1"/>
          </p:cNvSpPr>
          <p:nvPr/>
        </p:nvSpPr>
        <p:spPr bwMode="auto">
          <a:xfrm>
            <a:off x="2895600" y="23002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endParaRPr lang="zh-TW" altLang="zh-TW">
              <a:ea typeface="標楷體" pitchFamily="65" charset="-120"/>
            </a:endParaRPr>
          </a:p>
        </p:txBody>
      </p:sp>
      <p:sp>
        <p:nvSpPr>
          <p:cNvPr id="92165" name="Text Box 6"/>
          <p:cNvSpPr txBox="1">
            <a:spLocks noChangeArrowheads="1"/>
          </p:cNvSpPr>
          <p:nvPr/>
        </p:nvSpPr>
        <p:spPr bwMode="auto">
          <a:xfrm>
            <a:off x="2679700" y="39560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endParaRPr lang="zh-TW" altLang="zh-TW">
              <a:ea typeface="標楷體" pitchFamily="65" charset="-120"/>
            </a:endParaRPr>
          </a:p>
        </p:txBody>
      </p:sp>
      <p:grpSp>
        <p:nvGrpSpPr>
          <p:cNvPr id="92166" name="群組 13"/>
          <p:cNvGrpSpPr>
            <a:grpSpLocks/>
          </p:cNvGrpSpPr>
          <p:nvPr/>
        </p:nvGrpSpPr>
        <p:grpSpPr bwMode="auto">
          <a:xfrm>
            <a:off x="142875" y="476250"/>
            <a:ext cx="8786813" cy="6167438"/>
            <a:chOff x="142875" y="1500188"/>
            <a:chExt cx="8786813" cy="5143500"/>
          </a:xfrm>
        </p:grpSpPr>
        <p:grpSp>
          <p:nvGrpSpPr>
            <p:cNvPr id="92172" name="群組 8"/>
            <p:cNvGrpSpPr>
              <a:grpSpLocks/>
            </p:cNvGrpSpPr>
            <p:nvPr/>
          </p:nvGrpSpPr>
          <p:grpSpPr bwMode="auto">
            <a:xfrm>
              <a:off x="142875" y="1500188"/>
              <a:ext cx="8786813" cy="5143500"/>
              <a:chOff x="142875" y="1214422"/>
              <a:chExt cx="8786813" cy="5429266"/>
            </a:xfrm>
          </p:grpSpPr>
          <p:pic>
            <p:nvPicPr>
              <p:cNvPr id="92176" name="Picture 2" descr="5717895779742502887"/>
              <p:cNvPicPr>
                <a:picLocks noChangeAspect="1" noChangeArrowheads="1"/>
              </p:cNvPicPr>
              <p:nvPr/>
            </p:nvPicPr>
            <p:blipFill>
              <a:blip r:embed="rId3">
                <a:extLst>
                  <a:ext uri="{28A0092B-C50C-407E-A947-70E740481C1C}">
                    <a14:useLocalDpi xmlns:a14="http://schemas.microsoft.com/office/drawing/2010/main" val="0"/>
                  </a:ext>
                </a:extLst>
              </a:blip>
              <a:srcRect t="1076" b="3226"/>
              <a:stretch>
                <a:fillRect/>
              </a:stretch>
            </p:blipFill>
            <p:spPr bwMode="auto">
              <a:xfrm>
                <a:off x="142875" y="1214422"/>
                <a:ext cx="8786813" cy="542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文字方塊 14"/>
              <p:cNvSpPr txBox="1">
                <a:spLocks noChangeArrowheads="1"/>
              </p:cNvSpPr>
              <p:nvPr/>
            </p:nvSpPr>
            <p:spPr bwMode="auto">
              <a:xfrm>
                <a:off x="571500" y="1425444"/>
                <a:ext cx="928688" cy="2955700"/>
              </a:xfrm>
              <a:prstGeom prst="rect">
                <a:avLst/>
              </a:prstGeom>
              <a:solidFill>
                <a:schemeClr val="tx1"/>
              </a:solidFill>
              <a:ln w="9525">
                <a:noFill/>
                <a:miter lim="800000"/>
                <a:headEnd/>
                <a:tailEnd/>
              </a:ln>
            </p:spPr>
            <p:txBody>
              <a:bodyPr>
                <a:spAutoFit/>
              </a:bodyPr>
              <a:lstStyle/>
              <a:p>
                <a:pPr algn="ctr">
                  <a:defRPr/>
                </a:pPr>
                <a:r>
                  <a:rPr lang="zh-TW" altLang="en-US" sz="4400" b="1" dirty="0">
                    <a:solidFill>
                      <a:srgbClr val="0000CC"/>
                    </a:solidFill>
                    <a:latin typeface="+mj-ea"/>
                    <a:ea typeface="+mj-ea"/>
                  </a:rPr>
                  <a:t>？</a:t>
                </a:r>
                <a:endParaRPr lang="en-US" altLang="zh-TW" sz="4400" b="1" dirty="0">
                  <a:solidFill>
                    <a:srgbClr val="0000CC"/>
                  </a:solidFill>
                  <a:latin typeface="+mj-ea"/>
                  <a:ea typeface="+mj-ea"/>
                </a:endParaRPr>
              </a:p>
              <a:p>
                <a:pPr algn="ctr">
                  <a:defRPr/>
                </a:pPr>
                <a:r>
                  <a:rPr lang="zh-TW" altLang="en-US" sz="4400" b="1" dirty="0">
                    <a:solidFill>
                      <a:srgbClr val="0000CC"/>
                    </a:solidFill>
                    <a:latin typeface="+mj-ea"/>
                    <a:ea typeface="+mj-ea"/>
                  </a:rPr>
                  <a:t>？</a:t>
                </a:r>
                <a:endParaRPr lang="en-US" altLang="zh-TW" sz="4400" b="1" dirty="0">
                  <a:solidFill>
                    <a:srgbClr val="0000CC"/>
                  </a:solidFill>
                  <a:latin typeface="+mj-ea"/>
                  <a:ea typeface="+mj-ea"/>
                </a:endParaRPr>
              </a:p>
              <a:p>
                <a:pPr algn="ctr">
                  <a:defRPr/>
                </a:pPr>
                <a:r>
                  <a:rPr lang="zh-TW" altLang="en-US" sz="4400" b="1" dirty="0">
                    <a:solidFill>
                      <a:srgbClr val="0000CC"/>
                    </a:solidFill>
                    <a:latin typeface="+mj-ea"/>
                    <a:ea typeface="+mj-ea"/>
                  </a:rPr>
                  <a:t>？</a:t>
                </a:r>
                <a:endParaRPr lang="en-US" altLang="zh-TW" sz="4400" b="1" dirty="0">
                  <a:solidFill>
                    <a:srgbClr val="0000CC"/>
                  </a:solidFill>
                  <a:latin typeface="+mj-ea"/>
                  <a:ea typeface="+mj-ea"/>
                </a:endParaRPr>
              </a:p>
              <a:p>
                <a:pPr algn="ctr">
                  <a:defRPr/>
                </a:pPr>
                <a:r>
                  <a:rPr lang="zh-TW" altLang="en-US" sz="4400" b="1" dirty="0">
                    <a:solidFill>
                      <a:srgbClr val="0000CC"/>
                    </a:solidFill>
                    <a:latin typeface="+mj-ea"/>
                    <a:ea typeface="+mj-ea"/>
                  </a:rPr>
                  <a:t>？</a:t>
                </a:r>
              </a:p>
            </p:txBody>
          </p:sp>
        </p:grpSp>
        <p:sp>
          <p:nvSpPr>
            <p:cNvPr id="92173" name="文字方塊 10"/>
            <p:cNvSpPr txBox="1">
              <a:spLocks noChangeArrowheads="1"/>
            </p:cNvSpPr>
            <p:nvPr/>
          </p:nvSpPr>
          <p:spPr bwMode="auto">
            <a:xfrm>
              <a:off x="7358082" y="3702610"/>
              <a:ext cx="1214446" cy="369332"/>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1800" b="1">
                  <a:solidFill>
                    <a:srgbClr val="000000"/>
                  </a:solidFill>
                </a:rPr>
                <a:t>國土防衛</a:t>
              </a:r>
            </a:p>
          </p:txBody>
        </p:sp>
        <p:sp>
          <p:nvSpPr>
            <p:cNvPr id="92174" name="文字方塊 11"/>
            <p:cNvSpPr txBox="1">
              <a:spLocks noChangeArrowheads="1"/>
            </p:cNvSpPr>
            <p:nvPr/>
          </p:nvSpPr>
          <p:spPr bwMode="auto">
            <a:xfrm>
              <a:off x="7358082" y="4202676"/>
              <a:ext cx="1214446" cy="369332"/>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1800" b="1">
                  <a:solidFill>
                    <a:srgbClr val="000000"/>
                  </a:solidFill>
                </a:rPr>
                <a:t>應變制變</a:t>
              </a:r>
            </a:p>
          </p:txBody>
        </p:sp>
        <p:sp>
          <p:nvSpPr>
            <p:cNvPr id="92175" name="文字方塊 12"/>
            <p:cNvSpPr txBox="1">
              <a:spLocks noChangeArrowheads="1"/>
            </p:cNvSpPr>
            <p:nvPr/>
          </p:nvSpPr>
          <p:spPr bwMode="auto">
            <a:xfrm>
              <a:off x="7358082" y="3214686"/>
              <a:ext cx="1214446" cy="369332"/>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1800" b="1">
                  <a:solidFill>
                    <a:srgbClr val="000000"/>
                  </a:solidFill>
                </a:rPr>
                <a:t>預防戰爭</a:t>
              </a:r>
            </a:p>
          </p:txBody>
        </p:sp>
      </p:grpSp>
      <p:sp>
        <p:nvSpPr>
          <p:cNvPr id="14" name="文字方塊 14"/>
          <p:cNvSpPr txBox="1">
            <a:spLocks noChangeArrowheads="1"/>
          </p:cNvSpPr>
          <p:nvPr/>
        </p:nvSpPr>
        <p:spPr bwMode="auto">
          <a:xfrm>
            <a:off x="611188" y="836613"/>
            <a:ext cx="928687" cy="2800350"/>
          </a:xfrm>
          <a:prstGeom prst="rect">
            <a:avLst/>
          </a:prstGeom>
          <a:solidFill>
            <a:srgbClr val="FFFF00"/>
          </a:solidFill>
          <a:ln w="9525">
            <a:noFill/>
            <a:miter lim="800000"/>
            <a:headEnd/>
            <a:tailEnd/>
          </a:ln>
        </p:spPr>
        <p:txBody>
          <a:bodyPr>
            <a:spAutoFit/>
          </a:bodyPr>
          <a:lstStyle/>
          <a:p>
            <a:pPr algn="ctr">
              <a:defRPr/>
            </a:pPr>
            <a:r>
              <a:rPr lang="zh-TW" altLang="en-US" sz="4400" b="1" dirty="0">
                <a:solidFill>
                  <a:srgbClr val="0000CC"/>
                </a:solidFill>
                <a:latin typeface="+mj-ea"/>
                <a:ea typeface="+mj-ea"/>
              </a:rPr>
              <a:t>全民國防</a:t>
            </a:r>
          </a:p>
        </p:txBody>
      </p:sp>
      <p:sp>
        <p:nvSpPr>
          <p:cNvPr id="92168" name="文字方塊 14"/>
          <p:cNvSpPr txBox="1">
            <a:spLocks noChangeArrowheads="1"/>
          </p:cNvSpPr>
          <p:nvPr/>
        </p:nvSpPr>
        <p:spPr bwMode="auto">
          <a:xfrm>
            <a:off x="6429375" y="2636838"/>
            <a:ext cx="492125" cy="143986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2000" b="1">
                <a:solidFill>
                  <a:schemeClr val="tx1"/>
                </a:solidFill>
              </a:rPr>
              <a:t>國防戰略</a:t>
            </a:r>
          </a:p>
        </p:txBody>
      </p:sp>
      <p:sp>
        <p:nvSpPr>
          <p:cNvPr id="92169" name="文字方塊 15"/>
          <p:cNvSpPr txBox="1">
            <a:spLocks noChangeArrowheads="1"/>
          </p:cNvSpPr>
          <p:nvPr/>
        </p:nvSpPr>
        <p:spPr bwMode="auto">
          <a:xfrm>
            <a:off x="6443663" y="692150"/>
            <a:ext cx="492125" cy="165735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2000" b="1">
                <a:solidFill>
                  <a:schemeClr val="tx1"/>
                </a:solidFill>
              </a:rPr>
              <a:t>軍事戰略</a:t>
            </a:r>
          </a:p>
        </p:txBody>
      </p:sp>
      <p:sp>
        <p:nvSpPr>
          <p:cNvPr id="92170" name="文字方塊 12"/>
          <p:cNvSpPr txBox="1">
            <a:spLocks noChangeArrowheads="1"/>
          </p:cNvSpPr>
          <p:nvPr/>
        </p:nvSpPr>
        <p:spPr bwMode="auto">
          <a:xfrm>
            <a:off x="7358063" y="1785938"/>
            <a:ext cx="1214437" cy="3698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1800" b="1">
                <a:solidFill>
                  <a:srgbClr val="000000"/>
                </a:solidFill>
              </a:rPr>
              <a:t>防衛固守</a:t>
            </a:r>
          </a:p>
        </p:txBody>
      </p:sp>
      <p:sp>
        <p:nvSpPr>
          <p:cNvPr id="92171" name="文字方塊 12"/>
          <p:cNvSpPr txBox="1">
            <a:spLocks noChangeArrowheads="1"/>
          </p:cNvSpPr>
          <p:nvPr/>
        </p:nvSpPr>
        <p:spPr bwMode="auto">
          <a:xfrm>
            <a:off x="7358063" y="2500313"/>
            <a:ext cx="1214437"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r>
              <a:rPr lang="zh-TW" altLang="en-US" sz="1800" b="1">
                <a:solidFill>
                  <a:srgbClr val="000000"/>
                </a:solidFill>
              </a:rPr>
              <a:t>有效嚇阻</a:t>
            </a:r>
          </a:p>
        </p:txBody>
      </p:sp>
    </p:spTree>
    <p:extLst>
      <p:ext uri="{BB962C8B-B14F-4D97-AF65-F5344CB8AC3E}">
        <p14:creationId xmlns:p14="http://schemas.microsoft.com/office/powerpoint/2010/main" val="2695195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1763713" y="1196975"/>
            <a:ext cx="7021512" cy="584775"/>
          </a:xfrm>
          <a:prstGeom prst="rect">
            <a:avLst/>
          </a:prstGeom>
          <a:solidFill>
            <a:srgbClr val="FF99CC"/>
          </a:solidFill>
          <a:ln w="38100">
            <a:solidFill>
              <a:srgbClr val="0000FF"/>
            </a:solidFill>
            <a:miter lim="800000"/>
            <a:headEnd/>
            <a:tailEnd/>
          </a:ln>
          <a:effectLst/>
        </p:spPr>
        <p:txBody>
          <a:bodyPr>
            <a:spAutoFit/>
          </a:bodyPr>
          <a:lstStyle/>
          <a:p>
            <a:pPr>
              <a:defRPr/>
            </a:pPr>
            <a:r>
              <a:rPr kumimoji="0" lang="zh-TW" altLang="en-US" sz="3200" b="1" dirty="0">
                <a:solidFill>
                  <a:srgbClr val="0000FF"/>
                </a:solidFill>
                <a:effectLst>
                  <a:outerShdw blurRad="38100" dist="38100" dir="2700000" algn="tl">
                    <a:srgbClr val="FFFFFF"/>
                  </a:outerShdw>
                </a:effectLst>
                <a:latin typeface="標楷體" pitchFamily="65" charset="-120"/>
                <a:ea typeface="標楷體" pitchFamily="65" charset="-120"/>
              </a:rPr>
              <a:t>莫將自身安全寄望於敵人的善意</a:t>
            </a:r>
            <a:r>
              <a:rPr lang="zh-TW" altLang="en-US" sz="3200" b="1" dirty="0">
                <a:solidFill>
                  <a:srgbClr val="0000FF"/>
                </a:solidFill>
                <a:effectLst>
                  <a:outerShdw blurRad="38100" dist="38100" dir="2700000" algn="tl">
                    <a:srgbClr val="FFFFFF"/>
                  </a:outerShdw>
                </a:effectLst>
                <a:latin typeface="Tahoma" pitchFamily="34" charset="0"/>
              </a:rPr>
              <a:t>。</a:t>
            </a:r>
          </a:p>
        </p:txBody>
      </p:sp>
      <p:sp>
        <p:nvSpPr>
          <p:cNvPr id="155651" name="Text Box 3"/>
          <p:cNvSpPr txBox="1">
            <a:spLocks noChangeArrowheads="1"/>
          </p:cNvSpPr>
          <p:nvPr/>
        </p:nvSpPr>
        <p:spPr bwMode="auto">
          <a:xfrm>
            <a:off x="1763713" y="2349500"/>
            <a:ext cx="6977062" cy="584775"/>
          </a:xfrm>
          <a:prstGeom prst="rect">
            <a:avLst/>
          </a:prstGeom>
          <a:solidFill>
            <a:srgbClr val="FF99CC"/>
          </a:solidFill>
          <a:ln w="38100">
            <a:solidFill>
              <a:srgbClr val="0000FF"/>
            </a:solidFill>
            <a:miter lim="800000"/>
            <a:headEnd/>
            <a:tailEnd/>
          </a:ln>
          <a:effectLst/>
        </p:spPr>
        <p:txBody>
          <a:bodyPr>
            <a:spAutoFit/>
          </a:bodyPr>
          <a:lstStyle/>
          <a:p>
            <a:pPr>
              <a:defRPr/>
            </a:pPr>
            <a:r>
              <a:rPr kumimoji="0" lang="zh-TW" altLang="en-US" sz="3200" b="1" dirty="0">
                <a:solidFill>
                  <a:srgbClr val="0000FF"/>
                </a:solidFill>
                <a:effectLst>
                  <a:outerShdw blurRad="38100" dist="38100" dir="2700000" algn="tl">
                    <a:srgbClr val="FFFFFF"/>
                  </a:outerShdw>
                </a:effectLst>
                <a:latin typeface="Tahoma" pitchFamily="34" charset="0"/>
                <a:ea typeface="標楷體" pitchFamily="65" charset="-120"/>
              </a:rPr>
              <a:t>莫懷有完全依賴外援的憧憬</a:t>
            </a:r>
            <a:r>
              <a:rPr lang="zh-TW" altLang="en-US" sz="3200" b="1" dirty="0">
                <a:solidFill>
                  <a:srgbClr val="0000FF"/>
                </a:solidFill>
                <a:effectLst>
                  <a:outerShdw blurRad="38100" dist="38100" dir="2700000" algn="tl">
                    <a:srgbClr val="FFFFFF"/>
                  </a:outerShdw>
                </a:effectLst>
                <a:latin typeface="Tahoma" pitchFamily="34" charset="0"/>
              </a:rPr>
              <a:t>。</a:t>
            </a:r>
          </a:p>
        </p:txBody>
      </p:sp>
      <p:sp>
        <p:nvSpPr>
          <p:cNvPr id="155652" name="Text Box 4"/>
          <p:cNvSpPr txBox="1">
            <a:spLocks noChangeArrowheads="1"/>
          </p:cNvSpPr>
          <p:nvPr/>
        </p:nvSpPr>
        <p:spPr bwMode="auto">
          <a:xfrm>
            <a:off x="1835150" y="5373688"/>
            <a:ext cx="6985000" cy="584775"/>
          </a:xfrm>
          <a:prstGeom prst="rect">
            <a:avLst/>
          </a:prstGeom>
          <a:solidFill>
            <a:srgbClr val="FF99CC"/>
          </a:solidFill>
          <a:ln w="38100">
            <a:solidFill>
              <a:srgbClr val="0000FF"/>
            </a:solidFill>
            <a:miter lim="800000"/>
            <a:headEnd/>
            <a:tailEnd/>
          </a:ln>
          <a:effectLst/>
        </p:spPr>
        <p:txBody>
          <a:bodyPr>
            <a:spAutoFit/>
          </a:bodyPr>
          <a:lstStyle/>
          <a:p>
            <a:pPr>
              <a:defRPr/>
            </a:pPr>
            <a:r>
              <a:rPr kumimoji="0" lang="zh-TW" altLang="en-US" sz="3200" b="1" dirty="0">
                <a:solidFill>
                  <a:srgbClr val="0000FF"/>
                </a:solidFill>
                <a:effectLst>
                  <a:outerShdw blurRad="38100" dist="38100" dir="2700000" algn="tl">
                    <a:srgbClr val="FFFFFF"/>
                  </a:outerShdw>
                </a:effectLst>
                <a:latin typeface="標楷體" pitchFamily="65" charset="-120"/>
                <a:ea typeface="標楷體" pitchFamily="65" charset="-120"/>
              </a:rPr>
              <a:t>應有「能戰才能和」的基本認知 </a:t>
            </a:r>
            <a:r>
              <a:rPr lang="zh-TW" altLang="en-US" sz="3200" b="1" dirty="0">
                <a:solidFill>
                  <a:srgbClr val="0000FF"/>
                </a:solidFill>
                <a:effectLst>
                  <a:outerShdw blurRad="38100" dist="38100" dir="2700000" algn="tl">
                    <a:srgbClr val="FFFFFF"/>
                  </a:outerShdw>
                </a:effectLst>
                <a:latin typeface="標楷體" pitchFamily="65" charset="-120"/>
                <a:ea typeface="標楷體" pitchFamily="65" charset="-120"/>
              </a:rPr>
              <a:t>。</a:t>
            </a:r>
          </a:p>
        </p:txBody>
      </p:sp>
      <p:sp>
        <p:nvSpPr>
          <p:cNvPr id="155653" name="Text Box 5"/>
          <p:cNvSpPr txBox="1">
            <a:spLocks noChangeArrowheads="1"/>
          </p:cNvSpPr>
          <p:nvPr/>
        </p:nvSpPr>
        <p:spPr bwMode="auto">
          <a:xfrm>
            <a:off x="323850" y="1484313"/>
            <a:ext cx="809625" cy="4319587"/>
          </a:xfrm>
          <a:prstGeom prst="rect">
            <a:avLst/>
          </a:prstGeom>
          <a:solidFill>
            <a:srgbClr val="FF0066"/>
          </a:solidFill>
          <a:ln w="76200">
            <a:solidFill>
              <a:schemeClr val="tx1"/>
            </a:solidFill>
            <a:miter lim="800000"/>
            <a:headEnd/>
            <a:tailEnd/>
          </a:ln>
        </p:spPr>
        <p:txBody>
          <a:bodyPr vert="eaVert">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dist" eaLnBrk="1" hangingPunct="1">
              <a:spcBef>
                <a:spcPct val="50000"/>
              </a:spcBef>
            </a:pPr>
            <a:r>
              <a:rPr lang="zh-TW" altLang="en-US" sz="3600" b="1">
                <a:solidFill>
                  <a:schemeClr val="tx1"/>
                </a:solidFill>
                <a:latin typeface="Tahoma" pitchFamily="34" charset="0"/>
                <a:ea typeface="標楷體" pitchFamily="65" charset="-120"/>
              </a:rPr>
              <a:t>提升國人憂患意識</a:t>
            </a:r>
          </a:p>
        </p:txBody>
      </p:sp>
      <p:cxnSp>
        <p:nvCxnSpPr>
          <p:cNvPr id="155654" name="AutoShape 6"/>
          <p:cNvCxnSpPr>
            <a:cxnSpLocks noChangeShapeType="1"/>
          </p:cNvCxnSpPr>
          <p:nvPr/>
        </p:nvCxnSpPr>
        <p:spPr bwMode="auto">
          <a:xfrm flipV="1">
            <a:off x="1116013" y="1484313"/>
            <a:ext cx="536575" cy="2378075"/>
          </a:xfrm>
          <a:prstGeom prst="bentConnector3">
            <a:avLst>
              <a:gd name="adj1" fmla="val 50000"/>
            </a:avLst>
          </a:prstGeom>
          <a:noFill/>
          <a:ln w="76200">
            <a:solidFill>
              <a:srgbClr val="FF0000"/>
            </a:solidFill>
            <a:miter lim="800000"/>
            <a:headEnd/>
            <a:tailEnd/>
          </a:ln>
          <a:extLst>
            <a:ext uri="{909E8E84-426E-40DD-AFC4-6F175D3DCCD1}">
              <a14:hiddenFill xmlns:a14="http://schemas.microsoft.com/office/drawing/2010/main">
                <a:noFill/>
              </a14:hiddenFill>
            </a:ext>
          </a:extLst>
        </p:spPr>
      </p:cxnSp>
      <p:cxnSp>
        <p:nvCxnSpPr>
          <p:cNvPr id="155655" name="AutoShape 7"/>
          <p:cNvCxnSpPr>
            <a:cxnSpLocks noChangeShapeType="1"/>
          </p:cNvCxnSpPr>
          <p:nvPr/>
        </p:nvCxnSpPr>
        <p:spPr bwMode="auto">
          <a:xfrm rot="10800000">
            <a:off x="1403350" y="3141663"/>
            <a:ext cx="382588" cy="2498725"/>
          </a:xfrm>
          <a:prstGeom prst="bentConnector2">
            <a:avLst/>
          </a:prstGeom>
          <a:noFill/>
          <a:ln w="76200">
            <a:solidFill>
              <a:srgbClr val="FF0000"/>
            </a:solidFill>
            <a:miter lim="800000"/>
            <a:headEnd/>
            <a:tailEnd/>
          </a:ln>
          <a:extLst>
            <a:ext uri="{909E8E84-426E-40DD-AFC4-6F175D3DCCD1}">
              <a14:hiddenFill xmlns:a14="http://schemas.microsoft.com/office/drawing/2010/main">
                <a:noFill/>
              </a14:hiddenFill>
            </a:ext>
          </a:extLst>
        </p:spPr>
      </p:cxnSp>
      <p:sp>
        <p:nvSpPr>
          <p:cNvPr id="155656" name="Line 8"/>
          <p:cNvSpPr>
            <a:spLocks noChangeShapeType="1"/>
          </p:cNvSpPr>
          <p:nvPr/>
        </p:nvSpPr>
        <p:spPr bwMode="auto">
          <a:xfrm>
            <a:off x="1403350" y="2565400"/>
            <a:ext cx="434975" cy="317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vert="eaVert" wrap="none" anchor="ctr"/>
          <a:lstStyle/>
          <a:p>
            <a:endParaRPr lang="zh-TW" altLang="en-US"/>
          </a:p>
        </p:txBody>
      </p:sp>
      <p:sp>
        <p:nvSpPr>
          <p:cNvPr id="155657" name="Text Box 9"/>
          <p:cNvSpPr txBox="1">
            <a:spLocks noChangeArrowheads="1"/>
          </p:cNvSpPr>
          <p:nvPr/>
        </p:nvSpPr>
        <p:spPr bwMode="auto">
          <a:xfrm>
            <a:off x="1806575" y="3573463"/>
            <a:ext cx="6978650" cy="1104900"/>
          </a:xfrm>
          <a:prstGeom prst="rect">
            <a:avLst/>
          </a:prstGeom>
          <a:solidFill>
            <a:srgbClr val="FF99CC"/>
          </a:solidFill>
          <a:ln w="38100">
            <a:solidFill>
              <a:srgbClr val="0000FF"/>
            </a:solidFill>
            <a:miter lim="800000"/>
            <a:headEnd/>
            <a:tailEnd/>
          </a:ln>
          <a:effectLst/>
        </p:spPr>
        <p:txBody>
          <a:bodyPr>
            <a:spAutoFit/>
          </a:bodyPr>
          <a:lstStyle/>
          <a:p>
            <a:pPr>
              <a:defRPr/>
            </a:pPr>
            <a:r>
              <a:rPr lang="zh-TW" altLang="en-US" sz="3200" b="1" dirty="0">
                <a:solidFill>
                  <a:srgbClr val="0000FF"/>
                </a:solidFill>
                <a:effectLst>
                  <a:outerShdw blurRad="38100" dist="38100" dir="2700000" algn="tl">
                    <a:srgbClr val="FFFFFF"/>
                  </a:outerShdw>
                </a:effectLst>
                <a:latin typeface="Tahoma" pitchFamily="34" charset="0"/>
                <a:ea typeface="標楷體" pitchFamily="65" charset="-120"/>
              </a:rPr>
              <a:t>堅持「和解不退縮，堅定不對立」的基本立場。</a:t>
            </a:r>
          </a:p>
        </p:txBody>
      </p:sp>
      <p:sp>
        <p:nvSpPr>
          <p:cNvPr id="155658" name="Line 10"/>
          <p:cNvSpPr>
            <a:spLocks noChangeShapeType="1"/>
          </p:cNvSpPr>
          <p:nvPr/>
        </p:nvSpPr>
        <p:spPr bwMode="auto">
          <a:xfrm>
            <a:off x="1403350" y="4076700"/>
            <a:ext cx="4318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vert="eaVert" wrap="none" anchor="ctr"/>
          <a:lstStyle/>
          <a:p>
            <a:endParaRPr lang="zh-TW" altLang="en-US"/>
          </a:p>
        </p:txBody>
      </p:sp>
      <p:sp>
        <p:nvSpPr>
          <p:cNvPr id="451596" name="Rectangle 4"/>
          <p:cNvSpPr>
            <a:spLocks noChangeArrowheads="1"/>
          </p:cNvSpPr>
          <p:nvPr/>
        </p:nvSpPr>
        <p:spPr bwMode="auto">
          <a:xfrm>
            <a:off x="0" y="0"/>
            <a:ext cx="4859338" cy="711200"/>
          </a:xfrm>
          <a:prstGeom prst="rect">
            <a:avLst/>
          </a:prstGeom>
          <a:solidFill>
            <a:srgbClr val="00FFFF"/>
          </a:solidFill>
          <a:ln w="9525">
            <a:solidFill>
              <a:srgbClr val="00FFFF"/>
            </a:solidFill>
            <a:miter lim="800000"/>
            <a:headEnd/>
            <a:tailEnd/>
          </a:ln>
        </p:spPr>
        <p:txBody>
          <a:bodyPr lIns="92075" tIns="46038" rIns="92075" bIns="46038">
            <a:spAutoFit/>
          </a:bodyPr>
          <a:lstStyle/>
          <a:p>
            <a:pPr>
              <a:defRPr/>
            </a:pPr>
            <a:r>
              <a:rPr lang="zh-TW" altLang="en-US" sz="4000" b="1" dirty="0">
                <a:solidFill>
                  <a:srgbClr val="FF9933"/>
                </a:solidFill>
                <a:effectLst>
                  <a:outerShdw blurRad="38100" dist="38100" dir="2700000" algn="tl">
                    <a:srgbClr val="000000"/>
                  </a:outerShdw>
                </a:effectLst>
                <a:latin typeface="標楷體" pitchFamily="65" charset="-120"/>
                <a:ea typeface="標楷體" pitchFamily="65" charset="-120"/>
              </a:rPr>
              <a:t>全民國防應有之認知</a:t>
            </a:r>
          </a:p>
        </p:txBody>
      </p:sp>
    </p:spTree>
    <p:extLst>
      <p:ext uri="{BB962C8B-B14F-4D97-AF65-F5344CB8AC3E}">
        <p14:creationId xmlns:p14="http://schemas.microsoft.com/office/powerpoint/2010/main" val="16457265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5653"/>
                                        </p:tgtEl>
                                        <p:attrNameLst>
                                          <p:attrName>style.visibility</p:attrName>
                                        </p:attrNameLst>
                                      </p:cBhvr>
                                      <p:to>
                                        <p:strVal val="visible"/>
                                      </p:to>
                                    </p:set>
                                    <p:animEffect transition="in" filter="blinds(horizontal)">
                                      <p:cBhvr>
                                        <p:cTn id="7" dur="500"/>
                                        <p:tgtEl>
                                          <p:spTgt spid="1556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155654"/>
                                        </p:tgtEl>
                                        <p:attrNameLst>
                                          <p:attrName>style.visibility</p:attrName>
                                        </p:attrNameLst>
                                      </p:cBhvr>
                                      <p:to>
                                        <p:strVal val="visible"/>
                                      </p:to>
                                    </p:set>
                                    <p:anim calcmode="lin" valueType="num">
                                      <p:cBhvr additive="base">
                                        <p:cTn id="12" dur="500" fill="hold"/>
                                        <p:tgtEl>
                                          <p:spTgt spid="155654"/>
                                        </p:tgtEl>
                                        <p:attrNameLst>
                                          <p:attrName>ppt_x</p:attrName>
                                        </p:attrNameLst>
                                      </p:cBhvr>
                                      <p:tavLst>
                                        <p:tav tm="0">
                                          <p:val>
                                            <p:strVal val="0-#ppt_w/2"/>
                                          </p:val>
                                        </p:tav>
                                        <p:tav tm="100000">
                                          <p:val>
                                            <p:strVal val="#ppt_x"/>
                                          </p:val>
                                        </p:tav>
                                      </p:tavLst>
                                    </p:anim>
                                    <p:anim calcmode="lin" valueType="num">
                                      <p:cBhvr additive="base">
                                        <p:cTn id="13" dur="500" fill="hold"/>
                                        <p:tgtEl>
                                          <p:spTgt spid="15565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155650"/>
                                        </p:tgtEl>
                                        <p:attrNameLst>
                                          <p:attrName>style.visibility</p:attrName>
                                        </p:attrNameLst>
                                      </p:cBhvr>
                                      <p:to>
                                        <p:strVal val="visible"/>
                                      </p:to>
                                    </p:set>
                                    <p:anim calcmode="lin" valueType="num">
                                      <p:cBhvr additive="base">
                                        <p:cTn id="17" dur="500" fill="hold"/>
                                        <p:tgtEl>
                                          <p:spTgt spid="155650"/>
                                        </p:tgtEl>
                                        <p:attrNameLst>
                                          <p:attrName>ppt_x</p:attrName>
                                        </p:attrNameLst>
                                      </p:cBhvr>
                                      <p:tavLst>
                                        <p:tav tm="0">
                                          <p:val>
                                            <p:strVal val="0-#ppt_w/2"/>
                                          </p:val>
                                        </p:tav>
                                        <p:tav tm="100000">
                                          <p:val>
                                            <p:strVal val="#ppt_x"/>
                                          </p:val>
                                        </p:tav>
                                      </p:tavLst>
                                    </p:anim>
                                    <p:anim calcmode="lin" valueType="num">
                                      <p:cBhvr additive="base">
                                        <p:cTn id="18" dur="500" fill="hold"/>
                                        <p:tgtEl>
                                          <p:spTgt spid="155650"/>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55656"/>
                                        </p:tgtEl>
                                        <p:attrNameLst>
                                          <p:attrName>style.visibility</p:attrName>
                                        </p:attrNameLst>
                                      </p:cBhvr>
                                      <p:to>
                                        <p:strVal val="visible"/>
                                      </p:to>
                                    </p:set>
                                    <p:anim calcmode="lin" valueType="num">
                                      <p:cBhvr additive="base">
                                        <p:cTn id="23" dur="500" fill="hold"/>
                                        <p:tgtEl>
                                          <p:spTgt spid="155656"/>
                                        </p:tgtEl>
                                        <p:attrNameLst>
                                          <p:attrName>ppt_x</p:attrName>
                                        </p:attrNameLst>
                                      </p:cBhvr>
                                      <p:tavLst>
                                        <p:tav tm="0">
                                          <p:val>
                                            <p:strVal val="0-#ppt_w/2"/>
                                          </p:val>
                                        </p:tav>
                                        <p:tav tm="100000">
                                          <p:val>
                                            <p:strVal val="#ppt_x"/>
                                          </p:val>
                                        </p:tav>
                                      </p:tavLst>
                                    </p:anim>
                                    <p:anim calcmode="lin" valueType="num">
                                      <p:cBhvr additive="base">
                                        <p:cTn id="24" dur="500" fill="hold"/>
                                        <p:tgtEl>
                                          <p:spTgt spid="155656"/>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155651"/>
                                        </p:tgtEl>
                                        <p:attrNameLst>
                                          <p:attrName>style.visibility</p:attrName>
                                        </p:attrNameLst>
                                      </p:cBhvr>
                                      <p:to>
                                        <p:strVal val="visible"/>
                                      </p:to>
                                    </p:set>
                                    <p:anim calcmode="lin" valueType="num">
                                      <p:cBhvr additive="base">
                                        <p:cTn id="28" dur="500" fill="hold"/>
                                        <p:tgtEl>
                                          <p:spTgt spid="155651"/>
                                        </p:tgtEl>
                                        <p:attrNameLst>
                                          <p:attrName>ppt_x</p:attrName>
                                        </p:attrNameLst>
                                      </p:cBhvr>
                                      <p:tavLst>
                                        <p:tav tm="0">
                                          <p:val>
                                            <p:strVal val="0-#ppt_w/2"/>
                                          </p:val>
                                        </p:tav>
                                        <p:tav tm="100000">
                                          <p:val>
                                            <p:strVal val="#ppt_x"/>
                                          </p:val>
                                        </p:tav>
                                      </p:tavLst>
                                    </p:anim>
                                    <p:anim calcmode="lin" valueType="num">
                                      <p:cBhvr additive="base">
                                        <p:cTn id="29" dur="500" fill="hold"/>
                                        <p:tgtEl>
                                          <p:spTgt spid="155651"/>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55658"/>
                                        </p:tgtEl>
                                        <p:attrNameLst>
                                          <p:attrName>style.visibility</p:attrName>
                                        </p:attrNameLst>
                                      </p:cBhvr>
                                      <p:to>
                                        <p:strVal val="visible"/>
                                      </p:to>
                                    </p:set>
                                    <p:anim calcmode="lin" valueType="num">
                                      <p:cBhvr additive="base">
                                        <p:cTn id="34" dur="500" fill="hold"/>
                                        <p:tgtEl>
                                          <p:spTgt spid="155658"/>
                                        </p:tgtEl>
                                        <p:attrNameLst>
                                          <p:attrName>ppt_x</p:attrName>
                                        </p:attrNameLst>
                                      </p:cBhvr>
                                      <p:tavLst>
                                        <p:tav tm="0">
                                          <p:val>
                                            <p:strVal val="0-#ppt_w/2"/>
                                          </p:val>
                                        </p:tav>
                                        <p:tav tm="100000">
                                          <p:val>
                                            <p:strVal val="#ppt_x"/>
                                          </p:val>
                                        </p:tav>
                                      </p:tavLst>
                                    </p:anim>
                                    <p:anim calcmode="lin" valueType="num">
                                      <p:cBhvr additive="base">
                                        <p:cTn id="35" dur="500" fill="hold"/>
                                        <p:tgtEl>
                                          <p:spTgt spid="155658"/>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2" presetClass="entr" presetSubtype="8" fill="hold" grpId="0" nodeType="afterEffect">
                                  <p:stCondLst>
                                    <p:cond delay="0"/>
                                  </p:stCondLst>
                                  <p:childTnLst>
                                    <p:set>
                                      <p:cBhvr>
                                        <p:cTn id="38" dur="1" fill="hold">
                                          <p:stCondLst>
                                            <p:cond delay="0"/>
                                          </p:stCondLst>
                                        </p:cTn>
                                        <p:tgtEl>
                                          <p:spTgt spid="155657"/>
                                        </p:tgtEl>
                                        <p:attrNameLst>
                                          <p:attrName>style.visibility</p:attrName>
                                        </p:attrNameLst>
                                      </p:cBhvr>
                                      <p:to>
                                        <p:strVal val="visible"/>
                                      </p:to>
                                    </p:set>
                                    <p:anim calcmode="lin" valueType="num">
                                      <p:cBhvr additive="base">
                                        <p:cTn id="39" dur="500" fill="hold"/>
                                        <p:tgtEl>
                                          <p:spTgt spid="155657"/>
                                        </p:tgtEl>
                                        <p:attrNameLst>
                                          <p:attrName>ppt_x</p:attrName>
                                        </p:attrNameLst>
                                      </p:cBhvr>
                                      <p:tavLst>
                                        <p:tav tm="0">
                                          <p:val>
                                            <p:strVal val="0-#ppt_w/2"/>
                                          </p:val>
                                        </p:tav>
                                        <p:tav tm="100000">
                                          <p:val>
                                            <p:strVal val="#ppt_x"/>
                                          </p:val>
                                        </p:tav>
                                      </p:tavLst>
                                    </p:anim>
                                    <p:anim calcmode="lin" valueType="num">
                                      <p:cBhvr additive="base">
                                        <p:cTn id="40" dur="500" fill="hold"/>
                                        <p:tgtEl>
                                          <p:spTgt spid="155657"/>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nodeType="clickEffect">
                                  <p:stCondLst>
                                    <p:cond delay="0"/>
                                  </p:stCondLst>
                                  <p:childTnLst>
                                    <p:set>
                                      <p:cBhvr>
                                        <p:cTn id="44" dur="1" fill="hold">
                                          <p:stCondLst>
                                            <p:cond delay="0"/>
                                          </p:stCondLst>
                                        </p:cTn>
                                        <p:tgtEl>
                                          <p:spTgt spid="155655"/>
                                        </p:tgtEl>
                                        <p:attrNameLst>
                                          <p:attrName>style.visibility</p:attrName>
                                        </p:attrNameLst>
                                      </p:cBhvr>
                                      <p:to>
                                        <p:strVal val="visible"/>
                                      </p:to>
                                    </p:set>
                                    <p:anim calcmode="lin" valueType="num">
                                      <p:cBhvr additive="base">
                                        <p:cTn id="45" dur="500" fill="hold"/>
                                        <p:tgtEl>
                                          <p:spTgt spid="155655"/>
                                        </p:tgtEl>
                                        <p:attrNameLst>
                                          <p:attrName>ppt_x</p:attrName>
                                        </p:attrNameLst>
                                      </p:cBhvr>
                                      <p:tavLst>
                                        <p:tav tm="0">
                                          <p:val>
                                            <p:strVal val="0-#ppt_w/2"/>
                                          </p:val>
                                        </p:tav>
                                        <p:tav tm="100000">
                                          <p:val>
                                            <p:strVal val="#ppt_x"/>
                                          </p:val>
                                        </p:tav>
                                      </p:tavLst>
                                    </p:anim>
                                    <p:anim calcmode="lin" valueType="num">
                                      <p:cBhvr additive="base">
                                        <p:cTn id="46" dur="500" fill="hold"/>
                                        <p:tgtEl>
                                          <p:spTgt spid="155655"/>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00"/>
                            </p:stCondLst>
                            <p:childTnLst>
                              <p:par>
                                <p:cTn id="48" presetID="2" presetClass="entr" presetSubtype="8" fill="hold" grpId="0" nodeType="afterEffect">
                                  <p:stCondLst>
                                    <p:cond delay="0"/>
                                  </p:stCondLst>
                                  <p:childTnLst>
                                    <p:set>
                                      <p:cBhvr>
                                        <p:cTn id="49" dur="1" fill="hold">
                                          <p:stCondLst>
                                            <p:cond delay="0"/>
                                          </p:stCondLst>
                                        </p:cTn>
                                        <p:tgtEl>
                                          <p:spTgt spid="155652"/>
                                        </p:tgtEl>
                                        <p:attrNameLst>
                                          <p:attrName>style.visibility</p:attrName>
                                        </p:attrNameLst>
                                      </p:cBhvr>
                                      <p:to>
                                        <p:strVal val="visible"/>
                                      </p:to>
                                    </p:set>
                                    <p:anim calcmode="lin" valueType="num">
                                      <p:cBhvr additive="base">
                                        <p:cTn id="50" dur="500" fill="hold"/>
                                        <p:tgtEl>
                                          <p:spTgt spid="155652"/>
                                        </p:tgtEl>
                                        <p:attrNameLst>
                                          <p:attrName>ppt_x</p:attrName>
                                        </p:attrNameLst>
                                      </p:cBhvr>
                                      <p:tavLst>
                                        <p:tav tm="0">
                                          <p:val>
                                            <p:strVal val="0-#ppt_w/2"/>
                                          </p:val>
                                        </p:tav>
                                        <p:tav tm="100000">
                                          <p:val>
                                            <p:strVal val="#ppt_x"/>
                                          </p:val>
                                        </p:tav>
                                      </p:tavLst>
                                    </p:anim>
                                    <p:anim calcmode="lin" valueType="num">
                                      <p:cBhvr additive="base">
                                        <p:cTn id="51" dur="500" fill="hold"/>
                                        <p:tgtEl>
                                          <p:spTgt spid="1556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animBg="1" autoUpdateAnimBg="0"/>
      <p:bldP spid="155651" grpId="0" animBg="1" autoUpdateAnimBg="0"/>
      <p:bldP spid="155652" grpId="0" animBg="1" autoUpdateAnimBg="0"/>
      <p:bldP spid="155653" grpId="0" animBg="1" autoUpdateAnimBg="0"/>
      <p:bldP spid="155656" grpId="0" animBg="1"/>
      <p:bldP spid="155657" grpId="0" animBg="1" autoUpdateAnimBg="0"/>
      <p:bldP spid="15565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1692275" y="2205038"/>
            <a:ext cx="7021513" cy="1104900"/>
          </a:xfrm>
          <a:prstGeom prst="rect">
            <a:avLst/>
          </a:prstGeom>
          <a:solidFill>
            <a:srgbClr val="FF99CC"/>
          </a:solidFill>
          <a:ln w="38100">
            <a:solidFill>
              <a:srgbClr val="0000FF"/>
            </a:solidFill>
            <a:miter lim="800000"/>
            <a:headEnd/>
            <a:tailEnd/>
          </a:ln>
          <a:effectLst/>
        </p:spPr>
        <p:txBody>
          <a:bodyPr>
            <a:spAutoFit/>
          </a:bodyPr>
          <a:lstStyle/>
          <a:p>
            <a:pPr>
              <a:defRPr/>
            </a:pPr>
            <a:r>
              <a:rPr kumimoji="0" lang="zh-TW" altLang="en-US" sz="3200" b="1" dirty="0">
                <a:solidFill>
                  <a:srgbClr val="0000FF"/>
                </a:solidFill>
                <a:effectLst>
                  <a:outerShdw blurRad="38100" dist="38100" dir="2700000" algn="tl">
                    <a:srgbClr val="FFFFFF"/>
                  </a:outerShdw>
                </a:effectLst>
                <a:latin typeface="Tahoma" pitchFamily="34" charset="0"/>
                <a:ea typeface="標楷體" pitchFamily="65" charset="-120"/>
              </a:rPr>
              <a:t>國防不再是軍人獨有的職責，而是全民共同的義務</a:t>
            </a:r>
            <a:r>
              <a:rPr lang="zh-TW" altLang="en-US" sz="2400" b="1" dirty="0">
                <a:solidFill>
                  <a:srgbClr val="0000FF"/>
                </a:solidFill>
                <a:latin typeface="Arial" pitchFamily="34" charset="0"/>
              </a:rPr>
              <a:t> </a:t>
            </a:r>
          </a:p>
        </p:txBody>
      </p:sp>
      <p:sp>
        <p:nvSpPr>
          <p:cNvPr id="157699" name="Text Box 3"/>
          <p:cNvSpPr txBox="1">
            <a:spLocks noChangeArrowheads="1"/>
          </p:cNvSpPr>
          <p:nvPr/>
        </p:nvSpPr>
        <p:spPr bwMode="auto">
          <a:xfrm>
            <a:off x="1692275" y="3933825"/>
            <a:ext cx="7058025" cy="1592263"/>
          </a:xfrm>
          <a:prstGeom prst="rect">
            <a:avLst/>
          </a:prstGeom>
          <a:solidFill>
            <a:srgbClr val="FF99CC"/>
          </a:solidFill>
          <a:ln w="38100">
            <a:solidFill>
              <a:srgbClr val="0000FF"/>
            </a:solidFill>
            <a:miter lim="800000"/>
            <a:headEnd/>
            <a:tailEnd/>
          </a:ln>
          <a:effectLst/>
        </p:spPr>
        <p:txBody>
          <a:bodyPr>
            <a:spAutoFit/>
          </a:bodyPr>
          <a:lstStyle/>
          <a:p>
            <a:pPr>
              <a:defRPr/>
            </a:pPr>
            <a:r>
              <a:rPr kumimoji="0" lang="zh-TW" altLang="en-US" sz="3200" b="1" dirty="0">
                <a:solidFill>
                  <a:srgbClr val="0000FF"/>
                </a:solidFill>
                <a:effectLst>
                  <a:outerShdw blurRad="38100" dist="38100" dir="2700000" algn="tl">
                    <a:srgbClr val="FFFFFF"/>
                  </a:outerShdw>
                </a:effectLst>
                <a:latin typeface="Tahoma" pitchFamily="34" charset="0"/>
                <a:ea typeface="標楷體" pitchFamily="65" charset="-120"/>
              </a:rPr>
              <a:t>現代的戰爭與國防，已不再是單純的軍事行為，乃是牽動整體國力、軍、民力的綜合安全的觀念。 </a:t>
            </a:r>
          </a:p>
        </p:txBody>
      </p:sp>
      <p:sp>
        <p:nvSpPr>
          <p:cNvPr id="157700" name="Text Box 4"/>
          <p:cNvSpPr txBox="1">
            <a:spLocks noChangeArrowheads="1"/>
          </p:cNvSpPr>
          <p:nvPr/>
        </p:nvSpPr>
        <p:spPr bwMode="auto">
          <a:xfrm>
            <a:off x="395288" y="1557338"/>
            <a:ext cx="809625" cy="4319587"/>
          </a:xfrm>
          <a:prstGeom prst="rect">
            <a:avLst/>
          </a:prstGeom>
          <a:solidFill>
            <a:srgbClr val="FF0066"/>
          </a:solidFill>
          <a:ln w="76200">
            <a:solidFill>
              <a:schemeClr val="tx1"/>
            </a:solidFill>
            <a:miter lim="800000"/>
            <a:headEnd/>
            <a:tailEnd/>
          </a:ln>
        </p:spPr>
        <p:txBody>
          <a:bodyPr vert="eaVert">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dist" eaLnBrk="1" hangingPunct="1">
              <a:spcBef>
                <a:spcPct val="50000"/>
              </a:spcBef>
            </a:pPr>
            <a:r>
              <a:rPr lang="zh-TW" altLang="en-US" sz="3600" b="1">
                <a:solidFill>
                  <a:schemeClr val="tx1"/>
                </a:solidFill>
                <a:latin typeface="Tahoma" pitchFamily="34" charset="0"/>
                <a:ea typeface="標楷體" pitchFamily="65" charset="-120"/>
              </a:rPr>
              <a:t>建立全民防衛的概念</a:t>
            </a:r>
          </a:p>
        </p:txBody>
      </p:sp>
      <p:sp>
        <p:nvSpPr>
          <p:cNvPr id="451596" name="Rectangle 4"/>
          <p:cNvSpPr>
            <a:spLocks noChangeArrowheads="1"/>
          </p:cNvSpPr>
          <p:nvPr/>
        </p:nvSpPr>
        <p:spPr bwMode="auto">
          <a:xfrm>
            <a:off x="0" y="0"/>
            <a:ext cx="4859338" cy="711200"/>
          </a:xfrm>
          <a:prstGeom prst="rect">
            <a:avLst/>
          </a:prstGeom>
          <a:solidFill>
            <a:srgbClr val="00FFFF"/>
          </a:solidFill>
          <a:ln w="9525">
            <a:solidFill>
              <a:srgbClr val="00FFFF"/>
            </a:solidFill>
            <a:miter lim="800000"/>
            <a:headEnd/>
            <a:tailEnd/>
          </a:ln>
        </p:spPr>
        <p:txBody>
          <a:bodyPr lIns="92075" tIns="46038" rIns="92075" bIns="46038">
            <a:spAutoFit/>
          </a:bodyPr>
          <a:lstStyle/>
          <a:p>
            <a:pPr>
              <a:defRPr/>
            </a:pPr>
            <a:r>
              <a:rPr lang="zh-TW" altLang="en-US" sz="4000" b="1" dirty="0">
                <a:solidFill>
                  <a:srgbClr val="FF9933"/>
                </a:solidFill>
                <a:effectLst>
                  <a:outerShdw blurRad="38100" dist="38100" dir="2700000" algn="tl">
                    <a:srgbClr val="000000"/>
                  </a:outerShdw>
                </a:effectLst>
                <a:latin typeface="標楷體" pitchFamily="65" charset="-120"/>
                <a:ea typeface="標楷體" pitchFamily="65" charset="-120"/>
              </a:rPr>
              <a:t>全民國防應有之認知</a:t>
            </a:r>
          </a:p>
        </p:txBody>
      </p:sp>
      <p:sp>
        <p:nvSpPr>
          <p:cNvPr id="94214" name="Line 6"/>
          <p:cNvSpPr>
            <a:spLocks noChangeShapeType="1"/>
          </p:cNvSpPr>
          <p:nvPr/>
        </p:nvSpPr>
        <p:spPr bwMode="auto">
          <a:xfrm>
            <a:off x="1258888" y="2708275"/>
            <a:ext cx="43338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4215" name="Line 7"/>
          <p:cNvSpPr>
            <a:spLocks noChangeShapeType="1"/>
          </p:cNvSpPr>
          <p:nvPr/>
        </p:nvSpPr>
        <p:spPr bwMode="auto">
          <a:xfrm>
            <a:off x="1476375" y="2708275"/>
            <a:ext cx="0" cy="187325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4216" name="Line 8"/>
          <p:cNvSpPr>
            <a:spLocks noChangeShapeType="1"/>
          </p:cNvSpPr>
          <p:nvPr/>
        </p:nvSpPr>
        <p:spPr bwMode="auto">
          <a:xfrm>
            <a:off x="1258888" y="4581525"/>
            <a:ext cx="43338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Tree>
    <p:extLst>
      <p:ext uri="{BB962C8B-B14F-4D97-AF65-F5344CB8AC3E}">
        <p14:creationId xmlns:p14="http://schemas.microsoft.com/office/powerpoint/2010/main" val="10699864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7700"/>
                                        </p:tgtEl>
                                        <p:attrNameLst>
                                          <p:attrName>style.visibility</p:attrName>
                                        </p:attrNameLst>
                                      </p:cBhvr>
                                      <p:to>
                                        <p:strVal val="visible"/>
                                      </p:to>
                                    </p:set>
                                    <p:animEffect transition="in" filter="blinds(horizontal)">
                                      <p:cBhvr>
                                        <p:cTn id="7" dur="500"/>
                                        <p:tgtEl>
                                          <p:spTgt spid="157700"/>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57698"/>
                                        </p:tgtEl>
                                        <p:attrNameLst>
                                          <p:attrName>style.visibility</p:attrName>
                                        </p:attrNameLst>
                                      </p:cBhvr>
                                      <p:to>
                                        <p:strVal val="visible"/>
                                      </p:to>
                                    </p:set>
                                    <p:anim calcmode="lin" valueType="num">
                                      <p:cBhvr additive="base">
                                        <p:cTn id="11" dur="500" fill="hold"/>
                                        <p:tgtEl>
                                          <p:spTgt spid="157698"/>
                                        </p:tgtEl>
                                        <p:attrNameLst>
                                          <p:attrName>ppt_x</p:attrName>
                                        </p:attrNameLst>
                                      </p:cBhvr>
                                      <p:tavLst>
                                        <p:tav tm="0">
                                          <p:val>
                                            <p:strVal val="0-#ppt_w/2"/>
                                          </p:val>
                                        </p:tav>
                                        <p:tav tm="100000">
                                          <p:val>
                                            <p:strVal val="#ppt_x"/>
                                          </p:val>
                                        </p:tav>
                                      </p:tavLst>
                                    </p:anim>
                                    <p:anim calcmode="lin" valueType="num">
                                      <p:cBhvr additive="base">
                                        <p:cTn id="12" dur="500" fill="hold"/>
                                        <p:tgtEl>
                                          <p:spTgt spid="157698"/>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57699"/>
                                        </p:tgtEl>
                                        <p:attrNameLst>
                                          <p:attrName>style.visibility</p:attrName>
                                        </p:attrNameLst>
                                      </p:cBhvr>
                                      <p:to>
                                        <p:strVal val="visible"/>
                                      </p:to>
                                    </p:set>
                                    <p:anim calcmode="lin" valueType="num">
                                      <p:cBhvr additive="base">
                                        <p:cTn id="16" dur="500" fill="hold"/>
                                        <p:tgtEl>
                                          <p:spTgt spid="157699"/>
                                        </p:tgtEl>
                                        <p:attrNameLst>
                                          <p:attrName>ppt_x</p:attrName>
                                        </p:attrNameLst>
                                      </p:cBhvr>
                                      <p:tavLst>
                                        <p:tav tm="0">
                                          <p:val>
                                            <p:strVal val="0-#ppt_w/2"/>
                                          </p:val>
                                        </p:tav>
                                        <p:tav tm="100000">
                                          <p:val>
                                            <p:strVal val="#ppt_x"/>
                                          </p:val>
                                        </p:tav>
                                      </p:tavLst>
                                    </p:anim>
                                    <p:anim calcmode="lin" valueType="num">
                                      <p:cBhvr additive="base">
                                        <p:cTn id="17" dur="500" fill="hold"/>
                                        <p:tgtEl>
                                          <p:spTgt spid="1576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nimBg="1" autoUpdateAnimBg="0"/>
      <p:bldP spid="157699" grpId="0" animBg="1" autoUpdateAnimBg="0"/>
      <p:bldP spid="157700"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1692275" y="1844675"/>
            <a:ext cx="7021513" cy="1104900"/>
          </a:xfrm>
          <a:prstGeom prst="rect">
            <a:avLst/>
          </a:prstGeom>
          <a:solidFill>
            <a:srgbClr val="FF99CC"/>
          </a:solidFill>
          <a:ln w="38100">
            <a:solidFill>
              <a:srgbClr val="0000FF"/>
            </a:solidFill>
            <a:miter lim="800000"/>
            <a:headEnd/>
            <a:tailEnd/>
          </a:ln>
          <a:effectLst/>
        </p:spPr>
        <p:txBody>
          <a:bodyPr>
            <a:spAutoFit/>
          </a:bodyPr>
          <a:lstStyle/>
          <a:p>
            <a:pPr>
              <a:defRPr/>
            </a:pPr>
            <a:r>
              <a:rPr kumimoji="0" lang="zh-TW" altLang="en-US" sz="3200" b="1" dirty="0">
                <a:solidFill>
                  <a:srgbClr val="0000FF"/>
                </a:solidFill>
                <a:effectLst>
                  <a:outerShdw blurRad="38100" dist="38100" dir="2700000" algn="tl">
                    <a:srgbClr val="FFFFFF"/>
                  </a:outerShdw>
                </a:effectLst>
                <a:latin typeface="Tahoma" pitchFamily="34" charset="0"/>
                <a:ea typeface="標楷體" pitchFamily="65" charset="-120"/>
              </a:rPr>
              <a:t>「行政中立」與「軍隊國家化」的立場不容改變 。</a:t>
            </a:r>
          </a:p>
        </p:txBody>
      </p:sp>
      <p:sp>
        <p:nvSpPr>
          <p:cNvPr id="159747" name="Text Box 3"/>
          <p:cNvSpPr txBox="1">
            <a:spLocks noChangeArrowheads="1"/>
          </p:cNvSpPr>
          <p:nvPr/>
        </p:nvSpPr>
        <p:spPr bwMode="auto">
          <a:xfrm>
            <a:off x="1692275" y="3357563"/>
            <a:ext cx="7058025" cy="1104900"/>
          </a:xfrm>
          <a:prstGeom prst="rect">
            <a:avLst/>
          </a:prstGeom>
          <a:solidFill>
            <a:srgbClr val="FF99CC"/>
          </a:solidFill>
          <a:ln w="38100">
            <a:solidFill>
              <a:srgbClr val="0000FF"/>
            </a:solidFill>
            <a:miter lim="800000"/>
            <a:headEnd/>
            <a:tailEnd/>
          </a:ln>
          <a:effectLst/>
        </p:spPr>
        <p:txBody>
          <a:bodyPr>
            <a:spAutoFit/>
          </a:bodyPr>
          <a:lstStyle/>
          <a:p>
            <a:pPr>
              <a:defRPr/>
            </a:pPr>
            <a:r>
              <a:rPr kumimoji="0" lang="zh-TW" altLang="en-US" sz="3200" b="1" dirty="0">
                <a:solidFill>
                  <a:srgbClr val="0000FF"/>
                </a:solidFill>
                <a:effectLst>
                  <a:outerShdw blurRad="38100" dist="38100" dir="2700000" algn="tl">
                    <a:srgbClr val="FFFFFF"/>
                  </a:outerShdw>
                </a:effectLst>
                <a:latin typeface="Tahoma" pitchFamily="34" charset="0"/>
                <a:ea typeface="標楷體" pitchFamily="65" charset="-120"/>
              </a:rPr>
              <a:t>國軍建軍備戰的具有國防專業的一貫性與延續性 。</a:t>
            </a:r>
          </a:p>
        </p:txBody>
      </p:sp>
      <p:sp>
        <p:nvSpPr>
          <p:cNvPr id="159748" name="Text Box 4"/>
          <p:cNvSpPr txBox="1">
            <a:spLocks noChangeArrowheads="1"/>
          </p:cNvSpPr>
          <p:nvPr/>
        </p:nvSpPr>
        <p:spPr bwMode="auto">
          <a:xfrm>
            <a:off x="395288" y="1557338"/>
            <a:ext cx="809625" cy="4319587"/>
          </a:xfrm>
          <a:prstGeom prst="rect">
            <a:avLst/>
          </a:prstGeom>
          <a:solidFill>
            <a:srgbClr val="FF0066"/>
          </a:solidFill>
          <a:ln w="76200">
            <a:solidFill>
              <a:schemeClr val="tx1"/>
            </a:solidFill>
            <a:miter lim="800000"/>
            <a:headEnd/>
            <a:tailEnd/>
          </a:ln>
        </p:spPr>
        <p:txBody>
          <a:bodyPr vert="eaVert">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dist" eaLnBrk="1" hangingPunct="1">
              <a:spcBef>
                <a:spcPct val="50000"/>
              </a:spcBef>
            </a:pPr>
            <a:r>
              <a:rPr lang="zh-TW" altLang="en-US" sz="3600" b="1">
                <a:solidFill>
                  <a:schemeClr val="tx1"/>
                </a:solidFill>
                <a:latin typeface="Tahoma" pitchFamily="34" charset="0"/>
                <a:ea typeface="標楷體" pitchFamily="65" charset="-120"/>
              </a:rPr>
              <a:t>相信國軍的專業</a:t>
            </a:r>
          </a:p>
        </p:txBody>
      </p:sp>
      <p:sp>
        <p:nvSpPr>
          <p:cNvPr id="451596" name="Rectangle 4"/>
          <p:cNvSpPr>
            <a:spLocks noChangeArrowheads="1"/>
          </p:cNvSpPr>
          <p:nvPr/>
        </p:nvSpPr>
        <p:spPr bwMode="auto">
          <a:xfrm>
            <a:off x="0" y="0"/>
            <a:ext cx="4859338" cy="711200"/>
          </a:xfrm>
          <a:prstGeom prst="rect">
            <a:avLst/>
          </a:prstGeom>
          <a:solidFill>
            <a:srgbClr val="00FFFF"/>
          </a:solidFill>
          <a:ln w="9525">
            <a:solidFill>
              <a:srgbClr val="00FFFF"/>
            </a:solidFill>
            <a:miter lim="800000"/>
            <a:headEnd/>
            <a:tailEnd/>
          </a:ln>
        </p:spPr>
        <p:txBody>
          <a:bodyPr lIns="92075" tIns="46038" rIns="92075" bIns="46038">
            <a:spAutoFit/>
          </a:bodyPr>
          <a:lstStyle/>
          <a:p>
            <a:pPr>
              <a:defRPr/>
            </a:pPr>
            <a:r>
              <a:rPr lang="zh-TW" altLang="en-US" sz="4000" b="1" dirty="0">
                <a:solidFill>
                  <a:srgbClr val="FF9933"/>
                </a:solidFill>
                <a:effectLst>
                  <a:outerShdw blurRad="38100" dist="38100" dir="2700000" algn="tl">
                    <a:srgbClr val="000000"/>
                  </a:outerShdw>
                </a:effectLst>
                <a:latin typeface="標楷體" pitchFamily="65" charset="-120"/>
                <a:ea typeface="標楷體" pitchFamily="65" charset="-120"/>
              </a:rPr>
              <a:t>全民國防應有之認知</a:t>
            </a:r>
          </a:p>
        </p:txBody>
      </p:sp>
      <p:sp>
        <p:nvSpPr>
          <p:cNvPr id="95238" name="Line 6"/>
          <p:cNvSpPr>
            <a:spLocks noChangeShapeType="1"/>
          </p:cNvSpPr>
          <p:nvPr/>
        </p:nvSpPr>
        <p:spPr bwMode="auto">
          <a:xfrm>
            <a:off x="1258888" y="2420938"/>
            <a:ext cx="43338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5239" name="Line 7"/>
          <p:cNvSpPr>
            <a:spLocks noChangeShapeType="1"/>
          </p:cNvSpPr>
          <p:nvPr/>
        </p:nvSpPr>
        <p:spPr bwMode="auto">
          <a:xfrm>
            <a:off x="1476375" y="2492375"/>
            <a:ext cx="0" cy="288131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5240" name="Line 8"/>
          <p:cNvSpPr>
            <a:spLocks noChangeShapeType="1"/>
          </p:cNvSpPr>
          <p:nvPr/>
        </p:nvSpPr>
        <p:spPr bwMode="auto">
          <a:xfrm>
            <a:off x="1258888" y="3933825"/>
            <a:ext cx="43338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9753" name="Text Box 9"/>
          <p:cNvSpPr txBox="1">
            <a:spLocks noChangeArrowheads="1"/>
          </p:cNvSpPr>
          <p:nvPr/>
        </p:nvSpPr>
        <p:spPr bwMode="auto">
          <a:xfrm>
            <a:off x="1692275" y="5013325"/>
            <a:ext cx="7058025" cy="584775"/>
          </a:xfrm>
          <a:prstGeom prst="rect">
            <a:avLst/>
          </a:prstGeom>
          <a:solidFill>
            <a:srgbClr val="FF99CC"/>
          </a:solidFill>
          <a:ln w="38100">
            <a:solidFill>
              <a:srgbClr val="0000FF"/>
            </a:solidFill>
            <a:miter lim="800000"/>
            <a:headEnd/>
            <a:tailEnd/>
          </a:ln>
          <a:effectLst/>
        </p:spPr>
        <p:txBody>
          <a:bodyPr>
            <a:spAutoFit/>
          </a:bodyPr>
          <a:lstStyle/>
          <a:p>
            <a:pPr>
              <a:defRPr/>
            </a:pPr>
            <a:r>
              <a:rPr kumimoji="0" lang="zh-TW" altLang="en-US" sz="3200" b="1" dirty="0">
                <a:solidFill>
                  <a:srgbClr val="0000FF"/>
                </a:solidFill>
                <a:effectLst>
                  <a:outerShdw blurRad="38100" dist="38100" dir="2700000" algn="tl">
                    <a:srgbClr val="FFFFFF"/>
                  </a:outerShdw>
                </a:effectLst>
                <a:latin typeface="Tahoma" pitchFamily="34" charset="0"/>
                <a:ea typeface="標楷體" pitchFamily="65" charset="-120"/>
              </a:rPr>
              <a:t>「國防安全是全民共同的語言」 。</a:t>
            </a:r>
          </a:p>
        </p:txBody>
      </p:sp>
      <p:sp>
        <p:nvSpPr>
          <p:cNvPr id="95242" name="Line 10"/>
          <p:cNvSpPr>
            <a:spLocks noChangeShapeType="1"/>
          </p:cNvSpPr>
          <p:nvPr/>
        </p:nvSpPr>
        <p:spPr bwMode="auto">
          <a:xfrm>
            <a:off x="1258888" y="5373688"/>
            <a:ext cx="43338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Tree>
    <p:extLst>
      <p:ext uri="{BB962C8B-B14F-4D97-AF65-F5344CB8AC3E}">
        <p14:creationId xmlns:p14="http://schemas.microsoft.com/office/powerpoint/2010/main" val="16768536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9748"/>
                                        </p:tgtEl>
                                        <p:attrNameLst>
                                          <p:attrName>style.visibility</p:attrName>
                                        </p:attrNameLst>
                                      </p:cBhvr>
                                      <p:to>
                                        <p:strVal val="visible"/>
                                      </p:to>
                                    </p:set>
                                    <p:animEffect transition="in" filter="blinds(horizontal)">
                                      <p:cBhvr>
                                        <p:cTn id="7" dur="500"/>
                                        <p:tgtEl>
                                          <p:spTgt spid="15974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59746"/>
                                        </p:tgtEl>
                                        <p:attrNameLst>
                                          <p:attrName>style.visibility</p:attrName>
                                        </p:attrNameLst>
                                      </p:cBhvr>
                                      <p:to>
                                        <p:strVal val="visible"/>
                                      </p:to>
                                    </p:set>
                                    <p:anim calcmode="lin" valueType="num">
                                      <p:cBhvr additive="base">
                                        <p:cTn id="11" dur="500" fill="hold"/>
                                        <p:tgtEl>
                                          <p:spTgt spid="159746"/>
                                        </p:tgtEl>
                                        <p:attrNameLst>
                                          <p:attrName>ppt_x</p:attrName>
                                        </p:attrNameLst>
                                      </p:cBhvr>
                                      <p:tavLst>
                                        <p:tav tm="0">
                                          <p:val>
                                            <p:strVal val="0-#ppt_w/2"/>
                                          </p:val>
                                        </p:tav>
                                        <p:tav tm="100000">
                                          <p:val>
                                            <p:strVal val="#ppt_x"/>
                                          </p:val>
                                        </p:tav>
                                      </p:tavLst>
                                    </p:anim>
                                    <p:anim calcmode="lin" valueType="num">
                                      <p:cBhvr additive="base">
                                        <p:cTn id="12" dur="500" fill="hold"/>
                                        <p:tgtEl>
                                          <p:spTgt spid="159746"/>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59747"/>
                                        </p:tgtEl>
                                        <p:attrNameLst>
                                          <p:attrName>style.visibility</p:attrName>
                                        </p:attrNameLst>
                                      </p:cBhvr>
                                      <p:to>
                                        <p:strVal val="visible"/>
                                      </p:to>
                                    </p:set>
                                    <p:anim calcmode="lin" valueType="num">
                                      <p:cBhvr additive="base">
                                        <p:cTn id="16" dur="500" fill="hold"/>
                                        <p:tgtEl>
                                          <p:spTgt spid="159747"/>
                                        </p:tgtEl>
                                        <p:attrNameLst>
                                          <p:attrName>ppt_x</p:attrName>
                                        </p:attrNameLst>
                                      </p:cBhvr>
                                      <p:tavLst>
                                        <p:tav tm="0">
                                          <p:val>
                                            <p:strVal val="0-#ppt_w/2"/>
                                          </p:val>
                                        </p:tav>
                                        <p:tav tm="100000">
                                          <p:val>
                                            <p:strVal val="#ppt_x"/>
                                          </p:val>
                                        </p:tav>
                                      </p:tavLst>
                                    </p:anim>
                                    <p:anim calcmode="lin" valueType="num">
                                      <p:cBhvr additive="base">
                                        <p:cTn id="17" dur="500" fill="hold"/>
                                        <p:tgtEl>
                                          <p:spTgt spid="159747"/>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159753"/>
                                        </p:tgtEl>
                                        <p:attrNameLst>
                                          <p:attrName>style.visibility</p:attrName>
                                        </p:attrNameLst>
                                      </p:cBhvr>
                                      <p:to>
                                        <p:strVal val="visible"/>
                                      </p:to>
                                    </p:set>
                                    <p:anim calcmode="lin" valueType="num">
                                      <p:cBhvr additive="base">
                                        <p:cTn id="21" dur="500" fill="hold"/>
                                        <p:tgtEl>
                                          <p:spTgt spid="159753"/>
                                        </p:tgtEl>
                                        <p:attrNameLst>
                                          <p:attrName>ppt_x</p:attrName>
                                        </p:attrNameLst>
                                      </p:cBhvr>
                                      <p:tavLst>
                                        <p:tav tm="0">
                                          <p:val>
                                            <p:strVal val="0-#ppt_w/2"/>
                                          </p:val>
                                        </p:tav>
                                        <p:tav tm="100000">
                                          <p:val>
                                            <p:strVal val="#ppt_x"/>
                                          </p:val>
                                        </p:tav>
                                      </p:tavLst>
                                    </p:anim>
                                    <p:anim calcmode="lin" valueType="num">
                                      <p:cBhvr additive="base">
                                        <p:cTn id="22" dur="500" fill="hold"/>
                                        <p:tgtEl>
                                          <p:spTgt spid="1597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animBg="1" autoUpdateAnimBg="0"/>
      <p:bldP spid="159747" grpId="0" animBg="1" autoUpdateAnimBg="0"/>
      <p:bldP spid="159748" grpId="0" animBg="1" autoUpdateAnimBg="0"/>
      <p:bldP spid="159753"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3"/>
          <p:cNvSpPr>
            <a:spLocks noGrp="1"/>
          </p:cNvSpPr>
          <p:nvPr>
            <p:ph type="sldNum" sz="quarter" idx="12"/>
          </p:nvPr>
        </p:nvSpPr>
        <p:spPr/>
        <p:txBody>
          <a:bodyPr/>
          <a:lstStyle/>
          <a:p>
            <a:fld id="{58E03560-37B5-4F5D-8A26-1F09E369A7BB}" type="slidenum">
              <a:rPr lang="en-US" altLang="zh-TW"/>
              <a:pPr/>
              <a:t>47</a:t>
            </a:fld>
            <a:endParaRPr lang="en-US" altLang="zh-TW"/>
          </a:p>
        </p:txBody>
      </p:sp>
      <p:pic>
        <p:nvPicPr>
          <p:cNvPr id="26633" name="Picture 9" descr="adam20070614active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336550"/>
            <a:ext cx="7842246" cy="5500464"/>
          </a:xfrm>
          <a:prstGeom prst="rect">
            <a:avLst/>
          </a:prstGeom>
          <a:noFill/>
          <a:extLst>
            <a:ext uri="{909E8E84-426E-40DD-AFC4-6F175D3DCCD1}">
              <a14:hiddenFill xmlns:a14="http://schemas.microsoft.com/office/drawing/2010/main">
                <a:solidFill>
                  <a:srgbClr val="FFFFFF"/>
                </a:solidFill>
              </a14:hiddenFill>
            </a:ext>
          </a:extLst>
        </p:spPr>
      </p:pic>
      <p:sp>
        <p:nvSpPr>
          <p:cNvPr id="26627" name="Text Box 3"/>
          <p:cNvSpPr txBox="1">
            <a:spLocks noChangeArrowheads="1"/>
          </p:cNvSpPr>
          <p:nvPr/>
        </p:nvSpPr>
        <p:spPr bwMode="auto">
          <a:xfrm>
            <a:off x="874477" y="168275"/>
            <a:ext cx="641714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5400" b="1" dirty="0">
                <a:solidFill>
                  <a:srgbClr val="FF0000"/>
                </a:solidFill>
                <a:ea typeface="書法家顏楷體" pitchFamily="49" charset="-120"/>
              </a:rPr>
              <a:t>全民防衛</a:t>
            </a:r>
            <a:r>
              <a:rPr lang="zh-TW" altLang="en-US" sz="5400" b="1" dirty="0" smtClean="0">
                <a:solidFill>
                  <a:srgbClr val="FF0000"/>
                </a:solidFill>
                <a:ea typeface="書法家顏楷體" pitchFamily="49" charset="-120"/>
              </a:rPr>
              <a:t>動員準備法</a:t>
            </a:r>
            <a:endParaRPr lang="zh-TW" altLang="en-US" sz="5400" b="1" dirty="0">
              <a:solidFill>
                <a:srgbClr val="FF0000"/>
              </a:solidFill>
              <a:ea typeface="書法家顏楷體" pitchFamily="49" charset="-120"/>
            </a:endParaRPr>
          </a:p>
        </p:txBody>
      </p:sp>
      <p:sp>
        <p:nvSpPr>
          <p:cNvPr id="26630" name="Rectangle 6"/>
          <p:cNvSpPr>
            <a:spLocks noChangeArrowheads="1"/>
          </p:cNvSpPr>
          <p:nvPr/>
        </p:nvSpPr>
        <p:spPr bwMode="auto">
          <a:xfrm>
            <a:off x="0" y="0"/>
            <a:ext cx="161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457" anchor="ctr">
            <a:spAutoFit/>
          </a:bodyPr>
          <a:lstStyle/>
          <a:p>
            <a:r>
              <a:rPr lang="en-US" altLang="zh-TW" sz="1600">
                <a:latin typeface="新細明體" pitchFamily="18" charset="-120"/>
              </a:rPr>
              <a:t> </a:t>
            </a:r>
            <a:endParaRPr lang="en-US" altLang="zh-TW"/>
          </a:p>
        </p:txBody>
      </p:sp>
    </p:spTree>
    <p:extLst>
      <p:ext uri="{BB962C8B-B14F-4D97-AF65-F5344CB8AC3E}">
        <p14:creationId xmlns:p14="http://schemas.microsoft.com/office/powerpoint/2010/main" val="29157601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投影片編號版面配置區 3"/>
          <p:cNvSpPr>
            <a:spLocks noGrp="1"/>
          </p:cNvSpPr>
          <p:nvPr>
            <p:ph type="sldNum" sz="quarter" idx="12"/>
          </p:nvPr>
        </p:nvSpPr>
        <p:spPr/>
        <p:txBody>
          <a:bodyPr/>
          <a:lstStyle/>
          <a:p>
            <a:fld id="{23356789-50E5-45E4-842E-8760A22E1A1A}" type="slidenum">
              <a:rPr lang="en-US" altLang="zh-TW"/>
              <a:pPr/>
              <a:t>48</a:t>
            </a:fld>
            <a:endParaRPr lang="en-US" altLang="zh-TW"/>
          </a:p>
        </p:txBody>
      </p:sp>
      <p:pic>
        <p:nvPicPr>
          <p:cNvPr id="41986" name="Picture 2" descr="adam20070614active02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57200" y="304800"/>
            <a:ext cx="8229600" cy="5772150"/>
          </a:xfrm>
          <a:prstGeom prst="rect">
            <a:avLst/>
          </a:prstGeom>
          <a:noFill/>
          <a:extLst>
            <a:ext uri="{909E8E84-426E-40DD-AFC4-6F175D3DCCD1}">
              <a14:hiddenFill xmlns:a14="http://schemas.microsoft.com/office/drawing/2010/main">
                <a:solidFill>
                  <a:srgbClr val="FFFFFF"/>
                </a:solidFill>
              </a14:hiddenFill>
            </a:ext>
          </a:extLst>
        </p:spPr>
      </p:pic>
      <p:sp>
        <p:nvSpPr>
          <p:cNvPr id="41988" name="Rectangle 4"/>
          <p:cNvSpPr>
            <a:spLocks noChangeArrowheads="1"/>
          </p:cNvSpPr>
          <p:nvPr/>
        </p:nvSpPr>
        <p:spPr bwMode="auto">
          <a:xfrm>
            <a:off x="1295400" y="457200"/>
            <a:ext cx="42242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3600" dirty="0" smtClean="0">
                <a:solidFill>
                  <a:srgbClr val="FF9933"/>
                </a:solidFill>
                <a:effectLst>
                  <a:outerShdw blurRad="38100" dist="38100" dir="2700000" algn="tl">
                    <a:srgbClr val="C0C0C0"/>
                  </a:outerShdw>
                </a:effectLst>
                <a:ea typeface="標楷體" pitchFamily="65" charset="-120"/>
              </a:rPr>
              <a:t>                   </a:t>
            </a:r>
            <a:r>
              <a:rPr lang="zh-TW" altLang="en-US" sz="3600" b="1" dirty="0" smtClean="0">
                <a:solidFill>
                  <a:srgbClr val="FF9933"/>
                </a:solidFill>
                <a:ea typeface="標楷體" pitchFamily="65" charset="-120"/>
              </a:rPr>
              <a:t>法令</a:t>
            </a:r>
            <a:r>
              <a:rPr lang="zh-TW" altLang="en-US" sz="3600" b="1" dirty="0">
                <a:solidFill>
                  <a:srgbClr val="FF9933"/>
                </a:solidFill>
                <a:ea typeface="標楷體" pitchFamily="65" charset="-120"/>
              </a:rPr>
              <a:t>依據</a:t>
            </a:r>
          </a:p>
        </p:txBody>
      </p:sp>
      <p:sp>
        <p:nvSpPr>
          <p:cNvPr id="41989" name="Rectangle 5"/>
          <p:cNvSpPr>
            <a:spLocks noChangeArrowheads="1"/>
          </p:cNvSpPr>
          <p:nvPr/>
        </p:nvSpPr>
        <p:spPr bwMode="auto">
          <a:xfrm>
            <a:off x="0" y="0"/>
            <a:ext cx="161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457" anchor="ctr">
            <a:spAutoFit/>
          </a:bodyPr>
          <a:lstStyle/>
          <a:p>
            <a:r>
              <a:rPr lang="en-US" altLang="zh-TW" sz="1600">
                <a:latin typeface="新細明體" pitchFamily="18" charset="-120"/>
              </a:rPr>
              <a:t> </a:t>
            </a:r>
            <a:endParaRPr lang="en-US" altLang="zh-TW"/>
          </a:p>
        </p:txBody>
      </p:sp>
      <p:sp>
        <p:nvSpPr>
          <p:cNvPr id="41990" name="AutoShape 6"/>
          <p:cNvSpPr>
            <a:spLocks noChangeArrowheads="1"/>
          </p:cNvSpPr>
          <p:nvPr/>
        </p:nvSpPr>
        <p:spPr bwMode="auto">
          <a:xfrm>
            <a:off x="1981200" y="1219200"/>
            <a:ext cx="5562600" cy="914400"/>
          </a:xfrm>
          <a:prstGeom prst="roundRect">
            <a:avLst>
              <a:gd name="adj" fmla="val 16667"/>
            </a:avLst>
          </a:prstGeom>
          <a:gradFill rotWithShape="1">
            <a:gsLst>
              <a:gs pos="0">
                <a:srgbClr val="FFCCCC"/>
              </a:gs>
              <a:gs pos="50000">
                <a:schemeClr val="bg1"/>
              </a:gs>
              <a:gs pos="100000">
                <a:srgbClr val="FFCCCC"/>
              </a:gs>
            </a:gsLst>
            <a:lin ang="2700000" scaled="1"/>
          </a:gradFill>
          <a:ln w="38100" cmpd="dbl">
            <a:solidFill>
              <a:srgbClr val="000066"/>
            </a:solidFill>
            <a:round/>
            <a:headEnd/>
            <a:tailEnd/>
          </a:ln>
          <a:effectLst>
            <a:prstShdw prst="shdw13" dist="53882" dir="13500000">
              <a:schemeClr val="bg2">
                <a:alpha val="50000"/>
              </a:schemeClr>
            </a:prstShdw>
          </a:effectLst>
        </p:spPr>
        <p:txBody>
          <a:bodyPr wrap="none" anchor="ctr"/>
          <a:lstStyle/>
          <a:p>
            <a:pPr algn="ctr"/>
            <a:r>
              <a:rPr lang="zh-TW" altLang="en-US" sz="4000" b="1" dirty="0">
                <a:solidFill>
                  <a:srgbClr val="FF0000"/>
                </a:solidFill>
                <a:ea typeface="標楷體" pitchFamily="65" charset="-120"/>
              </a:rPr>
              <a:t>全民防衛動員法規體系</a:t>
            </a:r>
          </a:p>
        </p:txBody>
      </p:sp>
      <p:sp>
        <p:nvSpPr>
          <p:cNvPr id="41991" name="AutoShape 7"/>
          <p:cNvSpPr>
            <a:spLocks noChangeArrowheads="1"/>
          </p:cNvSpPr>
          <p:nvPr/>
        </p:nvSpPr>
        <p:spPr bwMode="auto">
          <a:xfrm>
            <a:off x="1066800" y="3200400"/>
            <a:ext cx="1524000" cy="2667000"/>
          </a:xfrm>
          <a:prstGeom prst="foldedCorner">
            <a:avLst>
              <a:gd name="adj" fmla="val 12500"/>
            </a:avLst>
          </a:prstGeom>
          <a:gradFill rotWithShape="1">
            <a:gsLst>
              <a:gs pos="0">
                <a:srgbClr val="FFFFCC"/>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4000" b="1" dirty="0">
                <a:solidFill>
                  <a:srgbClr val="0000FF"/>
                </a:solidFill>
                <a:latin typeface="標楷體" pitchFamily="65" charset="-120"/>
                <a:ea typeface="標楷體" pitchFamily="65" charset="-120"/>
              </a:rPr>
              <a:t>全動</a:t>
            </a:r>
          </a:p>
          <a:p>
            <a:pPr algn="ctr"/>
            <a:r>
              <a:rPr lang="zh-TW" altLang="en-US" sz="4000" b="1" dirty="0">
                <a:solidFill>
                  <a:srgbClr val="0000FF"/>
                </a:solidFill>
                <a:latin typeface="標楷體" pitchFamily="65" charset="-120"/>
                <a:ea typeface="標楷體" pitchFamily="65" charset="-120"/>
              </a:rPr>
              <a:t>法系</a:t>
            </a:r>
          </a:p>
          <a:p>
            <a:pPr algn="ctr"/>
            <a:r>
              <a:rPr lang="en-US" altLang="zh-TW" sz="4000" b="1" dirty="0">
                <a:solidFill>
                  <a:srgbClr val="0000FF"/>
                </a:solidFill>
                <a:latin typeface="標楷體" pitchFamily="65" charset="-120"/>
                <a:ea typeface="標楷體" pitchFamily="65" charset="-120"/>
              </a:rPr>
              <a:t>22</a:t>
            </a:r>
            <a:r>
              <a:rPr lang="zh-TW" altLang="en-US" sz="4000" b="1" dirty="0">
                <a:solidFill>
                  <a:srgbClr val="0000FF"/>
                </a:solidFill>
                <a:latin typeface="標楷體" pitchFamily="65" charset="-120"/>
                <a:ea typeface="標楷體" pitchFamily="65" charset="-120"/>
              </a:rPr>
              <a:t>種</a:t>
            </a:r>
          </a:p>
        </p:txBody>
      </p:sp>
      <p:sp>
        <p:nvSpPr>
          <p:cNvPr id="41992" name="AutoShape 8"/>
          <p:cNvSpPr>
            <a:spLocks noChangeArrowheads="1"/>
          </p:cNvSpPr>
          <p:nvPr/>
        </p:nvSpPr>
        <p:spPr bwMode="auto">
          <a:xfrm>
            <a:off x="2971800" y="3200400"/>
            <a:ext cx="1524000" cy="2667000"/>
          </a:xfrm>
          <a:prstGeom prst="foldedCorner">
            <a:avLst>
              <a:gd name="adj" fmla="val 12500"/>
            </a:avLst>
          </a:prstGeom>
          <a:gradFill rotWithShape="1">
            <a:gsLst>
              <a:gs pos="0">
                <a:srgbClr val="CCFFFF"/>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4000" b="1" dirty="0">
                <a:solidFill>
                  <a:srgbClr val="0000FF"/>
                </a:solidFill>
                <a:latin typeface="標楷體" pitchFamily="65" charset="-120"/>
                <a:ea typeface="標楷體" pitchFamily="65" charset="-120"/>
              </a:rPr>
              <a:t>兵役</a:t>
            </a:r>
          </a:p>
          <a:p>
            <a:pPr algn="ctr"/>
            <a:r>
              <a:rPr lang="zh-TW" altLang="en-US" sz="4000" b="1" dirty="0">
                <a:solidFill>
                  <a:srgbClr val="0000FF"/>
                </a:solidFill>
                <a:latin typeface="標楷體" pitchFamily="65" charset="-120"/>
                <a:ea typeface="標楷體" pitchFamily="65" charset="-120"/>
              </a:rPr>
              <a:t>法系</a:t>
            </a:r>
          </a:p>
          <a:p>
            <a:pPr algn="ctr"/>
            <a:r>
              <a:rPr lang="en-US" altLang="zh-TW" sz="4000" b="1" dirty="0">
                <a:solidFill>
                  <a:srgbClr val="0000FF"/>
                </a:solidFill>
                <a:latin typeface="標楷體" pitchFamily="65" charset="-120"/>
                <a:ea typeface="標楷體" pitchFamily="65" charset="-120"/>
              </a:rPr>
              <a:t>17</a:t>
            </a:r>
            <a:r>
              <a:rPr lang="zh-TW" altLang="en-US" sz="4000" b="1" dirty="0">
                <a:solidFill>
                  <a:srgbClr val="0000FF"/>
                </a:solidFill>
                <a:latin typeface="標楷體" pitchFamily="65" charset="-120"/>
                <a:ea typeface="標楷體" pitchFamily="65" charset="-120"/>
              </a:rPr>
              <a:t>種</a:t>
            </a:r>
          </a:p>
        </p:txBody>
      </p:sp>
      <p:sp>
        <p:nvSpPr>
          <p:cNvPr id="41993" name="AutoShape 9"/>
          <p:cNvSpPr>
            <a:spLocks noChangeArrowheads="1"/>
          </p:cNvSpPr>
          <p:nvPr/>
        </p:nvSpPr>
        <p:spPr bwMode="auto">
          <a:xfrm>
            <a:off x="4953000" y="3200400"/>
            <a:ext cx="1524000" cy="2667000"/>
          </a:xfrm>
          <a:prstGeom prst="foldedCorner">
            <a:avLst>
              <a:gd name="adj" fmla="val 12500"/>
            </a:avLst>
          </a:prstGeom>
          <a:gradFill rotWithShape="1">
            <a:gsLst>
              <a:gs pos="0">
                <a:srgbClr val="CCFFCC"/>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4000" b="1" dirty="0">
                <a:solidFill>
                  <a:srgbClr val="0000FF"/>
                </a:solidFill>
                <a:latin typeface="標楷體" pitchFamily="65" charset="-120"/>
                <a:ea typeface="標楷體" pitchFamily="65" charset="-120"/>
              </a:rPr>
              <a:t>民防</a:t>
            </a:r>
          </a:p>
          <a:p>
            <a:pPr algn="ctr"/>
            <a:r>
              <a:rPr lang="zh-TW" altLang="en-US" sz="4000" b="1" dirty="0">
                <a:solidFill>
                  <a:srgbClr val="0000FF"/>
                </a:solidFill>
                <a:latin typeface="標楷體" pitchFamily="65" charset="-120"/>
                <a:ea typeface="標楷體" pitchFamily="65" charset="-120"/>
              </a:rPr>
              <a:t>法系</a:t>
            </a:r>
          </a:p>
          <a:p>
            <a:pPr algn="ctr"/>
            <a:r>
              <a:rPr lang="en-US" altLang="zh-TW" sz="4000" b="1" dirty="0">
                <a:solidFill>
                  <a:srgbClr val="0000FF"/>
                </a:solidFill>
                <a:latin typeface="標楷體" pitchFamily="65" charset="-120"/>
                <a:ea typeface="標楷體" pitchFamily="65" charset="-120"/>
              </a:rPr>
              <a:t>9</a:t>
            </a:r>
            <a:r>
              <a:rPr lang="zh-TW" altLang="en-US" sz="4000" b="1" dirty="0">
                <a:solidFill>
                  <a:srgbClr val="0000FF"/>
                </a:solidFill>
                <a:latin typeface="標楷體" pitchFamily="65" charset="-120"/>
                <a:ea typeface="標楷體" pitchFamily="65" charset="-120"/>
              </a:rPr>
              <a:t>種</a:t>
            </a:r>
          </a:p>
        </p:txBody>
      </p:sp>
      <p:sp>
        <p:nvSpPr>
          <p:cNvPr id="41994" name="AutoShape 10"/>
          <p:cNvSpPr>
            <a:spLocks noChangeArrowheads="1"/>
          </p:cNvSpPr>
          <p:nvPr/>
        </p:nvSpPr>
        <p:spPr bwMode="auto">
          <a:xfrm>
            <a:off x="6781800" y="3200400"/>
            <a:ext cx="1524000" cy="2667000"/>
          </a:xfrm>
          <a:prstGeom prst="foldedCorner">
            <a:avLst>
              <a:gd name="adj" fmla="val 12500"/>
            </a:avLst>
          </a:prstGeom>
          <a:gradFill rotWithShape="1">
            <a:gsLst>
              <a:gs pos="0">
                <a:srgbClr val="CCCCFF"/>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4000" b="1" dirty="0">
                <a:solidFill>
                  <a:srgbClr val="0000FF"/>
                </a:solidFill>
                <a:latin typeface="標楷體" pitchFamily="65" charset="-120"/>
                <a:ea typeface="標楷體" pitchFamily="65" charset="-120"/>
              </a:rPr>
              <a:t>災防</a:t>
            </a:r>
          </a:p>
          <a:p>
            <a:pPr algn="ctr"/>
            <a:r>
              <a:rPr lang="zh-TW" altLang="en-US" sz="4000" b="1" dirty="0">
                <a:solidFill>
                  <a:srgbClr val="0000FF"/>
                </a:solidFill>
                <a:latin typeface="標楷體" pitchFamily="65" charset="-120"/>
                <a:ea typeface="標楷體" pitchFamily="65" charset="-120"/>
              </a:rPr>
              <a:t>法系</a:t>
            </a:r>
          </a:p>
          <a:p>
            <a:pPr algn="ctr"/>
            <a:r>
              <a:rPr lang="en-US" altLang="zh-TW" sz="4000" b="1" dirty="0">
                <a:solidFill>
                  <a:srgbClr val="0000FF"/>
                </a:solidFill>
                <a:latin typeface="標楷體" pitchFamily="65" charset="-120"/>
                <a:ea typeface="標楷體" pitchFamily="65" charset="-120"/>
              </a:rPr>
              <a:t>6</a:t>
            </a:r>
            <a:r>
              <a:rPr lang="zh-TW" altLang="en-US" sz="4000" b="1" dirty="0">
                <a:solidFill>
                  <a:srgbClr val="0000FF"/>
                </a:solidFill>
                <a:latin typeface="標楷體" pitchFamily="65" charset="-120"/>
                <a:ea typeface="標楷體" pitchFamily="65" charset="-120"/>
              </a:rPr>
              <a:t>種</a:t>
            </a:r>
          </a:p>
        </p:txBody>
      </p:sp>
      <p:grpSp>
        <p:nvGrpSpPr>
          <p:cNvPr id="41995" name="Group 11"/>
          <p:cNvGrpSpPr>
            <a:grpSpLocks/>
          </p:cNvGrpSpPr>
          <p:nvPr/>
        </p:nvGrpSpPr>
        <p:grpSpPr bwMode="auto">
          <a:xfrm>
            <a:off x="1814513" y="2133600"/>
            <a:ext cx="5729287" cy="1066800"/>
            <a:chOff x="1143" y="1344"/>
            <a:chExt cx="3609" cy="672"/>
          </a:xfrm>
        </p:grpSpPr>
        <p:sp>
          <p:nvSpPr>
            <p:cNvPr id="41996" name="Line 12"/>
            <p:cNvSpPr>
              <a:spLocks noChangeShapeType="1"/>
            </p:cNvSpPr>
            <p:nvPr/>
          </p:nvSpPr>
          <p:spPr bwMode="auto">
            <a:xfrm>
              <a:off x="1143" y="1632"/>
              <a:ext cx="3609" cy="0"/>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1997" name="Line 13"/>
            <p:cNvSpPr>
              <a:spLocks noChangeShapeType="1"/>
            </p:cNvSpPr>
            <p:nvPr/>
          </p:nvSpPr>
          <p:spPr bwMode="auto">
            <a:xfrm>
              <a:off x="1152" y="1632"/>
              <a:ext cx="0" cy="384"/>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1998" name="Line 14"/>
            <p:cNvSpPr>
              <a:spLocks noChangeShapeType="1"/>
            </p:cNvSpPr>
            <p:nvPr/>
          </p:nvSpPr>
          <p:spPr bwMode="auto">
            <a:xfrm>
              <a:off x="2352" y="1632"/>
              <a:ext cx="0" cy="384"/>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1999" name="Line 15"/>
            <p:cNvSpPr>
              <a:spLocks noChangeShapeType="1"/>
            </p:cNvSpPr>
            <p:nvPr/>
          </p:nvSpPr>
          <p:spPr bwMode="auto">
            <a:xfrm>
              <a:off x="3600" y="1632"/>
              <a:ext cx="0" cy="384"/>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2000" name="Line 16"/>
            <p:cNvSpPr>
              <a:spLocks noChangeShapeType="1"/>
            </p:cNvSpPr>
            <p:nvPr/>
          </p:nvSpPr>
          <p:spPr bwMode="auto">
            <a:xfrm>
              <a:off x="4743" y="1632"/>
              <a:ext cx="0" cy="384"/>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2001" name="Line 17"/>
            <p:cNvSpPr>
              <a:spLocks noChangeShapeType="1"/>
            </p:cNvSpPr>
            <p:nvPr/>
          </p:nvSpPr>
          <p:spPr bwMode="auto">
            <a:xfrm>
              <a:off x="2985" y="1344"/>
              <a:ext cx="0" cy="288"/>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Tree>
    <p:extLst>
      <p:ext uri="{BB962C8B-B14F-4D97-AF65-F5344CB8AC3E}">
        <p14:creationId xmlns:p14="http://schemas.microsoft.com/office/powerpoint/2010/main" val="714253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fade">
                                      <p:cBhvr>
                                        <p:cTn id="7" dur="2000"/>
                                        <p:tgtEl>
                                          <p:spTgt spid="41990"/>
                                        </p:tgtEl>
                                      </p:cBhvr>
                                    </p:animEffect>
                                  </p:childTnLst>
                                </p:cTn>
                              </p:par>
                            </p:childTnLst>
                          </p:cTn>
                        </p:par>
                        <p:par>
                          <p:cTn id="8" fill="hold" nodeType="afterGroup">
                            <p:stCondLst>
                              <p:cond delay="2000"/>
                            </p:stCondLst>
                            <p:childTnLst>
                              <p:par>
                                <p:cTn id="9" presetID="22" presetClass="entr" presetSubtype="1" fill="hold" nodeType="afterEffect">
                                  <p:stCondLst>
                                    <p:cond delay="0"/>
                                  </p:stCondLst>
                                  <p:childTnLst>
                                    <p:set>
                                      <p:cBhvr>
                                        <p:cTn id="10" dur="1" fill="hold">
                                          <p:stCondLst>
                                            <p:cond delay="0"/>
                                          </p:stCondLst>
                                        </p:cTn>
                                        <p:tgtEl>
                                          <p:spTgt spid="41995"/>
                                        </p:tgtEl>
                                        <p:attrNameLst>
                                          <p:attrName>style.visibility</p:attrName>
                                        </p:attrNameLst>
                                      </p:cBhvr>
                                      <p:to>
                                        <p:strVal val="visible"/>
                                      </p:to>
                                    </p:set>
                                    <p:animEffect transition="in" filter="wipe(up)">
                                      <p:cBhvr>
                                        <p:cTn id="11" dur="1000"/>
                                        <p:tgtEl>
                                          <p:spTgt spid="41995"/>
                                        </p:tgtEl>
                                      </p:cBhvr>
                                    </p:animEffect>
                                  </p:childTnLst>
                                </p:cTn>
                              </p:par>
                            </p:childTnLst>
                          </p:cTn>
                        </p:par>
                        <p:par>
                          <p:cTn id="12" fill="hold" nodeType="afterGroup">
                            <p:stCondLst>
                              <p:cond delay="3000"/>
                            </p:stCondLst>
                            <p:childTnLst>
                              <p:par>
                                <p:cTn id="13" presetID="22" presetClass="entr" presetSubtype="1" fill="hold" grpId="0" nodeType="afterEffect">
                                  <p:stCondLst>
                                    <p:cond delay="0"/>
                                  </p:stCondLst>
                                  <p:childTnLst>
                                    <p:set>
                                      <p:cBhvr>
                                        <p:cTn id="14" dur="1" fill="hold">
                                          <p:stCondLst>
                                            <p:cond delay="0"/>
                                          </p:stCondLst>
                                        </p:cTn>
                                        <p:tgtEl>
                                          <p:spTgt spid="41991"/>
                                        </p:tgtEl>
                                        <p:attrNameLst>
                                          <p:attrName>style.visibility</p:attrName>
                                        </p:attrNameLst>
                                      </p:cBhvr>
                                      <p:to>
                                        <p:strVal val="visible"/>
                                      </p:to>
                                    </p:set>
                                    <p:animEffect transition="in" filter="wipe(up)">
                                      <p:cBhvr>
                                        <p:cTn id="15" dur="2000"/>
                                        <p:tgtEl>
                                          <p:spTgt spid="4199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2"/>
                                        </p:tgtEl>
                                        <p:attrNameLst>
                                          <p:attrName>style.visibility</p:attrName>
                                        </p:attrNameLst>
                                      </p:cBhvr>
                                      <p:to>
                                        <p:strVal val="visible"/>
                                      </p:to>
                                    </p:set>
                                    <p:animEffect transition="in" filter="wipe(up)">
                                      <p:cBhvr>
                                        <p:cTn id="18" dur="2000"/>
                                        <p:tgtEl>
                                          <p:spTgt spid="4199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1993"/>
                                        </p:tgtEl>
                                        <p:attrNameLst>
                                          <p:attrName>style.visibility</p:attrName>
                                        </p:attrNameLst>
                                      </p:cBhvr>
                                      <p:to>
                                        <p:strVal val="visible"/>
                                      </p:to>
                                    </p:set>
                                    <p:animEffect transition="in" filter="wipe(up)">
                                      <p:cBhvr>
                                        <p:cTn id="21" dur="2000"/>
                                        <p:tgtEl>
                                          <p:spTgt spid="4199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1994"/>
                                        </p:tgtEl>
                                        <p:attrNameLst>
                                          <p:attrName>style.visibility</p:attrName>
                                        </p:attrNameLst>
                                      </p:cBhvr>
                                      <p:to>
                                        <p:strVal val="visible"/>
                                      </p:to>
                                    </p:set>
                                    <p:animEffect transition="in" filter="wipe(up)">
                                      <p:cBhvr>
                                        <p:cTn id="24" dur="2000"/>
                                        <p:tgtEl>
                                          <p:spTgt spid="41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animBg="1"/>
      <p:bldP spid="41991" grpId="0" animBg="1"/>
      <p:bldP spid="41992" grpId="0" animBg="1"/>
      <p:bldP spid="41993" grpId="0" animBg="1"/>
      <p:bldP spid="4199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投影片編號版面配置區 3"/>
          <p:cNvSpPr>
            <a:spLocks noGrp="1"/>
          </p:cNvSpPr>
          <p:nvPr>
            <p:ph type="sldNum" sz="quarter" idx="12"/>
          </p:nvPr>
        </p:nvSpPr>
        <p:spPr/>
        <p:txBody>
          <a:bodyPr/>
          <a:lstStyle/>
          <a:p>
            <a:fld id="{00266986-E4EE-471D-A907-AFFE2C3C7F78}" type="slidenum">
              <a:rPr lang="en-US" altLang="zh-TW"/>
              <a:pPr/>
              <a:t>49</a:t>
            </a:fld>
            <a:endParaRPr lang="en-US" altLang="zh-TW"/>
          </a:p>
        </p:txBody>
      </p:sp>
      <p:pic>
        <p:nvPicPr>
          <p:cNvPr id="29705" name="Picture 9" descr="陸軍第三九化兵群"/>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57200" y="304800"/>
            <a:ext cx="8153400" cy="5829300"/>
          </a:xfrm>
          <a:prstGeom prst="rect">
            <a:avLst/>
          </a:prstGeom>
          <a:noFill/>
          <a:extLst>
            <a:ext uri="{909E8E84-426E-40DD-AFC4-6F175D3DCCD1}">
              <a14:hiddenFill xmlns:a14="http://schemas.microsoft.com/office/drawing/2010/main">
                <a:solidFill>
                  <a:srgbClr val="FFFFFF"/>
                </a:solidFill>
              </a14:hiddenFill>
            </a:ext>
          </a:extLst>
        </p:spPr>
      </p:pic>
      <p:sp>
        <p:nvSpPr>
          <p:cNvPr id="29701" name="Rectangle 5"/>
          <p:cNvSpPr>
            <a:spLocks noChangeArrowheads="1"/>
          </p:cNvSpPr>
          <p:nvPr/>
        </p:nvSpPr>
        <p:spPr bwMode="auto">
          <a:xfrm>
            <a:off x="0" y="0"/>
            <a:ext cx="161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457" anchor="ctr">
            <a:spAutoFit/>
          </a:bodyPr>
          <a:lstStyle/>
          <a:p>
            <a:r>
              <a:rPr lang="en-US" altLang="zh-TW" sz="1600">
                <a:latin typeface="新細明體" pitchFamily="18" charset="-120"/>
              </a:rPr>
              <a:t> </a:t>
            </a:r>
            <a:endParaRPr lang="en-US" altLang="zh-TW"/>
          </a:p>
        </p:txBody>
      </p:sp>
      <p:sp>
        <p:nvSpPr>
          <p:cNvPr id="29706" name="AutoShape 10"/>
          <p:cNvSpPr>
            <a:spLocks noChangeArrowheads="1"/>
          </p:cNvSpPr>
          <p:nvPr/>
        </p:nvSpPr>
        <p:spPr bwMode="auto">
          <a:xfrm>
            <a:off x="1981200" y="1219200"/>
            <a:ext cx="5562600" cy="762000"/>
          </a:xfrm>
          <a:prstGeom prst="roundRect">
            <a:avLst>
              <a:gd name="adj" fmla="val 16667"/>
            </a:avLst>
          </a:prstGeom>
          <a:gradFill rotWithShape="1">
            <a:gsLst>
              <a:gs pos="0">
                <a:srgbClr val="FFCCCC"/>
              </a:gs>
              <a:gs pos="50000">
                <a:schemeClr val="bg1"/>
              </a:gs>
              <a:gs pos="100000">
                <a:srgbClr val="FFCCCC"/>
              </a:gs>
            </a:gsLst>
            <a:lin ang="2700000" scaled="1"/>
          </a:gradFill>
          <a:ln w="38100" cmpd="dbl">
            <a:solidFill>
              <a:srgbClr val="000066"/>
            </a:solidFill>
            <a:round/>
            <a:headEnd/>
            <a:tailEnd/>
          </a:ln>
          <a:effectLst>
            <a:prstShdw prst="shdw13" dist="53882" dir="13500000">
              <a:schemeClr val="bg2">
                <a:alpha val="50000"/>
              </a:schemeClr>
            </a:prstShdw>
          </a:effectLst>
        </p:spPr>
        <p:txBody>
          <a:bodyPr wrap="none" anchor="ctr"/>
          <a:lstStyle/>
          <a:p>
            <a:pPr algn="ctr"/>
            <a:r>
              <a:rPr lang="zh-TW" altLang="en-US" sz="4800" b="1" dirty="0">
                <a:solidFill>
                  <a:srgbClr val="0000FF"/>
                </a:solidFill>
                <a:ea typeface="標楷體" pitchFamily="65" charset="-120"/>
              </a:rPr>
              <a:t>全民防衛動員</a:t>
            </a:r>
          </a:p>
        </p:txBody>
      </p:sp>
      <p:grpSp>
        <p:nvGrpSpPr>
          <p:cNvPr id="29718" name="Group 22"/>
          <p:cNvGrpSpPr>
            <a:grpSpLocks/>
          </p:cNvGrpSpPr>
          <p:nvPr/>
        </p:nvGrpSpPr>
        <p:grpSpPr bwMode="auto">
          <a:xfrm>
            <a:off x="2590800" y="1981200"/>
            <a:ext cx="4114800" cy="1143000"/>
            <a:chOff x="1143" y="1344"/>
            <a:chExt cx="3609" cy="672"/>
          </a:xfrm>
        </p:grpSpPr>
        <p:sp>
          <p:nvSpPr>
            <p:cNvPr id="29712" name="Line 16"/>
            <p:cNvSpPr>
              <a:spLocks noChangeShapeType="1"/>
            </p:cNvSpPr>
            <p:nvPr/>
          </p:nvSpPr>
          <p:spPr bwMode="auto">
            <a:xfrm>
              <a:off x="1143" y="1632"/>
              <a:ext cx="3609" cy="0"/>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9713" name="Line 17"/>
            <p:cNvSpPr>
              <a:spLocks noChangeShapeType="1"/>
            </p:cNvSpPr>
            <p:nvPr/>
          </p:nvSpPr>
          <p:spPr bwMode="auto">
            <a:xfrm>
              <a:off x="1152" y="1632"/>
              <a:ext cx="0" cy="384"/>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9716" name="Line 20"/>
            <p:cNvSpPr>
              <a:spLocks noChangeShapeType="1"/>
            </p:cNvSpPr>
            <p:nvPr/>
          </p:nvSpPr>
          <p:spPr bwMode="auto">
            <a:xfrm>
              <a:off x="4743" y="1632"/>
              <a:ext cx="0" cy="384"/>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9717" name="Line 21"/>
            <p:cNvSpPr>
              <a:spLocks noChangeShapeType="1"/>
            </p:cNvSpPr>
            <p:nvPr/>
          </p:nvSpPr>
          <p:spPr bwMode="auto">
            <a:xfrm>
              <a:off x="2985" y="1344"/>
              <a:ext cx="0" cy="288"/>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nvGrpSpPr>
          <p:cNvPr id="29725" name="Group 29"/>
          <p:cNvGrpSpPr>
            <a:grpSpLocks/>
          </p:cNvGrpSpPr>
          <p:nvPr/>
        </p:nvGrpSpPr>
        <p:grpSpPr bwMode="auto">
          <a:xfrm>
            <a:off x="685800" y="3124200"/>
            <a:ext cx="3886200" cy="2917825"/>
            <a:chOff x="432" y="1968"/>
            <a:chExt cx="2448" cy="1838"/>
          </a:xfrm>
        </p:grpSpPr>
        <p:sp>
          <p:nvSpPr>
            <p:cNvPr id="29707" name="AutoShape 11"/>
            <p:cNvSpPr>
              <a:spLocks noChangeArrowheads="1"/>
            </p:cNvSpPr>
            <p:nvPr/>
          </p:nvSpPr>
          <p:spPr bwMode="auto">
            <a:xfrm>
              <a:off x="432" y="1968"/>
              <a:ext cx="2400" cy="1824"/>
            </a:xfrm>
            <a:prstGeom prst="foldedCorner">
              <a:avLst>
                <a:gd name="adj" fmla="val 12500"/>
              </a:avLst>
            </a:prstGeom>
            <a:gradFill rotWithShape="1">
              <a:gsLst>
                <a:gs pos="0">
                  <a:srgbClr val="FFFFCC"/>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zh-TW" sz="4000">
                <a:solidFill>
                  <a:srgbClr val="000066"/>
                </a:solidFill>
                <a:latin typeface="標楷體" pitchFamily="65" charset="-120"/>
                <a:ea typeface="標楷體" pitchFamily="65" charset="-120"/>
              </a:endParaRPr>
            </a:p>
          </p:txBody>
        </p:sp>
        <p:sp>
          <p:nvSpPr>
            <p:cNvPr id="29720" name="Rectangle 24"/>
            <p:cNvSpPr>
              <a:spLocks noChangeArrowheads="1"/>
            </p:cNvSpPr>
            <p:nvPr/>
          </p:nvSpPr>
          <p:spPr bwMode="auto">
            <a:xfrm>
              <a:off x="432" y="1977"/>
              <a:ext cx="2400" cy="402"/>
            </a:xfrm>
            <a:prstGeom prst="rect">
              <a:avLst/>
            </a:prstGeom>
            <a:gradFill rotWithShape="1">
              <a:gsLst>
                <a:gs pos="0">
                  <a:schemeClr val="bg1"/>
                </a:gs>
                <a:gs pos="50000">
                  <a:srgbClr val="CCFFFF"/>
                </a:gs>
                <a:gs pos="100000">
                  <a:schemeClr val="bg1"/>
                </a:gs>
              </a:gsLst>
              <a:lin ang="5400000" scaled="1"/>
            </a:gradFill>
            <a:ln w="952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4000" b="1" dirty="0">
                  <a:solidFill>
                    <a:srgbClr val="FF0000"/>
                  </a:solidFill>
                  <a:ea typeface="標楷體" pitchFamily="65" charset="-120"/>
                </a:rPr>
                <a:t>動員準備</a:t>
              </a:r>
            </a:p>
          </p:txBody>
        </p:sp>
        <p:sp>
          <p:nvSpPr>
            <p:cNvPr id="29722" name="Text Box 26"/>
            <p:cNvSpPr txBox="1">
              <a:spLocks noChangeArrowheads="1"/>
            </p:cNvSpPr>
            <p:nvPr/>
          </p:nvSpPr>
          <p:spPr bwMode="auto">
            <a:xfrm>
              <a:off x="432" y="2352"/>
              <a:ext cx="2448" cy="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2400" b="1" dirty="0">
                  <a:solidFill>
                    <a:srgbClr val="FF0000"/>
                  </a:solidFill>
                  <a:ea typeface="標楷體" pitchFamily="65" charset="-120"/>
                </a:rPr>
                <a:t>平時實施動員準備時期結合施政作為，完成人力、物力</a:t>
              </a:r>
            </a:p>
            <a:p>
              <a:r>
                <a:rPr lang="zh-TW" altLang="en-US" sz="2400" b="1" dirty="0">
                  <a:solidFill>
                    <a:srgbClr val="FF0000"/>
                  </a:solidFill>
                  <a:ea typeface="標楷體" pitchFamily="65" charset="-120"/>
                </a:rPr>
                <a:t>、財力、科技、軍事等戰力綜合準備，以積儲戰時總體戰力，並配合災害防救法規定支援災害防救。</a:t>
              </a:r>
            </a:p>
          </p:txBody>
        </p:sp>
      </p:grpSp>
      <p:grpSp>
        <p:nvGrpSpPr>
          <p:cNvPr id="29726" name="Group 30"/>
          <p:cNvGrpSpPr>
            <a:grpSpLocks/>
          </p:cNvGrpSpPr>
          <p:nvPr/>
        </p:nvGrpSpPr>
        <p:grpSpPr bwMode="auto">
          <a:xfrm>
            <a:off x="4829175" y="3124200"/>
            <a:ext cx="3886200" cy="2895600"/>
            <a:chOff x="3042" y="1968"/>
            <a:chExt cx="2448" cy="1824"/>
          </a:xfrm>
        </p:grpSpPr>
        <p:sp>
          <p:nvSpPr>
            <p:cNvPr id="29709" name="AutoShape 13"/>
            <p:cNvSpPr>
              <a:spLocks noChangeArrowheads="1"/>
            </p:cNvSpPr>
            <p:nvPr/>
          </p:nvSpPr>
          <p:spPr bwMode="auto">
            <a:xfrm>
              <a:off x="3072" y="1968"/>
              <a:ext cx="2352" cy="1824"/>
            </a:xfrm>
            <a:prstGeom prst="foldedCorner">
              <a:avLst>
                <a:gd name="adj" fmla="val 12500"/>
              </a:avLst>
            </a:prstGeom>
            <a:gradFill rotWithShape="1">
              <a:gsLst>
                <a:gs pos="0">
                  <a:srgbClr val="CCFFCC"/>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zh-TW" sz="4000">
                <a:solidFill>
                  <a:srgbClr val="000066"/>
                </a:solidFill>
                <a:latin typeface="標楷體" pitchFamily="65" charset="-120"/>
                <a:ea typeface="標楷體" pitchFamily="65" charset="-120"/>
              </a:endParaRPr>
            </a:p>
          </p:txBody>
        </p:sp>
        <p:sp>
          <p:nvSpPr>
            <p:cNvPr id="29721" name="Rectangle 25"/>
            <p:cNvSpPr>
              <a:spLocks noChangeArrowheads="1"/>
            </p:cNvSpPr>
            <p:nvPr/>
          </p:nvSpPr>
          <p:spPr bwMode="auto">
            <a:xfrm>
              <a:off x="3072" y="1977"/>
              <a:ext cx="2352" cy="402"/>
            </a:xfrm>
            <a:prstGeom prst="rect">
              <a:avLst/>
            </a:prstGeom>
            <a:gradFill rotWithShape="1">
              <a:gsLst>
                <a:gs pos="0">
                  <a:schemeClr val="bg1"/>
                </a:gs>
                <a:gs pos="50000">
                  <a:srgbClr val="FFCCCC"/>
                </a:gs>
                <a:gs pos="100000">
                  <a:schemeClr val="bg1"/>
                </a:gs>
              </a:gsLst>
              <a:lin ang="5400000" scaled="1"/>
            </a:gra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4000" b="1" dirty="0">
                  <a:solidFill>
                    <a:srgbClr val="0000FF"/>
                  </a:solidFill>
                  <a:ea typeface="標楷體" pitchFamily="65" charset="-120"/>
                </a:rPr>
                <a:t>動員實施</a:t>
              </a:r>
            </a:p>
          </p:txBody>
        </p:sp>
        <p:sp>
          <p:nvSpPr>
            <p:cNvPr id="29723" name="Text Box 27"/>
            <p:cNvSpPr txBox="1">
              <a:spLocks noChangeArrowheads="1"/>
            </p:cNvSpPr>
            <p:nvPr/>
          </p:nvSpPr>
          <p:spPr bwMode="auto">
            <a:xfrm>
              <a:off x="3042" y="2352"/>
              <a:ext cx="2448"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2400" b="1" dirty="0">
                  <a:solidFill>
                    <a:srgbClr val="0000FF"/>
                  </a:solidFill>
                  <a:ea typeface="標楷體" pitchFamily="65" charset="-120"/>
                </a:rPr>
                <a:t>指戰事發生或將發生或緊急危難時，總統依</a:t>
              </a:r>
              <a:r>
                <a:rPr lang="zh-TW" altLang="en-US" sz="2400" b="1" u="sng" dirty="0">
                  <a:solidFill>
                    <a:srgbClr val="FF0000"/>
                  </a:solidFill>
                  <a:effectLst>
                    <a:outerShdw blurRad="38100" dist="38100" dir="2700000" algn="tl">
                      <a:srgbClr val="C0C0C0"/>
                    </a:outerShdw>
                  </a:effectLst>
                  <a:ea typeface="標楷體" pitchFamily="65" charset="-120"/>
                </a:rPr>
                <a:t>憲法</a:t>
              </a:r>
              <a:r>
                <a:rPr lang="zh-TW" altLang="en-US" sz="2400" b="1" dirty="0">
                  <a:solidFill>
                    <a:srgbClr val="0000FF"/>
                  </a:solidFill>
                  <a:ea typeface="標楷體" pitchFamily="65" charset="-120"/>
                </a:rPr>
                <a:t>發布緊急命命，實施全國動員或局部動員時期。</a:t>
              </a:r>
            </a:p>
          </p:txBody>
        </p:sp>
      </p:grpSp>
      <p:sp>
        <p:nvSpPr>
          <p:cNvPr id="29724" name="Oval 28"/>
          <p:cNvSpPr>
            <a:spLocks noChangeArrowheads="1"/>
          </p:cNvSpPr>
          <p:nvPr/>
        </p:nvSpPr>
        <p:spPr bwMode="auto">
          <a:xfrm>
            <a:off x="3200400" y="2133600"/>
            <a:ext cx="2971800" cy="685800"/>
          </a:xfrm>
          <a:prstGeom prst="ellipse">
            <a:avLst/>
          </a:prstGeom>
          <a:gradFill rotWithShape="1">
            <a:gsLst>
              <a:gs pos="0">
                <a:schemeClr val="bg1"/>
              </a:gs>
              <a:gs pos="100000">
                <a:srgbClr val="FFFFCC"/>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4000" b="1" dirty="0">
                <a:solidFill>
                  <a:srgbClr val="660066"/>
                </a:solidFill>
                <a:ea typeface="標楷體" pitchFamily="65" charset="-120"/>
              </a:rPr>
              <a:t>區    分</a:t>
            </a:r>
          </a:p>
        </p:txBody>
      </p:sp>
      <p:sp>
        <p:nvSpPr>
          <p:cNvPr id="29728" name="Rectangle 32"/>
          <p:cNvSpPr>
            <a:spLocks noChangeArrowheads="1"/>
          </p:cNvSpPr>
          <p:nvPr/>
        </p:nvSpPr>
        <p:spPr bwMode="auto">
          <a:xfrm>
            <a:off x="2133243" y="336550"/>
            <a:ext cx="480131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3600" b="1" dirty="0" smtClean="0">
                <a:solidFill>
                  <a:srgbClr val="FF9933"/>
                </a:solidFill>
                <a:ea typeface="標楷體" pitchFamily="65" charset="-120"/>
              </a:rPr>
              <a:t>全民</a:t>
            </a:r>
            <a:r>
              <a:rPr lang="zh-TW" altLang="en-US" sz="3600" b="1" dirty="0">
                <a:solidFill>
                  <a:srgbClr val="FF9933"/>
                </a:solidFill>
                <a:ea typeface="標楷體" pitchFamily="65" charset="-120"/>
              </a:rPr>
              <a:t>防衛動員基本認識</a:t>
            </a:r>
          </a:p>
        </p:txBody>
      </p:sp>
    </p:spTree>
    <p:extLst>
      <p:ext uri="{BB962C8B-B14F-4D97-AF65-F5344CB8AC3E}">
        <p14:creationId xmlns:p14="http://schemas.microsoft.com/office/powerpoint/2010/main" val="1970520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9718"/>
                                        </p:tgtEl>
                                        <p:attrNameLst>
                                          <p:attrName>style.visibility</p:attrName>
                                        </p:attrNameLst>
                                      </p:cBhvr>
                                      <p:to>
                                        <p:strVal val="visible"/>
                                      </p:to>
                                    </p:set>
                                    <p:animEffect transition="in" filter="wipe(up)">
                                      <p:cBhvr>
                                        <p:cTn id="7" dur="2000"/>
                                        <p:tgtEl>
                                          <p:spTgt spid="2971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9724"/>
                                        </p:tgtEl>
                                        <p:attrNameLst>
                                          <p:attrName>style.visibility</p:attrName>
                                        </p:attrNameLst>
                                      </p:cBhvr>
                                      <p:to>
                                        <p:strVal val="visible"/>
                                      </p:to>
                                    </p:set>
                                    <p:animEffect transition="in" filter="fade">
                                      <p:cBhvr>
                                        <p:cTn id="11" dur="1000"/>
                                        <p:tgtEl>
                                          <p:spTgt spid="29724"/>
                                        </p:tgtEl>
                                      </p:cBhvr>
                                    </p:animEffect>
                                  </p:childTnLst>
                                </p:cTn>
                              </p:par>
                            </p:childTnLst>
                          </p:cTn>
                        </p:par>
                        <p:par>
                          <p:cTn id="12" fill="hold" nodeType="afterGroup">
                            <p:stCondLst>
                              <p:cond delay="3000"/>
                            </p:stCondLst>
                            <p:childTnLst>
                              <p:par>
                                <p:cTn id="13" presetID="22" presetClass="entr" presetSubtype="1" fill="hold" nodeType="afterEffect">
                                  <p:stCondLst>
                                    <p:cond delay="0"/>
                                  </p:stCondLst>
                                  <p:childTnLst>
                                    <p:set>
                                      <p:cBhvr>
                                        <p:cTn id="14" dur="1" fill="hold">
                                          <p:stCondLst>
                                            <p:cond delay="0"/>
                                          </p:stCondLst>
                                        </p:cTn>
                                        <p:tgtEl>
                                          <p:spTgt spid="29725"/>
                                        </p:tgtEl>
                                        <p:attrNameLst>
                                          <p:attrName>style.visibility</p:attrName>
                                        </p:attrNameLst>
                                      </p:cBhvr>
                                      <p:to>
                                        <p:strVal val="visible"/>
                                      </p:to>
                                    </p:set>
                                    <p:animEffect transition="in" filter="wipe(up)">
                                      <p:cBhvr>
                                        <p:cTn id="15" dur="2000"/>
                                        <p:tgtEl>
                                          <p:spTgt spid="29725"/>
                                        </p:tgtEl>
                                      </p:cBhvr>
                                    </p:animEffect>
                                  </p:childTnLst>
                                </p:cTn>
                              </p:par>
                              <p:par>
                                <p:cTn id="16" presetID="22" presetClass="entr" presetSubtype="1" fill="hold" nodeType="withEffect">
                                  <p:stCondLst>
                                    <p:cond delay="0"/>
                                  </p:stCondLst>
                                  <p:childTnLst>
                                    <p:set>
                                      <p:cBhvr>
                                        <p:cTn id="17" dur="1" fill="hold">
                                          <p:stCondLst>
                                            <p:cond delay="0"/>
                                          </p:stCondLst>
                                        </p:cTn>
                                        <p:tgtEl>
                                          <p:spTgt spid="29726"/>
                                        </p:tgtEl>
                                        <p:attrNameLst>
                                          <p:attrName>style.visibility</p:attrName>
                                        </p:attrNameLst>
                                      </p:cBhvr>
                                      <p:to>
                                        <p:strVal val="visible"/>
                                      </p:to>
                                    </p:set>
                                    <p:animEffect transition="in" filter="wipe(up)">
                                      <p:cBhvr>
                                        <p:cTn id="18" dur="2000"/>
                                        <p:tgtEl>
                                          <p:spTgt spid="29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4"/>
          <p:cNvGrpSpPr>
            <a:grpSpLocks/>
          </p:cNvGrpSpPr>
          <p:nvPr/>
        </p:nvGrpSpPr>
        <p:grpSpPr bwMode="auto">
          <a:xfrm>
            <a:off x="2437274" y="270497"/>
            <a:ext cx="6358106" cy="3518564"/>
            <a:chOff x="1753" y="679"/>
            <a:chExt cx="3493" cy="3697"/>
          </a:xfrm>
          <a:solidFill>
            <a:srgbClr val="FFFF00"/>
          </a:solidFill>
        </p:grpSpPr>
        <p:sp>
          <p:nvSpPr>
            <p:cNvPr id="13320" name="AutoShape 37"/>
            <p:cNvSpPr>
              <a:spLocks noChangeArrowheads="1"/>
            </p:cNvSpPr>
            <p:nvPr/>
          </p:nvSpPr>
          <p:spPr bwMode="auto">
            <a:xfrm>
              <a:off x="1753" y="679"/>
              <a:ext cx="3493" cy="3697"/>
            </a:xfrm>
            <a:prstGeom prst="wedgeRoundRectCallout">
              <a:avLst>
                <a:gd name="adj1" fmla="val -56959"/>
                <a:gd name="adj2" fmla="val -22422"/>
                <a:gd name="adj3" fmla="val 16667"/>
              </a:avLst>
            </a:prstGeom>
            <a:solidFill>
              <a:srgbClr val="FFFFCC"/>
            </a:solidFill>
            <a:ln w="9525" algn="ctr">
              <a:solidFill>
                <a:srgbClr val="000000"/>
              </a:solidFill>
              <a:miter lim="800000"/>
              <a:headEnd/>
              <a:tailEnd/>
            </a:ln>
          </p:spPr>
          <p:txBody>
            <a:bodyPr anchor="ctr"/>
            <a:lstStyle/>
            <a:p>
              <a:pPr algn="ctr">
                <a:defRPr/>
              </a:pPr>
              <a:endParaRPr lang="zh-TW" altLang="zh-TW">
                <a:ea typeface="標楷體" pitchFamily="65" charset="-120"/>
              </a:endParaRPr>
            </a:p>
          </p:txBody>
        </p:sp>
        <p:sp>
          <p:nvSpPr>
            <p:cNvPr id="59401" name="Text Box 38"/>
            <p:cNvSpPr txBox="1">
              <a:spLocks noChangeArrowheads="1"/>
            </p:cNvSpPr>
            <p:nvPr/>
          </p:nvSpPr>
          <p:spPr bwMode="auto">
            <a:xfrm>
              <a:off x="2059" y="796"/>
              <a:ext cx="3111" cy="3543"/>
            </a:xfrm>
            <a:prstGeom prst="rect">
              <a:avLst/>
            </a:prstGeom>
            <a:noFill/>
            <a:ln w="9525" algn="ctr">
              <a:noFill/>
              <a:miter lim="800000"/>
              <a:headEnd/>
              <a:tailEnd/>
            </a:ln>
          </p:spPr>
          <p:txBody>
            <a:bodyPr>
              <a:spAutoFit/>
            </a:bodyPr>
            <a:lstStyle/>
            <a:p>
              <a:pPr>
                <a:spcBef>
                  <a:spcPct val="50000"/>
                </a:spcBef>
                <a:defRPr/>
              </a:pPr>
              <a:r>
                <a:rPr lang="zh-TW" altLang="en-US" sz="3600" b="1" dirty="0">
                  <a:solidFill>
                    <a:srgbClr val="0000CC"/>
                  </a:solidFill>
                  <a:effectLst>
                    <a:outerShdw blurRad="38100" dist="38100" dir="2700000" algn="tl">
                      <a:srgbClr val="000000">
                        <a:alpha val="43137"/>
                      </a:srgbClr>
                    </a:outerShdw>
                  </a:effectLst>
                  <a:latin typeface="標楷體" pitchFamily="65" charset="-120"/>
                  <a:ea typeface="標楷體" pitchFamily="65" charset="-120"/>
                </a:rPr>
                <a:t>愈是面臨</a:t>
              </a:r>
              <a:r>
                <a:rPr lang="zh-TW" altLang="en-US" sz="3600" b="1" u="sng" dirty="0">
                  <a:solidFill>
                    <a:srgbClr val="0000CC"/>
                  </a:solidFill>
                  <a:effectLst>
                    <a:outerShdw blurRad="38100" dist="38100" dir="2700000" algn="tl">
                      <a:srgbClr val="000000">
                        <a:alpha val="43137"/>
                      </a:srgbClr>
                    </a:outerShdw>
                  </a:effectLst>
                  <a:latin typeface="標楷體" pitchFamily="65" charset="-120"/>
                  <a:ea typeface="標楷體" pitchFamily="65" charset="-120"/>
                </a:rPr>
                <a:t>外敵侵略嚴重威脅</a:t>
              </a:r>
              <a:r>
                <a:rPr lang="zh-TW" altLang="en-US" sz="3600" b="1" dirty="0">
                  <a:solidFill>
                    <a:srgbClr val="0000CC"/>
                  </a:solidFill>
                  <a:effectLst>
                    <a:outerShdw blurRad="38100" dist="38100" dir="2700000" algn="tl">
                      <a:srgbClr val="000000">
                        <a:alpha val="43137"/>
                      </a:srgbClr>
                    </a:outerShdw>
                  </a:effectLst>
                  <a:latin typeface="標楷體" pitchFamily="65" charset="-120"/>
                  <a:ea typeface="標楷體" pitchFamily="65" charset="-120"/>
                </a:rPr>
                <a:t>的</a:t>
              </a:r>
              <a:r>
                <a:rPr lang="zh-TW" altLang="en-US" sz="3600" b="1" u="sng" dirty="0">
                  <a:solidFill>
                    <a:srgbClr val="0000CC"/>
                  </a:solidFill>
                  <a:effectLst>
                    <a:outerShdw blurRad="38100" dist="38100" dir="2700000" algn="tl">
                      <a:srgbClr val="000000">
                        <a:alpha val="43137"/>
                      </a:srgbClr>
                    </a:outerShdw>
                  </a:effectLst>
                  <a:latin typeface="標楷體" pitchFamily="65" charset="-120"/>
                  <a:ea typeface="標楷體" pitchFamily="65" charset="-120"/>
                </a:rPr>
                <a:t>中、小型國家</a:t>
              </a:r>
              <a:r>
                <a:rPr lang="zh-TW" altLang="en-US" sz="3600" b="1" dirty="0">
                  <a:solidFill>
                    <a:srgbClr val="0000CC"/>
                  </a:solidFill>
                  <a:effectLst>
                    <a:outerShdw blurRad="38100" dist="38100" dir="2700000" algn="tl">
                      <a:srgbClr val="000000">
                        <a:alpha val="43137"/>
                      </a:srgbClr>
                    </a:outerShdw>
                  </a:effectLst>
                  <a:latin typeface="標楷體" pitchFamily="65" charset="-120"/>
                  <a:ea typeface="標楷體" pitchFamily="65" charset="-120"/>
                </a:rPr>
                <a:t>，「全民國防」的共識與行動就愈顯重要</a:t>
              </a:r>
              <a:r>
                <a:rPr lang="zh-TW" altLang="en-US" sz="3600" b="1" dirty="0">
                  <a:solidFill>
                    <a:srgbClr val="0000CC"/>
                  </a:solidFill>
                  <a:latin typeface="標楷體" pitchFamily="65" charset="-120"/>
                  <a:ea typeface="標楷體" pitchFamily="65" charset="-120"/>
                </a:rPr>
                <a:t>，</a:t>
              </a:r>
              <a:r>
                <a:rPr lang="zh-TW" altLang="en-US" sz="3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我國推展「全民國防」的必要性與迫切性即在於此。</a:t>
              </a:r>
              <a:endParaRPr lang="en-US" altLang="zh-TW" sz="3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a:p>
              <a:pPr>
                <a:spcBef>
                  <a:spcPct val="50000"/>
                </a:spcBef>
                <a:defRPr/>
              </a:pPr>
              <a:endParaRPr lang="zh-TW" altLang="en-US" sz="3600" b="1" dirty="0">
                <a:solidFill>
                  <a:schemeClr val="tx1"/>
                </a:solidFill>
                <a:effectLst>
                  <a:outerShdw blurRad="38100" dist="38100" dir="2700000" algn="tl">
                    <a:srgbClr val="000000">
                      <a:alpha val="43137"/>
                    </a:srgbClr>
                  </a:outerShdw>
                </a:effectLst>
                <a:latin typeface="新細明體" pitchFamily="18" charset="-120"/>
              </a:endParaRPr>
            </a:p>
          </p:txBody>
        </p:sp>
      </p:grpSp>
      <p:grpSp>
        <p:nvGrpSpPr>
          <p:cNvPr id="3" name="群組 9"/>
          <p:cNvGrpSpPr>
            <a:grpSpLocks/>
          </p:cNvGrpSpPr>
          <p:nvPr/>
        </p:nvGrpSpPr>
        <p:grpSpPr bwMode="auto">
          <a:xfrm>
            <a:off x="72118" y="4105276"/>
            <a:ext cx="8245475" cy="2500313"/>
            <a:chOff x="2837402" y="3857625"/>
            <a:chExt cx="5877973" cy="2500313"/>
          </a:xfrm>
        </p:grpSpPr>
        <p:sp>
          <p:nvSpPr>
            <p:cNvPr id="24584" name="AutoShape 37"/>
            <p:cNvSpPr>
              <a:spLocks noChangeArrowheads="1"/>
            </p:cNvSpPr>
            <p:nvPr/>
          </p:nvSpPr>
          <p:spPr bwMode="auto">
            <a:xfrm>
              <a:off x="2837402" y="3857625"/>
              <a:ext cx="5806564" cy="2500313"/>
            </a:xfrm>
            <a:prstGeom prst="wedgeRoundRectCallout">
              <a:avLst>
                <a:gd name="adj1" fmla="val -50333"/>
                <a:gd name="adj2" fmla="val -22806"/>
                <a:gd name="adj3" fmla="val 16667"/>
              </a:avLst>
            </a:prstGeo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a:gradFill>
            <a:ln w="9525" algn="ctr">
              <a:solidFill>
                <a:schemeClr val="tx1"/>
              </a:solidFill>
              <a:miter lim="800000"/>
              <a:headEnd/>
              <a:tailEnd/>
            </a:ln>
          </p:spPr>
          <p:txBody>
            <a:bodyPr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endParaRPr lang="zh-TW" altLang="zh-TW">
                <a:ea typeface="標楷體" pitchFamily="65" charset="-120"/>
              </a:endParaRPr>
            </a:p>
          </p:txBody>
        </p:sp>
        <p:sp>
          <p:nvSpPr>
            <p:cNvPr id="11" name="Text Box 38"/>
            <p:cNvSpPr txBox="1">
              <a:spLocks noChangeArrowheads="1"/>
            </p:cNvSpPr>
            <p:nvPr/>
          </p:nvSpPr>
          <p:spPr bwMode="auto">
            <a:xfrm>
              <a:off x="2862299" y="4214813"/>
              <a:ext cx="5853076" cy="1938337"/>
            </a:xfrm>
            <a:prstGeom prst="rect">
              <a:avLst/>
            </a:prstGeom>
            <a:noFill/>
            <a:ln w="9525" algn="ctr">
              <a:noFill/>
              <a:miter lim="800000"/>
              <a:headEnd/>
              <a:tailEnd/>
            </a:ln>
          </p:spPr>
          <p:txBody>
            <a:bodyPr>
              <a:spAutoFit/>
            </a:bodyPr>
            <a:lstStyle/>
            <a:p>
              <a:pPr>
                <a:spcBef>
                  <a:spcPct val="50000"/>
                </a:spcBef>
                <a:defRPr/>
              </a:pPr>
              <a:r>
                <a:rPr lang="zh-TW" altLang="en-US" sz="4000"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中共對我國而言，是威脅，也是機會；我們要將機會極大化，</a:t>
              </a:r>
              <a:r>
                <a:rPr lang="zh-TW" altLang="en-US" sz="4000" b="1" u="sng"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威脅極小化</a:t>
              </a:r>
              <a:r>
                <a:rPr lang="zh-TW" altLang="en-US" sz="4000" b="1"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a:t>
              </a:r>
            </a:p>
          </p:txBody>
        </p:sp>
      </p:grpSp>
      <p:sp>
        <p:nvSpPr>
          <p:cNvPr id="24580" name="Rectangle 8"/>
          <p:cNvSpPr>
            <a:spLocks noChangeArrowheads="1"/>
          </p:cNvSpPr>
          <p:nvPr/>
        </p:nvSpPr>
        <p:spPr bwMode="auto">
          <a:xfrm>
            <a:off x="0" y="-242888"/>
            <a:ext cx="3889375" cy="181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57075" rIns="-893481" bIns="0" anchor="ct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r>
              <a:rPr lang="zh-TW" altLang="en-US" sz="3200">
                <a:latin typeface="標楷體" pitchFamily="65" charset="-120"/>
                <a:ea typeface="標楷體" pitchFamily="65" charset="-120"/>
              </a:rPr>
              <a:t>司馬法曰：</a:t>
            </a:r>
          </a:p>
          <a:p>
            <a:r>
              <a:rPr lang="en-US" altLang="zh-TW" sz="3200">
                <a:latin typeface="標楷體" pitchFamily="65" charset="-120"/>
                <a:ea typeface="標楷體" pitchFamily="65" charset="-120"/>
              </a:rPr>
              <a:t>『</a:t>
            </a:r>
            <a:r>
              <a:rPr lang="zh-TW" altLang="en-US" sz="3200">
                <a:latin typeface="標楷體" pitchFamily="65" charset="-120"/>
                <a:ea typeface="標楷體" pitchFamily="65" charset="-120"/>
              </a:rPr>
              <a:t>天下雖安</a:t>
            </a:r>
          </a:p>
          <a:p>
            <a:r>
              <a:rPr lang="zh-TW" altLang="en-US" sz="3200">
                <a:latin typeface="標楷體" pitchFamily="65" charset="-120"/>
                <a:ea typeface="標楷體" pitchFamily="65" charset="-120"/>
              </a:rPr>
              <a:t>  忘戰必危</a:t>
            </a:r>
            <a:r>
              <a:rPr lang="en-US" altLang="zh-TW" sz="3200">
                <a:latin typeface="標楷體" pitchFamily="65" charset="-120"/>
                <a:ea typeface="標楷體" pitchFamily="65" charset="-120"/>
              </a:rPr>
              <a:t>』 </a:t>
            </a:r>
          </a:p>
        </p:txBody>
      </p:sp>
      <p:sp>
        <p:nvSpPr>
          <p:cNvPr id="24581" name="AutoShape 10" descr="2Q=="/>
          <p:cNvSpPr>
            <a:spLocks noChangeAspect="1" noChangeArrowheads="1"/>
          </p:cNvSpPr>
          <p:nvPr/>
        </p:nvSpPr>
        <p:spPr bwMode="auto">
          <a:xfrm>
            <a:off x="4024313" y="2671763"/>
            <a:ext cx="10953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en-US"/>
          </a:p>
        </p:txBody>
      </p:sp>
      <p:sp>
        <p:nvSpPr>
          <p:cNvPr id="24582" name="AutoShape 12" descr="2Q=="/>
          <p:cNvSpPr>
            <a:spLocks noChangeAspect="1" noChangeArrowheads="1"/>
          </p:cNvSpPr>
          <p:nvPr/>
        </p:nvSpPr>
        <p:spPr bwMode="auto">
          <a:xfrm>
            <a:off x="4024313" y="2671763"/>
            <a:ext cx="10953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en-US"/>
          </a:p>
        </p:txBody>
      </p:sp>
      <p:pic>
        <p:nvPicPr>
          <p:cNvPr id="24583" name="Picture 14" descr="20103312257212260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628775"/>
            <a:ext cx="13716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3109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投影片編號版面配置區 3"/>
          <p:cNvSpPr>
            <a:spLocks noGrp="1"/>
          </p:cNvSpPr>
          <p:nvPr>
            <p:ph type="sldNum" sz="quarter" idx="12"/>
          </p:nvPr>
        </p:nvSpPr>
        <p:spPr/>
        <p:txBody>
          <a:bodyPr/>
          <a:lstStyle/>
          <a:p>
            <a:fld id="{3CCCE14F-9D16-4AD5-9A13-F497779E2884}" type="slidenum">
              <a:rPr lang="en-US" altLang="zh-TW"/>
              <a:pPr/>
              <a:t>50</a:t>
            </a:fld>
            <a:endParaRPr lang="en-US" altLang="zh-TW"/>
          </a:p>
        </p:txBody>
      </p:sp>
      <p:pic>
        <p:nvPicPr>
          <p:cNvPr id="30722" name="Picture 2" descr="陸軍第三九化兵群"/>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57200" y="304800"/>
            <a:ext cx="8153400" cy="5829300"/>
          </a:xfrm>
          <a:prstGeom prst="rect">
            <a:avLst/>
          </a:prstGeom>
          <a:noFill/>
          <a:extLst>
            <a:ext uri="{909E8E84-426E-40DD-AFC4-6F175D3DCCD1}">
              <a14:hiddenFill xmlns:a14="http://schemas.microsoft.com/office/drawing/2010/main">
                <a:solidFill>
                  <a:srgbClr val="FFFFFF"/>
                </a:solidFill>
              </a14:hiddenFill>
            </a:ext>
          </a:extLst>
        </p:spPr>
      </p:pic>
      <p:sp>
        <p:nvSpPr>
          <p:cNvPr id="30725" name="Rectangle 5"/>
          <p:cNvSpPr>
            <a:spLocks noChangeArrowheads="1"/>
          </p:cNvSpPr>
          <p:nvPr/>
        </p:nvSpPr>
        <p:spPr bwMode="auto">
          <a:xfrm>
            <a:off x="0" y="0"/>
            <a:ext cx="161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457" anchor="ctr">
            <a:spAutoFit/>
          </a:bodyPr>
          <a:lstStyle/>
          <a:p>
            <a:r>
              <a:rPr lang="en-US" altLang="zh-TW" sz="1600">
                <a:latin typeface="新細明體" pitchFamily="18" charset="-120"/>
              </a:rPr>
              <a:t> </a:t>
            </a:r>
            <a:endParaRPr lang="en-US" altLang="zh-TW"/>
          </a:p>
        </p:txBody>
      </p:sp>
      <p:sp>
        <p:nvSpPr>
          <p:cNvPr id="30726" name="AutoShape 6"/>
          <p:cNvSpPr>
            <a:spLocks noChangeArrowheads="1"/>
          </p:cNvSpPr>
          <p:nvPr/>
        </p:nvSpPr>
        <p:spPr bwMode="auto">
          <a:xfrm>
            <a:off x="1981200" y="1219200"/>
            <a:ext cx="5562600" cy="762000"/>
          </a:xfrm>
          <a:prstGeom prst="roundRect">
            <a:avLst>
              <a:gd name="adj" fmla="val 16667"/>
            </a:avLst>
          </a:prstGeom>
          <a:gradFill rotWithShape="1">
            <a:gsLst>
              <a:gs pos="0">
                <a:srgbClr val="FFCCCC"/>
              </a:gs>
              <a:gs pos="50000">
                <a:schemeClr val="bg1"/>
              </a:gs>
              <a:gs pos="100000">
                <a:srgbClr val="FFCCCC"/>
              </a:gs>
            </a:gsLst>
            <a:lin ang="2700000" scaled="1"/>
          </a:gradFill>
          <a:ln w="38100" cmpd="dbl">
            <a:solidFill>
              <a:srgbClr val="000066"/>
            </a:solidFill>
            <a:round/>
            <a:headEnd/>
            <a:tailEnd/>
          </a:ln>
          <a:effectLst>
            <a:prstShdw prst="shdw13" dist="53882" dir="13500000">
              <a:schemeClr val="bg2">
                <a:alpha val="50000"/>
              </a:schemeClr>
            </a:prstShdw>
          </a:effectLst>
        </p:spPr>
        <p:txBody>
          <a:bodyPr wrap="none" anchor="ctr"/>
          <a:lstStyle/>
          <a:p>
            <a:pPr algn="ctr"/>
            <a:r>
              <a:rPr lang="zh-TW" altLang="en-US" sz="4800" b="1" dirty="0">
                <a:solidFill>
                  <a:srgbClr val="FF9933"/>
                </a:solidFill>
                <a:ea typeface="標楷體" pitchFamily="65" charset="-120"/>
              </a:rPr>
              <a:t>全民防衛動員</a:t>
            </a:r>
          </a:p>
        </p:txBody>
      </p:sp>
      <p:sp>
        <p:nvSpPr>
          <p:cNvPr id="30727" name="AutoShape 7"/>
          <p:cNvSpPr>
            <a:spLocks noChangeArrowheads="1"/>
          </p:cNvSpPr>
          <p:nvPr/>
        </p:nvSpPr>
        <p:spPr bwMode="auto">
          <a:xfrm>
            <a:off x="685800" y="3124200"/>
            <a:ext cx="3810000" cy="2895600"/>
          </a:xfrm>
          <a:prstGeom prst="foldedCorner">
            <a:avLst>
              <a:gd name="adj" fmla="val 12500"/>
            </a:avLst>
          </a:prstGeom>
          <a:gradFill rotWithShape="1">
            <a:gsLst>
              <a:gs pos="0">
                <a:srgbClr val="FFFFCC"/>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zh-TW" sz="4000">
              <a:solidFill>
                <a:srgbClr val="000066"/>
              </a:solidFill>
              <a:latin typeface="標楷體" pitchFamily="65" charset="-120"/>
              <a:ea typeface="標楷體" pitchFamily="65" charset="-120"/>
            </a:endParaRPr>
          </a:p>
        </p:txBody>
      </p:sp>
      <p:sp>
        <p:nvSpPr>
          <p:cNvPr id="30730" name="Line 10"/>
          <p:cNvSpPr>
            <a:spLocks noChangeShapeType="1"/>
          </p:cNvSpPr>
          <p:nvPr/>
        </p:nvSpPr>
        <p:spPr bwMode="auto">
          <a:xfrm>
            <a:off x="2576513" y="2471738"/>
            <a:ext cx="2133600" cy="0"/>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0731" name="Line 11"/>
          <p:cNvSpPr>
            <a:spLocks noChangeShapeType="1"/>
          </p:cNvSpPr>
          <p:nvPr/>
        </p:nvSpPr>
        <p:spPr bwMode="auto">
          <a:xfrm>
            <a:off x="2600325" y="2471738"/>
            <a:ext cx="0" cy="652462"/>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0733" name="Line 13"/>
          <p:cNvSpPr>
            <a:spLocks noChangeShapeType="1"/>
          </p:cNvSpPr>
          <p:nvPr/>
        </p:nvSpPr>
        <p:spPr bwMode="auto">
          <a:xfrm>
            <a:off x="4691063" y="1981200"/>
            <a:ext cx="0" cy="490538"/>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0734" name="Rectangle 14"/>
          <p:cNvSpPr>
            <a:spLocks noChangeArrowheads="1"/>
          </p:cNvSpPr>
          <p:nvPr/>
        </p:nvSpPr>
        <p:spPr bwMode="auto">
          <a:xfrm>
            <a:off x="685800" y="3138488"/>
            <a:ext cx="3810000" cy="638175"/>
          </a:xfrm>
          <a:prstGeom prst="rect">
            <a:avLst/>
          </a:prstGeom>
          <a:gradFill rotWithShape="1">
            <a:gsLst>
              <a:gs pos="0">
                <a:schemeClr val="bg1"/>
              </a:gs>
              <a:gs pos="50000">
                <a:srgbClr val="CCFFFF"/>
              </a:gs>
              <a:gs pos="100000">
                <a:schemeClr val="bg1"/>
              </a:gs>
            </a:gsLst>
            <a:lin ang="5400000" scaled="1"/>
          </a:gradFill>
          <a:ln w="952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4000" b="1" dirty="0">
                <a:solidFill>
                  <a:srgbClr val="FF0000"/>
                </a:solidFill>
                <a:ea typeface="標楷體" pitchFamily="65" charset="-120"/>
              </a:rPr>
              <a:t>動員準備</a:t>
            </a:r>
          </a:p>
        </p:txBody>
      </p:sp>
      <p:sp>
        <p:nvSpPr>
          <p:cNvPr id="30736" name="Text Box 16"/>
          <p:cNvSpPr txBox="1">
            <a:spLocks noChangeArrowheads="1"/>
          </p:cNvSpPr>
          <p:nvPr/>
        </p:nvSpPr>
        <p:spPr bwMode="auto">
          <a:xfrm>
            <a:off x="685800" y="3733800"/>
            <a:ext cx="3886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2400" b="1" dirty="0">
                <a:solidFill>
                  <a:srgbClr val="FF0000"/>
                </a:solidFill>
                <a:ea typeface="標楷體" pitchFamily="65" charset="-120"/>
              </a:rPr>
              <a:t>平時實施動員準備時期結合施政作為，完成人力、物力</a:t>
            </a:r>
          </a:p>
          <a:p>
            <a:r>
              <a:rPr lang="zh-TW" altLang="en-US" sz="2400" b="1" dirty="0">
                <a:solidFill>
                  <a:srgbClr val="FF0000"/>
                </a:solidFill>
                <a:ea typeface="標楷體" pitchFamily="65" charset="-120"/>
              </a:rPr>
              <a:t>、財力、科技、軍事等戰力綜合準備，以積儲戰時總體戰力，並配合災害防救法規定支援災害防救。</a:t>
            </a:r>
          </a:p>
        </p:txBody>
      </p:sp>
      <p:sp>
        <p:nvSpPr>
          <p:cNvPr id="30738" name="Oval 18"/>
          <p:cNvSpPr>
            <a:spLocks noChangeArrowheads="1"/>
          </p:cNvSpPr>
          <p:nvPr/>
        </p:nvSpPr>
        <p:spPr bwMode="auto">
          <a:xfrm>
            <a:off x="5105400" y="2667000"/>
            <a:ext cx="3276600" cy="685800"/>
          </a:xfrm>
          <a:prstGeom prst="ellipse">
            <a:avLst/>
          </a:prstGeom>
          <a:gradFill rotWithShape="1">
            <a:gsLst>
              <a:gs pos="0">
                <a:srgbClr val="CCFFCC"/>
              </a:gs>
              <a:gs pos="50000">
                <a:schemeClr val="bg1"/>
              </a:gs>
              <a:gs pos="100000">
                <a:srgbClr val="CCFFCC"/>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4000" b="1" dirty="0">
                <a:solidFill>
                  <a:srgbClr val="0000FF"/>
                </a:solidFill>
                <a:latin typeface="標楷體" pitchFamily="65" charset="-120"/>
                <a:ea typeface="標楷體" pitchFamily="65" charset="-120"/>
              </a:rPr>
              <a:t>實施原則</a:t>
            </a:r>
          </a:p>
        </p:txBody>
      </p:sp>
      <p:sp>
        <p:nvSpPr>
          <p:cNvPr id="30739" name="Text Box 19"/>
          <p:cNvSpPr txBox="1">
            <a:spLocks noChangeArrowheads="1"/>
          </p:cNvSpPr>
          <p:nvPr/>
        </p:nvSpPr>
        <p:spPr bwMode="auto">
          <a:xfrm>
            <a:off x="5029200" y="3429000"/>
            <a:ext cx="3429000" cy="1254125"/>
          </a:xfrm>
          <a:prstGeom prst="rect">
            <a:avLst/>
          </a:prstGeom>
          <a:solidFill>
            <a:srgbClr val="CCFFFF"/>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zh-TW" altLang="en-US" sz="2800" b="1" dirty="0">
                <a:solidFill>
                  <a:srgbClr val="0000FF"/>
                </a:solidFill>
                <a:ea typeface="標楷體" pitchFamily="65" charset="-120"/>
              </a:rPr>
              <a:t>中央各機關及地方政府納入年度施政計畫推動實施。</a:t>
            </a:r>
          </a:p>
        </p:txBody>
      </p:sp>
      <p:sp>
        <p:nvSpPr>
          <p:cNvPr id="30742" name="AutoShape 22"/>
          <p:cNvSpPr>
            <a:spLocks noChangeArrowheads="1"/>
          </p:cNvSpPr>
          <p:nvPr/>
        </p:nvSpPr>
        <p:spPr bwMode="auto">
          <a:xfrm rot="5400000">
            <a:off x="5562600" y="4483100"/>
            <a:ext cx="304800"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0743" name="AutoShape 23"/>
          <p:cNvSpPr>
            <a:spLocks noChangeArrowheads="1"/>
          </p:cNvSpPr>
          <p:nvPr/>
        </p:nvSpPr>
        <p:spPr bwMode="auto">
          <a:xfrm rot="5400000">
            <a:off x="7543800" y="4483100"/>
            <a:ext cx="304800"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0744" name="AutoShape 24"/>
          <p:cNvSpPr>
            <a:spLocks noChangeArrowheads="1"/>
          </p:cNvSpPr>
          <p:nvPr/>
        </p:nvSpPr>
        <p:spPr bwMode="auto">
          <a:xfrm>
            <a:off x="4876800" y="5105400"/>
            <a:ext cx="1676400" cy="838200"/>
          </a:xfrm>
          <a:prstGeom prst="roundRect">
            <a:avLst>
              <a:gd name="adj" fmla="val 16667"/>
            </a:avLst>
          </a:prstGeom>
          <a:gradFill rotWithShape="1">
            <a:gsLst>
              <a:gs pos="0">
                <a:srgbClr val="FFCCCC"/>
              </a:gs>
              <a:gs pos="100000">
                <a:schemeClr val="bg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200" b="1" dirty="0">
                <a:solidFill>
                  <a:srgbClr val="000066"/>
                </a:solidFill>
                <a:ea typeface="標楷體" pitchFamily="65" charset="-120"/>
              </a:rPr>
              <a:t>行政動員</a:t>
            </a:r>
          </a:p>
        </p:txBody>
      </p:sp>
      <p:sp>
        <p:nvSpPr>
          <p:cNvPr id="30745" name="AutoShape 25"/>
          <p:cNvSpPr>
            <a:spLocks noChangeArrowheads="1"/>
          </p:cNvSpPr>
          <p:nvPr/>
        </p:nvSpPr>
        <p:spPr bwMode="auto">
          <a:xfrm>
            <a:off x="6858000" y="5105400"/>
            <a:ext cx="1676400" cy="838200"/>
          </a:xfrm>
          <a:prstGeom prst="roundRect">
            <a:avLst>
              <a:gd name="adj" fmla="val 16667"/>
            </a:avLst>
          </a:prstGeom>
          <a:gradFill rotWithShape="1">
            <a:gsLst>
              <a:gs pos="0">
                <a:schemeClr val="bg1"/>
              </a:gs>
              <a:gs pos="100000">
                <a:srgbClr val="CCFFCC"/>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200" b="1" dirty="0">
                <a:solidFill>
                  <a:srgbClr val="FF0000"/>
                </a:solidFill>
                <a:ea typeface="標楷體" pitchFamily="65" charset="-120"/>
              </a:rPr>
              <a:t>軍事動員</a:t>
            </a:r>
          </a:p>
        </p:txBody>
      </p:sp>
    </p:spTree>
    <p:extLst>
      <p:ext uri="{BB962C8B-B14F-4D97-AF65-F5344CB8AC3E}">
        <p14:creationId xmlns:p14="http://schemas.microsoft.com/office/powerpoint/2010/main" val="1510424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38"/>
                                        </p:tgtEl>
                                        <p:attrNameLst>
                                          <p:attrName>style.visibility</p:attrName>
                                        </p:attrNameLst>
                                      </p:cBhvr>
                                      <p:to>
                                        <p:strVal val="visible"/>
                                      </p:to>
                                    </p:set>
                                    <p:animEffect transition="in" filter="fade">
                                      <p:cBhvr>
                                        <p:cTn id="7" dur="2000"/>
                                        <p:tgtEl>
                                          <p:spTgt spid="3073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739"/>
                                        </p:tgtEl>
                                        <p:attrNameLst>
                                          <p:attrName>style.visibility</p:attrName>
                                        </p:attrNameLst>
                                      </p:cBhvr>
                                      <p:to>
                                        <p:strVal val="visible"/>
                                      </p:to>
                                    </p:set>
                                    <p:animEffect transition="in" filter="fade">
                                      <p:cBhvr>
                                        <p:cTn id="11" dur="1000"/>
                                        <p:tgtEl>
                                          <p:spTgt spid="30739"/>
                                        </p:tgtEl>
                                      </p:cBhvr>
                                    </p:animEffect>
                                  </p:childTnLst>
                                </p:cTn>
                              </p:par>
                            </p:childTnLst>
                          </p:cTn>
                        </p:par>
                        <p:par>
                          <p:cTn id="12" fill="hold" nodeType="afterGroup">
                            <p:stCondLst>
                              <p:cond delay="3000"/>
                            </p:stCondLst>
                            <p:childTnLst>
                              <p:par>
                                <p:cTn id="13" presetID="22" presetClass="entr" presetSubtype="1" fill="hold" grpId="0" nodeType="afterEffect">
                                  <p:stCondLst>
                                    <p:cond delay="0"/>
                                  </p:stCondLst>
                                  <p:childTnLst>
                                    <p:set>
                                      <p:cBhvr>
                                        <p:cTn id="14" dur="1" fill="hold">
                                          <p:stCondLst>
                                            <p:cond delay="0"/>
                                          </p:stCondLst>
                                        </p:cTn>
                                        <p:tgtEl>
                                          <p:spTgt spid="30742"/>
                                        </p:tgtEl>
                                        <p:attrNameLst>
                                          <p:attrName>style.visibility</p:attrName>
                                        </p:attrNameLst>
                                      </p:cBhvr>
                                      <p:to>
                                        <p:strVal val="visible"/>
                                      </p:to>
                                    </p:set>
                                    <p:animEffect transition="in" filter="wipe(up)">
                                      <p:cBhvr>
                                        <p:cTn id="15" dur="1000"/>
                                        <p:tgtEl>
                                          <p:spTgt spid="3074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0743"/>
                                        </p:tgtEl>
                                        <p:attrNameLst>
                                          <p:attrName>style.visibility</p:attrName>
                                        </p:attrNameLst>
                                      </p:cBhvr>
                                      <p:to>
                                        <p:strVal val="visible"/>
                                      </p:to>
                                    </p:set>
                                    <p:animEffect transition="in" filter="wipe(up)">
                                      <p:cBhvr>
                                        <p:cTn id="18" dur="1000"/>
                                        <p:tgtEl>
                                          <p:spTgt spid="30743"/>
                                        </p:tgtEl>
                                      </p:cBhvr>
                                    </p:animEffect>
                                  </p:childTnLst>
                                </p:cTn>
                              </p:par>
                            </p:childTnLst>
                          </p:cTn>
                        </p:par>
                        <p:par>
                          <p:cTn id="19" fill="hold" nodeType="afterGroup">
                            <p:stCondLst>
                              <p:cond delay="4000"/>
                            </p:stCondLst>
                            <p:childTnLst>
                              <p:par>
                                <p:cTn id="20" presetID="5" presetClass="entr" presetSubtype="10" fill="hold" grpId="0" nodeType="afterEffect">
                                  <p:stCondLst>
                                    <p:cond delay="0"/>
                                  </p:stCondLst>
                                  <p:childTnLst>
                                    <p:set>
                                      <p:cBhvr>
                                        <p:cTn id="21" dur="1" fill="hold">
                                          <p:stCondLst>
                                            <p:cond delay="0"/>
                                          </p:stCondLst>
                                        </p:cTn>
                                        <p:tgtEl>
                                          <p:spTgt spid="30744"/>
                                        </p:tgtEl>
                                        <p:attrNameLst>
                                          <p:attrName>style.visibility</p:attrName>
                                        </p:attrNameLst>
                                      </p:cBhvr>
                                      <p:to>
                                        <p:strVal val="visible"/>
                                      </p:to>
                                    </p:set>
                                    <p:animEffect transition="in" filter="checkerboard(across)">
                                      <p:cBhvr>
                                        <p:cTn id="22" dur="500"/>
                                        <p:tgtEl>
                                          <p:spTgt spid="3074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30745"/>
                                        </p:tgtEl>
                                        <p:attrNameLst>
                                          <p:attrName>style.visibility</p:attrName>
                                        </p:attrNameLst>
                                      </p:cBhvr>
                                      <p:to>
                                        <p:strVal val="visible"/>
                                      </p:to>
                                    </p:set>
                                    <p:animEffect transition="in" filter="checkerboard(across)">
                                      <p:cBhvr>
                                        <p:cTn id="25" dur="500"/>
                                        <p:tgtEl>
                                          <p:spTgt spid="30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8" grpId="0" animBg="1"/>
      <p:bldP spid="30739" grpId="0" animBg="1"/>
      <p:bldP spid="30742" grpId="0" animBg="1"/>
      <p:bldP spid="30743" grpId="0" animBg="1"/>
      <p:bldP spid="30744" grpId="0" animBg="1"/>
      <p:bldP spid="3074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投影片編號版面配置區 3"/>
          <p:cNvSpPr>
            <a:spLocks noGrp="1"/>
          </p:cNvSpPr>
          <p:nvPr>
            <p:ph type="sldNum" sz="quarter" idx="12"/>
          </p:nvPr>
        </p:nvSpPr>
        <p:spPr/>
        <p:txBody>
          <a:bodyPr/>
          <a:lstStyle/>
          <a:p>
            <a:fld id="{524415EE-41FD-4E94-9BC9-A03E91DB0ED8}" type="slidenum">
              <a:rPr lang="en-US" altLang="zh-TW"/>
              <a:pPr/>
              <a:t>51</a:t>
            </a:fld>
            <a:endParaRPr lang="en-US" altLang="zh-TW"/>
          </a:p>
        </p:txBody>
      </p:sp>
      <p:pic>
        <p:nvPicPr>
          <p:cNvPr id="31834" name="Picture 90" descr="200754164435921"/>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57200" y="304800"/>
            <a:ext cx="8148638" cy="5824538"/>
          </a:xfrm>
          <a:prstGeom prst="rect">
            <a:avLst/>
          </a:prstGeom>
          <a:noFill/>
          <a:extLst>
            <a:ext uri="{909E8E84-426E-40DD-AFC4-6F175D3DCCD1}">
              <a14:hiddenFill xmlns:a14="http://schemas.microsoft.com/office/drawing/2010/main">
                <a:solidFill>
                  <a:srgbClr val="FFFFFF"/>
                </a:solidFill>
              </a14:hiddenFill>
            </a:ext>
          </a:extLst>
        </p:spPr>
      </p:pic>
      <p:sp>
        <p:nvSpPr>
          <p:cNvPr id="31749" name="Rectangle 5"/>
          <p:cNvSpPr>
            <a:spLocks noChangeArrowheads="1"/>
          </p:cNvSpPr>
          <p:nvPr/>
        </p:nvSpPr>
        <p:spPr bwMode="auto">
          <a:xfrm>
            <a:off x="0" y="0"/>
            <a:ext cx="161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457" anchor="ctr">
            <a:spAutoFit/>
          </a:bodyPr>
          <a:lstStyle/>
          <a:p>
            <a:r>
              <a:rPr lang="en-US" altLang="zh-TW" sz="1600">
                <a:latin typeface="新細明體" pitchFamily="18" charset="-120"/>
              </a:rPr>
              <a:t> </a:t>
            </a:r>
            <a:endParaRPr lang="en-US" altLang="zh-TW"/>
          </a:p>
        </p:txBody>
      </p:sp>
      <p:grpSp>
        <p:nvGrpSpPr>
          <p:cNvPr id="31835" name="Group 91"/>
          <p:cNvGrpSpPr>
            <a:grpSpLocks/>
          </p:cNvGrpSpPr>
          <p:nvPr/>
        </p:nvGrpSpPr>
        <p:grpSpPr bwMode="auto">
          <a:xfrm>
            <a:off x="762000" y="762000"/>
            <a:ext cx="7772400" cy="5334000"/>
            <a:chOff x="480" y="480"/>
            <a:chExt cx="4896" cy="3360"/>
          </a:xfrm>
        </p:grpSpPr>
        <p:sp>
          <p:nvSpPr>
            <p:cNvPr id="31764" name="AutoShape 20"/>
            <p:cNvSpPr>
              <a:spLocks noChangeArrowheads="1"/>
            </p:cNvSpPr>
            <p:nvPr/>
          </p:nvSpPr>
          <p:spPr bwMode="auto">
            <a:xfrm>
              <a:off x="1536" y="480"/>
              <a:ext cx="2592" cy="288"/>
            </a:xfrm>
            <a:prstGeom prst="roundRect">
              <a:avLst>
                <a:gd name="adj" fmla="val 16667"/>
              </a:avLst>
            </a:prstGeom>
            <a:gradFill rotWithShape="1">
              <a:gsLst>
                <a:gs pos="0">
                  <a:srgbClr val="CCFFCC"/>
                </a:gs>
                <a:gs pos="100000">
                  <a:schemeClr val="bg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800" b="1" dirty="0">
                  <a:solidFill>
                    <a:srgbClr val="FF9933"/>
                  </a:solidFill>
                  <a:ea typeface="標楷體" pitchFamily="65" charset="-120"/>
                </a:rPr>
                <a:t>全民防衛動員組織架構</a:t>
              </a:r>
            </a:p>
          </p:txBody>
        </p:sp>
        <p:sp>
          <p:nvSpPr>
            <p:cNvPr id="31765" name="Line 21"/>
            <p:cNvSpPr>
              <a:spLocks noChangeShapeType="1"/>
            </p:cNvSpPr>
            <p:nvPr/>
          </p:nvSpPr>
          <p:spPr bwMode="auto">
            <a:xfrm>
              <a:off x="912" y="912"/>
              <a:ext cx="37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66" name="Line 22"/>
            <p:cNvSpPr>
              <a:spLocks noChangeShapeType="1"/>
            </p:cNvSpPr>
            <p:nvPr/>
          </p:nvSpPr>
          <p:spPr bwMode="auto">
            <a:xfrm>
              <a:off x="2832" y="768"/>
              <a:ext cx="0"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67" name="Line 23"/>
            <p:cNvSpPr>
              <a:spLocks noChangeShapeType="1"/>
            </p:cNvSpPr>
            <p:nvPr/>
          </p:nvSpPr>
          <p:spPr bwMode="auto">
            <a:xfrm>
              <a:off x="921" y="912"/>
              <a:ext cx="0"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68" name="Line 24"/>
            <p:cNvSpPr>
              <a:spLocks noChangeShapeType="1"/>
            </p:cNvSpPr>
            <p:nvPr/>
          </p:nvSpPr>
          <p:spPr bwMode="auto">
            <a:xfrm>
              <a:off x="4647" y="912"/>
              <a:ext cx="0"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69" name="Rectangle 25"/>
            <p:cNvSpPr>
              <a:spLocks noChangeArrowheads="1"/>
            </p:cNvSpPr>
            <p:nvPr/>
          </p:nvSpPr>
          <p:spPr bwMode="auto">
            <a:xfrm>
              <a:off x="480" y="1056"/>
              <a:ext cx="864" cy="288"/>
            </a:xfrm>
            <a:prstGeom prst="rect">
              <a:avLst/>
            </a:prstGeom>
            <a:gradFill rotWithShape="1">
              <a:gsLst>
                <a:gs pos="0">
                  <a:srgbClr val="FFFFCC"/>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行政動員</a:t>
              </a:r>
            </a:p>
          </p:txBody>
        </p:sp>
        <p:sp>
          <p:nvSpPr>
            <p:cNvPr id="31770" name="Rectangle 26"/>
            <p:cNvSpPr>
              <a:spLocks noChangeArrowheads="1"/>
            </p:cNvSpPr>
            <p:nvPr/>
          </p:nvSpPr>
          <p:spPr bwMode="auto">
            <a:xfrm>
              <a:off x="4215" y="1056"/>
              <a:ext cx="864" cy="288"/>
            </a:xfrm>
            <a:prstGeom prst="rect">
              <a:avLst/>
            </a:prstGeom>
            <a:gradFill rotWithShape="1">
              <a:gsLst>
                <a:gs pos="0">
                  <a:srgbClr val="CCFFFF"/>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FF0000"/>
                  </a:solidFill>
                  <a:ea typeface="標楷體" pitchFamily="65" charset="-120"/>
                </a:rPr>
                <a:t>軍事動員</a:t>
              </a:r>
            </a:p>
          </p:txBody>
        </p:sp>
        <p:sp>
          <p:nvSpPr>
            <p:cNvPr id="31771" name="Line 27"/>
            <p:cNvSpPr>
              <a:spLocks noChangeShapeType="1"/>
            </p:cNvSpPr>
            <p:nvPr/>
          </p:nvSpPr>
          <p:spPr bwMode="auto">
            <a:xfrm>
              <a:off x="4647" y="1344"/>
              <a:ext cx="0"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72" name="Line 28"/>
            <p:cNvSpPr>
              <a:spLocks noChangeShapeType="1"/>
            </p:cNvSpPr>
            <p:nvPr/>
          </p:nvSpPr>
          <p:spPr bwMode="auto">
            <a:xfrm>
              <a:off x="4320" y="1488"/>
              <a:ext cx="6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73" name="Line 29"/>
            <p:cNvSpPr>
              <a:spLocks noChangeShapeType="1"/>
            </p:cNvSpPr>
            <p:nvPr/>
          </p:nvSpPr>
          <p:spPr bwMode="auto">
            <a:xfrm>
              <a:off x="4329" y="1485"/>
              <a:ext cx="0"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74" name="Line 30"/>
            <p:cNvSpPr>
              <a:spLocks noChangeShapeType="1"/>
            </p:cNvSpPr>
            <p:nvPr/>
          </p:nvSpPr>
          <p:spPr bwMode="auto">
            <a:xfrm>
              <a:off x="4974" y="1479"/>
              <a:ext cx="0"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nvGrpSpPr>
            <p:cNvPr id="31780" name="Group 36"/>
            <p:cNvGrpSpPr>
              <a:grpSpLocks/>
            </p:cNvGrpSpPr>
            <p:nvPr/>
          </p:nvGrpSpPr>
          <p:grpSpPr bwMode="auto">
            <a:xfrm>
              <a:off x="4086" y="1632"/>
              <a:ext cx="1068" cy="960"/>
              <a:chOff x="4182" y="1632"/>
              <a:chExt cx="1068" cy="960"/>
            </a:xfrm>
          </p:grpSpPr>
          <p:sp>
            <p:nvSpPr>
              <p:cNvPr id="31775" name="Rectangle 31"/>
              <p:cNvSpPr>
                <a:spLocks noChangeArrowheads="1"/>
              </p:cNvSpPr>
              <p:nvPr/>
            </p:nvSpPr>
            <p:spPr bwMode="auto">
              <a:xfrm>
                <a:off x="4866" y="1632"/>
                <a:ext cx="384" cy="960"/>
              </a:xfrm>
              <a:prstGeom prst="rect">
                <a:avLst/>
              </a:prstGeom>
              <a:gradFill rotWithShape="1">
                <a:gsLst>
                  <a:gs pos="0">
                    <a:schemeClr val="bg1"/>
                  </a:gs>
                  <a:gs pos="100000">
                    <a:srgbClr val="CCFF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zh-TW"/>
              </a:p>
            </p:txBody>
          </p:sp>
          <p:sp>
            <p:nvSpPr>
              <p:cNvPr id="31776" name="Rectangle 32"/>
              <p:cNvSpPr>
                <a:spLocks noChangeArrowheads="1"/>
              </p:cNvSpPr>
              <p:nvPr/>
            </p:nvSpPr>
            <p:spPr bwMode="auto">
              <a:xfrm>
                <a:off x="4233" y="1632"/>
                <a:ext cx="384" cy="960"/>
              </a:xfrm>
              <a:prstGeom prst="rect">
                <a:avLst/>
              </a:prstGeom>
              <a:gradFill rotWithShape="1">
                <a:gsLst>
                  <a:gs pos="0">
                    <a:srgbClr val="CCFFFF"/>
                  </a:gs>
                  <a:gs pos="100000">
                    <a:schemeClr val="bg1"/>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1778" name="Text Box 34"/>
              <p:cNvSpPr txBox="1">
                <a:spLocks noChangeArrowheads="1"/>
              </p:cNvSpPr>
              <p:nvPr/>
            </p:nvSpPr>
            <p:spPr bwMode="auto">
              <a:xfrm>
                <a:off x="4882" y="1718"/>
                <a:ext cx="349" cy="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zh-TW" altLang="en-US" sz="2400" b="1" dirty="0">
                    <a:solidFill>
                      <a:srgbClr val="FF0000"/>
                    </a:solidFill>
                    <a:ea typeface="標楷體" pitchFamily="65" charset="-120"/>
                  </a:rPr>
                  <a:t>軍隊動員</a:t>
                </a:r>
              </a:p>
            </p:txBody>
          </p:sp>
          <p:sp>
            <p:nvSpPr>
              <p:cNvPr id="31779" name="Text Box 35"/>
              <p:cNvSpPr txBox="1">
                <a:spLocks noChangeArrowheads="1"/>
              </p:cNvSpPr>
              <p:nvPr/>
            </p:nvSpPr>
            <p:spPr bwMode="auto">
              <a:xfrm>
                <a:off x="4182" y="1684"/>
                <a:ext cx="474" cy="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lgn="dist">
                  <a:lnSpc>
                    <a:spcPct val="75000"/>
                  </a:lnSpc>
                </a:pPr>
                <a:r>
                  <a:rPr lang="zh-TW" altLang="en-US" sz="2400" b="1" dirty="0">
                    <a:solidFill>
                      <a:srgbClr val="FF0000"/>
                    </a:solidFill>
                    <a:ea typeface="標楷體" pitchFamily="65" charset="-120"/>
                  </a:rPr>
                  <a:t>軍需工業</a:t>
                </a:r>
              </a:p>
              <a:p>
                <a:pPr algn="dist">
                  <a:lnSpc>
                    <a:spcPct val="75000"/>
                  </a:lnSpc>
                </a:pPr>
                <a:r>
                  <a:rPr lang="zh-TW" altLang="en-US" sz="2400" b="1" dirty="0">
                    <a:solidFill>
                      <a:srgbClr val="FF0000"/>
                    </a:solidFill>
                    <a:ea typeface="標楷體" pitchFamily="65" charset="-120"/>
                  </a:rPr>
                  <a:t>動       員</a:t>
                </a:r>
              </a:p>
            </p:txBody>
          </p:sp>
        </p:grpSp>
        <p:sp>
          <p:nvSpPr>
            <p:cNvPr id="31781" name="AutoShape 37"/>
            <p:cNvSpPr>
              <a:spLocks noChangeArrowheads="1"/>
            </p:cNvSpPr>
            <p:nvPr/>
          </p:nvSpPr>
          <p:spPr bwMode="auto">
            <a:xfrm>
              <a:off x="4512" y="2640"/>
              <a:ext cx="288" cy="480"/>
            </a:xfrm>
            <a:prstGeom prst="downArrow">
              <a:avLst>
                <a:gd name="adj1" fmla="val 50000"/>
                <a:gd name="adj2" fmla="val 41667"/>
              </a:avLst>
            </a:prstGeom>
            <a:gradFill rotWithShape="1">
              <a:gsLst>
                <a:gs pos="0">
                  <a:schemeClr val="bg1"/>
                </a:gs>
                <a:gs pos="100000">
                  <a:srgbClr val="A5002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31782" name="AutoShape 38"/>
            <p:cNvSpPr>
              <a:spLocks noChangeArrowheads="1"/>
            </p:cNvSpPr>
            <p:nvPr/>
          </p:nvSpPr>
          <p:spPr bwMode="auto">
            <a:xfrm>
              <a:off x="3984" y="3168"/>
              <a:ext cx="1392" cy="672"/>
            </a:xfrm>
            <a:prstGeom prst="roundRect">
              <a:avLst>
                <a:gd name="adj" fmla="val 16667"/>
              </a:avLst>
            </a:prstGeom>
            <a:gradFill rotWithShape="1">
              <a:gsLst>
                <a:gs pos="0">
                  <a:srgbClr val="CCCCFF"/>
                </a:gs>
                <a:gs pos="50000">
                  <a:schemeClr val="bg1"/>
                </a:gs>
                <a:gs pos="100000">
                  <a:srgbClr val="CCCCFF"/>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FF0000"/>
                  </a:solidFill>
                  <a:ea typeface="標楷體" pitchFamily="65" charset="-120"/>
                </a:rPr>
                <a:t>平時：災害救援</a:t>
              </a:r>
            </a:p>
            <a:p>
              <a:pPr algn="ctr"/>
              <a:r>
                <a:rPr lang="zh-TW" altLang="en-US" sz="2400" b="1" dirty="0">
                  <a:solidFill>
                    <a:srgbClr val="FF0000"/>
                  </a:solidFill>
                  <a:ea typeface="標楷體" pitchFamily="65" charset="-120"/>
                </a:rPr>
                <a:t>戰時：軍事作戰</a:t>
              </a:r>
            </a:p>
          </p:txBody>
        </p:sp>
        <p:sp>
          <p:nvSpPr>
            <p:cNvPr id="31783" name="Line 39"/>
            <p:cNvSpPr>
              <a:spLocks noChangeShapeType="1"/>
            </p:cNvSpPr>
            <p:nvPr/>
          </p:nvSpPr>
          <p:spPr bwMode="auto">
            <a:xfrm flipH="1">
              <a:off x="912" y="1344"/>
              <a:ext cx="0" cy="12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84" name="Line 40"/>
            <p:cNvSpPr>
              <a:spLocks noChangeShapeType="1"/>
            </p:cNvSpPr>
            <p:nvPr/>
          </p:nvSpPr>
          <p:spPr bwMode="auto">
            <a:xfrm>
              <a:off x="912" y="2628"/>
              <a:ext cx="43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85" name="Line 41"/>
            <p:cNvSpPr>
              <a:spLocks noChangeShapeType="1"/>
            </p:cNvSpPr>
            <p:nvPr/>
          </p:nvSpPr>
          <p:spPr bwMode="auto">
            <a:xfrm>
              <a:off x="1152" y="1584"/>
              <a:ext cx="0" cy="20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87" name="Line 43"/>
            <p:cNvSpPr>
              <a:spLocks noChangeShapeType="1"/>
            </p:cNvSpPr>
            <p:nvPr/>
          </p:nvSpPr>
          <p:spPr bwMode="auto">
            <a:xfrm>
              <a:off x="1143" y="1593"/>
              <a:ext cx="19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88" name="Line 44"/>
            <p:cNvSpPr>
              <a:spLocks noChangeShapeType="1"/>
            </p:cNvSpPr>
            <p:nvPr/>
          </p:nvSpPr>
          <p:spPr bwMode="auto">
            <a:xfrm>
              <a:off x="1152" y="1923"/>
              <a:ext cx="19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89" name="Line 45"/>
            <p:cNvSpPr>
              <a:spLocks noChangeShapeType="1"/>
            </p:cNvSpPr>
            <p:nvPr/>
          </p:nvSpPr>
          <p:spPr bwMode="auto">
            <a:xfrm>
              <a:off x="1152" y="2277"/>
              <a:ext cx="19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90" name="Line 46"/>
            <p:cNvSpPr>
              <a:spLocks noChangeShapeType="1"/>
            </p:cNvSpPr>
            <p:nvPr/>
          </p:nvSpPr>
          <p:spPr bwMode="auto">
            <a:xfrm>
              <a:off x="1152" y="2967"/>
              <a:ext cx="19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91" name="Line 47"/>
            <p:cNvSpPr>
              <a:spLocks noChangeShapeType="1"/>
            </p:cNvSpPr>
            <p:nvPr/>
          </p:nvSpPr>
          <p:spPr bwMode="auto">
            <a:xfrm>
              <a:off x="1161" y="3321"/>
              <a:ext cx="19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92" name="Line 48"/>
            <p:cNvSpPr>
              <a:spLocks noChangeShapeType="1"/>
            </p:cNvSpPr>
            <p:nvPr/>
          </p:nvSpPr>
          <p:spPr bwMode="auto">
            <a:xfrm>
              <a:off x="1152" y="3636"/>
              <a:ext cx="19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816" name="Rectangle 72"/>
            <p:cNvSpPr>
              <a:spLocks noChangeArrowheads="1"/>
            </p:cNvSpPr>
            <p:nvPr/>
          </p:nvSpPr>
          <p:spPr bwMode="auto">
            <a:xfrm>
              <a:off x="1344" y="1440"/>
              <a:ext cx="1056" cy="288"/>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精神動員</a:t>
              </a:r>
            </a:p>
          </p:txBody>
        </p:sp>
        <p:sp>
          <p:nvSpPr>
            <p:cNvPr id="31817" name="Rectangle 73"/>
            <p:cNvSpPr>
              <a:spLocks noChangeArrowheads="1"/>
            </p:cNvSpPr>
            <p:nvPr/>
          </p:nvSpPr>
          <p:spPr bwMode="auto">
            <a:xfrm>
              <a:off x="1344" y="1779"/>
              <a:ext cx="1056" cy="288"/>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人力動員</a:t>
              </a:r>
            </a:p>
          </p:txBody>
        </p:sp>
        <p:sp>
          <p:nvSpPr>
            <p:cNvPr id="31818" name="Rectangle 74"/>
            <p:cNvSpPr>
              <a:spLocks noChangeArrowheads="1"/>
            </p:cNvSpPr>
            <p:nvPr/>
          </p:nvSpPr>
          <p:spPr bwMode="auto">
            <a:xfrm>
              <a:off x="1344" y="2133"/>
              <a:ext cx="1056" cy="288"/>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b="1" dirty="0">
                  <a:solidFill>
                    <a:srgbClr val="0000FF"/>
                  </a:solidFill>
                  <a:ea typeface="標楷體" pitchFamily="65" charset="-120"/>
                </a:rPr>
                <a:t>物資經濟動員</a:t>
              </a:r>
            </a:p>
          </p:txBody>
        </p:sp>
        <p:sp>
          <p:nvSpPr>
            <p:cNvPr id="31819" name="Rectangle 75"/>
            <p:cNvSpPr>
              <a:spLocks noChangeArrowheads="1"/>
            </p:cNvSpPr>
            <p:nvPr/>
          </p:nvSpPr>
          <p:spPr bwMode="auto">
            <a:xfrm>
              <a:off x="1344" y="2475"/>
              <a:ext cx="1056" cy="288"/>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財力動員</a:t>
              </a:r>
            </a:p>
          </p:txBody>
        </p:sp>
        <p:sp>
          <p:nvSpPr>
            <p:cNvPr id="31820" name="Rectangle 76"/>
            <p:cNvSpPr>
              <a:spLocks noChangeArrowheads="1"/>
            </p:cNvSpPr>
            <p:nvPr/>
          </p:nvSpPr>
          <p:spPr bwMode="auto">
            <a:xfrm>
              <a:off x="1344" y="2820"/>
              <a:ext cx="1056" cy="288"/>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交通動員</a:t>
              </a:r>
            </a:p>
          </p:txBody>
        </p:sp>
        <p:sp>
          <p:nvSpPr>
            <p:cNvPr id="31821" name="Rectangle 77"/>
            <p:cNvSpPr>
              <a:spLocks noChangeArrowheads="1"/>
            </p:cNvSpPr>
            <p:nvPr/>
          </p:nvSpPr>
          <p:spPr bwMode="auto">
            <a:xfrm>
              <a:off x="1344" y="3156"/>
              <a:ext cx="1056" cy="288"/>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衛生動員</a:t>
              </a:r>
            </a:p>
          </p:txBody>
        </p:sp>
        <p:sp>
          <p:nvSpPr>
            <p:cNvPr id="31822" name="Rectangle 78"/>
            <p:cNvSpPr>
              <a:spLocks noChangeArrowheads="1"/>
            </p:cNvSpPr>
            <p:nvPr/>
          </p:nvSpPr>
          <p:spPr bwMode="auto">
            <a:xfrm>
              <a:off x="1344" y="3510"/>
              <a:ext cx="1056" cy="288"/>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科技動員</a:t>
              </a:r>
            </a:p>
          </p:txBody>
        </p:sp>
        <p:sp>
          <p:nvSpPr>
            <p:cNvPr id="31823" name="AutoShape 79"/>
            <p:cNvSpPr>
              <a:spLocks noChangeArrowheads="1"/>
            </p:cNvSpPr>
            <p:nvPr/>
          </p:nvSpPr>
          <p:spPr bwMode="auto">
            <a:xfrm>
              <a:off x="2976" y="1248"/>
              <a:ext cx="384" cy="2544"/>
            </a:xfrm>
            <a:prstGeom prst="roundRect">
              <a:avLst>
                <a:gd name="adj" fmla="val 16667"/>
              </a:avLst>
            </a:prstGeom>
            <a:solidFill>
              <a:srgbClr val="FFCC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FF0000"/>
                  </a:solidFill>
                  <a:ea typeface="標楷體" pitchFamily="65" charset="-120"/>
                </a:rPr>
                <a:t>全</a:t>
              </a:r>
            </a:p>
            <a:p>
              <a:pPr algn="ctr"/>
              <a:r>
                <a:rPr lang="zh-TW" altLang="en-US" sz="2400" b="1" dirty="0">
                  <a:solidFill>
                    <a:srgbClr val="FF0000"/>
                  </a:solidFill>
                  <a:ea typeface="標楷體" pitchFamily="65" charset="-120"/>
                </a:rPr>
                <a:t>民</a:t>
              </a:r>
            </a:p>
            <a:p>
              <a:pPr algn="ctr"/>
              <a:r>
                <a:rPr lang="zh-TW" altLang="en-US" sz="2400" b="1" dirty="0">
                  <a:solidFill>
                    <a:srgbClr val="FF0000"/>
                  </a:solidFill>
                  <a:ea typeface="標楷體" pitchFamily="65" charset="-120"/>
                </a:rPr>
                <a:t>戰</a:t>
              </a:r>
            </a:p>
            <a:p>
              <a:pPr algn="ctr"/>
              <a:r>
                <a:rPr lang="zh-TW" altLang="en-US" sz="2400" b="1" dirty="0">
                  <a:solidFill>
                    <a:srgbClr val="FF0000"/>
                  </a:solidFill>
                  <a:ea typeface="標楷體" pitchFamily="65" charset="-120"/>
                </a:rPr>
                <a:t>力</a:t>
              </a:r>
            </a:p>
            <a:p>
              <a:pPr algn="ctr"/>
              <a:r>
                <a:rPr lang="zh-TW" altLang="en-US" sz="2400" b="1" dirty="0">
                  <a:solidFill>
                    <a:srgbClr val="FF0000"/>
                  </a:solidFill>
                  <a:ea typeface="標楷體" pitchFamily="65" charset="-120"/>
                </a:rPr>
                <a:t>綜</a:t>
              </a:r>
            </a:p>
            <a:p>
              <a:pPr algn="ctr"/>
              <a:r>
                <a:rPr lang="zh-TW" altLang="en-US" sz="2400" b="1" dirty="0">
                  <a:solidFill>
                    <a:srgbClr val="FF0000"/>
                  </a:solidFill>
                  <a:ea typeface="標楷體" pitchFamily="65" charset="-120"/>
                </a:rPr>
                <a:t>合</a:t>
              </a:r>
            </a:p>
            <a:p>
              <a:pPr algn="ctr"/>
              <a:r>
                <a:rPr lang="zh-TW" altLang="en-US" sz="2400" b="1" dirty="0">
                  <a:solidFill>
                    <a:srgbClr val="FF0000"/>
                  </a:solidFill>
                  <a:ea typeface="標楷體" pitchFamily="65" charset="-120"/>
                </a:rPr>
                <a:t>協</a:t>
              </a:r>
            </a:p>
            <a:p>
              <a:pPr algn="ctr"/>
              <a:r>
                <a:rPr lang="zh-TW" altLang="en-US" sz="2400" b="1" dirty="0">
                  <a:solidFill>
                    <a:srgbClr val="FF0000"/>
                  </a:solidFill>
                  <a:ea typeface="標楷體" pitchFamily="65" charset="-120"/>
                </a:rPr>
                <a:t>調</a:t>
              </a:r>
            </a:p>
            <a:p>
              <a:pPr algn="ctr"/>
              <a:r>
                <a:rPr lang="zh-TW" altLang="en-US" sz="2400" b="1" dirty="0">
                  <a:solidFill>
                    <a:srgbClr val="FF0000"/>
                  </a:solidFill>
                  <a:ea typeface="標楷體" pitchFamily="65" charset="-120"/>
                </a:rPr>
                <a:t>組</a:t>
              </a:r>
            </a:p>
            <a:p>
              <a:pPr algn="ctr"/>
              <a:r>
                <a:rPr lang="zh-TW" altLang="en-US" sz="2400" b="1" dirty="0">
                  <a:solidFill>
                    <a:srgbClr val="FF0000"/>
                  </a:solidFill>
                  <a:ea typeface="標楷體" pitchFamily="65" charset="-120"/>
                </a:rPr>
                <a:t>織</a:t>
              </a:r>
            </a:p>
          </p:txBody>
        </p:sp>
        <p:sp>
          <p:nvSpPr>
            <p:cNvPr id="31824" name="AutoShape 80"/>
            <p:cNvSpPr>
              <a:spLocks noChangeArrowheads="1"/>
            </p:cNvSpPr>
            <p:nvPr/>
          </p:nvSpPr>
          <p:spPr bwMode="auto">
            <a:xfrm>
              <a:off x="3408" y="1554"/>
              <a:ext cx="525" cy="336"/>
            </a:xfrm>
            <a:prstGeom prst="leftArrow">
              <a:avLst>
                <a:gd name="adj1" fmla="val 50000"/>
                <a:gd name="adj2" fmla="val 39063"/>
              </a:avLst>
            </a:prstGeom>
            <a:gradFill rotWithShape="1">
              <a:gsLst>
                <a:gs pos="0">
                  <a:schemeClr val="accent2"/>
                </a:gs>
                <a:gs pos="100000">
                  <a:schemeClr val="bg1"/>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1825" name="AutoShape 81"/>
            <p:cNvSpPr>
              <a:spLocks noChangeArrowheads="1"/>
            </p:cNvSpPr>
            <p:nvPr/>
          </p:nvSpPr>
          <p:spPr bwMode="auto">
            <a:xfrm>
              <a:off x="2427" y="1557"/>
              <a:ext cx="504" cy="336"/>
            </a:xfrm>
            <a:prstGeom prst="leftArrow">
              <a:avLst>
                <a:gd name="adj1" fmla="val 50000"/>
                <a:gd name="adj2" fmla="val 37500"/>
              </a:avLst>
            </a:prstGeom>
            <a:gradFill rotWithShape="1">
              <a:gsLst>
                <a:gs pos="0">
                  <a:schemeClr val="accent2"/>
                </a:gs>
                <a:gs pos="100000">
                  <a:schemeClr val="bg1"/>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1826" name="Text Box 82"/>
            <p:cNvSpPr txBox="1">
              <a:spLocks noChangeArrowheads="1"/>
            </p:cNvSpPr>
            <p:nvPr/>
          </p:nvSpPr>
          <p:spPr bwMode="auto">
            <a:xfrm>
              <a:off x="3456" y="1200"/>
              <a:ext cx="5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800" b="1" dirty="0">
                  <a:solidFill>
                    <a:srgbClr val="FF0000"/>
                  </a:solidFill>
                  <a:effectLst>
                    <a:outerShdw blurRad="38100" dist="38100" dir="2700000" algn="tl">
                      <a:srgbClr val="C0C0C0"/>
                    </a:outerShdw>
                  </a:effectLst>
                  <a:ea typeface="標楷體" pitchFamily="65" charset="-120"/>
                </a:rPr>
                <a:t>需求</a:t>
              </a:r>
            </a:p>
          </p:txBody>
        </p:sp>
        <p:sp>
          <p:nvSpPr>
            <p:cNvPr id="31827" name="AutoShape 83"/>
            <p:cNvSpPr>
              <a:spLocks noChangeArrowheads="1"/>
            </p:cNvSpPr>
            <p:nvPr/>
          </p:nvSpPr>
          <p:spPr bwMode="auto">
            <a:xfrm flipH="1">
              <a:off x="2448" y="3312"/>
              <a:ext cx="480" cy="336"/>
            </a:xfrm>
            <a:prstGeom prst="leftArrow">
              <a:avLst>
                <a:gd name="adj1" fmla="val 50000"/>
                <a:gd name="adj2" fmla="val 35714"/>
              </a:avLst>
            </a:prstGeom>
            <a:gradFill rotWithShape="1">
              <a:gsLst>
                <a:gs pos="0">
                  <a:srgbClr val="3366FF"/>
                </a:gs>
                <a:gs pos="100000">
                  <a:schemeClr val="bg1"/>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1828" name="AutoShape 84"/>
            <p:cNvSpPr>
              <a:spLocks noChangeArrowheads="1"/>
            </p:cNvSpPr>
            <p:nvPr/>
          </p:nvSpPr>
          <p:spPr bwMode="auto">
            <a:xfrm flipH="1">
              <a:off x="3417" y="3312"/>
              <a:ext cx="501" cy="336"/>
            </a:xfrm>
            <a:prstGeom prst="leftArrow">
              <a:avLst>
                <a:gd name="adj1" fmla="val 50000"/>
                <a:gd name="adj2" fmla="val 37277"/>
              </a:avLst>
            </a:prstGeom>
            <a:gradFill rotWithShape="1">
              <a:gsLst>
                <a:gs pos="0">
                  <a:srgbClr val="3366FF"/>
                </a:gs>
                <a:gs pos="100000">
                  <a:schemeClr val="bg1"/>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1829" name="Text Box 85"/>
            <p:cNvSpPr txBox="1">
              <a:spLocks noChangeArrowheads="1"/>
            </p:cNvSpPr>
            <p:nvPr/>
          </p:nvSpPr>
          <p:spPr bwMode="auto">
            <a:xfrm>
              <a:off x="2364" y="2976"/>
              <a:ext cx="5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800">
                  <a:solidFill>
                    <a:srgbClr val="000066"/>
                  </a:solidFill>
                  <a:effectLst>
                    <a:outerShdw blurRad="38100" dist="38100" dir="2700000" algn="tl">
                      <a:srgbClr val="C0C0C0"/>
                    </a:outerShdw>
                  </a:effectLst>
                  <a:ea typeface="標楷體" pitchFamily="65" charset="-120"/>
                </a:rPr>
                <a:t>支援</a:t>
              </a:r>
            </a:p>
          </p:txBody>
        </p:sp>
      </p:grpSp>
    </p:spTree>
    <p:extLst>
      <p:ext uri="{BB962C8B-B14F-4D97-AF65-F5344CB8AC3E}">
        <p14:creationId xmlns:p14="http://schemas.microsoft.com/office/powerpoint/2010/main" val="34158417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投影片編號版面配置區 3"/>
          <p:cNvSpPr>
            <a:spLocks noGrp="1"/>
          </p:cNvSpPr>
          <p:nvPr>
            <p:ph type="sldNum" sz="quarter" idx="12"/>
          </p:nvPr>
        </p:nvSpPr>
        <p:spPr/>
        <p:txBody>
          <a:bodyPr/>
          <a:lstStyle/>
          <a:p>
            <a:fld id="{C58E117B-2137-4BDC-A085-B693866F2261}" type="slidenum">
              <a:rPr lang="en-US" altLang="zh-TW"/>
              <a:pPr/>
              <a:t>52</a:t>
            </a:fld>
            <a:endParaRPr lang="en-US" altLang="zh-TW"/>
          </a:p>
        </p:txBody>
      </p:sp>
      <p:pic>
        <p:nvPicPr>
          <p:cNvPr id="32770" name="Picture 2" descr="200754164435921"/>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57200" y="304800"/>
            <a:ext cx="8148638" cy="5824538"/>
          </a:xfrm>
          <a:prstGeom prst="rect">
            <a:avLst/>
          </a:prstGeom>
          <a:noFill/>
          <a:extLst>
            <a:ext uri="{909E8E84-426E-40DD-AFC4-6F175D3DCCD1}">
              <a14:hiddenFill xmlns:a14="http://schemas.microsoft.com/office/drawing/2010/main">
                <a:solidFill>
                  <a:srgbClr val="FFFFFF"/>
                </a:solidFill>
              </a14:hiddenFill>
            </a:ext>
          </a:extLst>
        </p:spPr>
      </p:pic>
      <p:sp>
        <p:nvSpPr>
          <p:cNvPr id="32772" name="Rectangle 4"/>
          <p:cNvSpPr>
            <a:spLocks noChangeArrowheads="1"/>
          </p:cNvSpPr>
          <p:nvPr/>
        </p:nvSpPr>
        <p:spPr bwMode="auto">
          <a:xfrm>
            <a:off x="0" y="0"/>
            <a:ext cx="161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457" anchor="ctr">
            <a:spAutoFit/>
          </a:bodyPr>
          <a:lstStyle/>
          <a:p>
            <a:r>
              <a:rPr lang="en-US" altLang="zh-TW" sz="1600">
                <a:latin typeface="新細明體" pitchFamily="18" charset="-120"/>
              </a:rPr>
              <a:t> </a:t>
            </a:r>
            <a:endParaRPr lang="en-US" altLang="zh-TW"/>
          </a:p>
        </p:txBody>
      </p:sp>
      <p:grpSp>
        <p:nvGrpSpPr>
          <p:cNvPr id="32816" name="Group 48"/>
          <p:cNvGrpSpPr>
            <a:grpSpLocks/>
          </p:cNvGrpSpPr>
          <p:nvPr/>
        </p:nvGrpSpPr>
        <p:grpSpPr bwMode="auto">
          <a:xfrm>
            <a:off x="762000" y="762000"/>
            <a:ext cx="5791200" cy="5267325"/>
            <a:chOff x="480" y="480"/>
            <a:chExt cx="3648" cy="3318"/>
          </a:xfrm>
        </p:grpSpPr>
        <p:sp>
          <p:nvSpPr>
            <p:cNvPr id="32775" name="AutoShape 7"/>
            <p:cNvSpPr>
              <a:spLocks noChangeArrowheads="1"/>
            </p:cNvSpPr>
            <p:nvPr/>
          </p:nvSpPr>
          <p:spPr bwMode="auto">
            <a:xfrm>
              <a:off x="1536" y="480"/>
              <a:ext cx="2592" cy="288"/>
            </a:xfrm>
            <a:prstGeom prst="roundRect">
              <a:avLst>
                <a:gd name="adj" fmla="val 16667"/>
              </a:avLst>
            </a:prstGeom>
            <a:gradFill rotWithShape="1">
              <a:gsLst>
                <a:gs pos="0">
                  <a:srgbClr val="CCFFCC"/>
                </a:gs>
                <a:gs pos="100000">
                  <a:schemeClr val="bg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800" b="1" dirty="0">
                  <a:solidFill>
                    <a:srgbClr val="FF9933"/>
                  </a:solidFill>
                  <a:ea typeface="標楷體" pitchFamily="65" charset="-120"/>
                </a:rPr>
                <a:t>全民防衛動員主管機關</a:t>
              </a:r>
            </a:p>
          </p:txBody>
        </p:sp>
        <p:sp>
          <p:nvSpPr>
            <p:cNvPr id="32776" name="Line 8"/>
            <p:cNvSpPr>
              <a:spLocks noChangeShapeType="1"/>
            </p:cNvSpPr>
            <p:nvPr/>
          </p:nvSpPr>
          <p:spPr bwMode="auto">
            <a:xfrm>
              <a:off x="912" y="912"/>
              <a:ext cx="192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777" name="Line 9"/>
            <p:cNvSpPr>
              <a:spLocks noChangeShapeType="1"/>
            </p:cNvSpPr>
            <p:nvPr/>
          </p:nvSpPr>
          <p:spPr bwMode="auto">
            <a:xfrm>
              <a:off x="2832" y="768"/>
              <a:ext cx="0"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778" name="Line 10"/>
            <p:cNvSpPr>
              <a:spLocks noChangeShapeType="1"/>
            </p:cNvSpPr>
            <p:nvPr/>
          </p:nvSpPr>
          <p:spPr bwMode="auto">
            <a:xfrm>
              <a:off x="921" y="912"/>
              <a:ext cx="0"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780" name="Rectangle 12"/>
            <p:cNvSpPr>
              <a:spLocks noChangeArrowheads="1"/>
            </p:cNvSpPr>
            <p:nvPr/>
          </p:nvSpPr>
          <p:spPr bwMode="auto">
            <a:xfrm>
              <a:off x="480" y="1056"/>
              <a:ext cx="864" cy="288"/>
            </a:xfrm>
            <a:prstGeom prst="rect">
              <a:avLst/>
            </a:prstGeom>
            <a:gradFill rotWithShape="1">
              <a:gsLst>
                <a:gs pos="0">
                  <a:srgbClr val="FFFFCC"/>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行政動員</a:t>
              </a:r>
            </a:p>
          </p:txBody>
        </p:sp>
        <p:sp>
          <p:nvSpPr>
            <p:cNvPr id="32793" name="Line 25"/>
            <p:cNvSpPr>
              <a:spLocks noChangeShapeType="1"/>
            </p:cNvSpPr>
            <p:nvPr/>
          </p:nvSpPr>
          <p:spPr bwMode="auto">
            <a:xfrm flipH="1">
              <a:off x="912" y="1344"/>
              <a:ext cx="0" cy="12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794" name="Line 26"/>
            <p:cNvSpPr>
              <a:spLocks noChangeShapeType="1"/>
            </p:cNvSpPr>
            <p:nvPr/>
          </p:nvSpPr>
          <p:spPr bwMode="auto">
            <a:xfrm>
              <a:off x="912" y="2628"/>
              <a:ext cx="43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795" name="Line 27"/>
            <p:cNvSpPr>
              <a:spLocks noChangeShapeType="1"/>
            </p:cNvSpPr>
            <p:nvPr/>
          </p:nvSpPr>
          <p:spPr bwMode="auto">
            <a:xfrm>
              <a:off x="1152" y="1584"/>
              <a:ext cx="0" cy="20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796" name="Line 28"/>
            <p:cNvSpPr>
              <a:spLocks noChangeShapeType="1"/>
            </p:cNvSpPr>
            <p:nvPr/>
          </p:nvSpPr>
          <p:spPr bwMode="auto">
            <a:xfrm>
              <a:off x="1143" y="1593"/>
              <a:ext cx="19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797" name="Line 29"/>
            <p:cNvSpPr>
              <a:spLocks noChangeShapeType="1"/>
            </p:cNvSpPr>
            <p:nvPr/>
          </p:nvSpPr>
          <p:spPr bwMode="auto">
            <a:xfrm>
              <a:off x="1152" y="1923"/>
              <a:ext cx="19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798" name="Line 30"/>
            <p:cNvSpPr>
              <a:spLocks noChangeShapeType="1"/>
            </p:cNvSpPr>
            <p:nvPr/>
          </p:nvSpPr>
          <p:spPr bwMode="auto">
            <a:xfrm>
              <a:off x="1152" y="2277"/>
              <a:ext cx="19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799" name="Line 31"/>
            <p:cNvSpPr>
              <a:spLocks noChangeShapeType="1"/>
            </p:cNvSpPr>
            <p:nvPr/>
          </p:nvSpPr>
          <p:spPr bwMode="auto">
            <a:xfrm>
              <a:off x="1152" y="2967"/>
              <a:ext cx="19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800" name="Line 32"/>
            <p:cNvSpPr>
              <a:spLocks noChangeShapeType="1"/>
            </p:cNvSpPr>
            <p:nvPr/>
          </p:nvSpPr>
          <p:spPr bwMode="auto">
            <a:xfrm>
              <a:off x="1161" y="3321"/>
              <a:ext cx="19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801" name="Line 33"/>
            <p:cNvSpPr>
              <a:spLocks noChangeShapeType="1"/>
            </p:cNvSpPr>
            <p:nvPr/>
          </p:nvSpPr>
          <p:spPr bwMode="auto">
            <a:xfrm>
              <a:off x="1152" y="3636"/>
              <a:ext cx="19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802" name="Rectangle 34"/>
            <p:cNvSpPr>
              <a:spLocks noChangeArrowheads="1"/>
            </p:cNvSpPr>
            <p:nvPr/>
          </p:nvSpPr>
          <p:spPr bwMode="auto">
            <a:xfrm>
              <a:off x="1344" y="1440"/>
              <a:ext cx="1056" cy="288"/>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精神動員</a:t>
              </a:r>
            </a:p>
          </p:txBody>
        </p:sp>
        <p:sp>
          <p:nvSpPr>
            <p:cNvPr id="32803" name="Rectangle 35"/>
            <p:cNvSpPr>
              <a:spLocks noChangeArrowheads="1"/>
            </p:cNvSpPr>
            <p:nvPr/>
          </p:nvSpPr>
          <p:spPr bwMode="auto">
            <a:xfrm>
              <a:off x="1344" y="1779"/>
              <a:ext cx="1056" cy="288"/>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人力動員</a:t>
              </a:r>
            </a:p>
          </p:txBody>
        </p:sp>
        <p:sp>
          <p:nvSpPr>
            <p:cNvPr id="32804" name="Rectangle 36"/>
            <p:cNvSpPr>
              <a:spLocks noChangeArrowheads="1"/>
            </p:cNvSpPr>
            <p:nvPr/>
          </p:nvSpPr>
          <p:spPr bwMode="auto">
            <a:xfrm>
              <a:off x="1344" y="2133"/>
              <a:ext cx="1056" cy="288"/>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b="1" dirty="0">
                  <a:solidFill>
                    <a:srgbClr val="0000FF"/>
                  </a:solidFill>
                  <a:ea typeface="標楷體" pitchFamily="65" charset="-120"/>
                </a:rPr>
                <a:t>物資經濟動員</a:t>
              </a:r>
            </a:p>
          </p:txBody>
        </p:sp>
        <p:sp>
          <p:nvSpPr>
            <p:cNvPr id="32805" name="Rectangle 37"/>
            <p:cNvSpPr>
              <a:spLocks noChangeArrowheads="1"/>
            </p:cNvSpPr>
            <p:nvPr/>
          </p:nvSpPr>
          <p:spPr bwMode="auto">
            <a:xfrm>
              <a:off x="1344" y="2475"/>
              <a:ext cx="1056" cy="288"/>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財力動員</a:t>
              </a:r>
            </a:p>
          </p:txBody>
        </p:sp>
        <p:sp>
          <p:nvSpPr>
            <p:cNvPr id="32806" name="Rectangle 38"/>
            <p:cNvSpPr>
              <a:spLocks noChangeArrowheads="1"/>
            </p:cNvSpPr>
            <p:nvPr/>
          </p:nvSpPr>
          <p:spPr bwMode="auto">
            <a:xfrm>
              <a:off x="1344" y="2820"/>
              <a:ext cx="1056" cy="288"/>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交通動員</a:t>
              </a:r>
            </a:p>
          </p:txBody>
        </p:sp>
        <p:sp>
          <p:nvSpPr>
            <p:cNvPr id="32807" name="Rectangle 39"/>
            <p:cNvSpPr>
              <a:spLocks noChangeArrowheads="1"/>
            </p:cNvSpPr>
            <p:nvPr/>
          </p:nvSpPr>
          <p:spPr bwMode="auto">
            <a:xfrm>
              <a:off x="1344" y="3156"/>
              <a:ext cx="1056" cy="288"/>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衛生動員</a:t>
              </a:r>
            </a:p>
          </p:txBody>
        </p:sp>
        <p:sp>
          <p:nvSpPr>
            <p:cNvPr id="32808" name="Rectangle 40"/>
            <p:cNvSpPr>
              <a:spLocks noChangeArrowheads="1"/>
            </p:cNvSpPr>
            <p:nvPr/>
          </p:nvSpPr>
          <p:spPr bwMode="auto">
            <a:xfrm>
              <a:off x="1344" y="3510"/>
              <a:ext cx="1056" cy="288"/>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科技動員</a:t>
              </a:r>
            </a:p>
          </p:txBody>
        </p:sp>
      </p:grpSp>
      <p:grpSp>
        <p:nvGrpSpPr>
          <p:cNvPr id="32846" name="Group 78"/>
          <p:cNvGrpSpPr>
            <a:grpSpLocks/>
          </p:cNvGrpSpPr>
          <p:nvPr/>
        </p:nvGrpSpPr>
        <p:grpSpPr bwMode="auto">
          <a:xfrm>
            <a:off x="4022725" y="2197100"/>
            <a:ext cx="1920875" cy="579438"/>
            <a:chOff x="2534" y="1384"/>
            <a:chExt cx="1210" cy="365"/>
          </a:xfrm>
        </p:grpSpPr>
        <p:sp>
          <p:nvSpPr>
            <p:cNvPr id="32817" name="Line 49"/>
            <p:cNvSpPr>
              <a:spLocks noChangeShapeType="1"/>
            </p:cNvSpPr>
            <p:nvPr/>
          </p:nvSpPr>
          <p:spPr bwMode="auto">
            <a:xfrm>
              <a:off x="2534" y="1584"/>
              <a:ext cx="288" cy="0"/>
            </a:xfrm>
            <a:prstGeom prst="line">
              <a:avLst/>
            </a:prstGeom>
            <a:noFill/>
            <a:ln w="5715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818" name="Text Box 50"/>
            <p:cNvSpPr txBox="1">
              <a:spLocks noChangeArrowheads="1"/>
            </p:cNvSpPr>
            <p:nvPr/>
          </p:nvSpPr>
          <p:spPr bwMode="auto">
            <a:xfrm>
              <a:off x="2860" y="1384"/>
              <a:ext cx="8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3200" b="1" dirty="0">
                  <a:solidFill>
                    <a:srgbClr val="FF0000"/>
                  </a:solidFill>
                  <a:ea typeface="標楷體" pitchFamily="65" charset="-120"/>
                </a:rPr>
                <a:t>教育部</a:t>
              </a:r>
            </a:p>
          </p:txBody>
        </p:sp>
      </p:grpSp>
      <p:grpSp>
        <p:nvGrpSpPr>
          <p:cNvPr id="32847" name="Group 79"/>
          <p:cNvGrpSpPr>
            <a:grpSpLocks/>
          </p:cNvGrpSpPr>
          <p:nvPr/>
        </p:nvGrpSpPr>
        <p:grpSpPr bwMode="auto">
          <a:xfrm>
            <a:off x="4022725" y="2744788"/>
            <a:ext cx="1920875" cy="579437"/>
            <a:chOff x="2534" y="1729"/>
            <a:chExt cx="1210" cy="365"/>
          </a:xfrm>
        </p:grpSpPr>
        <p:sp>
          <p:nvSpPr>
            <p:cNvPr id="32819" name="Line 51"/>
            <p:cNvSpPr>
              <a:spLocks noChangeShapeType="1"/>
            </p:cNvSpPr>
            <p:nvPr/>
          </p:nvSpPr>
          <p:spPr bwMode="auto">
            <a:xfrm>
              <a:off x="2534" y="1929"/>
              <a:ext cx="288" cy="0"/>
            </a:xfrm>
            <a:prstGeom prst="line">
              <a:avLst/>
            </a:prstGeom>
            <a:noFill/>
            <a:ln w="5715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820" name="Text Box 52"/>
            <p:cNvSpPr txBox="1">
              <a:spLocks noChangeArrowheads="1"/>
            </p:cNvSpPr>
            <p:nvPr/>
          </p:nvSpPr>
          <p:spPr bwMode="auto">
            <a:xfrm>
              <a:off x="2860" y="1729"/>
              <a:ext cx="8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3200" b="1" dirty="0">
                  <a:solidFill>
                    <a:srgbClr val="FF0000"/>
                  </a:solidFill>
                  <a:ea typeface="標楷體" pitchFamily="65" charset="-120"/>
                </a:rPr>
                <a:t>內政部</a:t>
              </a:r>
            </a:p>
          </p:txBody>
        </p:sp>
      </p:grpSp>
      <p:grpSp>
        <p:nvGrpSpPr>
          <p:cNvPr id="32848" name="Group 80"/>
          <p:cNvGrpSpPr>
            <a:grpSpLocks/>
          </p:cNvGrpSpPr>
          <p:nvPr/>
        </p:nvGrpSpPr>
        <p:grpSpPr bwMode="auto">
          <a:xfrm>
            <a:off x="4022725" y="3306763"/>
            <a:ext cx="1920875" cy="579437"/>
            <a:chOff x="2534" y="2083"/>
            <a:chExt cx="1210" cy="365"/>
          </a:xfrm>
        </p:grpSpPr>
        <p:sp>
          <p:nvSpPr>
            <p:cNvPr id="32821" name="Line 53"/>
            <p:cNvSpPr>
              <a:spLocks noChangeShapeType="1"/>
            </p:cNvSpPr>
            <p:nvPr/>
          </p:nvSpPr>
          <p:spPr bwMode="auto">
            <a:xfrm>
              <a:off x="2534" y="2283"/>
              <a:ext cx="288" cy="0"/>
            </a:xfrm>
            <a:prstGeom prst="line">
              <a:avLst/>
            </a:prstGeom>
            <a:noFill/>
            <a:ln w="5715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822" name="Text Box 54"/>
            <p:cNvSpPr txBox="1">
              <a:spLocks noChangeArrowheads="1"/>
            </p:cNvSpPr>
            <p:nvPr/>
          </p:nvSpPr>
          <p:spPr bwMode="auto">
            <a:xfrm>
              <a:off x="2860" y="2083"/>
              <a:ext cx="8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3200" b="1" dirty="0">
                  <a:solidFill>
                    <a:srgbClr val="FF0000"/>
                  </a:solidFill>
                  <a:ea typeface="標楷體" pitchFamily="65" charset="-120"/>
                </a:rPr>
                <a:t>經濟部</a:t>
              </a:r>
            </a:p>
          </p:txBody>
        </p:sp>
      </p:grpSp>
      <p:grpSp>
        <p:nvGrpSpPr>
          <p:cNvPr id="32849" name="Group 81"/>
          <p:cNvGrpSpPr>
            <a:grpSpLocks/>
          </p:cNvGrpSpPr>
          <p:nvPr/>
        </p:nvGrpSpPr>
        <p:grpSpPr bwMode="auto">
          <a:xfrm>
            <a:off x="4022725" y="3840163"/>
            <a:ext cx="1920875" cy="579437"/>
            <a:chOff x="2534" y="2419"/>
            <a:chExt cx="1210" cy="365"/>
          </a:xfrm>
        </p:grpSpPr>
        <p:sp>
          <p:nvSpPr>
            <p:cNvPr id="32823" name="Line 55"/>
            <p:cNvSpPr>
              <a:spLocks noChangeShapeType="1"/>
            </p:cNvSpPr>
            <p:nvPr/>
          </p:nvSpPr>
          <p:spPr bwMode="auto">
            <a:xfrm>
              <a:off x="2534" y="2619"/>
              <a:ext cx="288" cy="0"/>
            </a:xfrm>
            <a:prstGeom prst="line">
              <a:avLst/>
            </a:prstGeom>
            <a:noFill/>
            <a:ln w="5715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824" name="Text Box 56"/>
            <p:cNvSpPr txBox="1">
              <a:spLocks noChangeArrowheads="1"/>
            </p:cNvSpPr>
            <p:nvPr/>
          </p:nvSpPr>
          <p:spPr bwMode="auto">
            <a:xfrm>
              <a:off x="2860" y="2419"/>
              <a:ext cx="8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3200" b="1" dirty="0">
                  <a:solidFill>
                    <a:srgbClr val="FF0000"/>
                  </a:solidFill>
                  <a:ea typeface="標楷體" pitchFamily="65" charset="-120"/>
                </a:rPr>
                <a:t>財政部</a:t>
              </a:r>
            </a:p>
          </p:txBody>
        </p:sp>
      </p:grpSp>
      <p:grpSp>
        <p:nvGrpSpPr>
          <p:cNvPr id="32850" name="Group 82"/>
          <p:cNvGrpSpPr>
            <a:grpSpLocks/>
          </p:cNvGrpSpPr>
          <p:nvPr/>
        </p:nvGrpSpPr>
        <p:grpSpPr bwMode="auto">
          <a:xfrm>
            <a:off x="4022725" y="4373563"/>
            <a:ext cx="1920875" cy="579437"/>
            <a:chOff x="2534" y="2755"/>
            <a:chExt cx="1210" cy="365"/>
          </a:xfrm>
        </p:grpSpPr>
        <p:sp>
          <p:nvSpPr>
            <p:cNvPr id="32825" name="Line 57"/>
            <p:cNvSpPr>
              <a:spLocks noChangeShapeType="1"/>
            </p:cNvSpPr>
            <p:nvPr/>
          </p:nvSpPr>
          <p:spPr bwMode="auto">
            <a:xfrm>
              <a:off x="2534" y="2955"/>
              <a:ext cx="288" cy="0"/>
            </a:xfrm>
            <a:prstGeom prst="line">
              <a:avLst/>
            </a:prstGeom>
            <a:noFill/>
            <a:ln w="5715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826" name="Text Box 58"/>
            <p:cNvSpPr txBox="1">
              <a:spLocks noChangeArrowheads="1"/>
            </p:cNvSpPr>
            <p:nvPr/>
          </p:nvSpPr>
          <p:spPr bwMode="auto">
            <a:xfrm>
              <a:off x="2860" y="2755"/>
              <a:ext cx="8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3200" b="1" dirty="0">
                  <a:solidFill>
                    <a:srgbClr val="FF0000"/>
                  </a:solidFill>
                  <a:ea typeface="標楷體" pitchFamily="65" charset="-120"/>
                </a:rPr>
                <a:t>交通部</a:t>
              </a:r>
            </a:p>
          </p:txBody>
        </p:sp>
      </p:grpSp>
      <p:grpSp>
        <p:nvGrpSpPr>
          <p:cNvPr id="32851" name="Group 83"/>
          <p:cNvGrpSpPr>
            <a:grpSpLocks/>
          </p:cNvGrpSpPr>
          <p:nvPr/>
        </p:nvGrpSpPr>
        <p:grpSpPr bwMode="auto">
          <a:xfrm>
            <a:off x="4022725" y="4906963"/>
            <a:ext cx="1920875" cy="579437"/>
            <a:chOff x="2534" y="3091"/>
            <a:chExt cx="1210" cy="365"/>
          </a:xfrm>
        </p:grpSpPr>
        <p:sp>
          <p:nvSpPr>
            <p:cNvPr id="32827" name="Line 59"/>
            <p:cNvSpPr>
              <a:spLocks noChangeShapeType="1"/>
            </p:cNvSpPr>
            <p:nvPr/>
          </p:nvSpPr>
          <p:spPr bwMode="auto">
            <a:xfrm>
              <a:off x="2534" y="3291"/>
              <a:ext cx="288" cy="0"/>
            </a:xfrm>
            <a:prstGeom prst="line">
              <a:avLst/>
            </a:prstGeom>
            <a:noFill/>
            <a:ln w="5715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828" name="Text Box 60"/>
            <p:cNvSpPr txBox="1">
              <a:spLocks noChangeArrowheads="1"/>
            </p:cNvSpPr>
            <p:nvPr/>
          </p:nvSpPr>
          <p:spPr bwMode="auto">
            <a:xfrm>
              <a:off x="2860" y="3091"/>
              <a:ext cx="8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3200" b="1" dirty="0">
                  <a:solidFill>
                    <a:srgbClr val="FF0000"/>
                  </a:solidFill>
                  <a:ea typeface="標楷體" pitchFamily="65" charset="-120"/>
                </a:rPr>
                <a:t>衛生署</a:t>
              </a:r>
            </a:p>
          </p:txBody>
        </p:sp>
      </p:grpSp>
      <p:grpSp>
        <p:nvGrpSpPr>
          <p:cNvPr id="32852" name="Group 84"/>
          <p:cNvGrpSpPr>
            <a:grpSpLocks/>
          </p:cNvGrpSpPr>
          <p:nvPr/>
        </p:nvGrpSpPr>
        <p:grpSpPr bwMode="auto">
          <a:xfrm>
            <a:off x="4022725" y="5516563"/>
            <a:ext cx="1920875" cy="579437"/>
            <a:chOff x="2534" y="3475"/>
            <a:chExt cx="1210" cy="365"/>
          </a:xfrm>
        </p:grpSpPr>
        <p:sp>
          <p:nvSpPr>
            <p:cNvPr id="32829" name="Line 61"/>
            <p:cNvSpPr>
              <a:spLocks noChangeShapeType="1"/>
            </p:cNvSpPr>
            <p:nvPr/>
          </p:nvSpPr>
          <p:spPr bwMode="auto">
            <a:xfrm>
              <a:off x="2534" y="3675"/>
              <a:ext cx="288" cy="0"/>
            </a:xfrm>
            <a:prstGeom prst="line">
              <a:avLst/>
            </a:prstGeom>
            <a:noFill/>
            <a:ln w="5715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830" name="Text Box 62"/>
            <p:cNvSpPr txBox="1">
              <a:spLocks noChangeArrowheads="1"/>
            </p:cNvSpPr>
            <p:nvPr/>
          </p:nvSpPr>
          <p:spPr bwMode="auto">
            <a:xfrm>
              <a:off x="2860" y="3475"/>
              <a:ext cx="8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3200" b="1" dirty="0">
                  <a:solidFill>
                    <a:srgbClr val="FF0000"/>
                  </a:solidFill>
                  <a:ea typeface="標楷體" pitchFamily="65" charset="-120"/>
                </a:rPr>
                <a:t>國科會</a:t>
              </a:r>
            </a:p>
          </p:txBody>
        </p:sp>
      </p:grpSp>
      <p:grpSp>
        <p:nvGrpSpPr>
          <p:cNvPr id="32845" name="Group 77"/>
          <p:cNvGrpSpPr>
            <a:grpSpLocks/>
          </p:cNvGrpSpPr>
          <p:nvPr/>
        </p:nvGrpSpPr>
        <p:grpSpPr bwMode="auto">
          <a:xfrm>
            <a:off x="4495800" y="1447800"/>
            <a:ext cx="3686175" cy="2667000"/>
            <a:chOff x="2832" y="912"/>
            <a:chExt cx="2322" cy="1680"/>
          </a:xfrm>
        </p:grpSpPr>
        <p:sp>
          <p:nvSpPr>
            <p:cNvPr id="32831" name="Line 63"/>
            <p:cNvSpPr>
              <a:spLocks noChangeShapeType="1"/>
            </p:cNvSpPr>
            <p:nvPr/>
          </p:nvSpPr>
          <p:spPr bwMode="auto">
            <a:xfrm>
              <a:off x="2832" y="912"/>
              <a:ext cx="18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832" name="Line 64"/>
            <p:cNvSpPr>
              <a:spLocks noChangeShapeType="1"/>
            </p:cNvSpPr>
            <p:nvPr/>
          </p:nvSpPr>
          <p:spPr bwMode="auto">
            <a:xfrm>
              <a:off x="4647" y="912"/>
              <a:ext cx="0"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833" name="Rectangle 65"/>
            <p:cNvSpPr>
              <a:spLocks noChangeArrowheads="1"/>
            </p:cNvSpPr>
            <p:nvPr/>
          </p:nvSpPr>
          <p:spPr bwMode="auto">
            <a:xfrm>
              <a:off x="4215" y="1056"/>
              <a:ext cx="864" cy="288"/>
            </a:xfrm>
            <a:prstGeom prst="rect">
              <a:avLst/>
            </a:prstGeom>
            <a:gradFill rotWithShape="1">
              <a:gsLst>
                <a:gs pos="0">
                  <a:srgbClr val="CCFFFF"/>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660066"/>
                  </a:solidFill>
                  <a:ea typeface="標楷體" pitchFamily="65" charset="-120"/>
                </a:rPr>
                <a:t>軍事動員</a:t>
              </a:r>
            </a:p>
          </p:txBody>
        </p:sp>
        <p:sp>
          <p:nvSpPr>
            <p:cNvPr id="32834" name="Line 66"/>
            <p:cNvSpPr>
              <a:spLocks noChangeShapeType="1"/>
            </p:cNvSpPr>
            <p:nvPr/>
          </p:nvSpPr>
          <p:spPr bwMode="auto">
            <a:xfrm>
              <a:off x="4647" y="1344"/>
              <a:ext cx="0"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835" name="Line 67"/>
            <p:cNvSpPr>
              <a:spLocks noChangeShapeType="1"/>
            </p:cNvSpPr>
            <p:nvPr/>
          </p:nvSpPr>
          <p:spPr bwMode="auto">
            <a:xfrm>
              <a:off x="4320" y="1488"/>
              <a:ext cx="6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836" name="Line 68"/>
            <p:cNvSpPr>
              <a:spLocks noChangeShapeType="1"/>
            </p:cNvSpPr>
            <p:nvPr/>
          </p:nvSpPr>
          <p:spPr bwMode="auto">
            <a:xfrm>
              <a:off x="4329" y="1485"/>
              <a:ext cx="0"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837" name="Line 69"/>
            <p:cNvSpPr>
              <a:spLocks noChangeShapeType="1"/>
            </p:cNvSpPr>
            <p:nvPr/>
          </p:nvSpPr>
          <p:spPr bwMode="auto">
            <a:xfrm>
              <a:off x="4974" y="1479"/>
              <a:ext cx="0"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nvGrpSpPr>
            <p:cNvPr id="32838" name="Group 70"/>
            <p:cNvGrpSpPr>
              <a:grpSpLocks/>
            </p:cNvGrpSpPr>
            <p:nvPr/>
          </p:nvGrpSpPr>
          <p:grpSpPr bwMode="auto">
            <a:xfrm>
              <a:off x="4095" y="1632"/>
              <a:ext cx="1059" cy="960"/>
              <a:chOff x="4191" y="1632"/>
              <a:chExt cx="1059" cy="960"/>
            </a:xfrm>
          </p:grpSpPr>
          <p:sp>
            <p:nvSpPr>
              <p:cNvPr id="32839" name="Rectangle 71"/>
              <p:cNvSpPr>
                <a:spLocks noChangeArrowheads="1"/>
              </p:cNvSpPr>
              <p:nvPr/>
            </p:nvSpPr>
            <p:spPr bwMode="auto">
              <a:xfrm>
                <a:off x="4866" y="1632"/>
                <a:ext cx="384" cy="960"/>
              </a:xfrm>
              <a:prstGeom prst="rect">
                <a:avLst/>
              </a:prstGeom>
              <a:gradFill rotWithShape="1">
                <a:gsLst>
                  <a:gs pos="0">
                    <a:schemeClr val="bg1"/>
                  </a:gs>
                  <a:gs pos="100000">
                    <a:srgbClr val="CCFF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zh-TW"/>
              </a:p>
            </p:txBody>
          </p:sp>
          <p:sp>
            <p:nvSpPr>
              <p:cNvPr id="32840" name="Rectangle 72"/>
              <p:cNvSpPr>
                <a:spLocks noChangeArrowheads="1"/>
              </p:cNvSpPr>
              <p:nvPr/>
            </p:nvSpPr>
            <p:spPr bwMode="auto">
              <a:xfrm>
                <a:off x="4233" y="1632"/>
                <a:ext cx="384" cy="960"/>
              </a:xfrm>
              <a:prstGeom prst="rect">
                <a:avLst/>
              </a:prstGeom>
              <a:gradFill rotWithShape="1">
                <a:gsLst>
                  <a:gs pos="0">
                    <a:srgbClr val="CCFFFF"/>
                  </a:gs>
                  <a:gs pos="100000">
                    <a:schemeClr val="bg1"/>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2841" name="Text Box 73"/>
              <p:cNvSpPr txBox="1">
                <a:spLocks noChangeArrowheads="1"/>
              </p:cNvSpPr>
              <p:nvPr/>
            </p:nvSpPr>
            <p:spPr bwMode="auto">
              <a:xfrm>
                <a:off x="4882" y="1718"/>
                <a:ext cx="349" cy="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zh-TW" altLang="en-US" sz="2400" b="1" dirty="0">
                    <a:solidFill>
                      <a:srgbClr val="660066"/>
                    </a:solidFill>
                    <a:ea typeface="標楷體" pitchFamily="65" charset="-120"/>
                  </a:rPr>
                  <a:t>軍隊動員</a:t>
                </a:r>
              </a:p>
            </p:txBody>
          </p:sp>
          <p:sp>
            <p:nvSpPr>
              <p:cNvPr id="32842" name="Text Box 74"/>
              <p:cNvSpPr txBox="1">
                <a:spLocks noChangeArrowheads="1"/>
              </p:cNvSpPr>
              <p:nvPr/>
            </p:nvSpPr>
            <p:spPr bwMode="auto">
              <a:xfrm>
                <a:off x="4191" y="1684"/>
                <a:ext cx="465" cy="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lgn="dist">
                  <a:lnSpc>
                    <a:spcPct val="75000"/>
                  </a:lnSpc>
                </a:pPr>
                <a:r>
                  <a:rPr lang="zh-TW" altLang="en-US" sz="2400" b="1" dirty="0">
                    <a:solidFill>
                      <a:srgbClr val="660066"/>
                    </a:solidFill>
                    <a:ea typeface="標楷體" pitchFamily="65" charset="-120"/>
                  </a:rPr>
                  <a:t>軍需工業</a:t>
                </a:r>
              </a:p>
              <a:p>
                <a:pPr algn="dist">
                  <a:lnSpc>
                    <a:spcPct val="75000"/>
                  </a:lnSpc>
                </a:pPr>
                <a:r>
                  <a:rPr lang="zh-TW" altLang="en-US" sz="2400" b="1" dirty="0">
                    <a:solidFill>
                      <a:srgbClr val="660066"/>
                    </a:solidFill>
                    <a:ea typeface="標楷體" pitchFamily="65" charset="-120"/>
                  </a:rPr>
                  <a:t>動       員</a:t>
                </a:r>
              </a:p>
            </p:txBody>
          </p:sp>
        </p:grpSp>
      </p:grpSp>
      <p:sp>
        <p:nvSpPr>
          <p:cNvPr id="32853" name="Oval 85"/>
          <p:cNvSpPr>
            <a:spLocks noChangeArrowheads="1"/>
          </p:cNvSpPr>
          <p:nvPr/>
        </p:nvSpPr>
        <p:spPr bwMode="auto">
          <a:xfrm>
            <a:off x="6324600" y="4419600"/>
            <a:ext cx="2286000" cy="1143000"/>
          </a:xfrm>
          <a:prstGeom prst="ellipse">
            <a:avLst/>
          </a:prstGeom>
          <a:gradFill rotWithShape="1">
            <a:gsLst>
              <a:gs pos="0">
                <a:srgbClr val="CCFFFF"/>
              </a:gs>
              <a:gs pos="50000">
                <a:schemeClr val="bg1"/>
              </a:gs>
              <a:gs pos="100000">
                <a:srgbClr val="CCFFFF"/>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200" b="1" dirty="0">
                <a:solidFill>
                  <a:srgbClr val="660066"/>
                </a:solidFill>
                <a:ea typeface="標楷體" pitchFamily="65" charset="-120"/>
              </a:rPr>
              <a:t>國防部</a:t>
            </a:r>
          </a:p>
        </p:txBody>
      </p:sp>
    </p:spTree>
    <p:extLst>
      <p:ext uri="{BB962C8B-B14F-4D97-AF65-F5344CB8AC3E}">
        <p14:creationId xmlns:p14="http://schemas.microsoft.com/office/powerpoint/2010/main" val="3379730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2846"/>
                                        </p:tgtEl>
                                        <p:attrNameLst>
                                          <p:attrName>style.visibility</p:attrName>
                                        </p:attrNameLst>
                                      </p:cBhvr>
                                      <p:to>
                                        <p:strVal val="visible"/>
                                      </p:to>
                                    </p:set>
                                    <p:animEffect transition="in" filter="wipe(left)">
                                      <p:cBhvr>
                                        <p:cTn id="7" dur="1000"/>
                                        <p:tgtEl>
                                          <p:spTgt spid="32846"/>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2847"/>
                                        </p:tgtEl>
                                        <p:attrNameLst>
                                          <p:attrName>style.visibility</p:attrName>
                                        </p:attrNameLst>
                                      </p:cBhvr>
                                      <p:to>
                                        <p:strVal val="visible"/>
                                      </p:to>
                                    </p:set>
                                    <p:animEffect transition="in" filter="wipe(left)">
                                      <p:cBhvr>
                                        <p:cTn id="11" dur="1000"/>
                                        <p:tgtEl>
                                          <p:spTgt spid="32847"/>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32848"/>
                                        </p:tgtEl>
                                        <p:attrNameLst>
                                          <p:attrName>style.visibility</p:attrName>
                                        </p:attrNameLst>
                                      </p:cBhvr>
                                      <p:to>
                                        <p:strVal val="visible"/>
                                      </p:to>
                                    </p:set>
                                    <p:animEffect transition="in" filter="wipe(left)">
                                      <p:cBhvr>
                                        <p:cTn id="15" dur="1000"/>
                                        <p:tgtEl>
                                          <p:spTgt spid="32848"/>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32849"/>
                                        </p:tgtEl>
                                        <p:attrNameLst>
                                          <p:attrName>style.visibility</p:attrName>
                                        </p:attrNameLst>
                                      </p:cBhvr>
                                      <p:to>
                                        <p:strVal val="visible"/>
                                      </p:to>
                                    </p:set>
                                    <p:animEffect transition="in" filter="wipe(left)">
                                      <p:cBhvr>
                                        <p:cTn id="19" dur="1000"/>
                                        <p:tgtEl>
                                          <p:spTgt spid="32849"/>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32850"/>
                                        </p:tgtEl>
                                        <p:attrNameLst>
                                          <p:attrName>style.visibility</p:attrName>
                                        </p:attrNameLst>
                                      </p:cBhvr>
                                      <p:to>
                                        <p:strVal val="visible"/>
                                      </p:to>
                                    </p:set>
                                    <p:animEffect transition="in" filter="wipe(left)">
                                      <p:cBhvr>
                                        <p:cTn id="23" dur="1000"/>
                                        <p:tgtEl>
                                          <p:spTgt spid="32850"/>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32851"/>
                                        </p:tgtEl>
                                        <p:attrNameLst>
                                          <p:attrName>style.visibility</p:attrName>
                                        </p:attrNameLst>
                                      </p:cBhvr>
                                      <p:to>
                                        <p:strVal val="visible"/>
                                      </p:to>
                                    </p:set>
                                    <p:animEffect transition="in" filter="wipe(left)">
                                      <p:cBhvr>
                                        <p:cTn id="27" dur="1000"/>
                                        <p:tgtEl>
                                          <p:spTgt spid="32851"/>
                                        </p:tgtEl>
                                      </p:cBhvr>
                                    </p:animEffect>
                                  </p:childTnLst>
                                </p:cTn>
                              </p:par>
                            </p:childTnLst>
                          </p:cTn>
                        </p:par>
                        <p:par>
                          <p:cTn id="28" fill="hold" nodeType="afterGroup">
                            <p:stCondLst>
                              <p:cond delay="6000"/>
                            </p:stCondLst>
                            <p:childTnLst>
                              <p:par>
                                <p:cTn id="29" presetID="22" presetClass="entr" presetSubtype="8" fill="hold" nodeType="afterEffect">
                                  <p:stCondLst>
                                    <p:cond delay="0"/>
                                  </p:stCondLst>
                                  <p:childTnLst>
                                    <p:set>
                                      <p:cBhvr>
                                        <p:cTn id="30" dur="1" fill="hold">
                                          <p:stCondLst>
                                            <p:cond delay="0"/>
                                          </p:stCondLst>
                                        </p:cTn>
                                        <p:tgtEl>
                                          <p:spTgt spid="32852"/>
                                        </p:tgtEl>
                                        <p:attrNameLst>
                                          <p:attrName>style.visibility</p:attrName>
                                        </p:attrNameLst>
                                      </p:cBhvr>
                                      <p:to>
                                        <p:strVal val="visible"/>
                                      </p:to>
                                    </p:set>
                                    <p:animEffect transition="in" filter="wipe(left)">
                                      <p:cBhvr>
                                        <p:cTn id="31" dur="1000"/>
                                        <p:tgtEl>
                                          <p:spTgt spid="3285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32845"/>
                                        </p:tgtEl>
                                        <p:attrNameLst>
                                          <p:attrName>style.visibility</p:attrName>
                                        </p:attrNameLst>
                                      </p:cBhvr>
                                      <p:to>
                                        <p:strVal val="visible"/>
                                      </p:to>
                                    </p:set>
                                    <p:animEffect transition="in" filter="wipe(left)">
                                      <p:cBhvr>
                                        <p:cTn id="36" dur="2000"/>
                                        <p:tgtEl>
                                          <p:spTgt spid="3284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8" presetClass="entr" presetSubtype="6" fill="hold" grpId="0" nodeType="clickEffect">
                                  <p:stCondLst>
                                    <p:cond delay="0"/>
                                  </p:stCondLst>
                                  <p:childTnLst>
                                    <p:set>
                                      <p:cBhvr>
                                        <p:cTn id="40" dur="1" fill="hold">
                                          <p:stCondLst>
                                            <p:cond delay="0"/>
                                          </p:stCondLst>
                                        </p:cTn>
                                        <p:tgtEl>
                                          <p:spTgt spid="32853"/>
                                        </p:tgtEl>
                                        <p:attrNameLst>
                                          <p:attrName>style.visibility</p:attrName>
                                        </p:attrNameLst>
                                      </p:cBhvr>
                                      <p:to>
                                        <p:strVal val="visible"/>
                                      </p:to>
                                    </p:set>
                                    <p:animEffect transition="in" filter="strips(downRight)">
                                      <p:cBhvr>
                                        <p:cTn id="41" dur="1000"/>
                                        <p:tgtEl>
                                          <p:spTgt spid="32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5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投影片編號版面配置區 3"/>
          <p:cNvSpPr>
            <a:spLocks noGrp="1"/>
          </p:cNvSpPr>
          <p:nvPr>
            <p:ph type="sldNum" sz="quarter" idx="12"/>
          </p:nvPr>
        </p:nvSpPr>
        <p:spPr/>
        <p:txBody>
          <a:bodyPr/>
          <a:lstStyle/>
          <a:p>
            <a:fld id="{B2C39A64-38E1-4CA3-B999-6615292CC413}" type="slidenum">
              <a:rPr lang="en-US" altLang="zh-TW"/>
              <a:pPr/>
              <a:t>53</a:t>
            </a:fld>
            <a:endParaRPr lang="en-US" altLang="zh-TW"/>
          </a:p>
        </p:txBody>
      </p:sp>
      <p:pic>
        <p:nvPicPr>
          <p:cNvPr id="33858" name="Picture 66" descr="200910242144_18_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57200" y="304800"/>
            <a:ext cx="8153400" cy="5795963"/>
          </a:xfrm>
          <a:prstGeom prst="rect">
            <a:avLst/>
          </a:prstGeom>
          <a:noFill/>
          <a:extLst>
            <a:ext uri="{909E8E84-426E-40DD-AFC4-6F175D3DCCD1}">
              <a14:hiddenFill xmlns:a14="http://schemas.microsoft.com/office/drawing/2010/main">
                <a:solidFill>
                  <a:srgbClr val="FFFFFF"/>
                </a:solidFill>
              </a14:hiddenFill>
            </a:ext>
          </a:extLst>
        </p:spPr>
      </p:pic>
      <p:sp>
        <p:nvSpPr>
          <p:cNvPr id="33796" name="Rectangle 4"/>
          <p:cNvSpPr>
            <a:spLocks noChangeArrowheads="1"/>
          </p:cNvSpPr>
          <p:nvPr/>
        </p:nvSpPr>
        <p:spPr bwMode="auto">
          <a:xfrm>
            <a:off x="0" y="0"/>
            <a:ext cx="161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457" anchor="ctr">
            <a:spAutoFit/>
          </a:bodyPr>
          <a:lstStyle/>
          <a:p>
            <a:r>
              <a:rPr lang="en-US" altLang="zh-TW" sz="1600">
                <a:latin typeface="新細明體" pitchFamily="18" charset="-120"/>
              </a:rPr>
              <a:t> </a:t>
            </a:r>
            <a:endParaRPr lang="en-US" altLang="zh-TW"/>
          </a:p>
        </p:txBody>
      </p:sp>
      <p:sp>
        <p:nvSpPr>
          <p:cNvPr id="33799" name="AutoShape 7"/>
          <p:cNvSpPr>
            <a:spLocks noChangeArrowheads="1"/>
          </p:cNvSpPr>
          <p:nvPr/>
        </p:nvSpPr>
        <p:spPr bwMode="auto">
          <a:xfrm>
            <a:off x="685800" y="1643063"/>
            <a:ext cx="685800" cy="3581400"/>
          </a:xfrm>
          <a:prstGeom prst="roundRect">
            <a:avLst>
              <a:gd name="adj" fmla="val 16667"/>
            </a:avLst>
          </a:prstGeom>
          <a:gradFill rotWithShape="1">
            <a:gsLst>
              <a:gs pos="0">
                <a:srgbClr val="CCFFCC"/>
              </a:gs>
              <a:gs pos="100000">
                <a:schemeClr val="bg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800" b="1" dirty="0">
                <a:solidFill>
                  <a:srgbClr val="FF0000"/>
                </a:solidFill>
                <a:ea typeface="標楷體" pitchFamily="65" charset="-120"/>
              </a:rPr>
              <a:t>全</a:t>
            </a:r>
          </a:p>
          <a:p>
            <a:pPr algn="ctr"/>
            <a:r>
              <a:rPr lang="zh-TW" altLang="en-US" sz="2800" b="1" dirty="0">
                <a:solidFill>
                  <a:srgbClr val="FF0000"/>
                </a:solidFill>
                <a:ea typeface="標楷體" pitchFamily="65" charset="-120"/>
              </a:rPr>
              <a:t>民</a:t>
            </a:r>
          </a:p>
          <a:p>
            <a:pPr algn="ctr"/>
            <a:r>
              <a:rPr lang="zh-TW" altLang="en-US" sz="2800" b="1" dirty="0">
                <a:solidFill>
                  <a:srgbClr val="FF0000"/>
                </a:solidFill>
                <a:ea typeface="標楷體" pitchFamily="65" charset="-120"/>
              </a:rPr>
              <a:t>防</a:t>
            </a:r>
          </a:p>
          <a:p>
            <a:pPr algn="ctr"/>
            <a:r>
              <a:rPr lang="zh-TW" altLang="en-US" sz="2800" b="1" dirty="0">
                <a:solidFill>
                  <a:srgbClr val="FF0000"/>
                </a:solidFill>
                <a:ea typeface="標楷體" pitchFamily="65" charset="-120"/>
              </a:rPr>
              <a:t>衛</a:t>
            </a:r>
          </a:p>
          <a:p>
            <a:pPr algn="ctr"/>
            <a:r>
              <a:rPr lang="zh-TW" altLang="en-US" sz="2800" b="1" dirty="0">
                <a:solidFill>
                  <a:srgbClr val="FF0000"/>
                </a:solidFill>
                <a:ea typeface="標楷體" pitchFamily="65" charset="-120"/>
              </a:rPr>
              <a:t>動</a:t>
            </a:r>
          </a:p>
          <a:p>
            <a:pPr algn="ctr"/>
            <a:r>
              <a:rPr lang="zh-TW" altLang="en-US" sz="2800" b="1" dirty="0">
                <a:solidFill>
                  <a:srgbClr val="FF0000"/>
                </a:solidFill>
                <a:ea typeface="標楷體" pitchFamily="65" charset="-120"/>
              </a:rPr>
              <a:t>員</a:t>
            </a:r>
          </a:p>
          <a:p>
            <a:pPr algn="ctr"/>
            <a:r>
              <a:rPr lang="zh-TW" altLang="en-US" sz="2800" b="1" dirty="0">
                <a:solidFill>
                  <a:srgbClr val="FF0000"/>
                </a:solidFill>
                <a:ea typeface="標楷體" pitchFamily="65" charset="-120"/>
              </a:rPr>
              <a:t>體</a:t>
            </a:r>
          </a:p>
          <a:p>
            <a:pPr algn="ctr"/>
            <a:r>
              <a:rPr lang="zh-TW" altLang="en-US" sz="2800" b="1" dirty="0">
                <a:solidFill>
                  <a:srgbClr val="FF0000"/>
                </a:solidFill>
                <a:ea typeface="標楷體" pitchFamily="65" charset="-120"/>
              </a:rPr>
              <a:t>系</a:t>
            </a:r>
          </a:p>
        </p:txBody>
      </p:sp>
      <p:sp>
        <p:nvSpPr>
          <p:cNvPr id="33865" name="AutoShape 73"/>
          <p:cNvSpPr>
            <a:spLocks noChangeArrowheads="1"/>
          </p:cNvSpPr>
          <p:nvPr/>
        </p:nvSpPr>
        <p:spPr bwMode="auto">
          <a:xfrm>
            <a:off x="2162175" y="866775"/>
            <a:ext cx="1905000" cy="1295400"/>
          </a:xfrm>
          <a:prstGeom prst="roundRect">
            <a:avLst>
              <a:gd name="adj" fmla="val 16667"/>
            </a:avLst>
          </a:prstGeom>
          <a:gradFill rotWithShape="1">
            <a:gsLst>
              <a:gs pos="0">
                <a:srgbClr val="FFFFCC"/>
              </a:gs>
              <a:gs pos="100000">
                <a:schemeClr val="bg1"/>
              </a:gs>
            </a:gsLst>
            <a:lin ang="2700000" scaled="1"/>
          </a:gra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動員準備業務</a:t>
            </a:r>
          </a:p>
          <a:p>
            <a:pPr algn="ctr"/>
            <a:r>
              <a:rPr lang="zh-TW" altLang="en-US" sz="2400" b="1" dirty="0">
                <a:solidFill>
                  <a:srgbClr val="0000FF"/>
                </a:solidFill>
                <a:ea typeface="標楷體" pitchFamily="65" charset="-120"/>
              </a:rPr>
              <a:t>會報指導體系</a:t>
            </a:r>
          </a:p>
        </p:txBody>
      </p:sp>
      <p:grpSp>
        <p:nvGrpSpPr>
          <p:cNvPr id="33873" name="Group 81"/>
          <p:cNvGrpSpPr>
            <a:grpSpLocks/>
          </p:cNvGrpSpPr>
          <p:nvPr/>
        </p:nvGrpSpPr>
        <p:grpSpPr bwMode="auto">
          <a:xfrm>
            <a:off x="1371600" y="1524000"/>
            <a:ext cx="838200" cy="3595688"/>
            <a:chOff x="864" y="960"/>
            <a:chExt cx="528" cy="2265"/>
          </a:xfrm>
        </p:grpSpPr>
        <p:sp>
          <p:nvSpPr>
            <p:cNvPr id="33864" name="Line 72"/>
            <p:cNvSpPr>
              <a:spLocks noChangeShapeType="1"/>
            </p:cNvSpPr>
            <p:nvPr/>
          </p:nvSpPr>
          <p:spPr bwMode="auto">
            <a:xfrm>
              <a:off x="1134" y="960"/>
              <a:ext cx="0" cy="226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68" name="Line 76"/>
            <p:cNvSpPr>
              <a:spLocks noChangeShapeType="1"/>
            </p:cNvSpPr>
            <p:nvPr/>
          </p:nvSpPr>
          <p:spPr bwMode="auto">
            <a:xfrm>
              <a:off x="864" y="2043"/>
              <a:ext cx="5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69" name="Line 77"/>
            <p:cNvSpPr>
              <a:spLocks noChangeShapeType="1"/>
            </p:cNvSpPr>
            <p:nvPr/>
          </p:nvSpPr>
          <p:spPr bwMode="auto">
            <a:xfrm>
              <a:off x="1125" y="963"/>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70" name="Line 78"/>
            <p:cNvSpPr>
              <a:spLocks noChangeShapeType="1"/>
            </p:cNvSpPr>
            <p:nvPr/>
          </p:nvSpPr>
          <p:spPr bwMode="auto">
            <a:xfrm>
              <a:off x="1143" y="321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
        <p:nvSpPr>
          <p:cNvPr id="33871" name="AutoShape 79"/>
          <p:cNvSpPr>
            <a:spLocks noChangeArrowheads="1"/>
          </p:cNvSpPr>
          <p:nvPr/>
        </p:nvSpPr>
        <p:spPr bwMode="auto">
          <a:xfrm>
            <a:off x="2166938" y="2605088"/>
            <a:ext cx="1905000" cy="1295400"/>
          </a:xfrm>
          <a:prstGeom prst="roundRect">
            <a:avLst>
              <a:gd name="adj" fmla="val 16667"/>
            </a:avLst>
          </a:prstGeom>
          <a:solidFill>
            <a:srgbClr val="CCFFCC"/>
          </a:soli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a:solidFill>
                  <a:srgbClr val="660066"/>
                </a:solidFill>
                <a:ea typeface="標楷體" pitchFamily="65" charset="-120"/>
              </a:rPr>
              <a:t>動員準備計畫</a:t>
            </a:r>
          </a:p>
          <a:p>
            <a:pPr algn="ctr"/>
            <a:r>
              <a:rPr lang="zh-TW" altLang="en-US" sz="2400">
                <a:solidFill>
                  <a:srgbClr val="660066"/>
                </a:solidFill>
                <a:ea typeface="標楷體" pitchFamily="65" charset="-120"/>
              </a:rPr>
              <a:t>指導體系</a:t>
            </a:r>
          </a:p>
        </p:txBody>
      </p:sp>
      <p:sp>
        <p:nvSpPr>
          <p:cNvPr id="33872" name="AutoShape 80"/>
          <p:cNvSpPr>
            <a:spLocks noChangeArrowheads="1"/>
          </p:cNvSpPr>
          <p:nvPr/>
        </p:nvSpPr>
        <p:spPr bwMode="auto">
          <a:xfrm>
            <a:off x="2166938" y="4448175"/>
            <a:ext cx="1905000" cy="1295400"/>
          </a:xfrm>
          <a:prstGeom prst="roundRect">
            <a:avLst>
              <a:gd name="adj" fmla="val 16667"/>
            </a:avLst>
          </a:prstGeom>
          <a:solidFill>
            <a:srgbClr val="FFCC99"/>
          </a:solidFill>
          <a:ln w="38100" cmpd="dbl">
            <a:solidFill>
              <a:srgbClr val="A5002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a:solidFill>
                  <a:srgbClr val="660066"/>
                </a:solidFill>
                <a:ea typeface="標楷體" pitchFamily="65" charset="-120"/>
              </a:rPr>
              <a:t>戰力綜合協調</a:t>
            </a:r>
          </a:p>
          <a:p>
            <a:pPr algn="ctr"/>
            <a:r>
              <a:rPr lang="zh-TW" altLang="en-US" sz="2400">
                <a:solidFill>
                  <a:srgbClr val="660066"/>
                </a:solidFill>
                <a:ea typeface="標楷體" pitchFamily="65" charset="-120"/>
              </a:rPr>
              <a:t>會報體系</a:t>
            </a:r>
          </a:p>
        </p:txBody>
      </p:sp>
      <p:sp>
        <p:nvSpPr>
          <p:cNvPr id="33874" name="AutoShape 82"/>
          <p:cNvSpPr>
            <a:spLocks noChangeArrowheads="1"/>
          </p:cNvSpPr>
          <p:nvPr/>
        </p:nvSpPr>
        <p:spPr bwMode="auto">
          <a:xfrm>
            <a:off x="2152650" y="2590800"/>
            <a:ext cx="1905000" cy="1295400"/>
          </a:xfrm>
          <a:prstGeom prst="roundRect">
            <a:avLst>
              <a:gd name="adj" fmla="val 16667"/>
            </a:avLst>
          </a:prstGeom>
          <a:solidFill>
            <a:srgbClr val="CCFFFF"/>
          </a:soli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動員準備計畫</a:t>
            </a:r>
          </a:p>
          <a:p>
            <a:pPr algn="ctr"/>
            <a:r>
              <a:rPr lang="zh-TW" altLang="en-US" sz="2400" b="1" dirty="0">
                <a:solidFill>
                  <a:srgbClr val="0000FF"/>
                </a:solidFill>
                <a:ea typeface="標楷體" pitchFamily="65" charset="-120"/>
              </a:rPr>
              <a:t>指導體系</a:t>
            </a:r>
          </a:p>
        </p:txBody>
      </p:sp>
      <p:sp>
        <p:nvSpPr>
          <p:cNvPr id="33875" name="AutoShape 83"/>
          <p:cNvSpPr>
            <a:spLocks noChangeArrowheads="1"/>
          </p:cNvSpPr>
          <p:nvPr/>
        </p:nvSpPr>
        <p:spPr bwMode="auto">
          <a:xfrm>
            <a:off x="2152650" y="4467225"/>
            <a:ext cx="1905000" cy="1295400"/>
          </a:xfrm>
          <a:prstGeom prst="roundRect">
            <a:avLst>
              <a:gd name="adj" fmla="val 16667"/>
            </a:avLst>
          </a:prstGeom>
          <a:solidFill>
            <a:srgbClr val="CCFFFF"/>
          </a:soli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戰力綜合協調</a:t>
            </a:r>
          </a:p>
          <a:p>
            <a:pPr algn="ctr"/>
            <a:r>
              <a:rPr lang="zh-TW" altLang="en-US" sz="2400" b="1" dirty="0">
                <a:solidFill>
                  <a:srgbClr val="0000FF"/>
                </a:solidFill>
                <a:ea typeface="標楷體" pitchFamily="65" charset="-120"/>
              </a:rPr>
              <a:t>會報體系</a:t>
            </a:r>
          </a:p>
        </p:txBody>
      </p:sp>
      <p:sp>
        <p:nvSpPr>
          <p:cNvPr id="33878" name="AutoShape 86"/>
          <p:cNvSpPr>
            <a:spLocks noChangeArrowheads="1"/>
          </p:cNvSpPr>
          <p:nvPr/>
        </p:nvSpPr>
        <p:spPr bwMode="auto">
          <a:xfrm>
            <a:off x="4495800" y="2286000"/>
            <a:ext cx="4038600" cy="2743200"/>
          </a:xfrm>
          <a:prstGeom prst="foldedCorner">
            <a:avLst>
              <a:gd name="adj" fmla="val 12500"/>
            </a:avLst>
          </a:prstGeom>
          <a:gradFill rotWithShape="1">
            <a:gsLst>
              <a:gs pos="0">
                <a:srgbClr val="FFFFCC"/>
              </a:gs>
              <a:gs pos="50000">
                <a:schemeClr val="bg1"/>
              </a:gs>
              <a:gs pos="100000">
                <a:srgbClr val="FFFFCC"/>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600" b="1" dirty="0">
                <a:ea typeface="標楷體" pitchFamily="65" charset="-120"/>
              </a:rPr>
              <a:t>行政院</a:t>
            </a:r>
          </a:p>
          <a:p>
            <a:pPr algn="ctr"/>
            <a:r>
              <a:rPr lang="zh-TW" altLang="en-US" sz="2400" b="1" dirty="0">
                <a:solidFill>
                  <a:srgbClr val="A50021"/>
                </a:solidFill>
              </a:rPr>
              <a:t>▼</a:t>
            </a:r>
            <a:endParaRPr lang="zh-TW" altLang="en-US" sz="4400" b="1" dirty="0">
              <a:solidFill>
                <a:srgbClr val="A50021"/>
              </a:solidFill>
              <a:ea typeface="標楷體" pitchFamily="65" charset="-120"/>
            </a:endParaRPr>
          </a:p>
          <a:p>
            <a:pPr algn="ctr"/>
            <a:r>
              <a:rPr lang="zh-TW" altLang="en-US" sz="3600" b="1" dirty="0">
                <a:ea typeface="標楷體" pitchFamily="65" charset="-120"/>
              </a:rPr>
              <a:t>部會</a:t>
            </a:r>
          </a:p>
          <a:p>
            <a:pPr algn="ctr"/>
            <a:r>
              <a:rPr lang="zh-TW" altLang="en-US" sz="2400" b="1" dirty="0">
                <a:solidFill>
                  <a:srgbClr val="A50021"/>
                </a:solidFill>
              </a:rPr>
              <a:t>▼</a:t>
            </a:r>
            <a:endParaRPr lang="zh-TW" altLang="en-US" sz="4400" b="1" dirty="0">
              <a:solidFill>
                <a:srgbClr val="A50021"/>
              </a:solidFill>
              <a:ea typeface="標楷體" pitchFamily="65" charset="-120"/>
            </a:endParaRPr>
          </a:p>
          <a:p>
            <a:pPr algn="ctr"/>
            <a:r>
              <a:rPr lang="zh-TW" altLang="en-US" sz="3600" b="1" dirty="0">
                <a:ea typeface="標楷體" pitchFamily="65" charset="-120"/>
              </a:rPr>
              <a:t>直轄市、縣市</a:t>
            </a:r>
          </a:p>
        </p:txBody>
      </p:sp>
      <p:sp>
        <p:nvSpPr>
          <p:cNvPr id="33879" name="Text Box 87"/>
          <p:cNvSpPr txBox="1">
            <a:spLocks noChangeArrowheads="1"/>
          </p:cNvSpPr>
          <p:nvPr/>
        </p:nvSpPr>
        <p:spPr bwMode="auto">
          <a:xfrm>
            <a:off x="4419600" y="914400"/>
            <a:ext cx="3810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TW" altLang="en-US" sz="3200" b="1" dirty="0">
                <a:solidFill>
                  <a:srgbClr val="FF9933"/>
                </a:solidFill>
                <a:ea typeface="標楷體" pitchFamily="65" charset="-120"/>
              </a:rPr>
              <a:t>全民防衛動員準備業務會報組織區分</a:t>
            </a:r>
          </a:p>
        </p:txBody>
      </p:sp>
    </p:spTree>
    <p:extLst>
      <p:ext uri="{BB962C8B-B14F-4D97-AF65-F5344CB8AC3E}">
        <p14:creationId xmlns:p14="http://schemas.microsoft.com/office/powerpoint/2010/main" val="1048980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3873"/>
                                        </p:tgtEl>
                                        <p:attrNameLst>
                                          <p:attrName>style.visibility</p:attrName>
                                        </p:attrNameLst>
                                      </p:cBhvr>
                                      <p:to>
                                        <p:strVal val="visible"/>
                                      </p:to>
                                    </p:set>
                                    <p:animEffect transition="in" filter="wipe(left)">
                                      <p:cBhvr>
                                        <p:cTn id="7" dur="1000"/>
                                        <p:tgtEl>
                                          <p:spTgt spid="33873"/>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3865"/>
                                        </p:tgtEl>
                                        <p:attrNameLst>
                                          <p:attrName>style.visibility</p:attrName>
                                        </p:attrNameLst>
                                      </p:cBhvr>
                                      <p:to>
                                        <p:strVal val="visible"/>
                                      </p:to>
                                    </p:set>
                                    <p:animEffect transition="in" filter="wipe(left)">
                                      <p:cBhvr>
                                        <p:cTn id="11" dur="2000"/>
                                        <p:tgtEl>
                                          <p:spTgt spid="33865"/>
                                        </p:tgtEl>
                                      </p:cBhvr>
                                    </p:animEffect>
                                  </p:childTnLst>
                                </p:cTn>
                              </p:par>
                            </p:childTnLst>
                          </p:cTn>
                        </p:par>
                        <p:par>
                          <p:cTn id="12" fill="hold" nodeType="afterGroup">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33871"/>
                                        </p:tgtEl>
                                        <p:attrNameLst>
                                          <p:attrName>style.visibility</p:attrName>
                                        </p:attrNameLst>
                                      </p:cBhvr>
                                      <p:to>
                                        <p:strVal val="visible"/>
                                      </p:to>
                                    </p:set>
                                    <p:animEffect transition="in" filter="wipe(left)">
                                      <p:cBhvr>
                                        <p:cTn id="15" dur="2000"/>
                                        <p:tgtEl>
                                          <p:spTgt spid="33871"/>
                                        </p:tgtEl>
                                      </p:cBhvr>
                                    </p:animEffect>
                                  </p:childTnLst>
                                </p:cTn>
                              </p:par>
                            </p:childTnLst>
                          </p:cTn>
                        </p:par>
                        <p:par>
                          <p:cTn id="16" fill="hold" nodeType="afterGroup">
                            <p:stCondLst>
                              <p:cond delay="5000"/>
                            </p:stCondLst>
                            <p:childTnLst>
                              <p:par>
                                <p:cTn id="17" presetID="22" presetClass="entr" presetSubtype="8" fill="hold" grpId="0" nodeType="afterEffect">
                                  <p:stCondLst>
                                    <p:cond delay="0"/>
                                  </p:stCondLst>
                                  <p:childTnLst>
                                    <p:set>
                                      <p:cBhvr>
                                        <p:cTn id="18" dur="1" fill="hold">
                                          <p:stCondLst>
                                            <p:cond delay="0"/>
                                          </p:stCondLst>
                                        </p:cTn>
                                        <p:tgtEl>
                                          <p:spTgt spid="33872"/>
                                        </p:tgtEl>
                                        <p:attrNameLst>
                                          <p:attrName>style.visibility</p:attrName>
                                        </p:attrNameLst>
                                      </p:cBhvr>
                                      <p:to>
                                        <p:strVal val="visible"/>
                                      </p:to>
                                    </p:set>
                                    <p:animEffect transition="in" filter="wipe(left)">
                                      <p:cBhvr>
                                        <p:cTn id="19" dur="2000"/>
                                        <p:tgtEl>
                                          <p:spTgt spid="338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3874"/>
                                        </p:tgtEl>
                                        <p:attrNameLst>
                                          <p:attrName>style.visibility</p:attrName>
                                        </p:attrNameLst>
                                      </p:cBhvr>
                                      <p:to>
                                        <p:strVal val="visible"/>
                                      </p:to>
                                    </p:set>
                                    <p:animEffect transition="in" filter="fade">
                                      <p:cBhvr>
                                        <p:cTn id="24" dur="500"/>
                                        <p:tgtEl>
                                          <p:spTgt spid="3387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875"/>
                                        </p:tgtEl>
                                        <p:attrNameLst>
                                          <p:attrName>style.visibility</p:attrName>
                                        </p:attrNameLst>
                                      </p:cBhvr>
                                      <p:to>
                                        <p:strVal val="visible"/>
                                      </p:to>
                                    </p:set>
                                    <p:animEffect transition="in" filter="fade">
                                      <p:cBhvr>
                                        <p:cTn id="27" dur="500"/>
                                        <p:tgtEl>
                                          <p:spTgt spid="33875"/>
                                        </p:tgtEl>
                                      </p:cBhvr>
                                    </p:animEffect>
                                  </p:childTnLst>
                                </p:cTn>
                              </p:par>
                            </p:childTnLst>
                          </p:cTn>
                        </p:par>
                        <p:par>
                          <p:cTn id="28" fill="hold" nodeType="afterGroup">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33879"/>
                                        </p:tgtEl>
                                        <p:attrNameLst>
                                          <p:attrName>style.visibility</p:attrName>
                                        </p:attrNameLst>
                                      </p:cBhvr>
                                      <p:to>
                                        <p:strVal val="visible"/>
                                      </p:to>
                                    </p:set>
                                    <p:animEffect transition="in" filter="fade">
                                      <p:cBhvr>
                                        <p:cTn id="31" dur="2000"/>
                                        <p:tgtEl>
                                          <p:spTgt spid="3387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878"/>
                                        </p:tgtEl>
                                        <p:attrNameLst>
                                          <p:attrName>style.visibility</p:attrName>
                                        </p:attrNameLst>
                                      </p:cBhvr>
                                      <p:to>
                                        <p:strVal val="visible"/>
                                      </p:to>
                                    </p:set>
                                    <p:animEffect transition="in" filter="fade">
                                      <p:cBhvr>
                                        <p:cTn id="34" dur="2000"/>
                                        <p:tgtEl>
                                          <p:spTgt spid="33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65" grpId="0" animBg="1"/>
      <p:bldP spid="33871" grpId="0" animBg="1"/>
      <p:bldP spid="33872" grpId="0" animBg="1"/>
      <p:bldP spid="33874" grpId="0" animBg="1"/>
      <p:bldP spid="33875" grpId="0" animBg="1"/>
      <p:bldP spid="33878" grpId="0" animBg="1"/>
      <p:bldP spid="3387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投影片編號版面配置區 3"/>
          <p:cNvSpPr>
            <a:spLocks noGrp="1"/>
          </p:cNvSpPr>
          <p:nvPr>
            <p:ph type="sldNum" sz="quarter" idx="12"/>
          </p:nvPr>
        </p:nvSpPr>
        <p:spPr/>
        <p:txBody>
          <a:bodyPr/>
          <a:lstStyle/>
          <a:p>
            <a:fld id="{B5CCF696-7A82-4714-92F7-4F08027749BC}" type="slidenum">
              <a:rPr lang="en-US" altLang="zh-TW"/>
              <a:pPr/>
              <a:t>54</a:t>
            </a:fld>
            <a:endParaRPr lang="en-US" altLang="zh-TW"/>
          </a:p>
        </p:txBody>
      </p:sp>
      <p:pic>
        <p:nvPicPr>
          <p:cNvPr id="35842" name="Picture 2" descr="200910242144_18_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57200" y="304800"/>
            <a:ext cx="8153400" cy="5795963"/>
          </a:xfrm>
          <a:prstGeom prst="rect">
            <a:avLst/>
          </a:prstGeom>
          <a:noFill/>
          <a:extLst>
            <a:ext uri="{909E8E84-426E-40DD-AFC4-6F175D3DCCD1}">
              <a14:hiddenFill xmlns:a14="http://schemas.microsoft.com/office/drawing/2010/main">
                <a:solidFill>
                  <a:srgbClr val="FFFFFF"/>
                </a:solidFill>
              </a14:hiddenFill>
            </a:ext>
          </a:extLst>
        </p:spPr>
      </p:pic>
      <p:sp>
        <p:nvSpPr>
          <p:cNvPr id="35843" name="Text Box 3"/>
          <p:cNvSpPr txBox="1">
            <a:spLocks noChangeArrowheads="1"/>
          </p:cNvSpPr>
          <p:nvPr/>
        </p:nvSpPr>
        <p:spPr bwMode="auto">
          <a:xfrm>
            <a:off x="3549650" y="6324600"/>
            <a:ext cx="201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a:solidFill>
                  <a:srgbClr val="A50021"/>
                </a:solidFill>
                <a:ea typeface="書法家顏楷體" pitchFamily="49" charset="-120"/>
              </a:rPr>
              <a:t>全民防衛動員概論</a:t>
            </a:r>
          </a:p>
        </p:txBody>
      </p:sp>
      <p:sp>
        <p:nvSpPr>
          <p:cNvPr id="35844" name="Rectangle 4"/>
          <p:cNvSpPr>
            <a:spLocks noChangeArrowheads="1"/>
          </p:cNvSpPr>
          <p:nvPr/>
        </p:nvSpPr>
        <p:spPr bwMode="auto">
          <a:xfrm>
            <a:off x="0" y="0"/>
            <a:ext cx="161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457" anchor="ctr">
            <a:spAutoFit/>
          </a:bodyPr>
          <a:lstStyle/>
          <a:p>
            <a:r>
              <a:rPr lang="en-US" altLang="zh-TW" sz="1600">
                <a:latin typeface="新細明體" pitchFamily="18" charset="-120"/>
              </a:rPr>
              <a:t> </a:t>
            </a:r>
            <a:endParaRPr lang="en-US" altLang="zh-TW"/>
          </a:p>
        </p:txBody>
      </p:sp>
      <p:sp>
        <p:nvSpPr>
          <p:cNvPr id="35847" name="AutoShape 7"/>
          <p:cNvSpPr>
            <a:spLocks noChangeArrowheads="1"/>
          </p:cNvSpPr>
          <p:nvPr/>
        </p:nvSpPr>
        <p:spPr bwMode="auto">
          <a:xfrm>
            <a:off x="2438400" y="6324600"/>
            <a:ext cx="4924425" cy="381000"/>
          </a:xfrm>
          <a:prstGeom prst="roundRect">
            <a:avLst>
              <a:gd name="adj" fmla="val 16667"/>
            </a:avLst>
          </a:prstGeom>
          <a:gradFill rotWithShape="1">
            <a:gsLst>
              <a:gs pos="0">
                <a:srgbClr val="FFFFCC"/>
              </a:gs>
              <a:gs pos="100000">
                <a:schemeClr val="bg1"/>
              </a:gs>
            </a:gsLst>
            <a:lin ang="2700000" scaled="1"/>
          </a:gra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b="1" dirty="0">
                <a:solidFill>
                  <a:srgbClr val="FF9933"/>
                </a:solidFill>
                <a:ea typeface="標楷體" pitchFamily="65" charset="-120"/>
              </a:rPr>
              <a:t>全民防衛動員準備業務會報指導體系圖</a:t>
            </a:r>
          </a:p>
        </p:txBody>
      </p:sp>
      <p:grpSp>
        <p:nvGrpSpPr>
          <p:cNvPr id="35897" name="Group 57"/>
          <p:cNvGrpSpPr>
            <a:grpSpLocks/>
          </p:cNvGrpSpPr>
          <p:nvPr/>
        </p:nvGrpSpPr>
        <p:grpSpPr bwMode="auto">
          <a:xfrm>
            <a:off x="1447800" y="762000"/>
            <a:ext cx="6781800" cy="5638800"/>
            <a:chOff x="912" y="480"/>
            <a:chExt cx="4272" cy="3552"/>
          </a:xfrm>
        </p:grpSpPr>
        <p:sp>
          <p:nvSpPr>
            <p:cNvPr id="35860" name="Rectangle 20"/>
            <p:cNvSpPr>
              <a:spLocks noChangeArrowheads="1"/>
            </p:cNvSpPr>
            <p:nvPr/>
          </p:nvSpPr>
          <p:spPr bwMode="auto">
            <a:xfrm>
              <a:off x="3984" y="768"/>
              <a:ext cx="1200" cy="240"/>
            </a:xfrm>
            <a:prstGeom prst="rect">
              <a:avLst/>
            </a:prstGeom>
            <a:gradFill rotWithShape="1">
              <a:gsLst>
                <a:gs pos="0">
                  <a:srgbClr val="CCFFCC"/>
                </a:gs>
                <a:gs pos="50000">
                  <a:schemeClr val="bg1"/>
                </a:gs>
                <a:gs pos="100000">
                  <a:srgbClr val="CCFFC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b="1" dirty="0">
                  <a:ea typeface="標楷體" pitchFamily="65" charset="-120"/>
                </a:rPr>
                <a:t>秘書單位</a:t>
              </a:r>
            </a:p>
          </p:txBody>
        </p:sp>
        <p:sp>
          <p:nvSpPr>
            <p:cNvPr id="35861" name="Rectangle 21"/>
            <p:cNvSpPr>
              <a:spLocks noChangeArrowheads="1"/>
            </p:cNvSpPr>
            <p:nvPr/>
          </p:nvSpPr>
          <p:spPr bwMode="auto">
            <a:xfrm>
              <a:off x="3984" y="1038"/>
              <a:ext cx="1200" cy="240"/>
            </a:xfrm>
            <a:prstGeom prst="rect">
              <a:avLst/>
            </a:prstGeom>
            <a:gradFill rotWithShape="1">
              <a:gsLst>
                <a:gs pos="0">
                  <a:srgbClr val="CCFFCC"/>
                </a:gs>
                <a:gs pos="50000">
                  <a:schemeClr val="bg1"/>
                </a:gs>
                <a:gs pos="100000">
                  <a:srgbClr val="CCFFC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b="1" dirty="0">
                  <a:ea typeface="標楷體" pitchFamily="65" charset="-120"/>
                </a:rPr>
                <a:t>國防部後備事務司</a:t>
              </a:r>
            </a:p>
          </p:txBody>
        </p:sp>
        <p:sp>
          <p:nvSpPr>
            <p:cNvPr id="35862" name="Line 22"/>
            <p:cNvSpPr>
              <a:spLocks noChangeShapeType="1"/>
            </p:cNvSpPr>
            <p:nvPr/>
          </p:nvSpPr>
          <p:spPr bwMode="auto">
            <a:xfrm flipV="1">
              <a:off x="2928" y="576"/>
              <a:ext cx="1632" cy="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64" name="Line 24"/>
            <p:cNvSpPr>
              <a:spLocks noChangeShapeType="1"/>
            </p:cNvSpPr>
            <p:nvPr/>
          </p:nvSpPr>
          <p:spPr bwMode="auto">
            <a:xfrm>
              <a:off x="4560" y="576"/>
              <a:ext cx="0" cy="19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65" name="Line 25"/>
            <p:cNvSpPr>
              <a:spLocks noChangeShapeType="1"/>
            </p:cNvSpPr>
            <p:nvPr/>
          </p:nvSpPr>
          <p:spPr bwMode="auto">
            <a:xfrm>
              <a:off x="2016" y="720"/>
              <a:ext cx="0"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66" name="Line 26"/>
            <p:cNvSpPr>
              <a:spLocks noChangeShapeType="1"/>
            </p:cNvSpPr>
            <p:nvPr/>
          </p:nvSpPr>
          <p:spPr bwMode="auto">
            <a:xfrm>
              <a:off x="1296" y="912"/>
              <a:ext cx="14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67" name="Line 27"/>
            <p:cNvSpPr>
              <a:spLocks noChangeShapeType="1"/>
            </p:cNvSpPr>
            <p:nvPr/>
          </p:nvSpPr>
          <p:spPr bwMode="auto">
            <a:xfrm>
              <a:off x="2736" y="912"/>
              <a:ext cx="0" cy="57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68" name="Line 28"/>
            <p:cNvSpPr>
              <a:spLocks noChangeShapeType="1"/>
            </p:cNvSpPr>
            <p:nvPr/>
          </p:nvSpPr>
          <p:spPr bwMode="auto">
            <a:xfrm>
              <a:off x="1296" y="912"/>
              <a:ext cx="10" cy="72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69" name="Rectangle 29"/>
            <p:cNvSpPr>
              <a:spLocks noChangeArrowheads="1"/>
            </p:cNvSpPr>
            <p:nvPr/>
          </p:nvSpPr>
          <p:spPr bwMode="auto">
            <a:xfrm>
              <a:off x="2448" y="1488"/>
              <a:ext cx="2448" cy="240"/>
            </a:xfrm>
            <a:prstGeom prst="rect">
              <a:avLst/>
            </a:prstGeom>
            <a:gradFill rotWithShape="1">
              <a:gsLst>
                <a:gs pos="0">
                  <a:srgbClr val="FFFFCC"/>
                </a:gs>
                <a:gs pos="50000">
                  <a:schemeClr val="bg1"/>
                </a:gs>
                <a:gs pos="100000">
                  <a:srgbClr val="FFFFC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b="1" dirty="0">
                  <a:solidFill>
                    <a:srgbClr val="FF0000"/>
                  </a:solidFill>
                  <a:ea typeface="標楷體" pitchFamily="65" charset="-120"/>
                </a:rPr>
                <a:t>中央部會級動員準備業務會報</a:t>
              </a:r>
            </a:p>
          </p:txBody>
        </p:sp>
        <p:sp>
          <p:nvSpPr>
            <p:cNvPr id="35870" name="Line 30"/>
            <p:cNvSpPr>
              <a:spLocks noChangeShapeType="1"/>
            </p:cNvSpPr>
            <p:nvPr/>
          </p:nvSpPr>
          <p:spPr bwMode="auto">
            <a:xfrm>
              <a:off x="4560" y="1296"/>
              <a:ext cx="0" cy="192"/>
            </a:xfrm>
            <a:prstGeom prst="line">
              <a:avLst/>
            </a:prstGeom>
            <a:noFill/>
            <a:ln w="28575">
              <a:solidFill>
                <a:srgbClr val="A5002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72" name="Line 32"/>
            <p:cNvSpPr>
              <a:spLocks noChangeShapeType="1"/>
            </p:cNvSpPr>
            <p:nvPr/>
          </p:nvSpPr>
          <p:spPr bwMode="auto">
            <a:xfrm flipH="1">
              <a:off x="1152" y="1392"/>
              <a:ext cx="3408" cy="0"/>
            </a:xfrm>
            <a:prstGeom prst="line">
              <a:avLst/>
            </a:prstGeom>
            <a:noFill/>
            <a:ln w="28575">
              <a:solidFill>
                <a:srgbClr val="A5002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73" name="Line 33"/>
            <p:cNvSpPr>
              <a:spLocks noChangeShapeType="1"/>
            </p:cNvSpPr>
            <p:nvPr/>
          </p:nvSpPr>
          <p:spPr bwMode="auto">
            <a:xfrm>
              <a:off x="1152" y="1392"/>
              <a:ext cx="10" cy="240"/>
            </a:xfrm>
            <a:prstGeom prst="line">
              <a:avLst/>
            </a:prstGeom>
            <a:noFill/>
            <a:ln w="28575">
              <a:solidFill>
                <a:srgbClr val="A5002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71" name="Rectangle 31"/>
            <p:cNvSpPr>
              <a:spLocks noChangeArrowheads="1"/>
            </p:cNvSpPr>
            <p:nvPr/>
          </p:nvSpPr>
          <p:spPr bwMode="auto">
            <a:xfrm>
              <a:off x="1056" y="1632"/>
              <a:ext cx="432" cy="2365"/>
            </a:xfrm>
            <a:prstGeom prst="rect">
              <a:avLst/>
            </a:prstGeom>
            <a:gradFill rotWithShape="1">
              <a:gsLst>
                <a:gs pos="0">
                  <a:srgbClr val="CCFFFF"/>
                </a:gs>
                <a:gs pos="50000">
                  <a:schemeClr val="bg1"/>
                </a:gs>
                <a:gs pos="100000">
                  <a:srgbClr val="CCFFFF"/>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zh-TW"/>
            </a:p>
          </p:txBody>
        </p:sp>
        <p:sp>
          <p:nvSpPr>
            <p:cNvPr id="35875" name="Text Box 35"/>
            <p:cNvSpPr txBox="1">
              <a:spLocks noChangeArrowheads="1"/>
            </p:cNvSpPr>
            <p:nvPr/>
          </p:nvSpPr>
          <p:spPr bwMode="auto">
            <a:xfrm>
              <a:off x="1112" y="1632"/>
              <a:ext cx="291" cy="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r>
                <a:rPr lang="zh-TW" altLang="en-US" b="1" dirty="0">
                  <a:ea typeface="標楷體" pitchFamily="65" charset="-120"/>
                </a:rPr>
                <a:t>直轄市、縣市政府動員準備業務會報</a:t>
              </a:r>
            </a:p>
          </p:txBody>
        </p:sp>
        <p:sp>
          <p:nvSpPr>
            <p:cNvPr id="35859" name="Rectangle 19"/>
            <p:cNvSpPr>
              <a:spLocks noChangeArrowheads="1"/>
            </p:cNvSpPr>
            <p:nvPr/>
          </p:nvSpPr>
          <p:spPr bwMode="auto">
            <a:xfrm>
              <a:off x="912" y="480"/>
              <a:ext cx="2256" cy="240"/>
            </a:xfrm>
            <a:prstGeom prst="rect">
              <a:avLst/>
            </a:prstGeom>
            <a:gradFill rotWithShape="1">
              <a:gsLst>
                <a:gs pos="0">
                  <a:srgbClr val="CCFFCC"/>
                </a:gs>
                <a:gs pos="50000">
                  <a:schemeClr val="bg1"/>
                </a:gs>
                <a:gs pos="100000">
                  <a:srgbClr val="CCFFC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b="1" dirty="0">
                  <a:ea typeface="標楷體" pitchFamily="65" charset="-120"/>
                </a:rPr>
                <a:t>行政院全民防衛動員準備業務會報</a:t>
              </a:r>
            </a:p>
          </p:txBody>
        </p:sp>
        <p:sp>
          <p:nvSpPr>
            <p:cNvPr id="35886" name="Line 46"/>
            <p:cNvSpPr>
              <a:spLocks noChangeShapeType="1"/>
            </p:cNvSpPr>
            <p:nvPr/>
          </p:nvSpPr>
          <p:spPr bwMode="auto">
            <a:xfrm>
              <a:off x="2544" y="3735"/>
              <a:ext cx="2256" cy="0"/>
            </a:xfrm>
            <a:prstGeom prst="line">
              <a:avLst/>
            </a:prstGeom>
            <a:noFill/>
            <a:ln w="28575">
              <a:solidFill>
                <a:srgbClr val="A5002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87" name="Line 47"/>
            <p:cNvSpPr>
              <a:spLocks noChangeShapeType="1"/>
            </p:cNvSpPr>
            <p:nvPr/>
          </p:nvSpPr>
          <p:spPr bwMode="auto">
            <a:xfrm>
              <a:off x="2544" y="3648"/>
              <a:ext cx="0" cy="96"/>
            </a:xfrm>
            <a:prstGeom prst="line">
              <a:avLst/>
            </a:prstGeom>
            <a:noFill/>
            <a:ln w="28575">
              <a:solidFill>
                <a:srgbClr val="A5002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88" name="Line 48"/>
            <p:cNvSpPr>
              <a:spLocks noChangeShapeType="1"/>
            </p:cNvSpPr>
            <p:nvPr/>
          </p:nvSpPr>
          <p:spPr bwMode="auto">
            <a:xfrm>
              <a:off x="2880" y="3648"/>
              <a:ext cx="0" cy="96"/>
            </a:xfrm>
            <a:prstGeom prst="line">
              <a:avLst/>
            </a:prstGeom>
            <a:noFill/>
            <a:ln w="28575">
              <a:solidFill>
                <a:srgbClr val="A5002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89" name="Line 49"/>
            <p:cNvSpPr>
              <a:spLocks noChangeShapeType="1"/>
            </p:cNvSpPr>
            <p:nvPr/>
          </p:nvSpPr>
          <p:spPr bwMode="auto">
            <a:xfrm>
              <a:off x="3186" y="3639"/>
              <a:ext cx="0" cy="96"/>
            </a:xfrm>
            <a:prstGeom prst="line">
              <a:avLst/>
            </a:prstGeom>
            <a:noFill/>
            <a:ln w="28575">
              <a:solidFill>
                <a:srgbClr val="A5002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90" name="Line 50"/>
            <p:cNvSpPr>
              <a:spLocks noChangeShapeType="1"/>
            </p:cNvSpPr>
            <p:nvPr/>
          </p:nvSpPr>
          <p:spPr bwMode="auto">
            <a:xfrm>
              <a:off x="3492" y="3639"/>
              <a:ext cx="0" cy="96"/>
            </a:xfrm>
            <a:prstGeom prst="line">
              <a:avLst/>
            </a:prstGeom>
            <a:noFill/>
            <a:ln w="28575">
              <a:solidFill>
                <a:srgbClr val="A5002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91" name="Line 51"/>
            <p:cNvSpPr>
              <a:spLocks noChangeShapeType="1"/>
            </p:cNvSpPr>
            <p:nvPr/>
          </p:nvSpPr>
          <p:spPr bwMode="auto">
            <a:xfrm>
              <a:off x="3810" y="3639"/>
              <a:ext cx="0" cy="96"/>
            </a:xfrm>
            <a:prstGeom prst="line">
              <a:avLst/>
            </a:prstGeom>
            <a:noFill/>
            <a:ln w="28575">
              <a:solidFill>
                <a:srgbClr val="A5002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92" name="Line 52"/>
            <p:cNvSpPr>
              <a:spLocks noChangeShapeType="1"/>
            </p:cNvSpPr>
            <p:nvPr/>
          </p:nvSpPr>
          <p:spPr bwMode="auto">
            <a:xfrm>
              <a:off x="4140" y="3639"/>
              <a:ext cx="0" cy="96"/>
            </a:xfrm>
            <a:prstGeom prst="line">
              <a:avLst/>
            </a:prstGeom>
            <a:noFill/>
            <a:ln w="28575">
              <a:solidFill>
                <a:srgbClr val="A5002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93" name="Line 53"/>
            <p:cNvSpPr>
              <a:spLocks noChangeShapeType="1"/>
            </p:cNvSpPr>
            <p:nvPr/>
          </p:nvSpPr>
          <p:spPr bwMode="auto">
            <a:xfrm>
              <a:off x="4476" y="3630"/>
              <a:ext cx="0" cy="96"/>
            </a:xfrm>
            <a:prstGeom prst="line">
              <a:avLst/>
            </a:prstGeom>
            <a:noFill/>
            <a:ln w="28575">
              <a:solidFill>
                <a:srgbClr val="A5002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94" name="Line 54"/>
            <p:cNvSpPr>
              <a:spLocks noChangeShapeType="1"/>
            </p:cNvSpPr>
            <p:nvPr/>
          </p:nvSpPr>
          <p:spPr bwMode="auto">
            <a:xfrm>
              <a:off x="4791" y="3648"/>
              <a:ext cx="0" cy="96"/>
            </a:xfrm>
            <a:prstGeom prst="line">
              <a:avLst/>
            </a:prstGeom>
            <a:noFill/>
            <a:ln w="28575">
              <a:solidFill>
                <a:srgbClr val="A5002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77" name="Rectangle 37"/>
            <p:cNvSpPr>
              <a:spLocks noChangeArrowheads="1"/>
            </p:cNvSpPr>
            <p:nvPr/>
          </p:nvSpPr>
          <p:spPr bwMode="auto">
            <a:xfrm>
              <a:off x="2448" y="1764"/>
              <a:ext cx="240" cy="187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b="1" dirty="0">
                  <a:ea typeface="標楷體" pitchFamily="65" charset="-120"/>
                </a:rPr>
                <a:t>軍</a:t>
              </a:r>
            </a:p>
            <a:p>
              <a:pPr algn="ctr"/>
              <a:r>
                <a:rPr lang="zh-TW" altLang="en-US" b="1" dirty="0">
                  <a:ea typeface="標楷體" pitchFamily="65" charset="-120"/>
                </a:rPr>
                <a:t>事</a:t>
              </a:r>
            </a:p>
            <a:p>
              <a:pPr algn="ctr"/>
              <a:r>
                <a:rPr lang="zh-TW" altLang="en-US" b="1" dirty="0">
                  <a:ea typeface="標楷體" pitchFamily="65" charset="-120"/>
                </a:rPr>
                <a:t>動</a:t>
              </a:r>
            </a:p>
            <a:p>
              <a:pPr algn="ctr"/>
              <a:r>
                <a:rPr lang="zh-TW" altLang="en-US" b="1" dirty="0">
                  <a:ea typeface="標楷體" pitchFamily="65" charset="-120"/>
                </a:rPr>
                <a:t>員</a:t>
              </a:r>
            </a:p>
            <a:p>
              <a:pPr algn="ctr"/>
              <a:r>
                <a:rPr lang="zh-TW" altLang="en-US" b="1" dirty="0">
                  <a:ea typeface="標楷體" pitchFamily="65" charset="-120"/>
                </a:rPr>
                <a:t>準</a:t>
              </a:r>
            </a:p>
            <a:p>
              <a:pPr algn="ctr"/>
              <a:r>
                <a:rPr lang="zh-TW" altLang="en-US" b="1" dirty="0">
                  <a:ea typeface="標楷體" pitchFamily="65" charset="-120"/>
                </a:rPr>
                <a:t>備</a:t>
              </a:r>
            </a:p>
            <a:p>
              <a:pPr algn="ctr"/>
              <a:r>
                <a:rPr lang="zh-TW" altLang="en-US" b="1" dirty="0">
                  <a:ea typeface="標楷體" pitchFamily="65" charset="-120"/>
                </a:rPr>
                <a:t>業</a:t>
              </a:r>
            </a:p>
            <a:p>
              <a:pPr algn="ctr"/>
              <a:r>
                <a:rPr lang="zh-TW" altLang="en-US" b="1" dirty="0">
                  <a:ea typeface="標楷體" pitchFamily="65" charset="-120"/>
                </a:rPr>
                <a:t>務</a:t>
              </a:r>
            </a:p>
            <a:p>
              <a:pPr algn="ctr"/>
              <a:r>
                <a:rPr lang="zh-TW" altLang="en-US" b="1" dirty="0">
                  <a:ea typeface="標楷體" pitchFamily="65" charset="-120"/>
                </a:rPr>
                <a:t>會</a:t>
              </a:r>
            </a:p>
            <a:p>
              <a:pPr algn="ctr"/>
              <a:r>
                <a:rPr lang="zh-TW" altLang="en-US" b="1" dirty="0">
                  <a:ea typeface="標楷體" pitchFamily="65" charset="-120"/>
                </a:rPr>
                <a:t>報</a:t>
              </a:r>
            </a:p>
          </p:txBody>
        </p:sp>
        <p:sp>
          <p:nvSpPr>
            <p:cNvPr id="35879" name="Rectangle 39"/>
            <p:cNvSpPr>
              <a:spLocks noChangeArrowheads="1"/>
            </p:cNvSpPr>
            <p:nvPr/>
          </p:nvSpPr>
          <p:spPr bwMode="auto">
            <a:xfrm>
              <a:off x="2754" y="1764"/>
              <a:ext cx="240" cy="187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b="1" dirty="0">
                  <a:ea typeface="標楷體" pitchFamily="65" charset="-120"/>
                </a:rPr>
                <a:t>科</a:t>
              </a:r>
            </a:p>
            <a:p>
              <a:pPr algn="ctr"/>
              <a:r>
                <a:rPr lang="zh-TW" altLang="en-US" b="1" dirty="0">
                  <a:ea typeface="標楷體" pitchFamily="65" charset="-120"/>
                </a:rPr>
                <a:t>技</a:t>
              </a:r>
            </a:p>
            <a:p>
              <a:pPr algn="ctr"/>
              <a:r>
                <a:rPr lang="zh-TW" altLang="en-US" b="1" dirty="0">
                  <a:ea typeface="標楷體" pitchFamily="65" charset="-120"/>
                </a:rPr>
                <a:t>動</a:t>
              </a:r>
            </a:p>
            <a:p>
              <a:pPr algn="ctr"/>
              <a:r>
                <a:rPr lang="zh-TW" altLang="en-US" b="1" dirty="0">
                  <a:ea typeface="標楷體" pitchFamily="65" charset="-120"/>
                </a:rPr>
                <a:t>員</a:t>
              </a:r>
            </a:p>
            <a:p>
              <a:pPr algn="ctr"/>
              <a:r>
                <a:rPr lang="zh-TW" altLang="en-US" b="1" dirty="0">
                  <a:ea typeface="標楷體" pitchFamily="65" charset="-120"/>
                </a:rPr>
                <a:t>準</a:t>
              </a:r>
            </a:p>
            <a:p>
              <a:pPr algn="ctr"/>
              <a:r>
                <a:rPr lang="zh-TW" altLang="en-US" b="1" dirty="0">
                  <a:ea typeface="標楷體" pitchFamily="65" charset="-120"/>
                </a:rPr>
                <a:t>備</a:t>
              </a:r>
            </a:p>
            <a:p>
              <a:pPr algn="ctr"/>
              <a:r>
                <a:rPr lang="zh-TW" altLang="en-US" b="1" dirty="0">
                  <a:ea typeface="標楷體" pitchFamily="65" charset="-120"/>
                </a:rPr>
                <a:t>業</a:t>
              </a:r>
            </a:p>
            <a:p>
              <a:pPr algn="ctr"/>
              <a:r>
                <a:rPr lang="zh-TW" altLang="en-US" b="1" dirty="0">
                  <a:ea typeface="標楷體" pitchFamily="65" charset="-120"/>
                </a:rPr>
                <a:t>務</a:t>
              </a:r>
            </a:p>
            <a:p>
              <a:pPr algn="ctr"/>
              <a:r>
                <a:rPr lang="zh-TW" altLang="en-US" b="1" dirty="0">
                  <a:ea typeface="標楷體" pitchFamily="65" charset="-120"/>
                </a:rPr>
                <a:t>會</a:t>
              </a:r>
            </a:p>
            <a:p>
              <a:pPr algn="ctr"/>
              <a:r>
                <a:rPr lang="zh-TW" altLang="en-US" b="1" dirty="0">
                  <a:ea typeface="標楷體" pitchFamily="65" charset="-120"/>
                </a:rPr>
                <a:t>報</a:t>
              </a:r>
            </a:p>
          </p:txBody>
        </p:sp>
        <p:sp>
          <p:nvSpPr>
            <p:cNvPr id="35880" name="Rectangle 40"/>
            <p:cNvSpPr>
              <a:spLocks noChangeArrowheads="1"/>
            </p:cNvSpPr>
            <p:nvPr/>
          </p:nvSpPr>
          <p:spPr bwMode="auto">
            <a:xfrm>
              <a:off x="3063" y="1764"/>
              <a:ext cx="240" cy="187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b="1" dirty="0">
                  <a:ea typeface="標楷體" pitchFamily="65" charset="-120"/>
                </a:rPr>
                <a:t>衛</a:t>
              </a:r>
            </a:p>
            <a:p>
              <a:pPr algn="ctr"/>
              <a:r>
                <a:rPr lang="zh-TW" altLang="en-US" b="1" dirty="0">
                  <a:ea typeface="標楷體" pitchFamily="65" charset="-120"/>
                </a:rPr>
                <a:t>生</a:t>
              </a:r>
            </a:p>
            <a:p>
              <a:pPr algn="ctr"/>
              <a:r>
                <a:rPr lang="zh-TW" altLang="en-US" b="1" dirty="0">
                  <a:ea typeface="標楷體" pitchFamily="65" charset="-120"/>
                </a:rPr>
                <a:t>動</a:t>
              </a:r>
            </a:p>
            <a:p>
              <a:pPr algn="ctr"/>
              <a:r>
                <a:rPr lang="zh-TW" altLang="en-US" b="1" dirty="0">
                  <a:ea typeface="標楷體" pitchFamily="65" charset="-120"/>
                </a:rPr>
                <a:t>員</a:t>
              </a:r>
            </a:p>
            <a:p>
              <a:pPr algn="ctr"/>
              <a:r>
                <a:rPr lang="zh-TW" altLang="en-US" b="1" dirty="0">
                  <a:ea typeface="標楷體" pitchFamily="65" charset="-120"/>
                </a:rPr>
                <a:t>準</a:t>
              </a:r>
            </a:p>
            <a:p>
              <a:pPr algn="ctr"/>
              <a:r>
                <a:rPr lang="zh-TW" altLang="en-US" b="1" dirty="0">
                  <a:ea typeface="標楷體" pitchFamily="65" charset="-120"/>
                </a:rPr>
                <a:t>備</a:t>
              </a:r>
            </a:p>
            <a:p>
              <a:pPr algn="ctr"/>
              <a:r>
                <a:rPr lang="zh-TW" altLang="en-US" b="1" dirty="0">
                  <a:ea typeface="標楷體" pitchFamily="65" charset="-120"/>
                </a:rPr>
                <a:t>業</a:t>
              </a:r>
            </a:p>
            <a:p>
              <a:pPr algn="ctr"/>
              <a:r>
                <a:rPr lang="zh-TW" altLang="en-US" b="1" dirty="0">
                  <a:ea typeface="標楷體" pitchFamily="65" charset="-120"/>
                </a:rPr>
                <a:t>務</a:t>
              </a:r>
            </a:p>
            <a:p>
              <a:pPr algn="ctr"/>
              <a:r>
                <a:rPr lang="zh-TW" altLang="en-US" b="1" dirty="0">
                  <a:ea typeface="標楷體" pitchFamily="65" charset="-120"/>
                </a:rPr>
                <a:t>會</a:t>
              </a:r>
            </a:p>
            <a:p>
              <a:pPr algn="ctr"/>
              <a:r>
                <a:rPr lang="zh-TW" altLang="en-US" b="1" dirty="0">
                  <a:ea typeface="標楷體" pitchFamily="65" charset="-120"/>
                </a:rPr>
                <a:t>報</a:t>
              </a:r>
            </a:p>
          </p:txBody>
        </p:sp>
        <p:sp>
          <p:nvSpPr>
            <p:cNvPr id="35881" name="Rectangle 41"/>
            <p:cNvSpPr>
              <a:spLocks noChangeArrowheads="1"/>
            </p:cNvSpPr>
            <p:nvPr/>
          </p:nvSpPr>
          <p:spPr bwMode="auto">
            <a:xfrm>
              <a:off x="3372" y="1764"/>
              <a:ext cx="240" cy="187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b="1" dirty="0">
                  <a:ea typeface="標楷體" pitchFamily="65" charset="-120"/>
                </a:rPr>
                <a:t>交</a:t>
              </a:r>
            </a:p>
            <a:p>
              <a:pPr algn="ctr"/>
              <a:r>
                <a:rPr lang="zh-TW" altLang="en-US" b="1" dirty="0">
                  <a:ea typeface="標楷體" pitchFamily="65" charset="-120"/>
                </a:rPr>
                <a:t>通</a:t>
              </a:r>
            </a:p>
            <a:p>
              <a:pPr algn="ctr"/>
              <a:r>
                <a:rPr lang="zh-TW" altLang="en-US" b="1" dirty="0">
                  <a:ea typeface="標楷體" pitchFamily="65" charset="-120"/>
                </a:rPr>
                <a:t>動</a:t>
              </a:r>
            </a:p>
            <a:p>
              <a:pPr algn="ctr"/>
              <a:r>
                <a:rPr lang="zh-TW" altLang="en-US" b="1" dirty="0">
                  <a:ea typeface="標楷體" pitchFamily="65" charset="-120"/>
                </a:rPr>
                <a:t>員</a:t>
              </a:r>
            </a:p>
            <a:p>
              <a:pPr algn="ctr"/>
              <a:r>
                <a:rPr lang="zh-TW" altLang="en-US" b="1" dirty="0">
                  <a:ea typeface="標楷體" pitchFamily="65" charset="-120"/>
                </a:rPr>
                <a:t>準</a:t>
              </a:r>
            </a:p>
            <a:p>
              <a:pPr algn="ctr"/>
              <a:r>
                <a:rPr lang="zh-TW" altLang="en-US" b="1" dirty="0">
                  <a:ea typeface="標楷體" pitchFamily="65" charset="-120"/>
                </a:rPr>
                <a:t>備</a:t>
              </a:r>
            </a:p>
            <a:p>
              <a:pPr algn="ctr"/>
              <a:r>
                <a:rPr lang="zh-TW" altLang="en-US" b="1" dirty="0">
                  <a:ea typeface="標楷體" pitchFamily="65" charset="-120"/>
                </a:rPr>
                <a:t>業</a:t>
              </a:r>
            </a:p>
            <a:p>
              <a:pPr algn="ctr"/>
              <a:r>
                <a:rPr lang="zh-TW" altLang="en-US" b="1" dirty="0">
                  <a:ea typeface="標楷體" pitchFamily="65" charset="-120"/>
                </a:rPr>
                <a:t>務</a:t>
              </a:r>
            </a:p>
            <a:p>
              <a:pPr algn="ctr"/>
              <a:r>
                <a:rPr lang="zh-TW" altLang="en-US" b="1" dirty="0">
                  <a:ea typeface="標楷體" pitchFamily="65" charset="-120"/>
                </a:rPr>
                <a:t>會</a:t>
              </a:r>
            </a:p>
            <a:p>
              <a:pPr algn="ctr"/>
              <a:r>
                <a:rPr lang="zh-TW" altLang="en-US" b="1" dirty="0">
                  <a:ea typeface="標楷體" pitchFamily="65" charset="-120"/>
                </a:rPr>
                <a:t>報</a:t>
              </a:r>
            </a:p>
          </p:txBody>
        </p:sp>
        <p:sp>
          <p:nvSpPr>
            <p:cNvPr id="35882" name="Rectangle 42"/>
            <p:cNvSpPr>
              <a:spLocks noChangeArrowheads="1"/>
            </p:cNvSpPr>
            <p:nvPr/>
          </p:nvSpPr>
          <p:spPr bwMode="auto">
            <a:xfrm>
              <a:off x="3687" y="1764"/>
              <a:ext cx="240" cy="187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b="1" dirty="0">
                  <a:ea typeface="標楷體" pitchFamily="65" charset="-120"/>
                </a:rPr>
                <a:t>財</a:t>
              </a:r>
            </a:p>
            <a:p>
              <a:pPr algn="ctr"/>
              <a:r>
                <a:rPr lang="zh-TW" altLang="en-US" b="1" dirty="0">
                  <a:ea typeface="標楷體" pitchFamily="65" charset="-120"/>
                </a:rPr>
                <a:t>力</a:t>
              </a:r>
            </a:p>
            <a:p>
              <a:pPr algn="ctr"/>
              <a:r>
                <a:rPr lang="zh-TW" altLang="en-US" b="1" dirty="0">
                  <a:ea typeface="標楷體" pitchFamily="65" charset="-120"/>
                </a:rPr>
                <a:t>動</a:t>
              </a:r>
            </a:p>
            <a:p>
              <a:pPr algn="ctr"/>
              <a:r>
                <a:rPr lang="zh-TW" altLang="en-US" b="1" dirty="0">
                  <a:ea typeface="標楷體" pitchFamily="65" charset="-120"/>
                </a:rPr>
                <a:t>員</a:t>
              </a:r>
            </a:p>
            <a:p>
              <a:pPr algn="ctr"/>
              <a:r>
                <a:rPr lang="zh-TW" altLang="en-US" b="1" dirty="0">
                  <a:ea typeface="標楷體" pitchFamily="65" charset="-120"/>
                </a:rPr>
                <a:t>準</a:t>
              </a:r>
            </a:p>
            <a:p>
              <a:pPr algn="ctr"/>
              <a:r>
                <a:rPr lang="zh-TW" altLang="en-US" b="1" dirty="0">
                  <a:ea typeface="標楷體" pitchFamily="65" charset="-120"/>
                </a:rPr>
                <a:t>備</a:t>
              </a:r>
            </a:p>
            <a:p>
              <a:pPr algn="ctr"/>
              <a:r>
                <a:rPr lang="zh-TW" altLang="en-US" b="1" dirty="0">
                  <a:ea typeface="標楷體" pitchFamily="65" charset="-120"/>
                </a:rPr>
                <a:t>業</a:t>
              </a:r>
            </a:p>
            <a:p>
              <a:pPr algn="ctr"/>
              <a:r>
                <a:rPr lang="zh-TW" altLang="en-US" b="1" dirty="0">
                  <a:ea typeface="標楷體" pitchFamily="65" charset="-120"/>
                </a:rPr>
                <a:t>務</a:t>
              </a:r>
            </a:p>
            <a:p>
              <a:pPr algn="ctr"/>
              <a:r>
                <a:rPr lang="zh-TW" altLang="en-US" b="1" dirty="0">
                  <a:ea typeface="標楷體" pitchFamily="65" charset="-120"/>
                </a:rPr>
                <a:t>會</a:t>
              </a:r>
            </a:p>
            <a:p>
              <a:pPr algn="ctr"/>
              <a:r>
                <a:rPr lang="zh-TW" altLang="en-US" b="1" dirty="0">
                  <a:ea typeface="標楷體" pitchFamily="65" charset="-120"/>
                </a:rPr>
                <a:t>報</a:t>
              </a:r>
            </a:p>
          </p:txBody>
        </p:sp>
        <p:sp>
          <p:nvSpPr>
            <p:cNvPr id="35883" name="Rectangle 43"/>
            <p:cNvSpPr>
              <a:spLocks noChangeArrowheads="1"/>
            </p:cNvSpPr>
            <p:nvPr/>
          </p:nvSpPr>
          <p:spPr bwMode="auto">
            <a:xfrm>
              <a:off x="4017" y="1764"/>
              <a:ext cx="240" cy="187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1600" b="1" dirty="0">
                  <a:ea typeface="標楷體" pitchFamily="65" charset="-120"/>
                </a:rPr>
                <a:t>物</a:t>
              </a:r>
            </a:p>
            <a:p>
              <a:pPr algn="ctr"/>
              <a:r>
                <a:rPr lang="zh-TW" altLang="en-US" sz="1600" b="1" dirty="0">
                  <a:ea typeface="標楷體" pitchFamily="65" charset="-120"/>
                </a:rPr>
                <a:t>資</a:t>
              </a:r>
            </a:p>
            <a:p>
              <a:pPr algn="ctr"/>
              <a:r>
                <a:rPr lang="zh-TW" altLang="en-US" sz="1600" b="1" dirty="0">
                  <a:ea typeface="標楷體" pitchFamily="65" charset="-120"/>
                </a:rPr>
                <a:t>經</a:t>
              </a:r>
            </a:p>
            <a:p>
              <a:pPr algn="ctr"/>
              <a:r>
                <a:rPr lang="zh-TW" altLang="en-US" sz="1600" b="1" dirty="0">
                  <a:ea typeface="標楷體" pitchFamily="65" charset="-120"/>
                </a:rPr>
                <a:t>濟</a:t>
              </a:r>
            </a:p>
            <a:p>
              <a:pPr algn="ctr"/>
              <a:r>
                <a:rPr lang="zh-TW" altLang="en-US" sz="1600" b="1" dirty="0">
                  <a:ea typeface="標楷體" pitchFamily="65" charset="-120"/>
                </a:rPr>
                <a:t>動</a:t>
              </a:r>
            </a:p>
            <a:p>
              <a:pPr algn="ctr"/>
              <a:r>
                <a:rPr lang="zh-TW" altLang="en-US" sz="1600" b="1" dirty="0">
                  <a:ea typeface="標楷體" pitchFamily="65" charset="-120"/>
                </a:rPr>
                <a:t>員</a:t>
              </a:r>
            </a:p>
            <a:p>
              <a:pPr algn="ctr"/>
              <a:r>
                <a:rPr lang="zh-TW" altLang="en-US" sz="1600" b="1" dirty="0">
                  <a:ea typeface="標楷體" pitchFamily="65" charset="-120"/>
                </a:rPr>
                <a:t>準</a:t>
              </a:r>
            </a:p>
            <a:p>
              <a:pPr algn="ctr"/>
              <a:r>
                <a:rPr lang="zh-TW" altLang="en-US" sz="1600" b="1" dirty="0">
                  <a:ea typeface="標楷體" pitchFamily="65" charset="-120"/>
                </a:rPr>
                <a:t>備</a:t>
              </a:r>
            </a:p>
            <a:p>
              <a:pPr algn="ctr"/>
              <a:r>
                <a:rPr lang="zh-TW" altLang="en-US" sz="1600" b="1" dirty="0">
                  <a:ea typeface="標楷體" pitchFamily="65" charset="-120"/>
                </a:rPr>
                <a:t>業</a:t>
              </a:r>
            </a:p>
            <a:p>
              <a:pPr algn="ctr"/>
              <a:r>
                <a:rPr lang="zh-TW" altLang="en-US" sz="1600" b="1" dirty="0">
                  <a:ea typeface="標楷體" pitchFamily="65" charset="-120"/>
                </a:rPr>
                <a:t>務</a:t>
              </a:r>
            </a:p>
            <a:p>
              <a:pPr algn="ctr"/>
              <a:r>
                <a:rPr lang="zh-TW" altLang="en-US" sz="1600" b="1" dirty="0">
                  <a:ea typeface="標楷體" pitchFamily="65" charset="-120"/>
                </a:rPr>
                <a:t>會</a:t>
              </a:r>
            </a:p>
            <a:p>
              <a:pPr algn="ctr"/>
              <a:r>
                <a:rPr lang="zh-TW" altLang="en-US" sz="1600" b="1" dirty="0">
                  <a:ea typeface="標楷體" pitchFamily="65" charset="-120"/>
                </a:rPr>
                <a:t>報</a:t>
              </a:r>
            </a:p>
          </p:txBody>
        </p:sp>
        <p:sp>
          <p:nvSpPr>
            <p:cNvPr id="35884" name="Rectangle 44"/>
            <p:cNvSpPr>
              <a:spLocks noChangeArrowheads="1"/>
            </p:cNvSpPr>
            <p:nvPr/>
          </p:nvSpPr>
          <p:spPr bwMode="auto">
            <a:xfrm>
              <a:off x="4353" y="1764"/>
              <a:ext cx="240" cy="187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b="1" dirty="0">
                  <a:ea typeface="標楷體" pitchFamily="65" charset="-120"/>
                </a:rPr>
                <a:t>人</a:t>
              </a:r>
            </a:p>
            <a:p>
              <a:pPr algn="ctr"/>
              <a:r>
                <a:rPr lang="zh-TW" altLang="en-US" b="1" dirty="0">
                  <a:ea typeface="標楷體" pitchFamily="65" charset="-120"/>
                </a:rPr>
                <a:t>力</a:t>
              </a:r>
            </a:p>
            <a:p>
              <a:pPr algn="ctr"/>
              <a:r>
                <a:rPr lang="zh-TW" altLang="en-US" b="1" dirty="0">
                  <a:ea typeface="標楷體" pitchFamily="65" charset="-120"/>
                </a:rPr>
                <a:t>動</a:t>
              </a:r>
            </a:p>
            <a:p>
              <a:pPr algn="ctr"/>
              <a:r>
                <a:rPr lang="zh-TW" altLang="en-US" b="1" dirty="0">
                  <a:ea typeface="標楷體" pitchFamily="65" charset="-120"/>
                </a:rPr>
                <a:t>員</a:t>
              </a:r>
            </a:p>
            <a:p>
              <a:pPr algn="ctr"/>
              <a:r>
                <a:rPr lang="zh-TW" altLang="en-US" b="1" dirty="0">
                  <a:ea typeface="標楷體" pitchFamily="65" charset="-120"/>
                </a:rPr>
                <a:t>準</a:t>
              </a:r>
            </a:p>
            <a:p>
              <a:pPr algn="ctr"/>
              <a:r>
                <a:rPr lang="zh-TW" altLang="en-US" b="1" dirty="0">
                  <a:ea typeface="標楷體" pitchFamily="65" charset="-120"/>
                </a:rPr>
                <a:t>備</a:t>
              </a:r>
            </a:p>
            <a:p>
              <a:pPr algn="ctr"/>
              <a:r>
                <a:rPr lang="zh-TW" altLang="en-US" b="1" dirty="0">
                  <a:ea typeface="標楷體" pitchFamily="65" charset="-120"/>
                </a:rPr>
                <a:t>業</a:t>
              </a:r>
            </a:p>
            <a:p>
              <a:pPr algn="ctr"/>
              <a:r>
                <a:rPr lang="zh-TW" altLang="en-US" b="1" dirty="0">
                  <a:ea typeface="標楷體" pitchFamily="65" charset="-120"/>
                </a:rPr>
                <a:t>務</a:t>
              </a:r>
            </a:p>
            <a:p>
              <a:pPr algn="ctr"/>
              <a:r>
                <a:rPr lang="zh-TW" altLang="en-US" b="1" dirty="0">
                  <a:ea typeface="標楷體" pitchFamily="65" charset="-120"/>
                </a:rPr>
                <a:t>會</a:t>
              </a:r>
            </a:p>
            <a:p>
              <a:pPr algn="ctr"/>
              <a:r>
                <a:rPr lang="zh-TW" altLang="en-US" b="1" dirty="0">
                  <a:ea typeface="標楷體" pitchFamily="65" charset="-120"/>
                </a:rPr>
                <a:t>報</a:t>
              </a:r>
            </a:p>
          </p:txBody>
        </p:sp>
        <p:sp>
          <p:nvSpPr>
            <p:cNvPr id="35885" name="Rectangle 45"/>
            <p:cNvSpPr>
              <a:spLocks noChangeArrowheads="1"/>
            </p:cNvSpPr>
            <p:nvPr/>
          </p:nvSpPr>
          <p:spPr bwMode="auto">
            <a:xfrm>
              <a:off x="4656" y="1764"/>
              <a:ext cx="240" cy="187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b="1" dirty="0">
                  <a:ea typeface="標楷體" pitchFamily="65" charset="-120"/>
                </a:rPr>
                <a:t>精</a:t>
              </a:r>
            </a:p>
            <a:p>
              <a:pPr algn="ctr"/>
              <a:r>
                <a:rPr lang="zh-TW" altLang="en-US" b="1" dirty="0">
                  <a:ea typeface="標楷體" pitchFamily="65" charset="-120"/>
                </a:rPr>
                <a:t>神</a:t>
              </a:r>
            </a:p>
            <a:p>
              <a:pPr algn="ctr"/>
              <a:r>
                <a:rPr lang="zh-TW" altLang="en-US" b="1" dirty="0">
                  <a:ea typeface="標楷體" pitchFamily="65" charset="-120"/>
                </a:rPr>
                <a:t>動</a:t>
              </a:r>
            </a:p>
            <a:p>
              <a:pPr algn="ctr"/>
              <a:r>
                <a:rPr lang="zh-TW" altLang="en-US" b="1" dirty="0">
                  <a:ea typeface="標楷體" pitchFamily="65" charset="-120"/>
                </a:rPr>
                <a:t>員</a:t>
              </a:r>
            </a:p>
            <a:p>
              <a:pPr algn="ctr"/>
              <a:r>
                <a:rPr lang="zh-TW" altLang="en-US" b="1" dirty="0">
                  <a:ea typeface="標楷體" pitchFamily="65" charset="-120"/>
                </a:rPr>
                <a:t>準</a:t>
              </a:r>
            </a:p>
            <a:p>
              <a:pPr algn="ctr"/>
              <a:r>
                <a:rPr lang="zh-TW" altLang="en-US" b="1" dirty="0">
                  <a:ea typeface="標楷體" pitchFamily="65" charset="-120"/>
                </a:rPr>
                <a:t>備</a:t>
              </a:r>
            </a:p>
            <a:p>
              <a:pPr algn="ctr"/>
              <a:r>
                <a:rPr lang="zh-TW" altLang="en-US" b="1" dirty="0">
                  <a:ea typeface="標楷體" pitchFamily="65" charset="-120"/>
                </a:rPr>
                <a:t>業</a:t>
              </a:r>
            </a:p>
            <a:p>
              <a:pPr algn="ctr"/>
              <a:r>
                <a:rPr lang="zh-TW" altLang="en-US" b="1" dirty="0">
                  <a:ea typeface="標楷體" pitchFamily="65" charset="-120"/>
                </a:rPr>
                <a:t>務</a:t>
              </a:r>
            </a:p>
            <a:p>
              <a:pPr algn="ctr"/>
              <a:r>
                <a:rPr lang="zh-TW" altLang="en-US" b="1" dirty="0">
                  <a:ea typeface="標楷體" pitchFamily="65" charset="-120"/>
                </a:rPr>
                <a:t>會</a:t>
              </a:r>
            </a:p>
            <a:p>
              <a:pPr algn="ctr"/>
              <a:r>
                <a:rPr lang="zh-TW" altLang="en-US" b="1" dirty="0">
                  <a:ea typeface="標楷體" pitchFamily="65" charset="-120"/>
                </a:rPr>
                <a:t>報</a:t>
              </a:r>
            </a:p>
          </p:txBody>
        </p:sp>
        <p:sp>
          <p:nvSpPr>
            <p:cNvPr id="35895" name="Line 55"/>
            <p:cNvSpPr>
              <a:spLocks noChangeShapeType="1"/>
            </p:cNvSpPr>
            <p:nvPr/>
          </p:nvSpPr>
          <p:spPr bwMode="auto">
            <a:xfrm>
              <a:off x="3648" y="3744"/>
              <a:ext cx="0" cy="96"/>
            </a:xfrm>
            <a:prstGeom prst="line">
              <a:avLst/>
            </a:prstGeom>
            <a:noFill/>
            <a:ln w="28575">
              <a:solidFill>
                <a:srgbClr val="A5002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96" name="Line 56"/>
            <p:cNvSpPr>
              <a:spLocks noChangeShapeType="1"/>
            </p:cNvSpPr>
            <p:nvPr/>
          </p:nvSpPr>
          <p:spPr bwMode="auto">
            <a:xfrm flipH="1">
              <a:off x="1488" y="3840"/>
              <a:ext cx="2160" cy="0"/>
            </a:xfrm>
            <a:prstGeom prst="line">
              <a:avLst/>
            </a:prstGeom>
            <a:noFill/>
            <a:ln w="28575">
              <a:solidFill>
                <a:srgbClr val="A5002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
        <p:nvSpPr>
          <p:cNvPr id="35898" name="Line 58"/>
          <p:cNvSpPr>
            <a:spLocks noChangeShapeType="1"/>
          </p:cNvSpPr>
          <p:nvPr/>
        </p:nvSpPr>
        <p:spPr bwMode="auto">
          <a:xfrm>
            <a:off x="457200" y="3733800"/>
            <a:ext cx="4572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899" name="Line 59"/>
          <p:cNvSpPr>
            <a:spLocks noChangeShapeType="1"/>
          </p:cNvSpPr>
          <p:nvPr/>
        </p:nvSpPr>
        <p:spPr bwMode="auto">
          <a:xfrm>
            <a:off x="457200" y="4876800"/>
            <a:ext cx="457200" cy="0"/>
          </a:xfrm>
          <a:prstGeom prst="line">
            <a:avLst/>
          </a:prstGeom>
          <a:noFill/>
          <a:ln w="28575">
            <a:solidFill>
              <a:srgbClr val="A5002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900" name="Text Box 60"/>
          <p:cNvSpPr txBox="1">
            <a:spLocks noChangeArrowheads="1"/>
          </p:cNvSpPr>
          <p:nvPr/>
        </p:nvSpPr>
        <p:spPr bwMode="auto">
          <a:xfrm>
            <a:off x="377825" y="384968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b="1" dirty="0">
                <a:ea typeface="標楷體" pitchFamily="65" charset="-120"/>
              </a:rPr>
              <a:t>隸屬線</a:t>
            </a:r>
          </a:p>
        </p:txBody>
      </p:sp>
      <p:sp>
        <p:nvSpPr>
          <p:cNvPr id="35901" name="Text Box 61"/>
          <p:cNvSpPr txBox="1">
            <a:spLocks noChangeArrowheads="1"/>
          </p:cNvSpPr>
          <p:nvPr/>
        </p:nvSpPr>
        <p:spPr bwMode="auto">
          <a:xfrm>
            <a:off x="349250" y="50292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b="1" dirty="0">
                <a:solidFill>
                  <a:srgbClr val="A50021"/>
                </a:solidFill>
                <a:ea typeface="標楷體" pitchFamily="65" charset="-120"/>
              </a:rPr>
              <a:t>業務協調線</a:t>
            </a:r>
          </a:p>
        </p:txBody>
      </p:sp>
    </p:spTree>
    <p:extLst>
      <p:ext uri="{BB962C8B-B14F-4D97-AF65-F5344CB8AC3E}">
        <p14:creationId xmlns:p14="http://schemas.microsoft.com/office/powerpoint/2010/main" val="26333276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投影片編號版面配置區 3"/>
          <p:cNvSpPr>
            <a:spLocks noGrp="1"/>
          </p:cNvSpPr>
          <p:nvPr>
            <p:ph type="sldNum" sz="quarter" idx="12"/>
          </p:nvPr>
        </p:nvSpPr>
        <p:spPr/>
        <p:txBody>
          <a:bodyPr/>
          <a:lstStyle/>
          <a:p>
            <a:fld id="{7660F71F-FD5C-44AA-B50E-0983374B7B7F}" type="slidenum">
              <a:rPr lang="en-US" altLang="zh-TW"/>
              <a:pPr/>
              <a:t>55</a:t>
            </a:fld>
            <a:endParaRPr lang="en-US" altLang="zh-TW"/>
          </a:p>
        </p:txBody>
      </p:sp>
      <p:pic>
        <p:nvPicPr>
          <p:cNvPr id="34818" name="Picture 2" descr="200910242144_18_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57200" y="304800"/>
            <a:ext cx="8153400" cy="5795963"/>
          </a:xfrm>
          <a:prstGeom prst="rect">
            <a:avLst/>
          </a:prstGeom>
          <a:noFill/>
          <a:extLst>
            <a:ext uri="{909E8E84-426E-40DD-AFC4-6F175D3DCCD1}">
              <a14:hiddenFill xmlns:a14="http://schemas.microsoft.com/office/drawing/2010/main">
                <a:solidFill>
                  <a:srgbClr val="FFFFFF"/>
                </a:solidFill>
              </a14:hiddenFill>
            </a:ext>
          </a:extLst>
        </p:spPr>
      </p:pic>
      <p:sp>
        <p:nvSpPr>
          <p:cNvPr id="34820" name="Rectangle 4"/>
          <p:cNvSpPr>
            <a:spLocks noChangeArrowheads="1"/>
          </p:cNvSpPr>
          <p:nvPr/>
        </p:nvSpPr>
        <p:spPr bwMode="auto">
          <a:xfrm>
            <a:off x="0" y="0"/>
            <a:ext cx="161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457" anchor="ctr">
            <a:spAutoFit/>
          </a:bodyPr>
          <a:lstStyle/>
          <a:p>
            <a:r>
              <a:rPr lang="en-US" altLang="zh-TW" sz="1600">
                <a:latin typeface="新細明體" pitchFamily="18" charset="-120"/>
              </a:rPr>
              <a:t> </a:t>
            </a:r>
            <a:endParaRPr lang="en-US" altLang="zh-TW"/>
          </a:p>
        </p:txBody>
      </p:sp>
      <p:sp>
        <p:nvSpPr>
          <p:cNvPr id="34822" name="AutoShape 6"/>
          <p:cNvSpPr>
            <a:spLocks noChangeArrowheads="1"/>
          </p:cNvSpPr>
          <p:nvPr/>
        </p:nvSpPr>
        <p:spPr bwMode="auto">
          <a:xfrm>
            <a:off x="685800" y="1643063"/>
            <a:ext cx="685800" cy="3581400"/>
          </a:xfrm>
          <a:prstGeom prst="roundRect">
            <a:avLst>
              <a:gd name="adj" fmla="val 16667"/>
            </a:avLst>
          </a:prstGeom>
          <a:gradFill rotWithShape="1">
            <a:gsLst>
              <a:gs pos="0">
                <a:srgbClr val="CCFFCC"/>
              </a:gs>
              <a:gs pos="100000">
                <a:schemeClr val="bg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800" b="1" dirty="0">
                <a:solidFill>
                  <a:srgbClr val="FF9933"/>
                </a:solidFill>
                <a:ea typeface="標楷體" pitchFamily="65" charset="-120"/>
              </a:rPr>
              <a:t>全</a:t>
            </a:r>
          </a:p>
          <a:p>
            <a:pPr algn="ctr"/>
            <a:r>
              <a:rPr lang="zh-TW" altLang="en-US" sz="2800" b="1" dirty="0">
                <a:solidFill>
                  <a:srgbClr val="FF9933"/>
                </a:solidFill>
                <a:ea typeface="標楷體" pitchFamily="65" charset="-120"/>
              </a:rPr>
              <a:t>民</a:t>
            </a:r>
          </a:p>
          <a:p>
            <a:pPr algn="ctr"/>
            <a:r>
              <a:rPr lang="zh-TW" altLang="en-US" sz="2800" b="1" dirty="0">
                <a:solidFill>
                  <a:srgbClr val="FF9933"/>
                </a:solidFill>
                <a:ea typeface="標楷體" pitchFamily="65" charset="-120"/>
              </a:rPr>
              <a:t>防</a:t>
            </a:r>
          </a:p>
          <a:p>
            <a:pPr algn="ctr"/>
            <a:r>
              <a:rPr lang="zh-TW" altLang="en-US" sz="2800" b="1" dirty="0">
                <a:solidFill>
                  <a:srgbClr val="FF9933"/>
                </a:solidFill>
                <a:ea typeface="標楷體" pitchFamily="65" charset="-120"/>
              </a:rPr>
              <a:t>衛</a:t>
            </a:r>
          </a:p>
          <a:p>
            <a:pPr algn="ctr"/>
            <a:r>
              <a:rPr lang="zh-TW" altLang="en-US" sz="2800" b="1" dirty="0">
                <a:solidFill>
                  <a:srgbClr val="FF9933"/>
                </a:solidFill>
                <a:ea typeface="標楷體" pitchFamily="65" charset="-120"/>
              </a:rPr>
              <a:t>動</a:t>
            </a:r>
          </a:p>
          <a:p>
            <a:pPr algn="ctr"/>
            <a:r>
              <a:rPr lang="zh-TW" altLang="en-US" sz="2800" b="1" dirty="0">
                <a:solidFill>
                  <a:srgbClr val="FF9933"/>
                </a:solidFill>
                <a:ea typeface="標楷體" pitchFamily="65" charset="-120"/>
              </a:rPr>
              <a:t>員</a:t>
            </a:r>
          </a:p>
          <a:p>
            <a:pPr algn="ctr"/>
            <a:r>
              <a:rPr lang="zh-TW" altLang="en-US" sz="2800" b="1" dirty="0">
                <a:solidFill>
                  <a:srgbClr val="FF9933"/>
                </a:solidFill>
                <a:ea typeface="標楷體" pitchFamily="65" charset="-120"/>
              </a:rPr>
              <a:t>體</a:t>
            </a:r>
          </a:p>
          <a:p>
            <a:pPr algn="ctr"/>
            <a:r>
              <a:rPr lang="zh-TW" altLang="en-US" sz="2800" b="1" dirty="0">
                <a:solidFill>
                  <a:srgbClr val="FF9933"/>
                </a:solidFill>
                <a:ea typeface="標楷體" pitchFamily="65" charset="-120"/>
              </a:rPr>
              <a:t>系</a:t>
            </a:r>
          </a:p>
        </p:txBody>
      </p:sp>
      <p:sp>
        <p:nvSpPr>
          <p:cNvPr id="34823" name="AutoShape 7"/>
          <p:cNvSpPr>
            <a:spLocks noChangeArrowheads="1"/>
          </p:cNvSpPr>
          <p:nvPr/>
        </p:nvSpPr>
        <p:spPr bwMode="auto">
          <a:xfrm>
            <a:off x="2162175" y="866775"/>
            <a:ext cx="1905000" cy="1295400"/>
          </a:xfrm>
          <a:prstGeom prst="roundRect">
            <a:avLst>
              <a:gd name="adj" fmla="val 16667"/>
            </a:avLst>
          </a:prstGeom>
          <a:gradFill rotWithShape="1">
            <a:gsLst>
              <a:gs pos="0">
                <a:srgbClr val="FFFFCC"/>
              </a:gs>
              <a:gs pos="100000">
                <a:schemeClr val="bg1"/>
              </a:gs>
            </a:gsLst>
            <a:lin ang="2700000" scaled="1"/>
          </a:gra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a:solidFill>
                  <a:srgbClr val="660066"/>
                </a:solidFill>
                <a:ea typeface="標楷體" pitchFamily="65" charset="-120"/>
              </a:rPr>
              <a:t>動員準備業務</a:t>
            </a:r>
          </a:p>
          <a:p>
            <a:pPr algn="ctr"/>
            <a:r>
              <a:rPr lang="zh-TW" altLang="en-US" sz="2400">
                <a:solidFill>
                  <a:srgbClr val="660066"/>
                </a:solidFill>
                <a:ea typeface="標楷體" pitchFamily="65" charset="-120"/>
              </a:rPr>
              <a:t>會報指導體系</a:t>
            </a:r>
          </a:p>
        </p:txBody>
      </p:sp>
      <p:grpSp>
        <p:nvGrpSpPr>
          <p:cNvPr id="34824" name="Group 8"/>
          <p:cNvGrpSpPr>
            <a:grpSpLocks/>
          </p:cNvGrpSpPr>
          <p:nvPr/>
        </p:nvGrpSpPr>
        <p:grpSpPr bwMode="auto">
          <a:xfrm>
            <a:off x="1371600" y="1524000"/>
            <a:ext cx="838200" cy="3595688"/>
            <a:chOff x="864" y="960"/>
            <a:chExt cx="528" cy="2265"/>
          </a:xfrm>
        </p:grpSpPr>
        <p:sp>
          <p:nvSpPr>
            <p:cNvPr id="34825" name="Line 9"/>
            <p:cNvSpPr>
              <a:spLocks noChangeShapeType="1"/>
            </p:cNvSpPr>
            <p:nvPr/>
          </p:nvSpPr>
          <p:spPr bwMode="auto">
            <a:xfrm>
              <a:off x="1134" y="960"/>
              <a:ext cx="0" cy="226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4826" name="Line 10"/>
            <p:cNvSpPr>
              <a:spLocks noChangeShapeType="1"/>
            </p:cNvSpPr>
            <p:nvPr/>
          </p:nvSpPr>
          <p:spPr bwMode="auto">
            <a:xfrm>
              <a:off x="864" y="2043"/>
              <a:ext cx="5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4827" name="Line 11"/>
            <p:cNvSpPr>
              <a:spLocks noChangeShapeType="1"/>
            </p:cNvSpPr>
            <p:nvPr/>
          </p:nvSpPr>
          <p:spPr bwMode="auto">
            <a:xfrm>
              <a:off x="1125" y="963"/>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4828" name="Line 12"/>
            <p:cNvSpPr>
              <a:spLocks noChangeShapeType="1"/>
            </p:cNvSpPr>
            <p:nvPr/>
          </p:nvSpPr>
          <p:spPr bwMode="auto">
            <a:xfrm>
              <a:off x="1143" y="321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
        <p:nvSpPr>
          <p:cNvPr id="34829" name="AutoShape 13"/>
          <p:cNvSpPr>
            <a:spLocks noChangeArrowheads="1"/>
          </p:cNvSpPr>
          <p:nvPr/>
        </p:nvSpPr>
        <p:spPr bwMode="auto">
          <a:xfrm>
            <a:off x="2166938" y="2605088"/>
            <a:ext cx="1905000" cy="1295400"/>
          </a:xfrm>
          <a:prstGeom prst="roundRect">
            <a:avLst>
              <a:gd name="adj" fmla="val 16667"/>
            </a:avLst>
          </a:prstGeom>
          <a:solidFill>
            <a:srgbClr val="CCFFCC"/>
          </a:soli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動員準備計畫</a:t>
            </a:r>
          </a:p>
          <a:p>
            <a:pPr algn="ctr"/>
            <a:r>
              <a:rPr lang="zh-TW" altLang="en-US" sz="2400" b="1" dirty="0">
                <a:solidFill>
                  <a:srgbClr val="0000FF"/>
                </a:solidFill>
                <a:ea typeface="標楷體" pitchFamily="65" charset="-120"/>
              </a:rPr>
              <a:t>指導體系</a:t>
            </a:r>
          </a:p>
        </p:txBody>
      </p:sp>
      <p:sp>
        <p:nvSpPr>
          <p:cNvPr id="34830" name="AutoShape 14"/>
          <p:cNvSpPr>
            <a:spLocks noChangeArrowheads="1"/>
          </p:cNvSpPr>
          <p:nvPr/>
        </p:nvSpPr>
        <p:spPr bwMode="auto">
          <a:xfrm>
            <a:off x="2166938" y="4448175"/>
            <a:ext cx="1905000" cy="1295400"/>
          </a:xfrm>
          <a:prstGeom prst="roundRect">
            <a:avLst>
              <a:gd name="adj" fmla="val 16667"/>
            </a:avLst>
          </a:prstGeom>
          <a:solidFill>
            <a:srgbClr val="FFCC99"/>
          </a:solidFill>
          <a:ln w="38100" cmpd="dbl">
            <a:solidFill>
              <a:srgbClr val="A5002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a:solidFill>
                  <a:srgbClr val="660066"/>
                </a:solidFill>
                <a:ea typeface="標楷體" pitchFamily="65" charset="-120"/>
              </a:rPr>
              <a:t>戰力綜合協調</a:t>
            </a:r>
          </a:p>
          <a:p>
            <a:pPr algn="ctr"/>
            <a:r>
              <a:rPr lang="zh-TW" altLang="en-US" sz="2400">
                <a:solidFill>
                  <a:srgbClr val="660066"/>
                </a:solidFill>
                <a:ea typeface="標楷體" pitchFamily="65" charset="-120"/>
              </a:rPr>
              <a:t>會報體系</a:t>
            </a:r>
          </a:p>
        </p:txBody>
      </p:sp>
      <p:sp>
        <p:nvSpPr>
          <p:cNvPr id="34831" name="AutoShape 15"/>
          <p:cNvSpPr>
            <a:spLocks noChangeArrowheads="1"/>
          </p:cNvSpPr>
          <p:nvPr/>
        </p:nvSpPr>
        <p:spPr bwMode="auto">
          <a:xfrm>
            <a:off x="2166938" y="866775"/>
            <a:ext cx="1905000" cy="1295400"/>
          </a:xfrm>
          <a:prstGeom prst="roundRect">
            <a:avLst>
              <a:gd name="adj" fmla="val 16667"/>
            </a:avLst>
          </a:prstGeom>
          <a:solidFill>
            <a:srgbClr val="CCFFFF"/>
          </a:soli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動員準備業務</a:t>
            </a:r>
          </a:p>
          <a:p>
            <a:pPr algn="ctr"/>
            <a:r>
              <a:rPr lang="zh-TW" altLang="en-US" sz="2400" b="1" dirty="0">
                <a:solidFill>
                  <a:srgbClr val="0000FF"/>
                </a:solidFill>
                <a:ea typeface="標楷體" pitchFamily="65" charset="-120"/>
              </a:rPr>
              <a:t>會報指導體系</a:t>
            </a:r>
          </a:p>
        </p:txBody>
      </p:sp>
      <p:sp>
        <p:nvSpPr>
          <p:cNvPr id="34832" name="AutoShape 16"/>
          <p:cNvSpPr>
            <a:spLocks noChangeArrowheads="1"/>
          </p:cNvSpPr>
          <p:nvPr/>
        </p:nvSpPr>
        <p:spPr bwMode="auto">
          <a:xfrm>
            <a:off x="2152650" y="4467225"/>
            <a:ext cx="1905000" cy="1295400"/>
          </a:xfrm>
          <a:prstGeom prst="roundRect">
            <a:avLst>
              <a:gd name="adj" fmla="val 16667"/>
            </a:avLst>
          </a:prstGeom>
          <a:solidFill>
            <a:srgbClr val="CCFFFF"/>
          </a:soli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戰力綜合協調</a:t>
            </a:r>
          </a:p>
          <a:p>
            <a:pPr algn="ctr"/>
            <a:r>
              <a:rPr lang="zh-TW" altLang="en-US" sz="2400" b="1" dirty="0">
                <a:solidFill>
                  <a:srgbClr val="0000FF"/>
                </a:solidFill>
                <a:ea typeface="標楷體" pitchFamily="65" charset="-120"/>
              </a:rPr>
              <a:t>會報體系</a:t>
            </a:r>
          </a:p>
        </p:txBody>
      </p:sp>
      <p:sp>
        <p:nvSpPr>
          <p:cNvPr id="34834" name="Text Box 18"/>
          <p:cNvSpPr txBox="1">
            <a:spLocks noChangeArrowheads="1"/>
          </p:cNvSpPr>
          <p:nvPr/>
        </p:nvSpPr>
        <p:spPr bwMode="auto">
          <a:xfrm>
            <a:off x="4343400" y="914400"/>
            <a:ext cx="4267200" cy="523220"/>
          </a:xfrm>
          <a:prstGeom prst="rect">
            <a:avLst/>
          </a:prstGeom>
          <a:solidFill>
            <a:srgbClr val="CCFFCC"/>
          </a:solidFill>
          <a:ln w="38100" cmpd="dbl">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TW" altLang="en-US" sz="2800" b="1" dirty="0">
                <a:solidFill>
                  <a:srgbClr val="FF9933"/>
                </a:solidFill>
                <a:ea typeface="標楷體" pitchFamily="65" charset="-120"/>
              </a:rPr>
              <a:t>動員準備計畫指導體系</a:t>
            </a:r>
          </a:p>
        </p:txBody>
      </p:sp>
      <p:grpSp>
        <p:nvGrpSpPr>
          <p:cNvPr id="34850" name="Group 34"/>
          <p:cNvGrpSpPr>
            <a:grpSpLocks/>
          </p:cNvGrpSpPr>
          <p:nvPr/>
        </p:nvGrpSpPr>
        <p:grpSpPr bwMode="auto">
          <a:xfrm>
            <a:off x="4191000" y="1676400"/>
            <a:ext cx="4572000" cy="4038600"/>
            <a:chOff x="2640" y="1056"/>
            <a:chExt cx="2880" cy="2544"/>
          </a:xfrm>
        </p:grpSpPr>
        <p:sp>
          <p:nvSpPr>
            <p:cNvPr id="34835" name="Rectangle 19"/>
            <p:cNvSpPr>
              <a:spLocks noChangeArrowheads="1"/>
            </p:cNvSpPr>
            <p:nvPr/>
          </p:nvSpPr>
          <p:spPr bwMode="auto">
            <a:xfrm>
              <a:off x="2640" y="1056"/>
              <a:ext cx="1296" cy="336"/>
            </a:xfrm>
            <a:prstGeom prst="rect">
              <a:avLst/>
            </a:prstGeom>
            <a:gradFill rotWithShape="1">
              <a:gsLst>
                <a:gs pos="0">
                  <a:srgbClr val="CCFFCC"/>
                </a:gs>
                <a:gs pos="100000">
                  <a:schemeClr val="bg1"/>
                </a:gs>
              </a:gsLst>
              <a:lin ang="2700000" scaled="1"/>
            </a:gradFill>
            <a:ln w="952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800" b="1" dirty="0">
                  <a:solidFill>
                    <a:srgbClr val="A50021"/>
                  </a:solidFill>
                  <a:ea typeface="標楷體" pitchFamily="65" charset="-120"/>
                </a:rPr>
                <a:t>計畫名稱</a:t>
              </a:r>
            </a:p>
          </p:txBody>
        </p:sp>
        <p:sp>
          <p:nvSpPr>
            <p:cNvPr id="34836" name="Rectangle 20"/>
            <p:cNvSpPr>
              <a:spLocks noChangeArrowheads="1"/>
            </p:cNvSpPr>
            <p:nvPr/>
          </p:nvSpPr>
          <p:spPr bwMode="auto">
            <a:xfrm>
              <a:off x="4224" y="1056"/>
              <a:ext cx="1296" cy="336"/>
            </a:xfrm>
            <a:prstGeom prst="rect">
              <a:avLst/>
            </a:prstGeom>
            <a:gradFill rotWithShape="1">
              <a:gsLst>
                <a:gs pos="0">
                  <a:schemeClr val="bg1"/>
                </a:gs>
                <a:gs pos="100000">
                  <a:srgbClr val="CCFFCC"/>
                </a:gs>
              </a:gsLst>
              <a:lin ang="2700000" scaled="1"/>
            </a:gra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800" b="1" dirty="0">
                  <a:solidFill>
                    <a:srgbClr val="000066"/>
                  </a:solidFill>
                  <a:ea typeface="標楷體" pitchFamily="65" charset="-120"/>
                </a:rPr>
                <a:t>策頒單位</a:t>
              </a:r>
            </a:p>
          </p:txBody>
        </p:sp>
        <p:sp>
          <p:nvSpPr>
            <p:cNvPr id="34837" name="Rectangle 21"/>
            <p:cNvSpPr>
              <a:spLocks noChangeArrowheads="1"/>
            </p:cNvSpPr>
            <p:nvPr/>
          </p:nvSpPr>
          <p:spPr bwMode="auto">
            <a:xfrm>
              <a:off x="2640" y="1536"/>
              <a:ext cx="1296" cy="336"/>
            </a:xfrm>
            <a:prstGeom prst="rect">
              <a:avLst/>
            </a:prstGeom>
            <a:gradFill rotWithShape="1">
              <a:gsLst>
                <a:gs pos="0">
                  <a:srgbClr val="CCFFCC"/>
                </a:gs>
                <a:gs pos="100000">
                  <a:schemeClr val="bg1"/>
                </a:gs>
              </a:gsLst>
              <a:lin ang="2700000" scaled="1"/>
            </a:gradFill>
            <a:ln w="952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b="1" dirty="0">
                  <a:solidFill>
                    <a:srgbClr val="A50021"/>
                  </a:solidFill>
                  <a:ea typeface="標楷體" pitchFamily="65" charset="-120"/>
                </a:rPr>
                <a:t>動員準備綱領</a:t>
              </a:r>
            </a:p>
          </p:txBody>
        </p:sp>
        <p:sp>
          <p:nvSpPr>
            <p:cNvPr id="34838" name="Rectangle 22"/>
            <p:cNvSpPr>
              <a:spLocks noChangeArrowheads="1"/>
            </p:cNvSpPr>
            <p:nvPr/>
          </p:nvSpPr>
          <p:spPr bwMode="auto">
            <a:xfrm>
              <a:off x="4224" y="1536"/>
              <a:ext cx="1296" cy="336"/>
            </a:xfrm>
            <a:prstGeom prst="rect">
              <a:avLst/>
            </a:prstGeom>
            <a:gradFill rotWithShape="1">
              <a:gsLst>
                <a:gs pos="0">
                  <a:schemeClr val="bg1"/>
                </a:gs>
                <a:gs pos="100000">
                  <a:srgbClr val="CCFFCC"/>
                </a:gs>
              </a:gsLst>
              <a:lin ang="2700000" scaled="1"/>
            </a:gra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b="1" dirty="0">
                  <a:solidFill>
                    <a:srgbClr val="000066"/>
                  </a:solidFill>
                  <a:ea typeface="標楷體" pitchFamily="65" charset="-120"/>
                </a:rPr>
                <a:t>行政院動員會報</a:t>
              </a:r>
            </a:p>
          </p:txBody>
        </p:sp>
        <p:sp>
          <p:nvSpPr>
            <p:cNvPr id="34839" name="Rectangle 23"/>
            <p:cNvSpPr>
              <a:spLocks noChangeArrowheads="1"/>
            </p:cNvSpPr>
            <p:nvPr/>
          </p:nvSpPr>
          <p:spPr bwMode="auto">
            <a:xfrm>
              <a:off x="2640" y="1920"/>
              <a:ext cx="1296" cy="432"/>
            </a:xfrm>
            <a:prstGeom prst="rect">
              <a:avLst/>
            </a:prstGeom>
            <a:gradFill rotWithShape="1">
              <a:gsLst>
                <a:gs pos="0">
                  <a:srgbClr val="CCFFCC"/>
                </a:gs>
                <a:gs pos="100000">
                  <a:schemeClr val="bg1"/>
                </a:gs>
              </a:gsLst>
              <a:lin ang="2700000" scaled="1"/>
            </a:gradFill>
            <a:ln w="952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b="1" dirty="0">
                  <a:solidFill>
                    <a:srgbClr val="A50021"/>
                  </a:solidFill>
                  <a:ea typeface="標楷體" pitchFamily="65" charset="-120"/>
                </a:rPr>
                <a:t>各項行動準備方案</a:t>
              </a:r>
            </a:p>
          </p:txBody>
        </p:sp>
        <p:sp>
          <p:nvSpPr>
            <p:cNvPr id="34840" name="Rectangle 24"/>
            <p:cNvSpPr>
              <a:spLocks noChangeArrowheads="1"/>
            </p:cNvSpPr>
            <p:nvPr/>
          </p:nvSpPr>
          <p:spPr bwMode="auto">
            <a:xfrm>
              <a:off x="4224" y="1920"/>
              <a:ext cx="1296" cy="432"/>
            </a:xfrm>
            <a:prstGeom prst="rect">
              <a:avLst/>
            </a:prstGeom>
            <a:gradFill rotWithShape="1">
              <a:gsLst>
                <a:gs pos="0">
                  <a:schemeClr val="bg1"/>
                </a:gs>
                <a:gs pos="100000">
                  <a:srgbClr val="CCFFCC"/>
                </a:gs>
              </a:gsLst>
              <a:lin ang="2700000" scaled="1"/>
            </a:gra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rgbClr val="000066"/>
                  </a:solidFill>
                  <a:ea typeface="標楷體" pitchFamily="65" charset="-120"/>
                </a:rPr>
                <a:t>中央各級機關</a:t>
              </a:r>
            </a:p>
            <a:p>
              <a:pPr algn="ctr"/>
              <a:r>
                <a:rPr lang="zh-TW" altLang="en-US" sz="2000">
                  <a:solidFill>
                    <a:srgbClr val="000066"/>
                  </a:solidFill>
                  <a:ea typeface="標楷體" pitchFamily="65" charset="-120"/>
                </a:rPr>
                <a:t>動員會報</a:t>
              </a:r>
            </a:p>
          </p:txBody>
        </p:sp>
        <p:sp>
          <p:nvSpPr>
            <p:cNvPr id="34841" name="Rectangle 25"/>
            <p:cNvSpPr>
              <a:spLocks noChangeArrowheads="1"/>
            </p:cNvSpPr>
            <p:nvPr/>
          </p:nvSpPr>
          <p:spPr bwMode="auto">
            <a:xfrm>
              <a:off x="2640" y="3120"/>
              <a:ext cx="1296" cy="480"/>
            </a:xfrm>
            <a:prstGeom prst="rect">
              <a:avLst/>
            </a:prstGeom>
            <a:gradFill rotWithShape="1">
              <a:gsLst>
                <a:gs pos="0">
                  <a:srgbClr val="CCFFCC"/>
                </a:gs>
                <a:gs pos="100000">
                  <a:schemeClr val="bg1"/>
                </a:gs>
              </a:gsLst>
              <a:lin ang="2700000" scaled="1"/>
            </a:gradFill>
            <a:ln w="952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b="1" dirty="0">
                  <a:solidFill>
                    <a:srgbClr val="A50021"/>
                  </a:solidFill>
                  <a:ea typeface="標楷體" pitchFamily="65" charset="-120"/>
                </a:rPr>
                <a:t>各項動員準備</a:t>
              </a:r>
            </a:p>
            <a:p>
              <a:pPr algn="ctr"/>
              <a:r>
                <a:rPr lang="zh-TW" altLang="en-US" b="1" dirty="0">
                  <a:solidFill>
                    <a:srgbClr val="A50021"/>
                  </a:solidFill>
                  <a:ea typeface="標楷體" pitchFamily="65" charset="-120"/>
                </a:rPr>
                <a:t>執行計畫</a:t>
              </a:r>
            </a:p>
          </p:txBody>
        </p:sp>
        <p:sp>
          <p:nvSpPr>
            <p:cNvPr id="34842" name="Rectangle 26"/>
            <p:cNvSpPr>
              <a:spLocks noChangeArrowheads="1"/>
            </p:cNvSpPr>
            <p:nvPr/>
          </p:nvSpPr>
          <p:spPr bwMode="auto">
            <a:xfrm>
              <a:off x="4224" y="3120"/>
              <a:ext cx="1296" cy="480"/>
            </a:xfrm>
            <a:prstGeom prst="rect">
              <a:avLst/>
            </a:prstGeom>
            <a:gradFill rotWithShape="1">
              <a:gsLst>
                <a:gs pos="0">
                  <a:schemeClr val="bg1"/>
                </a:gs>
                <a:gs pos="100000">
                  <a:srgbClr val="CCFFCC"/>
                </a:gs>
              </a:gsLst>
              <a:lin ang="2700000" scaled="1"/>
            </a:gra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b="1" dirty="0">
                  <a:solidFill>
                    <a:srgbClr val="000066"/>
                  </a:solidFill>
                  <a:ea typeface="標楷體" pitchFamily="65" charset="-120"/>
                </a:rPr>
                <a:t>直轄市、縣市</a:t>
              </a:r>
            </a:p>
            <a:p>
              <a:pPr algn="ctr"/>
              <a:r>
                <a:rPr lang="zh-TW" altLang="en-US" sz="2000" b="1" dirty="0">
                  <a:solidFill>
                    <a:srgbClr val="000066"/>
                  </a:solidFill>
                  <a:ea typeface="標楷體" pitchFamily="65" charset="-120"/>
                </a:rPr>
                <a:t>動員會報</a:t>
              </a:r>
            </a:p>
          </p:txBody>
        </p:sp>
        <p:sp>
          <p:nvSpPr>
            <p:cNvPr id="34843" name="Rectangle 27"/>
            <p:cNvSpPr>
              <a:spLocks noChangeArrowheads="1"/>
            </p:cNvSpPr>
            <p:nvPr/>
          </p:nvSpPr>
          <p:spPr bwMode="auto">
            <a:xfrm>
              <a:off x="2640" y="2400"/>
              <a:ext cx="1296" cy="672"/>
            </a:xfrm>
            <a:prstGeom prst="rect">
              <a:avLst/>
            </a:prstGeom>
            <a:gradFill rotWithShape="1">
              <a:gsLst>
                <a:gs pos="0">
                  <a:srgbClr val="CCFFCC"/>
                </a:gs>
                <a:gs pos="100000">
                  <a:schemeClr val="bg1"/>
                </a:gs>
              </a:gsLst>
              <a:lin ang="2700000" scaled="1"/>
            </a:gradFill>
            <a:ln w="952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b="1" dirty="0">
                  <a:solidFill>
                    <a:srgbClr val="A50021"/>
                  </a:solidFill>
                  <a:ea typeface="標楷體" pitchFamily="65" charset="-120"/>
                </a:rPr>
                <a:t>各項動員準備方案</a:t>
              </a:r>
            </a:p>
            <a:p>
              <a:pPr algn="ctr"/>
              <a:r>
                <a:rPr lang="zh-TW" altLang="en-US" sz="2000" b="1" dirty="0">
                  <a:solidFill>
                    <a:srgbClr val="A50021"/>
                  </a:solidFill>
                  <a:ea typeface="標楷體" pitchFamily="65" charset="-120"/>
                </a:rPr>
                <a:t>所轄之各動員準備</a:t>
              </a:r>
            </a:p>
            <a:p>
              <a:pPr algn="ctr"/>
              <a:r>
                <a:rPr lang="zh-TW" altLang="en-US" sz="2000" b="1" dirty="0">
                  <a:solidFill>
                    <a:srgbClr val="A50021"/>
                  </a:solidFill>
                  <a:ea typeface="標楷體" pitchFamily="65" charset="-120"/>
                </a:rPr>
                <a:t>分類計畫</a:t>
              </a:r>
            </a:p>
          </p:txBody>
        </p:sp>
        <p:sp>
          <p:nvSpPr>
            <p:cNvPr id="34844" name="Rectangle 28"/>
            <p:cNvSpPr>
              <a:spLocks noChangeArrowheads="1"/>
            </p:cNvSpPr>
            <p:nvPr/>
          </p:nvSpPr>
          <p:spPr bwMode="auto">
            <a:xfrm>
              <a:off x="4224" y="2400"/>
              <a:ext cx="1296" cy="672"/>
            </a:xfrm>
            <a:prstGeom prst="rect">
              <a:avLst/>
            </a:prstGeom>
            <a:gradFill rotWithShape="1">
              <a:gsLst>
                <a:gs pos="0">
                  <a:schemeClr val="bg1"/>
                </a:gs>
                <a:gs pos="100000">
                  <a:srgbClr val="CCFFCC"/>
                </a:gs>
              </a:gsLst>
              <a:lin ang="2700000" scaled="1"/>
            </a:gra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b="1" dirty="0">
                  <a:solidFill>
                    <a:srgbClr val="000066"/>
                  </a:solidFill>
                  <a:ea typeface="標楷體" pitchFamily="65" charset="-120"/>
                </a:rPr>
                <a:t>中央各相關機關</a:t>
              </a:r>
            </a:p>
          </p:txBody>
        </p:sp>
        <p:sp>
          <p:nvSpPr>
            <p:cNvPr id="34845" name="Line 29"/>
            <p:cNvSpPr>
              <a:spLocks noChangeShapeType="1"/>
            </p:cNvSpPr>
            <p:nvPr/>
          </p:nvSpPr>
          <p:spPr bwMode="auto">
            <a:xfrm flipH="1">
              <a:off x="3936" y="1248"/>
              <a:ext cx="288" cy="0"/>
            </a:xfrm>
            <a:prstGeom prst="line">
              <a:avLst/>
            </a:prstGeom>
            <a:noFill/>
            <a:ln w="38100">
              <a:solidFill>
                <a:srgbClr val="000066"/>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4846" name="Line 30"/>
            <p:cNvSpPr>
              <a:spLocks noChangeShapeType="1"/>
            </p:cNvSpPr>
            <p:nvPr/>
          </p:nvSpPr>
          <p:spPr bwMode="auto">
            <a:xfrm flipH="1">
              <a:off x="3936" y="1728"/>
              <a:ext cx="288" cy="0"/>
            </a:xfrm>
            <a:prstGeom prst="line">
              <a:avLst/>
            </a:prstGeom>
            <a:noFill/>
            <a:ln w="38100">
              <a:solidFill>
                <a:srgbClr val="000066"/>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4847" name="Line 31"/>
            <p:cNvSpPr>
              <a:spLocks noChangeShapeType="1"/>
            </p:cNvSpPr>
            <p:nvPr/>
          </p:nvSpPr>
          <p:spPr bwMode="auto">
            <a:xfrm flipH="1">
              <a:off x="3936" y="2160"/>
              <a:ext cx="288" cy="0"/>
            </a:xfrm>
            <a:prstGeom prst="line">
              <a:avLst/>
            </a:prstGeom>
            <a:noFill/>
            <a:ln w="38100">
              <a:solidFill>
                <a:srgbClr val="000066"/>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4848" name="Line 32"/>
            <p:cNvSpPr>
              <a:spLocks noChangeShapeType="1"/>
            </p:cNvSpPr>
            <p:nvPr/>
          </p:nvSpPr>
          <p:spPr bwMode="auto">
            <a:xfrm flipH="1">
              <a:off x="3936" y="2736"/>
              <a:ext cx="288" cy="0"/>
            </a:xfrm>
            <a:prstGeom prst="line">
              <a:avLst/>
            </a:prstGeom>
            <a:noFill/>
            <a:ln w="38100">
              <a:solidFill>
                <a:srgbClr val="000066"/>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4849" name="Line 33"/>
            <p:cNvSpPr>
              <a:spLocks noChangeShapeType="1"/>
            </p:cNvSpPr>
            <p:nvPr/>
          </p:nvSpPr>
          <p:spPr bwMode="auto">
            <a:xfrm flipH="1">
              <a:off x="3936" y="3360"/>
              <a:ext cx="288" cy="0"/>
            </a:xfrm>
            <a:prstGeom prst="line">
              <a:avLst/>
            </a:prstGeom>
            <a:noFill/>
            <a:ln w="38100">
              <a:solidFill>
                <a:srgbClr val="000066"/>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Tree>
    <p:extLst>
      <p:ext uri="{BB962C8B-B14F-4D97-AF65-F5344CB8AC3E}">
        <p14:creationId xmlns:p14="http://schemas.microsoft.com/office/powerpoint/2010/main" val="705456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831"/>
                                        </p:tgtEl>
                                        <p:attrNameLst>
                                          <p:attrName>style.visibility</p:attrName>
                                        </p:attrNameLst>
                                      </p:cBhvr>
                                      <p:to>
                                        <p:strVal val="visible"/>
                                      </p:to>
                                    </p:set>
                                    <p:animEffect transition="in" filter="fade">
                                      <p:cBhvr>
                                        <p:cTn id="7" dur="1000"/>
                                        <p:tgtEl>
                                          <p:spTgt spid="348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832"/>
                                        </p:tgtEl>
                                        <p:attrNameLst>
                                          <p:attrName>style.visibility</p:attrName>
                                        </p:attrNameLst>
                                      </p:cBhvr>
                                      <p:to>
                                        <p:strVal val="visible"/>
                                      </p:to>
                                    </p:set>
                                    <p:animEffect transition="in" filter="fade">
                                      <p:cBhvr>
                                        <p:cTn id="10" dur="1000"/>
                                        <p:tgtEl>
                                          <p:spTgt spid="34832"/>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4834"/>
                                        </p:tgtEl>
                                        <p:attrNameLst>
                                          <p:attrName>style.visibility</p:attrName>
                                        </p:attrNameLst>
                                      </p:cBhvr>
                                      <p:to>
                                        <p:strVal val="visible"/>
                                      </p:to>
                                    </p:set>
                                    <p:animEffect transition="in" filter="fade">
                                      <p:cBhvr>
                                        <p:cTn id="14" dur="2000"/>
                                        <p:tgtEl>
                                          <p:spTgt spid="34834"/>
                                        </p:tgtEl>
                                      </p:cBhvr>
                                    </p:animEffect>
                                  </p:childTnLst>
                                </p:cTn>
                              </p:par>
                            </p:childTnLst>
                          </p:cTn>
                        </p:par>
                        <p:par>
                          <p:cTn id="15" fill="hold" nodeType="afterGroup">
                            <p:stCondLst>
                              <p:cond delay="3000"/>
                            </p:stCondLst>
                            <p:childTnLst>
                              <p:par>
                                <p:cTn id="16" presetID="22" presetClass="entr" presetSubtype="1" fill="hold" nodeType="afterEffect">
                                  <p:stCondLst>
                                    <p:cond delay="0"/>
                                  </p:stCondLst>
                                  <p:childTnLst>
                                    <p:set>
                                      <p:cBhvr>
                                        <p:cTn id="17" dur="1" fill="hold">
                                          <p:stCondLst>
                                            <p:cond delay="0"/>
                                          </p:stCondLst>
                                        </p:cTn>
                                        <p:tgtEl>
                                          <p:spTgt spid="34850"/>
                                        </p:tgtEl>
                                        <p:attrNameLst>
                                          <p:attrName>style.visibility</p:attrName>
                                        </p:attrNameLst>
                                      </p:cBhvr>
                                      <p:to>
                                        <p:strVal val="visible"/>
                                      </p:to>
                                    </p:set>
                                    <p:animEffect transition="in" filter="wipe(up)">
                                      <p:cBhvr>
                                        <p:cTn id="18" dur="1000"/>
                                        <p:tgtEl>
                                          <p:spTgt spid="34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1" grpId="0" animBg="1"/>
      <p:bldP spid="34832" grpId="0" animBg="1"/>
      <p:bldP spid="3483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投影片編號版面配置區 3"/>
          <p:cNvSpPr>
            <a:spLocks noGrp="1"/>
          </p:cNvSpPr>
          <p:nvPr>
            <p:ph type="sldNum" sz="quarter" idx="12"/>
          </p:nvPr>
        </p:nvSpPr>
        <p:spPr/>
        <p:txBody>
          <a:bodyPr/>
          <a:lstStyle/>
          <a:p>
            <a:fld id="{88791D72-B0F3-4DF9-A9EB-0EDE4B6F7703}" type="slidenum">
              <a:rPr lang="en-US" altLang="zh-TW"/>
              <a:pPr/>
              <a:t>56</a:t>
            </a:fld>
            <a:endParaRPr lang="en-US" altLang="zh-TW"/>
          </a:p>
        </p:txBody>
      </p:sp>
      <p:sp>
        <p:nvSpPr>
          <p:cNvPr id="36868" name="Rectangle 4"/>
          <p:cNvSpPr>
            <a:spLocks noChangeArrowheads="1"/>
          </p:cNvSpPr>
          <p:nvPr/>
        </p:nvSpPr>
        <p:spPr bwMode="auto">
          <a:xfrm>
            <a:off x="0" y="0"/>
            <a:ext cx="161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457" anchor="ctr">
            <a:spAutoFit/>
          </a:bodyPr>
          <a:lstStyle/>
          <a:p>
            <a:r>
              <a:rPr lang="en-US" altLang="zh-TW" sz="1600">
                <a:latin typeface="新細明體" pitchFamily="18" charset="-120"/>
              </a:rPr>
              <a:t> </a:t>
            </a:r>
            <a:endParaRPr lang="en-US" altLang="zh-TW"/>
          </a:p>
        </p:txBody>
      </p:sp>
      <p:sp>
        <p:nvSpPr>
          <p:cNvPr id="36870" name="AutoShape 6"/>
          <p:cNvSpPr>
            <a:spLocks noChangeArrowheads="1"/>
          </p:cNvSpPr>
          <p:nvPr/>
        </p:nvSpPr>
        <p:spPr bwMode="auto">
          <a:xfrm>
            <a:off x="685800" y="1643063"/>
            <a:ext cx="685800" cy="3581400"/>
          </a:xfrm>
          <a:prstGeom prst="roundRect">
            <a:avLst>
              <a:gd name="adj" fmla="val 16667"/>
            </a:avLst>
          </a:prstGeom>
          <a:gradFill rotWithShape="1">
            <a:gsLst>
              <a:gs pos="0">
                <a:srgbClr val="CCFFCC"/>
              </a:gs>
              <a:gs pos="100000">
                <a:schemeClr val="bg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800" b="1" dirty="0">
                <a:solidFill>
                  <a:srgbClr val="FF9933"/>
                </a:solidFill>
                <a:ea typeface="標楷體" pitchFamily="65" charset="-120"/>
              </a:rPr>
              <a:t>全</a:t>
            </a:r>
          </a:p>
          <a:p>
            <a:pPr algn="ctr"/>
            <a:r>
              <a:rPr lang="zh-TW" altLang="en-US" sz="2800" b="1" dirty="0">
                <a:solidFill>
                  <a:srgbClr val="FF9933"/>
                </a:solidFill>
                <a:ea typeface="標楷體" pitchFamily="65" charset="-120"/>
              </a:rPr>
              <a:t>民</a:t>
            </a:r>
          </a:p>
          <a:p>
            <a:pPr algn="ctr"/>
            <a:r>
              <a:rPr lang="zh-TW" altLang="en-US" sz="2800" b="1" dirty="0">
                <a:solidFill>
                  <a:srgbClr val="FF9933"/>
                </a:solidFill>
                <a:ea typeface="標楷體" pitchFamily="65" charset="-120"/>
              </a:rPr>
              <a:t>防</a:t>
            </a:r>
          </a:p>
          <a:p>
            <a:pPr algn="ctr"/>
            <a:r>
              <a:rPr lang="zh-TW" altLang="en-US" sz="2800" b="1" dirty="0">
                <a:solidFill>
                  <a:srgbClr val="FF9933"/>
                </a:solidFill>
                <a:ea typeface="標楷體" pitchFamily="65" charset="-120"/>
              </a:rPr>
              <a:t>衛</a:t>
            </a:r>
          </a:p>
          <a:p>
            <a:pPr algn="ctr"/>
            <a:r>
              <a:rPr lang="zh-TW" altLang="en-US" sz="2800" b="1" dirty="0">
                <a:solidFill>
                  <a:srgbClr val="FF9933"/>
                </a:solidFill>
                <a:ea typeface="標楷體" pitchFamily="65" charset="-120"/>
              </a:rPr>
              <a:t>動</a:t>
            </a:r>
          </a:p>
          <a:p>
            <a:pPr algn="ctr"/>
            <a:r>
              <a:rPr lang="zh-TW" altLang="en-US" sz="2800" b="1" dirty="0">
                <a:solidFill>
                  <a:srgbClr val="FF9933"/>
                </a:solidFill>
                <a:ea typeface="標楷體" pitchFamily="65" charset="-120"/>
              </a:rPr>
              <a:t>員</a:t>
            </a:r>
          </a:p>
          <a:p>
            <a:pPr algn="ctr"/>
            <a:r>
              <a:rPr lang="zh-TW" altLang="en-US" sz="2800" b="1" dirty="0">
                <a:solidFill>
                  <a:srgbClr val="FF9933"/>
                </a:solidFill>
                <a:ea typeface="標楷體" pitchFamily="65" charset="-120"/>
              </a:rPr>
              <a:t>體</a:t>
            </a:r>
          </a:p>
          <a:p>
            <a:pPr algn="ctr"/>
            <a:r>
              <a:rPr lang="zh-TW" altLang="en-US" sz="2800" b="1" dirty="0">
                <a:solidFill>
                  <a:srgbClr val="FF9933"/>
                </a:solidFill>
                <a:ea typeface="標楷體" pitchFamily="65" charset="-120"/>
              </a:rPr>
              <a:t>系</a:t>
            </a:r>
          </a:p>
        </p:txBody>
      </p:sp>
      <p:sp>
        <p:nvSpPr>
          <p:cNvPr id="36871" name="AutoShape 7"/>
          <p:cNvSpPr>
            <a:spLocks noChangeArrowheads="1"/>
          </p:cNvSpPr>
          <p:nvPr/>
        </p:nvSpPr>
        <p:spPr bwMode="auto">
          <a:xfrm>
            <a:off x="2162175" y="866775"/>
            <a:ext cx="1905000" cy="1295400"/>
          </a:xfrm>
          <a:prstGeom prst="roundRect">
            <a:avLst>
              <a:gd name="adj" fmla="val 16667"/>
            </a:avLst>
          </a:prstGeom>
          <a:gradFill rotWithShape="1">
            <a:gsLst>
              <a:gs pos="0">
                <a:srgbClr val="FFFFCC"/>
              </a:gs>
              <a:gs pos="100000">
                <a:schemeClr val="bg1"/>
              </a:gs>
            </a:gsLst>
            <a:lin ang="2700000" scaled="1"/>
          </a:gra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a:solidFill>
                  <a:srgbClr val="660066"/>
                </a:solidFill>
                <a:ea typeface="標楷體" pitchFamily="65" charset="-120"/>
              </a:rPr>
              <a:t>動員準備業務</a:t>
            </a:r>
          </a:p>
          <a:p>
            <a:pPr algn="ctr"/>
            <a:r>
              <a:rPr lang="zh-TW" altLang="en-US" sz="2400">
                <a:solidFill>
                  <a:srgbClr val="660066"/>
                </a:solidFill>
                <a:ea typeface="標楷體" pitchFamily="65" charset="-120"/>
              </a:rPr>
              <a:t>會報指導體系</a:t>
            </a:r>
          </a:p>
        </p:txBody>
      </p:sp>
      <p:grpSp>
        <p:nvGrpSpPr>
          <p:cNvPr id="36872" name="Group 8"/>
          <p:cNvGrpSpPr>
            <a:grpSpLocks/>
          </p:cNvGrpSpPr>
          <p:nvPr/>
        </p:nvGrpSpPr>
        <p:grpSpPr bwMode="auto">
          <a:xfrm>
            <a:off x="1371600" y="1524000"/>
            <a:ext cx="838200" cy="3595688"/>
            <a:chOff x="864" y="960"/>
            <a:chExt cx="528" cy="2265"/>
          </a:xfrm>
        </p:grpSpPr>
        <p:sp>
          <p:nvSpPr>
            <p:cNvPr id="36873" name="Line 9"/>
            <p:cNvSpPr>
              <a:spLocks noChangeShapeType="1"/>
            </p:cNvSpPr>
            <p:nvPr/>
          </p:nvSpPr>
          <p:spPr bwMode="auto">
            <a:xfrm>
              <a:off x="1134" y="960"/>
              <a:ext cx="0" cy="226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6874" name="Line 10"/>
            <p:cNvSpPr>
              <a:spLocks noChangeShapeType="1"/>
            </p:cNvSpPr>
            <p:nvPr/>
          </p:nvSpPr>
          <p:spPr bwMode="auto">
            <a:xfrm>
              <a:off x="864" y="2043"/>
              <a:ext cx="5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6875" name="Line 11"/>
            <p:cNvSpPr>
              <a:spLocks noChangeShapeType="1"/>
            </p:cNvSpPr>
            <p:nvPr/>
          </p:nvSpPr>
          <p:spPr bwMode="auto">
            <a:xfrm>
              <a:off x="1125" y="963"/>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6876" name="Line 12"/>
            <p:cNvSpPr>
              <a:spLocks noChangeShapeType="1"/>
            </p:cNvSpPr>
            <p:nvPr/>
          </p:nvSpPr>
          <p:spPr bwMode="auto">
            <a:xfrm>
              <a:off x="1143" y="321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
        <p:nvSpPr>
          <p:cNvPr id="36877" name="AutoShape 13"/>
          <p:cNvSpPr>
            <a:spLocks noChangeArrowheads="1"/>
          </p:cNvSpPr>
          <p:nvPr/>
        </p:nvSpPr>
        <p:spPr bwMode="auto">
          <a:xfrm>
            <a:off x="2166938" y="2605088"/>
            <a:ext cx="1905000" cy="1295400"/>
          </a:xfrm>
          <a:prstGeom prst="roundRect">
            <a:avLst>
              <a:gd name="adj" fmla="val 16667"/>
            </a:avLst>
          </a:prstGeom>
          <a:solidFill>
            <a:srgbClr val="CCFFCC"/>
          </a:soli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a:solidFill>
                  <a:srgbClr val="660066"/>
                </a:solidFill>
                <a:ea typeface="標楷體" pitchFamily="65" charset="-120"/>
              </a:rPr>
              <a:t>動員準備計畫</a:t>
            </a:r>
          </a:p>
          <a:p>
            <a:pPr algn="ctr"/>
            <a:r>
              <a:rPr lang="zh-TW" altLang="en-US" sz="2400">
                <a:solidFill>
                  <a:srgbClr val="660066"/>
                </a:solidFill>
                <a:ea typeface="標楷體" pitchFamily="65" charset="-120"/>
              </a:rPr>
              <a:t>指導體系</a:t>
            </a:r>
          </a:p>
        </p:txBody>
      </p:sp>
      <p:sp>
        <p:nvSpPr>
          <p:cNvPr id="36878" name="AutoShape 14"/>
          <p:cNvSpPr>
            <a:spLocks noChangeArrowheads="1"/>
          </p:cNvSpPr>
          <p:nvPr/>
        </p:nvSpPr>
        <p:spPr bwMode="auto">
          <a:xfrm>
            <a:off x="2166938" y="4448175"/>
            <a:ext cx="1905000" cy="1295400"/>
          </a:xfrm>
          <a:prstGeom prst="roundRect">
            <a:avLst>
              <a:gd name="adj" fmla="val 16667"/>
            </a:avLst>
          </a:prstGeom>
          <a:solidFill>
            <a:srgbClr val="FFCC99"/>
          </a:solidFill>
          <a:ln w="38100" cmpd="dbl">
            <a:solidFill>
              <a:srgbClr val="A5002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戰力綜合協調</a:t>
            </a:r>
          </a:p>
          <a:p>
            <a:pPr algn="ctr"/>
            <a:r>
              <a:rPr lang="zh-TW" altLang="en-US" sz="2400" b="1" dirty="0">
                <a:solidFill>
                  <a:srgbClr val="0000FF"/>
                </a:solidFill>
                <a:ea typeface="標楷體" pitchFamily="65" charset="-120"/>
              </a:rPr>
              <a:t>會報體系</a:t>
            </a:r>
          </a:p>
        </p:txBody>
      </p:sp>
      <p:sp>
        <p:nvSpPr>
          <p:cNvPr id="36879" name="AutoShape 15"/>
          <p:cNvSpPr>
            <a:spLocks noChangeArrowheads="1"/>
          </p:cNvSpPr>
          <p:nvPr/>
        </p:nvSpPr>
        <p:spPr bwMode="auto">
          <a:xfrm>
            <a:off x="2166938" y="866775"/>
            <a:ext cx="1905000" cy="1295400"/>
          </a:xfrm>
          <a:prstGeom prst="roundRect">
            <a:avLst>
              <a:gd name="adj" fmla="val 16667"/>
            </a:avLst>
          </a:prstGeom>
          <a:solidFill>
            <a:srgbClr val="CCFFFF"/>
          </a:soli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動員準備業務</a:t>
            </a:r>
          </a:p>
          <a:p>
            <a:pPr algn="ctr"/>
            <a:r>
              <a:rPr lang="zh-TW" altLang="en-US" sz="2400" b="1" dirty="0">
                <a:solidFill>
                  <a:srgbClr val="0000FF"/>
                </a:solidFill>
                <a:ea typeface="標楷體" pitchFamily="65" charset="-120"/>
              </a:rPr>
              <a:t>會報指導體系</a:t>
            </a:r>
          </a:p>
        </p:txBody>
      </p:sp>
      <p:sp>
        <p:nvSpPr>
          <p:cNvPr id="36880" name="AutoShape 16"/>
          <p:cNvSpPr>
            <a:spLocks noChangeArrowheads="1"/>
          </p:cNvSpPr>
          <p:nvPr/>
        </p:nvSpPr>
        <p:spPr bwMode="auto">
          <a:xfrm>
            <a:off x="2152650" y="2590800"/>
            <a:ext cx="1905000" cy="1295400"/>
          </a:xfrm>
          <a:prstGeom prst="roundRect">
            <a:avLst>
              <a:gd name="adj" fmla="val 16667"/>
            </a:avLst>
          </a:prstGeom>
          <a:solidFill>
            <a:srgbClr val="CCFFFF"/>
          </a:soli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a:solidFill>
                  <a:srgbClr val="0000FF"/>
                </a:solidFill>
                <a:ea typeface="標楷體" pitchFamily="65" charset="-120"/>
              </a:rPr>
              <a:t>動員準備計畫</a:t>
            </a:r>
          </a:p>
          <a:p>
            <a:pPr algn="ctr"/>
            <a:r>
              <a:rPr lang="zh-TW" altLang="en-US" sz="2400" b="1" dirty="0">
                <a:solidFill>
                  <a:srgbClr val="0000FF"/>
                </a:solidFill>
                <a:ea typeface="標楷體" pitchFamily="65" charset="-120"/>
              </a:rPr>
              <a:t>指導體系</a:t>
            </a:r>
          </a:p>
        </p:txBody>
      </p:sp>
      <p:sp>
        <p:nvSpPr>
          <p:cNvPr id="36881" name="Text Box 17"/>
          <p:cNvSpPr txBox="1">
            <a:spLocks noChangeArrowheads="1"/>
          </p:cNvSpPr>
          <p:nvPr/>
        </p:nvSpPr>
        <p:spPr bwMode="auto">
          <a:xfrm>
            <a:off x="4343400" y="914400"/>
            <a:ext cx="4267200" cy="523220"/>
          </a:xfrm>
          <a:prstGeom prst="rect">
            <a:avLst/>
          </a:prstGeom>
          <a:solidFill>
            <a:srgbClr val="FFCC99"/>
          </a:solidFill>
          <a:ln w="38100" cmpd="dbl">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TW" altLang="en-US" sz="2800" b="1" dirty="0">
                <a:solidFill>
                  <a:srgbClr val="000066"/>
                </a:solidFill>
                <a:ea typeface="標楷體" pitchFamily="65" charset="-120"/>
              </a:rPr>
              <a:t>戰力綜合協調會報體系</a:t>
            </a:r>
          </a:p>
        </p:txBody>
      </p:sp>
      <p:grpSp>
        <p:nvGrpSpPr>
          <p:cNvPr id="36920" name="Group 56"/>
          <p:cNvGrpSpPr>
            <a:grpSpLocks/>
          </p:cNvGrpSpPr>
          <p:nvPr/>
        </p:nvGrpSpPr>
        <p:grpSpPr bwMode="auto">
          <a:xfrm>
            <a:off x="4191000" y="1600200"/>
            <a:ext cx="4543425" cy="4594225"/>
            <a:chOff x="2640" y="1008"/>
            <a:chExt cx="2862" cy="2894"/>
          </a:xfrm>
        </p:grpSpPr>
        <p:sp>
          <p:nvSpPr>
            <p:cNvPr id="36882" name="Rectangle 18"/>
            <p:cNvSpPr>
              <a:spLocks noChangeArrowheads="1"/>
            </p:cNvSpPr>
            <p:nvPr/>
          </p:nvSpPr>
          <p:spPr bwMode="auto">
            <a:xfrm>
              <a:off x="2832" y="1008"/>
              <a:ext cx="2496" cy="480"/>
            </a:xfrm>
            <a:prstGeom prst="rect">
              <a:avLst/>
            </a:prstGeom>
            <a:gradFill rotWithShape="1">
              <a:gsLst>
                <a:gs pos="0">
                  <a:srgbClr val="CCFFCC"/>
                </a:gs>
                <a:gs pos="100000">
                  <a:schemeClr val="bg1"/>
                </a:gs>
              </a:gsLst>
              <a:lin ang="2700000" scaled="1"/>
            </a:gradFill>
            <a:ln w="952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800" b="1" dirty="0">
                  <a:solidFill>
                    <a:srgbClr val="A50021"/>
                  </a:solidFill>
                  <a:ea typeface="標楷體" pitchFamily="65" charset="-120"/>
                </a:rPr>
                <a:t>台閩戰力綜合協調會報</a:t>
              </a:r>
            </a:p>
            <a:p>
              <a:pPr algn="ctr"/>
              <a:r>
                <a:rPr lang="zh-TW" altLang="en-US" sz="2000" b="1" dirty="0">
                  <a:solidFill>
                    <a:srgbClr val="000066"/>
                  </a:solidFill>
                  <a:ea typeface="標楷體" pitchFamily="65" charset="-120"/>
                </a:rPr>
                <a:t>召集人：後備司令部司令</a:t>
              </a:r>
            </a:p>
          </p:txBody>
        </p:sp>
        <p:sp>
          <p:nvSpPr>
            <p:cNvPr id="36897" name="Line 33"/>
            <p:cNvSpPr>
              <a:spLocks noChangeShapeType="1"/>
            </p:cNvSpPr>
            <p:nvPr/>
          </p:nvSpPr>
          <p:spPr bwMode="auto">
            <a:xfrm>
              <a:off x="2976" y="1776"/>
              <a:ext cx="21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6898" name="Line 34"/>
            <p:cNvSpPr>
              <a:spLocks noChangeShapeType="1"/>
            </p:cNvSpPr>
            <p:nvPr/>
          </p:nvSpPr>
          <p:spPr bwMode="auto">
            <a:xfrm>
              <a:off x="4080" y="1488"/>
              <a:ext cx="0" cy="4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6899" name="Line 35"/>
            <p:cNvSpPr>
              <a:spLocks noChangeShapeType="1"/>
            </p:cNvSpPr>
            <p:nvPr/>
          </p:nvSpPr>
          <p:spPr bwMode="auto">
            <a:xfrm>
              <a:off x="2985" y="1776"/>
              <a:ext cx="0"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6900" name="Line 36"/>
            <p:cNvSpPr>
              <a:spLocks noChangeShapeType="1"/>
            </p:cNvSpPr>
            <p:nvPr/>
          </p:nvSpPr>
          <p:spPr bwMode="auto">
            <a:xfrm>
              <a:off x="5127" y="1776"/>
              <a:ext cx="0"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6901" name="Rectangle 37"/>
            <p:cNvSpPr>
              <a:spLocks noChangeArrowheads="1"/>
            </p:cNvSpPr>
            <p:nvPr/>
          </p:nvSpPr>
          <p:spPr bwMode="auto">
            <a:xfrm>
              <a:off x="2640" y="1968"/>
              <a:ext cx="777" cy="768"/>
            </a:xfrm>
            <a:prstGeom prst="rect">
              <a:avLst/>
            </a:prstGeom>
            <a:gradFill rotWithShape="1">
              <a:gsLst>
                <a:gs pos="0">
                  <a:srgbClr val="FFCC99"/>
                </a:gs>
                <a:gs pos="50000">
                  <a:schemeClr val="bg1"/>
                </a:gs>
                <a:gs pos="100000">
                  <a:srgbClr val="FFCC99"/>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b="1" dirty="0">
                  <a:ea typeface="標楷體" pitchFamily="65" charset="-120"/>
                </a:rPr>
                <a:t>離、外島地</a:t>
              </a:r>
            </a:p>
            <a:p>
              <a:pPr algn="ctr"/>
              <a:r>
                <a:rPr lang="zh-TW" altLang="en-US" b="1" dirty="0">
                  <a:ea typeface="標楷體" pitchFamily="65" charset="-120"/>
                </a:rPr>
                <a:t>區戰力綜合</a:t>
              </a:r>
            </a:p>
            <a:p>
              <a:pPr algn="ctr"/>
              <a:r>
                <a:rPr lang="zh-TW" altLang="en-US" b="1" dirty="0">
                  <a:ea typeface="標楷體" pitchFamily="65" charset="-120"/>
                </a:rPr>
                <a:t>協調會報</a:t>
              </a:r>
            </a:p>
          </p:txBody>
        </p:sp>
        <p:sp>
          <p:nvSpPr>
            <p:cNvPr id="36902" name="Rectangle 38"/>
            <p:cNvSpPr>
              <a:spLocks noChangeArrowheads="1"/>
            </p:cNvSpPr>
            <p:nvPr/>
          </p:nvSpPr>
          <p:spPr bwMode="auto">
            <a:xfrm>
              <a:off x="3732" y="1968"/>
              <a:ext cx="729" cy="768"/>
            </a:xfrm>
            <a:prstGeom prst="rect">
              <a:avLst/>
            </a:prstGeom>
            <a:gradFill rotWithShape="1">
              <a:gsLst>
                <a:gs pos="0">
                  <a:srgbClr val="FFCC99"/>
                </a:gs>
                <a:gs pos="50000">
                  <a:schemeClr val="bg1"/>
                </a:gs>
                <a:gs pos="100000">
                  <a:srgbClr val="FFCC99"/>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b="1" dirty="0">
                  <a:ea typeface="標楷體" pitchFamily="65" charset="-120"/>
                </a:rPr>
                <a:t>台灣本島</a:t>
              </a:r>
            </a:p>
            <a:p>
              <a:pPr algn="ctr"/>
              <a:r>
                <a:rPr lang="zh-TW" altLang="en-US" b="1" dirty="0">
                  <a:ea typeface="標楷體" pitchFamily="65" charset="-120"/>
                </a:rPr>
                <a:t>戰力綜合</a:t>
              </a:r>
            </a:p>
            <a:p>
              <a:pPr algn="ctr"/>
              <a:r>
                <a:rPr lang="zh-TW" altLang="en-US" b="1" dirty="0">
                  <a:ea typeface="標楷體" pitchFamily="65" charset="-120"/>
                </a:rPr>
                <a:t>協調會報</a:t>
              </a:r>
            </a:p>
          </p:txBody>
        </p:sp>
        <p:sp>
          <p:nvSpPr>
            <p:cNvPr id="36903" name="Rectangle 39"/>
            <p:cNvSpPr>
              <a:spLocks noChangeArrowheads="1"/>
            </p:cNvSpPr>
            <p:nvPr/>
          </p:nvSpPr>
          <p:spPr bwMode="auto">
            <a:xfrm>
              <a:off x="4773" y="1968"/>
              <a:ext cx="729" cy="768"/>
            </a:xfrm>
            <a:prstGeom prst="rect">
              <a:avLst/>
            </a:prstGeom>
            <a:gradFill rotWithShape="1">
              <a:gsLst>
                <a:gs pos="0">
                  <a:srgbClr val="FFCC99"/>
                </a:gs>
                <a:gs pos="50000">
                  <a:schemeClr val="bg1"/>
                </a:gs>
                <a:gs pos="100000">
                  <a:srgbClr val="FFCC99"/>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b="1" dirty="0">
                  <a:ea typeface="標楷體" pitchFamily="65" charset="-120"/>
                </a:rPr>
                <a:t>直轄市</a:t>
              </a:r>
            </a:p>
            <a:p>
              <a:pPr algn="ctr"/>
              <a:r>
                <a:rPr lang="zh-TW" altLang="en-US" b="1" dirty="0">
                  <a:ea typeface="標楷體" pitchFamily="65" charset="-120"/>
                </a:rPr>
                <a:t>戰力綜合</a:t>
              </a:r>
            </a:p>
            <a:p>
              <a:pPr algn="ctr"/>
              <a:r>
                <a:rPr lang="zh-TW" altLang="en-US" b="1" dirty="0">
                  <a:ea typeface="標楷體" pitchFamily="65" charset="-120"/>
                </a:rPr>
                <a:t>協調會報</a:t>
              </a:r>
            </a:p>
          </p:txBody>
        </p:sp>
        <p:sp>
          <p:nvSpPr>
            <p:cNvPr id="36907" name="Rectangle 43"/>
            <p:cNvSpPr>
              <a:spLocks noChangeArrowheads="1"/>
            </p:cNvSpPr>
            <p:nvPr/>
          </p:nvSpPr>
          <p:spPr bwMode="auto">
            <a:xfrm>
              <a:off x="2736" y="3168"/>
              <a:ext cx="2592" cy="336"/>
            </a:xfrm>
            <a:prstGeom prst="rect">
              <a:avLst/>
            </a:prstGeom>
            <a:gradFill rotWithShape="1">
              <a:gsLst>
                <a:gs pos="0">
                  <a:schemeClr val="bg1"/>
                </a:gs>
                <a:gs pos="50000">
                  <a:srgbClr val="FFCC99"/>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b="1" dirty="0">
                  <a:ea typeface="標楷體" pitchFamily="65" charset="-120"/>
                </a:rPr>
                <a:t>縣市戰力綜合協調</a:t>
              </a:r>
              <a:r>
                <a:rPr lang="zh-TW" altLang="en-US" sz="2000" b="1" dirty="0" smtClean="0">
                  <a:ea typeface="標楷體" pitchFamily="65" charset="-120"/>
                </a:rPr>
                <a:t>會報</a:t>
              </a:r>
              <a:endParaRPr lang="en-US" altLang="zh-TW" b="1" dirty="0">
                <a:solidFill>
                  <a:srgbClr val="A50021"/>
                </a:solidFill>
              </a:endParaRPr>
            </a:p>
          </p:txBody>
        </p:sp>
        <p:sp>
          <p:nvSpPr>
            <p:cNvPr id="36908" name="Line 44"/>
            <p:cNvSpPr>
              <a:spLocks noChangeShapeType="1"/>
            </p:cNvSpPr>
            <p:nvPr/>
          </p:nvSpPr>
          <p:spPr bwMode="auto">
            <a:xfrm>
              <a:off x="2880" y="2736"/>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6909" name="Line 45"/>
            <p:cNvSpPr>
              <a:spLocks noChangeShapeType="1"/>
            </p:cNvSpPr>
            <p:nvPr/>
          </p:nvSpPr>
          <p:spPr bwMode="auto">
            <a:xfrm>
              <a:off x="3936" y="2736"/>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6911" name="Line 47"/>
            <p:cNvSpPr>
              <a:spLocks noChangeShapeType="1"/>
            </p:cNvSpPr>
            <p:nvPr/>
          </p:nvSpPr>
          <p:spPr bwMode="auto">
            <a:xfrm>
              <a:off x="3168" y="2736"/>
              <a:ext cx="0" cy="432"/>
            </a:xfrm>
            <a:prstGeom prst="line">
              <a:avLst/>
            </a:prstGeom>
            <a:noFill/>
            <a:ln w="28575">
              <a:solidFill>
                <a:srgbClr val="A5002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6912" name="Line 48"/>
            <p:cNvSpPr>
              <a:spLocks noChangeShapeType="1"/>
            </p:cNvSpPr>
            <p:nvPr/>
          </p:nvSpPr>
          <p:spPr bwMode="auto">
            <a:xfrm>
              <a:off x="4176" y="2736"/>
              <a:ext cx="0" cy="432"/>
            </a:xfrm>
            <a:prstGeom prst="line">
              <a:avLst/>
            </a:prstGeom>
            <a:noFill/>
            <a:ln w="28575">
              <a:solidFill>
                <a:srgbClr val="A5002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6913" name="Line 49"/>
            <p:cNvSpPr>
              <a:spLocks noChangeShapeType="1"/>
            </p:cNvSpPr>
            <p:nvPr/>
          </p:nvSpPr>
          <p:spPr bwMode="auto">
            <a:xfrm flipV="1">
              <a:off x="5184" y="2736"/>
              <a:ext cx="0" cy="432"/>
            </a:xfrm>
            <a:prstGeom prst="line">
              <a:avLst/>
            </a:prstGeom>
            <a:noFill/>
            <a:ln w="28575">
              <a:solidFill>
                <a:srgbClr val="A5002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6914" name="Line 50"/>
            <p:cNvSpPr>
              <a:spLocks noChangeShapeType="1"/>
            </p:cNvSpPr>
            <p:nvPr/>
          </p:nvSpPr>
          <p:spPr bwMode="auto">
            <a:xfrm>
              <a:off x="4176" y="2928"/>
              <a:ext cx="1008" cy="0"/>
            </a:xfrm>
            <a:prstGeom prst="line">
              <a:avLst/>
            </a:prstGeom>
            <a:noFill/>
            <a:ln w="28575">
              <a:solidFill>
                <a:srgbClr val="A5002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6915" name="Rectangle 51"/>
            <p:cNvSpPr>
              <a:spLocks noChangeArrowheads="1"/>
            </p:cNvSpPr>
            <p:nvPr/>
          </p:nvSpPr>
          <p:spPr bwMode="auto">
            <a:xfrm>
              <a:off x="4368" y="2832"/>
              <a:ext cx="672" cy="192"/>
            </a:xfrm>
            <a:prstGeom prst="rect">
              <a:avLst/>
            </a:prstGeom>
            <a:gradFill rotWithShape="1">
              <a:gsLst>
                <a:gs pos="0">
                  <a:srgbClr val="FFCC99"/>
                </a:gs>
                <a:gs pos="50000">
                  <a:schemeClr val="bg1"/>
                </a:gs>
                <a:gs pos="100000">
                  <a:srgbClr val="FFCC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b="1" dirty="0">
                  <a:ea typeface="標楷體" pitchFamily="65" charset="-120"/>
                </a:rPr>
                <a:t>戰時管制</a:t>
              </a:r>
            </a:p>
          </p:txBody>
        </p:sp>
        <p:sp>
          <p:nvSpPr>
            <p:cNvPr id="36916" name="Line 52"/>
            <p:cNvSpPr>
              <a:spLocks noChangeShapeType="1"/>
            </p:cNvSpPr>
            <p:nvPr/>
          </p:nvSpPr>
          <p:spPr bwMode="auto">
            <a:xfrm>
              <a:off x="2784" y="3623"/>
              <a:ext cx="38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6917" name="Line 53"/>
            <p:cNvSpPr>
              <a:spLocks noChangeShapeType="1"/>
            </p:cNvSpPr>
            <p:nvPr/>
          </p:nvSpPr>
          <p:spPr bwMode="auto">
            <a:xfrm>
              <a:off x="2784" y="3785"/>
              <a:ext cx="384" cy="0"/>
            </a:xfrm>
            <a:prstGeom prst="line">
              <a:avLst/>
            </a:prstGeom>
            <a:noFill/>
            <a:ln w="28575">
              <a:solidFill>
                <a:srgbClr val="A5002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6918" name="Text Box 54"/>
            <p:cNvSpPr txBox="1">
              <a:spLocks noChangeArrowheads="1"/>
            </p:cNvSpPr>
            <p:nvPr/>
          </p:nvSpPr>
          <p:spPr bwMode="auto">
            <a:xfrm>
              <a:off x="3168" y="3504"/>
              <a:ext cx="19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b="1" dirty="0">
                  <a:ea typeface="標楷體" pitchFamily="65" charset="-120"/>
                </a:rPr>
                <a:t>平時（含災害救援）之關係線</a:t>
              </a:r>
            </a:p>
          </p:txBody>
        </p:sp>
        <p:sp>
          <p:nvSpPr>
            <p:cNvPr id="36919" name="Text Box 55"/>
            <p:cNvSpPr txBox="1">
              <a:spLocks noChangeArrowheads="1"/>
            </p:cNvSpPr>
            <p:nvPr/>
          </p:nvSpPr>
          <p:spPr bwMode="auto">
            <a:xfrm>
              <a:off x="3178" y="3671"/>
              <a:ext cx="19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b="1" dirty="0">
                  <a:solidFill>
                    <a:srgbClr val="A50021"/>
                  </a:solidFill>
                  <a:ea typeface="標楷體" pitchFamily="65" charset="-120"/>
                </a:rPr>
                <a:t>戰時之關係線（含作戰管制）</a:t>
              </a:r>
            </a:p>
          </p:txBody>
        </p:sp>
      </p:grpSp>
    </p:spTree>
    <p:extLst>
      <p:ext uri="{BB962C8B-B14F-4D97-AF65-F5344CB8AC3E}">
        <p14:creationId xmlns:p14="http://schemas.microsoft.com/office/powerpoint/2010/main" val="556239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879"/>
                                        </p:tgtEl>
                                        <p:attrNameLst>
                                          <p:attrName>style.visibility</p:attrName>
                                        </p:attrNameLst>
                                      </p:cBhvr>
                                      <p:to>
                                        <p:strVal val="visible"/>
                                      </p:to>
                                    </p:set>
                                    <p:animEffect transition="in" filter="fade">
                                      <p:cBhvr>
                                        <p:cTn id="7" dur="1000"/>
                                        <p:tgtEl>
                                          <p:spTgt spid="368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880"/>
                                        </p:tgtEl>
                                        <p:attrNameLst>
                                          <p:attrName>style.visibility</p:attrName>
                                        </p:attrNameLst>
                                      </p:cBhvr>
                                      <p:to>
                                        <p:strVal val="visible"/>
                                      </p:to>
                                    </p:set>
                                    <p:animEffect transition="in" filter="fade">
                                      <p:cBhvr>
                                        <p:cTn id="10" dur="1000"/>
                                        <p:tgtEl>
                                          <p:spTgt spid="36880"/>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6881"/>
                                        </p:tgtEl>
                                        <p:attrNameLst>
                                          <p:attrName>style.visibility</p:attrName>
                                        </p:attrNameLst>
                                      </p:cBhvr>
                                      <p:to>
                                        <p:strVal val="visible"/>
                                      </p:to>
                                    </p:set>
                                    <p:animEffect transition="in" filter="fade">
                                      <p:cBhvr>
                                        <p:cTn id="14" dur="2000"/>
                                        <p:tgtEl>
                                          <p:spTgt spid="36881"/>
                                        </p:tgtEl>
                                      </p:cBhvr>
                                    </p:animEffect>
                                  </p:childTnLst>
                                </p:cTn>
                              </p:par>
                            </p:childTnLst>
                          </p:cTn>
                        </p:par>
                        <p:par>
                          <p:cTn id="15" fill="hold" nodeType="afterGroup">
                            <p:stCondLst>
                              <p:cond delay="3000"/>
                            </p:stCondLst>
                            <p:childTnLst>
                              <p:par>
                                <p:cTn id="16" presetID="22" presetClass="entr" presetSubtype="1" fill="hold" nodeType="afterEffect">
                                  <p:stCondLst>
                                    <p:cond delay="0"/>
                                  </p:stCondLst>
                                  <p:childTnLst>
                                    <p:set>
                                      <p:cBhvr>
                                        <p:cTn id="17" dur="1" fill="hold">
                                          <p:stCondLst>
                                            <p:cond delay="0"/>
                                          </p:stCondLst>
                                        </p:cTn>
                                        <p:tgtEl>
                                          <p:spTgt spid="36920"/>
                                        </p:tgtEl>
                                        <p:attrNameLst>
                                          <p:attrName>style.visibility</p:attrName>
                                        </p:attrNameLst>
                                      </p:cBhvr>
                                      <p:to>
                                        <p:strVal val="visible"/>
                                      </p:to>
                                    </p:set>
                                    <p:animEffect transition="in" filter="wipe(up)">
                                      <p:cBhvr>
                                        <p:cTn id="18" dur="1000"/>
                                        <p:tgtEl>
                                          <p:spTgt spid="36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9" grpId="0" animBg="1"/>
      <p:bldP spid="36880" grpId="0" animBg="1"/>
      <p:bldP spid="3688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投影片編號版面配置區 3"/>
          <p:cNvSpPr>
            <a:spLocks noGrp="1"/>
          </p:cNvSpPr>
          <p:nvPr>
            <p:ph type="sldNum" sz="quarter" idx="12"/>
          </p:nvPr>
        </p:nvSpPr>
        <p:spPr/>
        <p:txBody>
          <a:bodyPr/>
          <a:lstStyle/>
          <a:p>
            <a:fld id="{EA04DCDD-F170-41DC-B99D-F48A72C06FD9}" type="slidenum">
              <a:rPr lang="en-US" altLang="zh-TW"/>
              <a:pPr/>
              <a:t>57</a:t>
            </a:fld>
            <a:endParaRPr lang="en-US" altLang="zh-TW"/>
          </a:p>
        </p:txBody>
      </p:sp>
      <p:pic>
        <p:nvPicPr>
          <p:cNvPr id="52249" name="Picture 25" descr="標槍飛彈"/>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57200" y="381000"/>
            <a:ext cx="81534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2228" name="Rectangle 4"/>
          <p:cNvSpPr>
            <a:spLocks noChangeArrowheads="1"/>
          </p:cNvSpPr>
          <p:nvPr/>
        </p:nvSpPr>
        <p:spPr bwMode="auto">
          <a:xfrm>
            <a:off x="0" y="0"/>
            <a:ext cx="161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457" anchor="ctr">
            <a:spAutoFit/>
          </a:bodyPr>
          <a:lstStyle/>
          <a:p>
            <a:r>
              <a:rPr lang="en-US" altLang="zh-TW" sz="1600">
                <a:latin typeface="新細明體" pitchFamily="18" charset="-120"/>
              </a:rPr>
              <a:t> </a:t>
            </a:r>
            <a:endParaRPr lang="en-US" altLang="zh-TW"/>
          </a:p>
        </p:txBody>
      </p:sp>
      <p:grpSp>
        <p:nvGrpSpPr>
          <p:cNvPr id="52243" name="Group 19"/>
          <p:cNvGrpSpPr>
            <a:grpSpLocks/>
          </p:cNvGrpSpPr>
          <p:nvPr/>
        </p:nvGrpSpPr>
        <p:grpSpPr bwMode="auto">
          <a:xfrm>
            <a:off x="685800" y="866775"/>
            <a:ext cx="2971800" cy="4924425"/>
            <a:chOff x="432" y="546"/>
            <a:chExt cx="2133" cy="3102"/>
          </a:xfrm>
        </p:grpSpPr>
        <p:sp>
          <p:nvSpPr>
            <p:cNvPr id="52230" name="AutoShape 6"/>
            <p:cNvSpPr>
              <a:spLocks noChangeArrowheads="1"/>
            </p:cNvSpPr>
            <p:nvPr/>
          </p:nvSpPr>
          <p:spPr bwMode="auto">
            <a:xfrm>
              <a:off x="432" y="864"/>
              <a:ext cx="432" cy="2784"/>
            </a:xfrm>
            <a:prstGeom prst="roundRect">
              <a:avLst>
                <a:gd name="adj" fmla="val 16667"/>
              </a:avLst>
            </a:prstGeom>
            <a:gradFill rotWithShape="1">
              <a:gsLst>
                <a:gs pos="0">
                  <a:srgbClr val="CCFFCC"/>
                </a:gs>
                <a:gs pos="100000">
                  <a:schemeClr val="bg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800" b="1" dirty="0">
                  <a:solidFill>
                    <a:srgbClr val="FF9933"/>
                  </a:solidFill>
                  <a:ea typeface="標楷體" pitchFamily="65" charset="-120"/>
                </a:rPr>
                <a:t>全</a:t>
              </a:r>
            </a:p>
            <a:p>
              <a:pPr algn="ctr"/>
              <a:r>
                <a:rPr lang="zh-TW" altLang="en-US" sz="2800" b="1" dirty="0">
                  <a:solidFill>
                    <a:srgbClr val="FF9933"/>
                  </a:solidFill>
                  <a:ea typeface="標楷體" pitchFamily="65" charset="-120"/>
                </a:rPr>
                <a:t>民</a:t>
              </a:r>
            </a:p>
            <a:p>
              <a:pPr algn="ctr"/>
              <a:r>
                <a:rPr lang="zh-TW" altLang="en-US" sz="2800" b="1" dirty="0">
                  <a:solidFill>
                    <a:srgbClr val="FF9933"/>
                  </a:solidFill>
                  <a:ea typeface="標楷體" pitchFamily="65" charset="-120"/>
                </a:rPr>
                <a:t>防</a:t>
              </a:r>
            </a:p>
            <a:p>
              <a:pPr algn="ctr"/>
              <a:r>
                <a:rPr lang="zh-TW" altLang="en-US" sz="2800" b="1" dirty="0">
                  <a:solidFill>
                    <a:srgbClr val="FF9933"/>
                  </a:solidFill>
                  <a:ea typeface="標楷體" pitchFamily="65" charset="-120"/>
                </a:rPr>
                <a:t>衛</a:t>
              </a:r>
            </a:p>
            <a:p>
              <a:pPr algn="ctr"/>
              <a:r>
                <a:rPr lang="zh-TW" altLang="en-US" sz="2800" b="1" dirty="0">
                  <a:solidFill>
                    <a:srgbClr val="FF9933"/>
                  </a:solidFill>
                  <a:ea typeface="標楷體" pitchFamily="65" charset="-120"/>
                </a:rPr>
                <a:t>動</a:t>
              </a:r>
            </a:p>
            <a:p>
              <a:pPr algn="ctr"/>
              <a:r>
                <a:rPr lang="zh-TW" altLang="en-US" sz="2800" b="1" dirty="0">
                  <a:solidFill>
                    <a:srgbClr val="FF9933"/>
                  </a:solidFill>
                  <a:ea typeface="標楷體" pitchFamily="65" charset="-120"/>
                </a:rPr>
                <a:t>員</a:t>
              </a:r>
            </a:p>
            <a:p>
              <a:pPr algn="ctr"/>
              <a:r>
                <a:rPr lang="zh-TW" altLang="en-US" sz="2800" b="1" dirty="0">
                  <a:solidFill>
                    <a:srgbClr val="FF9933"/>
                  </a:solidFill>
                  <a:ea typeface="標楷體" pitchFamily="65" charset="-120"/>
                </a:rPr>
                <a:t>機</a:t>
              </a:r>
            </a:p>
            <a:p>
              <a:pPr algn="ctr"/>
              <a:r>
                <a:rPr lang="zh-TW" altLang="en-US" sz="2800" b="1" dirty="0">
                  <a:solidFill>
                    <a:srgbClr val="FF9933"/>
                  </a:solidFill>
                  <a:ea typeface="標楷體" pitchFamily="65" charset="-120"/>
                </a:rPr>
                <a:t>制</a:t>
              </a:r>
            </a:p>
            <a:p>
              <a:pPr algn="ctr"/>
              <a:r>
                <a:rPr lang="zh-TW" altLang="en-US" sz="2800" b="1" dirty="0">
                  <a:solidFill>
                    <a:srgbClr val="FF9933"/>
                  </a:solidFill>
                  <a:ea typeface="標楷體" pitchFamily="65" charset="-120"/>
                </a:rPr>
                <a:t>演</a:t>
              </a:r>
            </a:p>
            <a:p>
              <a:pPr algn="ctr"/>
              <a:r>
                <a:rPr lang="zh-TW" altLang="en-US" sz="2800" b="1" dirty="0">
                  <a:solidFill>
                    <a:srgbClr val="FF9933"/>
                  </a:solidFill>
                  <a:ea typeface="標楷體" pitchFamily="65" charset="-120"/>
                </a:rPr>
                <a:t>練</a:t>
              </a:r>
            </a:p>
          </p:txBody>
        </p:sp>
        <p:sp>
          <p:nvSpPr>
            <p:cNvPr id="52231" name="AutoShape 7"/>
            <p:cNvSpPr>
              <a:spLocks noChangeArrowheads="1"/>
            </p:cNvSpPr>
            <p:nvPr/>
          </p:nvSpPr>
          <p:spPr bwMode="auto">
            <a:xfrm>
              <a:off x="1362" y="546"/>
              <a:ext cx="1200" cy="816"/>
            </a:xfrm>
            <a:prstGeom prst="roundRect">
              <a:avLst>
                <a:gd name="adj" fmla="val 16667"/>
              </a:avLst>
            </a:prstGeom>
            <a:gradFill rotWithShape="1">
              <a:gsLst>
                <a:gs pos="0">
                  <a:srgbClr val="FFFFCC"/>
                </a:gs>
                <a:gs pos="100000">
                  <a:schemeClr val="bg1"/>
                </a:gs>
              </a:gsLst>
              <a:lin ang="2700000" scaled="1"/>
            </a:gra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200" b="1" dirty="0">
                  <a:solidFill>
                    <a:srgbClr val="0000FF"/>
                  </a:solidFill>
                  <a:ea typeface="標楷體" pitchFamily="65" charset="-120"/>
                </a:rPr>
                <a:t>漢光演練</a:t>
              </a:r>
            </a:p>
          </p:txBody>
        </p:sp>
        <p:grpSp>
          <p:nvGrpSpPr>
            <p:cNvPr id="52232" name="Group 8"/>
            <p:cNvGrpSpPr>
              <a:grpSpLocks/>
            </p:cNvGrpSpPr>
            <p:nvPr/>
          </p:nvGrpSpPr>
          <p:grpSpPr bwMode="auto">
            <a:xfrm>
              <a:off x="864" y="960"/>
              <a:ext cx="528" cy="2265"/>
              <a:chOff x="864" y="960"/>
              <a:chExt cx="528" cy="2265"/>
            </a:xfrm>
          </p:grpSpPr>
          <p:sp>
            <p:nvSpPr>
              <p:cNvPr id="52233" name="Line 9"/>
              <p:cNvSpPr>
                <a:spLocks noChangeShapeType="1"/>
              </p:cNvSpPr>
              <p:nvPr/>
            </p:nvSpPr>
            <p:spPr bwMode="auto">
              <a:xfrm>
                <a:off x="1134" y="960"/>
                <a:ext cx="0" cy="226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2234" name="Line 10"/>
              <p:cNvSpPr>
                <a:spLocks noChangeShapeType="1"/>
              </p:cNvSpPr>
              <p:nvPr/>
            </p:nvSpPr>
            <p:spPr bwMode="auto">
              <a:xfrm>
                <a:off x="864" y="2043"/>
                <a:ext cx="5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2235" name="Line 11"/>
              <p:cNvSpPr>
                <a:spLocks noChangeShapeType="1"/>
              </p:cNvSpPr>
              <p:nvPr/>
            </p:nvSpPr>
            <p:spPr bwMode="auto">
              <a:xfrm>
                <a:off x="1125" y="963"/>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2236" name="Line 12"/>
              <p:cNvSpPr>
                <a:spLocks noChangeShapeType="1"/>
              </p:cNvSpPr>
              <p:nvPr/>
            </p:nvSpPr>
            <p:spPr bwMode="auto">
              <a:xfrm>
                <a:off x="1143" y="321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
          <p:nvSpPr>
            <p:cNvPr id="52237" name="AutoShape 13"/>
            <p:cNvSpPr>
              <a:spLocks noChangeArrowheads="1"/>
            </p:cNvSpPr>
            <p:nvPr/>
          </p:nvSpPr>
          <p:spPr bwMode="auto">
            <a:xfrm>
              <a:off x="1365" y="1641"/>
              <a:ext cx="1200" cy="816"/>
            </a:xfrm>
            <a:prstGeom prst="roundRect">
              <a:avLst>
                <a:gd name="adj" fmla="val 16667"/>
              </a:avLst>
            </a:prstGeom>
            <a:solidFill>
              <a:srgbClr val="CCFFCC"/>
            </a:soli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200">
                  <a:solidFill>
                    <a:srgbClr val="000099"/>
                  </a:solidFill>
                  <a:ea typeface="標楷體" pitchFamily="65" charset="-120"/>
                </a:rPr>
                <a:t>同心演習</a:t>
              </a:r>
            </a:p>
          </p:txBody>
        </p:sp>
        <p:sp>
          <p:nvSpPr>
            <p:cNvPr id="52238" name="AutoShape 14"/>
            <p:cNvSpPr>
              <a:spLocks noChangeArrowheads="1"/>
            </p:cNvSpPr>
            <p:nvPr/>
          </p:nvSpPr>
          <p:spPr bwMode="auto">
            <a:xfrm>
              <a:off x="1365" y="2802"/>
              <a:ext cx="1200" cy="816"/>
            </a:xfrm>
            <a:prstGeom prst="roundRect">
              <a:avLst>
                <a:gd name="adj" fmla="val 16667"/>
              </a:avLst>
            </a:prstGeom>
            <a:solidFill>
              <a:srgbClr val="FFCC99"/>
            </a:solidFill>
            <a:ln w="38100" cmpd="dbl">
              <a:solidFill>
                <a:srgbClr val="A5002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200">
                  <a:solidFill>
                    <a:srgbClr val="000099"/>
                  </a:solidFill>
                  <a:ea typeface="標楷體" pitchFamily="65" charset="-120"/>
                </a:rPr>
                <a:t>萬安演習</a:t>
              </a:r>
            </a:p>
          </p:txBody>
        </p:sp>
      </p:grpSp>
      <p:sp>
        <p:nvSpPr>
          <p:cNvPr id="52244" name="AutoShape 20"/>
          <p:cNvSpPr>
            <a:spLocks noChangeArrowheads="1"/>
          </p:cNvSpPr>
          <p:nvPr/>
        </p:nvSpPr>
        <p:spPr bwMode="auto">
          <a:xfrm>
            <a:off x="1981200" y="2590800"/>
            <a:ext cx="1676400" cy="1295400"/>
          </a:xfrm>
          <a:prstGeom prst="roundRect">
            <a:avLst>
              <a:gd name="adj" fmla="val 16667"/>
            </a:avLst>
          </a:prstGeom>
          <a:solidFill>
            <a:srgbClr val="CCFFFF"/>
          </a:soli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200" b="1" dirty="0">
                <a:solidFill>
                  <a:srgbClr val="0000FF"/>
                </a:solidFill>
                <a:ea typeface="標楷體" pitchFamily="65" charset="-120"/>
              </a:rPr>
              <a:t>同心演習</a:t>
            </a:r>
          </a:p>
        </p:txBody>
      </p:sp>
      <p:sp>
        <p:nvSpPr>
          <p:cNvPr id="52245" name="AutoShape 21"/>
          <p:cNvSpPr>
            <a:spLocks noChangeArrowheads="1"/>
          </p:cNvSpPr>
          <p:nvPr/>
        </p:nvSpPr>
        <p:spPr bwMode="auto">
          <a:xfrm>
            <a:off x="1981200" y="4433888"/>
            <a:ext cx="1676400" cy="1295400"/>
          </a:xfrm>
          <a:prstGeom prst="roundRect">
            <a:avLst>
              <a:gd name="adj" fmla="val 16667"/>
            </a:avLst>
          </a:prstGeom>
          <a:solidFill>
            <a:srgbClr val="CCFFFF"/>
          </a:soli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200" b="1" dirty="0">
                <a:solidFill>
                  <a:srgbClr val="0000FF"/>
                </a:solidFill>
                <a:ea typeface="標楷體" pitchFamily="65" charset="-120"/>
              </a:rPr>
              <a:t>萬安演習</a:t>
            </a:r>
          </a:p>
        </p:txBody>
      </p:sp>
      <p:sp>
        <p:nvSpPr>
          <p:cNvPr id="52248" name="Rectangle 24"/>
          <p:cNvSpPr>
            <a:spLocks noChangeArrowheads="1"/>
          </p:cNvSpPr>
          <p:nvPr/>
        </p:nvSpPr>
        <p:spPr bwMode="auto">
          <a:xfrm>
            <a:off x="3841750" y="4418013"/>
            <a:ext cx="484505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TW" altLang="en-US" sz="2800">
                <a:solidFill>
                  <a:srgbClr val="000099"/>
                </a:solidFill>
                <a:effectLst>
                  <a:outerShdw blurRad="38100" dist="38100" dir="2700000" algn="tl">
                    <a:srgbClr val="C0C0C0"/>
                  </a:outerShdw>
                </a:effectLst>
                <a:latin typeface="標楷體" pitchFamily="65" charset="-120"/>
                <a:ea typeface="標楷體" pitchFamily="65" charset="-120"/>
              </a:rPr>
              <a:t>漢光演習以敵軍海空突襲登陸為想定，驗證國軍三軍聯合作戰能力。 </a:t>
            </a:r>
          </a:p>
        </p:txBody>
      </p:sp>
      <p:pic>
        <p:nvPicPr>
          <p:cNvPr id="52250" name="Picture 26" descr="標槍飛彈"/>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914400"/>
            <a:ext cx="4876800" cy="3313113"/>
          </a:xfrm>
          <a:prstGeom prst="rect">
            <a:avLst/>
          </a:prstGeom>
          <a:noFill/>
          <a:extLst>
            <a:ext uri="{909E8E84-426E-40DD-AFC4-6F175D3DCCD1}">
              <a14:hiddenFill xmlns:a14="http://schemas.microsoft.com/office/drawing/2010/main">
                <a:solidFill>
                  <a:srgbClr val="FFFFFF"/>
                </a:solidFill>
              </a14:hiddenFill>
            </a:ext>
          </a:extLst>
        </p:spPr>
      </p:pic>
      <p:pic>
        <p:nvPicPr>
          <p:cNvPr id="52247" name="Picture 23" descr="arieslu-200607201909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914400"/>
            <a:ext cx="4876800" cy="332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492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2243"/>
                                        </p:tgtEl>
                                        <p:attrNameLst>
                                          <p:attrName>style.visibility</p:attrName>
                                        </p:attrNameLst>
                                      </p:cBhvr>
                                      <p:to>
                                        <p:strVal val="visible"/>
                                      </p:to>
                                    </p:set>
                                    <p:animEffect transition="in" filter="wipe(left)">
                                      <p:cBhvr>
                                        <p:cTn id="7" dur="1000"/>
                                        <p:tgtEl>
                                          <p:spTgt spid="52243"/>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2244"/>
                                        </p:tgtEl>
                                        <p:attrNameLst>
                                          <p:attrName>style.visibility</p:attrName>
                                        </p:attrNameLst>
                                      </p:cBhvr>
                                      <p:to>
                                        <p:strVal val="visible"/>
                                      </p:to>
                                    </p:set>
                                    <p:animEffect transition="in" filter="fade">
                                      <p:cBhvr>
                                        <p:cTn id="11" dur="2000"/>
                                        <p:tgtEl>
                                          <p:spTgt spid="5224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2245"/>
                                        </p:tgtEl>
                                        <p:attrNameLst>
                                          <p:attrName>style.visibility</p:attrName>
                                        </p:attrNameLst>
                                      </p:cBhvr>
                                      <p:to>
                                        <p:strVal val="visible"/>
                                      </p:to>
                                    </p:set>
                                    <p:animEffect transition="in" filter="fade">
                                      <p:cBhvr>
                                        <p:cTn id="14" dur="2000"/>
                                        <p:tgtEl>
                                          <p:spTgt spid="52245"/>
                                        </p:tgtEl>
                                      </p:cBhvr>
                                    </p:animEffect>
                                  </p:childTnLst>
                                </p:cTn>
                              </p:par>
                            </p:childTnLst>
                          </p:cTn>
                        </p:par>
                        <p:par>
                          <p:cTn id="15" fill="hold" nodeType="afterGroup">
                            <p:stCondLst>
                              <p:cond delay="3000"/>
                            </p:stCondLst>
                            <p:childTnLst>
                              <p:par>
                                <p:cTn id="16" presetID="10" presetClass="entr" presetSubtype="0" fill="hold" nodeType="afterEffect">
                                  <p:stCondLst>
                                    <p:cond delay="2500"/>
                                  </p:stCondLst>
                                  <p:childTnLst>
                                    <p:set>
                                      <p:cBhvr>
                                        <p:cTn id="17" dur="1" fill="hold">
                                          <p:stCondLst>
                                            <p:cond delay="0"/>
                                          </p:stCondLst>
                                        </p:cTn>
                                        <p:tgtEl>
                                          <p:spTgt spid="52247"/>
                                        </p:tgtEl>
                                        <p:attrNameLst>
                                          <p:attrName>style.visibility</p:attrName>
                                        </p:attrNameLst>
                                      </p:cBhvr>
                                      <p:to>
                                        <p:strVal val="visible"/>
                                      </p:to>
                                    </p:set>
                                    <p:animEffect transition="in" filter="fade">
                                      <p:cBhvr>
                                        <p:cTn id="18" dur="2000"/>
                                        <p:tgtEl>
                                          <p:spTgt spid="52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44" grpId="0" animBg="1"/>
      <p:bldP spid="5224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投影片編號版面配置區 3"/>
          <p:cNvSpPr>
            <a:spLocks noGrp="1"/>
          </p:cNvSpPr>
          <p:nvPr>
            <p:ph type="sldNum" sz="quarter" idx="12"/>
          </p:nvPr>
        </p:nvSpPr>
        <p:spPr/>
        <p:txBody>
          <a:bodyPr/>
          <a:lstStyle/>
          <a:p>
            <a:fld id="{967E84EA-282D-4C85-A114-AF2E1513963C}" type="slidenum">
              <a:rPr lang="en-US" altLang="zh-TW"/>
              <a:pPr/>
              <a:t>58</a:t>
            </a:fld>
            <a:endParaRPr lang="en-US" altLang="zh-TW"/>
          </a:p>
        </p:txBody>
      </p:sp>
      <p:pic>
        <p:nvPicPr>
          <p:cNvPr id="53269" name="Picture 21" descr="20080925_40"/>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76250" y="304800"/>
            <a:ext cx="8210550" cy="5775325"/>
          </a:xfrm>
          <a:prstGeom prst="rect">
            <a:avLst/>
          </a:prstGeom>
          <a:noFill/>
          <a:extLst>
            <a:ext uri="{909E8E84-426E-40DD-AFC4-6F175D3DCCD1}">
              <a14:hiddenFill xmlns:a14="http://schemas.microsoft.com/office/drawing/2010/main">
                <a:solidFill>
                  <a:srgbClr val="FFFFFF"/>
                </a:solidFill>
              </a14:hiddenFill>
            </a:ext>
          </a:extLst>
        </p:spPr>
      </p:pic>
      <p:sp>
        <p:nvSpPr>
          <p:cNvPr id="53252" name="Rectangle 4"/>
          <p:cNvSpPr>
            <a:spLocks noChangeArrowheads="1"/>
          </p:cNvSpPr>
          <p:nvPr/>
        </p:nvSpPr>
        <p:spPr bwMode="auto">
          <a:xfrm>
            <a:off x="0" y="0"/>
            <a:ext cx="161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457" anchor="ctr">
            <a:spAutoFit/>
          </a:bodyPr>
          <a:lstStyle/>
          <a:p>
            <a:r>
              <a:rPr lang="en-US" altLang="zh-TW" sz="1600">
                <a:latin typeface="新細明體" pitchFamily="18" charset="-120"/>
              </a:rPr>
              <a:t> </a:t>
            </a:r>
            <a:endParaRPr lang="en-US" altLang="zh-TW"/>
          </a:p>
        </p:txBody>
      </p:sp>
      <p:grpSp>
        <p:nvGrpSpPr>
          <p:cNvPr id="53254" name="Group 6"/>
          <p:cNvGrpSpPr>
            <a:grpSpLocks/>
          </p:cNvGrpSpPr>
          <p:nvPr/>
        </p:nvGrpSpPr>
        <p:grpSpPr bwMode="auto">
          <a:xfrm>
            <a:off x="685800" y="866775"/>
            <a:ext cx="2971800" cy="4924425"/>
            <a:chOff x="432" y="546"/>
            <a:chExt cx="2133" cy="3102"/>
          </a:xfrm>
        </p:grpSpPr>
        <p:sp>
          <p:nvSpPr>
            <p:cNvPr id="53255" name="AutoShape 7"/>
            <p:cNvSpPr>
              <a:spLocks noChangeArrowheads="1"/>
            </p:cNvSpPr>
            <p:nvPr/>
          </p:nvSpPr>
          <p:spPr bwMode="auto">
            <a:xfrm>
              <a:off x="432" y="864"/>
              <a:ext cx="432" cy="2784"/>
            </a:xfrm>
            <a:prstGeom prst="roundRect">
              <a:avLst>
                <a:gd name="adj" fmla="val 16667"/>
              </a:avLst>
            </a:prstGeom>
            <a:gradFill rotWithShape="1">
              <a:gsLst>
                <a:gs pos="0">
                  <a:srgbClr val="CCFFCC"/>
                </a:gs>
                <a:gs pos="100000">
                  <a:schemeClr val="bg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800" b="1" dirty="0">
                  <a:solidFill>
                    <a:srgbClr val="FF9933"/>
                  </a:solidFill>
                  <a:ea typeface="標楷體" pitchFamily="65" charset="-120"/>
                </a:rPr>
                <a:t>全</a:t>
              </a:r>
            </a:p>
            <a:p>
              <a:pPr algn="ctr"/>
              <a:r>
                <a:rPr lang="zh-TW" altLang="en-US" sz="2800" b="1" dirty="0">
                  <a:solidFill>
                    <a:srgbClr val="FF9933"/>
                  </a:solidFill>
                  <a:ea typeface="標楷體" pitchFamily="65" charset="-120"/>
                </a:rPr>
                <a:t>民</a:t>
              </a:r>
            </a:p>
            <a:p>
              <a:pPr algn="ctr"/>
              <a:r>
                <a:rPr lang="zh-TW" altLang="en-US" sz="2800" b="1" dirty="0">
                  <a:solidFill>
                    <a:srgbClr val="FF9933"/>
                  </a:solidFill>
                  <a:ea typeface="標楷體" pitchFamily="65" charset="-120"/>
                </a:rPr>
                <a:t>防</a:t>
              </a:r>
            </a:p>
            <a:p>
              <a:pPr algn="ctr"/>
              <a:r>
                <a:rPr lang="zh-TW" altLang="en-US" sz="2800" b="1" dirty="0">
                  <a:solidFill>
                    <a:srgbClr val="FF9933"/>
                  </a:solidFill>
                  <a:ea typeface="標楷體" pitchFamily="65" charset="-120"/>
                </a:rPr>
                <a:t>衛</a:t>
              </a:r>
            </a:p>
            <a:p>
              <a:pPr algn="ctr"/>
              <a:r>
                <a:rPr lang="zh-TW" altLang="en-US" sz="2800" b="1" dirty="0">
                  <a:solidFill>
                    <a:srgbClr val="FF9933"/>
                  </a:solidFill>
                  <a:ea typeface="標楷體" pitchFamily="65" charset="-120"/>
                </a:rPr>
                <a:t>動</a:t>
              </a:r>
            </a:p>
            <a:p>
              <a:pPr algn="ctr"/>
              <a:r>
                <a:rPr lang="zh-TW" altLang="en-US" sz="2800" b="1" dirty="0">
                  <a:solidFill>
                    <a:srgbClr val="FF9933"/>
                  </a:solidFill>
                  <a:ea typeface="標楷體" pitchFamily="65" charset="-120"/>
                </a:rPr>
                <a:t>員</a:t>
              </a:r>
            </a:p>
            <a:p>
              <a:pPr algn="ctr"/>
              <a:r>
                <a:rPr lang="zh-TW" altLang="en-US" sz="2800" b="1" dirty="0">
                  <a:solidFill>
                    <a:srgbClr val="FF9933"/>
                  </a:solidFill>
                  <a:ea typeface="標楷體" pitchFamily="65" charset="-120"/>
                </a:rPr>
                <a:t>機</a:t>
              </a:r>
            </a:p>
            <a:p>
              <a:pPr algn="ctr"/>
              <a:r>
                <a:rPr lang="zh-TW" altLang="en-US" sz="2800" b="1" dirty="0">
                  <a:solidFill>
                    <a:srgbClr val="FF9933"/>
                  </a:solidFill>
                  <a:ea typeface="標楷體" pitchFamily="65" charset="-120"/>
                </a:rPr>
                <a:t>制</a:t>
              </a:r>
            </a:p>
            <a:p>
              <a:pPr algn="ctr"/>
              <a:r>
                <a:rPr lang="zh-TW" altLang="en-US" sz="2800" b="1" dirty="0">
                  <a:solidFill>
                    <a:srgbClr val="FF9933"/>
                  </a:solidFill>
                  <a:ea typeface="標楷體" pitchFamily="65" charset="-120"/>
                </a:rPr>
                <a:t>演</a:t>
              </a:r>
            </a:p>
            <a:p>
              <a:pPr algn="ctr"/>
              <a:r>
                <a:rPr lang="zh-TW" altLang="en-US" sz="2800" b="1" dirty="0">
                  <a:solidFill>
                    <a:srgbClr val="FF9933"/>
                  </a:solidFill>
                  <a:ea typeface="標楷體" pitchFamily="65" charset="-120"/>
                </a:rPr>
                <a:t>練</a:t>
              </a:r>
            </a:p>
          </p:txBody>
        </p:sp>
        <p:sp>
          <p:nvSpPr>
            <p:cNvPr id="53256" name="AutoShape 8"/>
            <p:cNvSpPr>
              <a:spLocks noChangeArrowheads="1"/>
            </p:cNvSpPr>
            <p:nvPr/>
          </p:nvSpPr>
          <p:spPr bwMode="auto">
            <a:xfrm>
              <a:off x="1362" y="546"/>
              <a:ext cx="1200" cy="816"/>
            </a:xfrm>
            <a:prstGeom prst="roundRect">
              <a:avLst>
                <a:gd name="adj" fmla="val 16667"/>
              </a:avLst>
            </a:prstGeom>
            <a:gradFill rotWithShape="1">
              <a:gsLst>
                <a:gs pos="0">
                  <a:srgbClr val="FFFFCC"/>
                </a:gs>
                <a:gs pos="100000">
                  <a:schemeClr val="bg1"/>
                </a:gs>
              </a:gsLst>
              <a:lin ang="2700000" scaled="1"/>
            </a:gra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200">
                  <a:solidFill>
                    <a:srgbClr val="000099"/>
                  </a:solidFill>
                  <a:ea typeface="標楷體" pitchFamily="65" charset="-120"/>
                </a:rPr>
                <a:t>國土</a:t>
              </a:r>
            </a:p>
            <a:p>
              <a:pPr algn="ctr"/>
              <a:r>
                <a:rPr lang="zh-TW" altLang="en-US" sz="3200">
                  <a:solidFill>
                    <a:srgbClr val="000099"/>
                  </a:solidFill>
                  <a:ea typeface="標楷體" pitchFamily="65" charset="-120"/>
                </a:rPr>
                <a:t>防衛演練</a:t>
              </a:r>
            </a:p>
          </p:txBody>
        </p:sp>
        <p:grpSp>
          <p:nvGrpSpPr>
            <p:cNvPr id="53257" name="Group 9"/>
            <p:cNvGrpSpPr>
              <a:grpSpLocks/>
            </p:cNvGrpSpPr>
            <p:nvPr/>
          </p:nvGrpSpPr>
          <p:grpSpPr bwMode="auto">
            <a:xfrm>
              <a:off x="864" y="960"/>
              <a:ext cx="528" cy="2265"/>
              <a:chOff x="864" y="960"/>
              <a:chExt cx="528" cy="2265"/>
            </a:xfrm>
          </p:grpSpPr>
          <p:sp>
            <p:nvSpPr>
              <p:cNvPr id="53258" name="Line 10"/>
              <p:cNvSpPr>
                <a:spLocks noChangeShapeType="1"/>
              </p:cNvSpPr>
              <p:nvPr/>
            </p:nvSpPr>
            <p:spPr bwMode="auto">
              <a:xfrm>
                <a:off x="1134" y="960"/>
                <a:ext cx="0" cy="226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3259" name="Line 11"/>
              <p:cNvSpPr>
                <a:spLocks noChangeShapeType="1"/>
              </p:cNvSpPr>
              <p:nvPr/>
            </p:nvSpPr>
            <p:spPr bwMode="auto">
              <a:xfrm>
                <a:off x="864" y="2043"/>
                <a:ext cx="5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3260" name="Line 12"/>
              <p:cNvSpPr>
                <a:spLocks noChangeShapeType="1"/>
              </p:cNvSpPr>
              <p:nvPr/>
            </p:nvSpPr>
            <p:spPr bwMode="auto">
              <a:xfrm>
                <a:off x="1125" y="963"/>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3261" name="Line 13"/>
              <p:cNvSpPr>
                <a:spLocks noChangeShapeType="1"/>
              </p:cNvSpPr>
              <p:nvPr/>
            </p:nvSpPr>
            <p:spPr bwMode="auto">
              <a:xfrm>
                <a:off x="1143" y="321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
          <p:nvSpPr>
            <p:cNvPr id="53262" name="AutoShape 14"/>
            <p:cNvSpPr>
              <a:spLocks noChangeArrowheads="1"/>
            </p:cNvSpPr>
            <p:nvPr/>
          </p:nvSpPr>
          <p:spPr bwMode="auto">
            <a:xfrm>
              <a:off x="1365" y="1641"/>
              <a:ext cx="1200" cy="816"/>
            </a:xfrm>
            <a:prstGeom prst="roundRect">
              <a:avLst>
                <a:gd name="adj" fmla="val 16667"/>
              </a:avLst>
            </a:prstGeom>
            <a:solidFill>
              <a:srgbClr val="CCFFCC"/>
            </a:soli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200" b="1" dirty="0">
                  <a:solidFill>
                    <a:srgbClr val="0000FF"/>
                  </a:solidFill>
                  <a:ea typeface="標楷體" pitchFamily="65" charset="-120"/>
                </a:rPr>
                <a:t>同心演習</a:t>
              </a:r>
            </a:p>
          </p:txBody>
        </p:sp>
        <p:sp>
          <p:nvSpPr>
            <p:cNvPr id="53263" name="AutoShape 15"/>
            <p:cNvSpPr>
              <a:spLocks noChangeArrowheads="1"/>
            </p:cNvSpPr>
            <p:nvPr/>
          </p:nvSpPr>
          <p:spPr bwMode="auto">
            <a:xfrm>
              <a:off x="1365" y="2802"/>
              <a:ext cx="1200" cy="816"/>
            </a:xfrm>
            <a:prstGeom prst="roundRect">
              <a:avLst>
                <a:gd name="adj" fmla="val 16667"/>
              </a:avLst>
            </a:prstGeom>
            <a:solidFill>
              <a:srgbClr val="FFCC99"/>
            </a:solidFill>
            <a:ln w="38100" cmpd="dbl">
              <a:solidFill>
                <a:srgbClr val="A5002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200">
                  <a:solidFill>
                    <a:srgbClr val="000099"/>
                  </a:solidFill>
                  <a:ea typeface="標楷體" pitchFamily="65" charset="-120"/>
                </a:rPr>
                <a:t>萬安演習</a:t>
              </a:r>
            </a:p>
          </p:txBody>
        </p:sp>
      </p:grpSp>
      <p:sp>
        <p:nvSpPr>
          <p:cNvPr id="53264" name="AutoShape 16"/>
          <p:cNvSpPr>
            <a:spLocks noChangeArrowheads="1"/>
          </p:cNvSpPr>
          <p:nvPr/>
        </p:nvSpPr>
        <p:spPr bwMode="auto">
          <a:xfrm>
            <a:off x="1981200" y="866775"/>
            <a:ext cx="1676400" cy="1295400"/>
          </a:xfrm>
          <a:prstGeom prst="roundRect">
            <a:avLst>
              <a:gd name="adj" fmla="val 16667"/>
            </a:avLst>
          </a:prstGeom>
          <a:solidFill>
            <a:srgbClr val="CCFFFF"/>
          </a:soli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200" b="1" dirty="0">
                <a:solidFill>
                  <a:srgbClr val="0000FF"/>
                </a:solidFill>
                <a:ea typeface="標楷體" pitchFamily="65" charset="-120"/>
              </a:rPr>
              <a:t>漢光演習</a:t>
            </a:r>
          </a:p>
        </p:txBody>
      </p:sp>
      <p:sp>
        <p:nvSpPr>
          <p:cNvPr id="53265" name="AutoShape 17"/>
          <p:cNvSpPr>
            <a:spLocks noChangeArrowheads="1"/>
          </p:cNvSpPr>
          <p:nvPr/>
        </p:nvSpPr>
        <p:spPr bwMode="auto">
          <a:xfrm>
            <a:off x="1981200" y="4433888"/>
            <a:ext cx="1676400" cy="1295400"/>
          </a:xfrm>
          <a:prstGeom prst="roundRect">
            <a:avLst>
              <a:gd name="adj" fmla="val 16667"/>
            </a:avLst>
          </a:prstGeom>
          <a:solidFill>
            <a:srgbClr val="CCFFFF"/>
          </a:soli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200" b="1" dirty="0">
                <a:solidFill>
                  <a:srgbClr val="0000FF"/>
                </a:solidFill>
                <a:ea typeface="標楷體" pitchFamily="65" charset="-120"/>
              </a:rPr>
              <a:t>萬安演習</a:t>
            </a:r>
          </a:p>
        </p:txBody>
      </p:sp>
      <p:sp>
        <p:nvSpPr>
          <p:cNvPr id="53267" name="Rectangle 19"/>
          <p:cNvSpPr>
            <a:spLocks noChangeArrowheads="1"/>
          </p:cNvSpPr>
          <p:nvPr/>
        </p:nvSpPr>
        <p:spPr bwMode="auto">
          <a:xfrm>
            <a:off x="3841750" y="4203700"/>
            <a:ext cx="48450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TW" altLang="en-US" sz="2800">
                <a:solidFill>
                  <a:srgbClr val="000099"/>
                </a:solidFill>
                <a:effectLst>
                  <a:outerShdw blurRad="38100" dist="38100" dir="2700000" algn="tl">
                    <a:srgbClr val="C0C0C0"/>
                  </a:outerShdw>
                </a:effectLst>
                <a:latin typeface="標楷體" pitchFamily="65" charset="-120"/>
                <a:ea typeface="標楷體" pitchFamily="65" charset="-120"/>
              </a:rPr>
              <a:t>同心演習以檢驗作戰區指揮後備部隊遂行守土作戰及統合地區內民、物力資源（軍需、軍輸）支援軍事作戰之能力。</a:t>
            </a:r>
          </a:p>
        </p:txBody>
      </p:sp>
      <p:pic>
        <p:nvPicPr>
          <p:cNvPr id="53271" name="Picture 23" descr="20080925_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838200"/>
            <a:ext cx="4648200" cy="3270250"/>
          </a:xfrm>
          <a:prstGeom prst="rect">
            <a:avLst/>
          </a:prstGeom>
          <a:noFill/>
          <a:extLst>
            <a:ext uri="{909E8E84-426E-40DD-AFC4-6F175D3DCCD1}">
              <a14:hiddenFill xmlns:a14="http://schemas.microsoft.com/office/drawing/2010/main">
                <a:solidFill>
                  <a:srgbClr val="FFFFFF"/>
                </a:solidFill>
              </a14:hiddenFill>
            </a:ext>
          </a:extLst>
        </p:spPr>
      </p:pic>
      <p:pic>
        <p:nvPicPr>
          <p:cNvPr id="53273" name="Picture 25" descr="20080925_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838200"/>
            <a:ext cx="46482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46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264"/>
                                        </p:tgtEl>
                                        <p:attrNameLst>
                                          <p:attrName>style.visibility</p:attrName>
                                        </p:attrNameLst>
                                      </p:cBhvr>
                                      <p:to>
                                        <p:strVal val="visible"/>
                                      </p:to>
                                    </p:set>
                                    <p:animEffect transition="in" filter="fade">
                                      <p:cBhvr>
                                        <p:cTn id="7" dur="2000"/>
                                        <p:tgtEl>
                                          <p:spTgt spid="532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265"/>
                                        </p:tgtEl>
                                        <p:attrNameLst>
                                          <p:attrName>style.visibility</p:attrName>
                                        </p:attrNameLst>
                                      </p:cBhvr>
                                      <p:to>
                                        <p:strVal val="visible"/>
                                      </p:to>
                                    </p:set>
                                    <p:animEffect transition="in" filter="fade">
                                      <p:cBhvr>
                                        <p:cTn id="10" dur="2000"/>
                                        <p:tgtEl>
                                          <p:spTgt spid="53265"/>
                                        </p:tgtEl>
                                      </p:cBhvr>
                                    </p:animEffect>
                                  </p:childTnLst>
                                </p:cTn>
                              </p:par>
                            </p:childTnLst>
                          </p:cTn>
                        </p:par>
                        <p:par>
                          <p:cTn id="11" fill="hold" nodeType="afterGroup">
                            <p:stCondLst>
                              <p:cond delay="2000"/>
                            </p:stCondLst>
                            <p:childTnLst>
                              <p:par>
                                <p:cTn id="12" presetID="10" presetClass="entr" presetSubtype="0" fill="hold" nodeType="afterEffect">
                                  <p:stCondLst>
                                    <p:cond delay="2000"/>
                                  </p:stCondLst>
                                  <p:childTnLst>
                                    <p:set>
                                      <p:cBhvr>
                                        <p:cTn id="13" dur="1" fill="hold">
                                          <p:stCondLst>
                                            <p:cond delay="0"/>
                                          </p:stCondLst>
                                        </p:cTn>
                                        <p:tgtEl>
                                          <p:spTgt spid="53273"/>
                                        </p:tgtEl>
                                        <p:attrNameLst>
                                          <p:attrName>style.visibility</p:attrName>
                                        </p:attrNameLst>
                                      </p:cBhvr>
                                      <p:to>
                                        <p:strVal val="visible"/>
                                      </p:to>
                                    </p:set>
                                    <p:animEffect transition="in" filter="fade">
                                      <p:cBhvr>
                                        <p:cTn id="14" dur="2000"/>
                                        <p:tgtEl>
                                          <p:spTgt spid="53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4" grpId="0" animBg="1"/>
      <p:bldP spid="5326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3"/>
          <p:cNvSpPr>
            <a:spLocks noGrp="1"/>
          </p:cNvSpPr>
          <p:nvPr>
            <p:ph type="sldNum" sz="quarter" idx="12"/>
          </p:nvPr>
        </p:nvSpPr>
        <p:spPr/>
        <p:txBody>
          <a:bodyPr/>
          <a:lstStyle/>
          <a:p>
            <a:fld id="{6D9266DA-6720-461A-8FE5-64E69B2BCC36}" type="slidenum">
              <a:rPr lang="en-US" altLang="zh-TW"/>
              <a:pPr/>
              <a:t>59</a:t>
            </a:fld>
            <a:endParaRPr lang="en-US" altLang="zh-TW"/>
          </a:p>
        </p:txBody>
      </p:sp>
      <p:pic>
        <p:nvPicPr>
          <p:cNvPr id="54274" name="Picture 2" descr="20080925_40"/>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76250" y="304800"/>
            <a:ext cx="8210550" cy="5775325"/>
          </a:xfrm>
          <a:prstGeom prst="rect">
            <a:avLst/>
          </a:prstGeom>
          <a:noFill/>
          <a:extLst>
            <a:ext uri="{909E8E84-426E-40DD-AFC4-6F175D3DCCD1}">
              <a14:hiddenFill xmlns:a14="http://schemas.microsoft.com/office/drawing/2010/main">
                <a:solidFill>
                  <a:srgbClr val="FFFFFF"/>
                </a:solidFill>
              </a14:hiddenFill>
            </a:ext>
          </a:extLst>
        </p:spPr>
      </p:pic>
      <p:sp>
        <p:nvSpPr>
          <p:cNvPr id="54276" name="Rectangle 4"/>
          <p:cNvSpPr>
            <a:spLocks noChangeArrowheads="1"/>
          </p:cNvSpPr>
          <p:nvPr/>
        </p:nvSpPr>
        <p:spPr bwMode="auto">
          <a:xfrm>
            <a:off x="0" y="0"/>
            <a:ext cx="161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457" anchor="ctr">
            <a:spAutoFit/>
          </a:bodyPr>
          <a:lstStyle/>
          <a:p>
            <a:r>
              <a:rPr lang="en-US" altLang="zh-TW" sz="1600">
                <a:latin typeface="新細明體" pitchFamily="18" charset="-120"/>
              </a:rPr>
              <a:t> </a:t>
            </a:r>
            <a:endParaRPr lang="en-US" altLang="zh-TW"/>
          </a:p>
        </p:txBody>
      </p:sp>
      <p:grpSp>
        <p:nvGrpSpPr>
          <p:cNvPr id="54278" name="Group 6"/>
          <p:cNvGrpSpPr>
            <a:grpSpLocks/>
          </p:cNvGrpSpPr>
          <p:nvPr/>
        </p:nvGrpSpPr>
        <p:grpSpPr bwMode="auto">
          <a:xfrm>
            <a:off x="685800" y="866775"/>
            <a:ext cx="2971800" cy="4924425"/>
            <a:chOff x="432" y="546"/>
            <a:chExt cx="2133" cy="3102"/>
          </a:xfrm>
        </p:grpSpPr>
        <p:sp>
          <p:nvSpPr>
            <p:cNvPr id="54279" name="AutoShape 7"/>
            <p:cNvSpPr>
              <a:spLocks noChangeArrowheads="1"/>
            </p:cNvSpPr>
            <p:nvPr/>
          </p:nvSpPr>
          <p:spPr bwMode="auto">
            <a:xfrm>
              <a:off x="432" y="864"/>
              <a:ext cx="432" cy="2784"/>
            </a:xfrm>
            <a:prstGeom prst="roundRect">
              <a:avLst>
                <a:gd name="adj" fmla="val 16667"/>
              </a:avLst>
            </a:prstGeom>
            <a:gradFill rotWithShape="1">
              <a:gsLst>
                <a:gs pos="0">
                  <a:srgbClr val="CCFFCC"/>
                </a:gs>
                <a:gs pos="100000">
                  <a:schemeClr val="bg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800" b="1" dirty="0">
                  <a:solidFill>
                    <a:srgbClr val="FF9933"/>
                  </a:solidFill>
                  <a:ea typeface="標楷體" pitchFamily="65" charset="-120"/>
                </a:rPr>
                <a:t>全</a:t>
              </a:r>
            </a:p>
            <a:p>
              <a:pPr algn="ctr"/>
              <a:r>
                <a:rPr lang="zh-TW" altLang="en-US" sz="2800" b="1" dirty="0">
                  <a:solidFill>
                    <a:srgbClr val="FF9933"/>
                  </a:solidFill>
                  <a:ea typeface="標楷體" pitchFamily="65" charset="-120"/>
                </a:rPr>
                <a:t>民</a:t>
              </a:r>
            </a:p>
            <a:p>
              <a:pPr algn="ctr"/>
              <a:r>
                <a:rPr lang="zh-TW" altLang="en-US" sz="2800" b="1" dirty="0">
                  <a:solidFill>
                    <a:srgbClr val="FF9933"/>
                  </a:solidFill>
                  <a:ea typeface="標楷體" pitchFamily="65" charset="-120"/>
                </a:rPr>
                <a:t>防</a:t>
              </a:r>
            </a:p>
            <a:p>
              <a:pPr algn="ctr"/>
              <a:r>
                <a:rPr lang="zh-TW" altLang="en-US" sz="2800" b="1" dirty="0">
                  <a:solidFill>
                    <a:srgbClr val="FF9933"/>
                  </a:solidFill>
                  <a:ea typeface="標楷體" pitchFamily="65" charset="-120"/>
                </a:rPr>
                <a:t>衛</a:t>
              </a:r>
            </a:p>
            <a:p>
              <a:pPr algn="ctr"/>
              <a:r>
                <a:rPr lang="zh-TW" altLang="en-US" sz="2800" b="1" dirty="0">
                  <a:solidFill>
                    <a:srgbClr val="FF9933"/>
                  </a:solidFill>
                  <a:ea typeface="標楷體" pitchFamily="65" charset="-120"/>
                </a:rPr>
                <a:t>動</a:t>
              </a:r>
            </a:p>
            <a:p>
              <a:pPr algn="ctr"/>
              <a:r>
                <a:rPr lang="zh-TW" altLang="en-US" sz="2800" b="1" dirty="0">
                  <a:solidFill>
                    <a:srgbClr val="FF9933"/>
                  </a:solidFill>
                  <a:ea typeface="標楷體" pitchFamily="65" charset="-120"/>
                </a:rPr>
                <a:t>員</a:t>
              </a:r>
            </a:p>
            <a:p>
              <a:pPr algn="ctr"/>
              <a:r>
                <a:rPr lang="zh-TW" altLang="en-US" sz="2800" b="1" dirty="0">
                  <a:solidFill>
                    <a:srgbClr val="FF9933"/>
                  </a:solidFill>
                  <a:ea typeface="標楷體" pitchFamily="65" charset="-120"/>
                </a:rPr>
                <a:t>機</a:t>
              </a:r>
            </a:p>
            <a:p>
              <a:pPr algn="ctr"/>
              <a:r>
                <a:rPr lang="zh-TW" altLang="en-US" sz="2800" b="1" dirty="0">
                  <a:solidFill>
                    <a:srgbClr val="FF9933"/>
                  </a:solidFill>
                  <a:ea typeface="標楷體" pitchFamily="65" charset="-120"/>
                </a:rPr>
                <a:t>制</a:t>
              </a:r>
            </a:p>
            <a:p>
              <a:pPr algn="ctr"/>
              <a:r>
                <a:rPr lang="zh-TW" altLang="en-US" sz="2800" b="1" dirty="0">
                  <a:solidFill>
                    <a:srgbClr val="FF9933"/>
                  </a:solidFill>
                  <a:ea typeface="標楷體" pitchFamily="65" charset="-120"/>
                </a:rPr>
                <a:t>演</a:t>
              </a:r>
            </a:p>
            <a:p>
              <a:pPr algn="ctr"/>
              <a:r>
                <a:rPr lang="zh-TW" altLang="en-US" sz="2800" b="1" dirty="0">
                  <a:solidFill>
                    <a:srgbClr val="FF9933"/>
                  </a:solidFill>
                  <a:ea typeface="標楷體" pitchFamily="65" charset="-120"/>
                </a:rPr>
                <a:t>練</a:t>
              </a:r>
            </a:p>
          </p:txBody>
        </p:sp>
        <p:sp>
          <p:nvSpPr>
            <p:cNvPr id="54280" name="AutoShape 8"/>
            <p:cNvSpPr>
              <a:spLocks noChangeArrowheads="1"/>
            </p:cNvSpPr>
            <p:nvPr/>
          </p:nvSpPr>
          <p:spPr bwMode="auto">
            <a:xfrm>
              <a:off x="1362" y="546"/>
              <a:ext cx="1200" cy="816"/>
            </a:xfrm>
            <a:prstGeom prst="roundRect">
              <a:avLst>
                <a:gd name="adj" fmla="val 16667"/>
              </a:avLst>
            </a:prstGeom>
            <a:gradFill rotWithShape="1">
              <a:gsLst>
                <a:gs pos="0">
                  <a:srgbClr val="FFFFCC"/>
                </a:gs>
                <a:gs pos="100000">
                  <a:schemeClr val="bg1"/>
                </a:gs>
              </a:gsLst>
              <a:lin ang="2700000" scaled="1"/>
            </a:gra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200">
                  <a:solidFill>
                    <a:srgbClr val="000099"/>
                  </a:solidFill>
                  <a:ea typeface="標楷體" pitchFamily="65" charset="-120"/>
                </a:rPr>
                <a:t>國土</a:t>
              </a:r>
            </a:p>
            <a:p>
              <a:pPr algn="ctr"/>
              <a:r>
                <a:rPr lang="zh-TW" altLang="en-US" sz="3200">
                  <a:solidFill>
                    <a:srgbClr val="000099"/>
                  </a:solidFill>
                  <a:ea typeface="標楷體" pitchFamily="65" charset="-120"/>
                </a:rPr>
                <a:t>防衛演練</a:t>
              </a:r>
            </a:p>
          </p:txBody>
        </p:sp>
        <p:grpSp>
          <p:nvGrpSpPr>
            <p:cNvPr id="54281" name="Group 9"/>
            <p:cNvGrpSpPr>
              <a:grpSpLocks/>
            </p:cNvGrpSpPr>
            <p:nvPr/>
          </p:nvGrpSpPr>
          <p:grpSpPr bwMode="auto">
            <a:xfrm>
              <a:off x="864" y="960"/>
              <a:ext cx="528" cy="2265"/>
              <a:chOff x="864" y="960"/>
              <a:chExt cx="528" cy="2265"/>
            </a:xfrm>
          </p:grpSpPr>
          <p:sp>
            <p:nvSpPr>
              <p:cNvPr id="54282" name="Line 10"/>
              <p:cNvSpPr>
                <a:spLocks noChangeShapeType="1"/>
              </p:cNvSpPr>
              <p:nvPr/>
            </p:nvSpPr>
            <p:spPr bwMode="auto">
              <a:xfrm>
                <a:off x="1134" y="960"/>
                <a:ext cx="0" cy="226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4283" name="Line 11"/>
              <p:cNvSpPr>
                <a:spLocks noChangeShapeType="1"/>
              </p:cNvSpPr>
              <p:nvPr/>
            </p:nvSpPr>
            <p:spPr bwMode="auto">
              <a:xfrm>
                <a:off x="864" y="2043"/>
                <a:ext cx="5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4284" name="Line 12"/>
              <p:cNvSpPr>
                <a:spLocks noChangeShapeType="1"/>
              </p:cNvSpPr>
              <p:nvPr/>
            </p:nvSpPr>
            <p:spPr bwMode="auto">
              <a:xfrm>
                <a:off x="1125" y="963"/>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4285" name="Line 13"/>
              <p:cNvSpPr>
                <a:spLocks noChangeShapeType="1"/>
              </p:cNvSpPr>
              <p:nvPr/>
            </p:nvSpPr>
            <p:spPr bwMode="auto">
              <a:xfrm>
                <a:off x="1143" y="321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
          <p:nvSpPr>
            <p:cNvPr id="54286" name="AutoShape 14"/>
            <p:cNvSpPr>
              <a:spLocks noChangeArrowheads="1"/>
            </p:cNvSpPr>
            <p:nvPr/>
          </p:nvSpPr>
          <p:spPr bwMode="auto">
            <a:xfrm>
              <a:off x="1365" y="1641"/>
              <a:ext cx="1200" cy="816"/>
            </a:xfrm>
            <a:prstGeom prst="roundRect">
              <a:avLst>
                <a:gd name="adj" fmla="val 16667"/>
              </a:avLst>
            </a:prstGeom>
            <a:solidFill>
              <a:srgbClr val="CCFFCC"/>
            </a:soli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200">
                  <a:solidFill>
                    <a:srgbClr val="000099"/>
                  </a:solidFill>
                  <a:ea typeface="標楷體" pitchFamily="65" charset="-120"/>
                </a:rPr>
                <a:t>同心演習</a:t>
              </a:r>
            </a:p>
          </p:txBody>
        </p:sp>
        <p:sp>
          <p:nvSpPr>
            <p:cNvPr id="54287" name="AutoShape 15"/>
            <p:cNvSpPr>
              <a:spLocks noChangeArrowheads="1"/>
            </p:cNvSpPr>
            <p:nvPr/>
          </p:nvSpPr>
          <p:spPr bwMode="auto">
            <a:xfrm>
              <a:off x="1365" y="2802"/>
              <a:ext cx="1200" cy="816"/>
            </a:xfrm>
            <a:prstGeom prst="roundRect">
              <a:avLst>
                <a:gd name="adj" fmla="val 16667"/>
              </a:avLst>
            </a:prstGeom>
            <a:solidFill>
              <a:srgbClr val="FFCC99"/>
            </a:solidFill>
            <a:ln w="38100" cmpd="dbl">
              <a:solidFill>
                <a:srgbClr val="A5002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200" b="1" dirty="0">
                  <a:solidFill>
                    <a:srgbClr val="0000FF"/>
                  </a:solidFill>
                  <a:ea typeface="標楷體" pitchFamily="65" charset="-120"/>
                </a:rPr>
                <a:t>萬安演習</a:t>
              </a:r>
            </a:p>
          </p:txBody>
        </p:sp>
      </p:grpSp>
      <p:sp>
        <p:nvSpPr>
          <p:cNvPr id="54288" name="AutoShape 16"/>
          <p:cNvSpPr>
            <a:spLocks noChangeArrowheads="1"/>
          </p:cNvSpPr>
          <p:nvPr/>
        </p:nvSpPr>
        <p:spPr bwMode="auto">
          <a:xfrm>
            <a:off x="1981200" y="866775"/>
            <a:ext cx="1676400" cy="1295400"/>
          </a:xfrm>
          <a:prstGeom prst="roundRect">
            <a:avLst>
              <a:gd name="adj" fmla="val 16667"/>
            </a:avLst>
          </a:prstGeom>
          <a:solidFill>
            <a:srgbClr val="CCFFFF"/>
          </a:soli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200" b="1" dirty="0">
                <a:solidFill>
                  <a:srgbClr val="0000FF"/>
                </a:solidFill>
                <a:ea typeface="標楷體" pitchFamily="65" charset="-120"/>
              </a:rPr>
              <a:t>漢光演習</a:t>
            </a:r>
          </a:p>
        </p:txBody>
      </p:sp>
      <p:sp>
        <p:nvSpPr>
          <p:cNvPr id="54289" name="AutoShape 17"/>
          <p:cNvSpPr>
            <a:spLocks noChangeArrowheads="1"/>
          </p:cNvSpPr>
          <p:nvPr/>
        </p:nvSpPr>
        <p:spPr bwMode="auto">
          <a:xfrm>
            <a:off x="1981200" y="2590800"/>
            <a:ext cx="1676400" cy="1295400"/>
          </a:xfrm>
          <a:prstGeom prst="roundRect">
            <a:avLst>
              <a:gd name="adj" fmla="val 16667"/>
            </a:avLst>
          </a:prstGeom>
          <a:solidFill>
            <a:srgbClr val="CCFFFF"/>
          </a:solidFill>
          <a:ln w="38100" cmpd="dbl">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3200" b="1" dirty="0">
                <a:solidFill>
                  <a:srgbClr val="0000FF"/>
                </a:solidFill>
                <a:ea typeface="標楷體" pitchFamily="65" charset="-120"/>
              </a:rPr>
              <a:t>同心演習</a:t>
            </a:r>
          </a:p>
        </p:txBody>
      </p:sp>
      <p:sp>
        <p:nvSpPr>
          <p:cNvPr id="54290" name="Rectangle 18"/>
          <p:cNvSpPr>
            <a:spLocks noChangeArrowheads="1"/>
          </p:cNvSpPr>
          <p:nvPr/>
        </p:nvSpPr>
        <p:spPr bwMode="auto">
          <a:xfrm>
            <a:off x="3841750" y="3989388"/>
            <a:ext cx="4845050" cy="222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TW" altLang="en-US" sz="2800">
                <a:solidFill>
                  <a:srgbClr val="000099"/>
                </a:solidFill>
                <a:effectLst>
                  <a:outerShdw blurRad="38100" dist="38100" dir="2700000" algn="tl">
                    <a:srgbClr val="C0C0C0"/>
                  </a:outerShdw>
                </a:effectLst>
                <a:latin typeface="標楷體" pitchFamily="65" charset="-120"/>
                <a:ea typeface="標楷體" pitchFamily="65" charset="-120"/>
              </a:rPr>
              <a:t>萬安演習以驗測動員、民防、緊急醫療、反恐怖攻擊、災害防救及核子事故等各種緊急應變機制之協同運作，強固國土安全防護網效能。</a:t>
            </a:r>
          </a:p>
        </p:txBody>
      </p:sp>
      <p:pic>
        <p:nvPicPr>
          <p:cNvPr id="54294" name="Picture 22" descr="5080454511538--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838200"/>
            <a:ext cx="4800600" cy="3149600"/>
          </a:xfrm>
          <a:prstGeom prst="rect">
            <a:avLst/>
          </a:prstGeom>
          <a:noFill/>
          <a:extLst>
            <a:ext uri="{909E8E84-426E-40DD-AFC4-6F175D3DCCD1}">
              <a14:hiddenFill xmlns:a14="http://schemas.microsoft.com/office/drawing/2010/main">
                <a:solidFill>
                  <a:srgbClr val="FFFFFF"/>
                </a:solidFill>
              </a14:hiddenFill>
            </a:ext>
          </a:extLst>
        </p:spPr>
      </p:pic>
      <p:pic>
        <p:nvPicPr>
          <p:cNvPr id="54296" name="Picture 24" descr="5080455431538--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838200"/>
            <a:ext cx="4792663" cy="3149600"/>
          </a:xfrm>
          <a:prstGeom prst="rect">
            <a:avLst/>
          </a:prstGeom>
          <a:noFill/>
          <a:extLst>
            <a:ext uri="{909E8E84-426E-40DD-AFC4-6F175D3DCCD1}">
              <a14:hiddenFill xmlns:a14="http://schemas.microsoft.com/office/drawing/2010/main">
                <a:solidFill>
                  <a:srgbClr val="FFFFFF"/>
                </a:solidFill>
              </a14:hiddenFill>
            </a:ext>
          </a:extLst>
        </p:spPr>
      </p:pic>
      <p:pic>
        <p:nvPicPr>
          <p:cNvPr id="54298" name="Picture 26" descr="5080454001538--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838200"/>
            <a:ext cx="4792663" cy="314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877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288"/>
                                        </p:tgtEl>
                                        <p:attrNameLst>
                                          <p:attrName>style.visibility</p:attrName>
                                        </p:attrNameLst>
                                      </p:cBhvr>
                                      <p:to>
                                        <p:strVal val="visible"/>
                                      </p:to>
                                    </p:set>
                                    <p:animEffect transition="in" filter="fade">
                                      <p:cBhvr>
                                        <p:cTn id="7" dur="2000"/>
                                        <p:tgtEl>
                                          <p:spTgt spid="5428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289"/>
                                        </p:tgtEl>
                                        <p:attrNameLst>
                                          <p:attrName>style.visibility</p:attrName>
                                        </p:attrNameLst>
                                      </p:cBhvr>
                                      <p:to>
                                        <p:strVal val="visible"/>
                                      </p:to>
                                    </p:set>
                                    <p:animEffect transition="in" filter="fade">
                                      <p:cBhvr>
                                        <p:cTn id="10" dur="2000"/>
                                        <p:tgtEl>
                                          <p:spTgt spid="54289"/>
                                        </p:tgtEl>
                                      </p:cBhvr>
                                    </p:animEffect>
                                  </p:childTnLst>
                                </p:cTn>
                              </p:par>
                            </p:childTnLst>
                          </p:cTn>
                        </p:par>
                        <p:par>
                          <p:cTn id="11" fill="hold" nodeType="afterGroup">
                            <p:stCondLst>
                              <p:cond delay="2000"/>
                            </p:stCondLst>
                            <p:childTnLst>
                              <p:par>
                                <p:cTn id="12" presetID="10" presetClass="entr" presetSubtype="0" fill="hold" nodeType="afterEffect">
                                  <p:stCondLst>
                                    <p:cond delay="0"/>
                                  </p:stCondLst>
                                  <p:childTnLst>
                                    <p:set>
                                      <p:cBhvr>
                                        <p:cTn id="13" dur="1" fill="hold">
                                          <p:stCondLst>
                                            <p:cond delay="0"/>
                                          </p:stCondLst>
                                        </p:cTn>
                                        <p:tgtEl>
                                          <p:spTgt spid="54296"/>
                                        </p:tgtEl>
                                        <p:attrNameLst>
                                          <p:attrName>style.visibility</p:attrName>
                                        </p:attrNameLst>
                                      </p:cBhvr>
                                      <p:to>
                                        <p:strVal val="visible"/>
                                      </p:to>
                                    </p:set>
                                    <p:animEffect transition="in" filter="fade">
                                      <p:cBhvr>
                                        <p:cTn id="14" dur="2000"/>
                                        <p:tgtEl>
                                          <p:spTgt spid="54296"/>
                                        </p:tgtEl>
                                      </p:cBhvr>
                                    </p:animEffect>
                                  </p:childTnLst>
                                </p:cTn>
                              </p:par>
                            </p:childTnLst>
                          </p:cTn>
                        </p:par>
                        <p:par>
                          <p:cTn id="15" fill="hold" nodeType="afterGroup">
                            <p:stCondLst>
                              <p:cond delay="4000"/>
                            </p:stCondLst>
                            <p:childTnLst>
                              <p:par>
                                <p:cTn id="16" presetID="10" presetClass="entr" presetSubtype="0" fill="hold" nodeType="afterEffect">
                                  <p:stCondLst>
                                    <p:cond delay="2000"/>
                                  </p:stCondLst>
                                  <p:childTnLst>
                                    <p:set>
                                      <p:cBhvr>
                                        <p:cTn id="17" dur="1" fill="hold">
                                          <p:stCondLst>
                                            <p:cond delay="0"/>
                                          </p:stCondLst>
                                        </p:cTn>
                                        <p:tgtEl>
                                          <p:spTgt spid="54298"/>
                                        </p:tgtEl>
                                        <p:attrNameLst>
                                          <p:attrName>style.visibility</p:attrName>
                                        </p:attrNameLst>
                                      </p:cBhvr>
                                      <p:to>
                                        <p:strVal val="visible"/>
                                      </p:to>
                                    </p:set>
                                    <p:animEffect transition="in" filter="fade">
                                      <p:cBhvr>
                                        <p:cTn id="18" dur="2000"/>
                                        <p:tgtEl>
                                          <p:spTgt spid="54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8" grpId="0" animBg="1"/>
      <p:bldP spid="5428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投影片編號版面配置區 3"/>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r" eaLnBrk="1" hangingPunct="1"/>
            <a:fld id="{35BA5484-CAE0-42F2-A360-E59672BE5A4F}" type="slidenum">
              <a:rPr lang="en-US" altLang="zh-TW" sz="1400">
                <a:solidFill>
                  <a:schemeClr val="tx1"/>
                </a:solidFill>
                <a:latin typeface="Arial" pitchFamily="34" charset="0"/>
              </a:rPr>
              <a:pPr algn="r" eaLnBrk="1" hangingPunct="1"/>
              <a:t>6</a:t>
            </a:fld>
            <a:endParaRPr lang="en-US" altLang="zh-TW" sz="1400">
              <a:solidFill>
                <a:schemeClr val="tx1"/>
              </a:solidFill>
              <a:latin typeface="Arial" pitchFamily="34" charset="0"/>
            </a:endParaRPr>
          </a:p>
        </p:txBody>
      </p:sp>
      <p:sp>
        <p:nvSpPr>
          <p:cNvPr id="25603" name="Line 29"/>
          <p:cNvSpPr>
            <a:spLocks noChangeShapeType="1"/>
          </p:cNvSpPr>
          <p:nvPr/>
        </p:nvSpPr>
        <p:spPr bwMode="auto">
          <a:xfrm>
            <a:off x="7019925" y="2708275"/>
            <a:ext cx="1152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5604" name="Rectangle 4"/>
          <p:cNvSpPr>
            <a:spLocks noChangeArrowheads="1"/>
          </p:cNvSpPr>
          <p:nvPr/>
        </p:nvSpPr>
        <p:spPr bwMode="auto">
          <a:xfrm>
            <a:off x="323850" y="3541713"/>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tabLst>
                <a:tab pos="457200" algn="l"/>
              </a:tabLst>
              <a:defRPr kumimoji="1" sz="5400">
                <a:solidFill>
                  <a:srgbClr val="800000"/>
                </a:solidFill>
                <a:latin typeface="Times New Roman" pitchFamily="18" charset="0"/>
                <a:ea typeface="新細明體" pitchFamily="18" charset="-120"/>
              </a:defRPr>
            </a:lvl1pPr>
            <a:lvl2pPr marL="742950" indent="-285750" eaLnBrk="0" hangingPunct="0">
              <a:tabLst>
                <a:tab pos="457200" algn="l"/>
              </a:tabLst>
              <a:defRPr kumimoji="1" sz="5400">
                <a:solidFill>
                  <a:srgbClr val="800000"/>
                </a:solidFill>
                <a:latin typeface="Times New Roman" pitchFamily="18" charset="0"/>
                <a:ea typeface="新細明體" pitchFamily="18" charset="-120"/>
              </a:defRPr>
            </a:lvl2pPr>
            <a:lvl3pPr marL="1143000" indent="-228600" eaLnBrk="0" hangingPunct="0">
              <a:tabLst>
                <a:tab pos="457200" algn="l"/>
              </a:tabLst>
              <a:defRPr kumimoji="1" sz="5400">
                <a:solidFill>
                  <a:srgbClr val="800000"/>
                </a:solidFill>
                <a:latin typeface="Times New Roman" pitchFamily="18" charset="0"/>
                <a:ea typeface="新細明體" pitchFamily="18" charset="-120"/>
              </a:defRPr>
            </a:lvl3pPr>
            <a:lvl4pPr marL="1600200" indent="-228600" eaLnBrk="0" hangingPunct="0">
              <a:tabLst>
                <a:tab pos="457200" algn="l"/>
              </a:tabLst>
              <a:defRPr kumimoji="1" sz="5400">
                <a:solidFill>
                  <a:srgbClr val="800000"/>
                </a:solidFill>
                <a:latin typeface="Times New Roman" pitchFamily="18" charset="0"/>
                <a:ea typeface="新細明體" pitchFamily="18" charset="-120"/>
              </a:defRPr>
            </a:lvl4pPr>
            <a:lvl5pPr marL="2057400" indent="-228600" eaLnBrk="0" hangingPunct="0">
              <a:tabLst>
                <a:tab pos="457200" algn="l"/>
              </a:tabLst>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tabLst>
                <a:tab pos="457200" algn="l"/>
              </a:tabLs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tabLst>
                <a:tab pos="457200" algn="l"/>
              </a:tabLs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tabLst>
                <a:tab pos="457200" algn="l"/>
              </a:tabLs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tabLst>
                <a:tab pos="457200" algn="l"/>
              </a:tabLst>
              <a:defRPr kumimoji="1" sz="5400">
                <a:solidFill>
                  <a:srgbClr val="800000"/>
                </a:solidFill>
                <a:latin typeface="Times New Roman" pitchFamily="18" charset="0"/>
                <a:ea typeface="新細明體" pitchFamily="18" charset="-120"/>
              </a:defRPr>
            </a:lvl9pPr>
          </a:lstStyle>
          <a:p>
            <a:pPr eaLnBrk="1" hangingPunct="1"/>
            <a:endParaRPr lang="zh-TW" altLang="en-US" sz="3200" b="1">
              <a:solidFill>
                <a:srgbClr val="FFFF00"/>
              </a:solidFill>
              <a:latin typeface="Arial" pitchFamily="34" charset="0"/>
              <a:ea typeface="標楷體" pitchFamily="65" charset="-120"/>
            </a:endParaRPr>
          </a:p>
        </p:txBody>
      </p:sp>
      <p:pic>
        <p:nvPicPr>
          <p:cNvPr id="25605" name="Picture 15" descr="東風飛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88913"/>
            <a:ext cx="3168650"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16"/>
          <p:cNvSpPr>
            <a:spLocks noChangeArrowheads="1"/>
          </p:cNvSpPr>
          <p:nvPr/>
        </p:nvSpPr>
        <p:spPr bwMode="auto">
          <a:xfrm>
            <a:off x="8278813" y="476250"/>
            <a:ext cx="865187"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en-US" sz="2400" b="1">
              <a:solidFill>
                <a:srgbClr val="FFFF00"/>
              </a:solidFill>
              <a:latin typeface="Arial" pitchFamily="34" charset="0"/>
            </a:endParaRPr>
          </a:p>
        </p:txBody>
      </p:sp>
      <p:sp>
        <p:nvSpPr>
          <p:cNvPr id="25607" name="Rectangle 17"/>
          <p:cNvSpPr>
            <a:spLocks noChangeArrowheads="1"/>
          </p:cNvSpPr>
          <p:nvPr/>
        </p:nvSpPr>
        <p:spPr bwMode="auto">
          <a:xfrm>
            <a:off x="1258888" y="0"/>
            <a:ext cx="7207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en-US" sz="2400" b="1">
              <a:solidFill>
                <a:srgbClr val="FFFF00"/>
              </a:solidFill>
              <a:latin typeface="Arial" pitchFamily="34" charset="0"/>
            </a:endParaRPr>
          </a:p>
        </p:txBody>
      </p:sp>
      <p:sp>
        <p:nvSpPr>
          <p:cNvPr id="25608" name="Rectangle 18">
            <a:hlinkClick r:id="rId4" action="ppaction://hlinkfile"/>
          </p:cNvPr>
          <p:cNvSpPr>
            <a:spLocks noChangeArrowheads="1"/>
          </p:cNvSpPr>
          <p:nvPr/>
        </p:nvSpPr>
        <p:spPr bwMode="auto">
          <a:xfrm>
            <a:off x="7524750" y="620713"/>
            <a:ext cx="10080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r>
              <a:rPr lang="zh-TW" altLang="en-US" sz="2000" b="1">
                <a:solidFill>
                  <a:srgbClr val="FFFF00"/>
                </a:solidFill>
                <a:latin typeface="Arial" pitchFamily="34" charset="0"/>
              </a:rPr>
              <a:t>樂平基地</a:t>
            </a:r>
          </a:p>
        </p:txBody>
      </p:sp>
      <p:pic>
        <p:nvPicPr>
          <p:cNvPr id="25609" name="Picture 19" descr="蘇愷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836613"/>
            <a:ext cx="197961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Rectangle 20"/>
          <p:cNvSpPr>
            <a:spLocks noChangeArrowheads="1"/>
          </p:cNvSpPr>
          <p:nvPr/>
        </p:nvSpPr>
        <p:spPr bwMode="auto">
          <a:xfrm>
            <a:off x="1331913" y="1484313"/>
            <a:ext cx="8636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ctr" eaLnBrk="1" hangingPunct="1"/>
            <a:r>
              <a:rPr lang="zh-TW" altLang="en-US" sz="2000" b="1">
                <a:solidFill>
                  <a:srgbClr val="FFFF00"/>
                </a:solidFill>
                <a:latin typeface="Arial" pitchFamily="34" charset="0"/>
              </a:rPr>
              <a:t>蘇愷</a:t>
            </a:r>
            <a:r>
              <a:rPr lang="en-US" altLang="zh-TW" sz="2000" b="1">
                <a:solidFill>
                  <a:srgbClr val="FFFF00"/>
                </a:solidFill>
                <a:latin typeface="Arial" pitchFamily="34" charset="0"/>
              </a:rPr>
              <a:t>35</a:t>
            </a:r>
          </a:p>
        </p:txBody>
      </p:sp>
      <p:pic>
        <p:nvPicPr>
          <p:cNvPr id="25611" name="Picture 21" descr="中共艦艇編隊"/>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908050"/>
            <a:ext cx="1979612"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Rectangle 26"/>
          <p:cNvSpPr>
            <a:spLocks noChangeArrowheads="1"/>
          </p:cNvSpPr>
          <p:nvPr/>
        </p:nvSpPr>
        <p:spPr bwMode="auto">
          <a:xfrm>
            <a:off x="7812088" y="5516563"/>
            <a:ext cx="5762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endParaRPr lang="zh-TW" altLang="en-US" sz="2400" b="1">
              <a:solidFill>
                <a:srgbClr val="FFFF00"/>
              </a:solidFill>
              <a:latin typeface="Arial" pitchFamily="34" charset="0"/>
            </a:endParaRPr>
          </a:p>
        </p:txBody>
      </p:sp>
      <p:sp>
        <p:nvSpPr>
          <p:cNvPr id="25" name="Rectangle 4"/>
          <p:cNvSpPr>
            <a:spLocks noChangeArrowheads="1"/>
          </p:cNvSpPr>
          <p:nvPr/>
        </p:nvSpPr>
        <p:spPr bwMode="auto">
          <a:xfrm>
            <a:off x="0" y="0"/>
            <a:ext cx="5435600" cy="701675"/>
          </a:xfrm>
          <a:prstGeom prst="rect">
            <a:avLst/>
          </a:prstGeom>
          <a:solidFill>
            <a:srgbClr val="33CCCC"/>
          </a:solidFill>
          <a:ln w="9525">
            <a:noFill/>
            <a:miter lim="800000"/>
            <a:headEnd/>
            <a:tailEnd/>
          </a:ln>
        </p:spPr>
        <p:txBody>
          <a:bodyPr lIns="92075" tIns="46038" rIns="92075" bIns="46038">
            <a:spAutoFit/>
          </a:bodyPr>
          <a:lstStyle/>
          <a:p>
            <a:pPr>
              <a:defRPr/>
            </a:pPr>
            <a:r>
              <a:rPr lang="zh-TW" altLang="en-US" sz="4000" b="1">
                <a:solidFill>
                  <a:srgbClr val="FF0000"/>
                </a:solidFill>
                <a:effectLst>
                  <a:outerShdw blurRad="38100" dist="38100" dir="2700000" algn="tl">
                    <a:srgbClr val="000000"/>
                  </a:outerShdw>
                </a:effectLst>
                <a:latin typeface="標楷體" pitchFamily="65" charset="-120"/>
                <a:ea typeface="標楷體" pitchFamily="65" charset="-120"/>
              </a:rPr>
              <a:t>中共對台飛彈持續擴增</a:t>
            </a:r>
          </a:p>
        </p:txBody>
      </p:sp>
      <p:pic>
        <p:nvPicPr>
          <p:cNvPr id="25614" name="Picture 14" descr="14e1c1211ba3a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05038"/>
            <a:ext cx="49323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5" name="Text Box 15"/>
          <p:cNvSpPr txBox="1">
            <a:spLocks noChangeArrowheads="1"/>
          </p:cNvSpPr>
          <p:nvPr/>
        </p:nvSpPr>
        <p:spPr bwMode="auto">
          <a:xfrm>
            <a:off x="5435600" y="2887663"/>
            <a:ext cx="3382963"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spcBef>
                <a:spcPct val="50000"/>
              </a:spcBef>
            </a:pPr>
            <a:r>
              <a:rPr lang="en-US" altLang="zh-TW" sz="2400" b="1" dirty="0">
                <a:solidFill>
                  <a:srgbClr val="0000FF"/>
                </a:solidFill>
                <a:latin typeface="標楷體" pitchFamily="65" charset="-120"/>
                <a:ea typeface="標楷體" pitchFamily="65" charset="-120"/>
              </a:rPr>
              <a:t>102</a:t>
            </a:r>
            <a:r>
              <a:rPr lang="zh-TW" altLang="en-US" sz="2400" b="1" dirty="0">
                <a:solidFill>
                  <a:srgbClr val="0000FF"/>
                </a:solidFill>
                <a:latin typeface="標楷體" pitchFamily="65" charset="-120"/>
                <a:ea typeface="標楷體" pitchFamily="65" charset="-120"/>
              </a:rPr>
              <a:t>年國防報告書指出，解放軍可用於對臺作戰之飛彈部署數量達</a:t>
            </a:r>
            <a:r>
              <a:rPr lang="en-US" altLang="zh-TW" sz="2400" b="1" dirty="0">
                <a:solidFill>
                  <a:srgbClr val="0000FF"/>
                </a:solidFill>
                <a:latin typeface="標楷體" pitchFamily="65" charset="-120"/>
                <a:ea typeface="標楷體" pitchFamily="65" charset="-120"/>
              </a:rPr>
              <a:t>1,400</a:t>
            </a:r>
            <a:r>
              <a:rPr lang="zh-TW" altLang="en-US" sz="2400" b="1" dirty="0">
                <a:solidFill>
                  <a:srgbClr val="0000FF"/>
                </a:solidFill>
                <a:latin typeface="標楷體" pitchFamily="65" charset="-120"/>
                <a:ea typeface="標楷體" pitchFamily="65" charset="-120"/>
              </a:rPr>
              <a:t>餘枚。</a:t>
            </a:r>
            <a:endParaRPr lang="en-US" altLang="zh-TW" sz="2400" b="1" dirty="0">
              <a:solidFill>
                <a:srgbClr val="0000FF"/>
              </a:solidFill>
              <a:latin typeface="標楷體" pitchFamily="65" charset="-120"/>
              <a:ea typeface="標楷體" pitchFamily="65" charset="-120"/>
            </a:endParaRPr>
          </a:p>
          <a:p>
            <a:pPr eaLnBrk="1" hangingPunct="1">
              <a:spcBef>
                <a:spcPct val="50000"/>
              </a:spcBef>
            </a:pPr>
            <a:r>
              <a:rPr lang="zh-TW" altLang="en-US" sz="2400" b="1" dirty="0">
                <a:solidFill>
                  <a:srgbClr val="0000FF"/>
                </a:solidFill>
                <a:latin typeface="標楷體" pitchFamily="65" charset="-120"/>
                <a:ea typeface="標楷體" pitchFamily="65" charset="-120"/>
              </a:rPr>
              <a:t>其主要目的：</a:t>
            </a:r>
          </a:p>
          <a:p>
            <a:pPr eaLnBrk="1" hangingPunct="1">
              <a:lnSpc>
                <a:spcPct val="70000"/>
              </a:lnSpc>
              <a:spcBef>
                <a:spcPct val="50000"/>
              </a:spcBef>
            </a:pPr>
            <a:r>
              <a:rPr kumimoji="0" lang="zh-TW" altLang="en-US" sz="2000" b="1" dirty="0">
                <a:solidFill>
                  <a:srgbClr val="0000FF"/>
                </a:solidFill>
                <a:latin typeface="標楷體" pitchFamily="65" charset="-120"/>
                <a:ea typeface="標楷體" pitchFamily="65" charset="-120"/>
              </a:rPr>
              <a:t>一、對台心理威脅。</a:t>
            </a:r>
          </a:p>
          <a:p>
            <a:pPr eaLnBrk="1" hangingPunct="1">
              <a:lnSpc>
                <a:spcPct val="70000"/>
              </a:lnSpc>
              <a:spcBef>
                <a:spcPct val="50000"/>
              </a:spcBef>
            </a:pPr>
            <a:r>
              <a:rPr kumimoji="0" lang="zh-TW" altLang="en-US" sz="2000" b="1" dirty="0">
                <a:solidFill>
                  <a:srgbClr val="0000FF"/>
                </a:solidFill>
                <a:latin typeface="標楷體" pitchFamily="65" charset="-120"/>
                <a:ea typeface="標楷體" pitchFamily="65" charset="-120"/>
              </a:rPr>
              <a:t>二、外交籌碼。</a:t>
            </a:r>
          </a:p>
          <a:p>
            <a:pPr eaLnBrk="1" hangingPunct="1">
              <a:lnSpc>
                <a:spcPct val="70000"/>
              </a:lnSpc>
              <a:spcBef>
                <a:spcPct val="50000"/>
              </a:spcBef>
            </a:pPr>
            <a:r>
              <a:rPr kumimoji="0" lang="zh-TW" altLang="en-US" sz="2000" b="1" dirty="0">
                <a:solidFill>
                  <a:srgbClr val="0000FF"/>
                </a:solidFill>
                <a:latin typeface="標楷體" pitchFamily="65" charset="-120"/>
                <a:ea typeface="標楷體" pitchFamily="65" charset="-120"/>
              </a:rPr>
              <a:t>三、經濟因素。</a:t>
            </a:r>
          </a:p>
          <a:p>
            <a:pPr eaLnBrk="1" hangingPunct="1">
              <a:lnSpc>
                <a:spcPct val="70000"/>
              </a:lnSpc>
              <a:spcBef>
                <a:spcPct val="50000"/>
              </a:spcBef>
            </a:pPr>
            <a:r>
              <a:rPr kumimoji="0" lang="zh-TW" altLang="en-US" sz="2000" b="1" dirty="0">
                <a:solidFill>
                  <a:srgbClr val="0000FF"/>
                </a:solidFill>
                <a:latin typeface="標楷體" pitchFamily="65" charset="-120"/>
                <a:ea typeface="標楷體" pitchFamily="65" charset="-120"/>
              </a:rPr>
              <a:t>四、打美國航母。</a:t>
            </a:r>
          </a:p>
          <a:p>
            <a:pPr eaLnBrk="1" hangingPunct="1">
              <a:lnSpc>
                <a:spcPct val="70000"/>
              </a:lnSpc>
              <a:spcBef>
                <a:spcPct val="50000"/>
              </a:spcBef>
            </a:pPr>
            <a:r>
              <a:rPr kumimoji="0" lang="en-US" altLang="zh-TW" sz="2000" b="1" dirty="0">
                <a:solidFill>
                  <a:srgbClr val="0000FF"/>
                </a:solidFill>
                <a:latin typeface="標楷體" pitchFamily="65" charset="-120"/>
                <a:ea typeface="標楷體" pitchFamily="65" charset="-120"/>
              </a:rPr>
              <a:t>    (</a:t>
            </a:r>
            <a:r>
              <a:rPr kumimoji="0" lang="zh-TW" altLang="en-US" sz="2000" b="1" dirty="0">
                <a:solidFill>
                  <a:srgbClr val="0000FF"/>
                </a:solidFill>
                <a:latin typeface="標楷體" pitchFamily="65" charset="-120"/>
                <a:ea typeface="標楷體" pitchFamily="65" charset="-120"/>
              </a:rPr>
              <a:t>反介入戰爭</a:t>
            </a:r>
            <a:r>
              <a:rPr kumimoji="0" lang="en-US" altLang="zh-TW" sz="2000" b="1" dirty="0">
                <a:solidFill>
                  <a:srgbClr val="0000FF"/>
                </a:solidFill>
                <a:latin typeface="標楷體" pitchFamily="65" charset="-120"/>
                <a:ea typeface="標楷體" pitchFamily="65" charset="-120"/>
              </a:rPr>
              <a:t>)</a:t>
            </a:r>
          </a:p>
        </p:txBody>
      </p:sp>
    </p:spTree>
    <p:extLst>
      <p:ext uri="{BB962C8B-B14F-4D97-AF65-F5344CB8AC3E}">
        <p14:creationId xmlns:p14="http://schemas.microsoft.com/office/powerpoint/2010/main" val="25659383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圖片 3" descr="2872338236_d56fd64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072063"/>
            <a:ext cx="19367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矩形 3"/>
          <p:cNvSpPr>
            <a:spLocks noChangeArrowheads="1"/>
          </p:cNvSpPr>
          <p:nvPr/>
        </p:nvSpPr>
        <p:spPr bwMode="auto">
          <a:xfrm>
            <a:off x="360140" y="429419"/>
            <a:ext cx="8143875" cy="5578475"/>
          </a:xfrm>
          <a:prstGeom prst="rect">
            <a:avLst/>
          </a:prstGeom>
          <a:noFill/>
          <a:ln w="9525">
            <a:noFill/>
            <a:miter lim="800000"/>
            <a:headEnd/>
            <a:tailEnd/>
          </a:ln>
        </p:spPr>
        <p:txBody>
          <a:bodyPr>
            <a:spAutoFit/>
          </a:bodyPr>
          <a:lstStyle>
            <a:lvl1pPr eaLnBrk="0" hangingPunct="0">
              <a:defRPr sz="2800">
                <a:solidFill>
                  <a:schemeClr val="tx1"/>
                </a:solidFill>
                <a:latin typeface="Arial" charset="0"/>
                <a:ea typeface="標楷體" pitchFamily="65" charset="-120"/>
              </a:defRPr>
            </a:lvl1pPr>
            <a:lvl2pPr marL="742950" indent="-285750" eaLnBrk="0" hangingPunct="0">
              <a:defRPr sz="2800">
                <a:solidFill>
                  <a:schemeClr val="tx1"/>
                </a:solidFill>
                <a:latin typeface="Arial" charset="0"/>
                <a:ea typeface="標楷體" pitchFamily="65" charset="-120"/>
              </a:defRPr>
            </a:lvl2pPr>
            <a:lvl3pPr marL="1143000" indent="-228600" eaLnBrk="0" hangingPunct="0">
              <a:defRPr sz="2800">
                <a:solidFill>
                  <a:schemeClr val="tx1"/>
                </a:solidFill>
                <a:latin typeface="Arial" charset="0"/>
                <a:ea typeface="標楷體" pitchFamily="65" charset="-120"/>
              </a:defRPr>
            </a:lvl3pPr>
            <a:lvl4pPr marL="1600200" indent="-228600" eaLnBrk="0" hangingPunct="0">
              <a:defRPr sz="2800">
                <a:solidFill>
                  <a:schemeClr val="tx1"/>
                </a:solidFill>
                <a:latin typeface="Arial" charset="0"/>
                <a:ea typeface="標楷體" pitchFamily="65" charset="-120"/>
              </a:defRPr>
            </a:lvl4pPr>
            <a:lvl5pPr marL="2057400" indent="-228600" eaLnBrk="0" hangingPunct="0">
              <a:defRPr sz="2800">
                <a:solidFill>
                  <a:schemeClr val="tx1"/>
                </a:solidFill>
                <a:latin typeface="Arial" charset="0"/>
                <a:ea typeface="標楷體" pitchFamily="65" charset="-120"/>
              </a:defRPr>
            </a:lvl5pPr>
            <a:lvl6pPr marL="2514600" indent="-228600" algn="r" eaLnBrk="0" fontAlgn="base" hangingPunct="0">
              <a:spcBef>
                <a:spcPct val="0"/>
              </a:spcBef>
              <a:spcAft>
                <a:spcPct val="0"/>
              </a:spcAft>
              <a:defRPr sz="2800">
                <a:solidFill>
                  <a:schemeClr val="tx1"/>
                </a:solidFill>
                <a:latin typeface="Arial" charset="0"/>
                <a:ea typeface="標楷體" pitchFamily="65" charset="-120"/>
              </a:defRPr>
            </a:lvl6pPr>
            <a:lvl7pPr marL="2971800" indent="-228600" algn="r" eaLnBrk="0" fontAlgn="base" hangingPunct="0">
              <a:spcBef>
                <a:spcPct val="0"/>
              </a:spcBef>
              <a:spcAft>
                <a:spcPct val="0"/>
              </a:spcAft>
              <a:defRPr sz="2800">
                <a:solidFill>
                  <a:schemeClr val="tx1"/>
                </a:solidFill>
                <a:latin typeface="Arial" charset="0"/>
                <a:ea typeface="標楷體" pitchFamily="65" charset="-120"/>
              </a:defRPr>
            </a:lvl7pPr>
            <a:lvl8pPr marL="3429000" indent="-228600" algn="r" eaLnBrk="0" fontAlgn="base" hangingPunct="0">
              <a:spcBef>
                <a:spcPct val="0"/>
              </a:spcBef>
              <a:spcAft>
                <a:spcPct val="0"/>
              </a:spcAft>
              <a:defRPr sz="2800">
                <a:solidFill>
                  <a:schemeClr val="tx1"/>
                </a:solidFill>
                <a:latin typeface="Arial" charset="0"/>
                <a:ea typeface="標楷體" pitchFamily="65" charset="-120"/>
              </a:defRPr>
            </a:lvl8pPr>
            <a:lvl9pPr marL="3886200" indent="-228600" algn="r" eaLnBrk="0" fontAlgn="base" hangingPunct="0">
              <a:spcBef>
                <a:spcPct val="0"/>
              </a:spcBef>
              <a:spcAft>
                <a:spcPct val="0"/>
              </a:spcAft>
              <a:defRPr sz="2800">
                <a:solidFill>
                  <a:schemeClr val="tx1"/>
                </a:solidFill>
                <a:latin typeface="Arial" charset="0"/>
                <a:ea typeface="標楷體" pitchFamily="65" charset="-120"/>
              </a:defRPr>
            </a:lvl9pPr>
          </a:lstStyle>
          <a:p>
            <a:pPr algn="l" eaLnBrk="1" hangingPunct="1"/>
            <a:r>
              <a:rPr lang="zh-TW" altLang="en-US" sz="4000" b="1" dirty="0">
                <a:solidFill>
                  <a:srgbClr val="FF0000"/>
                </a:solidFill>
                <a:latin typeface="標楷體" pitchFamily="65" charset="-120"/>
              </a:rPr>
              <a:t>國防法第五章第</a:t>
            </a:r>
            <a:r>
              <a:rPr lang="en-US" altLang="zh-TW" sz="4000" b="1" dirty="0">
                <a:solidFill>
                  <a:srgbClr val="FF0000"/>
                </a:solidFill>
                <a:latin typeface="標楷體" pitchFamily="65" charset="-120"/>
              </a:rPr>
              <a:t>24~27</a:t>
            </a:r>
            <a:r>
              <a:rPr lang="zh-TW" altLang="en-US" sz="4000" b="1" dirty="0">
                <a:solidFill>
                  <a:srgbClr val="FF0000"/>
                </a:solidFill>
                <a:latin typeface="標楷體" pitchFamily="65" charset="-120"/>
              </a:rPr>
              <a:t>條及</a:t>
            </a:r>
            <a:r>
              <a:rPr lang="en-US" altLang="zh-TW" sz="4000" b="1" dirty="0">
                <a:solidFill>
                  <a:srgbClr val="FF0000"/>
                </a:solidFill>
                <a:latin typeface="標楷體" pitchFamily="65" charset="-120"/>
              </a:rPr>
              <a:t>29</a:t>
            </a:r>
            <a:r>
              <a:rPr lang="zh-TW" altLang="en-US" sz="4000" b="1" dirty="0">
                <a:solidFill>
                  <a:srgbClr val="FF0000"/>
                </a:solidFill>
                <a:latin typeface="標楷體" pitchFamily="65" charset="-120"/>
              </a:rPr>
              <a:t>條條文中揭示規範「全民防衛動員準備體系」條文如下 </a:t>
            </a:r>
            <a:r>
              <a:rPr lang="en-US" altLang="zh-TW" sz="4000" b="1" dirty="0">
                <a:solidFill>
                  <a:srgbClr val="FF0000"/>
                </a:solidFill>
                <a:latin typeface="標楷體" pitchFamily="65" charset="-120"/>
              </a:rPr>
              <a:t>:</a:t>
            </a:r>
          </a:p>
          <a:p>
            <a:pPr algn="l" eaLnBrk="1" hangingPunct="1"/>
            <a:r>
              <a:rPr lang="zh-TW" altLang="en-US" sz="4000" b="1" dirty="0">
                <a:latin typeface="標楷體" pitchFamily="65" charset="-120"/>
              </a:rPr>
              <a:t>一、第</a:t>
            </a:r>
            <a:r>
              <a:rPr lang="en-US" altLang="zh-TW" sz="4000" b="1" dirty="0">
                <a:latin typeface="標楷體" pitchFamily="65" charset="-120"/>
              </a:rPr>
              <a:t>24</a:t>
            </a:r>
            <a:r>
              <a:rPr lang="zh-TW" altLang="en-US" sz="4000" b="1" dirty="0">
                <a:latin typeface="標楷體" pitchFamily="65" charset="-120"/>
              </a:rPr>
              <a:t>條條文規定，「總統為因</a:t>
            </a:r>
            <a:endParaRPr lang="en-US" altLang="zh-TW" sz="4000" b="1" dirty="0">
              <a:latin typeface="標楷體" pitchFamily="65" charset="-120"/>
            </a:endParaRPr>
          </a:p>
          <a:p>
            <a:pPr algn="l" eaLnBrk="1" hangingPunct="1"/>
            <a:r>
              <a:rPr lang="zh-TW" altLang="en-US" sz="4000" b="1" dirty="0">
                <a:latin typeface="標楷體" pitchFamily="65" charset="-120"/>
              </a:rPr>
              <a:t>  應國防需要，得依憲法發布緊急</a:t>
            </a:r>
            <a:endParaRPr lang="en-US" altLang="zh-TW" sz="4000" b="1" dirty="0">
              <a:latin typeface="標楷體" pitchFamily="65" charset="-120"/>
            </a:endParaRPr>
          </a:p>
          <a:p>
            <a:pPr algn="l" eaLnBrk="1" hangingPunct="1"/>
            <a:r>
              <a:rPr lang="zh-TW" altLang="en-US" sz="4000" b="1" dirty="0">
                <a:latin typeface="標楷體" pitchFamily="65" charset="-120"/>
              </a:rPr>
              <a:t>  命令，規定動員事項，實施全國</a:t>
            </a:r>
            <a:endParaRPr lang="en-US" altLang="zh-TW" sz="4000" b="1" dirty="0">
              <a:latin typeface="標楷體" pitchFamily="65" charset="-120"/>
            </a:endParaRPr>
          </a:p>
          <a:p>
            <a:pPr algn="l" eaLnBrk="1" hangingPunct="1"/>
            <a:r>
              <a:rPr lang="zh-TW" altLang="en-US" sz="4000" b="1" dirty="0">
                <a:latin typeface="標楷體" pitchFamily="65" charset="-120"/>
              </a:rPr>
              <a:t>      或局部動員。」</a:t>
            </a:r>
          </a:p>
          <a:p>
            <a:pPr eaLnBrk="1" hangingPunct="1"/>
            <a:endParaRPr lang="en-US" altLang="zh-TW" sz="4000" b="1" dirty="0">
              <a:solidFill>
                <a:srgbClr val="FF0000"/>
              </a:solidFill>
              <a:latin typeface="標楷體" pitchFamily="65" charset="-120"/>
            </a:endParaRPr>
          </a:p>
          <a:p>
            <a:pPr eaLnBrk="1" hangingPunct="1"/>
            <a:endParaRPr lang="zh-TW" altLang="en-US" sz="4000" b="1" dirty="0">
              <a:solidFill>
                <a:srgbClr val="FF0000"/>
              </a:solidFill>
              <a:latin typeface="標楷體" pitchFamily="65" charset="-120"/>
            </a:endParaRPr>
          </a:p>
        </p:txBody>
      </p:sp>
      <p:pic>
        <p:nvPicPr>
          <p:cNvPr id="16388" name="Picture 4" descr="C:\Users\asus user\Pictures\防衛動員照片\2563389024_923bf19f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75" y="5160963"/>
            <a:ext cx="2147888"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4799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圖片 3" descr="2872338236_d56fd64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072063"/>
            <a:ext cx="19367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矩形 3"/>
          <p:cNvSpPr>
            <a:spLocks noChangeArrowheads="1"/>
          </p:cNvSpPr>
          <p:nvPr/>
        </p:nvSpPr>
        <p:spPr bwMode="auto">
          <a:xfrm>
            <a:off x="168275" y="476672"/>
            <a:ext cx="8786813" cy="4031873"/>
          </a:xfrm>
          <a:prstGeom prst="rect">
            <a:avLst/>
          </a:prstGeom>
          <a:noFill/>
          <a:ln w="9525">
            <a:noFill/>
            <a:miter lim="800000"/>
            <a:headEnd/>
            <a:tailEnd/>
          </a:ln>
        </p:spPr>
        <p:txBody>
          <a:bodyPr>
            <a:spAutoFit/>
          </a:bodyPr>
          <a:lstStyle>
            <a:lvl1pPr eaLnBrk="0" hangingPunct="0">
              <a:defRPr sz="2800">
                <a:solidFill>
                  <a:schemeClr val="tx1"/>
                </a:solidFill>
                <a:latin typeface="Arial" charset="0"/>
                <a:ea typeface="標楷體" pitchFamily="65" charset="-120"/>
              </a:defRPr>
            </a:lvl1pPr>
            <a:lvl2pPr marL="742950" indent="-285750" eaLnBrk="0" hangingPunct="0">
              <a:defRPr sz="2800">
                <a:solidFill>
                  <a:schemeClr val="tx1"/>
                </a:solidFill>
                <a:latin typeface="Arial" charset="0"/>
                <a:ea typeface="標楷體" pitchFamily="65" charset="-120"/>
              </a:defRPr>
            </a:lvl2pPr>
            <a:lvl3pPr marL="1143000" indent="-228600" eaLnBrk="0" hangingPunct="0">
              <a:defRPr sz="2800">
                <a:solidFill>
                  <a:schemeClr val="tx1"/>
                </a:solidFill>
                <a:latin typeface="Arial" charset="0"/>
                <a:ea typeface="標楷體" pitchFamily="65" charset="-120"/>
              </a:defRPr>
            </a:lvl3pPr>
            <a:lvl4pPr marL="1600200" indent="-228600" eaLnBrk="0" hangingPunct="0">
              <a:defRPr sz="2800">
                <a:solidFill>
                  <a:schemeClr val="tx1"/>
                </a:solidFill>
                <a:latin typeface="Arial" charset="0"/>
                <a:ea typeface="標楷體" pitchFamily="65" charset="-120"/>
              </a:defRPr>
            </a:lvl4pPr>
            <a:lvl5pPr marL="2057400" indent="-228600" eaLnBrk="0" hangingPunct="0">
              <a:defRPr sz="2800">
                <a:solidFill>
                  <a:schemeClr val="tx1"/>
                </a:solidFill>
                <a:latin typeface="Arial" charset="0"/>
                <a:ea typeface="標楷體" pitchFamily="65" charset="-120"/>
              </a:defRPr>
            </a:lvl5pPr>
            <a:lvl6pPr marL="2514600" indent="-228600" algn="r" eaLnBrk="0" fontAlgn="base" hangingPunct="0">
              <a:spcBef>
                <a:spcPct val="0"/>
              </a:spcBef>
              <a:spcAft>
                <a:spcPct val="0"/>
              </a:spcAft>
              <a:defRPr sz="2800">
                <a:solidFill>
                  <a:schemeClr val="tx1"/>
                </a:solidFill>
                <a:latin typeface="Arial" charset="0"/>
                <a:ea typeface="標楷體" pitchFamily="65" charset="-120"/>
              </a:defRPr>
            </a:lvl6pPr>
            <a:lvl7pPr marL="2971800" indent="-228600" algn="r" eaLnBrk="0" fontAlgn="base" hangingPunct="0">
              <a:spcBef>
                <a:spcPct val="0"/>
              </a:spcBef>
              <a:spcAft>
                <a:spcPct val="0"/>
              </a:spcAft>
              <a:defRPr sz="2800">
                <a:solidFill>
                  <a:schemeClr val="tx1"/>
                </a:solidFill>
                <a:latin typeface="Arial" charset="0"/>
                <a:ea typeface="標楷體" pitchFamily="65" charset="-120"/>
              </a:defRPr>
            </a:lvl7pPr>
            <a:lvl8pPr marL="3429000" indent="-228600" algn="r" eaLnBrk="0" fontAlgn="base" hangingPunct="0">
              <a:spcBef>
                <a:spcPct val="0"/>
              </a:spcBef>
              <a:spcAft>
                <a:spcPct val="0"/>
              </a:spcAft>
              <a:defRPr sz="2800">
                <a:solidFill>
                  <a:schemeClr val="tx1"/>
                </a:solidFill>
                <a:latin typeface="Arial" charset="0"/>
                <a:ea typeface="標楷體" pitchFamily="65" charset="-120"/>
              </a:defRPr>
            </a:lvl8pPr>
            <a:lvl9pPr marL="3886200" indent="-228600" algn="r" eaLnBrk="0" fontAlgn="base" hangingPunct="0">
              <a:spcBef>
                <a:spcPct val="0"/>
              </a:spcBef>
              <a:spcAft>
                <a:spcPct val="0"/>
              </a:spcAft>
              <a:defRPr sz="2800">
                <a:solidFill>
                  <a:schemeClr val="tx1"/>
                </a:solidFill>
                <a:latin typeface="Arial" charset="0"/>
                <a:ea typeface="標楷體" pitchFamily="65" charset="-120"/>
              </a:defRPr>
            </a:lvl9pPr>
          </a:lstStyle>
          <a:p>
            <a:pPr algn="l" eaLnBrk="1" hangingPunct="1"/>
            <a:r>
              <a:rPr lang="zh-TW" altLang="en-US" sz="3200" b="1" dirty="0">
                <a:latin typeface="標楷體" pitchFamily="65" charset="-120"/>
              </a:rPr>
              <a:t>二、第</a:t>
            </a:r>
            <a:r>
              <a:rPr lang="en-US" altLang="zh-TW" sz="3200" b="1" dirty="0">
                <a:latin typeface="標楷體" pitchFamily="65" charset="-120"/>
              </a:rPr>
              <a:t>25</a:t>
            </a:r>
            <a:r>
              <a:rPr lang="zh-TW" altLang="en-US" sz="3200" b="1" dirty="0">
                <a:latin typeface="標楷體" pitchFamily="65" charset="-120"/>
              </a:rPr>
              <a:t>條規定，「行政院平時得依法指定相關</a:t>
            </a:r>
            <a:endParaRPr lang="en-US" altLang="zh-TW" sz="3200" b="1" dirty="0">
              <a:latin typeface="標楷體" pitchFamily="65" charset="-120"/>
            </a:endParaRPr>
          </a:p>
          <a:p>
            <a:pPr algn="l" eaLnBrk="1" hangingPunct="1"/>
            <a:r>
              <a:rPr lang="zh-TW" altLang="en-US" sz="3200" b="1" dirty="0">
                <a:latin typeface="標楷體" pitchFamily="65" charset="-120"/>
              </a:rPr>
              <a:t>  主管機關規定物資儲備存量、擬訂動員準備計</a:t>
            </a:r>
            <a:endParaRPr lang="en-US" altLang="zh-TW" sz="3200" b="1" dirty="0">
              <a:latin typeface="標楷體" pitchFamily="65" charset="-120"/>
            </a:endParaRPr>
          </a:p>
          <a:p>
            <a:pPr algn="l" eaLnBrk="1" hangingPunct="1"/>
            <a:r>
              <a:rPr lang="zh-TW" altLang="en-US" sz="3200" b="1" dirty="0">
                <a:latin typeface="標楷體" pitchFamily="65" charset="-120"/>
              </a:rPr>
              <a:t>  畫，並舉行演習；演習時得徵購、徵用人民之</a:t>
            </a:r>
            <a:endParaRPr lang="en-US" altLang="zh-TW" sz="3200" b="1" dirty="0">
              <a:latin typeface="標楷體" pitchFamily="65" charset="-120"/>
            </a:endParaRPr>
          </a:p>
          <a:p>
            <a:pPr algn="l" eaLnBrk="1" hangingPunct="1"/>
            <a:r>
              <a:rPr lang="zh-TW" altLang="en-US" sz="3200" b="1" dirty="0">
                <a:latin typeface="標楷體" pitchFamily="65" charset="-120"/>
              </a:rPr>
              <a:t>  財物及操作該財物之人員；徵用並應給予相當</a:t>
            </a:r>
            <a:endParaRPr lang="en-US" altLang="zh-TW" sz="3200" b="1" dirty="0">
              <a:latin typeface="標楷體" pitchFamily="65" charset="-120"/>
            </a:endParaRPr>
          </a:p>
          <a:p>
            <a:pPr algn="l" eaLnBrk="1" hangingPunct="1"/>
            <a:r>
              <a:rPr lang="zh-TW" altLang="en-US" sz="3200" b="1" dirty="0">
                <a:latin typeface="標楷體" pitchFamily="65" charset="-120"/>
              </a:rPr>
              <a:t>  之補償。前項動員準備、物資儲備、演習、徵</a:t>
            </a:r>
            <a:endParaRPr lang="en-US" altLang="zh-TW" sz="3200" b="1" dirty="0">
              <a:latin typeface="標楷體" pitchFamily="65" charset="-120"/>
            </a:endParaRPr>
          </a:p>
          <a:p>
            <a:pPr algn="l" eaLnBrk="1" hangingPunct="1"/>
            <a:r>
              <a:rPr lang="zh-TW" altLang="en-US" sz="3200" b="1" dirty="0">
                <a:latin typeface="標楷體" pitchFamily="65" charset="-120"/>
              </a:rPr>
              <a:t>  購、徵用及補償事宜，以法律定之」。此係全</a:t>
            </a:r>
            <a:endParaRPr lang="en-US" altLang="zh-TW" sz="3200" b="1" dirty="0">
              <a:latin typeface="標楷體" pitchFamily="65" charset="-120"/>
            </a:endParaRPr>
          </a:p>
          <a:p>
            <a:pPr algn="l" eaLnBrk="1" hangingPunct="1"/>
            <a:r>
              <a:rPr lang="zh-TW" altLang="en-US" sz="3200" b="1" dirty="0">
                <a:latin typeface="標楷體" pitchFamily="65" charset="-120"/>
              </a:rPr>
              <a:t>  民防衛動員準備法制定及動員準備計畫指導體</a:t>
            </a:r>
            <a:endParaRPr lang="en-US" altLang="zh-TW" sz="3200" b="1" dirty="0">
              <a:latin typeface="標楷體" pitchFamily="65" charset="-120"/>
            </a:endParaRPr>
          </a:p>
          <a:p>
            <a:pPr algn="l" eaLnBrk="1" hangingPunct="1"/>
            <a:r>
              <a:rPr lang="zh-TW" altLang="en-US" sz="3200" b="1" dirty="0">
                <a:latin typeface="標楷體" pitchFamily="65" charset="-120"/>
              </a:rPr>
              <a:t>         系確立之緣由。</a:t>
            </a:r>
            <a:endParaRPr lang="zh-TW" altLang="en-US" sz="4000" b="1" dirty="0">
              <a:latin typeface="標楷體" pitchFamily="65" charset="-120"/>
            </a:endParaRPr>
          </a:p>
        </p:txBody>
      </p:sp>
      <p:pic>
        <p:nvPicPr>
          <p:cNvPr id="17412" name="Picture 4" descr="C:\Users\asus user\Pictures\防衛動員照片\2563389024_923bf19f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75" y="5160963"/>
            <a:ext cx="2147888"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27310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圖片 3" descr="2872338236_d56fd64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072063"/>
            <a:ext cx="19367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矩形 3"/>
          <p:cNvSpPr>
            <a:spLocks noChangeArrowheads="1"/>
          </p:cNvSpPr>
          <p:nvPr/>
        </p:nvSpPr>
        <p:spPr bwMode="auto">
          <a:xfrm>
            <a:off x="258763" y="1552575"/>
            <a:ext cx="8786812" cy="3140075"/>
          </a:xfrm>
          <a:prstGeom prst="rect">
            <a:avLst/>
          </a:prstGeom>
          <a:noFill/>
          <a:ln w="9525">
            <a:noFill/>
            <a:miter lim="800000"/>
            <a:headEnd/>
            <a:tailEnd/>
          </a:ln>
        </p:spPr>
        <p:txBody>
          <a:bodyPr>
            <a:spAutoFit/>
          </a:bodyPr>
          <a:lstStyle>
            <a:lvl1pPr eaLnBrk="0" hangingPunct="0">
              <a:defRPr sz="2800">
                <a:solidFill>
                  <a:schemeClr val="tx1"/>
                </a:solidFill>
                <a:latin typeface="Arial" charset="0"/>
                <a:ea typeface="標楷體" pitchFamily="65" charset="-120"/>
              </a:defRPr>
            </a:lvl1pPr>
            <a:lvl2pPr marL="742950" indent="-285750" eaLnBrk="0" hangingPunct="0">
              <a:defRPr sz="2800">
                <a:solidFill>
                  <a:schemeClr val="tx1"/>
                </a:solidFill>
                <a:latin typeface="Arial" charset="0"/>
                <a:ea typeface="標楷體" pitchFamily="65" charset="-120"/>
              </a:defRPr>
            </a:lvl2pPr>
            <a:lvl3pPr marL="1143000" indent="-228600" eaLnBrk="0" hangingPunct="0">
              <a:defRPr sz="2800">
                <a:solidFill>
                  <a:schemeClr val="tx1"/>
                </a:solidFill>
                <a:latin typeface="Arial" charset="0"/>
                <a:ea typeface="標楷體" pitchFamily="65" charset="-120"/>
              </a:defRPr>
            </a:lvl3pPr>
            <a:lvl4pPr marL="1600200" indent="-228600" eaLnBrk="0" hangingPunct="0">
              <a:defRPr sz="2800">
                <a:solidFill>
                  <a:schemeClr val="tx1"/>
                </a:solidFill>
                <a:latin typeface="Arial" charset="0"/>
                <a:ea typeface="標楷體" pitchFamily="65" charset="-120"/>
              </a:defRPr>
            </a:lvl4pPr>
            <a:lvl5pPr marL="2057400" indent="-228600" eaLnBrk="0" hangingPunct="0">
              <a:defRPr sz="2800">
                <a:solidFill>
                  <a:schemeClr val="tx1"/>
                </a:solidFill>
                <a:latin typeface="Arial" charset="0"/>
                <a:ea typeface="標楷體" pitchFamily="65" charset="-120"/>
              </a:defRPr>
            </a:lvl5pPr>
            <a:lvl6pPr marL="2514600" indent="-228600" algn="r" eaLnBrk="0" fontAlgn="base" hangingPunct="0">
              <a:spcBef>
                <a:spcPct val="0"/>
              </a:spcBef>
              <a:spcAft>
                <a:spcPct val="0"/>
              </a:spcAft>
              <a:defRPr sz="2800">
                <a:solidFill>
                  <a:schemeClr val="tx1"/>
                </a:solidFill>
                <a:latin typeface="Arial" charset="0"/>
                <a:ea typeface="標楷體" pitchFamily="65" charset="-120"/>
              </a:defRPr>
            </a:lvl6pPr>
            <a:lvl7pPr marL="2971800" indent="-228600" algn="r" eaLnBrk="0" fontAlgn="base" hangingPunct="0">
              <a:spcBef>
                <a:spcPct val="0"/>
              </a:spcBef>
              <a:spcAft>
                <a:spcPct val="0"/>
              </a:spcAft>
              <a:defRPr sz="2800">
                <a:solidFill>
                  <a:schemeClr val="tx1"/>
                </a:solidFill>
                <a:latin typeface="Arial" charset="0"/>
                <a:ea typeface="標楷體" pitchFamily="65" charset="-120"/>
              </a:defRPr>
            </a:lvl7pPr>
            <a:lvl8pPr marL="3429000" indent="-228600" algn="r" eaLnBrk="0" fontAlgn="base" hangingPunct="0">
              <a:spcBef>
                <a:spcPct val="0"/>
              </a:spcBef>
              <a:spcAft>
                <a:spcPct val="0"/>
              </a:spcAft>
              <a:defRPr sz="2800">
                <a:solidFill>
                  <a:schemeClr val="tx1"/>
                </a:solidFill>
                <a:latin typeface="Arial" charset="0"/>
                <a:ea typeface="標楷體" pitchFamily="65" charset="-120"/>
              </a:defRPr>
            </a:lvl8pPr>
            <a:lvl9pPr marL="3886200" indent="-228600" algn="r" eaLnBrk="0" fontAlgn="base" hangingPunct="0">
              <a:spcBef>
                <a:spcPct val="0"/>
              </a:spcBef>
              <a:spcAft>
                <a:spcPct val="0"/>
              </a:spcAft>
              <a:defRPr sz="2800">
                <a:solidFill>
                  <a:schemeClr val="tx1"/>
                </a:solidFill>
                <a:latin typeface="Arial" charset="0"/>
                <a:ea typeface="標楷體" pitchFamily="65" charset="-120"/>
              </a:defRPr>
            </a:lvl9pPr>
          </a:lstStyle>
          <a:p>
            <a:pPr algn="l" eaLnBrk="1" hangingPunct="1"/>
            <a:r>
              <a:rPr lang="zh-TW" altLang="en-US" sz="4000" b="1" dirty="0">
                <a:latin typeface="標楷體" pitchFamily="65" charset="-120"/>
              </a:rPr>
              <a:t>三、第</a:t>
            </a:r>
            <a:r>
              <a:rPr lang="en-US" altLang="zh-TW" sz="4000" b="1" dirty="0">
                <a:latin typeface="標楷體" pitchFamily="65" charset="-120"/>
              </a:rPr>
              <a:t>26</a:t>
            </a:r>
            <a:r>
              <a:rPr lang="zh-TW" altLang="en-US" sz="4000" b="1" dirty="0">
                <a:latin typeface="標楷體" pitchFamily="65" charset="-120"/>
              </a:rPr>
              <a:t>條規定，「行政院為辦理動</a:t>
            </a:r>
          </a:p>
          <a:p>
            <a:pPr algn="l" eaLnBrk="1" hangingPunct="1"/>
            <a:r>
              <a:rPr lang="zh-TW" altLang="en-US" sz="4000" b="1" dirty="0">
                <a:latin typeface="標楷體" pitchFamily="65" charset="-120"/>
              </a:rPr>
              <a:t>   員及動員準備事項，應指定機關綜</a:t>
            </a:r>
          </a:p>
          <a:p>
            <a:pPr algn="l" eaLnBrk="1" hangingPunct="1"/>
            <a:r>
              <a:rPr lang="zh-TW" altLang="en-US" sz="4000" b="1" dirty="0">
                <a:latin typeface="標楷體" pitchFamily="65" charset="-120"/>
              </a:rPr>
              <a:t>   理之。」本條文經落實為動員準備</a:t>
            </a:r>
          </a:p>
          <a:p>
            <a:pPr algn="l" eaLnBrk="1" hangingPunct="1"/>
            <a:r>
              <a:rPr lang="zh-TW" altLang="en-US" sz="4000" b="1" dirty="0">
                <a:latin typeface="標楷體" pitchFamily="65" charset="-120"/>
              </a:rPr>
              <a:t>   業務會報指導體系。</a:t>
            </a:r>
          </a:p>
          <a:p>
            <a:pPr algn="l" eaLnBrk="1" hangingPunct="1"/>
            <a:endParaRPr lang="zh-TW" altLang="en-US" sz="4000" b="1" dirty="0">
              <a:latin typeface="標楷體" pitchFamily="65" charset="-120"/>
            </a:endParaRPr>
          </a:p>
        </p:txBody>
      </p:sp>
      <p:pic>
        <p:nvPicPr>
          <p:cNvPr id="18436" name="Picture 4" descr="C:\Users\asus user\Pictures\防衛動員照片\2563389024_923bf19f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75" y="5160963"/>
            <a:ext cx="2147888"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1775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圖片 3" descr="2872338236_d56fd64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072063"/>
            <a:ext cx="19367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矩形 3"/>
          <p:cNvSpPr>
            <a:spLocks noChangeArrowheads="1"/>
          </p:cNvSpPr>
          <p:nvPr/>
        </p:nvSpPr>
        <p:spPr bwMode="auto">
          <a:xfrm>
            <a:off x="147638" y="1498600"/>
            <a:ext cx="8786812" cy="4031873"/>
          </a:xfrm>
          <a:prstGeom prst="rect">
            <a:avLst/>
          </a:prstGeom>
          <a:noFill/>
          <a:ln w="9525">
            <a:noFill/>
            <a:miter lim="800000"/>
            <a:headEnd/>
            <a:tailEnd/>
          </a:ln>
        </p:spPr>
        <p:txBody>
          <a:bodyPr>
            <a:spAutoFit/>
          </a:bodyPr>
          <a:lstStyle>
            <a:lvl1pPr eaLnBrk="0" hangingPunct="0">
              <a:defRPr sz="2800">
                <a:solidFill>
                  <a:schemeClr val="tx1"/>
                </a:solidFill>
                <a:latin typeface="Arial" charset="0"/>
                <a:ea typeface="標楷體" pitchFamily="65" charset="-120"/>
              </a:defRPr>
            </a:lvl1pPr>
            <a:lvl2pPr marL="742950" indent="-285750" eaLnBrk="0" hangingPunct="0">
              <a:defRPr sz="2800">
                <a:solidFill>
                  <a:schemeClr val="tx1"/>
                </a:solidFill>
                <a:latin typeface="Arial" charset="0"/>
                <a:ea typeface="標楷體" pitchFamily="65" charset="-120"/>
              </a:defRPr>
            </a:lvl2pPr>
            <a:lvl3pPr marL="1143000" indent="-228600" eaLnBrk="0" hangingPunct="0">
              <a:defRPr sz="2800">
                <a:solidFill>
                  <a:schemeClr val="tx1"/>
                </a:solidFill>
                <a:latin typeface="Arial" charset="0"/>
                <a:ea typeface="標楷體" pitchFamily="65" charset="-120"/>
              </a:defRPr>
            </a:lvl3pPr>
            <a:lvl4pPr marL="1600200" indent="-228600" eaLnBrk="0" hangingPunct="0">
              <a:defRPr sz="2800">
                <a:solidFill>
                  <a:schemeClr val="tx1"/>
                </a:solidFill>
                <a:latin typeface="Arial" charset="0"/>
                <a:ea typeface="標楷體" pitchFamily="65" charset="-120"/>
              </a:defRPr>
            </a:lvl4pPr>
            <a:lvl5pPr marL="2057400" indent="-228600" eaLnBrk="0" hangingPunct="0">
              <a:defRPr sz="2800">
                <a:solidFill>
                  <a:schemeClr val="tx1"/>
                </a:solidFill>
                <a:latin typeface="Arial" charset="0"/>
                <a:ea typeface="標楷體" pitchFamily="65" charset="-120"/>
              </a:defRPr>
            </a:lvl5pPr>
            <a:lvl6pPr marL="2514600" indent="-228600" algn="r" eaLnBrk="0" fontAlgn="base" hangingPunct="0">
              <a:spcBef>
                <a:spcPct val="0"/>
              </a:spcBef>
              <a:spcAft>
                <a:spcPct val="0"/>
              </a:spcAft>
              <a:defRPr sz="2800">
                <a:solidFill>
                  <a:schemeClr val="tx1"/>
                </a:solidFill>
                <a:latin typeface="Arial" charset="0"/>
                <a:ea typeface="標楷體" pitchFamily="65" charset="-120"/>
              </a:defRPr>
            </a:lvl6pPr>
            <a:lvl7pPr marL="2971800" indent="-228600" algn="r" eaLnBrk="0" fontAlgn="base" hangingPunct="0">
              <a:spcBef>
                <a:spcPct val="0"/>
              </a:spcBef>
              <a:spcAft>
                <a:spcPct val="0"/>
              </a:spcAft>
              <a:defRPr sz="2800">
                <a:solidFill>
                  <a:schemeClr val="tx1"/>
                </a:solidFill>
                <a:latin typeface="Arial" charset="0"/>
                <a:ea typeface="標楷體" pitchFamily="65" charset="-120"/>
              </a:defRPr>
            </a:lvl7pPr>
            <a:lvl8pPr marL="3429000" indent="-228600" algn="r" eaLnBrk="0" fontAlgn="base" hangingPunct="0">
              <a:spcBef>
                <a:spcPct val="0"/>
              </a:spcBef>
              <a:spcAft>
                <a:spcPct val="0"/>
              </a:spcAft>
              <a:defRPr sz="2800">
                <a:solidFill>
                  <a:schemeClr val="tx1"/>
                </a:solidFill>
                <a:latin typeface="Arial" charset="0"/>
                <a:ea typeface="標楷體" pitchFamily="65" charset="-120"/>
              </a:defRPr>
            </a:lvl8pPr>
            <a:lvl9pPr marL="3886200" indent="-228600" algn="r" eaLnBrk="0" fontAlgn="base" hangingPunct="0">
              <a:spcBef>
                <a:spcPct val="0"/>
              </a:spcBef>
              <a:spcAft>
                <a:spcPct val="0"/>
              </a:spcAft>
              <a:defRPr sz="2800">
                <a:solidFill>
                  <a:schemeClr val="tx1"/>
                </a:solidFill>
                <a:latin typeface="Arial" charset="0"/>
                <a:ea typeface="標楷體" pitchFamily="65" charset="-120"/>
              </a:defRPr>
            </a:lvl9pPr>
          </a:lstStyle>
          <a:p>
            <a:pPr eaLnBrk="1" hangingPunct="1"/>
            <a:r>
              <a:rPr lang="zh-TW" altLang="en-US" sz="3200" b="1" dirty="0">
                <a:latin typeface="標楷體" pitchFamily="65" charset="-120"/>
              </a:rPr>
              <a:t>四、第</a:t>
            </a:r>
            <a:r>
              <a:rPr lang="en-US" altLang="zh-TW" sz="3200" b="1" dirty="0">
                <a:latin typeface="標楷體" pitchFamily="65" charset="-120"/>
              </a:rPr>
              <a:t>27</a:t>
            </a:r>
            <a:r>
              <a:rPr lang="zh-TW" altLang="en-US" sz="3200" b="1" dirty="0">
                <a:latin typeface="標楷體" pitchFamily="65" charset="-120"/>
              </a:rPr>
              <a:t>條規定，「行政院及所屬各機關於戰事</a:t>
            </a:r>
            <a:endParaRPr lang="en-US" altLang="zh-TW" sz="3200" b="1" dirty="0">
              <a:latin typeface="標楷體" pitchFamily="65" charset="-120"/>
            </a:endParaRPr>
          </a:p>
          <a:p>
            <a:pPr eaLnBrk="1" hangingPunct="1"/>
            <a:r>
              <a:rPr lang="zh-TW" altLang="en-US" sz="3200" b="1" dirty="0">
                <a:latin typeface="標楷體" pitchFamily="65" charset="-120"/>
              </a:rPr>
              <a:t>  發生或將發生時（屬動員實施階段），為因應</a:t>
            </a:r>
            <a:endParaRPr lang="en-US" altLang="zh-TW" sz="3200" b="1" dirty="0">
              <a:latin typeface="標楷體" pitchFamily="65" charset="-120"/>
            </a:endParaRPr>
          </a:p>
          <a:p>
            <a:pPr eaLnBrk="1" hangingPunct="1"/>
            <a:r>
              <a:rPr lang="zh-TW" altLang="en-US" sz="3200" b="1" dirty="0">
                <a:latin typeface="標楷體" pitchFamily="65" charset="-120"/>
              </a:rPr>
              <a:t>  國防上緊急之需要，得依法徵購、徵用物資、</a:t>
            </a:r>
            <a:endParaRPr lang="en-US" altLang="zh-TW" sz="3200" b="1" dirty="0">
              <a:latin typeface="標楷體" pitchFamily="65" charset="-120"/>
            </a:endParaRPr>
          </a:p>
          <a:p>
            <a:pPr eaLnBrk="1" hangingPunct="1"/>
            <a:r>
              <a:rPr lang="zh-TW" altLang="en-US" sz="3200" b="1" dirty="0">
                <a:latin typeface="標楷體" pitchFamily="65" charset="-120"/>
              </a:rPr>
              <a:t>  設施或民力。」此於「全民防衛動員準備法」</a:t>
            </a:r>
            <a:endParaRPr lang="en-US" altLang="zh-TW" sz="3200" b="1" dirty="0">
              <a:latin typeface="標楷體" pitchFamily="65" charset="-120"/>
            </a:endParaRPr>
          </a:p>
          <a:p>
            <a:pPr eaLnBrk="1" hangingPunct="1"/>
            <a:r>
              <a:rPr lang="zh-TW" altLang="en-US" sz="3200" b="1" dirty="0">
                <a:latin typeface="標楷體" pitchFamily="65" charset="-120"/>
              </a:rPr>
              <a:t>  第</a:t>
            </a:r>
            <a:r>
              <a:rPr lang="en-US" altLang="zh-TW" sz="3200" b="1" dirty="0">
                <a:latin typeface="標楷體" pitchFamily="65" charset="-120"/>
              </a:rPr>
              <a:t>16</a:t>
            </a:r>
            <a:r>
              <a:rPr lang="zh-TW" altLang="en-US" sz="3200" b="1" dirty="0">
                <a:latin typeface="標楷體" pitchFamily="65" charset="-120"/>
              </a:rPr>
              <a:t>條第四項已規定國防部應訂定動員實施階</a:t>
            </a:r>
            <a:endParaRPr lang="en-US" altLang="zh-TW" sz="3200" b="1" dirty="0">
              <a:latin typeface="標楷體" pitchFamily="65" charset="-120"/>
            </a:endParaRPr>
          </a:p>
          <a:p>
            <a:pPr eaLnBrk="1" hangingPunct="1"/>
            <a:r>
              <a:rPr lang="zh-TW" altLang="en-US" sz="3200" b="1" dirty="0">
                <a:latin typeface="標楷體" pitchFamily="65" charset="-120"/>
              </a:rPr>
              <a:t>  段物資、固定設施徵購、徵用及補償實施辦法</a:t>
            </a:r>
            <a:endParaRPr lang="en-US" altLang="zh-TW" sz="3200" b="1" dirty="0">
              <a:latin typeface="標楷體" pitchFamily="65" charset="-120"/>
            </a:endParaRPr>
          </a:p>
          <a:p>
            <a:pPr eaLnBrk="1" hangingPunct="1"/>
            <a:r>
              <a:rPr lang="zh-TW" altLang="en-US" sz="3200" b="1" dirty="0">
                <a:latin typeface="標楷體" pitchFamily="65" charset="-120"/>
              </a:rPr>
              <a:t>  之授權法規，為極少數動員實施階段規定之</a:t>
            </a:r>
          </a:p>
          <a:p>
            <a:pPr algn="l" eaLnBrk="1" hangingPunct="1"/>
            <a:r>
              <a:rPr lang="zh-TW" altLang="en-US" sz="3200" dirty="0">
                <a:latin typeface="標楷體" pitchFamily="65" charset="-120"/>
              </a:rPr>
              <a:t>         一。</a:t>
            </a:r>
          </a:p>
        </p:txBody>
      </p:sp>
      <p:pic>
        <p:nvPicPr>
          <p:cNvPr id="19460" name="Picture 4" descr="C:\Users\asus user\Pictures\防衛動員照片\2563389024_923bf19f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75" y="5160963"/>
            <a:ext cx="2147888"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39158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圖片 3" descr="2872338236_d56fd64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072063"/>
            <a:ext cx="19367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矩形 3"/>
          <p:cNvSpPr>
            <a:spLocks noChangeArrowheads="1"/>
          </p:cNvSpPr>
          <p:nvPr/>
        </p:nvSpPr>
        <p:spPr bwMode="auto">
          <a:xfrm>
            <a:off x="222250" y="1392238"/>
            <a:ext cx="8786813" cy="3387725"/>
          </a:xfrm>
          <a:prstGeom prst="rect">
            <a:avLst/>
          </a:prstGeom>
          <a:noFill/>
          <a:ln w="9525">
            <a:noFill/>
            <a:miter lim="800000"/>
            <a:headEnd/>
            <a:tailEnd/>
          </a:ln>
        </p:spPr>
        <p:txBody>
          <a:bodyPr>
            <a:spAutoFit/>
          </a:bodyPr>
          <a:lstStyle>
            <a:lvl1pPr eaLnBrk="0" hangingPunct="0">
              <a:defRPr sz="2800">
                <a:solidFill>
                  <a:schemeClr val="tx1"/>
                </a:solidFill>
                <a:latin typeface="Arial" charset="0"/>
                <a:ea typeface="標楷體" pitchFamily="65" charset="-120"/>
              </a:defRPr>
            </a:lvl1pPr>
            <a:lvl2pPr marL="742950" indent="-285750" eaLnBrk="0" hangingPunct="0">
              <a:defRPr sz="2800">
                <a:solidFill>
                  <a:schemeClr val="tx1"/>
                </a:solidFill>
                <a:latin typeface="Arial" charset="0"/>
                <a:ea typeface="標楷體" pitchFamily="65" charset="-120"/>
              </a:defRPr>
            </a:lvl2pPr>
            <a:lvl3pPr marL="1143000" indent="-228600" eaLnBrk="0" hangingPunct="0">
              <a:defRPr sz="2800">
                <a:solidFill>
                  <a:schemeClr val="tx1"/>
                </a:solidFill>
                <a:latin typeface="Arial" charset="0"/>
                <a:ea typeface="標楷體" pitchFamily="65" charset="-120"/>
              </a:defRPr>
            </a:lvl3pPr>
            <a:lvl4pPr marL="1600200" indent="-228600" eaLnBrk="0" hangingPunct="0">
              <a:defRPr sz="2800">
                <a:solidFill>
                  <a:schemeClr val="tx1"/>
                </a:solidFill>
                <a:latin typeface="Arial" charset="0"/>
                <a:ea typeface="標楷體" pitchFamily="65" charset="-120"/>
              </a:defRPr>
            </a:lvl4pPr>
            <a:lvl5pPr marL="2057400" indent="-228600" eaLnBrk="0" hangingPunct="0">
              <a:defRPr sz="2800">
                <a:solidFill>
                  <a:schemeClr val="tx1"/>
                </a:solidFill>
                <a:latin typeface="Arial" charset="0"/>
                <a:ea typeface="標楷體" pitchFamily="65" charset="-120"/>
              </a:defRPr>
            </a:lvl5pPr>
            <a:lvl6pPr marL="2514600" indent="-228600" algn="r" eaLnBrk="0" fontAlgn="base" hangingPunct="0">
              <a:spcBef>
                <a:spcPct val="0"/>
              </a:spcBef>
              <a:spcAft>
                <a:spcPct val="0"/>
              </a:spcAft>
              <a:defRPr sz="2800">
                <a:solidFill>
                  <a:schemeClr val="tx1"/>
                </a:solidFill>
                <a:latin typeface="Arial" charset="0"/>
                <a:ea typeface="標楷體" pitchFamily="65" charset="-120"/>
              </a:defRPr>
            </a:lvl6pPr>
            <a:lvl7pPr marL="2971800" indent="-228600" algn="r" eaLnBrk="0" fontAlgn="base" hangingPunct="0">
              <a:spcBef>
                <a:spcPct val="0"/>
              </a:spcBef>
              <a:spcAft>
                <a:spcPct val="0"/>
              </a:spcAft>
              <a:defRPr sz="2800">
                <a:solidFill>
                  <a:schemeClr val="tx1"/>
                </a:solidFill>
                <a:latin typeface="Arial" charset="0"/>
                <a:ea typeface="標楷體" pitchFamily="65" charset="-120"/>
              </a:defRPr>
            </a:lvl7pPr>
            <a:lvl8pPr marL="3429000" indent="-228600" algn="r" eaLnBrk="0" fontAlgn="base" hangingPunct="0">
              <a:spcBef>
                <a:spcPct val="0"/>
              </a:spcBef>
              <a:spcAft>
                <a:spcPct val="0"/>
              </a:spcAft>
              <a:defRPr sz="2800">
                <a:solidFill>
                  <a:schemeClr val="tx1"/>
                </a:solidFill>
                <a:latin typeface="Arial" charset="0"/>
                <a:ea typeface="標楷體" pitchFamily="65" charset="-120"/>
              </a:defRPr>
            </a:lvl8pPr>
            <a:lvl9pPr marL="3886200" indent="-228600" algn="r" eaLnBrk="0" fontAlgn="base" hangingPunct="0">
              <a:spcBef>
                <a:spcPct val="0"/>
              </a:spcBef>
              <a:spcAft>
                <a:spcPct val="0"/>
              </a:spcAft>
              <a:defRPr sz="2800">
                <a:solidFill>
                  <a:schemeClr val="tx1"/>
                </a:solidFill>
                <a:latin typeface="Arial" charset="0"/>
                <a:ea typeface="標楷體" pitchFamily="65" charset="-120"/>
              </a:defRPr>
            </a:lvl9pPr>
          </a:lstStyle>
          <a:p>
            <a:pPr algn="l" eaLnBrk="1" hangingPunct="1"/>
            <a:r>
              <a:rPr lang="zh-TW" altLang="en-US" sz="3600" b="1" dirty="0">
                <a:latin typeface="標楷體" pitchFamily="65" charset="-120"/>
              </a:rPr>
              <a:t>五、第</a:t>
            </a:r>
            <a:r>
              <a:rPr lang="en-US" altLang="zh-TW" sz="3600" b="1" dirty="0">
                <a:latin typeface="標楷體" pitchFamily="65" charset="-120"/>
              </a:rPr>
              <a:t>29</a:t>
            </a:r>
            <a:r>
              <a:rPr lang="zh-TW" altLang="en-US" sz="3600" b="1" dirty="0">
                <a:latin typeface="標楷體" pitchFamily="65" charset="-120"/>
              </a:rPr>
              <a:t>條規定，「中央及地方政府各機</a:t>
            </a:r>
            <a:endParaRPr lang="en-US" altLang="zh-TW" sz="3600" b="1" dirty="0">
              <a:latin typeface="標楷體" pitchFamily="65" charset="-120"/>
            </a:endParaRPr>
          </a:p>
          <a:p>
            <a:pPr algn="l" eaLnBrk="1" hangingPunct="1"/>
            <a:r>
              <a:rPr lang="zh-TW" altLang="en-US" sz="3600" b="1" dirty="0">
                <a:latin typeface="標楷體" pitchFamily="65" charset="-120"/>
              </a:rPr>
              <a:t>  關應推廣國民之國防教育，增進國防知</a:t>
            </a:r>
            <a:endParaRPr lang="en-US" altLang="zh-TW" sz="3600" b="1" dirty="0">
              <a:latin typeface="標楷體" pitchFamily="65" charset="-120"/>
            </a:endParaRPr>
          </a:p>
          <a:p>
            <a:pPr algn="l" eaLnBrk="1" hangingPunct="1"/>
            <a:r>
              <a:rPr lang="zh-TW" altLang="en-US" sz="3600" b="1" dirty="0">
                <a:latin typeface="標楷體" pitchFamily="65" charset="-120"/>
              </a:rPr>
              <a:t>  識及防衛國家之意識，並對國防所需人</a:t>
            </a:r>
            <a:endParaRPr lang="en-US" altLang="zh-TW" sz="3600" b="1" dirty="0">
              <a:latin typeface="標楷體" pitchFamily="65" charset="-120"/>
            </a:endParaRPr>
          </a:p>
          <a:p>
            <a:pPr algn="l" eaLnBrk="1" hangingPunct="1"/>
            <a:r>
              <a:rPr lang="zh-TW" altLang="en-US" sz="3600" b="1" dirty="0">
                <a:latin typeface="標楷體" pitchFamily="65" charset="-120"/>
              </a:rPr>
              <a:t>  力、物力、財力及其他相關資源，依職</a:t>
            </a:r>
            <a:endParaRPr lang="en-US" altLang="zh-TW" sz="3600" b="1" dirty="0">
              <a:latin typeface="標楷體" pitchFamily="65" charset="-120"/>
            </a:endParaRPr>
          </a:p>
          <a:p>
            <a:pPr algn="l" eaLnBrk="1" hangingPunct="1"/>
            <a:r>
              <a:rPr lang="zh-TW" altLang="en-US" sz="3600" b="1" dirty="0">
                <a:latin typeface="標楷體" pitchFamily="65" charset="-120"/>
              </a:rPr>
              <a:t>  權積極策劃辦理。」本條文係行政動員</a:t>
            </a:r>
            <a:endParaRPr lang="en-US" altLang="zh-TW" sz="3600" b="1" dirty="0">
              <a:latin typeface="標楷體" pitchFamily="65" charset="-120"/>
            </a:endParaRPr>
          </a:p>
          <a:p>
            <a:pPr algn="l" eaLnBrk="1" hangingPunct="1"/>
            <a:r>
              <a:rPr lang="zh-TW" altLang="en-US" sz="3600" b="1" dirty="0">
                <a:latin typeface="標楷體" pitchFamily="65" charset="-120"/>
              </a:rPr>
              <a:t>  架構建立之根據。</a:t>
            </a:r>
          </a:p>
        </p:txBody>
      </p:sp>
      <p:pic>
        <p:nvPicPr>
          <p:cNvPr id="20484" name="Picture 4" descr="C:\Users\asus user\Pictures\防衛動員照片\2563389024_923bf19f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75" y="5160963"/>
            <a:ext cx="2147888"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3596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矩形 3"/>
          <p:cNvSpPr>
            <a:spLocks noChangeArrowheads="1"/>
          </p:cNvSpPr>
          <p:nvPr/>
        </p:nvSpPr>
        <p:spPr bwMode="auto">
          <a:xfrm>
            <a:off x="1000125" y="142875"/>
            <a:ext cx="7786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標楷體" pitchFamily="65" charset="-120"/>
              </a:defRPr>
            </a:lvl1pPr>
            <a:lvl2pPr marL="742950" indent="-285750" eaLnBrk="0" hangingPunct="0">
              <a:defRPr sz="2800">
                <a:solidFill>
                  <a:schemeClr val="tx1"/>
                </a:solidFill>
                <a:latin typeface="Arial" charset="0"/>
                <a:ea typeface="標楷體" pitchFamily="65" charset="-120"/>
              </a:defRPr>
            </a:lvl2pPr>
            <a:lvl3pPr marL="1143000" indent="-228600" eaLnBrk="0" hangingPunct="0">
              <a:defRPr sz="2800">
                <a:solidFill>
                  <a:schemeClr val="tx1"/>
                </a:solidFill>
                <a:latin typeface="Arial" charset="0"/>
                <a:ea typeface="標楷體" pitchFamily="65" charset="-120"/>
              </a:defRPr>
            </a:lvl3pPr>
            <a:lvl4pPr marL="1600200" indent="-228600" eaLnBrk="0" hangingPunct="0">
              <a:defRPr sz="2800">
                <a:solidFill>
                  <a:schemeClr val="tx1"/>
                </a:solidFill>
                <a:latin typeface="Arial" charset="0"/>
                <a:ea typeface="標楷體" pitchFamily="65" charset="-120"/>
              </a:defRPr>
            </a:lvl4pPr>
            <a:lvl5pPr marL="2057400" indent="-228600" eaLnBrk="0" hangingPunct="0">
              <a:defRPr sz="2800">
                <a:solidFill>
                  <a:schemeClr val="tx1"/>
                </a:solidFill>
                <a:latin typeface="Arial" charset="0"/>
                <a:ea typeface="標楷體" pitchFamily="65" charset="-120"/>
              </a:defRPr>
            </a:lvl5pPr>
            <a:lvl6pPr marL="2514600" indent="-228600" algn="r" eaLnBrk="0" fontAlgn="base" hangingPunct="0">
              <a:spcBef>
                <a:spcPct val="0"/>
              </a:spcBef>
              <a:spcAft>
                <a:spcPct val="0"/>
              </a:spcAft>
              <a:defRPr sz="2800">
                <a:solidFill>
                  <a:schemeClr val="tx1"/>
                </a:solidFill>
                <a:latin typeface="Arial" charset="0"/>
                <a:ea typeface="標楷體" pitchFamily="65" charset="-120"/>
              </a:defRPr>
            </a:lvl6pPr>
            <a:lvl7pPr marL="2971800" indent="-228600" algn="r" eaLnBrk="0" fontAlgn="base" hangingPunct="0">
              <a:spcBef>
                <a:spcPct val="0"/>
              </a:spcBef>
              <a:spcAft>
                <a:spcPct val="0"/>
              </a:spcAft>
              <a:defRPr sz="2800">
                <a:solidFill>
                  <a:schemeClr val="tx1"/>
                </a:solidFill>
                <a:latin typeface="Arial" charset="0"/>
                <a:ea typeface="標楷體" pitchFamily="65" charset="-120"/>
              </a:defRPr>
            </a:lvl7pPr>
            <a:lvl8pPr marL="3429000" indent="-228600" algn="r" eaLnBrk="0" fontAlgn="base" hangingPunct="0">
              <a:spcBef>
                <a:spcPct val="0"/>
              </a:spcBef>
              <a:spcAft>
                <a:spcPct val="0"/>
              </a:spcAft>
              <a:defRPr sz="2800">
                <a:solidFill>
                  <a:schemeClr val="tx1"/>
                </a:solidFill>
                <a:latin typeface="Arial" charset="0"/>
                <a:ea typeface="標楷體" pitchFamily="65" charset="-120"/>
              </a:defRPr>
            </a:lvl8pPr>
            <a:lvl9pPr marL="3886200" indent="-228600" algn="r" eaLnBrk="0" fontAlgn="base" hangingPunct="0">
              <a:spcBef>
                <a:spcPct val="0"/>
              </a:spcBef>
              <a:spcAft>
                <a:spcPct val="0"/>
              </a:spcAft>
              <a:defRPr sz="2800">
                <a:solidFill>
                  <a:schemeClr val="tx1"/>
                </a:solidFill>
                <a:latin typeface="Arial" charset="0"/>
                <a:ea typeface="標楷體" pitchFamily="65" charset="-120"/>
              </a:defRPr>
            </a:lvl9pPr>
          </a:lstStyle>
          <a:p>
            <a:pPr algn="l" eaLnBrk="1" hangingPunct="1"/>
            <a:r>
              <a:rPr lang="zh-TW" altLang="en-US" sz="3600" b="1" dirty="0">
                <a:solidFill>
                  <a:srgbClr val="FFFF00"/>
                </a:solidFill>
                <a:latin typeface="標楷體" pitchFamily="65" charset="-120"/>
              </a:rPr>
              <a:t>全民防衛動員未來的工作發展</a:t>
            </a:r>
          </a:p>
        </p:txBody>
      </p:sp>
      <p:sp>
        <p:nvSpPr>
          <p:cNvPr id="38916" name="文字方塊 3"/>
          <p:cNvSpPr txBox="1">
            <a:spLocks noChangeArrowheads="1"/>
          </p:cNvSpPr>
          <p:nvPr/>
        </p:nvSpPr>
        <p:spPr bwMode="auto">
          <a:xfrm>
            <a:off x="466725" y="1084263"/>
            <a:ext cx="8248650" cy="5678487"/>
          </a:xfrm>
          <a:prstGeom prst="rect">
            <a:avLst/>
          </a:prstGeom>
          <a:noFill/>
          <a:ln w="9525">
            <a:noFill/>
            <a:miter lim="800000"/>
            <a:headEnd/>
            <a:tailEnd/>
          </a:ln>
        </p:spPr>
        <p:txBody>
          <a:bodyPr>
            <a:spAutoFit/>
          </a:bodyPr>
          <a:lstStyle>
            <a:lvl1pPr eaLnBrk="0" hangingPunct="0">
              <a:defRPr sz="2800">
                <a:solidFill>
                  <a:schemeClr val="tx1"/>
                </a:solidFill>
                <a:latin typeface="Arial" charset="0"/>
                <a:ea typeface="標楷體" pitchFamily="65" charset="-120"/>
              </a:defRPr>
            </a:lvl1pPr>
            <a:lvl2pPr marL="742950" indent="-285750" eaLnBrk="0" hangingPunct="0">
              <a:defRPr sz="2800">
                <a:solidFill>
                  <a:schemeClr val="tx1"/>
                </a:solidFill>
                <a:latin typeface="Arial" charset="0"/>
                <a:ea typeface="標楷體" pitchFamily="65" charset="-120"/>
              </a:defRPr>
            </a:lvl2pPr>
            <a:lvl3pPr marL="1143000" indent="-228600" eaLnBrk="0" hangingPunct="0">
              <a:defRPr sz="2800">
                <a:solidFill>
                  <a:schemeClr val="tx1"/>
                </a:solidFill>
                <a:latin typeface="Arial" charset="0"/>
                <a:ea typeface="標楷體" pitchFamily="65" charset="-120"/>
              </a:defRPr>
            </a:lvl3pPr>
            <a:lvl4pPr marL="1600200" indent="-228600" eaLnBrk="0" hangingPunct="0">
              <a:defRPr sz="2800">
                <a:solidFill>
                  <a:schemeClr val="tx1"/>
                </a:solidFill>
                <a:latin typeface="Arial" charset="0"/>
                <a:ea typeface="標楷體" pitchFamily="65" charset="-120"/>
              </a:defRPr>
            </a:lvl4pPr>
            <a:lvl5pPr marL="2057400" indent="-228600" eaLnBrk="0" hangingPunct="0">
              <a:defRPr sz="2800">
                <a:solidFill>
                  <a:schemeClr val="tx1"/>
                </a:solidFill>
                <a:latin typeface="Arial" charset="0"/>
                <a:ea typeface="標楷體" pitchFamily="65" charset="-120"/>
              </a:defRPr>
            </a:lvl5pPr>
            <a:lvl6pPr marL="2514600" indent="-228600" algn="r" eaLnBrk="0" fontAlgn="base" hangingPunct="0">
              <a:spcBef>
                <a:spcPct val="0"/>
              </a:spcBef>
              <a:spcAft>
                <a:spcPct val="0"/>
              </a:spcAft>
              <a:defRPr sz="2800">
                <a:solidFill>
                  <a:schemeClr val="tx1"/>
                </a:solidFill>
                <a:latin typeface="Arial" charset="0"/>
                <a:ea typeface="標楷體" pitchFamily="65" charset="-120"/>
              </a:defRPr>
            </a:lvl6pPr>
            <a:lvl7pPr marL="2971800" indent="-228600" algn="r" eaLnBrk="0" fontAlgn="base" hangingPunct="0">
              <a:spcBef>
                <a:spcPct val="0"/>
              </a:spcBef>
              <a:spcAft>
                <a:spcPct val="0"/>
              </a:spcAft>
              <a:defRPr sz="2800">
                <a:solidFill>
                  <a:schemeClr val="tx1"/>
                </a:solidFill>
                <a:latin typeface="Arial" charset="0"/>
                <a:ea typeface="標楷體" pitchFamily="65" charset="-120"/>
              </a:defRPr>
            </a:lvl7pPr>
            <a:lvl8pPr marL="3429000" indent="-228600" algn="r" eaLnBrk="0" fontAlgn="base" hangingPunct="0">
              <a:spcBef>
                <a:spcPct val="0"/>
              </a:spcBef>
              <a:spcAft>
                <a:spcPct val="0"/>
              </a:spcAft>
              <a:defRPr sz="2800">
                <a:solidFill>
                  <a:schemeClr val="tx1"/>
                </a:solidFill>
                <a:latin typeface="Arial" charset="0"/>
                <a:ea typeface="標楷體" pitchFamily="65" charset="-120"/>
              </a:defRPr>
            </a:lvl8pPr>
            <a:lvl9pPr marL="3886200" indent="-228600" algn="r" eaLnBrk="0" fontAlgn="base" hangingPunct="0">
              <a:spcBef>
                <a:spcPct val="0"/>
              </a:spcBef>
              <a:spcAft>
                <a:spcPct val="0"/>
              </a:spcAft>
              <a:defRPr sz="2800">
                <a:solidFill>
                  <a:schemeClr val="tx1"/>
                </a:solidFill>
                <a:latin typeface="Arial" charset="0"/>
                <a:ea typeface="標楷體" pitchFamily="65" charset="-120"/>
              </a:defRPr>
            </a:lvl9pPr>
          </a:lstStyle>
          <a:p>
            <a:pPr algn="l" eaLnBrk="1" hangingPunct="1"/>
            <a:r>
              <a:rPr lang="zh-TW" altLang="en-US" sz="2600" b="1" dirty="0">
                <a:latin typeface="標楷體" pitchFamily="65" charset="-120"/>
              </a:rPr>
              <a:t>（一）擴大全民國防理念宣教，培養全民國防共</a:t>
            </a:r>
            <a:endParaRPr lang="en-US" altLang="zh-TW" sz="2600" b="1" dirty="0">
              <a:latin typeface="標楷體" pitchFamily="65" charset="-120"/>
            </a:endParaRPr>
          </a:p>
          <a:p>
            <a:pPr algn="l" eaLnBrk="1" hangingPunct="1"/>
            <a:r>
              <a:rPr lang="en-US" altLang="zh-TW" sz="2600" b="1" dirty="0">
                <a:latin typeface="標楷體" pitchFamily="65" charset="-120"/>
              </a:rPr>
              <a:t>    </a:t>
            </a:r>
            <a:r>
              <a:rPr lang="zh-TW" altLang="en-US" sz="2600" b="1" dirty="0">
                <a:latin typeface="標楷體" pitchFamily="65" charset="-120"/>
              </a:rPr>
              <a:t>識，以建構一個「全方位」、「全民參與」</a:t>
            </a:r>
            <a:endParaRPr lang="en-US" altLang="zh-TW" sz="2600" b="1" dirty="0">
              <a:latin typeface="標楷體" pitchFamily="65" charset="-120"/>
            </a:endParaRPr>
          </a:p>
          <a:p>
            <a:pPr algn="l" eaLnBrk="1" hangingPunct="1"/>
            <a:r>
              <a:rPr lang="en-US" altLang="zh-TW" sz="2600" b="1" dirty="0">
                <a:latin typeface="標楷體" pitchFamily="65" charset="-120"/>
              </a:rPr>
              <a:t>    </a:t>
            </a:r>
            <a:r>
              <a:rPr lang="zh-TW" altLang="en-US" sz="2600" b="1" dirty="0">
                <a:latin typeface="標楷體" pitchFamily="65" charset="-120"/>
              </a:rPr>
              <a:t>、「總體防衛」、「全民信賴」的全民國防。</a:t>
            </a:r>
            <a:endParaRPr lang="en-US" altLang="zh-TW" sz="2600" b="1" dirty="0">
              <a:latin typeface="標楷體" pitchFamily="65" charset="-120"/>
            </a:endParaRPr>
          </a:p>
          <a:p>
            <a:pPr algn="l" eaLnBrk="1" hangingPunct="1"/>
            <a:r>
              <a:rPr lang="zh-TW" altLang="en-US" sz="2600" b="1" dirty="0">
                <a:latin typeface="標楷體" pitchFamily="65" charset="-120"/>
              </a:rPr>
              <a:t>（二）因應「複合式危機」的產生，落實全民防衛動員</a:t>
            </a:r>
            <a:endParaRPr lang="en-US" altLang="zh-TW" sz="2600" b="1" dirty="0">
              <a:latin typeface="標楷體" pitchFamily="65" charset="-120"/>
            </a:endParaRPr>
          </a:p>
          <a:p>
            <a:pPr algn="l" eaLnBrk="1" hangingPunct="1"/>
            <a:r>
              <a:rPr lang="en-US" altLang="zh-TW" sz="2600" b="1" dirty="0">
                <a:latin typeface="標楷體" pitchFamily="65" charset="-120"/>
              </a:rPr>
              <a:t>    </a:t>
            </a:r>
            <a:r>
              <a:rPr lang="zh-TW" altLang="en-US" sz="2600" b="1" dirty="0">
                <a:latin typeface="標楷體" pitchFamily="65" charset="-120"/>
              </a:rPr>
              <a:t>體系與各應變機制接軌，以發揮災難應變輔助機制</a:t>
            </a:r>
            <a:endParaRPr lang="en-US" altLang="zh-TW" sz="2600" b="1" dirty="0">
              <a:latin typeface="標楷體" pitchFamily="65" charset="-120"/>
            </a:endParaRPr>
          </a:p>
          <a:p>
            <a:pPr algn="l" eaLnBrk="1" hangingPunct="1"/>
            <a:r>
              <a:rPr lang="en-US" altLang="zh-TW" sz="2600" b="1" dirty="0">
                <a:latin typeface="標楷體" pitchFamily="65" charset="-120"/>
              </a:rPr>
              <a:t>    </a:t>
            </a:r>
            <a:r>
              <a:rPr lang="zh-TW" altLang="en-US" sz="2600" b="1" dirty="0">
                <a:latin typeface="標楷體" pitchFamily="65" charset="-120"/>
              </a:rPr>
              <a:t>之功能。</a:t>
            </a:r>
            <a:endParaRPr lang="en-US" altLang="zh-TW" sz="2600" b="1" dirty="0">
              <a:latin typeface="標楷體" pitchFamily="65" charset="-120"/>
            </a:endParaRPr>
          </a:p>
          <a:p>
            <a:pPr algn="l" eaLnBrk="1" hangingPunct="1"/>
            <a:r>
              <a:rPr lang="zh-TW" altLang="en-US" sz="2600" b="1" dirty="0">
                <a:latin typeface="標楷體" pitchFamily="65" charset="-120"/>
              </a:rPr>
              <a:t>（三）本「納動員於施政，寓戰備於經建」之指導原</a:t>
            </a:r>
          </a:p>
          <a:p>
            <a:pPr algn="l" eaLnBrk="1" hangingPunct="1"/>
            <a:r>
              <a:rPr lang="zh-TW" altLang="en-US" sz="2600" b="1" dirty="0">
                <a:latin typeface="標楷體" pitchFamily="65" charset="-120"/>
              </a:rPr>
              <a:t>    則，貫徹「國防與民生合一」政策，積極儲備總體</a:t>
            </a:r>
          </a:p>
          <a:p>
            <a:pPr algn="l" eaLnBrk="1" hangingPunct="1"/>
            <a:r>
              <a:rPr lang="zh-TW" altLang="en-US" sz="2600" b="1" dirty="0">
                <a:latin typeface="標楷體" pitchFamily="65" charset="-120"/>
              </a:rPr>
              <a:t>    動員能量，厚植整體國防潛力。 </a:t>
            </a:r>
            <a:endParaRPr lang="en-US" altLang="zh-TW" sz="2600" b="1" dirty="0">
              <a:latin typeface="標楷體" pitchFamily="65" charset="-120"/>
            </a:endParaRPr>
          </a:p>
          <a:p>
            <a:pPr algn="l" eaLnBrk="1" hangingPunct="1"/>
            <a:r>
              <a:rPr lang="zh-TW" altLang="en-US" sz="2600" b="1" dirty="0">
                <a:latin typeface="標楷體" pitchFamily="65" charset="-120"/>
              </a:rPr>
              <a:t>（四）提升「全民戰力綜合協調組織」</a:t>
            </a:r>
            <a:endParaRPr lang="en-US" altLang="zh-TW" sz="2600" b="1" dirty="0">
              <a:latin typeface="標楷體" pitchFamily="65" charset="-120"/>
            </a:endParaRPr>
          </a:p>
          <a:p>
            <a:pPr algn="l" eaLnBrk="1" hangingPunct="1"/>
            <a:r>
              <a:rPr lang="en-US" altLang="zh-TW" sz="2600" b="1" dirty="0">
                <a:latin typeface="標楷體" pitchFamily="65" charset="-120"/>
              </a:rPr>
              <a:t>    </a:t>
            </a:r>
            <a:r>
              <a:rPr lang="zh-TW" altLang="en-US" sz="2600" b="1" dirty="0">
                <a:latin typeface="標楷體" pitchFamily="65" charset="-120"/>
              </a:rPr>
              <a:t>之介面功能，周密協調縣（市）動</a:t>
            </a:r>
            <a:endParaRPr lang="en-US" altLang="zh-TW" sz="2600" b="1" dirty="0">
              <a:latin typeface="標楷體" pitchFamily="65" charset="-120"/>
            </a:endParaRPr>
          </a:p>
          <a:p>
            <a:pPr algn="l" eaLnBrk="1" hangingPunct="1"/>
            <a:r>
              <a:rPr lang="en-US" altLang="zh-TW" sz="2600" b="1" dirty="0">
                <a:latin typeface="標楷體" pitchFamily="65" charset="-120"/>
              </a:rPr>
              <a:t>    </a:t>
            </a:r>
            <a:r>
              <a:rPr lang="zh-TW" altLang="en-US" sz="2600" b="1" dirty="0">
                <a:latin typeface="標楷體" pitchFamily="65" charset="-120"/>
              </a:rPr>
              <a:t>員會報提供支援能量，以化民力為</a:t>
            </a:r>
            <a:endParaRPr lang="en-US" altLang="zh-TW" sz="2600" b="1" dirty="0">
              <a:latin typeface="標楷體" pitchFamily="65" charset="-120"/>
            </a:endParaRPr>
          </a:p>
          <a:p>
            <a:pPr algn="l" eaLnBrk="1" hangingPunct="1"/>
            <a:r>
              <a:rPr lang="en-US" altLang="zh-TW" sz="2600" b="1" dirty="0">
                <a:latin typeface="標楷體" pitchFamily="65" charset="-120"/>
              </a:rPr>
              <a:t>    </a:t>
            </a:r>
            <a:r>
              <a:rPr lang="zh-TW" altLang="en-US" sz="2600" b="1" dirty="0">
                <a:latin typeface="標楷體" pitchFamily="65" charset="-120"/>
              </a:rPr>
              <a:t>戰力，支持防衛作戰整備。</a:t>
            </a:r>
            <a:endParaRPr lang="en-US" altLang="zh-TW" b="1" dirty="0"/>
          </a:p>
          <a:p>
            <a:pPr algn="l" eaLnBrk="1" hangingPunct="1"/>
            <a:endParaRPr lang="zh-TW" altLang="en-US" dirty="0"/>
          </a:p>
        </p:txBody>
      </p:sp>
    </p:spTree>
    <p:extLst>
      <p:ext uri="{BB962C8B-B14F-4D97-AF65-F5344CB8AC3E}">
        <p14:creationId xmlns:p14="http://schemas.microsoft.com/office/powerpoint/2010/main" val="36892087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矩形 3"/>
          <p:cNvSpPr>
            <a:spLocks noChangeArrowheads="1"/>
          </p:cNvSpPr>
          <p:nvPr/>
        </p:nvSpPr>
        <p:spPr bwMode="auto">
          <a:xfrm>
            <a:off x="1027113" y="115888"/>
            <a:ext cx="7072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標楷體" pitchFamily="65" charset="-120"/>
              </a:defRPr>
            </a:lvl1pPr>
            <a:lvl2pPr marL="742950" indent="-285750" eaLnBrk="0" hangingPunct="0">
              <a:defRPr sz="2800">
                <a:solidFill>
                  <a:schemeClr val="tx1"/>
                </a:solidFill>
                <a:latin typeface="Arial" charset="0"/>
                <a:ea typeface="標楷體" pitchFamily="65" charset="-120"/>
              </a:defRPr>
            </a:lvl2pPr>
            <a:lvl3pPr marL="1143000" indent="-228600" eaLnBrk="0" hangingPunct="0">
              <a:defRPr sz="2800">
                <a:solidFill>
                  <a:schemeClr val="tx1"/>
                </a:solidFill>
                <a:latin typeface="Arial" charset="0"/>
                <a:ea typeface="標楷體" pitchFamily="65" charset="-120"/>
              </a:defRPr>
            </a:lvl3pPr>
            <a:lvl4pPr marL="1600200" indent="-228600" eaLnBrk="0" hangingPunct="0">
              <a:defRPr sz="2800">
                <a:solidFill>
                  <a:schemeClr val="tx1"/>
                </a:solidFill>
                <a:latin typeface="Arial" charset="0"/>
                <a:ea typeface="標楷體" pitchFamily="65" charset="-120"/>
              </a:defRPr>
            </a:lvl4pPr>
            <a:lvl5pPr marL="2057400" indent="-228600" eaLnBrk="0" hangingPunct="0">
              <a:defRPr sz="2800">
                <a:solidFill>
                  <a:schemeClr val="tx1"/>
                </a:solidFill>
                <a:latin typeface="Arial" charset="0"/>
                <a:ea typeface="標楷體" pitchFamily="65" charset="-120"/>
              </a:defRPr>
            </a:lvl5pPr>
            <a:lvl6pPr marL="2514600" indent="-228600" algn="r" eaLnBrk="0" fontAlgn="base" hangingPunct="0">
              <a:spcBef>
                <a:spcPct val="0"/>
              </a:spcBef>
              <a:spcAft>
                <a:spcPct val="0"/>
              </a:spcAft>
              <a:defRPr sz="2800">
                <a:solidFill>
                  <a:schemeClr val="tx1"/>
                </a:solidFill>
                <a:latin typeface="Arial" charset="0"/>
                <a:ea typeface="標楷體" pitchFamily="65" charset="-120"/>
              </a:defRPr>
            </a:lvl6pPr>
            <a:lvl7pPr marL="2971800" indent="-228600" algn="r" eaLnBrk="0" fontAlgn="base" hangingPunct="0">
              <a:spcBef>
                <a:spcPct val="0"/>
              </a:spcBef>
              <a:spcAft>
                <a:spcPct val="0"/>
              </a:spcAft>
              <a:defRPr sz="2800">
                <a:solidFill>
                  <a:schemeClr val="tx1"/>
                </a:solidFill>
                <a:latin typeface="Arial" charset="0"/>
                <a:ea typeface="標楷體" pitchFamily="65" charset="-120"/>
              </a:defRPr>
            </a:lvl7pPr>
            <a:lvl8pPr marL="3429000" indent="-228600" algn="r" eaLnBrk="0" fontAlgn="base" hangingPunct="0">
              <a:spcBef>
                <a:spcPct val="0"/>
              </a:spcBef>
              <a:spcAft>
                <a:spcPct val="0"/>
              </a:spcAft>
              <a:defRPr sz="2800">
                <a:solidFill>
                  <a:schemeClr val="tx1"/>
                </a:solidFill>
                <a:latin typeface="Arial" charset="0"/>
                <a:ea typeface="標楷體" pitchFamily="65" charset="-120"/>
              </a:defRPr>
            </a:lvl8pPr>
            <a:lvl9pPr marL="3886200" indent="-228600" algn="r" eaLnBrk="0" fontAlgn="base" hangingPunct="0">
              <a:spcBef>
                <a:spcPct val="0"/>
              </a:spcBef>
              <a:spcAft>
                <a:spcPct val="0"/>
              </a:spcAft>
              <a:defRPr sz="2800">
                <a:solidFill>
                  <a:schemeClr val="tx1"/>
                </a:solidFill>
                <a:latin typeface="Arial" charset="0"/>
                <a:ea typeface="標楷體" pitchFamily="65" charset="-120"/>
              </a:defRPr>
            </a:lvl9pPr>
          </a:lstStyle>
          <a:p>
            <a:pPr eaLnBrk="1" hangingPunct="1"/>
            <a:r>
              <a:rPr lang="zh-TW" altLang="en-US" sz="3600" b="1">
                <a:solidFill>
                  <a:srgbClr val="FFFF00"/>
                </a:solidFill>
                <a:latin typeface="標楷體" pitchFamily="65" charset="-120"/>
              </a:rPr>
              <a:t>全民防衛動員未來的工作發展</a:t>
            </a:r>
          </a:p>
        </p:txBody>
      </p:sp>
      <p:sp>
        <p:nvSpPr>
          <p:cNvPr id="39940" name="文字方塊 3"/>
          <p:cNvSpPr txBox="1">
            <a:spLocks noChangeArrowheads="1"/>
          </p:cNvSpPr>
          <p:nvPr/>
        </p:nvSpPr>
        <p:spPr bwMode="auto">
          <a:xfrm>
            <a:off x="285750" y="1466850"/>
            <a:ext cx="8458200" cy="4031873"/>
          </a:xfrm>
          <a:prstGeom prst="rect">
            <a:avLst/>
          </a:prstGeom>
          <a:noFill/>
          <a:ln w="9525">
            <a:noFill/>
            <a:miter lim="800000"/>
            <a:headEnd/>
            <a:tailEnd/>
          </a:ln>
        </p:spPr>
        <p:txBody>
          <a:bodyPr>
            <a:spAutoFit/>
          </a:bodyPr>
          <a:lstStyle>
            <a:lvl1pPr eaLnBrk="0" hangingPunct="0">
              <a:defRPr sz="2800">
                <a:solidFill>
                  <a:schemeClr val="tx1"/>
                </a:solidFill>
                <a:latin typeface="Arial" charset="0"/>
                <a:ea typeface="標楷體" pitchFamily="65" charset="-120"/>
              </a:defRPr>
            </a:lvl1pPr>
            <a:lvl2pPr marL="742950" indent="-285750" eaLnBrk="0" hangingPunct="0">
              <a:defRPr sz="2800">
                <a:solidFill>
                  <a:schemeClr val="tx1"/>
                </a:solidFill>
                <a:latin typeface="Arial" charset="0"/>
                <a:ea typeface="標楷體" pitchFamily="65" charset="-120"/>
              </a:defRPr>
            </a:lvl2pPr>
            <a:lvl3pPr marL="1143000" indent="-228600" eaLnBrk="0" hangingPunct="0">
              <a:defRPr sz="2800">
                <a:solidFill>
                  <a:schemeClr val="tx1"/>
                </a:solidFill>
                <a:latin typeface="Arial" charset="0"/>
                <a:ea typeface="標楷體" pitchFamily="65" charset="-120"/>
              </a:defRPr>
            </a:lvl3pPr>
            <a:lvl4pPr marL="1600200" indent="-228600" eaLnBrk="0" hangingPunct="0">
              <a:defRPr sz="2800">
                <a:solidFill>
                  <a:schemeClr val="tx1"/>
                </a:solidFill>
                <a:latin typeface="Arial" charset="0"/>
                <a:ea typeface="標楷體" pitchFamily="65" charset="-120"/>
              </a:defRPr>
            </a:lvl4pPr>
            <a:lvl5pPr marL="2057400" indent="-228600" eaLnBrk="0" hangingPunct="0">
              <a:defRPr sz="2800">
                <a:solidFill>
                  <a:schemeClr val="tx1"/>
                </a:solidFill>
                <a:latin typeface="Arial" charset="0"/>
                <a:ea typeface="標楷體" pitchFamily="65" charset="-120"/>
              </a:defRPr>
            </a:lvl5pPr>
            <a:lvl6pPr marL="2514600" indent="-228600" algn="r" eaLnBrk="0" fontAlgn="base" hangingPunct="0">
              <a:spcBef>
                <a:spcPct val="0"/>
              </a:spcBef>
              <a:spcAft>
                <a:spcPct val="0"/>
              </a:spcAft>
              <a:defRPr sz="2800">
                <a:solidFill>
                  <a:schemeClr val="tx1"/>
                </a:solidFill>
                <a:latin typeface="Arial" charset="0"/>
                <a:ea typeface="標楷體" pitchFamily="65" charset="-120"/>
              </a:defRPr>
            </a:lvl6pPr>
            <a:lvl7pPr marL="2971800" indent="-228600" algn="r" eaLnBrk="0" fontAlgn="base" hangingPunct="0">
              <a:spcBef>
                <a:spcPct val="0"/>
              </a:spcBef>
              <a:spcAft>
                <a:spcPct val="0"/>
              </a:spcAft>
              <a:defRPr sz="2800">
                <a:solidFill>
                  <a:schemeClr val="tx1"/>
                </a:solidFill>
                <a:latin typeface="Arial" charset="0"/>
                <a:ea typeface="標楷體" pitchFamily="65" charset="-120"/>
              </a:defRPr>
            </a:lvl7pPr>
            <a:lvl8pPr marL="3429000" indent="-228600" algn="r" eaLnBrk="0" fontAlgn="base" hangingPunct="0">
              <a:spcBef>
                <a:spcPct val="0"/>
              </a:spcBef>
              <a:spcAft>
                <a:spcPct val="0"/>
              </a:spcAft>
              <a:defRPr sz="2800">
                <a:solidFill>
                  <a:schemeClr val="tx1"/>
                </a:solidFill>
                <a:latin typeface="Arial" charset="0"/>
                <a:ea typeface="標楷體" pitchFamily="65" charset="-120"/>
              </a:defRPr>
            </a:lvl8pPr>
            <a:lvl9pPr marL="3886200" indent="-228600" algn="r" eaLnBrk="0" fontAlgn="base" hangingPunct="0">
              <a:spcBef>
                <a:spcPct val="0"/>
              </a:spcBef>
              <a:spcAft>
                <a:spcPct val="0"/>
              </a:spcAft>
              <a:defRPr sz="2800">
                <a:solidFill>
                  <a:schemeClr val="tx1"/>
                </a:solidFill>
                <a:latin typeface="Arial" charset="0"/>
                <a:ea typeface="標楷體" pitchFamily="65" charset="-120"/>
              </a:defRPr>
            </a:lvl9pPr>
          </a:lstStyle>
          <a:p>
            <a:pPr algn="l" eaLnBrk="1" hangingPunct="1"/>
            <a:r>
              <a:rPr lang="zh-TW" altLang="en-US" sz="3200" b="1" dirty="0">
                <a:latin typeface="標楷體" pitchFamily="65" charset="-120"/>
              </a:rPr>
              <a:t>（五）強化多面向災害之應變能力及建立協調</a:t>
            </a:r>
            <a:endParaRPr lang="en-US" altLang="zh-TW" sz="3200" b="1" dirty="0">
              <a:latin typeface="標楷體" pitchFamily="65" charset="-120"/>
            </a:endParaRPr>
          </a:p>
          <a:p>
            <a:pPr algn="l" eaLnBrk="1" hangingPunct="1"/>
            <a:r>
              <a:rPr lang="en-US" altLang="zh-TW" sz="3200" b="1" dirty="0">
                <a:latin typeface="標楷體" pitchFamily="65" charset="-120"/>
              </a:rPr>
              <a:t> </a:t>
            </a:r>
            <a:r>
              <a:rPr lang="zh-TW" altLang="en-US" sz="3200" b="1" dirty="0">
                <a:latin typeface="標楷體" pitchFamily="65" charset="-120"/>
              </a:rPr>
              <a:t> 作業程序，並結合防衛作戰需求，將各項應</a:t>
            </a:r>
            <a:endParaRPr lang="en-US" altLang="zh-TW" sz="3200" b="1" dirty="0">
              <a:latin typeface="標楷體" pitchFamily="65" charset="-120"/>
            </a:endParaRPr>
          </a:p>
          <a:p>
            <a:pPr algn="l" eaLnBrk="1" hangingPunct="1"/>
            <a:r>
              <a:rPr lang="en-US" altLang="zh-TW" sz="3200" b="1" dirty="0">
                <a:latin typeface="標楷體" pitchFamily="65" charset="-120"/>
              </a:rPr>
              <a:t>  </a:t>
            </a:r>
            <a:r>
              <a:rPr lang="zh-TW" altLang="en-US" sz="3200" b="1" dirty="0">
                <a:latin typeface="標楷體" pitchFamily="65" charset="-120"/>
              </a:rPr>
              <a:t>變機制，納入年度「全民防衛動員（萬安）</a:t>
            </a:r>
            <a:endParaRPr lang="en-US" altLang="zh-TW" sz="3200" b="1" dirty="0">
              <a:latin typeface="標楷體" pitchFamily="65" charset="-120"/>
            </a:endParaRPr>
          </a:p>
          <a:p>
            <a:pPr algn="l" eaLnBrk="1" hangingPunct="1"/>
            <a:r>
              <a:rPr lang="en-US" altLang="zh-TW" sz="3200" b="1" dirty="0">
                <a:latin typeface="標楷體" pitchFamily="65" charset="-120"/>
              </a:rPr>
              <a:t>  </a:t>
            </a:r>
            <a:r>
              <a:rPr lang="zh-TW" altLang="en-US" sz="3200" b="1" dirty="0">
                <a:latin typeface="標楷體" pitchFamily="65" charset="-120"/>
              </a:rPr>
              <a:t>演習」加以驗證，強固全民防衛根基。</a:t>
            </a:r>
          </a:p>
          <a:p>
            <a:pPr algn="l" eaLnBrk="1" hangingPunct="1"/>
            <a:r>
              <a:rPr lang="zh-TW" altLang="en-US" sz="3200" b="1" dirty="0">
                <a:latin typeface="標楷體" pitchFamily="65" charset="-120"/>
              </a:rPr>
              <a:t>（六）著眼「動員作業精、部隊編成快、戰力</a:t>
            </a:r>
            <a:endParaRPr lang="en-US" altLang="zh-TW" sz="3200" b="1" dirty="0">
              <a:latin typeface="標楷體" pitchFamily="65" charset="-120"/>
            </a:endParaRPr>
          </a:p>
          <a:p>
            <a:pPr algn="l" eaLnBrk="1" hangingPunct="1"/>
            <a:r>
              <a:rPr lang="en-US" altLang="zh-TW" sz="3200" b="1" dirty="0">
                <a:latin typeface="標楷體" pitchFamily="65" charset="-120"/>
              </a:rPr>
              <a:t>  </a:t>
            </a:r>
            <a:r>
              <a:rPr lang="zh-TW" altLang="en-US" sz="3200" b="1" dirty="0">
                <a:latin typeface="標楷體" pitchFamily="65" charset="-120"/>
              </a:rPr>
              <a:t>恢復速」，精進後備部隊人</a:t>
            </a:r>
            <a:r>
              <a:rPr lang="zh-TW" altLang="en-US" sz="3200" b="1" dirty="0" smtClean="0">
                <a:latin typeface="標楷體" pitchFamily="65" charset="-120"/>
              </a:rPr>
              <a:t>、裝</a:t>
            </a:r>
            <a:r>
              <a:rPr lang="zh-TW" altLang="en-US" sz="3200" b="1" dirty="0">
                <a:latin typeface="標楷體" pitchFamily="65" charset="-120"/>
              </a:rPr>
              <a:t>、訓相</a:t>
            </a:r>
            <a:r>
              <a:rPr lang="zh-TW" altLang="en-US" sz="3200" b="1" dirty="0" smtClean="0">
                <a:latin typeface="標楷體" pitchFamily="65" charset="-120"/>
              </a:rPr>
              <a:t>結合</a:t>
            </a:r>
            <a:endParaRPr lang="en-US" altLang="zh-TW" sz="3200" b="1" dirty="0" smtClean="0">
              <a:latin typeface="標楷體" pitchFamily="65" charset="-120"/>
            </a:endParaRPr>
          </a:p>
          <a:p>
            <a:pPr algn="l" eaLnBrk="1" hangingPunct="1"/>
            <a:r>
              <a:rPr lang="en-US" altLang="zh-TW" sz="3200" b="1" dirty="0">
                <a:latin typeface="標楷體" pitchFamily="65" charset="-120"/>
              </a:rPr>
              <a:t> </a:t>
            </a:r>
            <a:r>
              <a:rPr lang="en-US" altLang="zh-TW" sz="3200" b="1" dirty="0" smtClean="0">
                <a:latin typeface="標楷體" pitchFamily="65" charset="-120"/>
              </a:rPr>
              <a:t> </a:t>
            </a:r>
            <a:r>
              <a:rPr lang="zh-TW" altLang="en-US" sz="3200" b="1" dirty="0" smtClean="0">
                <a:latin typeface="標楷體" pitchFamily="65" charset="-120"/>
              </a:rPr>
              <a:t>之</a:t>
            </a:r>
            <a:r>
              <a:rPr lang="zh-TW" altLang="en-US" sz="3200" b="1" dirty="0">
                <a:latin typeface="標楷體" pitchFamily="65" charset="-120"/>
              </a:rPr>
              <a:t>整備，使</a:t>
            </a:r>
            <a:r>
              <a:rPr lang="zh-TW" altLang="en-US" sz="3200" b="1" dirty="0" smtClean="0">
                <a:latin typeface="標楷體" pitchFamily="65" charset="-120"/>
              </a:rPr>
              <a:t>具有及時</a:t>
            </a:r>
            <a:r>
              <a:rPr lang="zh-TW" altLang="en-US" sz="3200" b="1" dirty="0">
                <a:latin typeface="標楷體" pitchFamily="65" charset="-120"/>
              </a:rPr>
              <a:t>動員、及時作戰」之能</a:t>
            </a:r>
            <a:endParaRPr lang="en-US" altLang="zh-TW" sz="3200" b="1" dirty="0">
              <a:latin typeface="標楷體" pitchFamily="65" charset="-120"/>
            </a:endParaRPr>
          </a:p>
          <a:p>
            <a:pPr algn="l" eaLnBrk="1" hangingPunct="1"/>
            <a:r>
              <a:rPr lang="en-US" altLang="zh-TW" sz="3200" b="1" dirty="0">
                <a:latin typeface="標楷體" pitchFamily="65" charset="-120"/>
              </a:rPr>
              <a:t>  </a:t>
            </a:r>
            <a:r>
              <a:rPr lang="zh-TW" altLang="en-US" sz="3200" b="1" dirty="0">
                <a:latin typeface="標楷體" pitchFamily="65" charset="-120"/>
              </a:rPr>
              <a:t>力。</a:t>
            </a:r>
          </a:p>
        </p:txBody>
      </p:sp>
    </p:spTree>
    <p:extLst>
      <p:ext uri="{BB962C8B-B14F-4D97-AF65-F5344CB8AC3E}">
        <p14:creationId xmlns:p14="http://schemas.microsoft.com/office/powerpoint/2010/main" val="2965357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矩形 3"/>
          <p:cNvSpPr>
            <a:spLocks noChangeArrowheads="1"/>
          </p:cNvSpPr>
          <p:nvPr/>
        </p:nvSpPr>
        <p:spPr bwMode="auto">
          <a:xfrm>
            <a:off x="1008063" y="115888"/>
            <a:ext cx="6858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標楷體" pitchFamily="65" charset="-120"/>
              </a:defRPr>
            </a:lvl1pPr>
            <a:lvl2pPr marL="742950" indent="-285750" eaLnBrk="0" hangingPunct="0">
              <a:defRPr sz="2800">
                <a:solidFill>
                  <a:schemeClr val="tx1"/>
                </a:solidFill>
                <a:latin typeface="Arial" charset="0"/>
                <a:ea typeface="標楷體" pitchFamily="65" charset="-120"/>
              </a:defRPr>
            </a:lvl2pPr>
            <a:lvl3pPr marL="1143000" indent="-228600" eaLnBrk="0" hangingPunct="0">
              <a:defRPr sz="2800">
                <a:solidFill>
                  <a:schemeClr val="tx1"/>
                </a:solidFill>
                <a:latin typeface="Arial" charset="0"/>
                <a:ea typeface="標楷體" pitchFamily="65" charset="-120"/>
              </a:defRPr>
            </a:lvl3pPr>
            <a:lvl4pPr marL="1600200" indent="-228600" eaLnBrk="0" hangingPunct="0">
              <a:defRPr sz="2800">
                <a:solidFill>
                  <a:schemeClr val="tx1"/>
                </a:solidFill>
                <a:latin typeface="Arial" charset="0"/>
                <a:ea typeface="標楷體" pitchFamily="65" charset="-120"/>
              </a:defRPr>
            </a:lvl4pPr>
            <a:lvl5pPr marL="2057400" indent="-228600" eaLnBrk="0" hangingPunct="0">
              <a:defRPr sz="2800">
                <a:solidFill>
                  <a:schemeClr val="tx1"/>
                </a:solidFill>
                <a:latin typeface="Arial" charset="0"/>
                <a:ea typeface="標楷體" pitchFamily="65" charset="-120"/>
              </a:defRPr>
            </a:lvl5pPr>
            <a:lvl6pPr marL="2514600" indent="-228600" algn="r" eaLnBrk="0" fontAlgn="base" hangingPunct="0">
              <a:spcBef>
                <a:spcPct val="0"/>
              </a:spcBef>
              <a:spcAft>
                <a:spcPct val="0"/>
              </a:spcAft>
              <a:defRPr sz="2800">
                <a:solidFill>
                  <a:schemeClr val="tx1"/>
                </a:solidFill>
                <a:latin typeface="Arial" charset="0"/>
                <a:ea typeface="標楷體" pitchFamily="65" charset="-120"/>
              </a:defRPr>
            </a:lvl6pPr>
            <a:lvl7pPr marL="2971800" indent="-228600" algn="r" eaLnBrk="0" fontAlgn="base" hangingPunct="0">
              <a:spcBef>
                <a:spcPct val="0"/>
              </a:spcBef>
              <a:spcAft>
                <a:spcPct val="0"/>
              </a:spcAft>
              <a:defRPr sz="2800">
                <a:solidFill>
                  <a:schemeClr val="tx1"/>
                </a:solidFill>
                <a:latin typeface="Arial" charset="0"/>
                <a:ea typeface="標楷體" pitchFamily="65" charset="-120"/>
              </a:defRPr>
            </a:lvl7pPr>
            <a:lvl8pPr marL="3429000" indent="-228600" algn="r" eaLnBrk="0" fontAlgn="base" hangingPunct="0">
              <a:spcBef>
                <a:spcPct val="0"/>
              </a:spcBef>
              <a:spcAft>
                <a:spcPct val="0"/>
              </a:spcAft>
              <a:defRPr sz="2800">
                <a:solidFill>
                  <a:schemeClr val="tx1"/>
                </a:solidFill>
                <a:latin typeface="Arial" charset="0"/>
                <a:ea typeface="標楷體" pitchFamily="65" charset="-120"/>
              </a:defRPr>
            </a:lvl8pPr>
            <a:lvl9pPr marL="3886200" indent="-228600" algn="r" eaLnBrk="0" fontAlgn="base" hangingPunct="0">
              <a:spcBef>
                <a:spcPct val="0"/>
              </a:spcBef>
              <a:spcAft>
                <a:spcPct val="0"/>
              </a:spcAft>
              <a:defRPr sz="2800">
                <a:solidFill>
                  <a:schemeClr val="tx1"/>
                </a:solidFill>
                <a:latin typeface="Arial" charset="0"/>
                <a:ea typeface="標楷體" pitchFamily="65" charset="-120"/>
              </a:defRPr>
            </a:lvl9pPr>
          </a:lstStyle>
          <a:p>
            <a:pPr eaLnBrk="1" hangingPunct="1"/>
            <a:r>
              <a:rPr lang="zh-TW" altLang="en-US" sz="3600" b="1">
                <a:solidFill>
                  <a:srgbClr val="FFFF00"/>
                </a:solidFill>
                <a:latin typeface="標楷體" pitchFamily="65" charset="-120"/>
              </a:rPr>
              <a:t>全民防衛動員未來的工作發展</a:t>
            </a:r>
          </a:p>
        </p:txBody>
      </p:sp>
      <p:sp>
        <p:nvSpPr>
          <p:cNvPr id="40964" name="文字方塊 3"/>
          <p:cNvSpPr txBox="1">
            <a:spLocks noChangeArrowheads="1"/>
          </p:cNvSpPr>
          <p:nvPr/>
        </p:nvSpPr>
        <p:spPr bwMode="auto">
          <a:xfrm>
            <a:off x="139700" y="903288"/>
            <a:ext cx="8789988" cy="4401205"/>
          </a:xfrm>
          <a:prstGeom prst="rect">
            <a:avLst/>
          </a:prstGeom>
          <a:noFill/>
          <a:ln w="9525">
            <a:noFill/>
            <a:miter lim="800000"/>
            <a:headEnd/>
            <a:tailEnd/>
          </a:ln>
        </p:spPr>
        <p:txBody>
          <a:bodyPr>
            <a:spAutoFit/>
          </a:bodyPr>
          <a:lstStyle>
            <a:lvl1pPr eaLnBrk="0" hangingPunct="0">
              <a:defRPr sz="2800">
                <a:solidFill>
                  <a:schemeClr val="tx1"/>
                </a:solidFill>
                <a:latin typeface="Arial" charset="0"/>
                <a:ea typeface="標楷體" pitchFamily="65" charset="-120"/>
              </a:defRPr>
            </a:lvl1pPr>
            <a:lvl2pPr marL="742950" indent="-285750" eaLnBrk="0" hangingPunct="0">
              <a:defRPr sz="2800">
                <a:solidFill>
                  <a:schemeClr val="tx1"/>
                </a:solidFill>
                <a:latin typeface="Arial" charset="0"/>
                <a:ea typeface="標楷體" pitchFamily="65" charset="-120"/>
              </a:defRPr>
            </a:lvl2pPr>
            <a:lvl3pPr marL="1143000" indent="-228600" eaLnBrk="0" hangingPunct="0">
              <a:defRPr sz="2800">
                <a:solidFill>
                  <a:schemeClr val="tx1"/>
                </a:solidFill>
                <a:latin typeface="Arial" charset="0"/>
                <a:ea typeface="標楷體" pitchFamily="65" charset="-120"/>
              </a:defRPr>
            </a:lvl3pPr>
            <a:lvl4pPr marL="1600200" indent="-228600" eaLnBrk="0" hangingPunct="0">
              <a:defRPr sz="2800">
                <a:solidFill>
                  <a:schemeClr val="tx1"/>
                </a:solidFill>
                <a:latin typeface="Arial" charset="0"/>
                <a:ea typeface="標楷體" pitchFamily="65" charset="-120"/>
              </a:defRPr>
            </a:lvl4pPr>
            <a:lvl5pPr marL="2057400" indent="-228600" eaLnBrk="0" hangingPunct="0">
              <a:defRPr sz="2800">
                <a:solidFill>
                  <a:schemeClr val="tx1"/>
                </a:solidFill>
                <a:latin typeface="Arial" charset="0"/>
                <a:ea typeface="標楷體" pitchFamily="65" charset="-120"/>
              </a:defRPr>
            </a:lvl5pPr>
            <a:lvl6pPr marL="2514600" indent="-228600" algn="r" eaLnBrk="0" fontAlgn="base" hangingPunct="0">
              <a:spcBef>
                <a:spcPct val="0"/>
              </a:spcBef>
              <a:spcAft>
                <a:spcPct val="0"/>
              </a:spcAft>
              <a:defRPr sz="2800">
                <a:solidFill>
                  <a:schemeClr val="tx1"/>
                </a:solidFill>
                <a:latin typeface="Arial" charset="0"/>
                <a:ea typeface="標楷體" pitchFamily="65" charset="-120"/>
              </a:defRPr>
            </a:lvl6pPr>
            <a:lvl7pPr marL="2971800" indent="-228600" algn="r" eaLnBrk="0" fontAlgn="base" hangingPunct="0">
              <a:spcBef>
                <a:spcPct val="0"/>
              </a:spcBef>
              <a:spcAft>
                <a:spcPct val="0"/>
              </a:spcAft>
              <a:defRPr sz="2800">
                <a:solidFill>
                  <a:schemeClr val="tx1"/>
                </a:solidFill>
                <a:latin typeface="Arial" charset="0"/>
                <a:ea typeface="標楷體" pitchFamily="65" charset="-120"/>
              </a:defRPr>
            </a:lvl7pPr>
            <a:lvl8pPr marL="3429000" indent="-228600" algn="r" eaLnBrk="0" fontAlgn="base" hangingPunct="0">
              <a:spcBef>
                <a:spcPct val="0"/>
              </a:spcBef>
              <a:spcAft>
                <a:spcPct val="0"/>
              </a:spcAft>
              <a:defRPr sz="2800">
                <a:solidFill>
                  <a:schemeClr val="tx1"/>
                </a:solidFill>
                <a:latin typeface="Arial" charset="0"/>
                <a:ea typeface="標楷體" pitchFamily="65" charset="-120"/>
              </a:defRPr>
            </a:lvl8pPr>
            <a:lvl9pPr marL="3886200" indent="-228600" algn="r" eaLnBrk="0" fontAlgn="base" hangingPunct="0">
              <a:spcBef>
                <a:spcPct val="0"/>
              </a:spcBef>
              <a:spcAft>
                <a:spcPct val="0"/>
              </a:spcAft>
              <a:defRPr sz="2800">
                <a:solidFill>
                  <a:schemeClr val="tx1"/>
                </a:solidFill>
                <a:latin typeface="Arial" charset="0"/>
                <a:ea typeface="標楷體" pitchFamily="65" charset="-120"/>
              </a:defRPr>
            </a:lvl9pPr>
          </a:lstStyle>
          <a:p>
            <a:pPr algn="l" eaLnBrk="1" hangingPunct="1"/>
            <a:r>
              <a:rPr lang="zh-TW" altLang="en-US" b="1" dirty="0">
                <a:latin typeface="標楷體" pitchFamily="65" charset="-120"/>
              </a:rPr>
              <a:t>（七） 整合三大會報機制：依據「全民防</a:t>
            </a:r>
            <a:endParaRPr lang="en-US" altLang="zh-TW" b="1" dirty="0">
              <a:latin typeface="標楷體" pitchFamily="65" charset="-120"/>
            </a:endParaRPr>
          </a:p>
          <a:p>
            <a:pPr algn="l" eaLnBrk="1" hangingPunct="1"/>
            <a:r>
              <a:rPr lang="zh-TW" altLang="en-US" b="1" dirty="0">
                <a:latin typeface="標楷體" pitchFamily="65" charset="-120"/>
              </a:rPr>
              <a:t>  衛動員準備法」及「災害防救法」規定，現行地</a:t>
            </a:r>
            <a:endParaRPr lang="en-US" altLang="zh-TW" b="1" dirty="0">
              <a:latin typeface="標楷體" pitchFamily="65" charset="-120"/>
            </a:endParaRPr>
          </a:p>
          <a:p>
            <a:pPr algn="l" eaLnBrk="1" hangingPunct="1"/>
            <a:r>
              <a:rPr lang="en-US" altLang="zh-TW" b="1" dirty="0">
                <a:latin typeface="標楷體" pitchFamily="65" charset="-120"/>
              </a:rPr>
              <a:t>  </a:t>
            </a:r>
            <a:r>
              <a:rPr lang="zh-TW" altLang="en-US" b="1" dirty="0">
                <a:latin typeface="標楷體" pitchFamily="65" charset="-120"/>
              </a:rPr>
              <a:t>方政府共設有「直轄市、縣</a:t>
            </a:r>
            <a:r>
              <a:rPr lang="en-US" altLang="zh-TW" b="1" dirty="0">
                <a:latin typeface="標楷體" pitchFamily="65" charset="-120"/>
              </a:rPr>
              <a:t>(</a:t>
            </a:r>
            <a:r>
              <a:rPr lang="zh-TW" altLang="en-US" b="1" dirty="0">
                <a:latin typeface="標楷體" pitchFamily="65" charset="-120"/>
              </a:rPr>
              <a:t>市</a:t>
            </a:r>
            <a:r>
              <a:rPr lang="en-US" altLang="zh-TW" b="1" dirty="0">
                <a:latin typeface="標楷體" pitchFamily="65" charset="-120"/>
              </a:rPr>
              <a:t>)</a:t>
            </a:r>
            <a:r>
              <a:rPr lang="zh-TW" altLang="en-US" b="1" dirty="0">
                <a:latin typeface="標楷體" pitchFamily="65" charset="-120"/>
              </a:rPr>
              <a:t>動員準備業務會報」</a:t>
            </a:r>
            <a:endParaRPr lang="en-US" altLang="zh-TW" b="1" dirty="0">
              <a:latin typeface="標楷體" pitchFamily="65" charset="-120"/>
            </a:endParaRPr>
          </a:p>
          <a:p>
            <a:pPr algn="l" eaLnBrk="1" hangingPunct="1"/>
            <a:r>
              <a:rPr lang="en-US" altLang="zh-TW" b="1" dirty="0">
                <a:latin typeface="標楷體" pitchFamily="65" charset="-120"/>
              </a:rPr>
              <a:t>  </a:t>
            </a:r>
            <a:r>
              <a:rPr lang="zh-TW" altLang="en-US" b="1" dirty="0">
                <a:latin typeface="標楷體" pitchFamily="65" charset="-120"/>
              </a:rPr>
              <a:t>、「全民戰力綜合協調會報」及「災害防救會報」三</a:t>
            </a:r>
            <a:endParaRPr lang="en-US" altLang="zh-TW" b="1" dirty="0">
              <a:latin typeface="標楷體" pitchFamily="65" charset="-120"/>
            </a:endParaRPr>
          </a:p>
          <a:p>
            <a:pPr algn="l" eaLnBrk="1" hangingPunct="1"/>
            <a:r>
              <a:rPr lang="en-US" altLang="zh-TW" b="1" dirty="0">
                <a:latin typeface="標楷體" pitchFamily="65" charset="-120"/>
              </a:rPr>
              <a:t>  </a:t>
            </a:r>
            <a:r>
              <a:rPr lang="zh-TW" altLang="en-US" b="1" dirty="0">
                <a:latin typeface="標楷體" pitchFamily="65" charset="-120"/>
              </a:rPr>
              <a:t>大會報，其會報召集人均為各縣、市首長，每半年定</a:t>
            </a:r>
            <a:endParaRPr lang="en-US" altLang="zh-TW" b="1" dirty="0">
              <a:latin typeface="標楷體" pitchFamily="65" charset="-120"/>
            </a:endParaRPr>
          </a:p>
          <a:p>
            <a:pPr algn="l" eaLnBrk="1" hangingPunct="1"/>
            <a:r>
              <a:rPr lang="en-US" altLang="zh-TW" b="1" dirty="0">
                <a:latin typeface="標楷體" pitchFamily="65" charset="-120"/>
              </a:rPr>
              <a:t>  </a:t>
            </a:r>
            <a:r>
              <a:rPr lang="zh-TW" altLang="en-US" b="1" dirty="0">
                <a:latin typeface="標楷體" pitchFamily="65" charset="-120"/>
              </a:rPr>
              <a:t>期舉行會議，納編委員</a:t>
            </a:r>
            <a:r>
              <a:rPr lang="en-US" altLang="zh-TW" b="1" dirty="0">
                <a:latin typeface="標楷體" pitchFamily="65" charset="-120"/>
              </a:rPr>
              <a:t>(</a:t>
            </a:r>
            <a:r>
              <a:rPr lang="zh-TW" altLang="en-US" b="1" dirty="0">
                <a:latin typeface="標楷體" pitchFamily="65" charset="-120"/>
              </a:rPr>
              <a:t>機關</a:t>
            </a:r>
            <a:r>
              <a:rPr lang="en-US" altLang="zh-TW" b="1" dirty="0">
                <a:latin typeface="標楷體" pitchFamily="65" charset="-120"/>
              </a:rPr>
              <a:t>)</a:t>
            </a:r>
            <a:r>
              <a:rPr lang="zh-TW" altLang="en-US" b="1" dirty="0">
                <a:latin typeface="標楷體" pitchFamily="65" charset="-120"/>
              </a:rPr>
              <a:t>大多雷同。</a:t>
            </a:r>
            <a:endParaRPr lang="en-US" altLang="zh-TW" b="1" dirty="0">
              <a:latin typeface="標楷體" pitchFamily="65" charset="-120"/>
            </a:endParaRPr>
          </a:p>
          <a:p>
            <a:pPr algn="l" eaLnBrk="1" hangingPunct="1"/>
            <a:r>
              <a:rPr lang="zh-TW" altLang="en-US" b="1" dirty="0">
                <a:latin typeface="標楷體" pitchFamily="65" charset="-120"/>
              </a:rPr>
              <a:t>（八）為推動全民國防教育，以增進全民之國防知識及</a:t>
            </a:r>
            <a:endParaRPr lang="en-US" altLang="zh-TW" b="1" dirty="0">
              <a:latin typeface="標楷體" pitchFamily="65" charset="-120"/>
            </a:endParaRPr>
          </a:p>
          <a:p>
            <a:pPr algn="l" eaLnBrk="1" hangingPunct="1"/>
            <a:r>
              <a:rPr lang="en-US" altLang="zh-TW" b="1" dirty="0">
                <a:latin typeface="標楷體" pitchFamily="65" charset="-120"/>
              </a:rPr>
              <a:t>  </a:t>
            </a:r>
            <a:r>
              <a:rPr lang="zh-TW" altLang="en-US" b="1" dirty="0">
                <a:latin typeface="標楷體" pitchFamily="65" charset="-120"/>
              </a:rPr>
              <a:t>全民防衛國家意識，健全國防發展，確保</a:t>
            </a:r>
            <a:r>
              <a:rPr lang="zh-TW" altLang="en-US" b="1" dirty="0" smtClean="0">
                <a:latin typeface="標楷體" pitchFamily="65" charset="-120"/>
              </a:rPr>
              <a:t>國家安全，</a:t>
            </a:r>
            <a:endParaRPr lang="en-US" altLang="zh-TW" b="1" dirty="0" smtClean="0">
              <a:latin typeface="標楷體" pitchFamily="65" charset="-120"/>
            </a:endParaRPr>
          </a:p>
          <a:p>
            <a:pPr algn="l" eaLnBrk="1" hangingPunct="1"/>
            <a:r>
              <a:rPr lang="en-US" altLang="zh-TW" b="1" dirty="0">
                <a:latin typeface="標楷體" pitchFamily="65" charset="-120"/>
              </a:rPr>
              <a:t> </a:t>
            </a:r>
            <a:r>
              <a:rPr lang="en-US" altLang="zh-TW" b="1" dirty="0" smtClean="0">
                <a:latin typeface="標楷體" pitchFamily="65" charset="-120"/>
              </a:rPr>
              <a:t> </a:t>
            </a:r>
            <a:r>
              <a:rPr lang="zh-TW" altLang="en-US" b="1" dirty="0" smtClean="0">
                <a:latin typeface="標楷體" pitchFamily="65" charset="-120"/>
              </a:rPr>
              <a:t>國防部</a:t>
            </a:r>
            <a:r>
              <a:rPr lang="zh-TW" altLang="en-US" b="1" dirty="0">
                <a:latin typeface="標楷體" pitchFamily="65" charset="-120"/>
              </a:rPr>
              <a:t>特研議「全民</a:t>
            </a:r>
            <a:r>
              <a:rPr lang="zh-TW" altLang="en-US" b="1" dirty="0" smtClean="0">
                <a:latin typeface="標楷體" pitchFamily="65" charset="-120"/>
              </a:rPr>
              <a:t>國防教育</a:t>
            </a:r>
            <a:r>
              <a:rPr lang="zh-TW" altLang="en-US" b="1" dirty="0">
                <a:latin typeface="標楷體" pitchFamily="65" charset="-120"/>
              </a:rPr>
              <a:t>法</a:t>
            </a:r>
            <a:r>
              <a:rPr lang="zh-TW" altLang="en-US" b="1" dirty="0" smtClean="0">
                <a:latin typeface="標楷體" pitchFamily="65" charset="-120"/>
              </a:rPr>
              <a:t>」，並</a:t>
            </a:r>
            <a:r>
              <a:rPr lang="zh-TW" altLang="en-US" b="1" dirty="0">
                <a:latin typeface="標楷體" pitchFamily="65" charset="-120"/>
              </a:rPr>
              <a:t>自民國</a:t>
            </a:r>
            <a:r>
              <a:rPr lang="en-US" altLang="zh-TW" b="1" dirty="0">
                <a:latin typeface="標楷體" pitchFamily="65" charset="-120"/>
              </a:rPr>
              <a:t>95</a:t>
            </a:r>
            <a:r>
              <a:rPr lang="zh-TW" altLang="en-US" b="1" dirty="0">
                <a:latin typeface="標楷體" pitchFamily="65" charset="-120"/>
              </a:rPr>
              <a:t>年</a:t>
            </a:r>
            <a:r>
              <a:rPr lang="en-US" altLang="zh-TW" b="1" dirty="0" smtClean="0">
                <a:latin typeface="標楷體" pitchFamily="65" charset="-120"/>
              </a:rPr>
              <a:t>2</a:t>
            </a:r>
          </a:p>
          <a:p>
            <a:pPr algn="l" eaLnBrk="1" hangingPunct="1"/>
            <a:r>
              <a:rPr lang="en-US" altLang="zh-TW" b="1" dirty="0">
                <a:latin typeface="標楷體" pitchFamily="65" charset="-120"/>
              </a:rPr>
              <a:t> </a:t>
            </a:r>
            <a:r>
              <a:rPr lang="en-US" altLang="zh-TW" b="1" dirty="0" smtClean="0">
                <a:latin typeface="標楷體" pitchFamily="65" charset="-120"/>
              </a:rPr>
              <a:t> </a:t>
            </a:r>
            <a:r>
              <a:rPr lang="zh-TW" altLang="en-US" b="1" dirty="0" smtClean="0">
                <a:latin typeface="標楷體" pitchFamily="65" charset="-120"/>
              </a:rPr>
              <a:t>月</a:t>
            </a:r>
            <a:r>
              <a:rPr lang="en-US" altLang="zh-TW" b="1" dirty="0">
                <a:latin typeface="標楷體" pitchFamily="65" charset="-120"/>
              </a:rPr>
              <a:t>1</a:t>
            </a:r>
            <a:r>
              <a:rPr lang="zh-TW" altLang="en-US" b="1" dirty="0">
                <a:latin typeface="標楷體" pitchFamily="65" charset="-120"/>
              </a:rPr>
              <a:t>日起施行。</a:t>
            </a:r>
          </a:p>
        </p:txBody>
      </p:sp>
    </p:spTree>
    <p:extLst>
      <p:ext uri="{BB962C8B-B14F-4D97-AF65-F5344CB8AC3E}">
        <p14:creationId xmlns:p14="http://schemas.microsoft.com/office/powerpoint/2010/main" val="14947514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539750" y="1255713"/>
            <a:ext cx="8172450" cy="2236787"/>
          </a:xfrm>
          <a:prstGeom prst="rect">
            <a:avLst/>
          </a:prstGeom>
          <a:solidFill>
            <a:srgbClr val="4F7EC3">
              <a:alpha val="10001"/>
            </a:srgbClr>
          </a:solidFill>
          <a:ln w="9525" algn="ctr">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pPr algn="just"/>
            <a:r>
              <a:rPr lang="zh-TW" altLang="en-US" sz="2800" b="1" dirty="0">
                <a:latin typeface="標楷體" pitchFamily="65" charset="-120"/>
                <a:ea typeface="標楷體" pitchFamily="65" charset="-120"/>
              </a:rPr>
              <a:t>戰爭動員是門眾所皆知的科學，指國家由平時轉為戰時狀態，統一調度人力、財力、物力、精神力等資源，以為戰爭進行服務的措施。所以，戰爭動員是平戰時期國家防衛的重要措施，而動員能力的強弱亦是國家實力的首要因素。</a:t>
            </a:r>
          </a:p>
        </p:txBody>
      </p:sp>
      <p:pic>
        <p:nvPicPr>
          <p:cNvPr id="5123" name="Picture 3" desc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6838" y="719138"/>
            <a:ext cx="1619250" cy="4318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firemensseng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 y="431800"/>
            <a:ext cx="720725" cy="720725"/>
          </a:xfrm>
          <a:prstGeom prst="rect">
            <a:avLst/>
          </a:prstGeom>
          <a:noFill/>
          <a:extLst>
            <a:ext uri="{909E8E84-426E-40DD-AFC4-6F175D3DCCD1}">
              <a14:hiddenFill xmlns:a14="http://schemas.microsoft.com/office/drawing/2010/main">
                <a:solidFill>
                  <a:srgbClr val="FFFFFF"/>
                </a:solidFill>
              </a14:hiddenFill>
            </a:ext>
          </a:extLst>
        </p:spPr>
      </p:pic>
      <p:grpSp>
        <p:nvGrpSpPr>
          <p:cNvPr id="5128" name="Group 8"/>
          <p:cNvGrpSpPr>
            <a:grpSpLocks/>
          </p:cNvGrpSpPr>
          <p:nvPr/>
        </p:nvGrpSpPr>
        <p:grpSpPr bwMode="auto">
          <a:xfrm>
            <a:off x="549275" y="3659188"/>
            <a:ext cx="6513513" cy="2506662"/>
            <a:chOff x="346" y="2305"/>
            <a:chExt cx="4103" cy="1579"/>
          </a:xfrm>
        </p:grpSpPr>
        <p:pic>
          <p:nvPicPr>
            <p:cNvPr id="5126" name="Picture 6">
              <a:hlinkClick r:id="rId5" action="ppaction://hlinksldjump" tooltip="教召官兵進行工事構築及實彈射擊等戰術課程訓練"/>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 y="2311"/>
              <a:ext cx="2359" cy="1573"/>
            </a:xfrm>
            <a:prstGeom prst="rect">
              <a:avLst/>
            </a:prstGeom>
            <a:noFill/>
            <a:ln w="19050" cap="sq">
              <a:solidFill>
                <a:srgbClr val="4F7EC3"/>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a:hlinkClick r:id="rId5" action="ppaction://hlinksldjump" tooltip="教召官兵進行工事構築及實彈射擊等戰術課程訓練"/>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5" y="2305"/>
              <a:ext cx="1614" cy="1080"/>
            </a:xfrm>
            <a:prstGeom prst="rect">
              <a:avLst/>
            </a:prstGeom>
            <a:noFill/>
            <a:ln w="19050" cap="sq">
              <a:solidFill>
                <a:srgbClr val="4F7EC3"/>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808398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strips(downLeft)">
                                      <p:cBhvr>
                                        <p:cTn id="7"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7" name="Picture 7" descr="firemensseng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431800"/>
            <a:ext cx="720725" cy="720725"/>
          </a:xfrm>
          <a:prstGeom prst="rect">
            <a:avLst/>
          </a:prstGeom>
          <a:noFill/>
          <a:extLst>
            <a:ext uri="{909E8E84-426E-40DD-AFC4-6F175D3DCCD1}">
              <a14:hiddenFill xmlns:a14="http://schemas.microsoft.com/office/drawing/2010/main">
                <a:solidFill>
                  <a:srgbClr val="FFFFFF"/>
                </a:solidFill>
              </a14:hiddenFill>
            </a:ext>
          </a:extLst>
        </p:spPr>
      </p:pic>
      <p:pic>
        <p:nvPicPr>
          <p:cNvPr id="15369" name="Picture 9" descr="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6838" y="719138"/>
            <a:ext cx="4019550" cy="431800"/>
          </a:xfrm>
          <a:prstGeom prst="rect">
            <a:avLst/>
          </a:prstGeom>
          <a:noFill/>
          <a:extLst>
            <a:ext uri="{909E8E84-426E-40DD-AFC4-6F175D3DCCD1}">
              <a14:hiddenFill xmlns:a14="http://schemas.microsoft.com/office/drawing/2010/main">
                <a:solidFill>
                  <a:srgbClr val="FFFFFF"/>
                </a:solidFill>
              </a14:hiddenFill>
            </a:ext>
          </a:extLst>
        </p:spPr>
      </p:pic>
      <p:sp>
        <p:nvSpPr>
          <p:cNvPr id="15370" name="Rectangle 10"/>
          <p:cNvSpPr>
            <a:spLocks noChangeArrowheads="1"/>
          </p:cNvSpPr>
          <p:nvPr/>
        </p:nvSpPr>
        <p:spPr bwMode="auto">
          <a:xfrm>
            <a:off x="539750" y="1255713"/>
            <a:ext cx="8101013" cy="1382712"/>
          </a:xfrm>
          <a:prstGeom prst="rect">
            <a:avLst/>
          </a:prstGeom>
          <a:solidFill>
            <a:srgbClr val="4F7EC3">
              <a:alpha val="10001"/>
            </a:srgbClr>
          </a:solidFill>
          <a:ln w="9525">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zh-TW" altLang="en-US" sz="2800" b="1" dirty="0">
                <a:ea typeface="標楷體" pitchFamily="65" charset="-120"/>
              </a:rPr>
              <a:t>英國首相邱吉爾先生曾說：「民防為陸、海、空三軍以外的第四軍。」因此，國家安全無法全賴軍事防衛，而民防則是軍事力量的泉源。</a:t>
            </a:r>
          </a:p>
        </p:txBody>
      </p:sp>
      <p:pic>
        <p:nvPicPr>
          <p:cNvPr id="15371" name="Picture 11">
            <a:hlinkClick r:id="rId5" action="ppaction://hlinksldjump" tooltip="邱吉爾提出民防是陸、海、空三軍以外的第四軍。圖為邱吉爾視察遭德軍空襲後的受災市區"/>
          </p:cNvPr>
          <p:cNvPicPr>
            <a:picLocks noChangeAspect="1" noChangeArrowheads="1"/>
          </p:cNvPicPr>
          <p:nvPr/>
        </p:nvPicPr>
        <p:blipFill>
          <a:blip r:embed="rId6">
            <a:extLst>
              <a:ext uri="{28A0092B-C50C-407E-A947-70E740481C1C}">
                <a14:useLocalDpi xmlns:a14="http://schemas.microsoft.com/office/drawing/2010/main" val="0"/>
              </a:ext>
            </a:extLst>
          </a:blip>
          <a:srcRect t="11501"/>
          <a:stretch>
            <a:fillRect/>
          </a:stretch>
        </p:blipFill>
        <p:spPr bwMode="auto">
          <a:xfrm>
            <a:off x="549275" y="2781300"/>
            <a:ext cx="5751513" cy="3659188"/>
          </a:xfrm>
          <a:prstGeom prst="rect">
            <a:avLst/>
          </a:prstGeom>
          <a:noFill/>
          <a:ln w="19050" cap="sq">
            <a:solidFill>
              <a:srgbClr val="4F7EC3"/>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0863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Effect transition="in" filter="strips(downRight)">
                                      <p:cBhvr>
                                        <p:cTn id="7" dur="500"/>
                                        <p:tgtEl>
                                          <p:spTgt spid="15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編號版面配置區 3"/>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r" eaLnBrk="1" hangingPunct="1"/>
            <a:fld id="{B6675E5E-13F6-4EFA-80A4-342AA948A916}" type="slidenum">
              <a:rPr lang="en-US" altLang="zh-TW" sz="1400">
                <a:solidFill>
                  <a:schemeClr val="tx1"/>
                </a:solidFill>
              </a:rPr>
              <a:pPr algn="r" eaLnBrk="1" hangingPunct="1"/>
              <a:t>7</a:t>
            </a:fld>
            <a:endParaRPr lang="en-US" altLang="zh-TW" sz="1400">
              <a:solidFill>
                <a:schemeClr val="tx1"/>
              </a:solidFill>
            </a:endParaRPr>
          </a:p>
        </p:txBody>
      </p:sp>
      <p:sp>
        <p:nvSpPr>
          <p:cNvPr id="26627" name="Line 29"/>
          <p:cNvSpPr>
            <a:spLocks noChangeShapeType="1"/>
          </p:cNvSpPr>
          <p:nvPr/>
        </p:nvSpPr>
        <p:spPr bwMode="auto">
          <a:xfrm>
            <a:off x="7019925" y="2708275"/>
            <a:ext cx="1152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51596" name="Rectangle 4"/>
          <p:cNvSpPr>
            <a:spLocks noChangeArrowheads="1"/>
          </p:cNvSpPr>
          <p:nvPr/>
        </p:nvSpPr>
        <p:spPr bwMode="auto">
          <a:xfrm>
            <a:off x="0" y="0"/>
            <a:ext cx="4895850" cy="711200"/>
          </a:xfrm>
          <a:prstGeom prst="rect">
            <a:avLst/>
          </a:prstGeom>
          <a:solidFill>
            <a:srgbClr val="00FFFF"/>
          </a:solidFill>
          <a:ln w="9525">
            <a:solidFill>
              <a:srgbClr val="00FFFF"/>
            </a:solidFill>
            <a:miter lim="800000"/>
            <a:headEnd/>
            <a:tailEnd/>
          </a:ln>
        </p:spPr>
        <p:txBody>
          <a:bodyPr lIns="92075" tIns="46038" rIns="92075" bIns="46038">
            <a:spAutoFit/>
          </a:bodyPr>
          <a:lstStyle/>
          <a:p>
            <a:pPr>
              <a:defRPr/>
            </a:pPr>
            <a:r>
              <a:rPr lang="zh-TW" altLang="en-US" sz="4000" dirty="0">
                <a:solidFill>
                  <a:srgbClr val="FF0000"/>
                </a:solidFill>
                <a:effectLst>
                  <a:outerShdw blurRad="38100" dist="38100" dir="2700000" algn="tl">
                    <a:srgbClr val="000000"/>
                  </a:outerShdw>
                </a:effectLst>
                <a:latin typeface="標楷體" pitchFamily="65" charset="-120"/>
                <a:ea typeface="標楷體" pitchFamily="65" charset="-120"/>
              </a:rPr>
              <a:t>全民國防意涵與發展</a:t>
            </a:r>
          </a:p>
        </p:txBody>
      </p:sp>
      <p:sp>
        <p:nvSpPr>
          <p:cNvPr id="26629" name="矩形 6"/>
          <p:cNvSpPr>
            <a:spLocks noChangeArrowheads="1"/>
          </p:cNvSpPr>
          <p:nvPr/>
        </p:nvSpPr>
        <p:spPr bwMode="auto">
          <a:xfrm>
            <a:off x="-133350" y="711199"/>
            <a:ext cx="5929313" cy="735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buFont typeface="Wingdings" pitchFamily="2" charset="2"/>
              <a:buChar char="Ø"/>
            </a:pPr>
            <a:r>
              <a:rPr lang="en-US" altLang="zh-TW" sz="2800" b="1" dirty="0">
                <a:solidFill>
                  <a:srgbClr val="FF0000"/>
                </a:solidFill>
                <a:latin typeface="標楷體" pitchFamily="65" charset="-120"/>
                <a:ea typeface="標楷體" pitchFamily="65" charset="-120"/>
              </a:rPr>
              <a:t>1789</a:t>
            </a:r>
            <a:r>
              <a:rPr lang="zh-TW" altLang="zh-TW" sz="2800" b="1" dirty="0">
                <a:solidFill>
                  <a:srgbClr val="FF0000"/>
                </a:solidFill>
                <a:latin typeface="標楷體" pitchFamily="65" charset="-120"/>
                <a:ea typeface="標楷體" pitchFamily="65" charset="-120"/>
              </a:rPr>
              <a:t>年</a:t>
            </a:r>
            <a:r>
              <a:rPr lang="zh-TW" altLang="en-US" sz="2800" b="1" dirty="0">
                <a:solidFill>
                  <a:srgbClr val="FF0000"/>
                </a:solidFill>
                <a:latin typeface="標楷體" pitchFamily="65" charset="-120"/>
                <a:ea typeface="標楷體" pitchFamily="65" charset="-120"/>
              </a:rPr>
              <a:t>：</a:t>
            </a:r>
            <a:endParaRPr lang="en-US" altLang="zh-TW" sz="2800" b="1" dirty="0">
              <a:solidFill>
                <a:srgbClr val="FF0000"/>
              </a:solidFill>
              <a:latin typeface="標楷體" pitchFamily="65" charset="-120"/>
              <a:ea typeface="標楷體" pitchFamily="65" charset="-120"/>
            </a:endParaRPr>
          </a:p>
          <a:p>
            <a:pPr eaLnBrk="1" hangingPunct="1"/>
            <a:r>
              <a:rPr lang="zh-TW" altLang="en-US" sz="2800" b="1" dirty="0">
                <a:solidFill>
                  <a:srgbClr val="002060"/>
                </a:solidFill>
                <a:latin typeface="標楷體" pitchFamily="65" charset="-120"/>
                <a:ea typeface="標楷體" pitchFamily="65" charset="-120"/>
              </a:rPr>
              <a:t>    </a:t>
            </a:r>
            <a:r>
              <a:rPr lang="zh-TW" altLang="zh-TW" sz="2800" b="1" dirty="0">
                <a:solidFill>
                  <a:srgbClr val="FF0000"/>
                </a:solidFill>
                <a:latin typeface="標楷體" pitchFamily="65" charset="-120"/>
                <a:ea typeface="標楷體" pitchFamily="65" charset="-120"/>
              </a:rPr>
              <a:t>法國大革命爆發</a:t>
            </a:r>
            <a:r>
              <a:rPr lang="zh-TW" altLang="en-US" sz="2800" b="1" dirty="0">
                <a:solidFill>
                  <a:srgbClr val="0000FF"/>
                </a:solidFill>
                <a:latin typeface="標楷體" pitchFamily="65" charset="-120"/>
                <a:ea typeface="標楷體" pitchFamily="65" charset="-120"/>
              </a:rPr>
              <a:t>，</a:t>
            </a:r>
            <a:r>
              <a:rPr lang="zh-TW" altLang="zh-TW" sz="2800" b="1" dirty="0">
                <a:solidFill>
                  <a:srgbClr val="0000FF"/>
                </a:solidFill>
                <a:latin typeface="標楷體" pitchFamily="65" charset="-120"/>
                <a:ea typeface="標楷體" pitchFamily="65" charset="-120"/>
              </a:rPr>
              <a:t>周邊國家擔憂</a:t>
            </a:r>
            <a:endParaRPr lang="en-US" altLang="zh-TW" sz="2800" b="1" dirty="0">
              <a:solidFill>
                <a:srgbClr val="0000FF"/>
              </a:solidFill>
              <a:latin typeface="標楷體" pitchFamily="65" charset="-120"/>
              <a:ea typeface="標楷體" pitchFamily="65" charset="-120"/>
            </a:endParaRPr>
          </a:p>
          <a:p>
            <a:pPr eaLnBrk="1" hangingPunct="1"/>
            <a:r>
              <a:rPr lang="zh-TW" altLang="zh-TW" sz="2800" b="1" dirty="0">
                <a:solidFill>
                  <a:srgbClr val="0000FF"/>
                </a:solidFill>
                <a:latin typeface="標楷體" pitchFamily="65" charset="-120"/>
                <a:ea typeface="標楷體" pitchFamily="65" charset="-120"/>
              </a:rPr>
              <a:t>國民群起效尤而威脅到自身執政的地</a:t>
            </a:r>
            <a:endParaRPr lang="en-US" altLang="zh-TW" sz="2800" b="1" dirty="0">
              <a:solidFill>
                <a:srgbClr val="0000FF"/>
              </a:solidFill>
              <a:latin typeface="標楷體" pitchFamily="65" charset="-120"/>
              <a:ea typeface="標楷體" pitchFamily="65" charset="-120"/>
            </a:endParaRPr>
          </a:p>
          <a:p>
            <a:pPr eaLnBrk="1" hangingPunct="1"/>
            <a:r>
              <a:rPr lang="zh-TW" altLang="zh-TW" sz="2800" b="1" dirty="0">
                <a:solidFill>
                  <a:srgbClr val="0000FF"/>
                </a:solidFill>
                <a:latin typeface="標楷體" pitchFamily="65" charset="-120"/>
                <a:ea typeface="標楷體" pitchFamily="65" charset="-120"/>
              </a:rPr>
              <a:t>位</a:t>
            </a:r>
            <a:r>
              <a:rPr lang="zh-TW" altLang="en-US" sz="2800" b="1" dirty="0">
                <a:solidFill>
                  <a:srgbClr val="0000FF"/>
                </a:solidFill>
                <a:latin typeface="標楷體" pitchFamily="65" charset="-120"/>
                <a:ea typeface="標楷體" pitchFamily="65" charset="-120"/>
              </a:rPr>
              <a:t>。</a:t>
            </a:r>
            <a:r>
              <a:rPr lang="zh-TW" altLang="zh-TW" sz="2800" b="1" dirty="0">
                <a:solidFill>
                  <a:srgbClr val="0000FF"/>
                </a:solidFill>
                <a:latin typeface="標楷體" pitchFamily="65" charset="-120"/>
                <a:ea typeface="標楷體" pitchFamily="65" charset="-120"/>
              </a:rPr>
              <a:t>而在</a:t>
            </a:r>
            <a:r>
              <a:rPr lang="en-US" altLang="zh-TW" sz="2800" b="1" dirty="0">
                <a:solidFill>
                  <a:srgbClr val="FF0000"/>
                </a:solidFill>
                <a:latin typeface="標楷體" pitchFamily="65" charset="-120"/>
                <a:ea typeface="標楷體" pitchFamily="65" charset="-120"/>
              </a:rPr>
              <a:t>1792</a:t>
            </a:r>
            <a:r>
              <a:rPr lang="zh-TW" altLang="zh-TW" sz="2800" b="1" dirty="0">
                <a:solidFill>
                  <a:srgbClr val="FF0000"/>
                </a:solidFill>
                <a:latin typeface="標楷體" pitchFamily="65" charset="-120"/>
                <a:ea typeface="標楷體" pitchFamily="65" charset="-120"/>
              </a:rPr>
              <a:t>年組成「第一聯盟」</a:t>
            </a:r>
            <a:r>
              <a:rPr lang="zh-TW" altLang="zh-TW" sz="2800" b="1" dirty="0">
                <a:solidFill>
                  <a:srgbClr val="002060"/>
                </a:solidFill>
                <a:latin typeface="標楷體" pitchFamily="65" charset="-120"/>
                <a:ea typeface="標楷體" pitchFamily="65" charset="-120"/>
              </a:rPr>
              <a:t>，</a:t>
            </a:r>
            <a:endParaRPr lang="en-US" altLang="zh-TW" sz="2800" b="1" dirty="0">
              <a:solidFill>
                <a:srgbClr val="002060"/>
              </a:solidFill>
              <a:latin typeface="標楷體" pitchFamily="65" charset="-120"/>
              <a:ea typeface="標楷體" pitchFamily="65" charset="-120"/>
            </a:endParaRPr>
          </a:p>
          <a:p>
            <a:pPr eaLnBrk="1" hangingPunct="1"/>
            <a:r>
              <a:rPr lang="zh-TW" altLang="zh-TW" sz="2800" b="1" dirty="0">
                <a:solidFill>
                  <a:srgbClr val="0000FF"/>
                </a:solidFill>
                <a:latin typeface="標楷體" pitchFamily="65" charset="-120"/>
                <a:ea typeface="標楷體" pitchFamily="65" charset="-120"/>
              </a:rPr>
              <a:t>試圖摧毀法蘭西共和國</a:t>
            </a:r>
            <a:r>
              <a:rPr lang="zh-TW" altLang="en-US" sz="2800" b="1" dirty="0">
                <a:solidFill>
                  <a:srgbClr val="0000FF"/>
                </a:solidFill>
                <a:latin typeface="標楷體" pitchFamily="65" charset="-120"/>
                <a:ea typeface="標楷體" pitchFamily="65" charset="-120"/>
              </a:rPr>
              <a:t>，</a:t>
            </a:r>
            <a:r>
              <a:rPr lang="zh-TW" altLang="zh-TW" sz="2800" b="1" dirty="0">
                <a:solidFill>
                  <a:srgbClr val="0000FF"/>
                </a:solidFill>
                <a:latin typeface="標楷體" pitchFamily="65" charset="-120"/>
                <a:ea typeface="標楷體" pitchFamily="65" charset="-120"/>
              </a:rPr>
              <a:t>包括：奧地</a:t>
            </a:r>
            <a:endParaRPr lang="en-US" altLang="zh-TW" sz="2800" b="1" dirty="0">
              <a:solidFill>
                <a:srgbClr val="0000FF"/>
              </a:solidFill>
              <a:latin typeface="標楷體" pitchFamily="65" charset="-120"/>
              <a:ea typeface="標楷體" pitchFamily="65" charset="-120"/>
            </a:endParaRPr>
          </a:p>
          <a:p>
            <a:pPr eaLnBrk="1" hangingPunct="1"/>
            <a:r>
              <a:rPr lang="zh-TW" altLang="zh-TW" sz="2800" b="1" dirty="0">
                <a:solidFill>
                  <a:srgbClr val="0000FF"/>
                </a:solidFill>
                <a:latin typeface="標楷體" pitchFamily="65" charset="-120"/>
                <a:ea typeface="標楷體" pitchFamily="65" charset="-120"/>
              </a:rPr>
              <a:t>利、薩丁尼亞、那普勒斯王國、普魯</a:t>
            </a:r>
            <a:endParaRPr lang="en-US" altLang="zh-TW" sz="2800" b="1" dirty="0">
              <a:solidFill>
                <a:srgbClr val="0000FF"/>
              </a:solidFill>
              <a:latin typeface="標楷體" pitchFamily="65" charset="-120"/>
              <a:ea typeface="標楷體" pitchFamily="65" charset="-120"/>
            </a:endParaRPr>
          </a:p>
          <a:p>
            <a:pPr eaLnBrk="1" hangingPunct="1"/>
            <a:r>
              <a:rPr lang="zh-TW" altLang="zh-TW" sz="2800" b="1" dirty="0">
                <a:solidFill>
                  <a:srgbClr val="0000FF"/>
                </a:solidFill>
                <a:latin typeface="標楷體" pitchFamily="65" charset="-120"/>
                <a:ea typeface="標楷體" pitchFamily="65" charset="-120"/>
              </a:rPr>
              <a:t>士、西班牙與英國等國。</a:t>
            </a:r>
            <a:endParaRPr lang="en-US" altLang="zh-TW" sz="2800" b="1" dirty="0">
              <a:solidFill>
                <a:srgbClr val="0000FF"/>
              </a:solidFill>
              <a:latin typeface="標楷體" pitchFamily="65" charset="-120"/>
              <a:ea typeface="標楷體" pitchFamily="65" charset="-120"/>
            </a:endParaRPr>
          </a:p>
          <a:p>
            <a:pPr eaLnBrk="1" hangingPunct="1">
              <a:buFont typeface="Wingdings" pitchFamily="2" charset="2"/>
              <a:buChar char="Ø"/>
            </a:pPr>
            <a:r>
              <a:rPr lang="en-US" altLang="zh-TW" sz="2800" b="1" dirty="0">
                <a:solidFill>
                  <a:srgbClr val="FF0000"/>
                </a:solidFill>
                <a:latin typeface="標楷體" pitchFamily="65" charset="-120"/>
                <a:ea typeface="標楷體" pitchFamily="65" charset="-120"/>
              </a:rPr>
              <a:t>1793</a:t>
            </a:r>
            <a:r>
              <a:rPr lang="zh-TW" altLang="zh-TW" sz="2800" b="1" dirty="0">
                <a:solidFill>
                  <a:srgbClr val="FF0000"/>
                </a:solidFill>
                <a:latin typeface="標楷體" pitchFamily="65" charset="-120"/>
                <a:ea typeface="標楷體" pitchFamily="65" charset="-120"/>
              </a:rPr>
              <a:t>年</a:t>
            </a:r>
            <a:r>
              <a:rPr lang="en-US" altLang="zh-TW" sz="2800" b="1" dirty="0">
                <a:solidFill>
                  <a:srgbClr val="FF0000"/>
                </a:solidFill>
                <a:latin typeface="標楷體" pitchFamily="65" charset="-120"/>
                <a:ea typeface="標楷體" pitchFamily="65" charset="-120"/>
              </a:rPr>
              <a:t>8</a:t>
            </a:r>
            <a:r>
              <a:rPr lang="zh-TW" altLang="zh-TW" sz="2800" b="1" dirty="0">
                <a:solidFill>
                  <a:srgbClr val="FF0000"/>
                </a:solidFill>
                <a:latin typeface="標楷體" pitchFamily="65" charset="-120"/>
                <a:ea typeface="標楷體" pitchFamily="65" charset="-120"/>
              </a:rPr>
              <a:t>月</a:t>
            </a:r>
            <a:r>
              <a:rPr lang="en-US" altLang="zh-TW" sz="2800" b="1" dirty="0">
                <a:solidFill>
                  <a:srgbClr val="FF0000"/>
                </a:solidFill>
                <a:latin typeface="標楷體" pitchFamily="65" charset="-120"/>
                <a:ea typeface="標楷體" pitchFamily="65" charset="-120"/>
              </a:rPr>
              <a:t>23</a:t>
            </a:r>
            <a:r>
              <a:rPr lang="zh-TW" altLang="zh-TW" sz="2800" b="1" dirty="0">
                <a:solidFill>
                  <a:srgbClr val="FF0000"/>
                </a:solidFill>
                <a:latin typeface="標楷體" pitchFamily="65" charset="-120"/>
                <a:ea typeface="標楷體" pitchFamily="65" charset="-120"/>
              </a:rPr>
              <a:t>日</a:t>
            </a:r>
            <a:r>
              <a:rPr lang="zh-TW" altLang="en-US" sz="2800" b="1" dirty="0">
                <a:solidFill>
                  <a:srgbClr val="FF0000"/>
                </a:solidFill>
                <a:latin typeface="標楷體" pitchFamily="65" charset="-120"/>
                <a:ea typeface="標楷體" pitchFamily="65" charset="-120"/>
              </a:rPr>
              <a:t>：</a:t>
            </a:r>
            <a:endParaRPr lang="en-US" altLang="zh-TW" sz="2800" b="1" dirty="0">
              <a:solidFill>
                <a:srgbClr val="FF0000"/>
              </a:solidFill>
              <a:latin typeface="標楷體" pitchFamily="65" charset="-120"/>
              <a:ea typeface="標楷體" pitchFamily="65" charset="-120"/>
            </a:endParaRPr>
          </a:p>
          <a:p>
            <a:pPr eaLnBrk="1" hangingPunct="1"/>
            <a:r>
              <a:rPr lang="zh-TW" altLang="en-US" sz="2800" b="1" dirty="0">
                <a:solidFill>
                  <a:srgbClr val="002060"/>
                </a:solidFill>
                <a:latin typeface="標楷體" pitchFamily="65" charset="-120"/>
                <a:ea typeface="標楷體" pitchFamily="65" charset="-120"/>
              </a:rPr>
              <a:t>    </a:t>
            </a:r>
            <a:r>
              <a:rPr lang="zh-TW" altLang="zh-TW" sz="2800" b="1" dirty="0">
                <a:solidFill>
                  <a:srgbClr val="FF0000"/>
                </a:solidFill>
                <a:latin typeface="標楷體" pitchFamily="65" charset="-120"/>
                <a:ea typeface="標楷體" pitchFamily="65" charset="-120"/>
              </a:rPr>
              <a:t>法國革命政府宣佈：「即日起，</a:t>
            </a:r>
            <a:endParaRPr lang="en-US" altLang="zh-TW" sz="2800" b="1" dirty="0">
              <a:solidFill>
                <a:srgbClr val="FF0000"/>
              </a:solidFill>
              <a:latin typeface="標楷體" pitchFamily="65" charset="-120"/>
              <a:ea typeface="標楷體" pitchFamily="65" charset="-120"/>
            </a:endParaRPr>
          </a:p>
          <a:p>
            <a:pPr eaLnBrk="1" hangingPunct="1"/>
            <a:r>
              <a:rPr lang="zh-TW" altLang="zh-TW" sz="2800" b="1" dirty="0">
                <a:solidFill>
                  <a:srgbClr val="FF0000"/>
                </a:solidFill>
                <a:latin typeface="標楷體" pitchFamily="65" charset="-120"/>
                <a:ea typeface="標楷體" pitchFamily="65" charset="-120"/>
              </a:rPr>
              <a:t>到敵軍完全逐出共和國領土時為止，</a:t>
            </a:r>
            <a:endParaRPr lang="en-US" altLang="zh-TW" sz="2800" b="1" dirty="0">
              <a:solidFill>
                <a:srgbClr val="FF0000"/>
              </a:solidFill>
              <a:latin typeface="標楷體" pitchFamily="65" charset="-120"/>
              <a:ea typeface="標楷體" pitchFamily="65" charset="-120"/>
            </a:endParaRPr>
          </a:p>
          <a:p>
            <a:pPr eaLnBrk="1" hangingPunct="1"/>
            <a:r>
              <a:rPr lang="zh-TW" altLang="zh-TW" sz="2800" b="1" dirty="0">
                <a:solidFill>
                  <a:srgbClr val="FF0000"/>
                </a:solidFill>
                <a:latin typeface="標楷體" pitchFamily="65" charset="-120"/>
                <a:ea typeface="標楷體" pitchFamily="65" charset="-120"/>
              </a:rPr>
              <a:t>所有公民都有服兵役的義務」。</a:t>
            </a:r>
            <a:endParaRPr lang="en-US" altLang="zh-TW" sz="2800" b="1" dirty="0">
              <a:solidFill>
                <a:srgbClr val="FF0000"/>
              </a:solidFill>
              <a:latin typeface="標楷體" pitchFamily="65" charset="-120"/>
              <a:ea typeface="標楷體" pitchFamily="65" charset="-120"/>
            </a:endParaRPr>
          </a:p>
          <a:p>
            <a:pPr eaLnBrk="1" hangingPunct="1"/>
            <a:r>
              <a:rPr lang="en-US" altLang="zh-TW" sz="2800" b="1" dirty="0">
                <a:solidFill>
                  <a:srgbClr val="0000FF"/>
                </a:solidFill>
                <a:latin typeface="標楷體" pitchFamily="65" charset="-120"/>
                <a:ea typeface="標楷體" pitchFamily="65" charset="-120"/>
              </a:rPr>
              <a:t>1794</a:t>
            </a:r>
            <a:r>
              <a:rPr lang="zh-TW" altLang="zh-TW" sz="2800" b="1" dirty="0">
                <a:solidFill>
                  <a:srgbClr val="0000FF"/>
                </a:solidFill>
                <a:latin typeface="標楷體" pitchFamily="65" charset="-120"/>
                <a:ea typeface="標楷體" pitchFamily="65" charset="-120"/>
              </a:rPr>
              <a:t>年底為止，法國陸軍總兵員數已</a:t>
            </a:r>
            <a:endParaRPr lang="en-US" altLang="zh-TW" sz="2800" b="1" dirty="0">
              <a:solidFill>
                <a:srgbClr val="0000FF"/>
              </a:solidFill>
              <a:latin typeface="標楷體" pitchFamily="65" charset="-120"/>
              <a:ea typeface="標楷體" pitchFamily="65" charset="-120"/>
            </a:endParaRPr>
          </a:p>
          <a:p>
            <a:pPr eaLnBrk="1" hangingPunct="1"/>
            <a:r>
              <a:rPr lang="zh-TW" altLang="zh-TW" sz="2800" b="1" dirty="0">
                <a:solidFill>
                  <a:srgbClr val="0000FF"/>
                </a:solidFill>
                <a:latin typeface="標楷體" pitchFamily="65" charset="-120"/>
                <a:ea typeface="標楷體" pitchFamily="65" charset="-120"/>
              </a:rPr>
              <a:t>達</a:t>
            </a:r>
            <a:r>
              <a:rPr lang="en-US" altLang="zh-TW" sz="2800" b="1" dirty="0">
                <a:solidFill>
                  <a:srgbClr val="0000FF"/>
                </a:solidFill>
                <a:latin typeface="標楷體" pitchFamily="65" charset="-120"/>
                <a:ea typeface="標楷體" pitchFamily="65" charset="-120"/>
              </a:rPr>
              <a:t>100</a:t>
            </a:r>
            <a:r>
              <a:rPr lang="zh-TW" altLang="zh-TW" sz="2800" b="1" dirty="0">
                <a:solidFill>
                  <a:srgbClr val="0000FF"/>
                </a:solidFill>
                <a:latin typeface="標楷體" pitchFamily="65" charset="-120"/>
                <a:ea typeface="標楷體" pitchFamily="65" charset="-120"/>
              </a:rPr>
              <a:t>萬人</a:t>
            </a:r>
            <a:r>
              <a:rPr lang="zh-TW" altLang="en-US" sz="2800" b="1" dirty="0">
                <a:solidFill>
                  <a:srgbClr val="0000FF"/>
                </a:solidFill>
                <a:latin typeface="標楷體" pitchFamily="65" charset="-120"/>
                <a:ea typeface="標楷體" pitchFamily="65" charset="-120"/>
              </a:rPr>
              <a:t>。</a:t>
            </a:r>
            <a:r>
              <a:rPr lang="en-US" altLang="zh-TW" sz="2800" b="1" dirty="0">
                <a:solidFill>
                  <a:srgbClr val="0000FF"/>
                </a:solidFill>
                <a:latin typeface="標楷體" pitchFamily="65" charset="-120"/>
                <a:ea typeface="標楷體" pitchFamily="65" charset="-120"/>
              </a:rPr>
              <a:t>(</a:t>
            </a:r>
            <a:r>
              <a:rPr lang="zh-TW" altLang="en-US" sz="2800" b="1" dirty="0">
                <a:solidFill>
                  <a:srgbClr val="0000FF"/>
                </a:solidFill>
                <a:latin typeface="標楷體" pitchFamily="65" charset="-120"/>
                <a:ea typeface="標楷體" pitchFamily="65" charset="-120"/>
              </a:rPr>
              <a:t>建立全民皆兵制度</a:t>
            </a:r>
            <a:r>
              <a:rPr lang="en-US" altLang="zh-TW" sz="2800" b="1" dirty="0">
                <a:solidFill>
                  <a:srgbClr val="0000FF"/>
                </a:solidFill>
                <a:latin typeface="標楷體" pitchFamily="65" charset="-120"/>
                <a:ea typeface="標楷體" pitchFamily="65" charset="-120"/>
              </a:rPr>
              <a:t>)</a:t>
            </a:r>
            <a:endParaRPr lang="zh-TW" altLang="zh-TW" sz="2800" b="1" dirty="0">
              <a:solidFill>
                <a:srgbClr val="0000FF"/>
              </a:solidFill>
              <a:latin typeface="標楷體" pitchFamily="65" charset="-120"/>
              <a:ea typeface="標楷體" pitchFamily="65" charset="-120"/>
            </a:endParaRPr>
          </a:p>
          <a:p>
            <a:pPr eaLnBrk="1" hangingPunct="1"/>
            <a:endParaRPr lang="en-US" altLang="zh-TW" dirty="0">
              <a:latin typeface="標楷體" pitchFamily="65" charset="-120"/>
              <a:ea typeface="標楷體" pitchFamily="65" charset="-120"/>
            </a:endParaRPr>
          </a:p>
          <a:p>
            <a:pPr eaLnBrk="1" hangingPunct="1"/>
            <a:endParaRPr lang="zh-TW" altLang="en-US" dirty="0">
              <a:latin typeface="標楷體" pitchFamily="65" charset="-120"/>
              <a:ea typeface="標楷體" pitchFamily="65" charset="-120"/>
            </a:endParaRPr>
          </a:p>
        </p:txBody>
      </p:sp>
      <p:pic>
        <p:nvPicPr>
          <p:cNvPr id="26630" name="圖片 7" descr="法國大革命.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260350"/>
            <a:ext cx="334803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圖片 8" descr="法國大革命.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4005263"/>
            <a:ext cx="3348037"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983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AutoShape 3"/>
          <p:cNvSpPr>
            <a:spLocks noChangeArrowheads="1"/>
          </p:cNvSpPr>
          <p:nvPr/>
        </p:nvSpPr>
        <p:spPr bwMode="auto">
          <a:xfrm>
            <a:off x="4140200" y="2205038"/>
            <a:ext cx="576263" cy="503237"/>
          </a:xfrm>
          <a:prstGeom prst="roundRect">
            <a:avLst>
              <a:gd name="adj"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pic>
        <p:nvPicPr>
          <p:cNvPr id="19463" name="Picture 7" desc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6838" y="719138"/>
            <a:ext cx="3209925" cy="431800"/>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firemensseng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 y="431800"/>
            <a:ext cx="720725" cy="720725"/>
          </a:xfrm>
          <a:prstGeom prst="rect">
            <a:avLst/>
          </a:prstGeom>
          <a:noFill/>
          <a:extLst>
            <a:ext uri="{909E8E84-426E-40DD-AFC4-6F175D3DCCD1}">
              <a14:hiddenFill xmlns:a14="http://schemas.microsoft.com/office/drawing/2010/main">
                <a:solidFill>
                  <a:srgbClr val="FFFFFF"/>
                </a:solidFill>
              </a14:hiddenFill>
            </a:ext>
          </a:extLst>
        </p:spPr>
      </p:pic>
      <p:sp>
        <p:nvSpPr>
          <p:cNvPr id="19465" name="Rectangle 9"/>
          <p:cNvSpPr>
            <a:spLocks noChangeArrowheads="1"/>
          </p:cNvSpPr>
          <p:nvPr/>
        </p:nvSpPr>
        <p:spPr bwMode="auto">
          <a:xfrm>
            <a:off x="4932363" y="1255713"/>
            <a:ext cx="3708400" cy="3944937"/>
          </a:xfrm>
          <a:prstGeom prst="rect">
            <a:avLst/>
          </a:prstGeom>
          <a:solidFill>
            <a:srgbClr val="4F7EC3">
              <a:alpha val="10001"/>
            </a:srgbClr>
          </a:solidFill>
          <a:ln w="9525">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zh-TW" altLang="en-US" sz="2800" b="1" dirty="0">
                <a:latin typeface="標楷體" pitchFamily="65" charset="-120"/>
                <a:ea typeface="標楷體" pitchFamily="65" charset="-120"/>
              </a:rPr>
              <a:t>民國</a:t>
            </a:r>
            <a:r>
              <a:rPr lang="en-US" altLang="zh-TW" sz="2800" b="1" dirty="0">
                <a:latin typeface="標楷體" pitchFamily="65" charset="-120"/>
                <a:ea typeface="標楷體" pitchFamily="65" charset="-120"/>
              </a:rPr>
              <a:t>70</a:t>
            </a:r>
            <a:r>
              <a:rPr lang="zh-TW" altLang="en-US" sz="2800" b="1" dirty="0">
                <a:latin typeface="標楷體" pitchFamily="65" charset="-120"/>
                <a:ea typeface="標楷體" pitchFamily="65" charset="-120"/>
              </a:rPr>
              <a:t>年成立，是臺灣第一個民間救難組織，近年來幾次重大災難，如</a:t>
            </a:r>
            <a:r>
              <a:rPr lang="en-US" altLang="zh-TW" sz="2800" b="1" dirty="0">
                <a:latin typeface="標楷體" pitchFamily="65" charset="-120"/>
                <a:ea typeface="標楷體" pitchFamily="65" charset="-120"/>
              </a:rPr>
              <a:t>86</a:t>
            </a:r>
            <a:r>
              <a:rPr lang="zh-TW" altLang="en-US" sz="2800" b="1" dirty="0">
                <a:latin typeface="標楷體" pitchFamily="65" charset="-120"/>
                <a:ea typeface="標楷體" pitchFamily="65" charset="-120"/>
              </a:rPr>
              <a:t>年林肯大郡倒塌、</a:t>
            </a:r>
            <a:r>
              <a:rPr lang="en-US" altLang="zh-TW" sz="2800" b="1" dirty="0">
                <a:latin typeface="標楷體" pitchFamily="65" charset="-120"/>
                <a:ea typeface="標楷體" pitchFamily="65" charset="-120"/>
              </a:rPr>
              <a:t>89</a:t>
            </a:r>
            <a:r>
              <a:rPr lang="zh-TW" altLang="en-US" sz="2800" b="1" dirty="0">
                <a:latin typeface="標楷體" pitchFamily="65" charset="-120"/>
                <a:ea typeface="標楷體" pitchFamily="65" charset="-120"/>
              </a:rPr>
              <a:t>年新航桃園中正機場空難、</a:t>
            </a:r>
            <a:r>
              <a:rPr lang="en-US" altLang="zh-TW" sz="2800" b="1" dirty="0">
                <a:latin typeface="標楷體" pitchFamily="65" charset="-120"/>
                <a:ea typeface="標楷體" pitchFamily="65" charset="-120"/>
              </a:rPr>
              <a:t>90</a:t>
            </a:r>
            <a:r>
              <a:rPr lang="zh-TW" altLang="en-US" sz="2800" b="1" dirty="0">
                <a:latin typeface="標楷體" pitchFamily="65" charset="-120"/>
                <a:ea typeface="標楷體" pitchFamily="65" charset="-120"/>
              </a:rPr>
              <a:t>年納莉風災等，都能立即動員，將民間力量發揮至極致。</a:t>
            </a:r>
          </a:p>
        </p:txBody>
      </p:sp>
      <p:pic>
        <p:nvPicPr>
          <p:cNvPr id="19466" name="Picture 10">
            <a:hlinkClick r:id="rId5" action="ppaction://hlinksldjump" tooltip="2006年2月前往菲律賓土石流災區進行救援工作"/>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268413"/>
            <a:ext cx="4183063" cy="4465637"/>
          </a:xfrm>
          <a:prstGeom prst="rect">
            <a:avLst/>
          </a:prstGeom>
          <a:noFill/>
          <a:ln w="19050" cap="sq">
            <a:solidFill>
              <a:srgbClr val="4F7EC3"/>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1306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9466"/>
                                        </p:tgtEl>
                                        <p:attrNameLst>
                                          <p:attrName>style.visibility</p:attrName>
                                        </p:attrNameLst>
                                      </p:cBhvr>
                                      <p:to>
                                        <p:strVal val="visible"/>
                                      </p:to>
                                    </p:set>
                                    <p:anim calcmode="lin" valueType="num">
                                      <p:cBhvr>
                                        <p:cTn id="7" dur="500" fill="hold"/>
                                        <p:tgtEl>
                                          <p:spTgt spid="19466"/>
                                        </p:tgtEl>
                                        <p:attrNameLst>
                                          <p:attrName>ppt_w</p:attrName>
                                        </p:attrNameLst>
                                      </p:cBhvr>
                                      <p:tavLst>
                                        <p:tav tm="0">
                                          <p:val>
                                            <p:fltVal val="0"/>
                                          </p:val>
                                        </p:tav>
                                        <p:tav tm="100000">
                                          <p:val>
                                            <p:strVal val="#ppt_w"/>
                                          </p:val>
                                        </p:tav>
                                      </p:tavLst>
                                    </p:anim>
                                    <p:anim calcmode="lin" valueType="num">
                                      <p:cBhvr>
                                        <p:cTn id="8" dur="500" fill="hold"/>
                                        <p:tgtEl>
                                          <p:spTgt spid="19466"/>
                                        </p:tgtEl>
                                        <p:attrNameLst>
                                          <p:attrName>ppt_h</p:attrName>
                                        </p:attrNameLst>
                                      </p:cBhvr>
                                      <p:tavLst>
                                        <p:tav tm="0">
                                          <p:val>
                                            <p:fltVal val="0"/>
                                          </p:val>
                                        </p:tav>
                                        <p:tav tm="100000">
                                          <p:val>
                                            <p:strVal val="#ppt_h"/>
                                          </p:val>
                                        </p:tav>
                                      </p:tavLst>
                                    </p:anim>
                                    <p:animEffect transition="in" filter="fade">
                                      <p:cBhvr>
                                        <p:cTn id="9" dur="500"/>
                                        <p:tgtEl>
                                          <p:spTgt spid="19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611188" y="2276475"/>
            <a:ext cx="15843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pic>
        <p:nvPicPr>
          <p:cNvPr id="17426" name="Picture 18" desc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539750"/>
            <a:ext cx="4116388" cy="539750"/>
          </a:xfrm>
          <a:prstGeom prst="rect">
            <a:avLst/>
          </a:prstGeom>
          <a:noFill/>
          <a:extLst>
            <a:ext uri="{909E8E84-426E-40DD-AFC4-6F175D3DCCD1}">
              <a14:hiddenFill xmlns:a14="http://schemas.microsoft.com/office/drawing/2010/main">
                <a:solidFill>
                  <a:srgbClr val="FFFFFF"/>
                </a:solidFill>
              </a14:hiddenFill>
            </a:ext>
          </a:extLst>
        </p:spPr>
      </p:pic>
      <p:sp>
        <p:nvSpPr>
          <p:cNvPr id="17427" name="Rectangle 19"/>
          <p:cNvSpPr>
            <a:spLocks noChangeArrowheads="1"/>
          </p:cNvSpPr>
          <p:nvPr/>
        </p:nvSpPr>
        <p:spPr bwMode="auto">
          <a:xfrm>
            <a:off x="539750" y="1222375"/>
            <a:ext cx="4032250" cy="1803400"/>
          </a:xfrm>
          <a:prstGeom prst="rect">
            <a:avLst/>
          </a:prstGeom>
          <a:solidFill>
            <a:srgbClr val="4F7EC3">
              <a:alpha val="10001"/>
            </a:srgbClr>
          </a:solidFill>
          <a:ln w="3175">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eaLnBrk="0" hangingPunct="0">
              <a:buClr>
                <a:srgbClr val="0000CC"/>
              </a:buClr>
              <a:buFont typeface="Wingdings" pitchFamily="2" charset="2"/>
              <a:buNone/>
            </a:pPr>
            <a:r>
              <a:rPr lang="zh-TW" altLang="en-US" sz="2800" b="1" dirty="0">
                <a:solidFill>
                  <a:srgbClr val="CC0000"/>
                </a:solidFill>
                <a:latin typeface="標楷體" pitchFamily="65" charset="-120"/>
                <a:ea typeface="標楷體" pitchFamily="65" charset="-120"/>
              </a:rPr>
              <a:t>主要目標</a:t>
            </a:r>
          </a:p>
          <a:p>
            <a:pPr algn="just" eaLnBrk="0" hangingPunct="0">
              <a:buClr>
                <a:srgbClr val="0000CC"/>
              </a:buClr>
              <a:buFont typeface="Wingdings" pitchFamily="2" charset="2"/>
              <a:buNone/>
            </a:pPr>
            <a:r>
              <a:rPr lang="zh-TW" altLang="en-US" sz="2800" b="1" dirty="0">
                <a:latin typeface="標楷體" pitchFamily="65" charset="-120"/>
                <a:ea typeface="標楷體" pitchFamily="65" charset="-120"/>
              </a:rPr>
              <a:t>戰爭時減低人民生命財產的傷害，偏重於防空或核生化的防護。</a:t>
            </a:r>
          </a:p>
        </p:txBody>
      </p:sp>
      <p:sp>
        <p:nvSpPr>
          <p:cNvPr id="17428" name="Rectangle 20"/>
          <p:cNvSpPr>
            <a:spLocks noChangeArrowheads="1"/>
          </p:cNvSpPr>
          <p:nvPr/>
        </p:nvSpPr>
        <p:spPr bwMode="auto">
          <a:xfrm>
            <a:off x="539750" y="3141663"/>
            <a:ext cx="4032250" cy="2657475"/>
          </a:xfrm>
          <a:prstGeom prst="rect">
            <a:avLst/>
          </a:prstGeom>
          <a:solidFill>
            <a:srgbClr val="4F7EC3">
              <a:alpha val="10001"/>
            </a:srgbClr>
          </a:solidFill>
          <a:ln w="3175">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eaLnBrk="0" hangingPunct="0">
              <a:buClr>
                <a:srgbClr val="0000CC"/>
              </a:buClr>
              <a:buFont typeface="Wingdings" pitchFamily="2" charset="2"/>
              <a:buNone/>
            </a:pPr>
            <a:r>
              <a:rPr lang="zh-TW" altLang="en-US" sz="2800" b="1" dirty="0">
                <a:solidFill>
                  <a:srgbClr val="CC0000"/>
                </a:solidFill>
                <a:latin typeface="標楷體" pitchFamily="65" charset="-120"/>
                <a:ea typeface="標楷體" pitchFamily="65" charset="-120"/>
              </a:rPr>
              <a:t>冷戰後的轉變</a:t>
            </a:r>
          </a:p>
          <a:p>
            <a:pPr algn="just" eaLnBrk="0" hangingPunct="0">
              <a:buClr>
                <a:srgbClr val="0000CC"/>
              </a:buClr>
              <a:buFont typeface="Wingdings" pitchFamily="2" charset="2"/>
              <a:buNone/>
            </a:pPr>
            <a:r>
              <a:rPr lang="zh-TW" altLang="en-US" sz="2800" b="1" dirty="0">
                <a:ea typeface="標楷體" pitchFamily="65" charset="-120"/>
              </a:rPr>
              <a:t>朝重大天災人禍的急難救助機制發展，強調國內或區域內天然災害預防、搶救與復原的組織系統。</a:t>
            </a:r>
          </a:p>
        </p:txBody>
      </p:sp>
      <p:pic>
        <p:nvPicPr>
          <p:cNvPr id="17429" name="Picture 21" descr="jpg">
            <a:hlinkClick r:id="rId4" action="ppaction://hlinksldjump" tooltip="國軍深入水患災區協助居民整理家園"/>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233488"/>
            <a:ext cx="3959225" cy="2970212"/>
          </a:xfrm>
          <a:prstGeom prst="rect">
            <a:avLst/>
          </a:prstGeom>
          <a:noFill/>
          <a:ln w="19050">
            <a:solidFill>
              <a:srgbClr val="4F7EC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1529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7429"/>
                                        </p:tgtEl>
                                        <p:attrNameLst>
                                          <p:attrName>style.visibility</p:attrName>
                                        </p:attrNameLst>
                                      </p:cBhvr>
                                      <p:to>
                                        <p:strVal val="visible"/>
                                      </p:to>
                                    </p:set>
                                    <p:anim calcmode="lin" valueType="num">
                                      <p:cBhvr additive="base">
                                        <p:cTn id="7" dur="500" fill="hold"/>
                                        <p:tgtEl>
                                          <p:spTgt spid="17429"/>
                                        </p:tgtEl>
                                        <p:attrNameLst>
                                          <p:attrName>ppt_x</p:attrName>
                                        </p:attrNameLst>
                                      </p:cBhvr>
                                      <p:tavLst>
                                        <p:tav tm="0">
                                          <p:val>
                                            <p:strVal val="1+#ppt_w/2"/>
                                          </p:val>
                                        </p:tav>
                                        <p:tav tm="100000">
                                          <p:val>
                                            <p:strVal val="#ppt_x"/>
                                          </p:val>
                                        </p:tav>
                                      </p:tavLst>
                                    </p:anim>
                                    <p:anim calcmode="lin" valueType="num">
                                      <p:cBhvr additive="base">
                                        <p:cTn id="8" dur="500" fill="hold"/>
                                        <p:tgtEl>
                                          <p:spTgt spid="174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539750"/>
            <a:ext cx="4152900" cy="539750"/>
          </a:xfrm>
          <a:prstGeom prst="rect">
            <a:avLst/>
          </a:prstGeom>
          <a:noFill/>
          <a:extLst>
            <a:ext uri="{909E8E84-426E-40DD-AFC4-6F175D3DCCD1}">
              <a14:hiddenFill xmlns:a14="http://schemas.microsoft.com/office/drawing/2010/main">
                <a:solidFill>
                  <a:srgbClr val="FFFFFF"/>
                </a:solidFill>
              </a14:hiddenFill>
            </a:ext>
          </a:extLst>
        </p:spPr>
      </p:pic>
      <p:sp>
        <p:nvSpPr>
          <p:cNvPr id="25607" name="Rectangle 7"/>
          <p:cNvSpPr>
            <a:spLocks noChangeArrowheads="1"/>
          </p:cNvSpPr>
          <p:nvPr/>
        </p:nvSpPr>
        <p:spPr bwMode="auto">
          <a:xfrm>
            <a:off x="539750" y="1222375"/>
            <a:ext cx="8064500" cy="2230438"/>
          </a:xfrm>
          <a:prstGeom prst="rect">
            <a:avLst/>
          </a:prstGeom>
          <a:solidFill>
            <a:srgbClr val="4F7EC3">
              <a:alpha val="10001"/>
            </a:srgbClr>
          </a:solidFill>
          <a:ln w="3175">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zh-TW" altLang="en-US" sz="2800" b="1" dirty="0">
                <a:ea typeface="標楷體" pitchFamily="65" charset="-120"/>
              </a:rPr>
              <a:t>國防部以「全民動員、強化戰備」為目標，有效統合與運用全民力量，積極提升後備動員戰力，並藉演習驗證支援軍事作戰與應變能力，期強化整體戰力。充分落實國軍的「常、後分立」政策，達到民防「保家、保鄉、保產」目的。</a:t>
            </a:r>
          </a:p>
        </p:txBody>
      </p:sp>
      <p:pic>
        <p:nvPicPr>
          <p:cNvPr id="25609" name="Picture 9">
            <a:hlinkClick r:id="rId4" action="ppaction://hlinksldjump" tooltip="參與同心演習之後備部隊"/>
          </p:cNvPr>
          <p:cNvPicPr>
            <a:picLocks noChangeAspect="1" noChangeArrowheads="1"/>
          </p:cNvPicPr>
          <p:nvPr/>
        </p:nvPicPr>
        <p:blipFill>
          <a:blip r:embed="rId5">
            <a:extLst>
              <a:ext uri="{28A0092B-C50C-407E-A947-70E740481C1C}">
                <a14:useLocalDpi xmlns:a14="http://schemas.microsoft.com/office/drawing/2010/main" val="0"/>
              </a:ext>
            </a:extLst>
          </a:blip>
          <a:srcRect l="302" t="809" r="604" b="404"/>
          <a:stretch>
            <a:fillRect/>
          </a:stretch>
        </p:blipFill>
        <p:spPr bwMode="auto">
          <a:xfrm>
            <a:off x="550863" y="3595688"/>
            <a:ext cx="3013075" cy="2246312"/>
          </a:xfrm>
          <a:prstGeom prst="rect">
            <a:avLst/>
          </a:prstGeom>
          <a:noFill/>
          <a:ln w="19050" cap="sq">
            <a:solidFill>
              <a:srgbClr val="4F7EC3"/>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0" name="Picture 10" descr="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6375" y="3573463"/>
            <a:ext cx="1924050" cy="2852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7926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withEffect">
                                  <p:stCondLst>
                                    <p:cond delay="0"/>
                                  </p:stCondLst>
                                  <p:childTnLst>
                                    <p:set>
                                      <p:cBhvr>
                                        <p:cTn id="6" dur="1" fill="hold">
                                          <p:stCondLst>
                                            <p:cond delay="0"/>
                                          </p:stCondLst>
                                        </p:cTn>
                                        <p:tgtEl>
                                          <p:spTgt spid="25609"/>
                                        </p:tgtEl>
                                        <p:attrNameLst>
                                          <p:attrName>style.visibility</p:attrName>
                                        </p:attrNameLst>
                                      </p:cBhvr>
                                      <p:to>
                                        <p:strVal val="visible"/>
                                      </p:to>
                                    </p:set>
                                    <p:anim calcmode="lin" valueType="num">
                                      <p:cBhvr>
                                        <p:cTn id="7" dur="500" fill="hold"/>
                                        <p:tgtEl>
                                          <p:spTgt spid="25609"/>
                                        </p:tgtEl>
                                        <p:attrNameLst>
                                          <p:attrName>ppt_w</p:attrName>
                                        </p:attrNameLst>
                                      </p:cBhvr>
                                      <p:tavLst>
                                        <p:tav tm="0">
                                          <p:val>
                                            <p:fltVal val="0"/>
                                          </p:val>
                                        </p:tav>
                                        <p:tav tm="100000">
                                          <p:val>
                                            <p:strVal val="#ppt_w"/>
                                          </p:val>
                                        </p:tav>
                                      </p:tavLst>
                                    </p:anim>
                                    <p:anim calcmode="lin" valueType="num">
                                      <p:cBhvr>
                                        <p:cTn id="8" dur="500" fill="hold"/>
                                        <p:tgtEl>
                                          <p:spTgt spid="25609"/>
                                        </p:tgtEl>
                                        <p:attrNameLst>
                                          <p:attrName>ppt_h</p:attrName>
                                        </p:attrNameLst>
                                      </p:cBhvr>
                                      <p:tavLst>
                                        <p:tav tm="0">
                                          <p:val>
                                            <p:strVal val="#ppt_h"/>
                                          </p:val>
                                        </p:tav>
                                        <p:tav tm="100000">
                                          <p:val>
                                            <p:strVal val="#ppt_h"/>
                                          </p:val>
                                        </p:tav>
                                      </p:tavLst>
                                    </p:anim>
                                  </p:childTnLst>
                                </p:cTn>
                              </p:par>
                              <p:par>
                                <p:cTn id="9" presetID="12" presetClass="entr" presetSubtype="4" fill="hold" nodeType="withEffect">
                                  <p:stCondLst>
                                    <p:cond delay="0"/>
                                  </p:stCondLst>
                                  <p:childTnLst>
                                    <p:set>
                                      <p:cBhvr>
                                        <p:cTn id="10" dur="1" fill="hold">
                                          <p:stCondLst>
                                            <p:cond delay="0"/>
                                          </p:stCondLst>
                                        </p:cTn>
                                        <p:tgtEl>
                                          <p:spTgt spid="25610"/>
                                        </p:tgtEl>
                                        <p:attrNameLst>
                                          <p:attrName>style.visibility</p:attrName>
                                        </p:attrNameLst>
                                      </p:cBhvr>
                                      <p:to>
                                        <p:strVal val="visible"/>
                                      </p:to>
                                    </p:set>
                                    <p:animEffect transition="in" filter="slide(fromBottom)">
                                      <p:cBhvr>
                                        <p:cTn id="11" dur="500"/>
                                        <p:tgtEl>
                                          <p:spTgt spid="25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desc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539750"/>
            <a:ext cx="5646738" cy="539750"/>
          </a:xfrm>
          <a:prstGeom prst="rect">
            <a:avLst/>
          </a:prstGeom>
          <a:noFill/>
          <a:extLst>
            <a:ext uri="{909E8E84-426E-40DD-AFC4-6F175D3DCCD1}">
              <a14:hiddenFill xmlns:a14="http://schemas.microsoft.com/office/drawing/2010/main">
                <a:solidFill>
                  <a:srgbClr val="FFFFFF"/>
                </a:solidFill>
              </a14:hiddenFill>
            </a:ext>
          </a:extLst>
        </p:spPr>
      </p:pic>
      <p:sp>
        <p:nvSpPr>
          <p:cNvPr id="27655" name="Rectangle 7"/>
          <p:cNvSpPr>
            <a:spLocks noChangeArrowheads="1"/>
          </p:cNvSpPr>
          <p:nvPr/>
        </p:nvSpPr>
        <p:spPr bwMode="auto">
          <a:xfrm>
            <a:off x="539750" y="1222375"/>
            <a:ext cx="8064500" cy="1803400"/>
          </a:xfrm>
          <a:prstGeom prst="rect">
            <a:avLst/>
          </a:prstGeom>
          <a:solidFill>
            <a:srgbClr val="4F7EC3">
              <a:alpha val="10001"/>
            </a:srgbClr>
          </a:solidFill>
          <a:ln w="3175">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zh-TW" altLang="en-US" sz="2800" b="1" dirty="0">
                <a:ea typeface="標楷體" pitchFamily="65" charset="-120"/>
              </a:rPr>
              <a:t>全臺人口集中於西部，交通、工業建設多集中於都會區，戰略目標顯著，都市建築對於防火、防災極不容易。但易發展資訊化條件下的城市作戰，民防的戰時動員體系有相當大的發揮空間。</a:t>
            </a:r>
          </a:p>
        </p:txBody>
      </p:sp>
      <p:grpSp>
        <p:nvGrpSpPr>
          <p:cNvPr id="27659" name="Group 11"/>
          <p:cNvGrpSpPr>
            <a:grpSpLocks/>
          </p:cNvGrpSpPr>
          <p:nvPr/>
        </p:nvGrpSpPr>
        <p:grpSpPr bwMode="auto">
          <a:xfrm>
            <a:off x="549275" y="3213100"/>
            <a:ext cx="5726113" cy="3167063"/>
            <a:chOff x="346" y="2024"/>
            <a:chExt cx="3607" cy="1995"/>
          </a:xfrm>
        </p:grpSpPr>
        <p:pic>
          <p:nvPicPr>
            <p:cNvPr id="27656" name="Picture 8">
              <a:hlinkClick r:id="rId4" action="ppaction://hlinksldjump" tooltip="臺灣人口集中於西部，高樓林立，道路狹窄，對防火防災極不容易。"/>
            </p:cNvPr>
            <p:cNvPicPr>
              <a:picLocks noChangeAspect="1" noChangeArrowheads="1"/>
            </p:cNvPicPr>
            <p:nvPr/>
          </p:nvPicPr>
          <p:blipFill>
            <a:blip r:embed="rId5">
              <a:extLst>
                <a:ext uri="{28A0092B-C50C-407E-A947-70E740481C1C}">
                  <a14:useLocalDpi xmlns:a14="http://schemas.microsoft.com/office/drawing/2010/main" val="0"/>
                </a:ext>
              </a:extLst>
            </a:blip>
            <a:srcRect t="9450"/>
            <a:stretch>
              <a:fillRect/>
            </a:stretch>
          </p:blipFill>
          <p:spPr bwMode="auto">
            <a:xfrm>
              <a:off x="2200" y="2024"/>
              <a:ext cx="1753" cy="1995"/>
            </a:xfrm>
            <a:prstGeom prst="rect">
              <a:avLst/>
            </a:prstGeom>
            <a:noFill/>
            <a:ln w="19050" cap="sq">
              <a:solidFill>
                <a:srgbClr val="4F7EC3"/>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7" name="Picture 9">
              <a:hlinkClick r:id="rId4" action="ppaction://hlinksldjump" tooltip="臺灣人口集中於西部，高樓林立，道路狹窄，對防火防災極不容易。"/>
            </p:cNvPr>
            <p:cNvPicPr>
              <a:picLocks noChangeAspect="1" noChangeArrowheads="1"/>
            </p:cNvPicPr>
            <p:nvPr/>
          </p:nvPicPr>
          <p:blipFill>
            <a:blip r:embed="rId6">
              <a:extLst>
                <a:ext uri="{28A0092B-C50C-407E-A947-70E740481C1C}">
                  <a14:useLocalDpi xmlns:a14="http://schemas.microsoft.com/office/drawing/2010/main" val="0"/>
                </a:ext>
              </a:extLst>
            </a:blip>
            <a:srcRect t="7875" b="14096"/>
            <a:stretch>
              <a:fillRect/>
            </a:stretch>
          </p:blipFill>
          <p:spPr bwMode="auto">
            <a:xfrm>
              <a:off x="346" y="2024"/>
              <a:ext cx="1737" cy="1995"/>
            </a:xfrm>
            <a:prstGeom prst="rect">
              <a:avLst/>
            </a:prstGeom>
            <a:noFill/>
            <a:ln w="19050" cap="sq">
              <a:solidFill>
                <a:srgbClr val="4F7EC3"/>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5062612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withEffect">
                                  <p:stCondLst>
                                    <p:cond delay="0"/>
                                  </p:stCondLst>
                                  <p:childTnLst>
                                    <p:set>
                                      <p:cBhvr>
                                        <p:cTn id="6" dur="1" fill="hold">
                                          <p:stCondLst>
                                            <p:cond delay="0"/>
                                          </p:stCondLst>
                                        </p:cTn>
                                        <p:tgtEl>
                                          <p:spTgt spid="27659"/>
                                        </p:tgtEl>
                                        <p:attrNameLst>
                                          <p:attrName>style.visibility</p:attrName>
                                        </p:attrNameLst>
                                      </p:cBhvr>
                                      <p:to>
                                        <p:strVal val="visible"/>
                                      </p:to>
                                    </p:set>
                                    <p:animEffect transition="in" filter="strips(downRight)">
                                      <p:cBhvr>
                                        <p:cTn id="7" dur="500"/>
                                        <p:tgtEl>
                                          <p:spTgt spid="27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desc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539750"/>
            <a:ext cx="4584700" cy="539750"/>
          </a:xfrm>
          <a:prstGeom prst="rect">
            <a:avLst/>
          </a:prstGeom>
          <a:noFill/>
          <a:extLst>
            <a:ext uri="{909E8E84-426E-40DD-AFC4-6F175D3DCCD1}">
              <a14:hiddenFill xmlns:a14="http://schemas.microsoft.com/office/drawing/2010/main">
                <a:solidFill>
                  <a:srgbClr val="FFFFFF"/>
                </a:solidFill>
              </a14:hiddenFill>
            </a:ext>
          </a:extLst>
        </p:spPr>
      </p:pic>
      <p:sp>
        <p:nvSpPr>
          <p:cNvPr id="29703" name="Rectangle 7"/>
          <p:cNvSpPr>
            <a:spLocks noChangeArrowheads="1"/>
          </p:cNvSpPr>
          <p:nvPr/>
        </p:nvSpPr>
        <p:spPr bwMode="auto">
          <a:xfrm>
            <a:off x="539750" y="1222375"/>
            <a:ext cx="8064500" cy="1803400"/>
          </a:xfrm>
          <a:prstGeom prst="rect">
            <a:avLst/>
          </a:prstGeom>
          <a:solidFill>
            <a:srgbClr val="4F7EC3">
              <a:alpha val="10001"/>
            </a:srgbClr>
          </a:solidFill>
          <a:ln w="3175">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zh-TW" altLang="en-US" sz="2800" b="1" dirty="0">
                <a:ea typeface="標楷體" pitchFamily="65" charset="-120"/>
              </a:rPr>
              <a:t>美軍曾在二戰時制定進攻臺灣的作戰計畫，後因臺灣島嶼防衛極為堅固而轉攻沖繩。目前我國雖時刻面臨中國大陸的威脅，但相對而言，寬達二百公里的臺灣海峽，仍對我國家安全構成有效的屏障。</a:t>
            </a:r>
          </a:p>
        </p:txBody>
      </p:sp>
      <p:pic>
        <p:nvPicPr>
          <p:cNvPr id="29707" name="Picture 11">
            <a:hlinkClick r:id="rId4" action="ppaction://hlinksldjump" tooltip="200公里寬的臺灣海峽構成我國有效的屏障。圖為海軍康定級拉法葉巡防艦"/>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3236913"/>
            <a:ext cx="4608513" cy="3057525"/>
          </a:xfrm>
          <a:prstGeom prst="rect">
            <a:avLst/>
          </a:prstGeom>
          <a:noFill/>
          <a:ln w="19050">
            <a:solidFill>
              <a:srgbClr val="4F7EC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7629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707"/>
                                        </p:tgtEl>
                                        <p:attrNameLst>
                                          <p:attrName>style.visibility</p:attrName>
                                        </p:attrNameLst>
                                      </p:cBhvr>
                                      <p:to>
                                        <p:strVal val="visible"/>
                                      </p:to>
                                    </p:set>
                                    <p:anim calcmode="lin" valueType="num">
                                      <p:cBhvr>
                                        <p:cTn id="7" dur="500" fill="hold"/>
                                        <p:tgtEl>
                                          <p:spTgt spid="29707"/>
                                        </p:tgtEl>
                                        <p:attrNameLst>
                                          <p:attrName>ppt_w</p:attrName>
                                        </p:attrNameLst>
                                      </p:cBhvr>
                                      <p:tavLst>
                                        <p:tav tm="0">
                                          <p:val>
                                            <p:fltVal val="0"/>
                                          </p:val>
                                        </p:tav>
                                        <p:tav tm="100000">
                                          <p:val>
                                            <p:strVal val="#ppt_w"/>
                                          </p:val>
                                        </p:tav>
                                      </p:tavLst>
                                    </p:anim>
                                    <p:anim calcmode="lin" valueType="num">
                                      <p:cBhvr>
                                        <p:cTn id="8" dur="500" fill="hold"/>
                                        <p:tgtEl>
                                          <p:spTgt spid="29707"/>
                                        </p:tgtEl>
                                        <p:attrNameLst>
                                          <p:attrName>ppt_h</p:attrName>
                                        </p:attrNameLst>
                                      </p:cBhvr>
                                      <p:tavLst>
                                        <p:tav tm="0">
                                          <p:val>
                                            <p:fltVal val="0"/>
                                          </p:val>
                                        </p:tav>
                                        <p:tav tm="100000">
                                          <p:val>
                                            <p:strVal val="#ppt_h"/>
                                          </p:val>
                                        </p:tav>
                                      </p:tavLst>
                                    </p:anim>
                                    <p:anim calcmode="lin" valueType="num">
                                      <p:cBhvr>
                                        <p:cTn id="9" dur="500" fill="hold"/>
                                        <p:tgtEl>
                                          <p:spTgt spid="29707"/>
                                        </p:tgtEl>
                                        <p:attrNameLst>
                                          <p:attrName>style.rotation</p:attrName>
                                        </p:attrNameLst>
                                      </p:cBhvr>
                                      <p:tavLst>
                                        <p:tav tm="0">
                                          <p:val>
                                            <p:fltVal val="90"/>
                                          </p:val>
                                        </p:tav>
                                        <p:tav tm="100000">
                                          <p:val>
                                            <p:fltVal val="0"/>
                                          </p:val>
                                        </p:tav>
                                      </p:tavLst>
                                    </p:anim>
                                    <p:animEffect transition="in" filter="fade">
                                      <p:cBhvr>
                                        <p:cTn id="10"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Picture 6" desc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539750"/>
            <a:ext cx="3573463" cy="539750"/>
          </a:xfrm>
          <a:prstGeom prst="rect">
            <a:avLst/>
          </a:prstGeom>
          <a:noFill/>
          <a:extLst>
            <a:ext uri="{909E8E84-426E-40DD-AFC4-6F175D3DCCD1}">
              <a14:hiddenFill xmlns:a14="http://schemas.microsoft.com/office/drawing/2010/main">
                <a:solidFill>
                  <a:srgbClr val="FFFFFF"/>
                </a:solidFill>
              </a14:hiddenFill>
            </a:ext>
          </a:extLst>
        </p:spPr>
      </p:pic>
      <p:sp>
        <p:nvSpPr>
          <p:cNvPr id="31751" name="Rectangle 7"/>
          <p:cNvSpPr>
            <a:spLocks noChangeArrowheads="1"/>
          </p:cNvSpPr>
          <p:nvPr/>
        </p:nvSpPr>
        <p:spPr bwMode="auto">
          <a:xfrm>
            <a:off x="539750" y="1222375"/>
            <a:ext cx="8064500" cy="2236788"/>
          </a:xfrm>
          <a:prstGeom prst="rect">
            <a:avLst/>
          </a:prstGeom>
          <a:solidFill>
            <a:srgbClr val="4F7EC3">
              <a:alpha val="10001"/>
            </a:srgbClr>
          </a:solidFill>
          <a:ln w="9525">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zh-TW" altLang="en-US" sz="2800" b="1" dirty="0">
                <a:latin typeface="標楷體" pitchFamily="65" charset="-120"/>
                <a:ea typeface="標楷體" pitchFamily="65" charset="-120"/>
              </a:rPr>
              <a:t>臺灣山地、丘陵面積占</a:t>
            </a:r>
            <a:r>
              <a:rPr lang="en-US" altLang="zh-TW" sz="2800" b="1" dirty="0">
                <a:latin typeface="標楷體" pitchFamily="65" charset="-120"/>
                <a:ea typeface="標楷體" pitchFamily="65" charset="-120"/>
              </a:rPr>
              <a:t>60</a:t>
            </a:r>
            <a:r>
              <a:rPr lang="zh-TW" altLang="en-US" sz="2800" b="1" dirty="0">
                <a:latin typeface="標楷體" pitchFamily="65" charset="-120"/>
                <a:ea typeface="標楷體" pitchFamily="65" charset="-120"/>
              </a:rPr>
              <a:t>％以上，在防空方面，雖國土平面縱深短淺，但由於有廣大的山地作為屏蔽，作戰時可資運用的戰術地幅確具有相當的彈性。具體而言，我們應重視空防，只要準備周全，必定可減少傷亡與損害。</a:t>
            </a:r>
          </a:p>
        </p:txBody>
      </p:sp>
      <p:sp>
        <p:nvSpPr>
          <p:cNvPr id="31752" name="Rectangle 8"/>
          <p:cNvSpPr>
            <a:spLocks noChangeArrowheads="1"/>
          </p:cNvSpPr>
          <p:nvPr/>
        </p:nvSpPr>
        <p:spPr bwMode="auto">
          <a:xfrm>
            <a:off x="539750" y="3644900"/>
            <a:ext cx="3168650" cy="2663825"/>
          </a:xfrm>
          <a:prstGeom prst="rect">
            <a:avLst/>
          </a:prstGeom>
          <a:solidFill>
            <a:srgbClr val="4F7EC3">
              <a:alpha val="10001"/>
            </a:srgbClr>
          </a:solidFill>
          <a:ln w="9525">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zh-TW" altLang="en-US" sz="2800" b="1" dirty="0">
                <a:latin typeface="標楷體" pitchFamily="65" charset="-120"/>
                <a:ea typeface="標楷體" pitchFamily="65" charset="-120"/>
              </a:rPr>
              <a:t>民防工作應限於非戰鬥行為，雖然民防機制可視為國防系統的一部份，但仍應將民防與軍防作區隔。</a:t>
            </a:r>
          </a:p>
        </p:txBody>
      </p:sp>
      <p:pic>
        <p:nvPicPr>
          <p:cNvPr id="31753" name="Picture 9">
            <a:hlinkClick r:id="rId4" action="ppaction://hlinksldjump" tooltip="國軍CM-11勇虎式戰車。臺灣地形多山地丘陵，可資運用的戰術地幅具有相當的彈性。"/>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3668713"/>
            <a:ext cx="3097213" cy="2065337"/>
          </a:xfrm>
          <a:prstGeom prst="rect">
            <a:avLst/>
          </a:prstGeom>
          <a:noFill/>
          <a:ln w="19050" cap="sq">
            <a:solidFill>
              <a:srgbClr val="4F7EC3"/>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2614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31753"/>
                                        </p:tgtEl>
                                        <p:attrNameLst>
                                          <p:attrName>style.visibility</p:attrName>
                                        </p:attrNameLst>
                                      </p:cBhvr>
                                      <p:to>
                                        <p:strVal val="visible"/>
                                      </p:to>
                                    </p:set>
                                    <p:animEffect transition="in" filter="wheel(4)">
                                      <p:cBhvr>
                                        <p:cTn id="7" dur="500"/>
                                        <p:tgtEl>
                                          <p:spTgt spid="31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8" name="Rectangle 12"/>
          <p:cNvSpPr>
            <a:spLocks noChangeArrowheads="1"/>
          </p:cNvSpPr>
          <p:nvPr/>
        </p:nvSpPr>
        <p:spPr bwMode="auto">
          <a:xfrm>
            <a:off x="3924300" y="1222375"/>
            <a:ext cx="4679950" cy="3517900"/>
          </a:xfrm>
          <a:prstGeom prst="rect">
            <a:avLst/>
          </a:prstGeom>
          <a:solidFill>
            <a:srgbClr val="4F7EC3">
              <a:alpha val="10001"/>
            </a:srgbClr>
          </a:solidFill>
          <a:ln w="9525">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zh-TW" altLang="en-US" sz="2800" b="1" dirty="0">
                <a:latin typeface="標楷體" pitchFamily="65" charset="-120"/>
                <a:ea typeface="標楷體" pitchFamily="65" charset="-120"/>
              </a:rPr>
              <a:t>瑞士位於阿爾卑斯山，人口僅</a:t>
            </a:r>
            <a:r>
              <a:rPr lang="en-US" altLang="zh-TW" sz="2800" b="1" dirty="0">
                <a:latin typeface="標楷體" pitchFamily="65" charset="-120"/>
                <a:ea typeface="標楷體" pitchFamily="65" charset="-120"/>
              </a:rPr>
              <a:t>700</a:t>
            </a:r>
            <a:r>
              <a:rPr lang="zh-TW" altLang="en-US" sz="2800" b="1" dirty="0">
                <a:latin typeface="標楷體" pitchFamily="65" charset="-120"/>
                <a:ea typeface="標楷體" pitchFamily="65" charset="-120"/>
              </a:rPr>
              <a:t>萬，土地</a:t>
            </a:r>
            <a:r>
              <a:rPr lang="en-US" altLang="zh-TW" sz="2800" b="1" dirty="0">
                <a:latin typeface="標楷體" pitchFamily="65" charset="-120"/>
                <a:ea typeface="標楷體" pitchFamily="65" charset="-120"/>
              </a:rPr>
              <a:t>41,293</a:t>
            </a:r>
            <a:r>
              <a:rPr lang="zh-TW" altLang="en-US" sz="2800" b="1" dirty="0">
                <a:latin typeface="標楷體" pitchFamily="65" charset="-120"/>
                <a:ea typeface="標楷體" pitchFamily="65" charset="-120"/>
              </a:rPr>
              <a:t>平方公里，是一個永久中立國，不能違反中立原則介入戰爭。但為保障自身安全，亦積極建立軍事力量和軍事中立的策略，保持一支全民皆兵、全民動員的民兵制軍隊。</a:t>
            </a:r>
          </a:p>
        </p:txBody>
      </p:sp>
      <p:pic>
        <p:nvPicPr>
          <p:cNvPr id="39955" name="Picture 19" descr="flag_swi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31800"/>
            <a:ext cx="985838" cy="6461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9957" name="Picture 21" descr="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4813" y="539750"/>
            <a:ext cx="26098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8" name="Picture 22" descr="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6263" y="647700"/>
            <a:ext cx="3354387" cy="431800"/>
          </a:xfrm>
          <a:prstGeom prst="rect">
            <a:avLst/>
          </a:prstGeom>
          <a:noFill/>
          <a:extLst>
            <a:ext uri="{909E8E84-426E-40DD-AFC4-6F175D3DCCD1}">
              <a14:hiddenFill xmlns:a14="http://schemas.microsoft.com/office/drawing/2010/main">
                <a:solidFill>
                  <a:srgbClr val="FFFFFF"/>
                </a:solidFill>
              </a14:hiddenFill>
            </a:ext>
          </a:extLst>
        </p:spPr>
      </p:pic>
      <p:pic>
        <p:nvPicPr>
          <p:cNvPr id="39959" name="Picture 23">
            <a:hlinkClick r:id="rId6" action="ppaction://hlinksldjump" tooltip="瑞士空軍直升機執行森林大火救災任務"/>
          </p:cNvPr>
          <p:cNvPicPr>
            <a:picLocks noChangeAspect="1" noChangeArrowheads="1"/>
          </p:cNvPicPr>
          <p:nvPr/>
        </p:nvPicPr>
        <p:blipFill>
          <a:blip r:embed="rId7">
            <a:extLst>
              <a:ext uri="{28A0092B-C50C-407E-A947-70E740481C1C}">
                <a14:useLocalDpi xmlns:a14="http://schemas.microsoft.com/office/drawing/2010/main" val="0"/>
              </a:ext>
            </a:extLst>
          </a:blip>
          <a:srcRect t="6772" b="314"/>
          <a:stretch>
            <a:fillRect/>
          </a:stretch>
        </p:blipFill>
        <p:spPr bwMode="auto">
          <a:xfrm>
            <a:off x="549275" y="1222375"/>
            <a:ext cx="3162300" cy="4392613"/>
          </a:xfrm>
          <a:prstGeom prst="rect">
            <a:avLst/>
          </a:prstGeom>
          <a:noFill/>
          <a:ln w="19050" cap="sq">
            <a:solidFill>
              <a:srgbClr val="4F7EC3"/>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91388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withEffect">
                                  <p:stCondLst>
                                    <p:cond delay="0"/>
                                  </p:stCondLst>
                                  <p:childTnLst>
                                    <p:set>
                                      <p:cBhvr>
                                        <p:cTn id="6" dur="1" fill="hold">
                                          <p:stCondLst>
                                            <p:cond delay="0"/>
                                          </p:stCondLst>
                                        </p:cTn>
                                        <p:tgtEl>
                                          <p:spTgt spid="39959"/>
                                        </p:tgtEl>
                                        <p:attrNameLst>
                                          <p:attrName>style.visibility</p:attrName>
                                        </p:attrNameLst>
                                      </p:cBhvr>
                                      <p:to>
                                        <p:strVal val="visible"/>
                                      </p:to>
                                    </p:set>
                                    <p:animEffect transition="in" filter="strips(downRight)">
                                      <p:cBhvr>
                                        <p:cTn id="7" dur="500"/>
                                        <p:tgtEl>
                                          <p:spTgt spid="39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6" name="Rectangle 12"/>
          <p:cNvSpPr>
            <a:spLocks noChangeArrowheads="1"/>
          </p:cNvSpPr>
          <p:nvPr/>
        </p:nvSpPr>
        <p:spPr bwMode="auto">
          <a:xfrm>
            <a:off x="539750" y="1222375"/>
            <a:ext cx="8064500" cy="1809750"/>
          </a:xfrm>
          <a:prstGeom prst="rect">
            <a:avLst/>
          </a:prstGeom>
          <a:solidFill>
            <a:srgbClr val="4F7EC3">
              <a:alpha val="10001"/>
            </a:srgbClr>
          </a:solidFill>
          <a:ln w="9525">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zh-TW" altLang="en-US" sz="2800" b="1" dirty="0">
                <a:latin typeface="標楷體" pitchFamily="65" charset="-120"/>
                <a:ea typeface="標楷體" pitchFamily="65" charset="-120"/>
              </a:rPr>
              <a:t>瑞士憲法規定，</a:t>
            </a:r>
            <a:r>
              <a:rPr lang="en-US" altLang="zh-TW" sz="2800" b="1" dirty="0">
                <a:latin typeface="標楷體" pitchFamily="65" charset="-120"/>
                <a:ea typeface="標楷體" pitchFamily="65" charset="-120"/>
              </a:rPr>
              <a:t>20</a:t>
            </a:r>
            <a:r>
              <a:rPr lang="zh-TW" altLang="en-US" sz="2800" b="1" dirty="0">
                <a:latin typeface="標楷體" pitchFamily="65" charset="-120"/>
                <a:ea typeface="標楷體" pitchFamily="65" charset="-120"/>
              </a:rPr>
              <a:t>～</a:t>
            </a:r>
            <a:r>
              <a:rPr lang="en-US" altLang="zh-TW" sz="2800" b="1" dirty="0">
                <a:latin typeface="標楷體" pitchFamily="65" charset="-120"/>
                <a:ea typeface="標楷體" pitchFamily="65" charset="-120"/>
              </a:rPr>
              <a:t>42</a:t>
            </a:r>
            <a:r>
              <a:rPr lang="zh-TW" altLang="en-US" sz="2800" b="1" dirty="0">
                <a:latin typeface="標楷體" pitchFamily="65" charset="-120"/>
                <a:ea typeface="標楷體" pitchFamily="65" charset="-120"/>
              </a:rPr>
              <a:t>歲的男性公民只要身體健康，都必須服兵役。新兵每年分兩批入伍，接受</a:t>
            </a:r>
            <a:r>
              <a:rPr lang="en-US" altLang="zh-TW" sz="2800" b="1" dirty="0">
                <a:latin typeface="標楷體" pitchFamily="65" charset="-120"/>
                <a:ea typeface="標楷體" pitchFamily="65" charset="-120"/>
              </a:rPr>
              <a:t>15</a:t>
            </a:r>
            <a:r>
              <a:rPr lang="zh-TW" altLang="en-US" sz="2800" b="1" dirty="0">
                <a:latin typeface="標楷體" pitchFamily="65" charset="-120"/>
                <a:ea typeface="標楷體" pitchFamily="65" charset="-120"/>
              </a:rPr>
              <a:t>週訓練後編入部隊，</a:t>
            </a:r>
            <a:r>
              <a:rPr lang="en-US" altLang="zh-TW" sz="2800" b="1" dirty="0">
                <a:latin typeface="標楷體" pitchFamily="65" charset="-120"/>
                <a:ea typeface="標楷體" pitchFamily="65" charset="-120"/>
              </a:rPr>
              <a:t>20</a:t>
            </a:r>
            <a:r>
              <a:rPr lang="zh-TW" altLang="en-US" sz="2800" b="1" dirty="0">
                <a:latin typeface="標楷體" pitchFamily="65" charset="-120"/>
                <a:ea typeface="標楷體" pitchFamily="65" charset="-120"/>
              </a:rPr>
              <a:t>～</a:t>
            </a:r>
            <a:r>
              <a:rPr lang="en-US" altLang="zh-TW" sz="2800" b="1" dirty="0">
                <a:latin typeface="標楷體" pitchFamily="65" charset="-120"/>
                <a:ea typeface="標楷體" pitchFamily="65" charset="-120"/>
              </a:rPr>
              <a:t>42</a:t>
            </a:r>
            <a:r>
              <a:rPr lang="zh-TW" altLang="en-US" sz="2800" b="1" dirty="0">
                <a:latin typeface="標楷體" pitchFamily="65" charset="-120"/>
                <a:ea typeface="標楷體" pitchFamily="65" charset="-120"/>
              </a:rPr>
              <a:t>歲服役期間須持續返回部隊複訓。一般公民在退役後編入民防役。</a:t>
            </a:r>
          </a:p>
        </p:txBody>
      </p:sp>
      <p:pic>
        <p:nvPicPr>
          <p:cNvPr id="41997" name="Picture 13" desc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4813" y="539750"/>
            <a:ext cx="26098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0" name="Picture 16" descr="flag_swi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31800"/>
            <a:ext cx="985838" cy="6461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2001" name="Picture 17" descr="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6263" y="647700"/>
            <a:ext cx="3354387" cy="431800"/>
          </a:xfrm>
          <a:prstGeom prst="rect">
            <a:avLst/>
          </a:prstGeom>
          <a:noFill/>
          <a:extLst>
            <a:ext uri="{909E8E84-426E-40DD-AFC4-6F175D3DCCD1}">
              <a14:hiddenFill xmlns:a14="http://schemas.microsoft.com/office/drawing/2010/main">
                <a:solidFill>
                  <a:srgbClr val="FFFFFF"/>
                </a:solidFill>
              </a14:hiddenFill>
            </a:ext>
          </a:extLst>
        </p:spPr>
      </p:pic>
      <p:pic>
        <p:nvPicPr>
          <p:cNvPr id="42002" name="Picture 18">
            <a:hlinkClick r:id="rId6" action="ppaction://hlinksldjump" tooltip="執行安全任務的瑞士步兵"/>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3200400"/>
            <a:ext cx="4897438" cy="3252788"/>
          </a:xfrm>
          <a:prstGeom prst="rect">
            <a:avLst/>
          </a:prstGeom>
          <a:noFill/>
          <a:ln w="19050" cap="sq">
            <a:solidFill>
              <a:srgbClr val="4F7EC3"/>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79491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2002"/>
                                        </p:tgtEl>
                                        <p:attrNameLst>
                                          <p:attrName>style.visibility</p:attrName>
                                        </p:attrNameLst>
                                      </p:cBhvr>
                                      <p:to>
                                        <p:strVal val="visible"/>
                                      </p:to>
                                    </p:set>
                                    <p:anim calcmode="lin" valueType="num">
                                      <p:cBhvr>
                                        <p:cTn id="7" dur="500" fill="hold"/>
                                        <p:tgtEl>
                                          <p:spTgt spid="42002"/>
                                        </p:tgtEl>
                                        <p:attrNameLst>
                                          <p:attrName>ppt_w</p:attrName>
                                        </p:attrNameLst>
                                      </p:cBhvr>
                                      <p:tavLst>
                                        <p:tav tm="0">
                                          <p:val>
                                            <p:fltVal val="0"/>
                                          </p:val>
                                        </p:tav>
                                        <p:tav tm="100000">
                                          <p:val>
                                            <p:strVal val="#ppt_w"/>
                                          </p:val>
                                        </p:tav>
                                      </p:tavLst>
                                    </p:anim>
                                    <p:anim calcmode="lin" valueType="num">
                                      <p:cBhvr>
                                        <p:cTn id="8" dur="500" fill="hold"/>
                                        <p:tgtEl>
                                          <p:spTgt spid="42002"/>
                                        </p:tgtEl>
                                        <p:attrNameLst>
                                          <p:attrName>ppt_h</p:attrName>
                                        </p:attrNameLst>
                                      </p:cBhvr>
                                      <p:tavLst>
                                        <p:tav tm="0">
                                          <p:val>
                                            <p:fltVal val="0"/>
                                          </p:val>
                                        </p:tav>
                                        <p:tav tm="100000">
                                          <p:val>
                                            <p:strVal val="#ppt_h"/>
                                          </p:val>
                                        </p:tav>
                                      </p:tavLst>
                                    </p:anim>
                                    <p:anim calcmode="lin" valueType="num">
                                      <p:cBhvr>
                                        <p:cTn id="9" dur="500" fill="hold"/>
                                        <p:tgtEl>
                                          <p:spTgt spid="42002"/>
                                        </p:tgtEl>
                                        <p:attrNameLst>
                                          <p:attrName>style.rotation</p:attrName>
                                        </p:attrNameLst>
                                      </p:cBhvr>
                                      <p:tavLst>
                                        <p:tav tm="0">
                                          <p:val>
                                            <p:fltVal val="360"/>
                                          </p:val>
                                        </p:tav>
                                        <p:tav tm="100000">
                                          <p:val>
                                            <p:fltVal val="0"/>
                                          </p:val>
                                        </p:tav>
                                      </p:tavLst>
                                    </p:anim>
                                    <p:animEffect transition="in" filter="fade">
                                      <p:cBhvr>
                                        <p:cTn id="10" dur="500"/>
                                        <p:tgtEl>
                                          <p:spTgt spid="42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44" name="Picture 20" desc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4813" y="539750"/>
            <a:ext cx="26098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5" name="Picture 21" descr="flag_swi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31800"/>
            <a:ext cx="985838" cy="6461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7846" name="Picture 22" descr="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6263" y="647700"/>
            <a:ext cx="3346450" cy="431800"/>
          </a:xfrm>
          <a:prstGeom prst="rect">
            <a:avLst/>
          </a:prstGeom>
          <a:noFill/>
          <a:extLst>
            <a:ext uri="{909E8E84-426E-40DD-AFC4-6F175D3DCCD1}">
              <a14:hiddenFill xmlns:a14="http://schemas.microsoft.com/office/drawing/2010/main">
                <a:solidFill>
                  <a:srgbClr val="FFFFFF"/>
                </a:solidFill>
              </a14:hiddenFill>
            </a:ext>
          </a:extLst>
        </p:spPr>
      </p:pic>
      <p:sp>
        <p:nvSpPr>
          <p:cNvPr id="77847" name="Rectangle 23"/>
          <p:cNvSpPr>
            <a:spLocks noChangeArrowheads="1"/>
          </p:cNvSpPr>
          <p:nvPr/>
        </p:nvSpPr>
        <p:spPr bwMode="auto">
          <a:xfrm>
            <a:off x="5148263" y="1222375"/>
            <a:ext cx="3455987" cy="3517900"/>
          </a:xfrm>
          <a:prstGeom prst="rect">
            <a:avLst/>
          </a:prstGeom>
          <a:solidFill>
            <a:srgbClr val="4F7EC3">
              <a:alpha val="10001"/>
            </a:srgbClr>
          </a:solidFill>
          <a:ln w="9525">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zh-TW" altLang="en-US" sz="2800" b="1" dirty="0">
                <a:solidFill>
                  <a:srgbClr val="CC0000"/>
                </a:solidFill>
                <a:latin typeface="標楷體" pitchFamily="65" charset="-120"/>
                <a:ea typeface="標楷體" pitchFamily="65" charset="-120"/>
              </a:rPr>
              <a:t>全民皆兵</a:t>
            </a:r>
          </a:p>
          <a:p>
            <a:pPr algn="just"/>
            <a:r>
              <a:rPr lang="zh-TW" altLang="en-US" sz="2800" b="1" dirty="0">
                <a:latin typeface="標楷體" pitchFamily="65" charset="-120"/>
                <a:ea typeface="標楷體" pitchFamily="65" charset="-120"/>
              </a:rPr>
              <a:t>瑞士的正規軍有</a:t>
            </a:r>
            <a:r>
              <a:rPr lang="en-US" altLang="zh-TW" sz="2800" b="1" dirty="0">
                <a:latin typeface="標楷體" pitchFamily="65" charset="-120"/>
                <a:ea typeface="標楷體" pitchFamily="65" charset="-120"/>
              </a:rPr>
              <a:t>3</a:t>
            </a:r>
            <a:r>
              <a:rPr lang="zh-TW" altLang="en-US" sz="2800" b="1" dirty="0">
                <a:latin typeface="標楷體" pitchFamily="65" charset="-120"/>
                <a:ea typeface="標楷體" pitchFamily="65" charset="-120"/>
              </a:rPr>
              <a:t>萬人，戰事爆發時可在</a:t>
            </a:r>
            <a:r>
              <a:rPr lang="en-US" altLang="zh-TW" sz="2800" b="1" dirty="0">
                <a:latin typeface="標楷體" pitchFamily="65" charset="-120"/>
                <a:ea typeface="標楷體" pitchFamily="65" charset="-120"/>
              </a:rPr>
              <a:t>48</a:t>
            </a:r>
            <a:r>
              <a:rPr lang="zh-TW" altLang="en-US" sz="2800" b="1" dirty="0">
                <a:latin typeface="標楷體" pitchFamily="65" charset="-120"/>
                <a:ea typeface="標楷體" pitchFamily="65" charset="-120"/>
              </a:rPr>
              <a:t>小時內動員</a:t>
            </a:r>
            <a:r>
              <a:rPr lang="en-US" altLang="zh-TW" sz="2800" b="1" dirty="0">
                <a:latin typeface="標楷體" pitchFamily="65" charset="-120"/>
                <a:ea typeface="標楷體" pitchFamily="65" charset="-120"/>
              </a:rPr>
              <a:t>60</a:t>
            </a:r>
            <a:r>
              <a:rPr lang="zh-TW" altLang="en-US" sz="2800" b="1" dirty="0">
                <a:latin typeface="標楷體" pitchFamily="65" charset="-120"/>
                <a:ea typeface="標楷體" pitchFamily="65" charset="-120"/>
              </a:rPr>
              <a:t>萬人的民兵部隊，以及</a:t>
            </a:r>
            <a:r>
              <a:rPr lang="en-US" altLang="zh-TW" sz="2800" b="1" dirty="0">
                <a:latin typeface="標楷體" pitchFamily="65" charset="-120"/>
                <a:ea typeface="標楷體" pitchFamily="65" charset="-120"/>
              </a:rPr>
              <a:t>50</a:t>
            </a:r>
            <a:r>
              <a:rPr lang="zh-TW" altLang="en-US" sz="2800" b="1" dirty="0">
                <a:latin typeface="標楷體" pitchFamily="65" charset="-120"/>
                <a:ea typeface="標楷體" pitchFamily="65" charset="-120"/>
              </a:rPr>
              <a:t>萬人的民防部隊。成為遂行作戰任務最有力的後盾。</a:t>
            </a:r>
          </a:p>
        </p:txBody>
      </p:sp>
      <p:pic>
        <p:nvPicPr>
          <p:cNvPr id="77851" name="Picture 27">
            <a:hlinkClick r:id="rId6" action="ppaction://hlinksldjump" tooltip="在阿爾卑斯山上空執勤的瑞士直升機駕駛"/>
          </p:cNvPr>
          <p:cNvPicPr>
            <a:picLocks noChangeAspect="1" noChangeArrowheads="1"/>
          </p:cNvPicPr>
          <p:nvPr/>
        </p:nvPicPr>
        <p:blipFill>
          <a:blip r:embed="rId7">
            <a:extLst>
              <a:ext uri="{28A0092B-C50C-407E-A947-70E740481C1C}">
                <a14:useLocalDpi xmlns:a14="http://schemas.microsoft.com/office/drawing/2010/main" val="0"/>
              </a:ext>
            </a:extLst>
          </a:blip>
          <a:srcRect t="12691"/>
          <a:stretch>
            <a:fillRect/>
          </a:stretch>
        </p:blipFill>
        <p:spPr bwMode="auto">
          <a:xfrm>
            <a:off x="539750" y="1233488"/>
            <a:ext cx="4392613" cy="2498725"/>
          </a:xfrm>
          <a:prstGeom prst="rect">
            <a:avLst/>
          </a:prstGeom>
          <a:noFill/>
          <a:ln w="19050" cap="sq">
            <a:solidFill>
              <a:srgbClr val="4F7EC3"/>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52" name="Picture 28">
            <a:hlinkClick r:id="rId6" action="ppaction://hlinksldjump" tooltip="瑞士自行研發的食人魚式（Piranha）輪型裝甲車"/>
          </p:cNvPr>
          <p:cNvPicPr>
            <a:picLocks noChangeAspect="1" noChangeArrowheads="1"/>
          </p:cNvPicPr>
          <p:nvPr/>
        </p:nvPicPr>
        <p:blipFill>
          <a:blip r:embed="rId8">
            <a:extLst>
              <a:ext uri="{28A0092B-C50C-407E-A947-70E740481C1C}">
                <a14:useLocalDpi xmlns:a14="http://schemas.microsoft.com/office/drawing/2010/main" val="0"/>
              </a:ext>
            </a:extLst>
          </a:blip>
          <a:srcRect t="5751" b="8430"/>
          <a:stretch>
            <a:fillRect/>
          </a:stretch>
        </p:blipFill>
        <p:spPr bwMode="auto">
          <a:xfrm>
            <a:off x="539750" y="3860800"/>
            <a:ext cx="4392613" cy="2520950"/>
          </a:xfrm>
          <a:prstGeom prst="rect">
            <a:avLst/>
          </a:prstGeom>
          <a:noFill/>
          <a:ln w="19050" cap="sq">
            <a:solidFill>
              <a:srgbClr val="4F7EC3"/>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16217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77851"/>
                                        </p:tgtEl>
                                        <p:attrNameLst>
                                          <p:attrName>style.visibility</p:attrName>
                                        </p:attrNameLst>
                                      </p:cBhvr>
                                      <p:to>
                                        <p:strVal val="visible"/>
                                      </p:to>
                                    </p:set>
                                    <p:animEffect transition="in" filter="wheel(4)">
                                      <p:cBhvr>
                                        <p:cTn id="7" dur="500"/>
                                        <p:tgtEl>
                                          <p:spTgt spid="77851"/>
                                        </p:tgtEl>
                                      </p:cBhvr>
                                    </p:animEffect>
                                  </p:childTnLst>
                                </p:cTn>
                              </p:par>
                              <p:par>
                                <p:cTn id="8" presetID="21" presetClass="entr" presetSubtype="4" fill="hold" nodeType="withEffect">
                                  <p:stCondLst>
                                    <p:cond delay="0"/>
                                  </p:stCondLst>
                                  <p:childTnLst>
                                    <p:set>
                                      <p:cBhvr>
                                        <p:cTn id="9" dur="1" fill="hold">
                                          <p:stCondLst>
                                            <p:cond delay="0"/>
                                          </p:stCondLst>
                                        </p:cTn>
                                        <p:tgtEl>
                                          <p:spTgt spid="77852"/>
                                        </p:tgtEl>
                                        <p:attrNameLst>
                                          <p:attrName>style.visibility</p:attrName>
                                        </p:attrNameLst>
                                      </p:cBhvr>
                                      <p:to>
                                        <p:strVal val="visible"/>
                                      </p:to>
                                    </p:set>
                                    <p:animEffect transition="in" filter="wheel(4)">
                                      <p:cBhvr>
                                        <p:cTn id="10" dur="500"/>
                                        <p:tgtEl>
                                          <p:spTgt spid="77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3" descr="flag_swi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31800"/>
            <a:ext cx="985838" cy="6461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877" name="Rectangle 5"/>
          <p:cNvSpPr>
            <a:spLocks noChangeArrowheads="1"/>
          </p:cNvSpPr>
          <p:nvPr/>
        </p:nvSpPr>
        <p:spPr bwMode="auto">
          <a:xfrm>
            <a:off x="539750" y="3141663"/>
            <a:ext cx="8064500" cy="1809750"/>
          </a:xfrm>
          <a:prstGeom prst="rect">
            <a:avLst/>
          </a:prstGeom>
          <a:solidFill>
            <a:srgbClr val="4F7EC3">
              <a:alpha val="10001"/>
            </a:srgbClr>
          </a:solidFill>
          <a:ln w="9525">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zh-TW" altLang="en-US" sz="2800" b="1" dirty="0">
                <a:solidFill>
                  <a:srgbClr val="CC0000"/>
                </a:solidFill>
                <a:latin typeface="標楷體" pitchFamily="65" charset="-120"/>
                <a:ea typeface="標楷體" pitchFamily="65" charset="-120"/>
              </a:rPr>
              <a:t>重視全民國防教育</a:t>
            </a:r>
          </a:p>
          <a:p>
            <a:pPr algn="just"/>
            <a:r>
              <a:rPr lang="zh-TW" altLang="en-US" sz="2800" b="1" dirty="0">
                <a:ea typeface="標楷體" pitchFamily="65" charset="-120"/>
              </a:rPr>
              <a:t>聯邦民防局編製民防手冊，從小到老均人手一冊，提高戰時的應變能力，每年至少須進行一次有組織的「地下生活」體驗。</a:t>
            </a:r>
          </a:p>
        </p:txBody>
      </p:sp>
      <p:sp>
        <p:nvSpPr>
          <p:cNvPr id="79879" name="Rectangle 7"/>
          <p:cNvSpPr>
            <a:spLocks noChangeArrowheads="1"/>
          </p:cNvSpPr>
          <p:nvPr/>
        </p:nvSpPr>
        <p:spPr bwMode="auto">
          <a:xfrm>
            <a:off x="539750" y="1222375"/>
            <a:ext cx="8064500" cy="1809750"/>
          </a:xfrm>
          <a:prstGeom prst="rect">
            <a:avLst/>
          </a:prstGeom>
          <a:solidFill>
            <a:srgbClr val="4F7EC3">
              <a:alpha val="10001"/>
            </a:srgbClr>
          </a:solidFill>
          <a:ln w="9525">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zh-TW" altLang="en-US" sz="2800" b="1" dirty="0">
                <a:solidFill>
                  <a:srgbClr val="CC0000"/>
                </a:solidFill>
                <a:latin typeface="標楷體" pitchFamily="65" charset="-120"/>
                <a:ea typeface="標楷體" pitchFamily="65" charset="-120"/>
              </a:rPr>
              <a:t>民防體系完備</a:t>
            </a:r>
          </a:p>
          <a:p>
            <a:pPr algn="just"/>
            <a:r>
              <a:rPr lang="zh-TW" altLang="en-US" sz="2800" b="1" dirty="0">
                <a:latin typeface="標楷體" pitchFamily="65" charset="-120"/>
                <a:ea typeface="標楷體" pitchFamily="65" charset="-120"/>
              </a:rPr>
              <a:t>具備有效率的民防領導機構，並於全國各級政府建立民防組織民防部隊，地下掩體可容納</a:t>
            </a:r>
            <a:r>
              <a:rPr lang="en-US" altLang="zh-TW" sz="2800" b="1" dirty="0">
                <a:latin typeface="標楷體" pitchFamily="65" charset="-120"/>
                <a:ea typeface="標楷體" pitchFamily="65" charset="-120"/>
              </a:rPr>
              <a:t>610</a:t>
            </a:r>
            <a:r>
              <a:rPr lang="zh-TW" altLang="en-US" sz="2800" b="1" dirty="0">
                <a:latin typeface="標楷體" pitchFamily="65" charset="-120"/>
                <a:ea typeface="標楷體" pitchFamily="65" charset="-120"/>
              </a:rPr>
              <a:t>萬人，約占全國人口</a:t>
            </a:r>
            <a:r>
              <a:rPr lang="en-US" altLang="zh-TW" sz="2800" b="1" dirty="0">
                <a:latin typeface="標楷體" pitchFamily="65" charset="-120"/>
                <a:ea typeface="標楷體" pitchFamily="65" charset="-120"/>
              </a:rPr>
              <a:t>90%</a:t>
            </a:r>
            <a:r>
              <a:rPr lang="zh-TW" altLang="en-US" sz="2800" b="1" dirty="0">
                <a:latin typeface="標楷體" pitchFamily="65" charset="-120"/>
                <a:ea typeface="標楷體" pitchFamily="65" charset="-120"/>
              </a:rPr>
              <a:t>。</a:t>
            </a:r>
          </a:p>
        </p:txBody>
      </p:sp>
      <p:pic>
        <p:nvPicPr>
          <p:cNvPr id="79881" name="Picture 9" descr="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4813" y="539750"/>
            <a:ext cx="26098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11" descr="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6263" y="647700"/>
            <a:ext cx="3346450" cy="43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44011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投影片編號版面配置區 3"/>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r" eaLnBrk="1" hangingPunct="1"/>
            <a:fld id="{EBA9F328-078F-4101-84E1-35E3A359A37F}" type="slidenum">
              <a:rPr lang="en-US" altLang="zh-TW" sz="1400">
                <a:solidFill>
                  <a:schemeClr val="tx1"/>
                </a:solidFill>
              </a:rPr>
              <a:pPr algn="r" eaLnBrk="1" hangingPunct="1"/>
              <a:t>8</a:t>
            </a:fld>
            <a:endParaRPr lang="en-US" altLang="zh-TW" sz="1400">
              <a:solidFill>
                <a:schemeClr val="tx1"/>
              </a:solidFill>
            </a:endParaRPr>
          </a:p>
        </p:txBody>
      </p:sp>
      <p:sp>
        <p:nvSpPr>
          <p:cNvPr id="27651" name="Line 29"/>
          <p:cNvSpPr>
            <a:spLocks noChangeShapeType="1"/>
          </p:cNvSpPr>
          <p:nvPr/>
        </p:nvSpPr>
        <p:spPr bwMode="auto">
          <a:xfrm>
            <a:off x="7019925" y="2708275"/>
            <a:ext cx="1152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51596" name="Rectangle 4"/>
          <p:cNvSpPr>
            <a:spLocks noChangeArrowheads="1"/>
          </p:cNvSpPr>
          <p:nvPr/>
        </p:nvSpPr>
        <p:spPr bwMode="auto">
          <a:xfrm>
            <a:off x="0" y="0"/>
            <a:ext cx="4895850" cy="711200"/>
          </a:xfrm>
          <a:prstGeom prst="rect">
            <a:avLst/>
          </a:prstGeom>
          <a:solidFill>
            <a:srgbClr val="00FFFF"/>
          </a:solidFill>
          <a:ln w="9525">
            <a:solidFill>
              <a:srgbClr val="00FFFF"/>
            </a:solidFill>
            <a:miter lim="800000"/>
            <a:headEnd/>
            <a:tailEnd/>
          </a:ln>
        </p:spPr>
        <p:txBody>
          <a:bodyPr lIns="92075" tIns="46038" rIns="92075" bIns="46038">
            <a:spAutoFit/>
          </a:bodyPr>
          <a:lstStyle/>
          <a:p>
            <a:pPr>
              <a:defRPr/>
            </a:pPr>
            <a:r>
              <a:rPr lang="zh-TW" altLang="en-US" sz="4000" dirty="0">
                <a:solidFill>
                  <a:srgbClr val="FF0000"/>
                </a:solidFill>
                <a:effectLst>
                  <a:outerShdw blurRad="38100" dist="38100" dir="2700000" algn="tl">
                    <a:srgbClr val="000000"/>
                  </a:outerShdw>
                </a:effectLst>
                <a:latin typeface="標楷體" pitchFamily="65" charset="-120"/>
                <a:ea typeface="標楷體" pitchFamily="65" charset="-120"/>
              </a:rPr>
              <a:t>全民國防意涵與發展</a:t>
            </a:r>
          </a:p>
        </p:txBody>
      </p:sp>
      <p:sp>
        <p:nvSpPr>
          <p:cNvPr id="27653" name="矩形 6"/>
          <p:cNvSpPr>
            <a:spLocks noChangeArrowheads="1"/>
          </p:cNvSpPr>
          <p:nvPr/>
        </p:nvSpPr>
        <p:spPr bwMode="auto">
          <a:xfrm>
            <a:off x="-101374" y="1052513"/>
            <a:ext cx="8802688"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eaLnBrk="1" hangingPunct="1">
              <a:buFont typeface="Wingdings" pitchFamily="2" charset="2"/>
              <a:buChar char="Ø"/>
            </a:pPr>
            <a:r>
              <a:rPr lang="en-US" altLang="zh-TW" sz="2800" b="1" dirty="0">
                <a:solidFill>
                  <a:srgbClr val="0000FF"/>
                </a:solidFill>
                <a:latin typeface="標楷體" pitchFamily="65" charset="-120"/>
                <a:ea typeface="標楷體" pitchFamily="65" charset="-120"/>
              </a:rPr>
              <a:t>1935</a:t>
            </a:r>
            <a:r>
              <a:rPr lang="zh-TW" altLang="zh-TW" sz="2800" b="1" dirty="0">
                <a:solidFill>
                  <a:srgbClr val="0000FF"/>
                </a:solidFill>
                <a:latin typeface="標楷體" pitchFamily="65" charset="-120"/>
                <a:ea typeface="標楷體" pitchFamily="65" charset="-120"/>
              </a:rPr>
              <a:t>年德國</a:t>
            </a:r>
            <a:r>
              <a:rPr lang="zh-TW" altLang="zh-TW" sz="2800" b="1" dirty="0">
                <a:solidFill>
                  <a:srgbClr val="FF0000"/>
                </a:solidFill>
                <a:latin typeface="標楷體" pitchFamily="65" charset="-120"/>
                <a:ea typeface="標楷體" pitchFamily="65" charset="-120"/>
              </a:rPr>
              <a:t>前參謀總長魯登道夫</a:t>
            </a:r>
            <a:r>
              <a:rPr lang="zh-TW" altLang="zh-TW" sz="2800" b="1" dirty="0">
                <a:solidFill>
                  <a:srgbClr val="0000FF"/>
                </a:solidFill>
                <a:latin typeface="標楷體" pitchFamily="65" charset="-120"/>
                <a:ea typeface="標楷體" pitchFamily="65" charset="-120"/>
              </a:rPr>
              <a:t>（</a:t>
            </a:r>
            <a:r>
              <a:rPr lang="en-US" altLang="zh-TW" sz="2800" b="1" dirty="0">
                <a:solidFill>
                  <a:srgbClr val="0000FF"/>
                </a:solidFill>
                <a:latin typeface="標楷體" pitchFamily="65" charset="-120"/>
                <a:ea typeface="標楷體" pitchFamily="65" charset="-120"/>
              </a:rPr>
              <a:t>Eric </a:t>
            </a:r>
          </a:p>
          <a:p>
            <a:pPr eaLnBrk="1" hangingPunct="1"/>
            <a:r>
              <a:rPr lang="en-US" altLang="zh-TW" sz="2800" b="1" dirty="0">
                <a:solidFill>
                  <a:srgbClr val="0000FF"/>
                </a:solidFill>
                <a:latin typeface="標楷體" pitchFamily="65" charset="-120"/>
                <a:ea typeface="標楷體" pitchFamily="65" charset="-120"/>
              </a:rPr>
              <a:t>Friedrich </a:t>
            </a:r>
            <a:r>
              <a:rPr lang="en-US" altLang="zh-TW" sz="2800" b="1" dirty="0" err="1">
                <a:solidFill>
                  <a:srgbClr val="0000FF"/>
                </a:solidFill>
                <a:latin typeface="標楷體" pitchFamily="65" charset="-120"/>
                <a:ea typeface="標楷體" pitchFamily="65" charset="-120"/>
              </a:rPr>
              <a:t>W.Ludendorf</a:t>
            </a:r>
            <a:r>
              <a:rPr lang="zh-TW" altLang="zh-TW" sz="2800" b="1" dirty="0">
                <a:solidFill>
                  <a:srgbClr val="0000FF"/>
                </a:solidFill>
                <a:latin typeface="標楷體" pitchFamily="65" charset="-120"/>
                <a:ea typeface="標楷體" pitchFamily="65" charset="-120"/>
              </a:rPr>
              <a:t>）將軍發表</a:t>
            </a:r>
            <a:r>
              <a:rPr lang="zh-TW" altLang="zh-TW" sz="2800" b="1" dirty="0">
                <a:solidFill>
                  <a:srgbClr val="FF0000"/>
                </a:solidFill>
                <a:latin typeface="標楷體" pitchFamily="65" charset="-120"/>
                <a:ea typeface="標楷體" pitchFamily="65" charset="-120"/>
              </a:rPr>
              <a:t>《總</a:t>
            </a:r>
            <a:endParaRPr lang="en-US" altLang="zh-TW" sz="2800" b="1" dirty="0">
              <a:solidFill>
                <a:srgbClr val="FF0000"/>
              </a:solidFill>
              <a:latin typeface="標楷體" pitchFamily="65" charset="-120"/>
              <a:ea typeface="標楷體" pitchFamily="65" charset="-120"/>
            </a:endParaRPr>
          </a:p>
          <a:p>
            <a:pPr eaLnBrk="1" hangingPunct="1"/>
            <a:r>
              <a:rPr lang="zh-TW" altLang="zh-TW" sz="2800" b="1" dirty="0">
                <a:solidFill>
                  <a:srgbClr val="FF0000"/>
                </a:solidFill>
                <a:latin typeface="標楷體" pitchFamily="65" charset="-120"/>
                <a:ea typeface="標楷體" pitchFamily="65" charset="-120"/>
              </a:rPr>
              <a:t>體戰》</a:t>
            </a:r>
            <a:r>
              <a:rPr lang="zh-TW" altLang="zh-TW" sz="2800" b="1" dirty="0">
                <a:solidFill>
                  <a:srgbClr val="0000FF"/>
                </a:solidFill>
                <a:latin typeface="標楷體" pitchFamily="65" charset="-120"/>
                <a:ea typeface="標楷體" pitchFamily="65" charset="-120"/>
              </a:rPr>
              <a:t>一書。</a:t>
            </a:r>
            <a:endParaRPr lang="en-US" altLang="zh-TW" sz="2800" b="1" dirty="0">
              <a:solidFill>
                <a:srgbClr val="0000FF"/>
              </a:solidFill>
              <a:latin typeface="標楷體" pitchFamily="65" charset="-120"/>
              <a:ea typeface="標楷體" pitchFamily="65" charset="-120"/>
            </a:endParaRPr>
          </a:p>
          <a:p>
            <a:pPr eaLnBrk="1" hangingPunct="1"/>
            <a:r>
              <a:rPr lang="zh-TW" altLang="en-US" sz="2800" b="1" dirty="0">
                <a:solidFill>
                  <a:srgbClr val="002060"/>
                </a:solidFill>
                <a:latin typeface="標楷體" pitchFamily="65" charset="-120"/>
                <a:ea typeface="標楷體" pitchFamily="65" charset="-120"/>
              </a:rPr>
              <a:t>    </a:t>
            </a:r>
            <a:r>
              <a:rPr lang="zh-TW" altLang="zh-TW" sz="2800" b="1" dirty="0">
                <a:solidFill>
                  <a:srgbClr val="0000FF"/>
                </a:solidFill>
                <a:latin typeface="標楷體" pitchFamily="65" charset="-120"/>
                <a:ea typeface="標楷體" pitchFamily="65" charset="-120"/>
              </a:rPr>
              <a:t>魯登道夫</a:t>
            </a:r>
            <a:r>
              <a:rPr lang="zh-TW" altLang="zh-TW" sz="2800" b="1" dirty="0">
                <a:solidFill>
                  <a:srgbClr val="FF0000"/>
                </a:solidFill>
                <a:latin typeface="標楷體" pitchFamily="65" charset="-120"/>
                <a:ea typeface="標楷體" pitchFamily="65" charset="-120"/>
              </a:rPr>
              <a:t>認為德國之所以會在第一次</a:t>
            </a:r>
            <a:endParaRPr lang="en-US" altLang="zh-TW" sz="2800" b="1" dirty="0">
              <a:solidFill>
                <a:srgbClr val="FF0000"/>
              </a:solidFill>
              <a:latin typeface="標楷體" pitchFamily="65" charset="-120"/>
              <a:ea typeface="標楷體" pitchFamily="65" charset="-120"/>
            </a:endParaRPr>
          </a:p>
          <a:p>
            <a:pPr eaLnBrk="1" hangingPunct="1"/>
            <a:r>
              <a:rPr lang="zh-TW" altLang="zh-TW" sz="2800" b="1" dirty="0">
                <a:solidFill>
                  <a:srgbClr val="FF0000"/>
                </a:solidFill>
                <a:latin typeface="標楷體" pitchFamily="65" charset="-120"/>
                <a:ea typeface="標楷體" pitchFamily="65" charset="-120"/>
              </a:rPr>
              <a:t>世界大戰戰敗收場，乃是未實行「總體戰</a:t>
            </a:r>
            <a:endParaRPr lang="en-US" altLang="zh-TW" sz="2800" b="1" dirty="0">
              <a:solidFill>
                <a:srgbClr val="FF0000"/>
              </a:solidFill>
              <a:latin typeface="標楷體" pitchFamily="65" charset="-120"/>
              <a:ea typeface="標楷體" pitchFamily="65" charset="-120"/>
            </a:endParaRPr>
          </a:p>
          <a:p>
            <a:pPr eaLnBrk="1" hangingPunct="1"/>
            <a:r>
              <a:rPr lang="zh-TW" altLang="zh-TW" sz="2800" b="1" dirty="0">
                <a:solidFill>
                  <a:srgbClr val="FF0000"/>
                </a:solidFill>
                <a:latin typeface="標楷體" pitchFamily="65" charset="-120"/>
                <a:ea typeface="標楷體" pitchFamily="65" charset="-120"/>
              </a:rPr>
              <a:t>爭」之故</a:t>
            </a:r>
            <a:r>
              <a:rPr lang="zh-TW" altLang="zh-TW" sz="2800" b="1" dirty="0">
                <a:solidFill>
                  <a:srgbClr val="0000FF"/>
                </a:solidFill>
                <a:latin typeface="標楷體" pitchFamily="65" charset="-120"/>
                <a:ea typeface="標楷體" pitchFamily="65" charset="-120"/>
              </a:rPr>
              <a:t>因而提出「總體戰爭」的觀念。總體戰爭要求</a:t>
            </a:r>
            <a:endParaRPr lang="en-US" altLang="zh-TW" sz="2800" b="1" dirty="0">
              <a:solidFill>
                <a:srgbClr val="0000FF"/>
              </a:solidFill>
              <a:latin typeface="標楷體" pitchFamily="65" charset="-120"/>
              <a:ea typeface="標楷體" pitchFamily="65" charset="-120"/>
            </a:endParaRPr>
          </a:p>
          <a:p>
            <a:pPr eaLnBrk="1" hangingPunct="1"/>
            <a:r>
              <a:rPr lang="zh-TW" altLang="zh-TW" sz="2800" b="1" dirty="0">
                <a:solidFill>
                  <a:srgbClr val="0000FF"/>
                </a:solidFill>
                <a:latin typeface="標楷體" pitchFamily="65" charset="-120"/>
                <a:ea typeface="標楷體" pitchFamily="65" charset="-120"/>
              </a:rPr>
              <a:t>國家在平時各方面應為戰爭預作準備，因為現</a:t>
            </a:r>
            <a:endParaRPr lang="en-US" altLang="zh-TW" sz="2800" b="1" dirty="0">
              <a:solidFill>
                <a:srgbClr val="0000FF"/>
              </a:solidFill>
              <a:latin typeface="標楷體" pitchFamily="65" charset="-120"/>
              <a:ea typeface="標楷體" pitchFamily="65" charset="-120"/>
            </a:endParaRPr>
          </a:p>
          <a:p>
            <a:pPr eaLnBrk="1" hangingPunct="1"/>
            <a:r>
              <a:rPr lang="zh-TW" altLang="zh-TW" sz="2800" b="1" dirty="0">
                <a:solidFill>
                  <a:srgbClr val="0000FF"/>
                </a:solidFill>
                <a:latin typeface="標楷體" pitchFamily="65" charset="-120"/>
                <a:ea typeface="標楷體" pitchFamily="65" charset="-120"/>
              </a:rPr>
              <a:t>代戰爭中很難區分前線與後方，所以</a:t>
            </a:r>
            <a:r>
              <a:rPr lang="zh-TW" altLang="zh-TW" sz="2800" b="1" dirty="0">
                <a:solidFill>
                  <a:srgbClr val="FF0000"/>
                </a:solidFill>
                <a:latin typeface="標楷體" pitchFamily="65" charset="-120"/>
                <a:ea typeface="標楷體" pitchFamily="65" charset="-120"/>
              </a:rPr>
              <a:t>戰爭準備</a:t>
            </a:r>
            <a:endParaRPr lang="en-US" altLang="zh-TW" sz="2800" b="1" dirty="0">
              <a:solidFill>
                <a:srgbClr val="FF0000"/>
              </a:solidFill>
              <a:latin typeface="標楷體" pitchFamily="65" charset="-120"/>
              <a:ea typeface="標楷體" pitchFamily="65" charset="-120"/>
            </a:endParaRPr>
          </a:p>
          <a:p>
            <a:pPr eaLnBrk="1" hangingPunct="1"/>
            <a:r>
              <a:rPr lang="zh-TW" altLang="zh-TW" sz="2800" b="1" dirty="0">
                <a:solidFill>
                  <a:srgbClr val="FF0000"/>
                </a:solidFill>
                <a:latin typeface="標楷體" pitchFamily="65" charset="-120"/>
                <a:ea typeface="標楷體" pitchFamily="65" charset="-120"/>
              </a:rPr>
              <a:t>不僅以軍隊為目標，人民同樣是戰爭中不可或</a:t>
            </a:r>
            <a:endParaRPr lang="en-US" altLang="zh-TW" sz="2800" b="1" dirty="0">
              <a:solidFill>
                <a:srgbClr val="FF0000"/>
              </a:solidFill>
              <a:latin typeface="標楷體" pitchFamily="65" charset="-120"/>
              <a:ea typeface="標楷體" pitchFamily="65" charset="-120"/>
            </a:endParaRPr>
          </a:p>
          <a:p>
            <a:pPr eaLnBrk="1" hangingPunct="1"/>
            <a:r>
              <a:rPr lang="zh-TW" altLang="zh-TW" sz="2800" b="1" dirty="0">
                <a:solidFill>
                  <a:srgbClr val="FF0000"/>
                </a:solidFill>
                <a:latin typeface="標楷體" pitchFamily="65" charset="-120"/>
                <a:ea typeface="標楷體" pitchFamily="65" charset="-120"/>
              </a:rPr>
              <a:t>缺的重要因素。人民的心理力量牽動著軍隊的</a:t>
            </a:r>
            <a:endParaRPr lang="en-US" altLang="zh-TW" sz="2800" b="1" dirty="0">
              <a:solidFill>
                <a:srgbClr val="FF0000"/>
              </a:solidFill>
              <a:latin typeface="標楷體" pitchFamily="65" charset="-120"/>
              <a:ea typeface="標楷體" pitchFamily="65" charset="-120"/>
            </a:endParaRPr>
          </a:p>
          <a:p>
            <a:pPr eaLnBrk="1" hangingPunct="1"/>
            <a:r>
              <a:rPr lang="zh-TW" altLang="zh-TW" sz="2800" b="1" dirty="0">
                <a:solidFill>
                  <a:srgbClr val="FF0000"/>
                </a:solidFill>
                <a:latin typeface="標楷體" pitchFamily="65" charset="-120"/>
                <a:ea typeface="標楷體" pitchFamily="65" charset="-120"/>
              </a:rPr>
              <a:t>戰力，影響軍隊能否團結一致以發揮戰力</a:t>
            </a:r>
            <a:r>
              <a:rPr lang="zh-TW" altLang="zh-TW" sz="2800" dirty="0">
                <a:solidFill>
                  <a:srgbClr val="FF0000"/>
                </a:solidFill>
                <a:latin typeface="標楷體" pitchFamily="65" charset="-120"/>
                <a:ea typeface="標楷體" pitchFamily="65" charset="-120"/>
              </a:rPr>
              <a:t>。</a:t>
            </a:r>
            <a:endParaRPr lang="en-US" altLang="zh-TW" sz="2800" dirty="0">
              <a:solidFill>
                <a:srgbClr val="FF0000"/>
              </a:solidFill>
              <a:latin typeface="標楷體" pitchFamily="65" charset="-120"/>
              <a:ea typeface="標楷體" pitchFamily="65" charset="-120"/>
            </a:endParaRPr>
          </a:p>
        </p:txBody>
      </p:sp>
      <p:pic>
        <p:nvPicPr>
          <p:cNvPr id="27654" name="圖片 9" descr="魯登道夫相片.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88913"/>
            <a:ext cx="2447925"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圖片 10" descr="總體戰.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3749675"/>
            <a:ext cx="25209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3127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8" name="Picture 8" descr="gif"/>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1673225" y="539750"/>
            <a:ext cx="3095625" cy="539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9" name="Picture 9" descr="flag_ir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31800"/>
            <a:ext cx="985838" cy="647700"/>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pic>
        <p:nvPicPr>
          <p:cNvPr id="46090" name="Picture 10" descr="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7750" y="647700"/>
            <a:ext cx="3714750" cy="431800"/>
          </a:xfrm>
          <a:prstGeom prst="rect">
            <a:avLst/>
          </a:prstGeom>
          <a:noFill/>
          <a:extLst>
            <a:ext uri="{909E8E84-426E-40DD-AFC4-6F175D3DCCD1}">
              <a14:hiddenFill xmlns:a14="http://schemas.microsoft.com/office/drawing/2010/main">
                <a:solidFill>
                  <a:srgbClr val="FFFFFF"/>
                </a:solidFill>
              </a14:hiddenFill>
            </a:ext>
          </a:extLst>
        </p:spPr>
      </p:pic>
      <p:sp>
        <p:nvSpPr>
          <p:cNvPr id="46091" name="Rectangle 11"/>
          <p:cNvSpPr>
            <a:spLocks noChangeArrowheads="1"/>
          </p:cNvSpPr>
          <p:nvPr/>
        </p:nvSpPr>
        <p:spPr bwMode="auto">
          <a:xfrm>
            <a:off x="539750" y="1222375"/>
            <a:ext cx="8064500" cy="1809750"/>
          </a:xfrm>
          <a:prstGeom prst="rect">
            <a:avLst/>
          </a:prstGeom>
          <a:solidFill>
            <a:srgbClr val="4F7EC3">
              <a:alpha val="10001"/>
            </a:srgbClr>
          </a:solidFill>
          <a:ln w="9525">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zh-TW" altLang="en-US" sz="2800" b="1" dirty="0">
                <a:latin typeface="標楷體" pitchFamily="65" charset="-120"/>
                <a:ea typeface="標楷體" pitchFamily="65" charset="-120"/>
              </a:rPr>
              <a:t>以色列戰略環境極為險惡，周遭被伊斯蘭世界包圍，故十分重視正規軍外的動員能量，全國分北、中、南三軍區，正規軍</a:t>
            </a:r>
            <a:r>
              <a:rPr lang="en-US" altLang="zh-TW" sz="2800" b="1" dirty="0">
                <a:latin typeface="標楷體" pitchFamily="65" charset="-120"/>
                <a:ea typeface="標楷體" pitchFamily="65" charset="-120"/>
              </a:rPr>
              <a:t>17</a:t>
            </a:r>
            <a:r>
              <a:rPr lang="zh-TW" altLang="en-US" sz="2800" b="1" dirty="0">
                <a:latin typeface="標楷體" pitchFamily="65" charset="-120"/>
                <a:ea typeface="標楷體" pitchFamily="65" charset="-120"/>
              </a:rPr>
              <a:t>萬人，後備部隊</a:t>
            </a:r>
            <a:r>
              <a:rPr lang="en-US" altLang="zh-TW" sz="2800" b="1" dirty="0">
                <a:latin typeface="標楷體" pitchFamily="65" charset="-120"/>
                <a:ea typeface="標楷體" pitchFamily="65" charset="-120"/>
              </a:rPr>
              <a:t>43</a:t>
            </a:r>
            <a:r>
              <a:rPr lang="zh-TW" altLang="en-US" sz="2800" b="1" dirty="0">
                <a:latin typeface="標楷體" pitchFamily="65" charset="-120"/>
                <a:ea typeface="標楷體" pitchFamily="65" charset="-120"/>
              </a:rPr>
              <a:t>萬人，可於戰時</a:t>
            </a:r>
            <a:r>
              <a:rPr lang="en-US" altLang="zh-TW" sz="2800" b="1" dirty="0">
                <a:latin typeface="標楷體" pitchFamily="65" charset="-120"/>
                <a:ea typeface="標楷體" pitchFamily="65" charset="-120"/>
              </a:rPr>
              <a:t>72</a:t>
            </a:r>
            <a:r>
              <a:rPr lang="zh-TW" altLang="en-US" sz="2800" b="1" dirty="0">
                <a:latin typeface="標楷體" pitchFamily="65" charset="-120"/>
                <a:ea typeface="標楷體" pitchFamily="65" charset="-120"/>
              </a:rPr>
              <a:t>小時內動員</a:t>
            </a:r>
            <a:r>
              <a:rPr lang="en-US" altLang="zh-TW" sz="2800" b="1" dirty="0">
                <a:latin typeface="標楷體" pitchFamily="65" charset="-120"/>
                <a:ea typeface="標楷體" pitchFamily="65" charset="-120"/>
              </a:rPr>
              <a:t>60</a:t>
            </a:r>
            <a:r>
              <a:rPr lang="zh-TW" altLang="en-US" sz="2800" b="1" dirty="0">
                <a:latin typeface="標楷體" pitchFamily="65" charset="-120"/>
                <a:ea typeface="標楷體" pitchFamily="65" charset="-120"/>
              </a:rPr>
              <a:t>萬人。</a:t>
            </a:r>
          </a:p>
        </p:txBody>
      </p:sp>
      <p:pic>
        <p:nvPicPr>
          <p:cNvPr id="46094" name="Picture 14">
            <a:hlinkClick r:id="rId6" action="ppaction://hlinksldjump" tooltip="向以色列坦克丟擲石塊的巴勒斯坦青年。歷史的仇恨使以色列戰略環境極為險惡"/>
          </p:cNvPr>
          <p:cNvPicPr>
            <a:picLocks noChangeAspect="1" noChangeArrowheads="1"/>
          </p:cNvPicPr>
          <p:nvPr/>
        </p:nvPicPr>
        <p:blipFill>
          <a:blip r:embed="rId7">
            <a:extLst>
              <a:ext uri="{28A0092B-C50C-407E-A947-70E740481C1C}">
                <a14:useLocalDpi xmlns:a14="http://schemas.microsoft.com/office/drawing/2010/main" val="0"/>
              </a:ext>
            </a:extLst>
          </a:blip>
          <a:srcRect t="10286"/>
          <a:stretch>
            <a:fillRect/>
          </a:stretch>
        </p:blipFill>
        <p:spPr bwMode="auto">
          <a:xfrm>
            <a:off x="549275" y="3213100"/>
            <a:ext cx="5111750" cy="3160713"/>
          </a:xfrm>
          <a:prstGeom prst="rect">
            <a:avLst/>
          </a:prstGeom>
          <a:noFill/>
          <a:ln w="19050" cap="sq">
            <a:solidFill>
              <a:srgbClr val="4F7EC3"/>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25818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withEffect">
                                  <p:stCondLst>
                                    <p:cond delay="0"/>
                                  </p:stCondLst>
                                  <p:childTnLst>
                                    <p:set>
                                      <p:cBhvr>
                                        <p:cTn id="6" dur="1" fill="hold">
                                          <p:stCondLst>
                                            <p:cond delay="0"/>
                                          </p:stCondLst>
                                        </p:cTn>
                                        <p:tgtEl>
                                          <p:spTgt spid="46094"/>
                                        </p:tgtEl>
                                        <p:attrNameLst>
                                          <p:attrName>style.visibility</p:attrName>
                                        </p:attrNameLst>
                                      </p:cBhvr>
                                      <p:to>
                                        <p:strVal val="visible"/>
                                      </p:to>
                                    </p:set>
                                    <p:anim calcmode="lin" valueType="num">
                                      <p:cBhvr>
                                        <p:cTn id="7" dur="500" fill="hold"/>
                                        <p:tgtEl>
                                          <p:spTgt spid="46094"/>
                                        </p:tgtEl>
                                        <p:attrNameLst>
                                          <p:attrName>ppt_w</p:attrName>
                                        </p:attrNameLst>
                                      </p:cBhvr>
                                      <p:tavLst>
                                        <p:tav tm="0">
                                          <p:val>
                                            <p:fltVal val="0"/>
                                          </p:val>
                                        </p:tav>
                                        <p:tav tm="100000">
                                          <p:val>
                                            <p:strVal val="#ppt_w"/>
                                          </p:val>
                                        </p:tav>
                                      </p:tavLst>
                                    </p:anim>
                                    <p:anim calcmode="lin" valueType="num">
                                      <p:cBhvr>
                                        <p:cTn id="8" dur="500" fill="hold"/>
                                        <p:tgtEl>
                                          <p:spTgt spid="460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6" name="Picture 8" desc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3225" y="539750"/>
            <a:ext cx="30956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9" descr="flag_ir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31800"/>
            <a:ext cx="985838" cy="647700"/>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pic>
        <p:nvPicPr>
          <p:cNvPr id="48138" name="Picture 10" descr="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7750" y="647700"/>
            <a:ext cx="3714750" cy="431800"/>
          </a:xfrm>
          <a:prstGeom prst="rect">
            <a:avLst/>
          </a:prstGeom>
          <a:noFill/>
          <a:extLst>
            <a:ext uri="{909E8E84-426E-40DD-AFC4-6F175D3DCCD1}">
              <a14:hiddenFill xmlns:a14="http://schemas.microsoft.com/office/drawing/2010/main">
                <a:solidFill>
                  <a:srgbClr val="FFFFFF"/>
                </a:solidFill>
              </a14:hiddenFill>
            </a:ext>
          </a:extLst>
        </p:spPr>
      </p:pic>
      <p:sp>
        <p:nvSpPr>
          <p:cNvPr id="48139" name="Rectangle 11"/>
          <p:cNvSpPr>
            <a:spLocks noChangeArrowheads="1"/>
          </p:cNvSpPr>
          <p:nvPr/>
        </p:nvSpPr>
        <p:spPr bwMode="auto">
          <a:xfrm>
            <a:off x="539750" y="1222375"/>
            <a:ext cx="8064500" cy="2663825"/>
          </a:xfrm>
          <a:prstGeom prst="rect">
            <a:avLst/>
          </a:prstGeom>
          <a:solidFill>
            <a:srgbClr val="4F7EC3">
              <a:alpha val="10001"/>
            </a:srgbClr>
          </a:solidFill>
          <a:ln w="9525">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54013" indent="-354013">
              <a:defRPr kumimoji="1">
                <a:solidFill>
                  <a:schemeClr val="tx1"/>
                </a:solidFill>
                <a:latin typeface="Arial" charset="0"/>
                <a:ea typeface="新細明體" pitchFamily="18" charset="-120"/>
              </a:defRPr>
            </a:lvl1pPr>
            <a:lvl2pPr marL="625475">
              <a:defRPr kumimoji="1">
                <a:solidFill>
                  <a:schemeClr val="tx1"/>
                </a:solidFill>
                <a:latin typeface="Arial" charset="0"/>
                <a:ea typeface="新細明體" pitchFamily="18" charset="-120"/>
              </a:defRPr>
            </a:lvl2pPr>
            <a:lvl3pPr>
              <a:defRPr kumimoji="1">
                <a:solidFill>
                  <a:schemeClr val="tx1"/>
                </a:solidFill>
                <a:latin typeface="Arial" charset="0"/>
                <a:ea typeface="新細明體" pitchFamily="18" charset="-120"/>
              </a:defRPr>
            </a:lvl3pPr>
            <a:lvl4pPr>
              <a:defRPr kumimoji="1">
                <a:solidFill>
                  <a:schemeClr val="tx1"/>
                </a:solidFill>
                <a:latin typeface="Arial" charset="0"/>
                <a:ea typeface="新細明體" pitchFamily="18" charset="-120"/>
              </a:defRPr>
            </a:lvl4pPr>
            <a:lvl5pPr>
              <a:defRPr kumimoji="1">
                <a:solidFill>
                  <a:schemeClr val="tx1"/>
                </a:solidFill>
                <a:latin typeface="Arial" charset="0"/>
                <a:ea typeface="新細明體" pitchFamily="18" charset="-120"/>
              </a:defRPr>
            </a:lvl5pPr>
            <a:lvl6pPr fontAlgn="base">
              <a:spcBef>
                <a:spcPct val="0"/>
              </a:spcBef>
              <a:spcAft>
                <a:spcPct val="0"/>
              </a:spcAft>
              <a:defRPr kumimoji="1">
                <a:solidFill>
                  <a:schemeClr val="tx1"/>
                </a:solidFill>
                <a:latin typeface="Arial" charset="0"/>
                <a:ea typeface="新細明體" pitchFamily="18" charset="-120"/>
              </a:defRPr>
            </a:lvl6pPr>
            <a:lvl7pPr fontAlgn="base">
              <a:spcBef>
                <a:spcPct val="0"/>
              </a:spcBef>
              <a:spcAft>
                <a:spcPct val="0"/>
              </a:spcAft>
              <a:defRPr kumimoji="1">
                <a:solidFill>
                  <a:schemeClr val="tx1"/>
                </a:solidFill>
                <a:latin typeface="Arial" charset="0"/>
                <a:ea typeface="新細明體" pitchFamily="18" charset="-120"/>
              </a:defRPr>
            </a:lvl7pPr>
            <a:lvl8pPr fontAlgn="base">
              <a:spcBef>
                <a:spcPct val="0"/>
              </a:spcBef>
              <a:spcAft>
                <a:spcPct val="0"/>
              </a:spcAft>
              <a:defRPr kumimoji="1">
                <a:solidFill>
                  <a:schemeClr val="tx1"/>
                </a:solidFill>
                <a:latin typeface="Arial" charset="0"/>
                <a:ea typeface="新細明體" pitchFamily="18" charset="-120"/>
              </a:defRPr>
            </a:lvl8pPr>
            <a:lvl9pPr fontAlgn="base">
              <a:spcBef>
                <a:spcPct val="0"/>
              </a:spcBef>
              <a:spcAft>
                <a:spcPct val="0"/>
              </a:spcAft>
              <a:defRPr kumimoji="1">
                <a:solidFill>
                  <a:schemeClr val="tx1"/>
                </a:solidFill>
                <a:latin typeface="Arial" charset="0"/>
                <a:ea typeface="新細明體" pitchFamily="18" charset="-120"/>
              </a:defRPr>
            </a:lvl9pPr>
          </a:lstStyle>
          <a:p>
            <a:pPr algn="just"/>
            <a:r>
              <a:rPr lang="zh-TW" altLang="en-US" sz="2800" b="1">
                <a:solidFill>
                  <a:srgbClr val="CC0000"/>
                </a:solidFill>
                <a:latin typeface="標楷體" pitchFamily="65" charset="-120"/>
                <a:ea typeface="標楷體" pitchFamily="65" charset="-120"/>
              </a:rPr>
              <a:t>後備部隊為國防軍的基礎</a:t>
            </a:r>
          </a:p>
          <a:p>
            <a:pPr algn="just" fontAlgn="ctr">
              <a:buSzPct val="150000"/>
              <a:buFontTx/>
              <a:buBlip>
                <a:blip r:embed="rId6"/>
              </a:buBlip>
            </a:pPr>
            <a:r>
              <a:rPr lang="zh-TW" altLang="en-US" sz="2800">
                <a:solidFill>
                  <a:schemeClr val="tx2"/>
                </a:solidFill>
                <a:latin typeface="標楷體" pitchFamily="65" charset="-120"/>
                <a:ea typeface="標楷體" pitchFamily="65" charset="-120"/>
              </a:rPr>
              <a:t>青年戰鬥先鋒隊接受武裝屯墾訓練，青年營對在校及校外青年進行初級軍訓。</a:t>
            </a:r>
          </a:p>
          <a:p>
            <a:pPr algn="just" fontAlgn="ctr">
              <a:buSzPct val="150000"/>
              <a:buFontTx/>
              <a:buBlip>
                <a:blip r:embed="rId6"/>
              </a:buBlip>
            </a:pPr>
            <a:r>
              <a:rPr lang="zh-TW" altLang="en-US" sz="2800">
                <a:solidFill>
                  <a:schemeClr val="tx2"/>
                </a:solidFill>
                <a:latin typeface="標楷體" pitchFamily="65" charset="-120"/>
                <a:ea typeface="標楷體" pitchFamily="65" charset="-120"/>
              </a:rPr>
              <a:t>猶太人男女都有服兵役的義務。</a:t>
            </a:r>
          </a:p>
          <a:p>
            <a:pPr algn="just" fontAlgn="ctr">
              <a:buSzPct val="150000"/>
              <a:buFontTx/>
              <a:buBlip>
                <a:blip r:embed="rId6"/>
              </a:buBlip>
            </a:pPr>
            <a:r>
              <a:rPr lang="zh-TW" altLang="en-US" sz="2800">
                <a:solidFill>
                  <a:schemeClr val="tx2"/>
                </a:solidFill>
                <a:latin typeface="標楷體" pitchFamily="65" charset="-120"/>
                <a:ea typeface="標楷體" pitchFamily="65" charset="-120"/>
              </a:rPr>
              <a:t>國防軍主要為非職業軍人組成的民兵部隊，後備動員構成全民國防的核心。</a:t>
            </a:r>
            <a:r>
              <a:rPr lang="zh-TW" altLang="en-US" sz="2800" b="1" i="1">
                <a:solidFill>
                  <a:schemeClr val="tx2"/>
                </a:solidFill>
                <a:effectLst>
                  <a:outerShdw blurRad="38100" dist="38100" dir="2700000" algn="tl">
                    <a:srgbClr val="FFFFFF"/>
                  </a:outerShdw>
                </a:effectLst>
                <a:latin typeface="標楷體" pitchFamily="65" charset="-120"/>
                <a:ea typeface="標楷體" pitchFamily="65" charset="-120"/>
              </a:rPr>
              <a:t> </a:t>
            </a:r>
            <a:endParaRPr lang="zh-TW" altLang="en-US" sz="2800">
              <a:latin typeface="標楷體" pitchFamily="65" charset="-120"/>
              <a:ea typeface="標楷體" pitchFamily="65" charset="-120"/>
            </a:endParaRPr>
          </a:p>
        </p:txBody>
      </p:sp>
      <p:pic>
        <p:nvPicPr>
          <p:cNvPr id="48145" name="Picture 17">
            <a:hlinkClick r:id="rId7" action="ppaction://hlinksldjump" tooltip="以色列猶太人不論男女都有服兵役的義務"/>
          </p:cNvPr>
          <p:cNvPicPr>
            <a:picLocks noChangeAspect="1" noChangeArrowheads="1"/>
          </p:cNvPicPr>
          <p:nvPr/>
        </p:nvPicPr>
        <p:blipFill>
          <a:blip r:embed="rId8">
            <a:extLst>
              <a:ext uri="{28A0092B-C50C-407E-A947-70E740481C1C}">
                <a14:useLocalDpi xmlns:a14="http://schemas.microsoft.com/office/drawing/2010/main" val="0"/>
              </a:ext>
            </a:extLst>
          </a:blip>
          <a:srcRect l="6320" t="12833" r="3249" b="3983"/>
          <a:stretch>
            <a:fillRect/>
          </a:stretch>
        </p:blipFill>
        <p:spPr bwMode="auto">
          <a:xfrm>
            <a:off x="549275" y="4030663"/>
            <a:ext cx="3959225" cy="2428875"/>
          </a:xfrm>
          <a:prstGeom prst="rect">
            <a:avLst/>
          </a:prstGeom>
          <a:noFill/>
          <a:ln w="19050" cap="sq">
            <a:solidFill>
              <a:srgbClr val="4F7EC3"/>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49" name="Picture 21" descr="jpg">
            <a:hlinkClick r:id="rId7" action="ppaction://hlinksldjump" tooltip="以色列國防軍的主戰坦克 Merkava 馳車式"/>
          </p:cNvPr>
          <p:cNvPicPr>
            <a:picLocks noChangeAspect="1" noChangeArrowheads="1"/>
          </p:cNvPicPr>
          <p:nvPr/>
        </p:nvPicPr>
        <p:blipFill>
          <a:blip r:embed="rId9">
            <a:extLst>
              <a:ext uri="{28A0092B-C50C-407E-A947-70E740481C1C}">
                <a14:useLocalDpi xmlns:a14="http://schemas.microsoft.com/office/drawing/2010/main" val="0"/>
              </a:ext>
            </a:extLst>
          </a:blip>
          <a:srcRect t="5882"/>
          <a:stretch>
            <a:fillRect/>
          </a:stretch>
        </p:blipFill>
        <p:spPr bwMode="auto">
          <a:xfrm>
            <a:off x="4643438" y="4030663"/>
            <a:ext cx="2225675" cy="2422525"/>
          </a:xfrm>
          <a:prstGeom prst="rect">
            <a:avLst/>
          </a:prstGeom>
          <a:noFill/>
          <a:ln w="19050">
            <a:solidFill>
              <a:srgbClr val="4F7EC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2734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48145"/>
                                        </p:tgtEl>
                                        <p:attrNameLst>
                                          <p:attrName>style.visibility</p:attrName>
                                        </p:attrNameLst>
                                      </p:cBhvr>
                                      <p:to>
                                        <p:strVal val="visible"/>
                                      </p:to>
                                    </p:set>
                                    <p:animEffect transition="in" filter="strips(downLeft)">
                                      <p:cBhvr>
                                        <p:cTn id="7" dur="500"/>
                                        <p:tgtEl>
                                          <p:spTgt spid="48145"/>
                                        </p:tgtEl>
                                      </p:cBhvr>
                                    </p:animEffect>
                                  </p:childTnLst>
                                </p:cTn>
                              </p:par>
                              <p:par>
                                <p:cTn id="8" presetID="18" presetClass="entr" presetSubtype="12" fill="hold" nodeType="withEffect">
                                  <p:stCondLst>
                                    <p:cond delay="0"/>
                                  </p:stCondLst>
                                  <p:childTnLst>
                                    <p:set>
                                      <p:cBhvr>
                                        <p:cTn id="9" dur="1" fill="hold">
                                          <p:stCondLst>
                                            <p:cond delay="0"/>
                                          </p:stCondLst>
                                        </p:cTn>
                                        <p:tgtEl>
                                          <p:spTgt spid="48149"/>
                                        </p:tgtEl>
                                        <p:attrNameLst>
                                          <p:attrName>style.visibility</p:attrName>
                                        </p:attrNameLst>
                                      </p:cBhvr>
                                      <p:to>
                                        <p:strVal val="visible"/>
                                      </p:to>
                                    </p:set>
                                    <p:animEffect transition="in" filter="strips(downLeft)">
                                      <p:cBhvr>
                                        <p:cTn id="10" dur="500"/>
                                        <p:tgtEl>
                                          <p:spTgt spid="48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7" name="Rectangle 11"/>
          <p:cNvSpPr>
            <a:spLocks noChangeArrowheads="1"/>
          </p:cNvSpPr>
          <p:nvPr/>
        </p:nvSpPr>
        <p:spPr bwMode="auto">
          <a:xfrm>
            <a:off x="4427538" y="1222375"/>
            <a:ext cx="4176712" cy="3517900"/>
          </a:xfrm>
          <a:prstGeom prst="rect">
            <a:avLst/>
          </a:prstGeom>
          <a:solidFill>
            <a:srgbClr val="4F7EC3">
              <a:alpha val="10001"/>
            </a:srgbClr>
          </a:solidFill>
          <a:ln w="9525">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a:solidFill>
                  <a:schemeClr val="tx1"/>
                </a:solidFill>
                <a:latin typeface="Arial" charset="0"/>
                <a:ea typeface="新細明體" pitchFamily="18" charset="-120"/>
              </a:defRPr>
            </a:lvl1pPr>
            <a:lvl2pPr marL="625475">
              <a:defRPr kumimoji="1">
                <a:solidFill>
                  <a:schemeClr val="tx1"/>
                </a:solidFill>
                <a:latin typeface="Arial" charset="0"/>
                <a:ea typeface="新細明體" pitchFamily="18" charset="-120"/>
              </a:defRPr>
            </a:lvl2pPr>
            <a:lvl3pPr>
              <a:defRPr kumimoji="1">
                <a:solidFill>
                  <a:schemeClr val="tx1"/>
                </a:solidFill>
                <a:latin typeface="Arial" charset="0"/>
                <a:ea typeface="新細明體" pitchFamily="18" charset="-120"/>
              </a:defRPr>
            </a:lvl3pPr>
            <a:lvl4pPr>
              <a:defRPr kumimoji="1">
                <a:solidFill>
                  <a:schemeClr val="tx1"/>
                </a:solidFill>
                <a:latin typeface="Arial" charset="0"/>
                <a:ea typeface="新細明體" pitchFamily="18" charset="-120"/>
              </a:defRPr>
            </a:lvl4pPr>
            <a:lvl5pPr>
              <a:defRPr kumimoji="1">
                <a:solidFill>
                  <a:schemeClr val="tx1"/>
                </a:solidFill>
                <a:latin typeface="Arial" charset="0"/>
                <a:ea typeface="新細明體" pitchFamily="18" charset="-120"/>
              </a:defRPr>
            </a:lvl5pPr>
            <a:lvl6pPr fontAlgn="base">
              <a:spcBef>
                <a:spcPct val="0"/>
              </a:spcBef>
              <a:spcAft>
                <a:spcPct val="0"/>
              </a:spcAft>
              <a:defRPr kumimoji="1">
                <a:solidFill>
                  <a:schemeClr val="tx1"/>
                </a:solidFill>
                <a:latin typeface="Arial" charset="0"/>
                <a:ea typeface="新細明體" pitchFamily="18" charset="-120"/>
              </a:defRPr>
            </a:lvl6pPr>
            <a:lvl7pPr fontAlgn="base">
              <a:spcBef>
                <a:spcPct val="0"/>
              </a:spcBef>
              <a:spcAft>
                <a:spcPct val="0"/>
              </a:spcAft>
              <a:defRPr kumimoji="1">
                <a:solidFill>
                  <a:schemeClr val="tx1"/>
                </a:solidFill>
                <a:latin typeface="Arial" charset="0"/>
                <a:ea typeface="新細明體" pitchFamily="18" charset="-120"/>
              </a:defRPr>
            </a:lvl7pPr>
            <a:lvl8pPr fontAlgn="base">
              <a:spcBef>
                <a:spcPct val="0"/>
              </a:spcBef>
              <a:spcAft>
                <a:spcPct val="0"/>
              </a:spcAft>
              <a:defRPr kumimoji="1">
                <a:solidFill>
                  <a:schemeClr val="tx1"/>
                </a:solidFill>
                <a:latin typeface="Arial" charset="0"/>
                <a:ea typeface="新細明體" pitchFamily="18" charset="-120"/>
              </a:defRPr>
            </a:lvl8pPr>
            <a:lvl9pPr fontAlgn="base">
              <a:spcBef>
                <a:spcPct val="0"/>
              </a:spcBef>
              <a:spcAft>
                <a:spcPct val="0"/>
              </a:spcAft>
              <a:defRPr kumimoji="1">
                <a:solidFill>
                  <a:schemeClr val="tx1"/>
                </a:solidFill>
                <a:latin typeface="Arial" charset="0"/>
                <a:ea typeface="新細明體" pitchFamily="18" charset="-120"/>
              </a:defRPr>
            </a:lvl9pPr>
          </a:lstStyle>
          <a:p>
            <a:pPr algn="just"/>
            <a:r>
              <a:rPr lang="zh-TW" altLang="en-US" sz="2800" b="1">
                <a:solidFill>
                  <a:srgbClr val="CC0000"/>
                </a:solidFill>
                <a:latin typeface="標楷體" pitchFamily="65" charset="-120"/>
                <a:ea typeface="標楷體" pitchFamily="65" charset="-120"/>
              </a:rPr>
              <a:t>重視全民國防教育</a:t>
            </a:r>
          </a:p>
          <a:p>
            <a:pPr algn="just"/>
            <a:r>
              <a:rPr lang="zh-TW" altLang="en-US" sz="2800">
                <a:ea typeface="標楷體" pitchFamily="65" charset="-120"/>
              </a:rPr>
              <a:t>以色列全民皆兵體系的運作，是憑藉全民國防意識的支撐。建國初期曾排斥阿拉伯裔公民服役，但之後也允許阿拉伯裔公民加入軍隊，是以色列特有的國防教育形式。</a:t>
            </a:r>
            <a:endParaRPr lang="zh-TW" altLang="en-US" sz="2800">
              <a:latin typeface="標楷體" pitchFamily="65" charset="-120"/>
              <a:ea typeface="標楷體" pitchFamily="65" charset="-120"/>
            </a:endParaRPr>
          </a:p>
        </p:txBody>
      </p:sp>
      <p:pic>
        <p:nvPicPr>
          <p:cNvPr id="50184" name="Picture 8" desc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3225" y="539750"/>
            <a:ext cx="30956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9" descr="flag_ir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31800"/>
            <a:ext cx="985838" cy="647700"/>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pic>
        <p:nvPicPr>
          <p:cNvPr id="50186" name="Picture 10" descr="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7750" y="647700"/>
            <a:ext cx="3714750" cy="431800"/>
          </a:xfrm>
          <a:prstGeom prst="rect">
            <a:avLst/>
          </a:prstGeom>
          <a:noFill/>
          <a:extLst>
            <a:ext uri="{909E8E84-426E-40DD-AFC4-6F175D3DCCD1}">
              <a14:hiddenFill xmlns:a14="http://schemas.microsoft.com/office/drawing/2010/main">
                <a:solidFill>
                  <a:srgbClr val="FFFFFF"/>
                </a:solidFill>
              </a14:hiddenFill>
            </a:ext>
          </a:extLst>
        </p:spPr>
      </p:pic>
      <p:pic>
        <p:nvPicPr>
          <p:cNvPr id="50188" name="Picture 12">
            <a:hlinkClick r:id="rId6" action="ppaction://hlinksldjump" tooltip="以色列國防軍允許阿拉伯裔公民加入，以促進族群和解與包容。"/>
          </p:cNvPr>
          <p:cNvPicPr>
            <a:picLocks noChangeAspect="1" noChangeArrowheads="1"/>
          </p:cNvPicPr>
          <p:nvPr/>
        </p:nvPicPr>
        <p:blipFill>
          <a:blip r:embed="rId7">
            <a:extLst>
              <a:ext uri="{28A0092B-C50C-407E-A947-70E740481C1C}">
                <a14:useLocalDpi xmlns:a14="http://schemas.microsoft.com/office/drawing/2010/main" val="0"/>
              </a:ext>
            </a:extLst>
          </a:blip>
          <a:srcRect t="10738" r="13229" b="13531"/>
          <a:stretch>
            <a:fillRect/>
          </a:stretch>
        </p:blipFill>
        <p:spPr bwMode="auto">
          <a:xfrm>
            <a:off x="539750" y="1233488"/>
            <a:ext cx="3671888" cy="2170112"/>
          </a:xfrm>
          <a:prstGeom prst="rect">
            <a:avLst/>
          </a:prstGeom>
          <a:noFill/>
          <a:ln w="19050" cap="sq">
            <a:solidFill>
              <a:srgbClr val="4F7EC3"/>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90" name="Picture 14">
            <a:hlinkClick r:id="rId6" action="ppaction://hlinksldjump" tooltip="2002年伊拉克戰爭前夕，以色列國防軍教導學童防毒面具使用方式。"/>
          </p:cNvPr>
          <p:cNvPicPr>
            <a:picLocks noChangeAspect="1" noChangeArrowheads="1"/>
          </p:cNvPicPr>
          <p:nvPr/>
        </p:nvPicPr>
        <p:blipFill>
          <a:blip r:embed="rId8">
            <a:extLst>
              <a:ext uri="{28A0092B-C50C-407E-A947-70E740481C1C}">
                <a14:useLocalDpi xmlns:a14="http://schemas.microsoft.com/office/drawing/2010/main" val="0"/>
              </a:ext>
            </a:extLst>
          </a:blip>
          <a:srcRect l="3839" t="12222" r="3709"/>
          <a:stretch>
            <a:fillRect/>
          </a:stretch>
        </p:blipFill>
        <p:spPr bwMode="auto">
          <a:xfrm>
            <a:off x="539750" y="3573463"/>
            <a:ext cx="3671888" cy="2359025"/>
          </a:xfrm>
          <a:prstGeom prst="rect">
            <a:avLst/>
          </a:prstGeom>
          <a:noFill/>
          <a:ln w="19050" cap="sq">
            <a:solidFill>
              <a:srgbClr val="4F7EC3"/>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91" name="Picture 15" descr="LaST (Cobalt) WMP">
            <a:hlinkClick r:id="rId9" action="ppaction://hlinksldjump" tooltip="以色列的民防 01:05"/>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19925" y="4292600"/>
            <a:ext cx="360363" cy="360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619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0188"/>
                                        </p:tgtEl>
                                        <p:attrNameLst>
                                          <p:attrName>style.visibility</p:attrName>
                                        </p:attrNameLst>
                                      </p:cBhvr>
                                      <p:to>
                                        <p:strVal val="visible"/>
                                      </p:to>
                                    </p:set>
                                    <p:anim calcmode="lin" valueType="num">
                                      <p:cBhvr additive="base">
                                        <p:cTn id="7" dur="500" fill="hold"/>
                                        <p:tgtEl>
                                          <p:spTgt spid="50188"/>
                                        </p:tgtEl>
                                        <p:attrNameLst>
                                          <p:attrName>ppt_x</p:attrName>
                                        </p:attrNameLst>
                                      </p:cBhvr>
                                      <p:tavLst>
                                        <p:tav tm="0">
                                          <p:val>
                                            <p:strVal val="0-#ppt_w/2"/>
                                          </p:val>
                                        </p:tav>
                                        <p:tav tm="100000">
                                          <p:val>
                                            <p:strVal val="#ppt_x"/>
                                          </p:val>
                                        </p:tav>
                                      </p:tavLst>
                                    </p:anim>
                                    <p:anim calcmode="lin" valueType="num">
                                      <p:cBhvr additive="base">
                                        <p:cTn id="8" dur="500" fill="hold"/>
                                        <p:tgtEl>
                                          <p:spTgt spid="5018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400"/>
                                  </p:stCondLst>
                                  <p:childTnLst>
                                    <p:set>
                                      <p:cBhvr>
                                        <p:cTn id="10" dur="1" fill="hold">
                                          <p:stCondLst>
                                            <p:cond delay="0"/>
                                          </p:stCondLst>
                                        </p:cTn>
                                        <p:tgtEl>
                                          <p:spTgt spid="50190"/>
                                        </p:tgtEl>
                                        <p:attrNameLst>
                                          <p:attrName>style.visibility</p:attrName>
                                        </p:attrNameLst>
                                      </p:cBhvr>
                                      <p:to>
                                        <p:strVal val="visible"/>
                                      </p:to>
                                    </p:set>
                                    <p:anim calcmode="lin" valueType="num">
                                      <p:cBhvr additive="base">
                                        <p:cTn id="11" dur="500" fill="hold"/>
                                        <p:tgtEl>
                                          <p:spTgt spid="50190"/>
                                        </p:tgtEl>
                                        <p:attrNameLst>
                                          <p:attrName>ppt_x</p:attrName>
                                        </p:attrNameLst>
                                      </p:cBhvr>
                                      <p:tavLst>
                                        <p:tav tm="0">
                                          <p:val>
                                            <p:strVal val="0-#ppt_w/2"/>
                                          </p:val>
                                        </p:tav>
                                        <p:tav tm="100000">
                                          <p:val>
                                            <p:strVal val="#ppt_x"/>
                                          </p:val>
                                        </p:tav>
                                      </p:tavLst>
                                    </p:anim>
                                    <p:anim calcmode="lin" valueType="num">
                                      <p:cBhvr additive="base">
                                        <p:cTn id="12" dur="500" fill="hold"/>
                                        <p:tgtEl>
                                          <p:spTgt spid="501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6" name="Rectangle 12"/>
          <p:cNvSpPr>
            <a:spLocks noChangeArrowheads="1"/>
          </p:cNvSpPr>
          <p:nvPr/>
        </p:nvSpPr>
        <p:spPr bwMode="auto">
          <a:xfrm>
            <a:off x="4356100" y="1222375"/>
            <a:ext cx="4248150" cy="3517900"/>
          </a:xfrm>
          <a:prstGeom prst="rect">
            <a:avLst/>
          </a:prstGeom>
          <a:solidFill>
            <a:srgbClr val="4F7EC3">
              <a:alpha val="10001"/>
            </a:srgbClr>
          </a:solidFill>
          <a:ln w="9525">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a:solidFill>
                  <a:schemeClr val="tx1"/>
                </a:solidFill>
                <a:latin typeface="Arial" charset="0"/>
                <a:ea typeface="新細明體" pitchFamily="18" charset="-120"/>
              </a:defRPr>
            </a:lvl1pPr>
            <a:lvl2pPr marL="625475">
              <a:defRPr kumimoji="1">
                <a:solidFill>
                  <a:schemeClr val="tx1"/>
                </a:solidFill>
                <a:latin typeface="Arial" charset="0"/>
                <a:ea typeface="新細明體" pitchFamily="18" charset="-120"/>
              </a:defRPr>
            </a:lvl2pPr>
            <a:lvl3pPr>
              <a:defRPr kumimoji="1">
                <a:solidFill>
                  <a:schemeClr val="tx1"/>
                </a:solidFill>
                <a:latin typeface="Arial" charset="0"/>
                <a:ea typeface="新細明體" pitchFamily="18" charset="-120"/>
              </a:defRPr>
            </a:lvl3pPr>
            <a:lvl4pPr>
              <a:defRPr kumimoji="1">
                <a:solidFill>
                  <a:schemeClr val="tx1"/>
                </a:solidFill>
                <a:latin typeface="Arial" charset="0"/>
                <a:ea typeface="新細明體" pitchFamily="18" charset="-120"/>
              </a:defRPr>
            </a:lvl4pPr>
            <a:lvl5pPr>
              <a:defRPr kumimoji="1">
                <a:solidFill>
                  <a:schemeClr val="tx1"/>
                </a:solidFill>
                <a:latin typeface="Arial" charset="0"/>
                <a:ea typeface="新細明體" pitchFamily="18" charset="-120"/>
              </a:defRPr>
            </a:lvl5pPr>
            <a:lvl6pPr fontAlgn="base">
              <a:spcBef>
                <a:spcPct val="0"/>
              </a:spcBef>
              <a:spcAft>
                <a:spcPct val="0"/>
              </a:spcAft>
              <a:defRPr kumimoji="1">
                <a:solidFill>
                  <a:schemeClr val="tx1"/>
                </a:solidFill>
                <a:latin typeface="Arial" charset="0"/>
                <a:ea typeface="新細明體" pitchFamily="18" charset="-120"/>
              </a:defRPr>
            </a:lvl6pPr>
            <a:lvl7pPr fontAlgn="base">
              <a:spcBef>
                <a:spcPct val="0"/>
              </a:spcBef>
              <a:spcAft>
                <a:spcPct val="0"/>
              </a:spcAft>
              <a:defRPr kumimoji="1">
                <a:solidFill>
                  <a:schemeClr val="tx1"/>
                </a:solidFill>
                <a:latin typeface="Arial" charset="0"/>
                <a:ea typeface="新細明體" pitchFamily="18" charset="-120"/>
              </a:defRPr>
            </a:lvl7pPr>
            <a:lvl8pPr fontAlgn="base">
              <a:spcBef>
                <a:spcPct val="0"/>
              </a:spcBef>
              <a:spcAft>
                <a:spcPct val="0"/>
              </a:spcAft>
              <a:defRPr kumimoji="1">
                <a:solidFill>
                  <a:schemeClr val="tx1"/>
                </a:solidFill>
                <a:latin typeface="Arial" charset="0"/>
                <a:ea typeface="新細明體" pitchFamily="18" charset="-120"/>
              </a:defRPr>
            </a:lvl8pPr>
            <a:lvl9pPr fontAlgn="base">
              <a:spcBef>
                <a:spcPct val="0"/>
              </a:spcBef>
              <a:spcAft>
                <a:spcPct val="0"/>
              </a:spcAft>
              <a:defRPr kumimoji="1">
                <a:solidFill>
                  <a:schemeClr val="tx1"/>
                </a:solidFill>
                <a:latin typeface="Arial" charset="0"/>
                <a:ea typeface="新細明體" pitchFamily="18" charset="-120"/>
              </a:defRPr>
            </a:lvl9pPr>
          </a:lstStyle>
          <a:p>
            <a:pPr algn="just"/>
            <a:r>
              <a:rPr lang="zh-TW" altLang="en-US" sz="2800" b="1" dirty="0">
                <a:solidFill>
                  <a:srgbClr val="CC0000"/>
                </a:solidFill>
                <a:latin typeface="標楷體" pitchFamily="65" charset="-120"/>
                <a:ea typeface="標楷體" pitchFamily="65" charset="-120"/>
              </a:rPr>
              <a:t>注重國防歷史文物的修建</a:t>
            </a:r>
          </a:p>
          <a:p>
            <a:pPr algn="just"/>
            <a:r>
              <a:rPr lang="zh-TW" altLang="en-US" sz="2800" b="1" dirty="0">
                <a:latin typeface="標楷體" pitchFamily="65" charset="-120"/>
                <a:ea typeface="標楷體" pitchFamily="65" charset="-120"/>
              </a:rPr>
              <a:t>政府非常重視古蹟文物的國防教育功能，如著名的馬薩達古城堡陷落歷史，已成為精神動員的符號，其他如哭牆、納粹大屠殺紀念館等，亦是國防教育的歷史素材。</a:t>
            </a:r>
          </a:p>
        </p:txBody>
      </p:sp>
      <p:pic>
        <p:nvPicPr>
          <p:cNvPr id="52237" name="Picture 13" desc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3225" y="539750"/>
            <a:ext cx="30956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14" descr="flag_ir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31800"/>
            <a:ext cx="985838" cy="647700"/>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pic>
        <p:nvPicPr>
          <p:cNvPr id="52239" name="Picture 15" descr="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7750" y="647700"/>
            <a:ext cx="3714750" cy="431800"/>
          </a:xfrm>
          <a:prstGeom prst="rect">
            <a:avLst/>
          </a:prstGeom>
          <a:noFill/>
          <a:extLst>
            <a:ext uri="{909E8E84-426E-40DD-AFC4-6F175D3DCCD1}">
              <a14:hiddenFill xmlns:a14="http://schemas.microsoft.com/office/drawing/2010/main">
                <a:solidFill>
                  <a:srgbClr val="FFFFFF"/>
                </a:solidFill>
              </a14:hiddenFill>
            </a:ext>
          </a:extLst>
        </p:spPr>
      </p:pic>
      <p:pic>
        <p:nvPicPr>
          <p:cNvPr id="52240" name="Picture 16" descr="jpg">
            <a:hlinkClick r:id="rId6" action="ppaction://hlinksldjump" tooltip="哭牆長48公尺、寬18公尺，是猶太人最重要的聖地"/>
          </p:cNvPr>
          <p:cNvPicPr>
            <a:picLocks noChangeAspect="1" noChangeArrowheads="1"/>
          </p:cNvPicPr>
          <p:nvPr/>
        </p:nvPicPr>
        <p:blipFill>
          <a:blip r:embed="rId7">
            <a:extLst>
              <a:ext uri="{28A0092B-C50C-407E-A947-70E740481C1C}">
                <a14:useLocalDpi xmlns:a14="http://schemas.microsoft.com/office/drawing/2010/main" val="0"/>
              </a:ext>
            </a:extLst>
          </a:blip>
          <a:srcRect t="7086"/>
          <a:stretch>
            <a:fillRect/>
          </a:stretch>
        </p:blipFill>
        <p:spPr bwMode="auto">
          <a:xfrm>
            <a:off x="549275" y="1233488"/>
            <a:ext cx="3600450" cy="2508250"/>
          </a:xfrm>
          <a:prstGeom prst="rect">
            <a:avLst/>
          </a:prstGeom>
          <a:noFill/>
          <a:ln w="19050">
            <a:solidFill>
              <a:srgbClr val="4F7EC3"/>
            </a:solidFill>
            <a:miter lim="800000"/>
            <a:headEnd/>
            <a:tailEnd/>
          </a:ln>
          <a:extLst>
            <a:ext uri="{909E8E84-426E-40DD-AFC4-6F175D3DCCD1}">
              <a14:hiddenFill xmlns:a14="http://schemas.microsoft.com/office/drawing/2010/main">
                <a:solidFill>
                  <a:srgbClr val="FFFFFF"/>
                </a:solidFill>
              </a14:hiddenFill>
            </a:ext>
          </a:extLst>
        </p:spPr>
      </p:pic>
      <p:pic>
        <p:nvPicPr>
          <p:cNvPr id="52242" name="Picture 18">
            <a:hlinkClick r:id="rId6" action="ppaction://hlinksldjump" tooltip="大屠殺紀念館是為紀念遭納粹屠殺的猶太人而建"/>
          </p:cNvPr>
          <p:cNvPicPr>
            <a:picLocks noChangeAspect="1" noChangeArrowheads="1"/>
          </p:cNvPicPr>
          <p:nvPr/>
        </p:nvPicPr>
        <p:blipFill>
          <a:blip r:embed="rId8">
            <a:extLst>
              <a:ext uri="{28A0092B-C50C-407E-A947-70E740481C1C}">
                <a14:useLocalDpi xmlns:a14="http://schemas.microsoft.com/office/drawing/2010/main" val="0"/>
              </a:ext>
            </a:extLst>
          </a:blip>
          <a:srcRect l="5730" t="12068"/>
          <a:stretch>
            <a:fillRect/>
          </a:stretch>
        </p:blipFill>
        <p:spPr bwMode="auto">
          <a:xfrm>
            <a:off x="549275" y="3930650"/>
            <a:ext cx="3600450" cy="2235200"/>
          </a:xfrm>
          <a:prstGeom prst="rect">
            <a:avLst/>
          </a:prstGeom>
          <a:noFill/>
          <a:ln w="19050" cap="sq">
            <a:solidFill>
              <a:srgbClr val="4F7EC3"/>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1332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52240"/>
                                        </p:tgtEl>
                                        <p:attrNameLst>
                                          <p:attrName>style.visibility</p:attrName>
                                        </p:attrNameLst>
                                      </p:cBhvr>
                                      <p:to>
                                        <p:strVal val="visible"/>
                                      </p:to>
                                    </p:set>
                                    <p:anim calcmode="lin" valueType="num">
                                      <p:cBhvr>
                                        <p:cTn id="7" dur="500" fill="hold"/>
                                        <p:tgtEl>
                                          <p:spTgt spid="52240"/>
                                        </p:tgtEl>
                                        <p:attrNameLst>
                                          <p:attrName>ppt_w</p:attrName>
                                        </p:attrNameLst>
                                      </p:cBhvr>
                                      <p:tavLst>
                                        <p:tav tm="0">
                                          <p:val>
                                            <p:fltVal val="0"/>
                                          </p:val>
                                        </p:tav>
                                        <p:tav tm="100000">
                                          <p:val>
                                            <p:strVal val="#ppt_w"/>
                                          </p:val>
                                        </p:tav>
                                      </p:tavLst>
                                    </p:anim>
                                    <p:anim calcmode="lin" valueType="num">
                                      <p:cBhvr>
                                        <p:cTn id="8" dur="500" fill="hold"/>
                                        <p:tgtEl>
                                          <p:spTgt spid="52240"/>
                                        </p:tgtEl>
                                        <p:attrNameLst>
                                          <p:attrName>ppt_h</p:attrName>
                                        </p:attrNameLst>
                                      </p:cBhvr>
                                      <p:tavLst>
                                        <p:tav tm="0">
                                          <p:val>
                                            <p:fltVal val="0"/>
                                          </p:val>
                                        </p:tav>
                                        <p:tav tm="100000">
                                          <p:val>
                                            <p:strVal val="#ppt_h"/>
                                          </p:val>
                                        </p:tav>
                                      </p:tavLst>
                                    </p:anim>
                                    <p:anim calcmode="lin" valueType="num">
                                      <p:cBhvr>
                                        <p:cTn id="9" dur="500" fill="hold"/>
                                        <p:tgtEl>
                                          <p:spTgt spid="52240"/>
                                        </p:tgtEl>
                                        <p:attrNameLst>
                                          <p:attrName>style.rotation</p:attrName>
                                        </p:attrNameLst>
                                      </p:cBhvr>
                                      <p:tavLst>
                                        <p:tav tm="0">
                                          <p:val>
                                            <p:fltVal val="90"/>
                                          </p:val>
                                        </p:tav>
                                        <p:tav tm="100000">
                                          <p:val>
                                            <p:fltVal val="0"/>
                                          </p:val>
                                        </p:tav>
                                      </p:tavLst>
                                    </p:anim>
                                    <p:animEffect transition="in" filter="fade">
                                      <p:cBhvr>
                                        <p:cTn id="10" dur="500"/>
                                        <p:tgtEl>
                                          <p:spTgt spid="52240"/>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52242"/>
                                        </p:tgtEl>
                                        <p:attrNameLst>
                                          <p:attrName>style.visibility</p:attrName>
                                        </p:attrNameLst>
                                      </p:cBhvr>
                                      <p:to>
                                        <p:strVal val="visible"/>
                                      </p:to>
                                    </p:set>
                                    <p:anim calcmode="lin" valueType="num">
                                      <p:cBhvr>
                                        <p:cTn id="13" dur="500" fill="hold"/>
                                        <p:tgtEl>
                                          <p:spTgt spid="52242"/>
                                        </p:tgtEl>
                                        <p:attrNameLst>
                                          <p:attrName>ppt_w</p:attrName>
                                        </p:attrNameLst>
                                      </p:cBhvr>
                                      <p:tavLst>
                                        <p:tav tm="0">
                                          <p:val>
                                            <p:fltVal val="0"/>
                                          </p:val>
                                        </p:tav>
                                        <p:tav tm="100000">
                                          <p:val>
                                            <p:strVal val="#ppt_w"/>
                                          </p:val>
                                        </p:tav>
                                      </p:tavLst>
                                    </p:anim>
                                    <p:anim calcmode="lin" valueType="num">
                                      <p:cBhvr>
                                        <p:cTn id="14" dur="500" fill="hold"/>
                                        <p:tgtEl>
                                          <p:spTgt spid="52242"/>
                                        </p:tgtEl>
                                        <p:attrNameLst>
                                          <p:attrName>ppt_h</p:attrName>
                                        </p:attrNameLst>
                                      </p:cBhvr>
                                      <p:tavLst>
                                        <p:tav tm="0">
                                          <p:val>
                                            <p:fltVal val="0"/>
                                          </p:val>
                                        </p:tav>
                                        <p:tav tm="100000">
                                          <p:val>
                                            <p:strVal val="#ppt_h"/>
                                          </p:val>
                                        </p:tav>
                                      </p:tavLst>
                                    </p:anim>
                                    <p:anim calcmode="lin" valueType="num">
                                      <p:cBhvr>
                                        <p:cTn id="15" dur="500" fill="hold"/>
                                        <p:tgtEl>
                                          <p:spTgt spid="52242"/>
                                        </p:tgtEl>
                                        <p:attrNameLst>
                                          <p:attrName>style.rotation</p:attrName>
                                        </p:attrNameLst>
                                      </p:cBhvr>
                                      <p:tavLst>
                                        <p:tav tm="0">
                                          <p:val>
                                            <p:fltVal val="90"/>
                                          </p:val>
                                        </p:tav>
                                        <p:tav tm="100000">
                                          <p:val>
                                            <p:fltVal val="0"/>
                                          </p:val>
                                        </p:tav>
                                      </p:tavLst>
                                    </p:anim>
                                    <p:animEffect transition="in" filter="fade">
                                      <p:cBhvr>
                                        <p:cTn id="16" dur="500"/>
                                        <p:tgtEl>
                                          <p:spTgt spid="52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
          <p:cNvSpPr>
            <a:spLocks noChangeArrowheads="1"/>
          </p:cNvSpPr>
          <p:nvPr/>
        </p:nvSpPr>
        <p:spPr bwMode="auto">
          <a:xfrm>
            <a:off x="4140200" y="2205038"/>
            <a:ext cx="576263" cy="503237"/>
          </a:xfrm>
          <a:prstGeom prst="roundRect">
            <a:avLst>
              <a:gd name="adj"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pic>
        <p:nvPicPr>
          <p:cNvPr id="69635" name="Picture 3" descr="firemensseng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431800"/>
            <a:ext cx="720725" cy="720725"/>
          </a:xfrm>
          <a:prstGeom prst="rect">
            <a:avLst/>
          </a:prstGeom>
          <a:noFill/>
          <a:extLst>
            <a:ext uri="{909E8E84-426E-40DD-AFC4-6F175D3DCCD1}">
              <a14:hiddenFill xmlns:a14="http://schemas.microsoft.com/office/drawing/2010/main">
                <a:solidFill>
                  <a:srgbClr val="FFFFFF"/>
                </a:solidFill>
              </a14:hiddenFill>
            </a:ext>
          </a:extLst>
        </p:spPr>
      </p:pic>
      <p:sp>
        <p:nvSpPr>
          <p:cNvPr id="69636" name="Rectangle 4"/>
          <p:cNvSpPr>
            <a:spLocks noChangeArrowheads="1"/>
          </p:cNvSpPr>
          <p:nvPr/>
        </p:nvSpPr>
        <p:spPr bwMode="auto">
          <a:xfrm>
            <a:off x="539750" y="1255713"/>
            <a:ext cx="8101013" cy="1809750"/>
          </a:xfrm>
          <a:prstGeom prst="rect">
            <a:avLst/>
          </a:prstGeom>
          <a:solidFill>
            <a:srgbClr val="4F7EC3">
              <a:alpha val="10001"/>
            </a:srgbClr>
          </a:solidFill>
          <a:ln w="9525">
            <a:solidFill>
              <a:srgbClr val="4F7E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zh-TW" altLang="en-US" sz="2800">
                <a:latin typeface="標楷體" pitchFamily="65" charset="-120"/>
                <a:ea typeface="標楷體" pitchFamily="65" charset="-120"/>
              </a:rPr>
              <a:t>西元</a:t>
            </a:r>
            <a:r>
              <a:rPr lang="en-US" altLang="zh-TW" sz="2800">
                <a:latin typeface="標楷體" pitchFamily="65" charset="-120"/>
                <a:ea typeface="標楷體" pitchFamily="65" charset="-120"/>
              </a:rPr>
              <a:t>73</a:t>
            </a:r>
            <a:r>
              <a:rPr lang="zh-TW" altLang="en-US" sz="2800">
                <a:latin typeface="標楷體" pitchFamily="65" charset="-120"/>
                <a:ea typeface="標楷體" pitchFamily="65" charset="-120"/>
              </a:rPr>
              <a:t>年，猶太人在馬薩達反抗羅馬帝國統治失敗後，遭到無情的屠殺，故以色列建國後，這座位在猶地亞沙漠與死海谷底交界處的岩石山頂，遂成為猶太人的聖地，亦被列為聯合國世界遺產之一。</a:t>
            </a:r>
          </a:p>
        </p:txBody>
      </p:sp>
      <p:pic>
        <p:nvPicPr>
          <p:cNvPr id="69638" name="Picture 6" descr="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6838" y="719138"/>
            <a:ext cx="3209925" cy="431800"/>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a:hlinkClick r:id="rId5" action="ppaction://hlinksldjump" tooltip="馬薩達遺址"/>
          </p:cNvPr>
          <p:cNvPicPr>
            <a:picLocks noChangeAspect="1" noChangeArrowheads="1"/>
          </p:cNvPicPr>
          <p:nvPr/>
        </p:nvPicPr>
        <p:blipFill>
          <a:blip r:embed="rId6">
            <a:extLst>
              <a:ext uri="{28A0092B-C50C-407E-A947-70E740481C1C}">
                <a14:useLocalDpi xmlns:a14="http://schemas.microsoft.com/office/drawing/2010/main" val="0"/>
              </a:ext>
            </a:extLst>
          </a:blip>
          <a:srcRect t="19562" b="3912"/>
          <a:stretch>
            <a:fillRect/>
          </a:stretch>
        </p:blipFill>
        <p:spPr bwMode="auto">
          <a:xfrm>
            <a:off x="549275" y="3213100"/>
            <a:ext cx="6096000" cy="3097213"/>
          </a:xfrm>
          <a:prstGeom prst="rect">
            <a:avLst/>
          </a:prstGeom>
          <a:noFill/>
          <a:ln w="19050" cap="sq">
            <a:solidFill>
              <a:srgbClr val="4F7EC3"/>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7785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69641"/>
                                        </p:tgtEl>
                                        <p:attrNameLst>
                                          <p:attrName>style.visibility</p:attrName>
                                        </p:attrNameLst>
                                      </p:cBhvr>
                                      <p:to>
                                        <p:strVal val="visible"/>
                                      </p:to>
                                    </p:set>
                                    <p:animEffect transition="in" filter="slide(fromLeft)">
                                      <p:cBhvr>
                                        <p:cTn id="7" dur="500"/>
                                        <p:tgtEl>
                                          <p:spTgt spid="69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30" name="Rectangle 2"/>
          <p:cNvSpPr>
            <a:spLocks noGrp="1" noChangeArrowheads="1"/>
          </p:cNvSpPr>
          <p:nvPr>
            <p:ph type="title"/>
          </p:nvPr>
        </p:nvSpPr>
        <p:spPr/>
        <p:txBody>
          <a:bodyPr/>
          <a:lstStyle/>
          <a:p>
            <a:r>
              <a:rPr lang="en-US" altLang="zh-TW" b="1">
                <a:ea typeface="Arial Unicode MS" pitchFamily="34" charset="-120"/>
                <a:cs typeface="Arial Unicode MS" pitchFamily="34" charset="-120"/>
              </a:rPr>
              <a:t>    </a:t>
            </a:r>
          </a:p>
        </p:txBody>
      </p:sp>
      <p:sp>
        <p:nvSpPr>
          <p:cNvPr id="1020931" name="Rectangle 3"/>
          <p:cNvSpPr>
            <a:spLocks noGrp="1" noChangeArrowheads="1"/>
          </p:cNvSpPr>
          <p:nvPr>
            <p:ph type="body" idx="1"/>
          </p:nvPr>
        </p:nvSpPr>
        <p:spPr>
          <a:xfrm>
            <a:off x="250825" y="1916113"/>
            <a:ext cx="4391025" cy="2927350"/>
          </a:xfrm>
          <a:noFill/>
          <a:ln/>
        </p:spPr>
        <p:txBody>
          <a:bodyPr/>
          <a:lstStyle/>
          <a:p>
            <a:pPr>
              <a:buFont typeface="Wingdings" pitchFamily="2" charset="2"/>
              <a:buChar char="Ø"/>
            </a:pPr>
            <a:r>
              <a:rPr lang="zh-TW" altLang="en-US" sz="3600" b="1">
                <a:solidFill>
                  <a:srgbClr val="000099"/>
                </a:solidFill>
                <a:latin typeface="標楷體" pitchFamily="65" charset="-120"/>
                <a:ea typeface="標楷體" pitchFamily="65" charset="-120"/>
              </a:rPr>
              <a:t>動員準備階段</a:t>
            </a:r>
          </a:p>
          <a:p>
            <a:pPr>
              <a:buFont typeface="Wingdings" pitchFamily="2" charset="2"/>
              <a:buNone/>
            </a:pPr>
            <a:r>
              <a:rPr lang="zh-TW" altLang="en-US" sz="3600" b="1">
                <a:solidFill>
                  <a:srgbClr val="000099"/>
                </a:solidFill>
                <a:latin typeface="標楷體" pitchFamily="65" charset="-120"/>
                <a:ea typeface="標楷體" pitchFamily="65" charset="-120"/>
              </a:rPr>
              <a:t>   </a:t>
            </a:r>
            <a:r>
              <a:rPr lang="en-US" altLang="zh-TW" sz="3600" b="1">
                <a:solidFill>
                  <a:srgbClr val="FF0066"/>
                </a:solidFill>
                <a:latin typeface="標楷體" pitchFamily="65" charset="-120"/>
                <a:ea typeface="標楷體" pitchFamily="65" charset="-120"/>
              </a:rPr>
              <a:t>-</a:t>
            </a:r>
            <a:r>
              <a:rPr lang="zh-TW" altLang="en-US" sz="3600" b="1">
                <a:solidFill>
                  <a:srgbClr val="FF0066"/>
                </a:solidFill>
                <a:latin typeface="標楷體" pitchFamily="65" charset="-120"/>
                <a:ea typeface="標楷體" pitchFamily="65" charset="-120"/>
              </a:rPr>
              <a:t>平時實施</a:t>
            </a:r>
          </a:p>
          <a:p>
            <a:pPr>
              <a:buFont typeface="Wingdings" pitchFamily="2" charset="2"/>
              <a:buChar char="Ø"/>
            </a:pPr>
            <a:r>
              <a:rPr lang="zh-TW" altLang="en-US" sz="3600" b="1">
                <a:solidFill>
                  <a:srgbClr val="000099"/>
                </a:solidFill>
                <a:latin typeface="標楷體" pitchFamily="65" charset="-120"/>
                <a:ea typeface="標楷體" pitchFamily="65" charset="-120"/>
              </a:rPr>
              <a:t>動員實施階段</a:t>
            </a:r>
          </a:p>
          <a:p>
            <a:pPr>
              <a:buFont typeface="Wingdings" pitchFamily="2" charset="2"/>
              <a:buNone/>
            </a:pPr>
            <a:r>
              <a:rPr kumimoji="0" lang="zh-TW" altLang="en-US" sz="3600" b="1">
                <a:solidFill>
                  <a:srgbClr val="000099"/>
                </a:solidFill>
                <a:latin typeface="標楷體" pitchFamily="65" charset="-120"/>
                <a:ea typeface="標楷體" pitchFamily="65" charset="-120"/>
              </a:rPr>
              <a:t>   </a:t>
            </a:r>
            <a:r>
              <a:rPr kumimoji="0" lang="en-US" altLang="zh-TW" sz="3600" b="1">
                <a:solidFill>
                  <a:srgbClr val="FF0066"/>
                </a:solidFill>
                <a:latin typeface="標楷體" pitchFamily="65" charset="-120"/>
                <a:ea typeface="標楷體" pitchFamily="65" charset="-120"/>
              </a:rPr>
              <a:t>-</a:t>
            </a:r>
            <a:r>
              <a:rPr kumimoji="0" lang="zh-TW" altLang="en-US" sz="3600" b="1">
                <a:solidFill>
                  <a:srgbClr val="FF0066"/>
                </a:solidFill>
                <a:latin typeface="標楷體" pitchFamily="65" charset="-120"/>
                <a:ea typeface="標楷體" pitchFamily="65" charset="-120"/>
              </a:rPr>
              <a:t>緊急危難</a:t>
            </a:r>
          </a:p>
        </p:txBody>
      </p:sp>
      <p:grpSp>
        <p:nvGrpSpPr>
          <p:cNvPr id="1020932" name="Group 4"/>
          <p:cNvGrpSpPr>
            <a:grpSpLocks/>
          </p:cNvGrpSpPr>
          <p:nvPr/>
        </p:nvGrpSpPr>
        <p:grpSpPr bwMode="auto">
          <a:xfrm>
            <a:off x="2627313" y="476250"/>
            <a:ext cx="4114800" cy="844550"/>
            <a:chOff x="147" y="672"/>
            <a:chExt cx="2372" cy="288"/>
          </a:xfrm>
        </p:grpSpPr>
        <p:graphicFrame>
          <p:nvGraphicFramePr>
            <p:cNvPr id="1020933" name="Object 5"/>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97289"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0934" name="Text Box 6"/>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r>
                <a:rPr lang="zh-TW" altLang="en-US" sz="4400">
                  <a:solidFill>
                    <a:srgbClr val="FFFF99"/>
                  </a:solidFill>
                  <a:latin typeface="Verdana" pitchFamily="34" charset="0"/>
                </a:rPr>
                <a:t>動員區分階段</a:t>
              </a:r>
            </a:p>
          </p:txBody>
        </p:sp>
      </p:grpSp>
      <p:sp>
        <p:nvSpPr>
          <p:cNvPr id="1020935" name="Text Box 7"/>
          <p:cNvSpPr txBox="1">
            <a:spLocks noChangeArrowheads="1"/>
          </p:cNvSpPr>
          <p:nvPr/>
        </p:nvSpPr>
        <p:spPr bwMode="auto">
          <a:xfrm>
            <a:off x="5699125" y="5097463"/>
            <a:ext cx="186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FontTx/>
              <a:buNone/>
            </a:pPr>
            <a:endParaRPr lang="zh-TW" altLang="zh-TW" b="0">
              <a:solidFill>
                <a:schemeClr val="tx1"/>
              </a:solidFill>
              <a:latin typeface="Arial" pitchFamily="34" charset="0"/>
              <a:ea typeface="新細明體" pitchFamily="18" charset="-120"/>
            </a:endParaRPr>
          </a:p>
        </p:txBody>
      </p:sp>
      <p:pic>
        <p:nvPicPr>
          <p:cNvPr id="1020936" name="Picture 8" descr="3811627954_9ced509a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997200"/>
            <a:ext cx="3778250" cy="268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099095"/>
      </p:ext>
    </p:extLst>
  </p:cSld>
  <p:clrMapOvr>
    <a:masterClrMapping/>
  </p:clrMapOvr>
  <p:transition>
    <p:checker dir="ver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Rectangle 2"/>
          <p:cNvSpPr>
            <a:spLocks noGrp="1" noChangeArrowheads="1"/>
          </p:cNvSpPr>
          <p:nvPr>
            <p:ph type="title"/>
          </p:nvPr>
        </p:nvSpPr>
        <p:spPr/>
        <p:txBody>
          <a:bodyPr/>
          <a:lstStyle/>
          <a:p>
            <a:r>
              <a:rPr lang="en-US" altLang="zh-TW" b="1">
                <a:ea typeface="Arial Unicode MS" pitchFamily="34" charset="-120"/>
                <a:cs typeface="Arial Unicode MS" pitchFamily="34" charset="-120"/>
              </a:rPr>
              <a:t>    </a:t>
            </a:r>
          </a:p>
        </p:txBody>
      </p:sp>
      <p:sp>
        <p:nvSpPr>
          <p:cNvPr id="1022979" name="Rectangle 3"/>
          <p:cNvSpPr>
            <a:spLocks noGrp="1" noChangeArrowheads="1"/>
          </p:cNvSpPr>
          <p:nvPr>
            <p:ph type="body" idx="1"/>
          </p:nvPr>
        </p:nvSpPr>
        <p:spPr>
          <a:xfrm>
            <a:off x="468313" y="2060575"/>
            <a:ext cx="8675687" cy="2927350"/>
          </a:xfrm>
          <a:noFill/>
          <a:ln/>
        </p:spPr>
        <p:txBody>
          <a:bodyPr/>
          <a:lstStyle/>
          <a:p>
            <a:pPr>
              <a:buFont typeface="Wingdings" pitchFamily="2" charset="2"/>
              <a:buChar char="Ø"/>
            </a:pPr>
            <a:r>
              <a:rPr lang="zh-TW" altLang="en-US" sz="3600" b="1">
                <a:solidFill>
                  <a:srgbClr val="000099"/>
                </a:solidFill>
                <a:latin typeface="標楷體" pitchFamily="65" charset="-120"/>
                <a:ea typeface="標楷體" pitchFamily="65" charset="-120"/>
              </a:rPr>
              <a:t>動員準備階段</a:t>
            </a:r>
          </a:p>
          <a:p>
            <a:pPr>
              <a:buFont typeface="Wingdings" pitchFamily="2" charset="2"/>
              <a:buNone/>
            </a:pPr>
            <a:r>
              <a:rPr lang="zh-TW" altLang="en-US" sz="3600" b="1">
                <a:solidFill>
                  <a:srgbClr val="000099"/>
                </a:solidFill>
                <a:latin typeface="標楷體" pitchFamily="65" charset="-120"/>
                <a:ea typeface="標楷體" pitchFamily="65" charset="-120"/>
              </a:rPr>
              <a:t>   </a:t>
            </a:r>
            <a:r>
              <a:rPr lang="en-US" altLang="zh-TW" sz="3600" b="1">
                <a:solidFill>
                  <a:srgbClr val="FF0066"/>
                </a:solidFill>
                <a:latin typeface="標楷體" pitchFamily="65" charset="-120"/>
                <a:ea typeface="標楷體" pitchFamily="65" charset="-120"/>
              </a:rPr>
              <a:t>-</a:t>
            </a:r>
            <a:r>
              <a:rPr lang="zh-TW" altLang="en-US" sz="3600" b="1">
                <a:solidFill>
                  <a:srgbClr val="FF0066"/>
                </a:solidFill>
                <a:latin typeface="標楷體" pitchFamily="65" charset="-120"/>
                <a:ea typeface="標楷體" pitchFamily="65" charset="-120"/>
              </a:rPr>
              <a:t>結合施政作為，完成人力物力準備</a:t>
            </a:r>
          </a:p>
          <a:p>
            <a:pPr>
              <a:buFont typeface="Wingdings" pitchFamily="2" charset="2"/>
              <a:buChar char="Ø"/>
            </a:pPr>
            <a:r>
              <a:rPr lang="zh-TW" altLang="en-US" sz="3600" b="1">
                <a:solidFill>
                  <a:srgbClr val="000099"/>
                </a:solidFill>
                <a:latin typeface="標楷體" pitchFamily="65" charset="-120"/>
                <a:ea typeface="標楷體" pitchFamily="65" charset="-120"/>
              </a:rPr>
              <a:t>動員實施階段</a:t>
            </a:r>
          </a:p>
          <a:p>
            <a:pPr>
              <a:buFont typeface="Wingdings" pitchFamily="2" charset="2"/>
              <a:buNone/>
            </a:pPr>
            <a:r>
              <a:rPr kumimoji="0" lang="zh-TW" altLang="en-US" sz="3600" b="1">
                <a:solidFill>
                  <a:srgbClr val="000099"/>
                </a:solidFill>
                <a:latin typeface="標楷體" pitchFamily="65" charset="-120"/>
                <a:ea typeface="標楷體" pitchFamily="65" charset="-120"/>
              </a:rPr>
              <a:t>   </a:t>
            </a:r>
            <a:r>
              <a:rPr kumimoji="0" lang="en-US" altLang="zh-TW" sz="3600" b="1">
                <a:solidFill>
                  <a:srgbClr val="FF0066"/>
                </a:solidFill>
                <a:latin typeface="標楷體" pitchFamily="65" charset="-120"/>
                <a:ea typeface="標楷體" pitchFamily="65" charset="-120"/>
              </a:rPr>
              <a:t>-</a:t>
            </a:r>
            <a:r>
              <a:rPr kumimoji="0" lang="zh-TW" altLang="en-US" sz="3600" b="1">
                <a:solidFill>
                  <a:srgbClr val="FF0066"/>
                </a:solidFill>
                <a:latin typeface="標楷體" pitchFamily="65" charset="-120"/>
                <a:ea typeface="標楷體" pitchFamily="65" charset="-120"/>
              </a:rPr>
              <a:t>統合運用全民力量</a:t>
            </a:r>
          </a:p>
        </p:txBody>
      </p:sp>
      <p:grpSp>
        <p:nvGrpSpPr>
          <p:cNvPr id="1022980" name="Group 4"/>
          <p:cNvGrpSpPr>
            <a:grpSpLocks/>
          </p:cNvGrpSpPr>
          <p:nvPr/>
        </p:nvGrpSpPr>
        <p:grpSpPr bwMode="auto">
          <a:xfrm>
            <a:off x="2627313" y="404813"/>
            <a:ext cx="4114800" cy="844550"/>
            <a:chOff x="147" y="672"/>
            <a:chExt cx="2372" cy="288"/>
          </a:xfrm>
        </p:grpSpPr>
        <p:graphicFrame>
          <p:nvGraphicFramePr>
            <p:cNvPr id="1022981" name="Object 5"/>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98313"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2982" name="Text Box 6"/>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r>
                <a:rPr lang="zh-TW" altLang="en-US" sz="4400">
                  <a:solidFill>
                    <a:srgbClr val="FFFF99"/>
                  </a:solidFill>
                  <a:latin typeface="Verdana" pitchFamily="34" charset="0"/>
                </a:rPr>
                <a:t>動員任務</a:t>
              </a:r>
            </a:p>
          </p:txBody>
        </p:sp>
      </p:grpSp>
      <p:sp>
        <p:nvSpPr>
          <p:cNvPr id="1022983" name="Text Box 7"/>
          <p:cNvSpPr txBox="1">
            <a:spLocks noChangeArrowheads="1"/>
          </p:cNvSpPr>
          <p:nvPr/>
        </p:nvSpPr>
        <p:spPr bwMode="auto">
          <a:xfrm>
            <a:off x="5699125" y="5097463"/>
            <a:ext cx="186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FontTx/>
              <a:buNone/>
            </a:pPr>
            <a:endParaRPr lang="zh-TW" altLang="zh-TW" b="0">
              <a:solidFill>
                <a:schemeClr val="tx1"/>
              </a:solidFill>
              <a:latin typeface="Arial" pitchFamily="34" charset="0"/>
              <a:ea typeface="新細明體" pitchFamily="18" charset="-120"/>
            </a:endParaRPr>
          </a:p>
        </p:txBody>
      </p:sp>
    </p:spTree>
    <p:extLst>
      <p:ext uri="{BB962C8B-B14F-4D97-AF65-F5344CB8AC3E}">
        <p14:creationId xmlns:p14="http://schemas.microsoft.com/office/powerpoint/2010/main" val="3600479527"/>
      </p:ext>
    </p:extLst>
  </p:cSld>
  <p:clrMapOvr>
    <a:masterClrMapping/>
  </p:clrMapOvr>
  <p:transition>
    <p:checker dir="ver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Rectangle 2"/>
          <p:cNvSpPr>
            <a:spLocks noGrp="1" noChangeArrowheads="1"/>
          </p:cNvSpPr>
          <p:nvPr>
            <p:ph type="title"/>
          </p:nvPr>
        </p:nvSpPr>
        <p:spPr/>
        <p:txBody>
          <a:bodyPr/>
          <a:lstStyle/>
          <a:p>
            <a:r>
              <a:rPr lang="en-US" altLang="zh-TW" b="1">
                <a:ea typeface="Arial Unicode MS" pitchFamily="34" charset="-120"/>
                <a:cs typeface="Arial Unicode MS" pitchFamily="34" charset="-120"/>
              </a:rPr>
              <a:t>    </a:t>
            </a:r>
          </a:p>
        </p:txBody>
      </p:sp>
      <p:sp>
        <p:nvSpPr>
          <p:cNvPr id="1025027" name="Rectangle 3"/>
          <p:cNvSpPr>
            <a:spLocks noGrp="1" noChangeArrowheads="1"/>
          </p:cNvSpPr>
          <p:nvPr>
            <p:ph type="body" idx="1"/>
          </p:nvPr>
        </p:nvSpPr>
        <p:spPr>
          <a:xfrm>
            <a:off x="468313" y="1557338"/>
            <a:ext cx="8675687" cy="2927350"/>
          </a:xfrm>
          <a:noFill/>
          <a:ln/>
        </p:spPr>
        <p:txBody>
          <a:bodyPr/>
          <a:lstStyle/>
          <a:p>
            <a:pPr>
              <a:buFont typeface="Wingdings" pitchFamily="2" charset="2"/>
              <a:buChar char="Ø"/>
            </a:pPr>
            <a:r>
              <a:rPr lang="zh-TW" altLang="en-US" sz="3600" b="1">
                <a:solidFill>
                  <a:srgbClr val="000099"/>
                </a:solidFill>
                <a:latin typeface="標楷體" pitchFamily="65" charset="-120"/>
                <a:ea typeface="標楷體" pitchFamily="65" charset="-120"/>
              </a:rPr>
              <a:t>行政動員準備</a:t>
            </a:r>
          </a:p>
          <a:p>
            <a:pPr>
              <a:buFont typeface="Wingdings" pitchFamily="2" charset="2"/>
              <a:buNone/>
            </a:pPr>
            <a:r>
              <a:rPr lang="zh-TW" altLang="en-US" sz="3600" b="1">
                <a:solidFill>
                  <a:srgbClr val="000099"/>
                </a:solidFill>
                <a:latin typeface="標楷體" pitchFamily="65" charset="-120"/>
                <a:ea typeface="標楷體" pitchFamily="65" charset="-120"/>
              </a:rPr>
              <a:t>   </a:t>
            </a:r>
            <a:r>
              <a:rPr lang="en-US" altLang="zh-TW" sz="3600" b="1">
                <a:solidFill>
                  <a:srgbClr val="FF0066"/>
                </a:solidFill>
                <a:latin typeface="標楷體" pitchFamily="65" charset="-120"/>
                <a:ea typeface="標楷體" pitchFamily="65" charset="-120"/>
              </a:rPr>
              <a:t>-</a:t>
            </a:r>
            <a:r>
              <a:rPr lang="zh-TW" altLang="en-US" sz="3600" b="1">
                <a:solidFill>
                  <a:srgbClr val="FF0066"/>
                </a:solidFill>
                <a:latin typeface="標楷體" pitchFamily="65" charset="-120"/>
                <a:ea typeface="標楷體" pitchFamily="65" charset="-120"/>
              </a:rPr>
              <a:t>中央及縣市政府負責執行</a:t>
            </a:r>
          </a:p>
          <a:p>
            <a:pPr>
              <a:buFont typeface="Wingdings" pitchFamily="2" charset="2"/>
              <a:buChar char="Ø"/>
            </a:pPr>
            <a:r>
              <a:rPr lang="zh-TW" altLang="en-US" sz="3600" b="1">
                <a:solidFill>
                  <a:srgbClr val="000099"/>
                </a:solidFill>
                <a:latin typeface="標楷體" pitchFamily="65" charset="-120"/>
                <a:ea typeface="標楷體" pitchFamily="65" charset="-120"/>
              </a:rPr>
              <a:t>軍事動員準備</a:t>
            </a:r>
          </a:p>
          <a:p>
            <a:pPr>
              <a:buFont typeface="Wingdings" pitchFamily="2" charset="2"/>
              <a:buNone/>
            </a:pPr>
            <a:r>
              <a:rPr kumimoji="0" lang="zh-TW" altLang="en-US" sz="3600" b="1">
                <a:solidFill>
                  <a:srgbClr val="000099"/>
                </a:solidFill>
                <a:latin typeface="標楷體" pitchFamily="65" charset="-120"/>
                <a:ea typeface="標楷體" pitchFamily="65" charset="-120"/>
              </a:rPr>
              <a:t>   </a:t>
            </a:r>
            <a:r>
              <a:rPr kumimoji="0" lang="en-US" altLang="zh-TW" sz="3600" b="1">
                <a:solidFill>
                  <a:srgbClr val="FF0066"/>
                </a:solidFill>
                <a:latin typeface="標楷體" pitchFamily="65" charset="-120"/>
                <a:ea typeface="標楷體" pitchFamily="65" charset="-120"/>
              </a:rPr>
              <a:t>-</a:t>
            </a:r>
            <a:r>
              <a:rPr kumimoji="0" lang="zh-TW" altLang="en-US" sz="3600" b="1">
                <a:solidFill>
                  <a:srgbClr val="FF0066"/>
                </a:solidFill>
                <a:latin typeface="標楷體" pitchFamily="65" charset="-120"/>
                <a:ea typeface="標楷體" pitchFamily="65" charset="-120"/>
              </a:rPr>
              <a:t>國防部</a:t>
            </a:r>
            <a:r>
              <a:rPr lang="zh-TW" altLang="en-US" sz="3600" b="1">
                <a:solidFill>
                  <a:srgbClr val="FF0066"/>
                </a:solidFill>
                <a:latin typeface="標楷體" pitchFamily="65" charset="-120"/>
                <a:ea typeface="標楷體" pitchFamily="65" charset="-120"/>
              </a:rPr>
              <a:t>負責執行，中央各機關配合</a:t>
            </a:r>
          </a:p>
        </p:txBody>
      </p:sp>
      <p:grpSp>
        <p:nvGrpSpPr>
          <p:cNvPr id="1025028" name="Group 4"/>
          <p:cNvGrpSpPr>
            <a:grpSpLocks/>
          </p:cNvGrpSpPr>
          <p:nvPr/>
        </p:nvGrpSpPr>
        <p:grpSpPr bwMode="auto">
          <a:xfrm>
            <a:off x="2700338" y="476250"/>
            <a:ext cx="4114800" cy="844550"/>
            <a:chOff x="147" y="672"/>
            <a:chExt cx="2372" cy="288"/>
          </a:xfrm>
        </p:grpSpPr>
        <p:graphicFrame>
          <p:nvGraphicFramePr>
            <p:cNvPr id="1025029" name="Object 5"/>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99337"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5030" name="Text Box 6"/>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r>
                <a:rPr lang="zh-TW" altLang="en-US" sz="4400">
                  <a:solidFill>
                    <a:srgbClr val="FFFF99"/>
                  </a:solidFill>
                  <a:latin typeface="Verdana" pitchFamily="34" charset="0"/>
                </a:rPr>
                <a:t>動員準備區分</a:t>
              </a:r>
            </a:p>
          </p:txBody>
        </p:sp>
      </p:grpSp>
      <p:sp>
        <p:nvSpPr>
          <p:cNvPr id="1025031" name="Text Box 7"/>
          <p:cNvSpPr txBox="1">
            <a:spLocks noChangeArrowheads="1"/>
          </p:cNvSpPr>
          <p:nvPr/>
        </p:nvSpPr>
        <p:spPr bwMode="auto">
          <a:xfrm>
            <a:off x="5699125" y="5097463"/>
            <a:ext cx="186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FontTx/>
              <a:buNone/>
            </a:pPr>
            <a:endParaRPr lang="zh-TW" altLang="zh-TW" b="0">
              <a:solidFill>
                <a:schemeClr val="tx1"/>
              </a:solidFill>
              <a:latin typeface="Arial" pitchFamily="34" charset="0"/>
              <a:ea typeface="新細明體" pitchFamily="18" charset="-120"/>
            </a:endParaRPr>
          </a:p>
        </p:txBody>
      </p:sp>
      <p:pic>
        <p:nvPicPr>
          <p:cNvPr id="1025032" name="Picture 8" descr="3810813459_fe600238a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4508500"/>
            <a:ext cx="2881312" cy="204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469453"/>
      </p:ext>
    </p:extLst>
  </p:cSld>
  <p:clrMapOvr>
    <a:masterClrMapping/>
  </p:clrMapOvr>
  <p:transition>
    <p:checker dir="ver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74" name="Rectangle 2"/>
          <p:cNvSpPr>
            <a:spLocks noGrp="1" noChangeArrowheads="1"/>
          </p:cNvSpPr>
          <p:nvPr>
            <p:ph type="title"/>
          </p:nvPr>
        </p:nvSpPr>
        <p:spPr/>
        <p:txBody>
          <a:bodyPr/>
          <a:lstStyle/>
          <a:p>
            <a:r>
              <a:rPr lang="en-US" altLang="zh-TW" b="1">
                <a:ea typeface="Arial Unicode MS" pitchFamily="34" charset="-120"/>
                <a:cs typeface="Arial Unicode MS" pitchFamily="34" charset="-120"/>
              </a:rPr>
              <a:t>    </a:t>
            </a:r>
          </a:p>
        </p:txBody>
      </p:sp>
      <p:sp>
        <p:nvSpPr>
          <p:cNvPr id="1027075" name="Rectangle 3"/>
          <p:cNvSpPr>
            <a:spLocks noGrp="1" noChangeArrowheads="1"/>
          </p:cNvSpPr>
          <p:nvPr>
            <p:ph type="body" idx="1"/>
          </p:nvPr>
        </p:nvSpPr>
        <p:spPr>
          <a:xfrm>
            <a:off x="696913" y="1384300"/>
            <a:ext cx="4078287" cy="3308350"/>
          </a:xfrm>
          <a:noFill/>
          <a:ln/>
        </p:spPr>
        <p:txBody>
          <a:bodyPr/>
          <a:lstStyle/>
          <a:p>
            <a:pPr>
              <a:buFont typeface="Wingdings" pitchFamily="2" charset="2"/>
              <a:buChar char="Ø"/>
            </a:pPr>
            <a:r>
              <a:rPr lang="zh-TW" altLang="en-US" sz="3600" b="1">
                <a:solidFill>
                  <a:srgbClr val="000099"/>
                </a:solidFill>
                <a:latin typeface="標楷體" pitchFamily="65" charset="-120"/>
                <a:ea typeface="標楷體" pitchFamily="65" charset="-120"/>
              </a:rPr>
              <a:t>動員準備綱領</a:t>
            </a:r>
          </a:p>
          <a:p>
            <a:pPr>
              <a:buFont typeface="Wingdings" pitchFamily="2" charset="2"/>
              <a:buNone/>
            </a:pPr>
            <a:r>
              <a:rPr lang="zh-TW" altLang="en-US" sz="3600" b="1">
                <a:solidFill>
                  <a:srgbClr val="000099"/>
                </a:solidFill>
                <a:latin typeface="標楷體" pitchFamily="65" charset="-120"/>
                <a:ea typeface="標楷體" pitchFamily="65" charset="-120"/>
              </a:rPr>
              <a:t>   </a:t>
            </a:r>
            <a:endParaRPr lang="zh-TW" altLang="en-US" sz="3600" b="1">
              <a:solidFill>
                <a:srgbClr val="FF0066"/>
              </a:solidFill>
              <a:latin typeface="標楷體" pitchFamily="65" charset="-120"/>
              <a:ea typeface="標楷體" pitchFamily="65" charset="-120"/>
            </a:endParaRPr>
          </a:p>
          <a:p>
            <a:pPr>
              <a:buFont typeface="Wingdings" pitchFamily="2" charset="2"/>
              <a:buChar char="Ø"/>
            </a:pPr>
            <a:r>
              <a:rPr lang="zh-TW" altLang="en-US" sz="3600" b="1">
                <a:solidFill>
                  <a:srgbClr val="000099"/>
                </a:solidFill>
                <a:latin typeface="標楷體" pitchFamily="65" charset="-120"/>
                <a:ea typeface="標楷體" pitchFamily="65" charset="-120"/>
              </a:rPr>
              <a:t>動員準備方案</a:t>
            </a:r>
          </a:p>
          <a:p>
            <a:pPr>
              <a:buFont typeface="Wingdings" pitchFamily="2" charset="2"/>
              <a:buNone/>
            </a:pPr>
            <a:endParaRPr lang="zh-TW" altLang="en-US" sz="3600" b="1">
              <a:solidFill>
                <a:srgbClr val="000099"/>
              </a:solidFill>
              <a:latin typeface="標楷體" pitchFamily="65" charset="-120"/>
              <a:ea typeface="標楷體" pitchFamily="65" charset="-120"/>
            </a:endParaRPr>
          </a:p>
          <a:p>
            <a:pPr>
              <a:buFont typeface="Wingdings" pitchFamily="2" charset="2"/>
              <a:buChar char="Ø"/>
            </a:pPr>
            <a:r>
              <a:rPr lang="zh-TW" altLang="en-US" sz="3600" b="1">
                <a:solidFill>
                  <a:srgbClr val="000099"/>
                </a:solidFill>
                <a:latin typeface="標楷體" pitchFamily="65" charset="-120"/>
                <a:ea typeface="標楷體" pitchFamily="65" charset="-120"/>
              </a:rPr>
              <a:t>動員準備分類計畫</a:t>
            </a:r>
          </a:p>
        </p:txBody>
      </p:sp>
      <p:grpSp>
        <p:nvGrpSpPr>
          <p:cNvPr id="1027076" name="Group 4"/>
          <p:cNvGrpSpPr>
            <a:grpSpLocks/>
          </p:cNvGrpSpPr>
          <p:nvPr/>
        </p:nvGrpSpPr>
        <p:grpSpPr bwMode="auto">
          <a:xfrm>
            <a:off x="2700338" y="333375"/>
            <a:ext cx="4114800" cy="844550"/>
            <a:chOff x="147" y="672"/>
            <a:chExt cx="2372" cy="288"/>
          </a:xfrm>
        </p:grpSpPr>
        <p:graphicFrame>
          <p:nvGraphicFramePr>
            <p:cNvPr id="1027077" name="Object 5"/>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00361"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078" name="Text Box 6"/>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r>
                <a:rPr lang="zh-TW" altLang="en-US" sz="4400">
                  <a:solidFill>
                    <a:srgbClr val="FFFF99"/>
                  </a:solidFill>
                  <a:latin typeface="Verdana" pitchFamily="34" charset="0"/>
                </a:rPr>
                <a:t>動員計畫區分</a:t>
              </a:r>
            </a:p>
          </p:txBody>
        </p:sp>
      </p:grpSp>
      <p:sp>
        <p:nvSpPr>
          <p:cNvPr id="1027079" name="Text Box 7"/>
          <p:cNvSpPr txBox="1">
            <a:spLocks noChangeArrowheads="1"/>
          </p:cNvSpPr>
          <p:nvPr/>
        </p:nvSpPr>
        <p:spPr bwMode="auto">
          <a:xfrm>
            <a:off x="5699125" y="5097463"/>
            <a:ext cx="186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FontTx/>
              <a:buNone/>
            </a:pPr>
            <a:endParaRPr lang="zh-TW" altLang="zh-TW" b="0">
              <a:solidFill>
                <a:schemeClr val="tx1"/>
              </a:solidFill>
              <a:latin typeface="Arial" pitchFamily="34" charset="0"/>
              <a:ea typeface="新細明體" pitchFamily="18" charset="-120"/>
            </a:endParaRPr>
          </a:p>
        </p:txBody>
      </p:sp>
      <p:pic>
        <p:nvPicPr>
          <p:cNvPr id="1027080" name="Picture 8" descr="3810813907_a99fb958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708275"/>
            <a:ext cx="3760787" cy="310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164554"/>
      </p:ext>
    </p:extLst>
  </p:cSld>
  <p:clrMapOvr>
    <a:masterClrMapping/>
  </p:clrMapOvr>
  <p:transition>
    <p:checker dir="ver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2" name="Rectangle 2"/>
          <p:cNvSpPr>
            <a:spLocks noGrp="1" noChangeArrowheads="1"/>
          </p:cNvSpPr>
          <p:nvPr>
            <p:ph type="title"/>
          </p:nvPr>
        </p:nvSpPr>
        <p:spPr/>
        <p:txBody>
          <a:bodyPr/>
          <a:lstStyle/>
          <a:p>
            <a:r>
              <a:rPr lang="en-US" altLang="zh-TW" b="1">
                <a:ea typeface="Arial Unicode MS" pitchFamily="34" charset="-120"/>
                <a:cs typeface="Arial Unicode MS" pitchFamily="34" charset="-120"/>
              </a:rPr>
              <a:t>    </a:t>
            </a:r>
          </a:p>
        </p:txBody>
      </p:sp>
      <p:sp>
        <p:nvSpPr>
          <p:cNvPr id="1029123" name="Rectangle 3"/>
          <p:cNvSpPr>
            <a:spLocks noGrp="1" noChangeArrowheads="1"/>
          </p:cNvSpPr>
          <p:nvPr>
            <p:ph type="body" idx="1"/>
          </p:nvPr>
        </p:nvSpPr>
        <p:spPr>
          <a:xfrm>
            <a:off x="468313" y="2060575"/>
            <a:ext cx="8675687" cy="2927350"/>
          </a:xfrm>
          <a:noFill/>
          <a:ln/>
        </p:spPr>
        <p:txBody>
          <a:bodyPr/>
          <a:lstStyle/>
          <a:p>
            <a:pPr>
              <a:lnSpc>
                <a:spcPct val="80000"/>
              </a:lnSpc>
              <a:buFont typeface="Wingdings" pitchFamily="2" charset="2"/>
              <a:buChar char="Ø"/>
            </a:pPr>
            <a:r>
              <a:rPr lang="zh-TW" altLang="en-US" b="1">
                <a:solidFill>
                  <a:srgbClr val="0000FF"/>
                </a:solidFill>
                <a:latin typeface="標楷體" pitchFamily="65" charset="-120"/>
                <a:ea typeface="標楷體" pitchFamily="65" charset="-120"/>
              </a:rPr>
              <a:t>策訂動員準備分類計畫並協調推動</a:t>
            </a:r>
          </a:p>
          <a:p>
            <a:pPr>
              <a:lnSpc>
                <a:spcPct val="80000"/>
              </a:lnSpc>
              <a:buFont typeface="Wingdings" pitchFamily="2" charset="2"/>
              <a:buNone/>
            </a:pPr>
            <a:endParaRPr lang="zh-TW" altLang="en-US" b="1">
              <a:solidFill>
                <a:srgbClr val="0000FF"/>
              </a:solidFill>
              <a:latin typeface="標楷體" pitchFamily="65" charset="-120"/>
              <a:ea typeface="標楷體" pitchFamily="65" charset="-120"/>
            </a:endParaRPr>
          </a:p>
          <a:p>
            <a:pPr>
              <a:lnSpc>
                <a:spcPct val="80000"/>
              </a:lnSpc>
              <a:buFont typeface="Wingdings" pitchFamily="2" charset="2"/>
              <a:buChar char="Ø"/>
            </a:pPr>
            <a:r>
              <a:rPr lang="zh-TW" altLang="en-US" b="1">
                <a:solidFill>
                  <a:srgbClr val="0000FF"/>
                </a:solidFill>
                <a:latin typeface="標楷體" pitchFamily="65" charset="-120"/>
                <a:ea typeface="標楷體" pitchFamily="65" charset="-120"/>
              </a:rPr>
              <a:t>行政動員準備支援軍事動員準備</a:t>
            </a:r>
          </a:p>
          <a:p>
            <a:pPr>
              <a:lnSpc>
                <a:spcPct val="80000"/>
              </a:lnSpc>
              <a:buFont typeface="Wingdings" pitchFamily="2" charset="2"/>
              <a:buNone/>
            </a:pPr>
            <a:endParaRPr lang="zh-TW" altLang="en-US" b="1">
              <a:solidFill>
                <a:srgbClr val="0000FF"/>
              </a:solidFill>
              <a:latin typeface="標楷體" pitchFamily="65" charset="-120"/>
              <a:ea typeface="標楷體" pitchFamily="65" charset="-120"/>
            </a:endParaRPr>
          </a:p>
          <a:p>
            <a:pPr>
              <a:lnSpc>
                <a:spcPct val="80000"/>
              </a:lnSpc>
              <a:buFont typeface="Wingdings" pitchFamily="2" charset="2"/>
              <a:buChar char="Ø"/>
            </a:pPr>
            <a:r>
              <a:rPr lang="zh-TW" altLang="en-US" b="1">
                <a:solidFill>
                  <a:srgbClr val="0000FF"/>
                </a:solidFill>
                <a:latin typeface="標楷體" pitchFamily="65" charset="-120"/>
                <a:ea typeface="標楷體" pitchFamily="65" charset="-120"/>
              </a:rPr>
              <a:t>行政院動員會報交辦動員準備事項之執行</a:t>
            </a:r>
          </a:p>
          <a:p>
            <a:pPr>
              <a:lnSpc>
                <a:spcPct val="80000"/>
              </a:lnSpc>
              <a:buFont typeface="Wingdings" pitchFamily="2" charset="2"/>
              <a:buNone/>
            </a:pPr>
            <a:r>
              <a:rPr kumimoji="0" lang="zh-TW" altLang="en-US" b="1">
                <a:solidFill>
                  <a:srgbClr val="0000FF"/>
                </a:solidFill>
                <a:latin typeface="標楷體" pitchFamily="65" charset="-120"/>
                <a:ea typeface="標楷體" pitchFamily="65" charset="-120"/>
              </a:rPr>
              <a:t>   </a:t>
            </a:r>
          </a:p>
        </p:txBody>
      </p:sp>
      <p:grpSp>
        <p:nvGrpSpPr>
          <p:cNvPr id="1029124" name="Group 4"/>
          <p:cNvGrpSpPr>
            <a:grpSpLocks/>
          </p:cNvGrpSpPr>
          <p:nvPr/>
        </p:nvGrpSpPr>
        <p:grpSpPr bwMode="auto">
          <a:xfrm>
            <a:off x="1187450" y="476250"/>
            <a:ext cx="6408738" cy="844550"/>
            <a:chOff x="147" y="672"/>
            <a:chExt cx="2372" cy="288"/>
          </a:xfrm>
        </p:grpSpPr>
        <p:graphicFrame>
          <p:nvGraphicFramePr>
            <p:cNvPr id="1029125" name="Object 5"/>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01385"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126" name="Text Box 6"/>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r>
                <a:rPr lang="zh-TW" altLang="en-US" sz="4400">
                  <a:solidFill>
                    <a:srgbClr val="FFFF99"/>
                  </a:solidFill>
                  <a:latin typeface="Verdana" pitchFamily="34" charset="0"/>
                </a:rPr>
                <a:t>動員準備分類計畫任務</a:t>
              </a:r>
            </a:p>
          </p:txBody>
        </p:sp>
      </p:grpSp>
      <p:sp>
        <p:nvSpPr>
          <p:cNvPr id="1029127" name="Text Box 7"/>
          <p:cNvSpPr txBox="1">
            <a:spLocks noChangeArrowheads="1"/>
          </p:cNvSpPr>
          <p:nvPr/>
        </p:nvSpPr>
        <p:spPr bwMode="auto">
          <a:xfrm>
            <a:off x="5699125" y="5097463"/>
            <a:ext cx="186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FontTx/>
              <a:buNone/>
            </a:pPr>
            <a:endParaRPr lang="zh-TW" altLang="zh-TW" b="0">
              <a:solidFill>
                <a:schemeClr val="tx1"/>
              </a:solidFill>
              <a:latin typeface="Arial" pitchFamily="34" charset="0"/>
              <a:ea typeface="新細明體" pitchFamily="18" charset="-120"/>
            </a:endParaRPr>
          </a:p>
        </p:txBody>
      </p:sp>
    </p:spTree>
    <p:extLst>
      <p:ext uri="{BB962C8B-B14F-4D97-AF65-F5344CB8AC3E}">
        <p14:creationId xmlns:p14="http://schemas.microsoft.com/office/powerpoint/2010/main" val="1560753181"/>
      </p:ext>
    </p:extLst>
  </p:cSld>
  <p:clrMapOvr>
    <a:masterClrMapping/>
  </p:clrMapOvr>
  <p:transition>
    <p:checke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編號版面配置區 3"/>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gn="r" eaLnBrk="1" hangingPunct="1"/>
            <a:fld id="{78CBA54E-7E0B-44BE-9650-DBF2ACCDB18D}" type="slidenum">
              <a:rPr lang="en-US" altLang="zh-TW" sz="1400">
                <a:solidFill>
                  <a:schemeClr val="tx1"/>
                </a:solidFill>
              </a:rPr>
              <a:pPr algn="r" eaLnBrk="1" hangingPunct="1"/>
              <a:t>9</a:t>
            </a:fld>
            <a:endParaRPr lang="en-US" altLang="zh-TW" sz="1400">
              <a:solidFill>
                <a:schemeClr val="tx1"/>
              </a:solidFill>
            </a:endParaRPr>
          </a:p>
        </p:txBody>
      </p:sp>
      <p:sp>
        <p:nvSpPr>
          <p:cNvPr id="28675" name="Line 29"/>
          <p:cNvSpPr>
            <a:spLocks noChangeShapeType="1"/>
          </p:cNvSpPr>
          <p:nvPr/>
        </p:nvSpPr>
        <p:spPr bwMode="auto">
          <a:xfrm>
            <a:off x="7019925" y="2708275"/>
            <a:ext cx="1152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8676" name="Rectangle 4"/>
          <p:cNvSpPr>
            <a:spLocks noChangeArrowheads="1"/>
          </p:cNvSpPr>
          <p:nvPr/>
        </p:nvSpPr>
        <p:spPr bwMode="auto">
          <a:xfrm>
            <a:off x="0" y="981075"/>
            <a:ext cx="5570538"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tabLst>
                <a:tab pos="457200" algn="l"/>
              </a:tabLst>
              <a:defRPr kumimoji="1" sz="5400">
                <a:solidFill>
                  <a:srgbClr val="800000"/>
                </a:solidFill>
                <a:latin typeface="Times New Roman" pitchFamily="18" charset="0"/>
                <a:ea typeface="新細明體" pitchFamily="18" charset="-120"/>
              </a:defRPr>
            </a:lvl1pPr>
            <a:lvl2pPr marL="742950" indent="-285750" eaLnBrk="0" hangingPunct="0">
              <a:tabLst>
                <a:tab pos="457200" algn="l"/>
              </a:tabLst>
              <a:defRPr kumimoji="1" sz="5400">
                <a:solidFill>
                  <a:srgbClr val="800000"/>
                </a:solidFill>
                <a:latin typeface="Times New Roman" pitchFamily="18" charset="0"/>
                <a:ea typeface="新細明體" pitchFamily="18" charset="-120"/>
              </a:defRPr>
            </a:lvl2pPr>
            <a:lvl3pPr marL="1143000" indent="-228600" eaLnBrk="0" hangingPunct="0">
              <a:tabLst>
                <a:tab pos="457200" algn="l"/>
              </a:tabLst>
              <a:defRPr kumimoji="1" sz="5400">
                <a:solidFill>
                  <a:srgbClr val="800000"/>
                </a:solidFill>
                <a:latin typeface="Times New Roman" pitchFamily="18" charset="0"/>
                <a:ea typeface="新細明體" pitchFamily="18" charset="-120"/>
              </a:defRPr>
            </a:lvl3pPr>
            <a:lvl4pPr marL="1600200" indent="-228600" eaLnBrk="0" hangingPunct="0">
              <a:tabLst>
                <a:tab pos="457200" algn="l"/>
              </a:tabLst>
              <a:defRPr kumimoji="1" sz="5400">
                <a:solidFill>
                  <a:srgbClr val="800000"/>
                </a:solidFill>
                <a:latin typeface="Times New Roman" pitchFamily="18" charset="0"/>
                <a:ea typeface="新細明體" pitchFamily="18" charset="-120"/>
              </a:defRPr>
            </a:lvl4pPr>
            <a:lvl5pPr marL="2057400" indent="-228600" eaLnBrk="0" hangingPunct="0">
              <a:tabLst>
                <a:tab pos="457200" algn="l"/>
              </a:tabLst>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tabLst>
                <a:tab pos="457200" algn="l"/>
              </a:tabLs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tabLst>
                <a:tab pos="457200" algn="l"/>
              </a:tabLs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tabLst>
                <a:tab pos="457200" algn="l"/>
              </a:tabLs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tabLst>
                <a:tab pos="457200" algn="l"/>
              </a:tabLst>
              <a:defRPr kumimoji="1" sz="5400">
                <a:solidFill>
                  <a:srgbClr val="800000"/>
                </a:solidFill>
                <a:latin typeface="Times New Roman" pitchFamily="18" charset="0"/>
                <a:ea typeface="新細明體" pitchFamily="18" charset="-120"/>
              </a:defRPr>
            </a:lvl9pPr>
          </a:lstStyle>
          <a:p>
            <a:pPr eaLnBrk="1" hangingPunct="1">
              <a:lnSpc>
                <a:spcPts val="3900"/>
              </a:lnSpc>
            </a:pPr>
            <a:r>
              <a:rPr lang="zh-TW" altLang="en-US" sz="2800" b="1" dirty="0">
                <a:solidFill>
                  <a:srgbClr val="FF0000"/>
                </a:solidFill>
                <a:latin typeface="標楷體" pitchFamily="65" charset="-120"/>
                <a:ea typeface="標楷體" pitchFamily="65" charset="-120"/>
              </a:rPr>
              <a:t>    </a:t>
            </a:r>
            <a:r>
              <a:rPr lang="zh-TW" altLang="zh-TW" sz="2800" b="1" dirty="0">
                <a:solidFill>
                  <a:srgbClr val="FF0000"/>
                </a:solidFill>
                <a:latin typeface="標楷體" pitchFamily="65" charset="-120"/>
                <a:ea typeface="標楷體" pitchFamily="65" charset="-120"/>
              </a:rPr>
              <a:t>「全民國防」</a:t>
            </a:r>
            <a:r>
              <a:rPr lang="zh-TW" altLang="zh-TW" sz="2800" b="1" dirty="0">
                <a:solidFill>
                  <a:srgbClr val="0000FF"/>
                </a:solidFill>
                <a:latin typeface="標楷體" pitchFamily="65" charset="-120"/>
                <a:ea typeface="標楷體" pitchFamily="65" charset="-120"/>
              </a:rPr>
              <a:t>是以軍民一體、</a:t>
            </a:r>
            <a:endParaRPr lang="en-US" altLang="zh-TW" sz="2800" b="1" dirty="0">
              <a:solidFill>
                <a:srgbClr val="0000FF"/>
              </a:solidFill>
              <a:latin typeface="標楷體" pitchFamily="65" charset="-120"/>
              <a:ea typeface="標楷體" pitchFamily="65" charset="-120"/>
            </a:endParaRPr>
          </a:p>
          <a:p>
            <a:pPr eaLnBrk="1" hangingPunct="1">
              <a:lnSpc>
                <a:spcPts val="3900"/>
              </a:lnSpc>
            </a:pPr>
            <a:r>
              <a:rPr lang="zh-TW" altLang="zh-TW" sz="2800" b="1" dirty="0">
                <a:solidFill>
                  <a:srgbClr val="0000FF"/>
                </a:solidFill>
                <a:latin typeface="標楷體" pitchFamily="65" charset="-120"/>
                <a:ea typeface="標楷體" pitchFamily="65" charset="-120"/>
              </a:rPr>
              <a:t>文武合一的形式，不分前後方、平</a:t>
            </a:r>
            <a:endParaRPr lang="en-US" altLang="zh-TW" sz="2800" b="1" dirty="0">
              <a:solidFill>
                <a:srgbClr val="0000FF"/>
              </a:solidFill>
              <a:latin typeface="標楷體" pitchFamily="65" charset="-120"/>
              <a:ea typeface="標楷體" pitchFamily="65" charset="-120"/>
            </a:endParaRPr>
          </a:p>
          <a:p>
            <a:pPr eaLnBrk="1" hangingPunct="1">
              <a:lnSpc>
                <a:spcPts val="3900"/>
              </a:lnSpc>
            </a:pPr>
            <a:r>
              <a:rPr lang="zh-TW" altLang="zh-TW" sz="2800" b="1" dirty="0">
                <a:solidFill>
                  <a:srgbClr val="0000FF"/>
                </a:solidFill>
                <a:latin typeface="標楷體" pitchFamily="65" charset="-120"/>
                <a:ea typeface="標楷體" pitchFamily="65" charset="-120"/>
              </a:rPr>
              <a:t>時戰時，將有形武力、民間可用資</a:t>
            </a:r>
            <a:endParaRPr lang="en-US" altLang="zh-TW" sz="2800" b="1" dirty="0">
              <a:solidFill>
                <a:srgbClr val="0000FF"/>
              </a:solidFill>
              <a:latin typeface="標楷體" pitchFamily="65" charset="-120"/>
              <a:ea typeface="標楷體" pitchFamily="65" charset="-120"/>
            </a:endParaRPr>
          </a:p>
          <a:p>
            <a:pPr eaLnBrk="1" hangingPunct="1">
              <a:lnSpc>
                <a:spcPts val="3900"/>
              </a:lnSpc>
            </a:pPr>
            <a:r>
              <a:rPr lang="zh-TW" altLang="zh-TW" sz="2800" b="1" dirty="0">
                <a:solidFill>
                  <a:srgbClr val="0000FF"/>
                </a:solidFill>
                <a:latin typeface="標楷體" pitchFamily="65" charset="-120"/>
                <a:ea typeface="標楷體" pitchFamily="65" charset="-120"/>
              </a:rPr>
              <a:t>源與精神意志合而為一的總體國防</a:t>
            </a:r>
            <a:endParaRPr lang="en-US" altLang="zh-TW" sz="2800" b="1" dirty="0">
              <a:solidFill>
                <a:srgbClr val="0000FF"/>
              </a:solidFill>
              <a:latin typeface="標楷體" pitchFamily="65" charset="-120"/>
              <a:ea typeface="標楷體" pitchFamily="65" charset="-120"/>
            </a:endParaRPr>
          </a:p>
          <a:p>
            <a:pPr eaLnBrk="1" hangingPunct="1">
              <a:lnSpc>
                <a:spcPts val="3900"/>
              </a:lnSpc>
            </a:pPr>
            <a:r>
              <a:rPr lang="zh-TW" altLang="zh-TW" sz="2800" b="1" dirty="0">
                <a:solidFill>
                  <a:srgbClr val="0000FF"/>
                </a:solidFill>
                <a:latin typeface="標楷體" pitchFamily="65" charset="-120"/>
                <a:ea typeface="標楷體" pitchFamily="65" charset="-120"/>
              </a:rPr>
              <a:t>力量。</a:t>
            </a:r>
            <a:endParaRPr lang="en-US" altLang="zh-TW" sz="2800" b="1" dirty="0">
              <a:solidFill>
                <a:srgbClr val="0000FF"/>
              </a:solidFill>
              <a:latin typeface="標楷體" pitchFamily="65" charset="-120"/>
              <a:ea typeface="標楷體" pitchFamily="65" charset="-120"/>
            </a:endParaRPr>
          </a:p>
          <a:p>
            <a:pPr eaLnBrk="1" hangingPunct="1">
              <a:lnSpc>
                <a:spcPct val="140000"/>
              </a:lnSpc>
            </a:pPr>
            <a:endParaRPr lang="en-US" altLang="zh-TW" sz="2800" b="1" dirty="0">
              <a:solidFill>
                <a:srgbClr val="0000FF"/>
              </a:solidFill>
              <a:latin typeface="標楷體" pitchFamily="65" charset="-120"/>
              <a:ea typeface="標楷體" pitchFamily="65" charset="-120"/>
            </a:endParaRPr>
          </a:p>
        </p:txBody>
      </p:sp>
      <p:sp>
        <p:nvSpPr>
          <p:cNvPr id="451596" name="Rectangle 4"/>
          <p:cNvSpPr>
            <a:spLocks noChangeArrowheads="1"/>
          </p:cNvSpPr>
          <p:nvPr/>
        </p:nvSpPr>
        <p:spPr bwMode="auto">
          <a:xfrm>
            <a:off x="0" y="0"/>
            <a:ext cx="4895850" cy="711200"/>
          </a:xfrm>
          <a:prstGeom prst="rect">
            <a:avLst/>
          </a:prstGeom>
          <a:solidFill>
            <a:srgbClr val="00FFFF"/>
          </a:solidFill>
          <a:ln w="9525">
            <a:solidFill>
              <a:srgbClr val="00FFFF"/>
            </a:solidFill>
            <a:miter lim="800000"/>
            <a:headEnd/>
            <a:tailEnd/>
          </a:ln>
        </p:spPr>
        <p:txBody>
          <a:bodyPr lIns="92075" tIns="46038" rIns="92075" bIns="46038">
            <a:spAutoFit/>
          </a:bodyPr>
          <a:lstStyle/>
          <a:p>
            <a:pPr>
              <a:defRPr/>
            </a:pPr>
            <a:r>
              <a:rPr lang="zh-TW" altLang="en-US" sz="4000" dirty="0">
                <a:solidFill>
                  <a:srgbClr val="FF0000"/>
                </a:solidFill>
                <a:effectLst>
                  <a:outerShdw blurRad="38100" dist="38100" dir="2700000" algn="tl">
                    <a:srgbClr val="000000"/>
                  </a:outerShdw>
                </a:effectLst>
                <a:latin typeface="標楷體" pitchFamily="65" charset="-120"/>
                <a:ea typeface="標楷體" pitchFamily="65" charset="-120"/>
              </a:rPr>
              <a:t>全民國防意涵與發展</a:t>
            </a:r>
          </a:p>
        </p:txBody>
      </p:sp>
      <p:sp>
        <p:nvSpPr>
          <p:cNvPr id="28678" name="Rectangle 1"/>
          <p:cNvSpPr>
            <a:spLocks noChangeArrowheads="1"/>
          </p:cNvSpPr>
          <p:nvPr/>
        </p:nvSpPr>
        <p:spPr bwMode="auto">
          <a:xfrm>
            <a:off x="179388" y="3392261"/>
            <a:ext cx="5688012"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indent="355600" eaLnBrk="0" hangingPunct="0">
              <a:defRPr kumimoji="1" sz="5400">
                <a:solidFill>
                  <a:srgbClr val="800000"/>
                </a:solidFill>
                <a:latin typeface="Times New Roman" pitchFamily="18" charset="0"/>
                <a:ea typeface="新細明體" pitchFamily="18" charset="-120"/>
              </a:defRPr>
            </a:lvl1pPr>
            <a:lvl2pPr marL="742950" indent="-285750" eaLnBrk="0" hangingPunct="0">
              <a:defRPr kumimoji="1" sz="5400">
                <a:solidFill>
                  <a:srgbClr val="800000"/>
                </a:solidFill>
                <a:latin typeface="Times New Roman" pitchFamily="18" charset="0"/>
                <a:ea typeface="新細明體" pitchFamily="18" charset="-120"/>
              </a:defRPr>
            </a:lvl2pPr>
            <a:lvl3pPr marL="1143000" indent="-228600" eaLnBrk="0" hangingPunct="0">
              <a:defRPr kumimoji="1" sz="5400">
                <a:solidFill>
                  <a:srgbClr val="800000"/>
                </a:solidFill>
                <a:latin typeface="Times New Roman" pitchFamily="18" charset="0"/>
                <a:ea typeface="新細明體" pitchFamily="18" charset="-120"/>
              </a:defRPr>
            </a:lvl3pPr>
            <a:lvl4pPr marL="1600200" indent="-228600" eaLnBrk="0" hangingPunct="0">
              <a:defRPr kumimoji="1" sz="5400">
                <a:solidFill>
                  <a:srgbClr val="800000"/>
                </a:solidFill>
                <a:latin typeface="Times New Roman" pitchFamily="18" charset="0"/>
                <a:ea typeface="新細明體" pitchFamily="18" charset="-120"/>
              </a:defRPr>
            </a:lvl4pPr>
            <a:lvl5pPr marL="2057400" indent="-228600" eaLnBrk="0" hangingPunct="0">
              <a:defRPr kumimoji="1" sz="5400">
                <a:solidFill>
                  <a:srgbClr val="800000"/>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5400">
                <a:solidFill>
                  <a:srgbClr val="800000"/>
                </a:solidFill>
                <a:latin typeface="Times New Roman" pitchFamily="18" charset="0"/>
                <a:ea typeface="新細明體" pitchFamily="18" charset="-120"/>
              </a:defRPr>
            </a:lvl9pPr>
          </a:lstStyle>
          <a:p>
            <a:pPr>
              <a:lnSpc>
                <a:spcPts val="3800"/>
              </a:lnSpc>
            </a:pPr>
            <a:r>
              <a:rPr lang="zh-TW" altLang="en-US" sz="2800" b="1" dirty="0">
                <a:solidFill>
                  <a:srgbClr val="FF0000"/>
                </a:solidFill>
                <a:latin typeface="標楷體" pitchFamily="65" charset="-120"/>
                <a:ea typeface="標楷體" pitchFamily="65" charset="-120"/>
              </a:rPr>
              <a:t>  </a:t>
            </a:r>
            <a:r>
              <a:rPr lang="zh-TW" altLang="zh-TW" sz="2800" b="1" dirty="0">
                <a:solidFill>
                  <a:srgbClr val="FF0000"/>
                </a:solidFill>
                <a:latin typeface="標楷體" pitchFamily="65" charset="-120"/>
                <a:ea typeface="標楷體" pitchFamily="65" charset="-120"/>
              </a:rPr>
              <a:t>「全民國防」</a:t>
            </a:r>
            <a:r>
              <a:rPr lang="zh-TW" altLang="zh-TW" sz="2800" b="1" dirty="0">
                <a:solidFill>
                  <a:srgbClr val="0000FF"/>
                </a:solidFill>
                <a:latin typeface="標楷體" pitchFamily="65" charset="-120"/>
                <a:ea typeface="標楷體" pitchFamily="65" charset="-120"/>
              </a:rPr>
              <a:t>指的就是總體國防</a:t>
            </a:r>
            <a:r>
              <a:rPr lang="zh-TW" altLang="en-US" sz="2800" b="1" dirty="0">
                <a:solidFill>
                  <a:srgbClr val="0000FF"/>
                </a:solidFill>
                <a:latin typeface="標楷體" pitchFamily="65" charset="-120"/>
                <a:ea typeface="標楷體" pitchFamily="65" charset="-120"/>
              </a:rPr>
              <a:t>。</a:t>
            </a:r>
            <a:r>
              <a:rPr lang="zh-TW" altLang="zh-TW" sz="2800" b="1" dirty="0">
                <a:solidFill>
                  <a:srgbClr val="0000FF"/>
                </a:solidFill>
                <a:latin typeface="標楷體" pitchFamily="65" charset="-120"/>
                <a:ea typeface="標楷體" pitchFamily="65" charset="-120"/>
              </a:rPr>
              <a:t>其本質即為全民支持國防的共識，以及防禦外來侵略與保衛國家的決心；而簡單的說，全民國防的本質就是一種自信，一種信心，一種全民衛國精神及意志。</a:t>
            </a:r>
          </a:p>
        </p:txBody>
      </p:sp>
      <p:pic>
        <p:nvPicPr>
          <p:cNvPr id="28679" name="圖片 6" descr="全民國防講習.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60350"/>
            <a:ext cx="2735262"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圖片 7" descr="全民防衛.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2565400"/>
            <a:ext cx="27527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圖片 9" descr="法國大革命.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4292600"/>
            <a:ext cx="275113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6343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Rectangle 2"/>
          <p:cNvSpPr>
            <a:spLocks noGrp="1" noChangeArrowheads="1"/>
          </p:cNvSpPr>
          <p:nvPr>
            <p:ph type="title"/>
          </p:nvPr>
        </p:nvSpPr>
        <p:spPr/>
        <p:txBody>
          <a:bodyPr/>
          <a:lstStyle/>
          <a:p>
            <a:r>
              <a:rPr lang="en-US" altLang="zh-TW" b="1">
                <a:ea typeface="Arial Unicode MS" pitchFamily="34" charset="-120"/>
                <a:cs typeface="Arial Unicode MS" pitchFamily="34" charset="-120"/>
              </a:rPr>
              <a:t>    </a:t>
            </a:r>
          </a:p>
        </p:txBody>
      </p:sp>
      <p:sp>
        <p:nvSpPr>
          <p:cNvPr id="1031171" name="Rectangle 3"/>
          <p:cNvSpPr>
            <a:spLocks noGrp="1" noChangeArrowheads="1"/>
          </p:cNvSpPr>
          <p:nvPr>
            <p:ph type="body" idx="1"/>
          </p:nvPr>
        </p:nvSpPr>
        <p:spPr>
          <a:xfrm>
            <a:off x="468313" y="2060575"/>
            <a:ext cx="8675687" cy="3744913"/>
          </a:xfrm>
          <a:noFill/>
          <a:ln/>
        </p:spPr>
        <p:txBody>
          <a:bodyPr/>
          <a:lstStyle/>
          <a:p>
            <a:pPr>
              <a:buFont typeface="Wingdings" pitchFamily="2" charset="2"/>
              <a:buChar char="Ø"/>
            </a:pPr>
            <a:r>
              <a:rPr lang="zh-TW" altLang="en-US" b="1">
                <a:solidFill>
                  <a:srgbClr val="0000CC"/>
                </a:solidFill>
                <a:latin typeface="標楷體" pitchFamily="65" charset="-120"/>
                <a:ea typeface="標楷體" pitchFamily="65" charset="-120"/>
              </a:rPr>
              <a:t>行政院動員會報決議事項之執行</a:t>
            </a:r>
          </a:p>
          <a:p>
            <a:pPr>
              <a:buFont typeface="Wingdings" pitchFamily="2" charset="2"/>
              <a:buChar char="Ø"/>
            </a:pPr>
            <a:r>
              <a:rPr lang="zh-TW" altLang="en-US" b="1">
                <a:solidFill>
                  <a:srgbClr val="0000CC"/>
                </a:solidFill>
                <a:latin typeface="標楷體" pitchFamily="65" charset="-120"/>
                <a:ea typeface="標楷體" pitchFamily="65" charset="-120"/>
              </a:rPr>
              <a:t>依據動員準備分類計畫策訂執行計畫</a:t>
            </a:r>
          </a:p>
          <a:p>
            <a:pPr>
              <a:buFont typeface="Wingdings" pitchFamily="2" charset="2"/>
              <a:buChar char="Ø"/>
            </a:pPr>
            <a:r>
              <a:rPr lang="zh-TW" altLang="en-US" b="1">
                <a:solidFill>
                  <a:srgbClr val="0000CC"/>
                </a:solidFill>
                <a:latin typeface="標楷體" pitchFamily="65" charset="-120"/>
                <a:ea typeface="標楷體" pitchFamily="65" charset="-120"/>
              </a:rPr>
              <a:t>行政動員準備支援軍事動員準備之政軍協調</a:t>
            </a:r>
          </a:p>
          <a:p>
            <a:pPr>
              <a:buFont typeface="Wingdings" pitchFamily="2" charset="2"/>
              <a:buChar char="Ø"/>
            </a:pPr>
            <a:r>
              <a:rPr lang="zh-TW" altLang="en-US" b="1">
                <a:solidFill>
                  <a:srgbClr val="0000CC"/>
                </a:solidFill>
                <a:latin typeface="標楷體" pitchFamily="65" charset="-120"/>
                <a:ea typeface="標楷體" pitchFamily="65" charset="-120"/>
              </a:rPr>
              <a:t>全民戰力綜合協調組織業務之配合執行</a:t>
            </a:r>
          </a:p>
          <a:p>
            <a:pPr>
              <a:buFont typeface="Wingdings" pitchFamily="2" charset="2"/>
              <a:buChar char="Ø"/>
            </a:pPr>
            <a:r>
              <a:rPr lang="zh-TW" altLang="en-US" b="1">
                <a:solidFill>
                  <a:srgbClr val="0000CC"/>
                </a:solidFill>
                <a:latin typeface="標楷體" pitchFamily="65" charset="-120"/>
                <a:ea typeface="標楷體" pitchFamily="65" charset="-120"/>
              </a:rPr>
              <a:t>各動員準備分類計畫主管機關委辦之動員準備事項</a:t>
            </a:r>
          </a:p>
        </p:txBody>
      </p:sp>
      <p:grpSp>
        <p:nvGrpSpPr>
          <p:cNvPr id="1031172" name="Group 4"/>
          <p:cNvGrpSpPr>
            <a:grpSpLocks/>
          </p:cNvGrpSpPr>
          <p:nvPr/>
        </p:nvGrpSpPr>
        <p:grpSpPr bwMode="auto">
          <a:xfrm>
            <a:off x="1187450" y="476250"/>
            <a:ext cx="6408738" cy="844550"/>
            <a:chOff x="147" y="672"/>
            <a:chExt cx="2372" cy="288"/>
          </a:xfrm>
        </p:grpSpPr>
        <p:graphicFrame>
          <p:nvGraphicFramePr>
            <p:cNvPr id="1031173" name="Object 5"/>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02409"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1174" name="Text Box 6"/>
            <p:cNvSpPr txBox="1">
              <a:spLocks noChangeArrowheads="1"/>
            </p:cNvSpPr>
            <p:nvPr/>
          </p:nvSpPr>
          <p:spPr bwMode="auto">
            <a:xfrm>
              <a:off x="215" y="672"/>
              <a:ext cx="2304" cy="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r>
                <a:rPr lang="zh-TW" altLang="en-US" sz="3200">
                  <a:solidFill>
                    <a:srgbClr val="FFFF99"/>
                  </a:solidFill>
                  <a:latin typeface="Verdana" pitchFamily="34" charset="0"/>
                </a:rPr>
                <a:t>縣市政府動員準備業務會報任務</a:t>
              </a:r>
            </a:p>
          </p:txBody>
        </p:sp>
      </p:grpSp>
      <p:sp>
        <p:nvSpPr>
          <p:cNvPr id="1031175" name="Text Box 7"/>
          <p:cNvSpPr txBox="1">
            <a:spLocks noChangeArrowheads="1"/>
          </p:cNvSpPr>
          <p:nvPr/>
        </p:nvSpPr>
        <p:spPr bwMode="auto">
          <a:xfrm>
            <a:off x="5699125" y="5097463"/>
            <a:ext cx="186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FontTx/>
              <a:buNone/>
            </a:pPr>
            <a:endParaRPr lang="zh-TW" altLang="zh-TW" b="0">
              <a:solidFill>
                <a:schemeClr val="tx1"/>
              </a:solidFill>
              <a:latin typeface="Arial" pitchFamily="34" charset="0"/>
              <a:ea typeface="新細明體" pitchFamily="18" charset="-120"/>
            </a:endParaRPr>
          </a:p>
        </p:txBody>
      </p:sp>
    </p:spTree>
    <p:extLst>
      <p:ext uri="{BB962C8B-B14F-4D97-AF65-F5344CB8AC3E}">
        <p14:creationId xmlns:p14="http://schemas.microsoft.com/office/powerpoint/2010/main" val="743461158"/>
      </p:ext>
    </p:extLst>
  </p:cSld>
  <p:clrMapOvr>
    <a:masterClrMapping/>
  </p:clrMapOvr>
  <p:transition>
    <p:checker dir="ver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8" name="Rectangle 2"/>
          <p:cNvSpPr>
            <a:spLocks noGrp="1" noChangeArrowheads="1"/>
          </p:cNvSpPr>
          <p:nvPr>
            <p:ph type="title"/>
          </p:nvPr>
        </p:nvSpPr>
        <p:spPr/>
        <p:txBody>
          <a:bodyPr/>
          <a:lstStyle/>
          <a:p>
            <a:r>
              <a:rPr lang="en-US" altLang="zh-TW" b="1">
                <a:ea typeface="Arial Unicode MS" pitchFamily="34" charset="-120"/>
                <a:cs typeface="Arial Unicode MS" pitchFamily="34" charset="-120"/>
              </a:rPr>
              <a:t>    </a:t>
            </a:r>
          </a:p>
        </p:txBody>
      </p:sp>
      <p:sp>
        <p:nvSpPr>
          <p:cNvPr id="1033219" name="Rectangle 3"/>
          <p:cNvSpPr>
            <a:spLocks noGrp="1" noChangeArrowheads="1"/>
          </p:cNvSpPr>
          <p:nvPr>
            <p:ph type="body" idx="1"/>
          </p:nvPr>
        </p:nvSpPr>
        <p:spPr>
          <a:xfrm>
            <a:off x="468313" y="1773238"/>
            <a:ext cx="8675687" cy="4681537"/>
          </a:xfrm>
          <a:noFill/>
          <a:ln/>
        </p:spPr>
        <p:txBody>
          <a:bodyPr/>
          <a:lstStyle/>
          <a:p>
            <a:pPr>
              <a:buFont typeface="Wingdings" pitchFamily="2" charset="2"/>
              <a:buChar char="Ø"/>
            </a:pPr>
            <a:r>
              <a:rPr lang="zh-TW" altLang="en-US" sz="3600" b="1">
                <a:solidFill>
                  <a:srgbClr val="000099"/>
                </a:solidFill>
                <a:latin typeface="標楷體" pitchFamily="65" charset="-120"/>
                <a:ea typeface="標楷體" pitchFamily="65" charset="-120"/>
              </a:rPr>
              <a:t>定期實施調查、統計及異動校正</a:t>
            </a:r>
          </a:p>
          <a:p>
            <a:pPr>
              <a:buFont typeface="Wingdings" pitchFamily="2" charset="2"/>
              <a:buNone/>
            </a:pPr>
            <a:r>
              <a:rPr lang="zh-TW" altLang="en-US" sz="3600" b="1">
                <a:solidFill>
                  <a:srgbClr val="000099"/>
                </a:solidFill>
                <a:latin typeface="標楷體" pitchFamily="65" charset="-120"/>
                <a:ea typeface="標楷體" pitchFamily="65" charset="-120"/>
              </a:rPr>
              <a:t>   </a:t>
            </a:r>
            <a:r>
              <a:rPr lang="en-US" altLang="zh-TW" sz="3600" b="1">
                <a:solidFill>
                  <a:srgbClr val="FF0066"/>
                </a:solidFill>
                <a:latin typeface="標楷體" pitchFamily="65" charset="-120"/>
                <a:ea typeface="標楷體" pitchFamily="65" charset="-120"/>
              </a:rPr>
              <a:t>-</a:t>
            </a:r>
            <a:r>
              <a:rPr lang="zh-TW" altLang="en-US" sz="3600" b="1">
                <a:solidFill>
                  <a:srgbClr val="FF0066"/>
                </a:solidFill>
                <a:latin typeface="標楷體" pitchFamily="65" charset="-120"/>
                <a:ea typeface="標楷體" pitchFamily="65" charset="-120"/>
              </a:rPr>
              <a:t>車輛</a:t>
            </a:r>
          </a:p>
          <a:p>
            <a:pPr>
              <a:buFont typeface="Wingdings" pitchFamily="2" charset="2"/>
              <a:buNone/>
            </a:pPr>
            <a:r>
              <a:rPr lang="zh-TW" altLang="en-US" sz="3600" b="1">
                <a:solidFill>
                  <a:srgbClr val="FF0066"/>
                </a:solidFill>
                <a:latin typeface="標楷體" pitchFamily="65" charset="-120"/>
                <a:ea typeface="標楷體" pitchFamily="65" charset="-120"/>
              </a:rPr>
              <a:t>   </a:t>
            </a:r>
            <a:r>
              <a:rPr lang="en-US" altLang="zh-TW" sz="3600" b="1">
                <a:solidFill>
                  <a:srgbClr val="FF0066"/>
                </a:solidFill>
                <a:latin typeface="標楷體" pitchFamily="65" charset="-120"/>
                <a:ea typeface="標楷體" pitchFamily="65" charset="-120"/>
              </a:rPr>
              <a:t>-</a:t>
            </a:r>
            <a:r>
              <a:rPr lang="zh-TW" altLang="en-US" sz="3600" b="1">
                <a:solidFill>
                  <a:srgbClr val="FF0066"/>
                </a:solidFill>
                <a:latin typeface="標楷體" pitchFamily="65" charset="-120"/>
                <a:ea typeface="標楷體" pitchFamily="65" charset="-120"/>
              </a:rPr>
              <a:t>船舶</a:t>
            </a:r>
          </a:p>
          <a:p>
            <a:pPr>
              <a:buFont typeface="Wingdings" pitchFamily="2" charset="2"/>
              <a:buNone/>
            </a:pPr>
            <a:r>
              <a:rPr lang="zh-TW" altLang="en-US" sz="3600" b="1">
                <a:solidFill>
                  <a:srgbClr val="000099"/>
                </a:solidFill>
                <a:latin typeface="標楷體" pitchFamily="65" charset="-120"/>
                <a:ea typeface="標楷體" pitchFamily="65" charset="-120"/>
              </a:rPr>
              <a:t>   </a:t>
            </a:r>
            <a:r>
              <a:rPr lang="en-US" altLang="zh-TW" sz="3600" b="1">
                <a:solidFill>
                  <a:srgbClr val="FF0066"/>
                </a:solidFill>
                <a:latin typeface="標楷體" pitchFamily="65" charset="-120"/>
                <a:ea typeface="標楷體" pitchFamily="65" charset="-120"/>
              </a:rPr>
              <a:t>-</a:t>
            </a:r>
            <a:r>
              <a:rPr lang="zh-TW" altLang="en-US" sz="3600" b="1">
                <a:solidFill>
                  <a:srgbClr val="FF0066"/>
                </a:solidFill>
                <a:latin typeface="標楷體" pitchFamily="65" charset="-120"/>
                <a:ea typeface="標楷體" pitchFamily="65" charset="-120"/>
              </a:rPr>
              <a:t>航空器</a:t>
            </a:r>
          </a:p>
          <a:p>
            <a:pPr>
              <a:buFont typeface="Wingdings" pitchFamily="2" charset="2"/>
              <a:buNone/>
            </a:pPr>
            <a:r>
              <a:rPr lang="zh-TW" altLang="en-US" sz="3600" b="1">
                <a:solidFill>
                  <a:srgbClr val="FF0066"/>
                </a:solidFill>
                <a:latin typeface="標楷體" pitchFamily="65" charset="-120"/>
                <a:ea typeface="標楷體" pitchFamily="65" charset="-120"/>
              </a:rPr>
              <a:t>   </a:t>
            </a:r>
            <a:r>
              <a:rPr lang="en-US" altLang="zh-TW" sz="3600" b="1">
                <a:solidFill>
                  <a:srgbClr val="FF0066"/>
                </a:solidFill>
                <a:latin typeface="標楷體" pitchFamily="65" charset="-120"/>
                <a:ea typeface="標楷體" pitchFamily="65" charset="-120"/>
              </a:rPr>
              <a:t>-</a:t>
            </a:r>
            <a:r>
              <a:rPr lang="zh-TW" altLang="en-US" sz="3600" b="1">
                <a:solidFill>
                  <a:srgbClr val="FF0066"/>
                </a:solidFill>
                <a:latin typeface="標楷體" pitchFamily="65" charset="-120"/>
                <a:ea typeface="標楷體" pitchFamily="65" charset="-120"/>
              </a:rPr>
              <a:t>工程重機械</a:t>
            </a:r>
          </a:p>
          <a:p>
            <a:pPr>
              <a:buFont typeface="Wingdings" pitchFamily="2" charset="2"/>
              <a:buNone/>
            </a:pPr>
            <a:r>
              <a:rPr lang="zh-TW" altLang="en-US" sz="3600" b="1">
                <a:solidFill>
                  <a:srgbClr val="FF0066"/>
                </a:solidFill>
                <a:latin typeface="標楷體" pitchFamily="65" charset="-120"/>
                <a:ea typeface="標楷體" pitchFamily="65" charset="-120"/>
              </a:rPr>
              <a:t>   </a:t>
            </a:r>
            <a:r>
              <a:rPr lang="en-US" altLang="zh-TW" sz="3600" b="1">
                <a:solidFill>
                  <a:srgbClr val="FF0066"/>
                </a:solidFill>
                <a:latin typeface="標楷體" pitchFamily="65" charset="-120"/>
                <a:ea typeface="標楷體" pitchFamily="65" charset="-120"/>
              </a:rPr>
              <a:t>-</a:t>
            </a:r>
            <a:r>
              <a:rPr lang="zh-TW" altLang="en-US" sz="3600" b="1">
                <a:solidFill>
                  <a:srgbClr val="FF0066"/>
                </a:solidFill>
                <a:latin typeface="標楷體" pitchFamily="65" charset="-120"/>
                <a:ea typeface="標楷體" pitchFamily="65" charset="-120"/>
              </a:rPr>
              <a:t>相關修護廠 </a:t>
            </a:r>
          </a:p>
          <a:p>
            <a:pPr>
              <a:buFont typeface="Wingdings" pitchFamily="2" charset="2"/>
              <a:buNone/>
            </a:pPr>
            <a:r>
              <a:rPr lang="zh-TW" altLang="en-US" sz="3600" b="1">
                <a:solidFill>
                  <a:srgbClr val="FF0066"/>
                </a:solidFill>
                <a:latin typeface="標楷體" pitchFamily="65" charset="-120"/>
                <a:ea typeface="標楷體" pitchFamily="65" charset="-120"/>
              </a:rPr>
              <a:t>   </a:t>
            </a:r>
            <a:r>
              <a:rPr lang="en-US" altLang="zh-TW" sz="3600" b="1">
                <a:solidFill>
                  <a:srgbClr val="FF0066"/>
                </a:solidFill>
                <a:latin typeface="標楷體" pitchFamily="65" charset="-120"/>
                <a:ea typeface="標楷體" pitchFamily="65" charset="-120"/>
              </a:rPr>
              <a:t>-</a:t>
            </a:r>
            <a:r>
              <a:rPr lang="zh-TW" altLang="en-US" sz="3600" b="1">
                <a:solidFill>
                  <a:srgbClr val="FF0066"/>
                </a:solidFill>
                <a:latin typeface="標楷體" pitchFamily="65" charset="-120"/>
                <a:ea typeface="標楷體" pitchFamily="65" charset="-120"/>
              </a:rPr>
              <a:t>操作人員</a:t>
            </a:r>
          </a:p>
        </p:txBody>
      </p:sp>
      <p:grpSp>
        <p:nvGrpSpPr>
          <p:cNvPr id="1033220" name="Group 4"/>
          <p:cNvGrpSpPr>
            <a:grpSpLocks/>
          </p:cNvGrpSpPr>
          <p:nvPr/>
        </p:nvGrpSpPr>
        <p:grpSpPr bwMode="auto">
          <a:xfrm>
            <a:off x="1547813" y="333375"/>
            <a:ext cx="5594350" cy="844550"/>
            <a:chOff x="147" y="672"/>
            <a:chExt cx="2372" cy="288"/>
          </a:xfrm>
        </p:grpSpPr>
        <p:graphicFrame>
          <p:nvGraphicFramePr>
            <p:cNvPr id="1033221" name="Object 5"/>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03433"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3222" name="Text Box 6"/>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r>
                <a:rPr lang="zh-TW" altLang="en-US" sz="4400">
                  <a:solidFill>
                    <a:srgbClr val="FFFF99"/>
                  </a:solidFill>
                  <a:latin typeface="Verdana" pitchFamily="34" charset="0"/>
                </a:rPr>
                <a:t>強化機動及保修能量</a:t>
              </a:r>
            </a:p>
          </p:txBody>
        </p:sp>
      </p:grpSp>
      <p:sp>
        <p:nvSpPr>
          <p:cNvPr id="1033223" name="Text Box 7"/>
          <p:cNvSpPr txBox="1">
            <a:spLocks noChangeArrowheads="1"/>
          </p:cNvSpPr>
          <p:nvPr/>
        </p:nvSpPr>
        <p:spPr bwMode="auto">
          <a:xfrm>
            <a:off x="5699125" y="5097463"/>
            <a:ext cx="186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FontTx/>
              <a:buNone/>
            </a:pPr>
            <a:endParaRPr lang="zh-TW" altLang="zh-TW" b="0">
              <a:solidFill>
                <a:schemeClr val="tx1"/>
              </a:solidFill>
              <a:latin typeface="Arial" pitchFamily="34" charset="0"/>
              <a:ea typeface="新細明體" pitchFamily="18" charset="-120"/>
            </a:endParaRPr>
          </a:p>
        </p:txBody>
      </p:sp>
      <p:pic>
        <p:nvPicPr>
          <p:cNvPr id="1033224" name="Picture 8" descr="3810807573_61fb4ca8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3284538"/>
            <a:ext cx="4032250" cy="286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80448"/>
      </p:ext>
    </p:extLst>
  </p:cSld>
  <p:clrMapOvr>
    <a:masterClrMapping/>
  </p:clrMapOvr>
  <p:transition>
    <p:checker dir="ver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6" name="Rectangle 2"/>
          <p:cNvSpPr>
            <a:spLocks noGrp="1" noChangeArrowheads="1"/>
          </p:cNvSpPr>
          <p:nvPr>
            <p:ph type="title"/>
          </p:nvPr>
        </p:nvSpPr>
        <p:spPr/>
        <p:txBody>
          <a:bodyPr/>
          <a:lstStyle/>
          <a:p>
            <a:r>
              <a:rPr lang="en-US" altLang="zh-TW" b="1">
                <a:ea typeface="Arial Unicode MS" pitchFamily="34" charset="-120"/>
                <a:cs typeface="Arial Unicode MS" pitchFamily="34" charset="-120"/>
              </a:rPr>
              <a:t>    </a:t>
            </a:r>
          </a:p>
        </p:txBody>
      </p:sp>
      <p:sp>
        <p:nvSpPr>
          <p:cNvPr id="1035267" name="Rectangle 3"/>
          <p:cNvSpPr>
            <a:spLocks noGrp="1" noChangeArrowheads="1"/>
          </p:cNvSpPr>
          <p:nvPr>
            <p:ph type="body" idx="1"/>
          </p:nvPr>
        </p:nvSpPr>
        <p:spPr>
          <a:xfrm>
            <a:off x="468313" y="2060575"/>
            <a:ext cx="8675687" cy="4321175"/>
          </a:xfrm>
          <a:noFill/>
          <a:ln/>
        </p:spPr>
        <p:txBody>
          <a:bodyPr/>
          <a:lstStyle/>
          <a:p>
            <a:pPr>
              <a:buFont typeface="Wingdings" pitchFamily="2" charset="2"/>
              <a:buChar char="Ø"/>
            </a:pPr>
            <a:r>
              <a:rPr lang="zh-TW" altLang="en-US" sz="3600" b="1">
                <a:solidFill>
                  <a:srgbClr val="000099"/>
                </a:solidFill>
                <a:latin typeface="標楷體" pitchFamily="65" charset="-120"/>
                <a:ea typeface="標楷體" pitchFamily="65" charset="-120"/>
              </a:rPr>
              <a:t>具外交豁免權機構及人員所有者   </a:t>
            </a:r>
            <a:endParaRPr lang="zh-TW" altLang="en-US" sz="3600" b="1">
              <a:solidFill>
                <a:srgbClr val="FF0066"/>
              </a:solidFill>
              <a:latin typeface="標楷體" pitchFamily="65" charset="-120"/>
              <a:ea typeface="標楷體" pitchFamily="65" charset="-120"/>
            </a:endParaRPr>
          </a:p>
          <a:p>
            <a:pPr>
              <a:buFont typeface="Wingdings" pitchFamily="2" charset="2"/>
              <a:buChar char="Ø"/>
            </a:pPr>
            <a:r>
              <a:rPr lang="zh-TW" altLang="en-US" sz="3600" b="1">
                <a:solidFill>
                  <a:srgbClr val="000099"/>
                </a:solidFill>
                <a:latin typeface="標楷體" pitchFamily="65" charset="-120"/>
                <a:ea typeface="標楷體" pitchFamily="65" charset="-120"/>
              </a:rPr>
              <a:t>政府機關執行公務必需者</a:t>
            </a:r>
          </a:p>
          <a:p>
            <a:pPr>
              <a:buFont typeface="Wingdings" pitchFamily="2" charset="2"/>
              <a:buChar char="Ø"/>
            </a:pPr>
            <a:r>
              <a:rPr lang="zh-TW" altLang="en-US" sz="3600" b="1">
                <a:solidFill>
                  <a:srgbClr val="000099"/>
                </a:solidFill>
                <a:latin typeface="標楷體" pitchFamily="65" charset="-120"/>
                <a:ea typeface="標楷體" pitchFamily="65" charset="-120"/>
              </a:rPr>
              <a:t>圖書館、療養院及慈善機構使用必要之場所</a:t>
            </a:r>
          </a:p>
          <a:p>
            <a:pPr>
              <a:buFont typeface="Wingdings" pitchFamily="2" charset="2"/>
              <a:buChar char="Ø"/>
            </a:pPr>
            <a:r>
              <a:rPr lang="zh-TW" altLang="en-US" sz="3600" b="1">
                <a:solidFill>
                  <a:srgbClr val="000099"/>
                </a:solidFill>
                <a:latin typeface="標楷體" pitchFamily="65" charset="-120"/>
                <a:ea typeface="標楷體" pitchFamily="65" charset="-120"/>
              </a:rPr>
              <a:t>人民日常基本生活必需者</a:t>
            </a:r>
          </a:p>
          <a:p>
            <a:pPr>
              <a:buFont typeface="Wingdings" pitchFamily="2" charset="2"/>
              <a:buChar char="Ø"/>
            </a:pPr>
            <a:r>
              <a:rPr lang="zh-TW" altLang="en-US" sz="3600" b="1">
                <a:solidFill>
                  <a:srgbClr val="000099"/>
                </a:solidFill>
                <a:latin typeface="標楷體" pitchFamily="65" charset="-120"/>
                <a:ea typeface="標楷體" pitchFamily="65" charset="-120"/>
              </a:rPr>
              <a:t>行政院指定公告者</a:t>
            </a:r>
          </a:p>
        </p:txBody>
      </p:sp>
      <p:grpSp>
        <p:nvGrpSpPr>
          <p:cNvPr id="1035268" name="Group 4"/>
          <p:cNvGrpSpPr>
            <a:grpSpLocks/>
          </p:cNvGrpSpPr>
          <p:nvPr/>
        </p:nvGrpSpPr>
        <p:grpSpPr bwMode="auto">
          <a:xfrm>
            <a:off x="1763713" y="404813"/>
            <a:ext cx="5089525" cy="844550"/>
            <a:chOff x="147" y="672"/>
            <a:chExt cx="2372" cy="288"/>
          </a:xfrm>
        </p:grpSpPr>
        <p:graphicFrame>
          <p:nvGraphicFramePr>
            <p:cNvPr id="1035269" name="Object 5"/>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04457"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5270" name="Text Box 6"/>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r>
                <a:rPr lang="zh-TW" altLang="en-US" sz="4400">
                  <a:solidFill>
                    <a:srgbClr val="FFFF99"/>
                  </a:solidFill>
                  <a:latin typeface="Verdana" pitchFamily="34" charset="0"/>
                </a:rPr>
                <a:t>不得徵購徵用財務</a:t>
              </a:r>
            </a:p>
          </p:txBody>
        </p:sp>
      </p:grpSp>
      <p:sp>
        <p:nvSpPr>
          <p:cNvPr id="1035271" name="Text Box 7"/>
          <p:cNvSpPr txBox="1">
            <a:spLocks noChangeArrowheads="1"/>
          </p:cNvSpPr>
          <p:nvPr/>
        </p:nvSpPr>
        <p:spPr bwMode="auto">
          <a:xfrm>
            <a:off x="5699125" y="5097463"/>
            <a:ext cx="186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FontTx/>
              <a:buNone/>
            </a:pPr>
            <a:endParaRPr lang="zh-TW" altLang="zh-TW" b="0">
              <a:solidFill>
                <a:schemeClr val="tx1"/>
              </a:solidFill>
              <a:latin typeface="Arial" pitchFamily="34" charset="0"/>
              <a:ea typeface="新細明體" pitchFamily="18" charset="-120"/>
            </a:endParaRPr>
          </a:p>
        </p:txBody>
      </p:sp>
    </p:spTree>
    <p:extLst>
      <p:ext uri="{BB962C8B-B14F-4D97-AF65-F5344CB8AC3E}">
        <p14:creationId xmlns:p14="http://schemas.microsoft.com/office/powerpoint/2010/main" val="1842097405"/>
      </p:ext>
    </p:extLst>
  </p:cSld>
  <p:clrMapOvr>
    <a:masterClrMapping/>
  </p:clrMapOvr>
  <p:transition>
    <p:checker dir="ver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Rectangle 2"/>
          <p:cNvSpPr>
            <a:spLocks noGrp="1" noChangeArrowheads="1"/>
          </p:cNvSpPr>
          <p:nvPr>
            <p:ph type="title"/>
          </p:nvPr>
        </p:nvSpPr>
        <p:spPr/>
        <p:txBody>
          <a:bodyPr/>
          <a:lstStyle/>
          <a:p>
            <a:r>
              <a:rPr lang="en-US" altLang="zh-TW" b="1">
                <a:ea typeface="Arial Unicode MS" pitchFamily="34" charset="-120"/>
                <a:cs typeface="Arial Unicode MS" pitchFamily="34" charset="-120"/>
              </a:rPr>
              <a:t>    </a:t>
            </a:r>
          </a:p>
        </p:txBody>
      </p:sp>
      <p:sp>
        <p:nvSpPr>
          <p:cNvPr id="1037315" name="Rectangle 3"/>
          <p:cNvSpPr>
            <a:spLocks noGrp="1" noChangeArrowheads="1"/>
          </p:cNvSpPr>
          <p:nvPr>
            <p:ph type="body" idx="1"/>
          </p:nvPr>
        </p:nvSpPr>
        <p:spPr>
          <a:xfrm>
            <a:off x="468313" y="2060575"/>
            <a:ext cx="8675687" cy="4321175"/>
          </a:xfrm>
          <a:noFill/>
          <a:ln/>
        </p:spPr>
        <p:txBody>
          <a:bodyPr/>
          <a:lstStyle/>
          <a:p>
            <a:pPr>
              <a:buFont typeface="Wingdings" pitchFamily="2" charset="2"/>
              <a:buChar char="Ø"/>
            </a:pPr>
            <a:r>
              <a:rPr lang="zh-TW" altLang="en-US" sz="3600" b="1">
                <a:solidFill>
                  <a:srgbClr val="000099"/>
                </a:solidFill>
                <a:latin typeface="標楷體" pitchFamily="65" charset="-120"/>
                <a:ea typeface="標楷體" pitchFamily="65" charset="-120"/>
              </a:rPr>
              <a:t>獨自經營農工商業，因徵用致所營事業無法維持者 </a:t>
            </a:r>
          </a:p>
          <a:p>
            <a:pPr>
              <a:buFont typeface="Wingdings" pitchFamily="2" charset="2"/>
              <a:buNone/>
            </a:pPr>
            <a:r>
              <a:rPr lang="zh-TW" altLang="en-US" sz="3600" b="1">
                <a:solidFill>
                  <a:srgbClr val="000099"/>
                </a:solidFill>
                <a:latin typeface="標楷體" pitchFamily="65" charset="-120"/>
                <a:ea typeface="標楷體" pitchFamily="65" charset="-120"/>
              </a:rPr>
              <a:t>  </a:t>
            </a:r>
            <a:endParaRPr lang="zh-TW" altLang="en-US" sz="3600" b="1">
              <a:solidFill>
                <a:srgbClr val="FF0066"/>
              </a:solidFill>
              <a:latin typeface="標楷體" pitchFamily="65" charset="-120"/>
              <a:ea typeface="標楷體" pitchFamily="65" charset="-120"/>
            </a:endParaRPr>
          </a:p>
          <a:p>
            <a:pPr>
              <a:buFont typeface="Wingdings" pitchFamily="2" charset="2"/>
              <a:buChar char="Ø"/>
            </a:pPr>
            <a:r>
              <a:rPr lang="zh-TW" altLang="en-US" sz="3600" b="1">
                <a:solidFill>
                  <a:srgbClr val="000099"/>
                </a:solidFill>
                <a:latin typeface="標楷體" pitchFamily="65" charset="-120"/>
                <a:ea typeface="標楷體" pitchFamily="65" charset="-120"/>
              </a:rPr>
              <a:t>因徵用家屬生活無法維持者 </a:t>
            </a:r>
          </a:p>
          <a:p>
            <a:pPr>
              <a:buFont typeface="Wingdings" pitchFamily="2" charset="2"/>
              <a:buNone/>
            </a:pPr>
            <a:r>
              <a:rPr lang="zh-TW" altLang="en-US" sz="3600" b="1">
                <a:solidFill>
                  <a:srgbClr val="000099"/>
                </a:solidFill>
                <a:latin typeface="標楷體" pitchFamily="65" charset="-120"/>
                <a:ea typeface="標楷體" pitchFamily="65" charset="-120"/>
              </a:rPr>
              <a:t>  </a:t>
            </a:r>
            <a:endParaRPr lang="zh-TW" altLang="en-US" sz="3600" b="1">
              <a:solidFill>
                <a:srgbClr val="FF0066"/>
              </a:solidFill>
              <a:latin typeface="標楷體" pitchFamily="65" charset="-120"/>
              <a:ea typeface="標楷體" pitchFamily="65" charset="-120"/>
            </a:endParaRPr>
          </a:p>
          <a:p>
            <a:pPr>
              <a:buFont typeface="Wingdings" pitchFamily="2" charset="2"/>
              <a:buChar char="Ø"/>
            </a:pPr>
            <a:r>
              <a:rPr lang="zh-TW" altLang="en-US" sz="3600" b="1">
                <a:solidFill>
                  <a:srgbClr val="000099"/>
                </a:solidFill>
                <a:latin typeface="標楷體" pitchFamily="65" charset="-120"/>
                <a:ea typeface="標楷體" pitchFamily="65" charset="-120"/>
              </a:rPr>
              <a:t>健康狀態不適參加演習者</a:t>
            </a:r>
          </a:p>
        </p:txBody>
      </p:sp>
      <p:grpSp>
        <p:nvGrpSpPr>
          <p:cNvPr id="1037316" name="Group 4"/>
          <p:cNvGrpSpPr>
            <a:grpSpLocks/>
          </p:cNvGrpSpPr>
          <p:nvPr/>
        </p:nvGrpSpPr>
        <p:grpSpPr bwMode="auto">
          <a:xfrm>
            <a:off x="2195513" y="404813"/>
            <a:ext cx="4249737" cy="844550"/>
            <a:chOff x="147" y="672"/>
            <a:chExt cx="2372" cy="288"/>
          </a:xfrm>
        </p:grpSpPr>
        <p:graphicFrame>
          <p:nvGraphicFramePr>
            <p:cNvPr id="1037317" name="Object 5"/>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05481"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7318" name="Text Box 6"/>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r>
                <a:rPr lang="zh-TW" altLang="en-US" sz="4400">
                  <a:solidFill>
                    <a:srgbClr val="FFFF99"/>
                  </a:solidFill>
                  <a:latin typeface="Verdana" pitchFamily="34" charset="0"/>
                </a:rPr>
                <a:t>不得徵用民力</a:t>
              </a:r>
            </a:p>
          </p:txBody>
        </p:sp>
      </p:grpSp>
      <p:sp>
        <p:nvSpPr>
          <p:cNvPr id="1037319" name="Text Box 7"/>
          <p:cNvSpPr txBox="1">
            <a:spLocks noChangeArrowheads="1"/>
          </p:cNvSpPr>
          <p:nvPr/>
        </p:nvSpPr>
        <p:spPr bwMode="auto">
          <a:xfrm>
            <a:off x="5699125" y="5097463"/>
            <a:ext cx="186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FontTx/>
              <a:buNone/>
            </a:pPr>
            <a:endParaRPr lang="zh-TW" altLang="zh-TW" b="0">
              <a:solidFill>
                <a:schemeClr val="tx1"/>
              </a:solidFill>
              <a:latin typeface="Arial" pitchFamily="34" charset="0"/>
              <a:ea typeface="新細明體" pitchFamily="18" charset="-120"/>
            </a:endParaRPr>
          </a:p>
        </p:txBody>
      </p:sp>
    </p:spTree>
    <p:extLst>
      <p:ext uri="{BB962C8B-B14F-4D97-AF65-F5344CB8AC3E}">
        <p14:creationId xmlns:p14="http://schemas.microsoft.com/office/powerpoint/2010/main" val="3836801181"/>
      </p:ext>
    </p:extLst>
  </p:cSld>
  <p:clrMapOvr>
    <a:masterClrMapping/>
  </p:clrMapOvr>
  <p:transition>
    <p:checker dir="ver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3058" name="Group 2"/>
          <p:cNvGrpSpPr>
            <a:grpSpLocks/>
          </p:cNvGrpSpPr>
          <p:nvPr/>
        </p:nvGrpSpPr>
        <p:grpSpPr bwMode="auto">
          <a:xfrm>
            <a:off x="2195513" y="260350"/>
            <a:ext cx="4537075" cy="844550"/>
            <a:chOff x="147" y="672"/>
            <a:chExt cx="2372" cy="288"/>
          </a:xfrm>
        </p:grpSpPr>
        <p:graphicFrame>
          <p:nvGraphicFramePr>
            <p:cNvPr id="813059" name="Object 3"/>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06504"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3060" name="Text Box 4"/>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endParaRPr lang="zh-TW" altLang="zh-TW" sz="4400">
                <a:solidFill>
                  <a:srgbClr val="FFFF99"/>
                </a:solidFill>
                <a:latin typeface="Verdana" pitchFamily="34" charset="0"/>
              </a:endParaRPr>
            </a:p>
          </p:txBody>
        </p:sp>
      </p:grpSp>
      <p:sp>
        <p:nvSpPr>
          <p:cNvPr id="813061" name="Rectangle 5"/>
          <p:cNvSpPr>
            <a:spLocks noGrp="1" noChangeArrowheads="1"/>
          </p:cNvSpPr>
          <p:nvPr>
            <p:ph type="title"/>
          </p:nvPr>
        </p:nvSpPr>
        <p:spPr>
          <a:xfrm>
            <a:off x="2124075" y="260350"/>
            <a:ext cx="4608513" cy="865188"/>
          </a:xfrm>
        </p:spPr>
        <p:txBody>
          <a:bodyPr/>
          <a:lstStyle/>
          <a:p>
            <a:r>
              <a:rPr lang="zh-TW" altLang="en-US" b="1">
                <a:solidFill>
                  <a:srgbClr val="CC6600"/>
                </a:solidFill>
                <a:latin typeface="標楷體" pitchFamily="65" charset="-120"/>
                <a:ea typeface="標楷體" pitchFamily="65" charset="-120"/>
              </a:rPr>
              <a:t>災害防救法第</a:t>
            </a:r>
            <a:r>
              <a:rPr lang="en-US" altLang="zh-TW" b="1">
                <a:solidFill>
                  <a:srgbClr val="CC6600"/>
                </a:solidFill>
                <a:latin typeface="標楷體" pitchFamily="65" charset="-120"/>
                <a:ea typeface="標楷體" pitchFamily="65" charset="-120"/>
              </a:rPr>
              <a:t>1</a:t>
            </a:r>
            <a:r>
              <a:rPr lang="zh-TW" altLang="en-US" b="1">
                <a:solidFill>
                  <a:srgbClr val="CC6600"/>
                </a:solidFill>
                <a:latin typeface="標楷體" pitchFamily="65" charset="-120"/>
                <a:ea typeface="標楷體" pitchFamily="65" charset="-120"/>
              </a:rPr>
              <a:t>條</a:t>
            </a:r>
          </a:p>
        </p:txBody>
      </p:sp>
      <p:sp>
        <p:nvSpPr>
          <p:cNvPr id="813062" name="Rectangle 6"/>
          <p:cNvSpPr>
            <a:spLocks noGrp="1" noChangeArrowheads="1"/>
          </p:cNvSpPr>
          <p:nvPr>
            <p:ph type="body" idx="1"/>
          </p:nvPr>
        </p:nvSpPr>
        <p:spPr>
          <a:xfrm>
            <a:off x="468313" y="1484313"/>
            <a:ext cx="8229600" cy="4114800"/>
          </a:xfrm>
        </p:spPr>
        <p:txBody>
          <a:bodyPr/>
          <a:lstStyle/>
          <a:p>
            <a:pPr>
              <a:lnSpc>
                <a:spcPct val="90000"/>
              </a:lnSpc>
              <a:buFontTx/>
              <a:buNone/>
            </a:pPr>
            <a:r>
              <a:rPr lang="en-US" altLang="zh-TW" sz="4000" b="1" dirty="0">
                <a:solidFill>
                  <a:srgbClr val="0000FF"/>
                </a:solidFill>
                <a:latin typeface="標楷體" pitchFamily="65" charset="-120"/>
                <a:ea typeface="標楷體" pitchFamily="65" charset="-120"/>
              </a:rPr>
              <a:t> </a:t>
            </a:r>
            <a:r>
              <a:rPr lang="zh-TW" altLang="en-US" sz="4000" b="1" dirty="0">
                <a:solidFill>
                  <a:srgbClr val="0000FF"/>
                </a:solidFill>
                <a:latin typeface="標楷體" pitchFamily="65" charset="-120"/>
                <a:ea typeface="標楷體" pitchFamily="65" charset="-120"/>
              </a:rPr>
              <a:t>（立法目的）</a:t>
            </a:r>
            <a:r>
              <a:rPr lang="zh-TW" altLang="en-US" sz="4000" dirty="0">
                <a:latin typeface="標楷體" pitchFamily="65" charset="-120"/>
                <a:ea typeface="標楷體" pitchFamily="65" charset="-120"/>
              </a:rPr>
              <a:t> </a:t>
            </a:r>
          </a:p>
          <a:p>
            <a:pPr>
              <a:lnSpc>
                <a:spcPct val="90000"/>
              </a:lnSpc>
              <a:buFontTx/>
              <a:buNone/>
            </a:pPr>
            <a:r>
              <a:rPr lang="zh-TW" altLang="en-US" sz="4000" dirty="0">
                <a:latin typeface="標楷體" pitchFamily="65" charset="-120"/>
                <a:ea typeface="標楷體" pitchFamily="65" charset="-120"/>
              </a:rPr>
              <a:t>   </a:t>
            </a:r>
            <a:r>
              <a:rPr lang="zh-TW" altLang="en-US" sz="4000" b="1" dirty="0">
                <a:solidFill>
                  <a:srgbClr val="000000"/>
                </a:solidFill>
                <a:latin typeface="標楷體" pitchFamily="65" charset="-120"/>
                <a:ea typeface="標楷體" pitchFamily="65" charset="-120"/>
              </a:rPr>
              <a:t>為</a:t>
            </a:r>
            <a:r>
              <a:rPr lang="zh-TW" altLang="en-US" sz="4000" b="1" dirty="0">
                <a:solidFill>
                  <a:srgbClr val="009900"/>
                </a:solidFill>
                <a:latin typeface="標楷體" pitchFamily="65" charset="-120"/>
                <a:ea typeface="標楷體" pitchFamily="65" charset="-120"/>
              </a:rPr>
              <a:t>健全災害防救體制，強化災害防救功能</a:t>
            </a:r>
            <a:r>
              <a:rPr lang="zh-TW" altLang="en-US" sz="4000" b="1" dirty="0">
                <a:solidFill>
                  <a:srgbClr val="000000"/>
                </a:solidFill>
                <a:latin typeface="標楷體" pitchFamily="65" charset="-120"/>
                <a:ea typeface="標楷體" pitchFamily="65" charset="-120"/>
              </a:rPr>
              <a:t>，以</a:t>
            </a:r>
            <a:r>
              <a:rPr lang="zh-TW" altLang="en-US" sz="4000" b="1" dirty="0">
                <a:solidFill>
                  <a:srgbClr val="009900"/>
                </a:solidFill>
                <a:latin typeface="標楷體" pitchFamily="65" charset="-120"/>
                <a:ea typeface="標楷體" pitchFamily="65" charset="-120"/>
              </a:rPr>
              <a:t>確保人民生命、身體、財產之安全及國土之保全</a:t>
            </a:r>
            <a:r>
              <a:rPr lang="zh-TW" altLang="en-US" sz="4000" b="1" dirty="0">
                <a:solidFill>
                  <a:srgbClr val="000000"/>
                </a:solidFill>
                <a:latin typeface="標楷體" pitchFamily="65" charset="-120"/>
                <a:ea typeface="標楷體" pitchFamily="65" charset="-120"/>
              </a:rPr>
              <a:t>，特制定本法。</a:t>
            </a:r>
          </a:p>
          <a:p>
            <a:pPr>
              <a:lnSpc>
                <a:spcPct val="90000"/>
              </a:lnSpc>
              <a:buFontTx/>
              <a:buNone/>
            </a:pPr>
            <a:r>
              <a:rPr lang="zh-TW" altLang="en-US" sz="4000" b="1" dirty="0">
                <a:latin typeface="標楷體" pitchFamily="65" charset="-120"/>
                <a:ea typeface="標楷體" pitchFamily="65" charset="-120"/>
              </a:rPr>
              <a:t>   </a:t>
            </a:r>
            <a:r>
              <a:rPr lang="zh-TW" altLang="en-US" sz="4000" b="1" dirty="0">
                <a:solidFill>
                  <a:srgbClr val="000000"/>
                </a:solidFill>
                <a:latin typeface="標楷體" pitchFamily="65" charset="-120"/>
                <a:ea typeface="標楷體" pitchFamily="65" charset="-120"/>
              </a:rPr>
              <a:t>災害之防救，本法未規定者，適用其他法律之規定。</a:t>
            </a:r>
            <a:r>
              <a:rPr lang="zh-TW" altLang="en-US" sz="2800" b="1" dirty="0"/>
              <a:t> </a:t>
            </a:r>
          </a:p>
          <a:p>
            <a:pPr>
              <a:lnSpc>
                <a:spcPct val="90000"/>
              </a:lnSpc>
            </a:pPr>
            <a:endParaRPr lang="en-US" altLang="zh-TW" sz="2800" b="1" dirty="0"/>
          </a:p>
        </p:txBody>
      </p:sp>
    </p:spTree>
    <p:extLst>
      <p:ext uri="{BB962C8B-B14F-4D97-AF65-F5344CB8AC3E}">
        <p14:creationId xmlns:p14="http://schemas.microsoft.com/office/powerpoint/2010/main" val="2429262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4082" name="Group 2"/>
          <p:cNvGrpSpPr>
            <a:grpSpLocks/>
          </p:cNvGrpSpPr>
          <p:nvPr/>
        </p:nvGrpSpPr>
        <p:grpSpPr bwMode="auto">
          <a:xfrm>
            <a:off x="1835150" y="260350"/>
            <a:ext cx="4681538" cy="844550"/>
            <a:chOff x="147" y="672"/>
            <a:chExt cx="2372" cy="288"/>
          </a:xfrm>
        </p:grpSpPr>
        <p:graphicFrame>
          <p:nvGraphicFramePr>
            <p:cNvPr id="814083" name="Object 3"/>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07528"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4084" name="Text Box 4"/>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endParaRPr lang="zh-TW" altLang="zh-TW" sz="4400">
                <a:solidFill>
                  <a:srgbClr val="FFFF99"/>
                </a:solidFill>
                <a:latin typeface="Verdana" pitchFamily="34" charset="0"/>
              </a:endParaRPr>
            </a:p>
          </p:txBody>
        </p:sp>
      </p:grpSp>
      <p:pic>
        <p:nvPicPr>
          <p:cNvPr id="814085" name="Picture 5" descr="圖片9"/>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189663" y="4365625"/>
            <a:ext cx="2773362" cy="223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4086" name="Rectangle 6"/>
          <p:cNvSpPr>
            <a:spLocks noGrp="1" noChangeArrowheads="1"/>
          </p:cNvSpPr>
          <p:nvPr>
            <p:ph type="title"/>
          </p:nvPr>
        </p:nvSpPr>
        <p:spPr>
          <a:xfrm>
            <a:off x="1908175" y="260350"/>
            <a:ext cx="4608513" cy="766763"/>
          </a:xfrm>
          <a:noFill/>
          <a:ln/>
        </p:spPr>
        <p:txBody>
          <a:bodyPr anchor="b"/>
          <a:lstStyle/>
          <a:p>
            <a:r>
              <a:rPr lang="zh-TW" altLang="en-US" b="1">
                <a:solidFill>
                  <a:srgbClr val="CC6600"/>
                </a:solidFill>
                <a:latin typeface="標楷體" pitchFamily="65" charset="-120"/>
                <a:ea typeface="標楷體" pitchFamily="65" charset="-120"/>
              </a:rPr>
              <a:t>災害防救法第</a:t>
            </a:r>
            <a:r>
              <a:rPr lang="en-US" altLang="zh-TW" b="1">
                <a:solidFill>
                  <a:srgbClr val="CC6600"/>
                </a:solidFill>
                <a:latin typeface="標楷體" pitchFamily="65" charset="-120"/>
                <a:ea typeface="標楷體" pitchFamily="65" charset="-120"/>
              </a:rPr>
              <a:t>2</a:t>
            </a:r>
            <a:r>
              <a:rPr lang="zh-TW" altLang="en-US" b="1">
                <a:solidFill>
                  <a:srgbClr val="CC6600"/>
                </a:solidFill>
                <a:latin typeface="標楷體" pitchFamily="65" charset="-120"/>
                <a:ea typeface="標楷體" pitchFamily="65" charset="-120"/>
              </a:rPr>
              <a:t>條</a:t>
            </a:r>
          </a:p>
        </p:txBody>
      </p:sp>
      <p:pic>
        <p:nvPicPr>
          <p:cNvPr id="814087" name="Picture 7" descr="圖片40"/>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6189663" y="2895600"/>
            <a:ext cx="2732087" cy="152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4088" name="Text Box 8"/>
          <p:cNvSpPr txBox="1">
            <a:spLocks noChangeArrowheads="1"/>
          </p:cNvSpPr>
          <p:nvPr/>
        </p:nvSpPr>
        <p:spPr bwMode="auto">
          <a:xfrm>
            <a:off x="323850" y="1340768"/>
            <a:ext cx="5616575" cy="4672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0"/>
              </a:spcBef>
              <a:buClrTx/>
              <a:buFont typeface="Wingdings" pitchFamily="2" charset="2"/>
              <a:buNone/>
            </a:pPr>
            <a:r>
              <a:rPr lang="zh-TW" altLang="en-US" sz="3200" b="1" dirty="0">
                <a:solidFill>
                  <a:srgbClr val="0033CC"/>
                </a:solidFill>
                <a:latin typeface="Arial" pitchFamily="34" charset="0"/>
              </a:rPr>
              <a:t>災害範圍（災防法第</a:t>
            </a:r>
            <a:r>
              <a:rPr lang="en-US" altLang="zh-TW" sz="3200" b="1" dirty="0">
                <a:solidFill>
                  <a:srgbClr val="0033CC"/>
                </a:solidFill>
                <a:latin typeface="Arial" pitchFamily="34" charset="0"/>
              </a:rPr>
              <a:t>2</a:t>
            </a:r>
            <a:r>
              <a:rPr lang="zh-TW" altLang="en-US" sz="3200" b="1" dirty="0">
                <a:solidFill>
                  <a:srgbClr val="0033CC"/>
                </a:solidFill>
                <a:latin typeface="Arial" pitchFamily="34" charset="0"/>
              </a:rPr>
              <a:t>條）</a:t>
            </a:r>
          </a:p>
          <a:p>
            <a:pPr>
              <a:lnSpc>
                <a:spcPct val="100000"/>
              </a:lnSpc>
              <a:spcBef>
                <a:spcPct val="0"/>
              </a:spcBef>
              <a:buClrTx/>
              <a:buFont typeface="Wingdings" pitchFamily="2" charset="2"/>
              <a:buChar char="v"/>
            </a:pPr>
            <a:r>
              <a:rPr lang="zh-TW" altLang="en-US" sz="3200" b="1" dirty="0">
                <a:solidFill>
                  <a:schemeClr val="accent2"/>
                </a:solidFill>
                <a:latin typeface="Arial Unicode MS" pitchFamily="34" charset="-120"/>
              </a:rPr>
              <a:t>天然災害：</a:t>
            </a:r>
            <a:endParaRPr lang="zh-TW" altLang="en-US" sz="3200" b="1" dirty="0">
              <a:solidFill>
                <a:schemeClr val="tx1"/>
              </a:solidFill>
              <a:latin typeface="Arial Unicode MS" pitchFamily="34" charset="-120"/>
            </a:endParaRPr>
          </a:p>
          <a:p>
            <a:pPr lvl="1">
              <a:lnSpc>
                <a:spcPct val="90000"/>
              </a:lnSpc>
              <a:spcBef>
                <a:spcPct val="0"/>
              </a:spcBef>
              <a:buClrTx/>
              <a:buFont typeface="Wingdings" pitchFamily="2" charset="2"/>
              <a:buNone/>
            </a:pPr>
            <a:r>
              <a:rPr lang="zh-TW" altLang="en-US" sz="3200" b="1" dirty="0">
                <a:solidFill>
                  <a:schemeClr val="tx2"/>
                </a:solidFill>
                <a:latin typeface="Arial Unicode MS" pitchFamily="34" charset="-120"/>
              </a:rPr>
              <a:t>    </a:t>
            </a:r>
            <a:r>
              <a:rPr lang="zh-TW" altLang="en-US" sz="3200" b="1" dirty="0">
                <a:solidFill>
                  <a:srgbClr val="009900"/>
                </a:solidFill>
              </a:rPr>
              <a:t>風災、水災、震災、旱災、寒害、土石流災害等。</a:t>
            </a:r>
          </a:p>
          <a:p>
            <a:pPr>
              <a:lnSpc>
                <a:spcPct val="100000"/>
              </a:lnSpc>
              <a:spcBef>
                <a:spcPct val="0"/>
              </a:spcBef>
              <a:buClrTx/>
              <a:buFont typeface="Wingdings" pitchFamily="2" charset="2"/>
              <a:buChar char="v"/>
            </a:pPr>
            <a:r>
              <a:rPr lang="zh-TW" altLang="en-US" sz="3200" b="1" dirty="0">
                <a:solidFill>
                  <a:schemeClr val="accent2"/>
                </a:solidFill>
                <a:latin typeface="Arial Unicode MS" pitchFamily="34" charset="-120"/>
              </a:rPr>
              <a:t>災害：</a:t>
            </a:r>
            <a:endParaRPr lang="zh-TW" altLang="en-US" sz="3200" b="1" dirty="0">
              <a:solidFill>
                <a:schemeClr val="tx1"/>
              </a:solidFill>
              <a:latin typeface="Arial Unicode MS" pitchFamily="34" charset="-120"/>
            </a:endParaRPr>
          </a:p>
          <a:p>
            <a:pPr lvl="1" algn="just">
              <a:lnSpc>
                <a:spcPct val="90000"/>
              </a:lnSpc>
              <a:spcBef>
                <a:spcPct val="0"/>
              </a:spcBef>
              <a:buClrTx/>
              <a:buFont typeface="Wingdings" pitchFamily="2" charset="2"/>
              <a:buNone/>
            </a:pPr>
            <a:r>
              <a:rPr lang="zh-TW" altLang="en-US" sz="3200" b="1" dirty="0">
                <a:solidFill>
                  <a:schemeClr val="tx2"/>
                </a:solidFill>
                <a:latin typeface="Arial Unicode MS" pitchFamily="34" charset="-120"/>
              </a:rPr>
              <a:t>    </a:t>
            </a:r>
            <a:r>
              <a:rPr lang="zh-TW" altLang="en-US" sz="3200" b="1" dirty="0">
                <a:solidFill>
                  <a:srgbClr val="009900"/>
                </a:solidFill>
              </a:rPr>
              <a:t>火災、爆炸、公用氣體與油料管線、輸電線路災害、</a:t>
            </a:r>
            <a:r>
              <a:rPr lang="zh-TW" altLang="en-US" sz="3200" b="1" dirty="0">
                <a:solidFill>
                  <a:srgbClr val="FF0000"/>
                </a:solidFill>
              </a:rPr>
              <a:t>礦災</a:t>
            </a:r>
            <a:r>
              <a:rPr lang="zh-TW" altLang="en-US" sz="3200" b="1" dirty="0">
                <a:solidFill>
                  <a:srgbClr val="009900"/>
                </a:solidFill>
              </a:rPr>
              <a:t>、空難、海難、陸上交通事故、</a:t>
            </a:r>
            <a:r>
              <a:rPr lang="zh-TW" altLang="en-US" sz="3200" b="1" dirty="0">
                <a:solidFill>
                  <a:srgbClr val="FF0000"/>
                </a:solidFill>
              </a:rPr>
              <a:t>森林火災</a:t>
            </a:r>
            <a:r>
              <a:rPr lang="zh-TW" altLang="en-US" sz="3200" b="1" dirty="0">
                <a:solidFill>
                  <a:srgbClr val="009900"/>
                </a:solidFill>
              </a:rPr>
              <a:t>、毒性化學物質災害等災害</a:t>
            </a:r>
          </a:p>
        </p:txBody>
      </p:sp>
      <p:pic>
        <p:nvPicPr>
          <p:cNvPr id="814089" name="Picture 9" descr="7889"/>
          <p:cNvPicPr>
            <a:picLocks noGrp="1" noChangeAspect="1" noChangeArrowheads="1"/>
          </p:cNvPicPr>
          <p:nvPr>
            <p:ph sz="half" idx="1"/>
          </p:nvPr>
        </p:nvPicPr>
        <p:blipFill>
          <a:blip r:embed="rId8">
            <a:extLst>
              <a:ext uri="{28A0092B-C50C-407E-A947-70E740481C1C}">
                <a14:useLocalDpi xmlns:a14="http://schemas.microsoft.com/office/drawing/2010/main" val="0"/>
              </a:ext>
            </a:extLst>
          </a:blip>
          <a:srcRect/>
          <a:stretch>
            <a:fillRect/>
          </a:stretch>
        </p:blipFill>
        <p:spPr>
          <a:xfrm>
            <a:off x="6227763" y="1125538"/>
            <a:ext cx="2635250" cy="1798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92750391"/>
      </p:ext>
    </p:extLst>
  </p:cSld>
  <p:clrMapOvr>
    <a:masterClrMapping/>
  </p:clrMapOvr>
  <p:transition>
    <p:rand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5106" name="Group 2"/>
          <p:cNvGrpSpPr>
            <a:grpSpLocks/>
          </p:cNvGrpSpPr>
          <p:nvPr/>
        </p:nvGrpSpPr>
        <p:grpSpPr bwMode="auto">
          <a:xfrm>
            <a:off x="2465902" y="219295"/>
            <a:ext cx="4392613" cy="844550"/>
            <a:chOff x="147" y="672"/>
            <a:chExt cx="2372" cy="288"/>
          </a:xfrm>
        </p:grpSpPr>
        <p:graphicFrame>
          <p:nvGraphicFramePr>
            <p:cNvPr id="815107" name="Object 3"/>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08553"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5108" name="Text Box 4"/>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endParaRPr lang="zh-TW" altLang="zh-TW" sz="4400">
                <a:solidFill>
                  <a:srgbClr val="FFFF99"/>
                </a:solidFill>
                <a:latin typeface="Verdana" pitchFamily="34" charset="0"/>
              </a:endParaRPr>
            </a:p>
          </p:txBody>
        </p:sp>
      </p:grpSp>
      <p:sp>
        <p:nvSpPr>
          <p:cNvPr id="815109" name="Rectangle 5"/>
          <p:cNvSpPr>
            <a:spLocks noGrp="1" noChangeArrowheads="1"/>
          </p:cNvSpPr>
          <p:nvPr>
            <p:ph type="title"/>
          </p:nvPr>
        </p:nvSpPr>
        <p:spPr>
          <a:xfrm>
            <a:off x="-396552" y="336991"/>
            <a:ext cx="8229600" cy="1371600"/>
          </a:xfrm>
        </p:spPr>
        <p:txBody>
          <a:bodyPr/>
          <a:lstStyle/>
          <a:p>
            <a:r>
              <a:rPr lang="en-US" altLang="zh-TW" sz="3200" b="1" dirty="0">
                <a:solidFill>
                  <a:srgbClr val="CC6600"/>
                </a:solidFill>
                <a:latin typeface="標楷體" pitchFamily="65" charset="-120"/>
                <a:ea typeface="標楷體" pitchFamily="65" charset="-120"/>
              </a:rPr>
              <a:t>          </a:t>
            </a:r>
            <a:r>
              <a:rPr lang="zh-TW" altLang="en-US" sz="3200" b="1" dirty="0" smtClean="0">
                <a:solidFill>
                  <a:srgbClr val="CC6600"/>
                </a:solidFill>
                <a:latin typeface="標楷體" pitchFamily="65" charset="-120"/>
                <a:ea typeface="標楷體" pitchFamily="65" charset="-120"/>
              </a:rPr>
              <a:t>災害</a:t>
            </a:r>
            <a:r>
              <a:rPr lang="zh-TW" altLang="en-US" sz="3200" b="1" dirty="0">
                <a:solidFill>
                  <a:srgbClr val="CC6600"/>
                </a:solidFill>
                <a:latin typeface="標楷體" pitchFamily="65" charset="-120"/>
                <a:ea typeface="標楷體" pitchFamily="65" charset="-120"/>
              </a:rPr>
              <a:t>防救法第</a:t>
            </a:r>
            <a:r>
              <a:rPr lang="en-US" altLang="zh-TW" sz="3200" b="1" dirty="0">
                <a:solidFill>
                  <a:srgbClr val="CC6600"/>
                </a:solidFill>
                <a:latin typeface="標楷體" pitchFamily="65" charset="-120"/>
                <a:ea typeface="標楷體" pitchFamily="65" charset="-120"/>
              </a:rPr>
              <a:t>3</a:t>
            </a:r>
            <a:r>
              <a:rPr lang="zh-TW" altLang="en-US" sz="3200" b="1" dirty="0">
                <a:solidFill>
                  <a:srgbClr val="CC6600"/>
                </a:solidFill>
                <a:latin typeface="標楷體" pitchFamily="65" charset="-120"/>
                <a:ea typeface="標楷體" pitchFamily="65" charset="-120"/>
              </a:rPr>
              <a:t>條</a:t>
            </a:r>
            <a:br>
              <a:rPr lang="zh-TW" altLang="en-US" sz="3200" b="1" dirty="0">
                <a:solidFill>
                  <a:srgbClr val="CC6600"/>
                </a:solidFill>
                <a:latin typeface="標楷體" pitchFamily="65" charset="-120"/>
                <a:ea typeface="標楷體" pitchFamily="65" charset="-120"/>
              </a:rPr>
            </a:br>
            <a:r>
              <a:rPr lang="zh-TW" altLang="en-US" sz="3200" dirty="0"/>
              <a:t> </a:t>
            </a:r>
            <a:br>
              <a:rPr lang="zh-TW" altLang="en-US" sz="3200" dirty="0"/>
            </a:br>
            <a:r>
              <a:rPr lang="zh-TW" altLang="en-US" sz="3200" dirty="0" smtClean="0"/>
              <a:t>    </a:t>
            </a:r>
            <a:r>
              <a:rPr lang="zh-TW" altLang="en-US" sz="3600" b="1" dirty="0" smtClean="0">
                <a:solidFill>
                  <a:srgbClr val="0000FF"/>
                </a:solidFill>
                <a:ea typeface="標楷體" pitchFamily="65" charset="-120"/>
              </a:rPr>
              <a:t>災害</a:t>
            </a:r>
            <a:r>
              <a:rPr lang="zh-TW" altLang="en-US" sz="3600" b="1" dirty="0">
                <a:solidFill>
                  <a:srgbClr val="0000FF"/>
                </a:solidFill>
                <a:ea typeface="標楷體" pitchFamily="65" charset="-120"/>
              </a:rPr>
              <a:t>業務主管機關</a:t>
            </a:r>
          </a:p>
        </p:txBody>
      </p:sp>
      <p:sp>
        <p:nvSpPr>
          <p:cNvPr id="815110" name="Rectangle 6"/>
          <p:cNvSpPr>
            <a:spLocks noGrp="1" noChangeArrowheads="1"/>
          </p:cNvSpPr>
          <p:nvPr>
            <p:ph type="body" idx="1"/>
          </p:nvPr>
        </p:nvSpPr>
        <p:spPr>
          <a:xfrm>
            <a:off x="468313" y="1989138"/>
            <a:ext cx="8351837" cy="4276725"/>
          </a:xfrm>
        </p:spPr>
        <p:txBody>
          <a:bodyPr/>
          <a:lstStyle/>
          <a:p>
            <a:pPr marL="812800" indent="-812800">
              <a:lnSpc>
                <a:spcPct val="90000"/>
              </a:lnSpc>
              <a:buFontTx/>
              <a:buNone/>
            </a:pPr>
            <a:r>
              <a:rPr lang="en-US" altLang="zh-TW" sz="2400" b="1" dirty="0">
                <a:solidFill>
                  <a:srgbClr val="008080"/>
                </a:solidFill>
                <a:ea typeface="標楷體" pitchFamily="65" charset="-120"/>
              </a:rPr>
              <a:t>1</a:t>
            </a:r>
            <a:r>
              <a:rPr lang="zh-TW" altLang="en-US" b="1" dirty="0"/>
              <a:t>、</a:t>
            </a:r>
            <a:r>
              <a:rPr lang="zh-TW" altLang="en-US" sz="2400" b="1" dirty="0">
                <a:solidFill>
                  <a:srgbClr val="008080"/>
                </a:solidFill>
                <a:ea typeface="標楷體" pitchFamily="65" charset="-120"/>
              </a:rPr>
              <a:t>內政部：</a:t>
            </a:r>
            <a:r>
              <a:rPr lang="zh-TW" altLang="en-US" sz="2400" b="1" dirty="0">
                <a:solidFill>
                  <a:srgbClr val="000000"/>
                </a:solidFill>
                <a:ea typeface="標楷體" pitchFamily="65" charset="-120"/>
              </a:rPr>
              <a:t>震災、風災、火災、爆炸</a:t>
            </a:r>
          </a:p>
          <a:p>
            <a:pPr marL="812800" indent="-812800">
              <a:lnSpc>
                <a:spcPct val="90000"/>
              </a:lnSpc>
              <a:buFontTx/>
              <a:buNone/>
            </a:pPr>
            <a:r>
              <a:rPr lang="en-US" altLang="zh-TW" sz="2400" b="1" dirty="0">
                <a:solidFill>
                  <a:srgbClr val="008080"/>
                </a:solidFill>
                <a:ea typeface="標楷體" pitchFamily="65" charset="-120"/>
              </a:rPr>
              <a:t>2</a:t>
            </a:r>
            <a:r>
              <a:rPr lang="zh-TW" altLang="en-US" b="1" dirty="0"/>
              <a:t>、</a:t>
            </a:r>
            <a:r>
              <a:rPr lang="zh-TW" altLang="en-US" sz="2400" b="1" dirty="0">
                <a:solidFill>
                  <a:srgbClr val="008080"/>
                </a:solidFill>
                <a:ea typeface="標楷體" pitchFamily="65" charset="-120"/>
              </a:rPr>
              <a:t>經濟部：</a:t>
            </a:r>
            <a:r>
              <a:rPr lang="zh-TW" altLang="en-US" sz="2400" b="1" dirty="0">
                <a:solidFill>
                  <a:srgbClr val="000000"/>
                </a:solidFill>
                <a:ea typeface="標楷體" pitchFamily="65" charset="-120"/>
              </a:rPr>
              <a:t>水災、旱災、公用氣體與油料管線、輸電線路</a:t>
            </a:r>
          </a:p>
          <a:p>
            <a:pPr marL="812800" indent="-812800">
              <a:lnSpc>
                <a:spcPct val="90000"/>
              </a:lnSpc>
              <a:buFontTx/>
              <a:buNone/>
            </a:pPr>
            <a:r>
              <a:rPr lang="zh-TW" altLang="en-US" sz="2400" b="1" dirty="0">
                <a:solidFill>
                  <a:srgbClr val="000000"/>
                </a:solidFill>
                <a:ea typeface="標楷體" pitchFamily="65" charset="-120"/>
              </a:rPr>
              <a:t>                     災害、</a:t>
            </a:r>
            <a:r>
              <a:rPr lang="zh-TW" altLang="en-US" sz="2400" b="1" dirty="0">
                <a:solidFill>
                  <a:srgbClr val="0033CC"/>
                </a:solidFill>
                <a:ea typeface="標楷體" pitchFamily="65" charset="-120"/>
              </a:rPr>
              <a:t>礦災</a:t>
            </a:r>
            <a:r>
              <a:rPr lang="zh-TW" altLang="en-US" sz="2400" b="1" dirty="0">
                <a:ea typeface="標楷體" pitchFamily="65" charset="-120"/>
              </a:rPr>
              <a:t>。</a:t>
            </a:r>
          </a:p>
          <a:p>
            <a:pPr marL="812800" indent="-812800">
              <a:lnSpc>
                <a:spcPct val="90000"/>
              </a:lnSpc>
              <a:buFontTx/>
              <a:buNone/>
            </a:pPr>
            <a:r>
              <a:rPr lang="en-US" altLang="zh-TW" sz="2400" b="1" dirty="0">
                <a:solidFill>
                  <a:srgbClr val="008080"/>
                </a:solidFill>
                <a:ea typeface="標楷體" pitchFamily="65" charset="-120"/>
              </a:rPr>
              <a:t>3</a:t>
            </a:r>
            <a:r>
              <a:rPr lang="zh-TW" altLang="en-US" b="1" dirty="0"/>
              <a:t>、</a:t>
            </a:r>
            <a:r>
              <a:rPr lang="zh-TW" altLang="en-US" sz="2400" b="1" dirty="0">
                <a:solidFill>
                  <a:srgbClr val="008080"/>
                </a:solidFill>
                <a:ea typeface="標楷體" pitchFamily="65" charset="-120"/>
              </a:rPr>
              <a:t>行政院農業委員會：</a:t>
            </a:r>
            <a:r>
              <a:rPr lang="zh-TW" altLang="en-US" sz="2400" b="1" dirty="0">
                <a:solidFill>
                  <a:srgbClr val="000000"/>
                </a:solidFill>
                <a:ea typeface="標楷體" pitchFamily="65" charset="-120"/>
              </a:rPr>
              <a:t>寒害、土石流災害、</a:t>
            </a:r>
            <a:r>
              <a:rPr lang="zh-TW" altLang="en-US" sz="2400" b="1" dirty="0">
                <a:solidFill>
                  <a:srgbClr val="0033CC"/>
                </a:solidFill>
                <a:ea typeface="標楷體" pitchFamily="65" charset="-120"/>
              </a:rPr>
              <a:t>森林火災。</a:t>
            </a:r>
          </a:p>
          <a:p>
            <a:pPr marL="812800" indent="-812800">
              <a:lnSpc>
                <a:spcPct val="90000"/>
              </a:lnSpc>
              <a:buFontTx/>
              <a:buNone/>
            </a:pPr>
            <a:r>
              <a:rPr lang="en-US" altLang="zh-TW" sz="2400" b="1" dirty="0">
                <a:solidFill>
                  <a:srgbClr val="008080"/>
                </a:solidFill>
                <a:ea typeface="標楷體" pitchFamily="65" charset="-120"/>
              </a:rPr>
              <a:t>4</a:t>
            </a:r>
            <a:r>
              <a:rPr lang="zh-TW" altLang="en-US" b="1" dirty="0"/>
              <a:t>、</a:t>
            </a:r>
            <a:r>
              <a:rPr lang="zh-TW" altLang="en-US" sz="2400" b="1" dirty="0">
                <a:solidFill>
                  <a:srgbClr val="008080"/>
                </a:solidFill>
                <a:ea typeface="標楷體" pitchFamily="65" charset="-120"/>
              </a:rPr>
              <a:t>交通部：</a:t>
            </a:r>
            <a:r>
              <a:rPr lang="zh-TW" altLang="en-US" sz="2400" b="1" dirty="0">
                <a:solidFill>
                  <a:srgbClr val="000000"/>
                </a:solidFill>
                <a:ea typeface="標楷體" pitchFamily="65" charset="-120"/>
              </a:rPr>
              <a:t>空難、海難及陸上交通事故。</a:t>
            </a:r>
          </a:p>
          <a:p>
            <a:pPr marL="812800" indent="-812800">
              <a:lnSpc>
                <a:spcPct val="90000"/>
              </a:lnSpc>
              <a:buFontTx/>
              <a:buNone/>
            </a:pPr>
            <a:r>
              <a:rPr lang="en-US" altLang="zh-TW" sz="2400" b="1" dirty="0">
                <a:solidFill>
                  <a:srgbClr val="008080"/>
                </a:solidFill>
                <a:ea typeface="標楷體" pitchFamily="65" charset="-120"/>
              </a:rPr>
              <a:t>5</a:t>
            </a:r>
            <a:r>
              <a:rPr lang="zh-TW" altLang="en-US" b="1" dirty="0"/>
              <a:t>、</a:t>
            </a:r>
            <a:r>
              <a:rPr lang="zh-TW" altLang="en-US" sz="2400" b="1" dirty="0">
                <a:solidFill>
                  <a:srgbClr val="008080"/>
                </a:solidFill>
                <a:ea typeface="標楷體" pitchFamily="65" charset="-120"/>
              </a:rPr>
              <a:t>行政院環境保護署：</a:t>
            </a:r>
            <a:r>
              <a:rPr lang="zh-TW" altLang="en-US" sz="2400" b="1" dirty="0">
                <a:solidFill>
                  <a:srgbClr val="000000"/>
                </a:solidFill>
                <a:ea typeface="標楷體" pitchFamily="65" charset="-120"/>
              </a:rPr>
              <a:t>毒性化學物質災害。</a:t>
            </a:r>
          </a:p>
          <a:p>
            <a:pPr marL="812800" indent="-812800">
              <a:lnSpc>
                <a:spcPct val="90000"/>
              </a:lnSpc>
              <a:buFontTx/>
              <a:buNone/>
            </a:pPr>
            <a:r>
              <a:rPr lang="en-US" altLang="zh-TW" sz="2400" b="1" dirty="0">
                <a:solidFill>
                  <a:srgbClr val="008080"/>
                </a:solidFill>
                <a:ea typeface="標楷體" pitchFamily="65" charset="-120"/>
              </a:rPr>
              <a:t>6</a:t>
            </a:r>
            <a:r>
              <a:rPr lang="zh-TW" altLang="en-US" b="1" dirty="0" smtClean="0"/>
              <a:t>、</a:t>
            </a:r>
            <a:r>
              <a:rPr lang="zh-TW" altLang="en-US" sz="2400" b="1" dirty="0" smtClean="0">
                <a:solidFill>
                  <a:srgbClr val="00B050"/>
                </a:solidFill>
                <a:latin typeface="標楷體" panose="03000509000000000000" pitchFamily="65" charset="-120"/>
                <a:ea typeface="標楷體" panose="03000509000000000000" pitchFamily="65" charset="-120"/>
              </a:rPr>
              <a:t>指定業務主管機關：</a:t>
            </a:r>
            <a:r>
              <a:rPr lang="zh-TW" altLang="en-US" sz="2400" b="1" dirty="0" smtClean="0">
                <a:solidFill>
                  <a:srgbClr val="0000FF"/>
                </a:solidFill>
                <a:latin typeface="標楷體" panose="03000509000000000000" pitchFamily="65" charset="-120"/>
                <a:ea typeface="標楷體" panose="03000509000000000000" pitchFamily="65" charset="-120"/>
              </a:rPr>
              <a:t>其他災害</a:t>
            </a:r>
            <a:endParaRPr lang="zh-TW" altLang="en-US" sz="2400" b="1" dirty="0">
              <a:solidFill>
                <a:srgbClr val="0000FF"/>
              </a:solidFill>
              <a:latin typeface="標楷體" panose="03000509000000000000" pitchFamily="65" charset="-120"/>
              <a:ea typeface="標楷體" panose="03000509000000000000" pitchFamily="65" charset="-120"/>
            </a:endParaRPr>
          </a:p>
        </p:txBody>
      </p:sp>
      <p:pic>
        <p:nvPicPr>
          <p:cNvPr id="815111" name="Picture 7" descr="3817650692_96bb91c9c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4149725"/>
            <a:ext cx="2627313" cy="230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328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6130" name="Group 2"/>
          <p:cNvGrpSpPr>
            <a:grpSpLocks/>
          </p:cNvGrpSpPr>
          <p:nvPr/>
        </p:nvGrpSpPr>
        <p:grpSpPr bwMode="auto">
          <a:xfrm>
            <a:off x="1403350" y="260350"/>
            <a:ext cx="6481763" cy="844550"/>
            <a:chOff x="147" y="672"/>
            <a:chExt cx="2372" cy="288"/>
          </a:xfrm>
        </p:grpSpPr>
        <p:graphicFrame>
          <p:nvGraphicFramePr>
            <p:cNvPr id="816131" name="Object 3"/>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09577"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6132" name="Text Box 4"/>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endParaRPr lang="zh-TW" altLang="zh-TW" sz="4400">
                <a:solidFill>
                  <a:srgbClr val="FFFF99"/>
                </a:solidFill>
                <a:latin typeface="Verdana" pitchFamily="34" charset="0"/>
              </a:endParaRPr>
            </a:p>
          </p:txBody>
        </p:sp>
      </p:grpSp>
      <p:sp>
        <p:nvSpPr>
          <p:cNvPr id="816133" name="Rectangle 5"/>
          <p:cNvSpPr>
            <a:spLocks noGrp="1" noChangeArrowheads="1"/>
          </p:cNvSpPr>
          <p:nvPr>
            <p:ph type="title"/>
          </p:nvPr>
        </p:nvSpPr>
        <p:spPr>
          <a:xfrm>
            <a:off x="251520" y="-44230"/>
            <a:ext cx="8229600" cy="1371600"/>
          </a:xfrm>
        </p:spPr>
        <p:txBody>
          <a:bodyPr/>
          <a:lstStyle/>
          <a:p>
            <a:r>
              <a:rPr lang="zh-TW" altLang="en-US" b="1" dirty="0">
                <a:solidFill>
                  <a:srgbClr val="CC6600"/>
                </a:solidFill>
                <a:latin typeface="標楷體" pitchFamily="65" charset="-120"/>
                <a:ea typeface="標楷體" pitchFamily="65" charset="-120"/>
              </a:rPr>
              <a:t>災害防救法第</a:t>
            </a:r>
            <a:r>
              <a:rPr lang="en-US" altLang="zh-TW" b="1" dirty="0">
                <a:solidFill>
                  <a:srgbClr val="CC6600"/>
                </a:solidFill>
                <a:latin typeface="標楷體" pitchFamily="65" charset="-120"/>
                <a:ea typeface="標楷體" pitchFamily="65" charset="-120"/>
              </a:rPr>
              <a:t>22</a:t>
            </a:r>
            <a:r>
              <a:rPr lang="zh-TW" altLang="en-US" b="1" dirty="0">
                <a:solidFill>
                  <a:srgbClr val="CC6600"/>
                </a:solidFill>
                <a:latin typeface="標楷體" pitchFamily="65" charset="-120"/>
                <a:ea typeface="標楷體" pitchFamily="65" charset="-120"/>
              </a:rPr>
              <a:t>條第</a:t>
            </a:r>
            <a:r>
              <a:rPr lang="en-US" altLang="zh-TW" b="1" dirty="0">
                <a:solidFill>
                  <a:srgbClr val="CC6600"/>
                </a:solidFill>
                <a:latin typeface="標楷體" pitchFamily="65" charset="-120"/>
                <a:ea typeface="標楷體" pitchFamily="65" charset="-120"/>
              </a:rPr>
              <a:t>4</a:t>
            </a:r>
            <a:r>
              <a:rPr lang="zh-TW" altLang="en-US" b="1" dirty="0">
                <a:solidFill>
                  <a:srgbClr val="CC6600"/>
                </a:solidFill>
                <a:latin typeface="標楷體" pitchFamily="65" charset="-120"/>
                <a:ea typeface="標楷體" pitchFamily="65" charset="-120"/>
              </a:rPr>
              <a:t>項</a:t>
            </a:r>
          </a:p>
        </p:txBody>
      </p:sp>
      <p:sp>
        <p:nvSpPr>
          <p:cNvPr id="816134" name="Rectangle 6"/>
          <p:cNvSpPr>
            <a:spLocks noGrp="1" noChangeArrowheads="1"/>
          </p:cNvSpPr>
          <p:nvPr>
            <p:ph type="body" idx="1"/>
          </p:nvPr>
        </p:nvSpPr>
        <p:spPr>
          <a:xfrm>
            <a:off x="611188" y="1484313"/>
            <a:ext cx="8229600" cy="4114800"/>
          </a:xfrm>
          <a:noFill/>
        </p:spPr>
        <p:txBody>
          <a:bodyPr/>
          <a:lstStyle/>
          <a:p>
            <a:pPr>
              <a:buFontTx/>
              <a:buNone/>
            </a:pPr>
            <a:r>
              <a:rPr lang="zh-TW" altLang="en-US" sz="3600" b="1" dirty="0">
                <a:solidFill>
                  <a:srgbClr val="0000FF"/>
                </a:solidFill>
                <a:ea typeface="標楷體" pitchFamily="65" charset="-120"/>
              </a:rPr>
              <a:t>授權訂定災害潛勢資料公開等相關事項</a:t>
            </a:r>
          </a:p>
          <a:p>
            <a:pPr>
              <a:buFontTx/>
              <a:buNone/>
            </a:pPr>
            <a:r>
              <a:rPr lang="zh-TW" altLang="en-US" sz="3600" b="1" dirty="0">
                <a:solidFill>
                  <a:srgbClr val="0000FF"/>
                </a:solidFill>
                <a:ea typeface="標楷體" pitchFamily="65" charset="-120"/>
              </a:rPr>
              <a:t>辦法</a:t>
            </a:r>
            <a:r>
              <a:rPr lang="zh-TW" altLang="en-US" sz="3600" b="1" dirty="0">
                <a:solidFill>
                  <a:srgbClr val="0033CC"/>
                </a:solidFill>
              </a:rPr>
              <a:t>：</a:t>
            </a:r>
            <a:r>
              <a:rPr lang="zh-TW" altLang="en-US" sz="3600" b="1" dirty="0"/>
              <a:t> </a:t>
            </a:r>
            <a:endParaRPr lang="zh-TW" altLang="en-US" sz="3600" b="1" dirty="0">
              <a:solidFill>
                <a:srgbClr val="000000"/>
              </a:solidFill>
            </a:endParaRPr>
          </a:p>
          <a:p>
            <a:pPr>
              <a:buFontTx/>
              <a:buNone/>
            </a:pPr>
            <a:r>
              <a:rPr lang="zh-TW" altLang="en-US" b="1" dirty="0">
                <a:solidFill>
                  <a:srgbClr val="000000"/>
                </a:solidFill>
                <a:latin typeface="標楷體" pitchFamily="65" charset="-120"/>
                <a:ea typeface="標楷體" pitchFamily="65" charset="-120"/>
              </a:rPr>
              <a:t>（一）本次修正增列災害潛勢資料公開</a:t>
            </a:r>
            <a:r>
              <a:rPr lang="zh-TW" altLang="en-US" b="1" dirty="0">
                <a:solidFill>
                  <a:srgbClr val="0099FF"/>
                </a:solidFill>
                <a:latin typeface="標楷體" pitchFamily="65" charset="-120"/>
                <a:ea typeface="標楷體" pitchFamily="65" charset="-120"/>
              </a:rPr>
              <a:t>授權規定</a:t>
            </a:r>
            <a:r>
              <a:rPr lang="zh-TW" altLang="en-US" b="1" dirty="0">
                <a:solidFill>
                  <a:srgbClr val="000000"/>
                </a:solidFill>
                <a:latin typeface="標楷體" pitchFamily="65" charset="-120"/>
                <a:ea typeface="標楷體" pitchFamily="65" charset="-120"/>
              </a:rPr>
              <a:t>，以使民眾瞭解自身所處環境之災害危險度，以及早預防或避難。</a:t>
            </a:r>
          </a:p>
          <a:p>
            <a:pPr>
              <a:buFontTx/>
              <a:buNone/>
            </a:pPr>
            <a:r>
              <a:rPr lang="zh-TW" altLang="en-US" b="1" dirty="0">
                <a:solidFill>
                  <a:srgbClr val="000000"/>
                </a:solidFill>
                <a:ea typeface="標楷體" pitchFamily="65" charset="-120"/>
              </a:rPr>
              <a:t>（二）</a:t>
            </a:r>
            <a:r>
              <a:rPr lang="zh-TW" altLang="en-US" b="1" dirty="0">
                <a:solidFill>
                  <a:srgbClr val="000000"/>
                </a:solidFill>
                <a:latin typeface="標楷體" pitchFamily="65" charset="-120"/>
                <a:ea typeface="標楷體" pitchFamily="65" charset="-120"/>
              </a:rPr>
              <a:t>據此，各該</a:t>
            </a:r>
            <a:r>
              <a:rPr lang="zh-TW" altLang="en-US" b="1" dirty="0">
                <a:solidFill>
                  <a:srgbClr val="0099FF"/>
                </a:solidFill>
                <a:latin typeface="標楷體" pitchFamily="65" charset="-120"/>
                <a:ea typeface="標楷體" pitchFamily="65" charset="-120"/>
              </a:rPr>
              <a:t>中央災害防救業務主管機關</a:t>
            </a:r>
            <a:r>
              <a:rPr lang="zh-TW" altLang="en-US" b="1" dirty="0">
                <a:solidFill>
                  <a:srgbClr val="000000"/>
                </a:solidFill>
                <a:latin typeface="標楷體" pitchFamily="65" charset="-120"/>
                <a:ea typeface="標楷體" pitchFamily="65" charset="-120"/>
              </a:rPr>
              <a:t>應訂定有關各該主管災害之潛勢資料公開及相關事項之辦法。</a:t>
            </a:r>
          </a:p>
        </p:txBody>
      </p:sp>
    </p:spTree>
    <p:extLst>
      <p:ext uri="{BB962C8B-B14F-4D97-AF65-F5344CB8AC3E}">
        <p14:creationId xmlns:p14="http://schemas.microsoft.com/office/powerpoint/2010/main" val="2297300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7154" name="Group 2"/>
          <p:cNvGrpSpPr>
            <a:grpSpLocks/>
          </p:cNvGrpSpPr>
          <p:nvPr/>
        </p:nvGrpSpPr>
        <p:grpSpPr bwMode="auto">
          <a:xfrm>
            <a:off x="1403350" y="188913"/>
            <a:ext cx="6553200" cy="844550"/>
            <a:chOff x="147" y="672"/>
            <a:chExt cx="2372" cy="288"/>
          </a:xfrm>
        </p:grpSpPr>
        <p:graphicFrame>
          <p:nvGraphicFramePr>
            <p:cNvPr id="817155" name="Object 3"/>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10601"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7156" name="Text Box 4"/>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endParaRPr lang="zh-TW" altLang="zh-TW" sz="4400">
                <a:solidFill>
                  <a:srgbClr val="FFFF99"/>
                </a:solidFill>
                <a:latin typeface="Verdana" pitchFamily="34" charset="0"/>
              </a:endParaRPr>
            </a:p>
          </p:txBody>
        </p:sp>
      </p:grpSp>
      <p:sp>
        <p:nvSpPr>
          <p:cNvPr id="817157" name="Rectangle 5"/>
          <p:cNvSpPr>
            <a:spLocks noGrp="1" noChangeArrowheads="1"/>
          </p:cNvSpPr>
          <p:nvPr>
            <p:ph type="title"/>
          </p:nvPr>
        </p:nvSpPr>
        <p:spPr>
          <a:xfrm>
            <a:off x="659083" y="-115667"/>
            <a:ext cx="8229600" cy="1371600"/>
          </a:xfrm>
        </p:spPr>
        <p:txBody>
          <a:bodyPr/>
          <a:lstStyle/>
          <a:p>
            <a:r>
              <a:rPr lang="zh-TW" altLang="en-US" b="1" dirty="0">
                <a:solidFill>
                  <a:srgbClr val="CC6600"/>
                </a:solidFill>
                <a:latin typeface="標楷體" pitchFamily="65" charset="-120"/>
                <a:ea typeface="標楷體" pitchFamily="65" charset="-120"/>
              </a:rPr>
              <a:t>災害防救法第</a:t>
            </a:r>
            <a:r>
              <a:rPr lang="en-US" altLang="zh-TW" b="1" dirty="0">
                <a:solidFill>
                  <a:srgbClr val="CC6600"/>
                </a:solidFill>
                <a:latin typeface="標楷體" pitchFamily="65" charset="-120"/>
                <a:ea typeface="標楷體" pitchFamily="65" charset="-120"/>
              </a:rPr>
              <a:t>24</a:t>
            </a:r>
            <a:r>
              <a:rPr lang="zh-TW" altLang="en-US" b="1" dirty="0">
                <a:solidFill>
                  <a:srgbClr val="CC6600"/>
                </a:solidFill>
                <a:latin typeface="標楷體" pitchFamily="65" charset="-120"/>
                <a:ea typeface="標楷體" pitchFamily="65" charset="-120"/>
              </a:rPr>
              <a:t>條第</a:t>
            </a:r>
            <a:r>
              <a:rPr lang="en-US" altLang="zh-TW" b="1" dirty="0">
                <a:solidFill>
                  <a:srgbClr val="CC6600"/>
                </a:solidFill>
                <a:latin typeface="標楷體" pitchFamily="65" charset="-120"/>
                <a:ea typeface="標楷體" pitchFamily="65" charset="-120"/>
              </a:rPr>
              <a:t>2</a:t>
            </a:r>
            <a:r>
              <a:rPr lang="zh-TW" altLang="en-US" b="1" dirty="0">
                <a:solidFill>
                  <a:srgbClr val="CC6600"/>
                </a:solidFill>
                <a:latin typeface="標楷體" pitchFamily="65" charset="-120"/>
                <a:ea typeface="標楷體" pitchFamily="65" charset="-120"/>
              </a:rPr>
              <a:t>項</a:t>
            </a:r>
          </a:p>
        </p:txBody>
      </p:sp>
      <p:sp>
        <p:nvSpPr>
          <p:cNvPr id="817158" name="Rectangle 6"/>
          <p:cNvSpPr>
            <a:spLocks noGrp="1" noChangeArrowheads="1"/>
          </p:cNvSpPr>
          <p:nvPr>
            <p:ph type="body" idx="1"/>
          </p:nvPr>
        </p:nvSpPr>
        <p:spPr>
          <a:xfrm>
            <a:off x="539750" y="1341438"/>
            <a:ext cx="8229600" cy="4114800"/>
          </a:xfrm>
        </p:spPr>
        <p:txBody>
          <a:bodyPr/>
          <a:lstStyle/>
          <a:p>
            <a:pPr>
              <a:lnSpc>
                <a:spcPct val="80000"/>
              </a:lnSpc>
              <a:buFontTx/>
              <a:buNone/>
            </a:pPr>
            <a:r>
              <a:rPr lang="zh-TW" altLang="en-US" sz="2800" b="1">
                <a:solidFill>
                  <a:srgbClr val="0000FF"/>
                </a:solidFill>
                <a:ea typeface="標楷體" pitchFamily="65" charset="-120"/>
              </a:rPr>
              <a:t>增列地方政府得強制除去有妨礙救災之設備物件：</a:t>
            </a:r>
          </a:p>
          <a:p>
            <a:pPr>
              <a:lnSpc>
                <a:spcPct val="80000"/>
              </a:lnSpc>
              <a:buFontTx/>
              <a:buNone/>
            </a:pPr>
            <a:endParaRPr lang="zh-TW" altLang="en-US" sz="2800" b="1">
              <a:solidFill>
                <a:srgbClr val="000000"/>
              </a:solidFill>
              <a:ea typeface="標楷體" pitchFamily="65" charset="-120"/>
            </a:endParaRPr>
          </a:p>
          <a:p>
            <a:pPr>
              <a:lnSpc>
                <a:spcPct val="80000"/>
              </a:lnSpc>
              <a:buFontTx/>
              <a:buNone/>
            </a:pPr>
            <a:r>
              <a:rPr lang="zh-TW" altLang="en-US" sz="2800" b="1">
                <a:solidFill>
                  <a:srgbClr val="000000"/>
                </a:solidFill>
                <a:ea typeface="標楷體" pitchFamily="65" charset="-120"/>
              </a:rPr>
              <a:t>   由於颱風豪雨過境時，常會有</a:t>
            </a:r>
            <a:r>
              <a:rPr lang="zh-TW" altLang="en-US" sz="2800" b="1">
                <a:solidFill>
                  <a:srgbClr val="0099FF"/>
                </a:solidFill>
                <a:ea typeface="標楷體" pitchFamily="65" charset="-120"/>
              </a:rPr>
              <a:t>貨櫃、枯木、重機械</a:t>
            </a:r>
            <a:r>
              <a:rPr lang="zh-TW" altLang="en-US" sz="2800" b="1">
                <a:solidFill>
                  <a:srgbClr val="000000"/>
                </a:solidFill>
                <a:ea typeface="標楷體" pitchFamily="65" charset="-120"/>
              </a:rPr>
              <a:t>等設備或物件阻滯河道水流，造成洪水漫流，影響人民生命及財產，如民國九十年</a:t>
            </a:r>
            <a:r>
              <a:rPr lang="zh-TW" altLang="en-US" sz="2800" b="1">
                <a:solidFill>
                  <a:srgbClr val="0099FF"/>
                </a:solidFill>
                <a:ea typeface="標楷體" pitchFamily="65" charset="-120"/>
              </a:rPr>
              <a:t>納莉</a:t>
            </a:r>
            <a:r>
              <a:rPr lang="zh-TW" altLang="en-US" sz="2800" b="1">
                <a:solidFill>
                  <a:srgbClr val="000000"/>
                </a:solidFill>
                <a:ea typeface="標楷體" pitchFamily="65" charset="-120"/>
              </a:rPr>
              <a:t>颱風，當時基隆河沿岸</a:t>
            </a:r>
            <a:r>
              <a:rPr lang="zh-TW" altLang="en-US" sz="2800" b="1">
                <a:solidFill>
                  <a:srgbClr val="0099FF"/>
                </a:solidFill>
                <a:ea typeface="標楷體" pitchFamily="65" charset="-120"/>
              </a:rPr>
              <a:t>貨櫃</a:t>
            </a:r>
            <a:r>
              <a:rPr lang="zh-TW" altLang="en-US" sz="2800" b="1">
                <a:solidFill>
                  <a:srgbClr val="000000"/>
                </a:solidFill>
                <a:ea typeface="標楷體" pitchFamily="65" charset="-120"/>
              </a:rPr>
              <a:t>被大水沖入基隆河，貨櫃到處衝撞，還阻礙排水，淹入住宅區，造成多人死傷，與汐止、大臺北地區淹水等災例，爰增列第</a:t>
            </a:r>
            <a:r>
              <a:rPr lang="en-US" altLang="zh-TW" sz="2800" b="1">
                <a:solidFill>
                  <a:srgbClr val="000000"/>
                </a:solidFill>
                <a:ea typeface="標楷體" pitchFamily="65" charset="-120"/>
              </a:rPr>
              <a:t>2</a:t>
            </a:r>
            <a:r>
              <a:rPr lang="zh-TW" altLang="en-US" sz="2800" b="1">
                <a:solidFill>
                  <a:srgbClr val="000000"/>
                </a:solidFill>
                <a:ea typeface="標楷體" pitchFamily="65" charset="-120"/>
              </a:rPr>
              <a:t>項，明定直轄市、縣（市）政府、鄉（鎮、市、區）公所應執行</a:t>
            </a:r>
            <a:r>
              <a:rPr lang="zh-TW" altLang="en-US" sz="2800" b="1">
                <a:solidFill>
                  <a:srgbClr val="FF0000"/>
                </a:solidFill>
                <a:ea typeface="標楷體" pitchFamily="65" charset="-120"/>
              </a:rPr>
              <a:t>勸告或強制移除</a:t>
            </a:r>
            <a:r>
              <a:rPr lang="zh-TW" altLang="en-US" sz="2800" b="1">
                <a:solidFill>
                  <a:srgbClr val="000000"/>
                </a:solidFill>
                <a:ea typeface="標楷體" pitchFamily="65" charset="-120"/>
              </a:rPr>
              <a:t>貨櫃、重機械、廢棄物等設備或物件等必要措施。</a:t>
            </a:r>
            <a:r>
              <a:rPr lang="zh-TW" altLang="en-US" sz="2800" b="1">
                <a:solidFill>
                  <a:srgbClr val="000000"/>
                </a:solidFill>
              </a:rPr>
              <a:t> </a:t>
            </a:r>
          </a:p>
          <a:p>
            <a:pPr>
              <a:lnSpc>
                <a:spcPct val="80000"/>
              </a:lnSpc>
              <a:buFontTx/>
              <a:buNone/>
            </a:pPr>
            <a:endParaRPr lang="zh-TW" altLang="en-US" sz="2800" b="1">
              <a:solidFill>
                <a:srgbClr val="000000"/>
              </a:solidFill>
              <a:latin typeface="標楷體" pitchFamily="65" charset="-120"/>
              <a:ea typeface="標楷體" pitchFamily="65" charset="-120"/>
            </a:endParaRPr>
          </a:p>
          <a:p>
            <a:pPr>
              <a:lnSpc>
                <a:spcPct val="80000"/>
              </a:lnSpc>
              <a:buFontTx/>
              <a:buNone/>
            </a:pPr>
            <a:endParaRPr lang="en-US" altLang="zh-TW" sz="2800" b="1">
              <a:solidFill>
                <a:srgbClr val="000000"/>
              </a:solidFill>
              <a:latin typeface="標楷體" pitchFamily="65" charset="-120"/>
              <a:ea typeface="標楷體" pitchFamily="65" charset="-120"/>
            </a:endParaRPr>
          </a:p>
        </p:txBody>
      </p:sp>
    </p:spTree>
    <p:extLst>
      <p:ext uri="{BB962C8B-B14F-4D97-AF65-F5344CB8AC3E}">
        <p14:creationId xmlns:p14="http://schemas.microsoft.com/office/powerpoint/2010/main" val="2636370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8178" name="Group 2"/>
          <p:cNvGrpSpPr>
            <a:grpSpLocks/>
          </p:cNvGrpSpPr>
          <p:nvPr/>
        </p:nvGrpSpPr>
        <p:grpSpPr bwMode="auto">
          <a:xfrm>
            <a:off x="1476375" y="333375"/>
            <a:ext cx="6335713" cy="844550"/>
            <a:chOff x="147" y="672"/>
            <a:chExt cx="2372" cy="288"/>
          </a:xfrm>
        </p:grpSpPr>
        <p:graphicFrame>
          <p:nvGraphicFramePr>
            <p:cNvPr id="818179" name="Object 3"/>
            <p:cNvGraphicFramePr>
              <a:graphicFrameLocks noChangeAspect="1"/>
            </p:cNvGraphicFramePr>
            <p:nvPr/>
          </p:nvGraphicFramePr>
          <p:xfrm>
            <a:off x="147" y="672"/>
            <a:ext cx="2352" cy="288"/>
          </p:xfrm>
          <a:graphic>
            <a:graphicData uri="http://schemas.openxmlformats.org/presentationml/2006/ole">
              <mc:AlternateContent xmlns:mc="http://schemas.openxmlformats.org/markup-compatibility/2006">
                <mc:Choice xmlns:v="urn:schemas-microsoft-com:vml" Requires="v">
                  <p:oleObj spid="_x0000_s111625" name="PhotoImpact" r:id="rId4" imgW="3339683" imgH="1726984" progId="PI3.Image">
                    <p:embed/>
                  </p:oleObj>
                </mc:Choice>
                <mc:Fallback>
                  <p:oleObj name="PhotoImpact" r:id="rId4" imgW="3339683" imgH="172698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 y="67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8180" name="Text Box 4"/>
            <p:cNvSpPr txBox="1">
              <a:spLocks noChangeArrowheads="1"/>
            </p:cNvSpPr>
            <p:nvPr/>
          </p:nvSpPr>
          <p:spPr bwMode="auto">
            <a:xfrm>
              <a:off x="215" y="672"/>
              <a:ext cx="230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FontTx/>
                <a:buNone/>
              </a:pPr>
              <a:endParaRPr lang="zh-TW" altLang="zh-TW" sz="4400">
                <a:solidFill>
                  <a:srgbClr val="FFFF99"/>
                </a:solidFill>
                <a:latin typeface="Verdana" pitchFamily="34" charset="0"/>
              </a:endParaRPr>
            </a:p>
          </p:txBody>
        </p:sp>
      </p:grpSp>
      <p:sp>
        <p:nvSpPr>
          <p:cNvPr id="818181" name="Rectangle 5"/>
          <p:cNvSpPr>
            <a:spLocks noGrp="1" noChangeArrowheads="1"/>
          </p:cNvSpPr>
          <p:nvPr>
            <p:ph type="title"/>
          </p:nvPr>
        </p:nvSpPr>
        <p:spPr>
          <a:xfrm>
            <a:off x="251520" y="28795"/>
            <a:ext cx="8229600" cy="1371600"/>
          </a:xfrm>
        </p:spPr>
        <p:txBody>
          <a:bodyPr/>
          <a:lstStyle/>
          <a:p>
            <a:r>
              <a:rPr lang="en-US" altLang="zh-TW" b="1" dirty="0">
                <a:solidFill>
                  <a:srgbClr val="CC6600"/>
                </a:solidFill>
                <a:latin typeface="標楷體" pitchFamily="65" charset="-120"/>
                <a:ea typeface="標楷體" pitchFamily="65" charset="-120"/>
              </a:rPr>
              <a:t>  </a:t>
            </a:r>
            <a:r>
              <a:rPr lang="zh-TW" altLang="en-US" b="1" dirty="0">
                <a:solidFill>
                  <a:srgbClr val="CC6600"/>
                </a:solidFill>
                <a:latin typeface="標楷體" pitchFamily="65" charset="-120"/>
                <a:ea typeface="標楷體" pitchFamily="65" charset="-120"/>
              </a:rPr>
              <a:t>災害防救法第</a:t>
            </a:r>
            <a:r>
              <a:rPr lang="en-US" altLang="zh-TW" b="1" dirty="0">
                <a:solidFill>
                  <a:srgbClr val="CC6600"/>
                </a:solidFill>
                <a:latin typeface="標楷體" pitchFamily="65" charset="-120"/>
                <a:ea typeface="標楷體" pitchFamily="65" charset="-120"/>
              </a:rPr>
              <a:t>27</a:t>
            </a:r>
            <a:r>
              <a:rPr lang="zh-TW" altLang="en-US" b="1" dirty="0">
                <a:solidFill>
                  <a:srgbClr val="CC6600"/>
                </a:solidFill>
                <a:latin typeface="標楷體" pitchFamily="65" charset="-120"/>
                <a:ea typeface="標楷體" pitchFamily="65" charset="-120"/>
              </a:rPr>
              <a:t>條第</a:t>
            </a:r>
            <a:r>
              <a:rPr lang="en-US" altLang="zh-TW" b="1" dirty="0">
                <a:solidFill>
                  <a:srgbClr val="CC6600"/>
                </a:solidFill>
                <a:latin typeface="標楷體" pitchFamily="65" charset="-120"/>
                <a:ea typeface="標楷體" pitchFamily="65" charset="-120"/>
              </a:rPr>
              <a:t>4</a:t>
            </a:r>
            <a:r>
              <a:rPr lang="zh-TW" altLang="en-US" b="1" dirty="0">
                <a:solidFill>
                  <a:srgbClr val="CC6600"/>
                </a:solidFill>
                <a:latin typeface="標楷體" pitchFamily="65" charset="-120"/>
                <a:ea typeface="標楷體" pitchFamily="65" charset="-120"/>
              </a:rPr>
              <a:t>項</a:t>
            </a:r>
          </a:p>
        </p:txBody>
      </p:sp>
      <p:sp>
        <p:nvSpPr>
          <p:cNvPr id="818182" name="Rectangle 6"/>
          <p:cNvSpPr>
            <a:spLocks noGrp="1" noChangeArrowheads="1"/>
          </p:cNvSpPr>
          <p:nvPr>
            <p:ph type="body" idx="1"/>
          </p:nvPr>
        </p:nvSpPr>
        <p:spPr>
          <a:xfrm>
            <a:off x="468313" y="1628775"/>
            <a:ext cx="8229600" cy="4114800"/>
          </a:xfrm>
        </p:spPr>
        <p:txBody>
          <a:bodyPr/>
          <a:lstStyle/>
          <a:p>
            <a:pPr>
              <a:buFontTx/>
              <a:buNone/>
            </a:pPr>
            <a:r>
              <a:rPr lang="zh-TW" altLang="en-US" b="1">
                <a:solidFill>
                  <a:srgbClr val="0000FF"/>
                </a:solidFill>
                <a:ea typeface="標楷體" pitchFamily="65" charset="-120"/>
              </a:rPr>
              <a:t>授權訂定危險建築物緊急評估機制： </a:t>
            </a:r>
            <a:r>
              <a:rPr lang="zh-TW" altLang="en-US" sz="3600" b="1"/>
              <a:t> </a:t>
            </a:r>
          </a:p>
          <a:p>
            <a:pPr>
              <a:buFontTx/>
              <a:buNone/>
            </a:pPr>
            <a:r>
              <a:rPr lang="zh-TW" altLang="en-US" b="1">
                <a:latin typeface="標楷體" pitchFamily="65" charset="-120"/>
                <a:ea typeface="標楷體" pitchFamily="65" charset="-120"/>
              </a:rPr>
              <a:t> </a:t>
            </a:r>
            <a:endParaRPr lang="zh-TW" altLang="en-US" sz="3600" b="1"/>
          </a:p>
          <a:p>
            <a:pPr>
              <a:buFontTx/>
              <a:buNone/>
            </a:pPr>
            <a:r>
              <a:rPr lang="zh-TW" altLang="en-US" b="1">
                <a:solidFill>
                  <a:srgbClr val="000000"/>
                </a:solidFill>
                <a:latin typeface="標楷體" pitchFamily="65" charset="-120"/>
                <a:ea typeface="標楷體" pitchFamily="65" charset="-120"/>
              </a:rPr>
              <a:t>（一）當災害造成</a:t>
            </a:r>
            <a:r>
              <a:rPr lang="zh-TW" altLang="en-US" b="1">
                <a:solidFill>
                  <a:srgbClr val="0099FF"/>
                </a:solidFill>
                <a:latin typeface="標楷體" pitchFamily="65" charset="-120"/>
                <a:ea typeface="標楷體" pitchFamily="65" charset="-120"/>
              </a:rPr>
              <a:t>建築物毀損</a:t>
            </a:r>
            <a:r>
              <a:rPr lang="zh-TW" altLang="en-US" b="1">
                <a:solidFill>
                  <a:srgbClr val="000000"/>
                </a:solidFill>
                <a:latin typeface="標楷體" pitchFamily="65" charset="-120"/>
                <a:ea typeface="標楷體" pitchFamily="65" charset="-120"/>
              </a:rPr>
              <a:t>致生危險時，攸關人民生命安全及其他權利至鉅，故有必要建立建築物緊急評估機制</a:t>
            </a:r>
            <a:r>
              <a:rPr lang="zh-TW" altLang="en-US" b="1">
                <a:solidFill>
                  <a:srgbClr val="000000"/>
                </a:solidFill>
              </a:rPr>
              <a:t>。</a:t>
            </a:r>
            <a:endParaRPr lang="zh-TW" altLang="en-US" b="1">
              <a:solidFill>
                <a:srgbClr val="000000"/>
              </a:solidFill>
              <a:latin typeface="標楷體" pitchFamily="65" charset="-120"/>
              <a:ea typeface="標楷體" pitchFamily="65" charset="-120"/>
            </a:endParaRPr>
          </a:p>
          <a:p>
            <a:pPr>
              <a:buFontTx/>
              <a:buNone/>
            </a:pPr>
            <a:r>
              <a:rPr lang="zh-TW" altLang="en-US" b="1">
                <a:solidFill>
                  <a:srgbClr val="000000"/>
                </a:solidFill>
                <a:latin typeface="標楷體" pitchFamily="65" charset="-120"/>
                <a:ea typeface="標楷體" pitchFamily="65" charset="-120"/>
              </a:rPr>
              <a:t>（二）據此，</a:t>
            </a:r>
            <a:r>
              <a:rPr lang="zh-TW" altLang="en-US" b="1">
                <a:solidFill>
                  <a:srgbClr val="0099FF"/>
                </a:solidFill>
                <a:latin typeface="標楷體" pitchFamily="65" charset="-120"/>
                <a:ea typeface="標楷體" pitchFamily="65" charset="-120"/>
              </a:rPr>
              <a:t>內政部（營建署）</a:t>
            </a:r>
            <a:r>
              <a:rPr lang="zh-TW" altLang="en-US" b="1">
                <a:solidFill>
                  <a:srgbClr val="000000"/>
                </a:solidFill>
                <a:latin typeface="標楷體" pitchFamily="65" charset="-120"/>
                <a:ea typeface="標楷體" pitchFamily="65" charset="-120"/>
              </a:rPr>
              <a:t>應訂定</a:t>
            </a:r>
            <a:r>
              <a:rPr lang="zh-TW" altLang="en-US" b="1">
                <a:solidFill>
                  <a:srgbClr val="FF0000"/>
                </a:solidFill>
                <a:latin typeface="標楷體" pitchFamily="65" charset="-120"/>
                <a:ea typeface="標楷體" pitchFamily="65" charset="-120"/>
              </a:rPr>
              <a:t>危險建築物緊急評估辦法</a:t>
            </a:r>
            <a:r>
              <a:rPr lang="zh-TW" altLang="en-US" b="1">
                <a:solidFill>
                  <a:srgbClr val="000000"/>
                </a:solidFill>
              </a:rPr>
              <a:t>，</a:t>
            </a:r>
            <a:r>
              <a:rPr lang="zh-TW" altLang="en-US" b="1">
                <a:solidFill>
                  <a:srgbClr val="000000"/>
                </a:solidFill>
                <a:latin typeface="標楷體" pitchFamily="65" charset="-120"/>
                <a:ea typeface="標楷體" pitchFamily="65" charset="-120"/>
              </a:rPr>
              <a:t>俾提供人民災後建築物之相關資訊。</a:t>
            </a:r>
            <a:r>
              <a:rPr lang="zh-TW" altLang="en-US">
                <a:solidFill>
                  <a:srgbClr val="000000"/>
                </a:solidFill>
              </a:rPr>
              <a:t> </a:t>
            </a:r>
          </a:p>
        </p:txBody>
      </p:sp>
      <p:pic>
        <p:nvPicPr>
          <p:cNvPr id="818183" name="Picture 7" descr="3820038187_1c0bce6de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1341438"/>
            <a:ext cx="2160588" cy="1477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045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8148</TotalTime>
  <Words>11680</Words>
  <Application>Microsoft Office PowerPoint</Application>
  <PresentationFormat>如螢幕大小 (4:3)</PresentationFormat>
  <Paragraphs>1482</Paragraphs>
  <Slides>170</Slides>
  <Notes>76</Notes>
  <HiddenSlides>0</HiddenSlides>
  <MMClips>0</MMClips>
  <ScaleCrop>false</ScaleCrop>
  <HeadingPairs>
    <vt:vector size="6" baseType="variant">
      <vt:variant>
        <vt:lpstr>佈景主題</vt:lpstr>
      </vt:variant>
      <vt:variant>
        <vt:i4>1</vt:i4>
      </vt:variant>
      <vt:variant>
        <vt:lpstr>內嵌 OLE 伺服程式</vt:lpstr>
      </vt:variant>
      <vt:variant>
        <vt:i4>2</vt:i4>
      </vt:variant>
      <vt:variant>
        <vt:lpstr>投影片標題</vt:lpstr>
      </vt:variant>
      <vt:variant>
        <vt:i4>170</vt:i4>
      </vt:variant>
    </vt:vector>
  </HeadingPairs>
  <TitlesOfParts>
    <vt:vector size="173" baseType="lpstr">
      <vt:lpstr>Office 佈景主題</vt:lpstr>
      <vt:lpstr>PhotoImpact</vt:lpstr>
      <vt:lpstr>Visio</vt:lpstr>
      <vt:lpstr>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習近平對台政策</vt:lpstr>
      <vt:lpstr>習近平對台政策</vt:lpstr>
      <vt:lpstr>PowerPoint 簡報</vt:lpstr>
      <vt:lpstr>PowerPoint 簡報</vt:lpstr>
      <vt:lpstr>PowerPoint 簡報</vt:lpstr>
      <vt:lpstr>PowerPoint 簡報</vt:lpstr>
      <vt:lpstr>PowerPoint 簡報</vt:lpstr>
      <vt:lpstr>PowerPoint 簡報</vt:lpstr>
      <vt:lpstr>PowerPoint 簡報</vt:lpstr>
      <vt:lpstr>PowerPoint 簡報</vt:lpstr>
      <vt:lpstr>當前中共軍力顯著提升 </vt:lpstr>
      <vt:lpstr>PowerPoint 簡報</vt:lpstr>
      <vt:lpstr>PowerPoint 簡報</vt:lpstr>
      <vt:lpstr>PowerPoint 簡報</vt:lpstr>
      <vt:lpstr>PowerPoint 簡報</vt:lpstr>
      <vt:lpstr>PowerPoint 簡報</vt:lpstr>
      <vt:lpstr>PowerPoint 簡報</vt:lpstr>
      <vt:lpstr>新媒體對全民國防的影響力</vt:lpstr>
      <vt:lpstr>PowerPoint 簡報</vt:lpstr>
      <vt:lpstr>PowerPoint 簡報</vt:lpstr>
      <vt:lpstr>PowerPoint 簡報</vt:lpstr>
      <vt:lpstr>PowerPoint 簡報</vt:lpstr>
      <vt:lpstr>PowerPoint 簡報</vt:lpstr>
      <vt:lpstr>PowerPoint 簡報</vt:lpstr>
      <vt:lpstr>PowerPoint 簡報</vt:lpstr>
      <vt:lpstr>PowerPoint 簡報</vt:lpstr>
      <vt:lpstr>成敗關鍵--「全民國防」</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vt:lpstr>
      <vt:lpstr>    </vt:lpstr>
      <vt:lpstr>    </vt:lpstr>
      <vt:lpstr>    </vt:lpstr>
      <vt:lpstr>    </vt:lpstr>
      <vt:lpstr>    </vt:lpstr>
      <vt:lpstr>    </vt:lpstr>
      <vt:lpstr>    </vt:lpstr>
      <vt:lpstr>    </vt:lpstr>
      <vt:lpstr>災害防救法第1條</vt:lpstr>
      <vt:lpstr>災害防救法第2條</vt:lpstr>
      <vt:lpstr>          災害防救法第3條       災害業務主管機關</vt:lpstr>
      <vt:lpstr>災害防救法第22條第4項</vt:lpstr>
      <vt:lpstr>災害防救法第24條第2項</vt:lpstr>
      <vt:lpstr>  災害防救法第27條第4項</vt:lpstr>
      <vt:lpstr> 災害防救法第31條1/4</vt:lpstr>
      <vt:lpstr>PowerPoint 簡報</vt:lpstr>
      <vt:lpstr>    災害防救法第31條3/4</vt:lpstr>
      <vt:lpstr>PowerPoint 簡報</vt:lpstr>
      <vt:lpstr>  災害防救法第36條1/4</vt:lpstr>
      <vt:lpstr>災害防救法第36條2/4</vt:lpstr>
      <vt:lpstr>     災害防救法第36條3/4</vt:lpstr>
      <vt:lpstr>災害防救法第36條4/4</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系統說明</vt:lpstr>
      <vt:lpstr>編管範圍</vt:lpstr>
      <vt:lpstr>操作人員編管對象</vt:lpstr>
      <vt:lpstr>權責機關 </vt:lpstr>
      <vt:lpstr>系統功能架構</vt:lpstr>
      <vt:lpstr>PowerPoint 簡報</vt:lpstr>
      <vt:lpstr>PowerPoint 簡報</vt:lpstr>
      <vt:lpstr>PowerPoint 簡報</vt:lpstr>
      <vt:lpstr>PowerPoint 簡報</vt:lpstr>
      <vt:lpstr>PowerPoint 簡報</vt:lpstr>
      <vt:lpstr>資料登錄</vt:lpstr>
      <vt:lpstr>所有人資料登錄(1/4)</vt:lpstr>
      <vt:lpstr>機具資料登錄(2/2)</vt:lpstr>
      <vt:lpstr>操作人員資料登錄(2/2)</vt:lpstr>
      <vt:lpstr>資料查詢</vt:lpstr>
      <vt:lpstr>PowerPoint 簡報</vt:lpstr>
      <vt:lpstr>綜合查詢(2/6)</vt:lpstr>
      <vt:lpstr>綜合查詢(3/6)</vt:lpstr>
      <vt:lpstr>綜合查詢(4/6)</vt:lpstr>
      <vt:lpstr>PowerPoint 簡報</vt:lpstr>
      <vt:lpstr>PowerPoint 簡報</vt:lpstr>
      <vt:lpstr> 工程重機械操作人員徵用通知書 </vt:lpstr>
      <vt:lpstr>災害防治與互動機制</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組織運作體系</vt:lpstr>
      <vt:lpstr>PowerPoint 簡報</vt:lpstr>
      <vt:lpstr>組織運作體系</vt:lpstr>
      <vt:lpstr>參、組織運作體系</vt:lpstr>
      <vt:lpstr>動員能量支援內容</vt:lpstr>
      <vt:lpstr>動員能量支援內容</vt:lpstr>
      <vt:lpstr>動員能量支援內容</vt:lpstr>
      <vt:lpstr>動員能量支援內容</vt:lpstr>
      <vt:lpstr>動員能量支援內容</vt:lpstr>
      <vt:lpstr>動員能量支援內容</vt:lpstr>
      <vt:lpstr>動員能量支援內容</vt:lpstr>
      <vt:lpstr>動員能量支援內容</vt:lpstr>
      <vt:lpstr>動員能量支援內容</vt:lpstr>
      <vt:lpstr>動員能量支援內容</vt:lpstr>
      <vt:lpstr>動員能量支援內容</vt:lpstr>
      <vt:lpstr>國軍支援災害防救</vt:lpstr>
      <vt:lpstr>國軍支援災害防救</vt:lpstr>
      <vt:lpstr>PowerPoint 簡報</vt:lpstr>
      <vt:lpstr>PowerPoint 簡報</vt:lpstr>
      <vt:lpstr>PowerPoint 簡報</vt:lpstr>
    </vt:vector>
  </TitlesOfParts>
  <Company>no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交通安全</dc:title>
  <dc:creator>MIL</dc:creator>
  <cp:lastModifiedBy>新竹所-副所長室-江澍人</cp:lastModifiedBy>
  <cp:revision>968</cp:revision>
  <dcterms:created xsi:type="dcterms:W3CDTF">2006-01-29T13:54:49Z</dcterms:created>
  <dcterms:modified xsi:type="dcterms:W3CDTF">2015-07-30T00:20:26Z</dcterms:modified>
</cp:coreProperties>
</file>