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0"/>
  </p:notesMasterIdLst>
  <p:handoutMasterIdLst>
    <p:handoutMasterId r:id="rId21"/>
  </p:handoutMasterIdLst>
  <p:sldIdLst>
    <p:sldId id="318" r:id="rId2"/>
    <p:sldId id="319" r:id="rId3"/>
    <p:sldId id="391" r:id="rId4"/>
    <p:sldId id="382" r:id="rId5"/>
    <p:sldId id="383" r:id="rId6"/>
    <p:sldId id="380" r:id="rId7"/>
    <p:sldId id="384" r:id="rId8"/>
    <p:sldId id="385" r:id="rId9"/>
    <p:sldId id="393" r:id="rId10"/>
    <p:sldId id="386" r:id="rId11"/>
    <p:sldId id="387" r:id="rId12"/>
    <p:sldId id="394" r:id="rId13"/>
    <p:sldId id="389" r:id="rId14"/>
    <p:sldId id="381" r:id="rId15"/>
    <p:sldId id="396" r:id="rId16"/>
    <p:sldId id="392" r:id="rId17"/>
    <p:sldId id="395" r:id="rId18"/>
    <p:sldId id="270" r:id="rId19"/>
  </p:sldIdLst>
  <p:sldSz cx="9144000" cy="6858000" type="screen4x3"/>
  <p:notesSz cx="9939338" cy="68072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3300"/>
    <a:srgbClr val="FFFF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2" autoAdjust="0"/>
    <p:restoredTop sz="94660"/>
  </p:normalViewPr>
  <p:slideViewPr>
    <p:cSldViewPr>
      <p:cViewPr varScale="1">
        <p:scale>
          <a:sx n="110" d="100"/>
          <a:sy n="110" d="100"/>
        </p:scale>
        <p:origin x="166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308530" cy="340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0" tIns="45775" rIns="91550" bIns="4577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9220" y="1"/>
            <a:ext cx="4308530" cy="340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0" tIns="45775" rIns="91550" bIns="4577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65410"/>
            <a:ext cx="4308530" cy="340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0" tIns="45775" rIns="91550" bIns="4577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9220" y="6465410"/>
            <a:ext cx="4308530" cy="340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0" tIns="45775" rIns="91550" bIns="4577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B6B6EFCB-0635-478B-90FE-63CB714F0E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99853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308530" cy="340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0" tIns="45775" rIns="91550" bIns="45775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9220" y="1"/>
            <a:ext cx="4308530" cy="340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0" tIns="45775" rIns="91550" bIns="4577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80C7379B-ABFD-4C14-9630-204D431A0B14}" type="datetimeFigureOut">
              <a:rPr lang="zh-TW" altLang="en-US"/>
              <a:pPr>
                <a:defRPr/>
              </a:pPr>
              <a:t>2017/9/4</a:t>
            </a:fld>
            <a:endParaRPr lang="en-US" altLang="zh-TW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7075" y="509588"/>
            <a:ext cx="3403600" cy="25542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3299" y="3233500"/>
            <a:ext cx="7952742" cy="306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0" tIns="45775" rIns="91550" bIns="457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65410"/>
            <a:ext cx="4308530" cy="340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0" tIns="45775" rIns="91550" bIns="45775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9220" y="6465410"/>
            <a:ext cx="4308530" cy="340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0" tIns="45775" rIns="91550" bIns="4577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636009FE-EFF4-42F2-944D-26FDD975B9F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706333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97547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tuf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kumimoji="0" lang="en-US" sz="1000" b="1">
                <a:solidFill>
                  <a:schemeClr val="bg1"/>
                </a:solidFill>
                <a:ea typeface="新細明體" pitchFamily="18" charset="-120"/>
              </a:rPr>
              <a:t>www.company.com</a:t>
            </a:r>
            <a:endParaRPr kumimoji="0" lang="fr-FR" altLang="zh-TW" sz="1000" b="1">
              <a:solidFill>
                <a:schemeClr val="bg1"/>
              </a:solidFill>
              <a:ea typeface="新細明體" pitchFamily="18" charset="-12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52400" y="431800"/>
            <a:ext cx="1320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0" lang="zh-TW" altLang="fr-FR" sz="1600">
                <a:solidFill>
                  <a:schemeClr val="bg1"/>
                </a:solidFill>
                <a:ea typeface="標楷體" pitchFamily="65" charset="-120"/>
              </a:rPr>
              <a:t>新竹縣政府</a:t>
            </a:r>
          </a:p>
        </p:txBody>
      </p:sp>
      <p:pic>
        <p:nvPicPr>
          <p:cNvPr id="7" name="Picture 7" descr="stuff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endParaRPr kumimoji="0" lang="fr-FR" altLang="zh-TW" sz="1000" b="1">
              <a:solidFill>
                <a:schemeClr val="bg1"/>
              </a:solidFill>
              <a:ea typeface="新細明體" pitchFamily="18" charset="-12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 userDrawn="1"/>
        </p:nvSpPr>
        <p:spPr bwMode="auto">
          <a:xfrm>
            <a:off x="152400" y="431800"/>
            <a:ext cx="1320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0" lang="zh-TW" altLang="fr-FR" sz="1600">
                <a:solidFill>
                  <a:schemeClr val="bg1"/>
                </a:solidFill>
                <a:ea typeface="標楷體" pitchFamily="65" charset="-120"/>
              </a:rPr>
              <a:t>金門縣政府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按一下以編輯母片副標題樣式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ln algn="ctr"/>
        </p:spPr>
        <p:txBody>
          <a:bodyPr lIns="91440" anchor="t"/>
          <a:lstStyle>
            <a:lvl1pPr>
              <a:defRPr/>
            </a:lvl1pPr>
          </a:lstStyle>
          <a:p>
            <a:r>
              <a:rPr lang="en-US"/>
              <a:t>按一下以編輯母片標題樣式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15200" y="727075"/>
            <a:ext cx="1828800" cy="54451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828800" y="727075"/>
            <a:ext cx="5334000" cy="54451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tuff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>
              <a:ea typeface="新細明體" pitchFamily="18" charset="-12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727075"/>
            <a:ext cx="7315200" cy="581025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fr-FR" smtClean="0"/>
              <a:t>按一下以編輯母片標題樣式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fr-FR" smtClean="0"/>
              <a:t>按一下以編輯母片</a:t>
            </a:r>
          </a:p>
          <a:p>
            <a:pPr lvl="1"/>
            <a:r>
              <a:rPr lang="zh-TW" altLang="fr-FR" smtClean="0"/>
              <a:t>第二層</a:t>
            </a:r>
          </a:p>
          <a:p>
            <a:pPr lvl="2"/>
            <a:r>
              <a:rPr lang="zh-TW" altLang="fr-FR" smtClean="0"/>
              <a:t>第三層</a:t>
            </a:r>
          </a:p>
          <a:p>
            <a:pPr lvl="3"/>
            <a:r>
              <a:rPr lang="zh-TW" altLang="fr-FR" smtClean="0"/>
              <a:t>第四層</a:t>
            </a:r>
          </a:p>
          <a:p>
            <a:pPr lvl="4"/>
            <a:r>
              <a:rPr lang="zh-TW" altLang="fr-FR" smtClean="0"/>
              <a:t>第五層</a:t>
            </a: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152400" y="431800"/>
            <a:ext cx="1320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0" lang="zh-TW" altLang="fr-FR" sz="1600">
                <a:solidFill>
                  <a:schemeClr val="bg1"/>
                </a:solidFill>
                <a:ea typeface="標楷體" pitchFamily="65" charset="-120"/>
              </a:rPr>
              <a:t>新竹縣政府</a:t>
            </a:r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kumimoji="0" lang="en-US" sz="1000" b="1">
                <a:solidFill>
                  <a:schemeClr val="bg1"/>
                </a:solidFill>
                <a:ea typeface="新細明體" pitchFamily="18" charset="-120"/>
              </a:rPr>
              <a:t>www.hchg.gov.tw</a:t>
            </a:r>
            <a:endParaRPr kumimoji="0" lang="fr-FR" altLang="zh-TW" sz="1000" b="1">
              <a:solidFill>
                <a:schemeClr val="bg1"/>
              </a:solidFill>
              <a:ea typeface="新細明體" pitchFamily="18" charset="-120"/>
            </a:endParaRPr>
          </a:p>
        </p:txBody>
      </p:sp>
      <p:sp>
        <p:nvSpPr>
          <p:cNvPr id="65544" name="Oval 8"/>
          <p:cNvSpPr>
            <a:spLocks noChangeArrowheads="1"/>
          </p:cNvSpPr>
          <p:nvPr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>
              <a:ea typeface="新細明體" pitchFamily="18" charset="-120"/>
            </a:endParaRPr>
          </a:p>
        </p:txBody>
      </p:sp>
      <p:sp>
        <p:nvSpPr>
          <p:cNvPr id="65545" name="Oval 9"/>
          <p:cNvSpPr>
            <a:spLocks noChangeArrowheads="1"/>
          </p:cNvSpPr>
          <p:nvPr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>
              <a:ea typeface="新細明體" pitchFamily="18" charset="-120"/>
            </a:endParaRPr>
          </a:p>
        </p:txBody>
      </p:sp>
      <p:sp>
        <p:nvSpPr>
          <p:cNvPr id="65546" name="Oval 10"/>
          <p:cNvSpPr>
            <a:spLocks noChangeArrowheads="1"/>
          </p:cNvSpPr>
          <p:nvPr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>
              <a:ea typeface="新細明體" pitchFamily="18" charset="-120"/>
            </a:endParaRPr>
          </a:p>
        </p:txBody>
      </p:sp>
      <p:sp>
        <p:nvSpPr>
          <p:cNvPr id="65547" name="Oval 11"/>
          <p:cNvSpPr>
            <a:spLocks noChangeArrowheads="1"/>
          </p:cNvSpPr>
          <p:nvPr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>
              <a:ea typeface="新細明體" pitchFamily="18" charset="-120"/>
            </a:endParaRPr>
          </a:p>
        </p:txBody>
      </p:sp>
      <p:sp>
        <p:nvSpPr>
          <p:cNvPr id="65548" name="Oval 12"/>
          <p:cNvSpPr>
            <a:spLocks noChangeArrowheads="1"/>
          </p:cNvSpPr>
          <p:nvPr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>
              <a:ea typeface="新細明體" pitchFamily="18" charset="-120"/>
            </a:endParaRPr>
          </a:p>
        </p:txBody>
      </p:sp>
      <p:sp>
        <p:nvSpPr>
          <p:cNvPr id="65549" name="Oval 13"/>
          <p:cNvSpPr>
            <a:spLocks noChangeArrowheads="1"/>
          </p:cNvSpPr>
          <p:nvPr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>
              <a:ea typeface="新細明體" pitchFamily="18" charset="-120"/>
            </a:endParaRPr>
          </a:p>
        </p:txBody>
      </p:sp>
      <p:sp>
        <p:nvSpPr>
          <p:cNvPr id="65550" name="Oval 14"/>
          <p:cNvSpPr>
            <a:spLocks noChangeArrowheads="1"/>
          </p:cNvSpPr>
          <p:nvPr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>
              <a:ea typeface="新細明體" pitchFamily="18" charset="-120"/>
            </a:endParaRPr>
          </a:p>
        </p:txBody>
      </p:sp>
      <p:sp>
        <p:nvSpPr>
          <p:cNvPr id="65551" name="Oval 15"/>
          <p:cNvSpPr>
            <a:spLocks noChangeArrowheads="1"/>
          </p:cNvSpPr>
          <p:nvPr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>
              <a:ea typeface="新細明體" pitchFamily="18" charset="-120"/>
            </a:endParaRPr>
          </a:p>
        </p:txBody>
      </p:sp>
      <p:sp>
        <p:nvSpPr>
          <p:cNvPr id="65552" name="Oval 16"/>
          <p:cNvSpPr>
            <a:spLocks noChangeArrowheads="1"/>
          </p:cNvSpPr>
          <p:nvPr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>
              <a:ea typeface="新細明體" pitchFamily="18" charset="-120"/>
            </a:endParaRPr>
          </a:p>
        </p:txBody>
      </p:sp>
      <p:sp>
        <p:nvSpPr>
          <p:cNvPr id="65553" name="Oval 17"/>
          <p:cNvSpPr>
            <a:spLocks noChangeArrowheads="1"/>
          </p:cNvSpPr>
          <p:nvPr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>
              <a:ea typeface="新細明體" pitchFamily="18" charset="-120"/>
            </a:endParaRPr>
          </a:p>
        </p:txBody>
      </p:sp>
      <p:pic>
        <p:nvPicPr>
          <p:cNvPr id="1042" name="Picture 18" descr="stuff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55" name="Rectangle 19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>
              <a:ea typeface="新細明體" pitchFamily="18" charset="-120"/>
            </a:endParaRPr>
          </a:p>
        </p:txBody>
      </p:sp>
      <p:sp>
        <p:nvSpPr>
          <p:cNvPr id="65556" name="Text Box 20"/>
          <p:cNvSpPr txBox="1">
            <a:spLocks noChangeArrowheads="1"/>
          </p:cNvSpPr>
          <p:nvPr userDrawn="1"/>
        </p:nvSpPr>
        <p:spPr bwMode="auto">
          <a:xfrm>
            <a:off x="152400" y="431800"/>
            <a:ext cx="1320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0" lang="zh-TW" altLang="fr-FR" sz="1600">
                <a:solidFill>
                  <a:schemeClr val="bg1"/>
                </a:solidFill>
                <a:ea typeface="標楷體" pitchFamily="65" charset="-120"/>
              </a:rPr>
              <a:t>金門縣政府</a:t>
            </a:r>
          </a:p>
        </p:txBody>
      </p:sp>
      <p:sp>
        <p:nvSpPr>
          <p:cNvPr id="65557" name="Rectangle 21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endParaRPr kumimoji="0" lang="fr-FR" altLang="zh-TW" sz="1000" b="1">
              <a:solidFill>
                <a:schemeClr val="bg1"/>
              </a:solidFill>
              <a:ea typeface="新細明體" pitchFamily="18" charset="-120"/>
            </a:endParaRPr>
          </a:p>
        </p:txBody>
      </p:sp>
      <p:sp>
        <p:nvSpPr>
          <p:cNvPr id="65558" name="Oval 22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>
              <a:ea typeface="新細明體" pitchFamily="18" charset="-120"/>
            </a:endParaRPr>
          </a:p>
        </p:txBody>
      </p:sp>
      <p:sp>
        <p:nvSpPr>
          <p:cNvPr id="65559" name="Oval 23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>
              <a:ea typeface="新細明體" pitchFamily="18" charset="-120"/>
            </a:endParaRPr>
          </a:p>
        </p:txBody>
      </p:sp>
      <p:sp>
        <p:nvSpPr>
          <p:cNvPr id="65560" name="Oval 24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>
              <a:ea typeface="新細明體" pitchFamily="18" charset="-120"/>
            </a:endParaRPr>
          </a:p>
        </p:txBody>
      </p:sp>
      <p:sp>
        <p:nvSpPr>
          <p:cNvPr id="65561" name="Oval 25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>
              <a:ea typeface="新細明體" pitchFamily="18" charset="-120"/>
            </a:endParaRPr>
          </a:p>
        </p:txBody>
      </p:sp>
      <p:sp>
        <p:nvSpPr>
          <p:cNvPr id="65562" name="Oval 26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>
              <a:ea typeface="新細明體" pitchFamily="18" charset="-120"/>
            </a:endParaRPr>
          </a:p>
        </p:txBody>
      </p:sp>
      <p:sp>
        <p:nvSpPr>
          <p:cNvPr id="65563" name="Oval 27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>
              <a:ea typeface="新細明體" pitchFamily="18" charset="-120"/>
            </a:endParaRPr>
          </a:p>
        </p:txBody>
      </p:sp>
      <p:sp>
        <p:nvSpPr>
          <p:cNvPr id="65564" name="Oval 28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>
              <a:ea typeface="新細明體" pitchFamily="18" charset="-120"/>
            </a:endParaRPr>
          </a:p>
        </p:txBody>
      </p:sp>
      <p:sp>
        <p:nvSpPr>
          <p:cNvPr id="65565" name="Oval 29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>
              <a:ea typeface="新細明體" pitchFamily="18" charset="-120"/>
            </a:endParaRPr>
          </a:p>
        </p:txBody>
      </p:sp>
      <p:sp>
        <p:nvSpPr>
          <p:cNvPr id="65566" name="Oval 30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>
              <a:ea typeface="新細明體" pitchFamily="18" charset="-120"/>
            </a:endParaRPr>
          </a:p>
        </p:txBody>
      </p:sp>
      <p:sp>
        <p:nvSpPr>
          <p:cNvPr id="65567" name="Oval 31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>
              <a:ea typeface="新細明體" pitchFamily="18" charset="-12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bg1"/>
          </a:solidFill>
          <a:latin typeface="標楷體" pitchFamily="65" charset="-12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bg1"/>
          </a:solidFill>
          <a:latin typeface="標楷體" pitchFamily="65" charset="-12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bg1"/>
          </a:solidFill>
          <a:latin typeface="標楷體" pitchFamily="65" charset="-12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bg1"/>
          </a:solidFill>
          <a:latin typeface="標楷體" pitchFamily="65" charset="-12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 b="1">
          <a:solidFill>
            <a:schemeClr val="bg1"/>
          </a:solidFill>
          <a:latin typeface="標楷體" pitchFamily="65" charset="-12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 b="1">
          <a:solidFill>
            <a:schemeClr val="bg1"/>
          </a:solidFill>
          <a:latin typeface="標楷體" pitchFamily="65" charset="-12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 b="1">
          <a:solidFill>
            <a:schemeClr val="bg1"/>
          </a:solidFill>
          <a:latin typeface="標楷體" pitchFamily="65" charset="-12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 b="1">
          <a:solidFill>
            <a:schemeClr val="bg1"/>
          </a:solidFill>
          <a:latin typeface="標楷體" pitchFamily="65" charset="-12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›"/>
        <a:defRPr kumimoji="1"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kumimoji="1" sz="20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kumimoji="1" b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kumimoji="1" sz="1600" b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»"/>
        <a:defRPr kumimoji="1" sz="1600" b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B4CCE2"/>
        </a:buClr>
        <a:buChar char="»"/>
        <a:defRPr kumimoji="1" sz="16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B4CCE2"/>
        </a:buClr>
        <a:buChar char="»"/>
        <a:defRPr kumimoji="1" sz="16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B4CCE2"/>
        </a:buClr>
        <a:buChar char="»"/>
        <a:defRPr kumimoji="1" sz="16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B4CCE2"/>
        </a:buClr>
        <a:buChar char="»"/>
        <a:defRPr kumimoji="1"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&#36949;&#31456;&#24314;&#31689;&#26989;&#21209;&#23459;&#20659;&#27161;&#35486;.doc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106&#24180;&#24230;&#27861;&#20196;&#35566;&#20316;&#26989;&#35215;&#23450;&#21450;&#22519;&#34892;&#26041;&#24335;.doc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4" descr="p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78613" y="4500563"/>
            <a:ext cx="17272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46200" y="1489075"/>
            <a:ext cx="7112000" cy="2803525"/>
          </a:xfrm>
          <a:gradFill rotWithShape="0">
            <a:gsLst>
              <a:gs pos="0">
                <a:srgbClr val="0067AC">
                  <a:gamma/>
                  <a:shade val="46275"/>
                  <a:invGamma/>
                </a:srgbClr>
              </a:gs>
              <a:gs pos="100000">
                <a:srgbClr val="0067AC"/>
              </a:gs>
            </a:gsLst>
            <a:path path="shape">
              <a:fillToRect l="50000" t="50000" r="50000" b="50000"/>
            </a:path>
          </a:gradFill>
        </p:spPr>
        <p:txBody>
          <a:bodyPr anchor="ctr" anchorCtr="1"/>
          <a:lstStyle/>
          <a:p>
            <a:pPr algn="ctr" eaLnBrk="1" hangingPunct="1">
              <a:lnSpc>
                <a:spcPct val="110000"/>
              </a:lnSpc>
              <a:defRPr/>
            </a:pPr>
            <a:r>
              <a:rPr lang="zh-TW" altLang="en-US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違建輔導、建築諮詢</a:t>
            </a:r>
            <a:r>
              <a:rPr lang="en-US" altLang="zh-TW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/>
            </a:r>
            <a:br>
              <a:rPr lang="en-US" altLang="zh-TW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</a:br>
            <a:r>
              <a:rPr lang="zh-TW" altLang="en-US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相關業務介紹</a:t>
            </a:r>
            <a:endParaRPr lang="zh-TW" altLang="en-US" dirty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標楷體" pitchFamily="65" charset="-120"/>
            </a:endParaRP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white">
          <a:xfrm>
            <a:off x="6443663" y="6021388"/>
            <a:ext cx="2311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0" lang="zh-TW" altLang="en-US" sz="3200" b="1">
                <a:latin typeface="標楷體" pitchFamily="65" charset="-120"/>
                <a:ea typeface="標楷體" pitchFamily="65" charset="-120"/>
              </a:rPr>
              <a:t>金門縣政府</a:t>
            </a:r>
            <a:endParaRPr kumimoji="0" lang="en-US" altLang="zh-TW" sz="3200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7304671" y="239713"/>
            <a:ext cx="122020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kumimoji="0" lang="en-US" altLang="zh-TW" sz="1400" b="1" dirty="0" smtClean="0">
                <a:solidFill>
                  <a:schemeClr val="accent2"/>
                </a:solidFill>
              </a:rPr>
              <a:t>106</a:t>
            </a:r>
            <a:r>
              <a:rPr kumimoji="0" lang="zh-TW" altLang="en-US" sz="1400" b="1" dirty="0" smtClean="0">
                <a:solidFill>
                  <a:schemeClr val="accent2"/>
                </a:solidFill>
              </a:rPr>
              <a:t>年</a:t>
            </a:r>
            <a:r>
              <a:rPr kumimoji="0" lang="en-US" altLang="zh-TW" sz="1400" b="1" dirty="0" smtClean="0">
                <a:solidFill>
                  <a:schemeClr val="accent2"/>
                </a:solidFill>
              </a:rPr>
              <a:t>9</a:t>
            </a:r>
            <a:r>
              <a:rPr kumimoji="0" lang="zh-TW" altLang="en-US" sz="1400" b="1" dirty="0" smtClean="0">
                <a:solidFill>
                  <a:schemeClr val="accent2"/>
                </a:solidFill>
              </a:rPr>
              <a:t>月</a:t>
            </a:r>
            <a:r>
              <a:rPr kumimoji="0" lang="en-US" altLang="zh-TW" sz="1400" b="1" dirty="0" smtClean="0">
                <a:solidFill>
                  <a:schemeClr val="accent2"/>
                </a:solidFill>
              </a:rPr>
              <a:t>7</a:t>
            </a:r>
            <a:r>
              <a:rPr kumimoji="0" lang="zh-TW" altLang="en-US" sz="1400" b="1" dirty="0" smtClean="0">
                <a:solidFill>
                  <a:schemeClr val="accent2"/>
                </a:solidFill>
              </a:rPr>
              <a:t>日</a:t>
            </a:r>
            <a:endParaRPr kumimoji="0" lang="zh-TW" altLang="en-US" sz="1400" b="1" dirty="0">
              <a:solidFill>
                <a:schemeClr val="accent2"/>
              </a:solidFill>
            </a:endParaRPr>
          </a:p>
        </p:txBody>
      </p:sp>
      <p:sp>
        <p:nvSpPr>
          <p:cNvPr id="65539" name="Rectangle 3"/>
          <p:cNvSpPr>
            <a:spLocks noRot="1" noChangeArrowheads="1"/>
          </p:cNvSpPr>
          <p:nvPr/>
        </p:nvSpPr>
        <p:spPr bwMode="auto">
          <a:xfrm>
            <a:off x="900113" y="4365625"/>
            <a:ext cx="66960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zh-TW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     報告人</a:t>
            </a:r>
            <a:r>
              <a:rPr lang="zh-TW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：建築</a:t>
            </a:r>
            <a:r>
              <a:rPr lang="zh-TW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管理</a:t>
            </a:r>
            <a:r>
              <a:rPr lang="zh-TW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科 商中治</a:t>
            </a:r>
            <a:endParaRPr lang="zh-TW" alt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1331913" y="1484313"/>
            <a:ext cx="7416800" cy="4537075"/>
          </a:xfrm>
        </p:spPr>
        <p:txBody>
          <a:bodyPr/>
          <a:lstStyle/>
          <a:p>
            <a:pPr eaLnBrk="1" hangingPunct="1">
              <a:buFont typeface="Wingdings" pitchFamily="2" charset="2"/>
              <a:buChar char="n"/>
            </a:pPr>
            <a:r>
              <a:rPr lang="zh-TW" altLang="en-US" sz="3600" dirty="0" smtClean="0">
                <a:ea typeface="標楷體" pitchFamily="65" charset="-120"/>
              </a:rPr>
              <a:t>金門縣新舊違章建築劃分及處理自治條例</a:t>
            </a:r>
            <a:r>
              <a:rPr lang="en-US" altLang="zh-TW" sz="3600" dirty="0" smtClean="0">
                <a:ea typeface="標楷體" pitchFamily="65" charset="-120"/>
              </a:rPr>
              <a:t/>
            </a:r>
            <a:br>
              <a:rPr lang="en-US" altLang="zh-TW" sz="3600" dirty="0" smtClean="0">
                <a:ea typeface="標楷體" pitchFamily="65" charset="-120"/>
              </a:rPr>
            </a:br>
            <a:r>
              <a:rPr kumimoji="0"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kumimoji="0"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kumimoji="0"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條規定：「金門縣政府（以下簡稱本府）為妥善處理違章建築（以下簡稱違建），以 維護公共安全、公共交通及市容觀瞻，特制定本自治條例。本自治條例未規定者，適用其他法令之規定。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Rectangle 2"/>
          <p:cNvSpPr>
            <a:spLocks noRot="1" noChangeArrowheads="1"/>
          </p:cNvSpPr>
          <p:nvPr/>
        </p:nvSpPr>
        <p:spPr bwMode="auto">
          <a:xfrm>
            <a:off x="3786182" y="0"/>
            <a:ext cx="5357818" cy="1142984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zh-TW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金門縣新舊違章建築劃分及處理自治條例</a:t>
            </a:r>
            <a:endParaRPr lang="zh-TW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Rot="1" noChangeArrowheads="1"/>
          </p:cNvSpPr>
          <p:nvPr/>
        </p:nvSpPr>
        <p:spPr bwMode="auto">
          <a:xfrm>
            <a:off x="3786182" y="0"/>
            <a:ext cx="5357818" cy="1142984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zh-TW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金門縣新舊違章建築劃分及處理自治條例</a:t>
            </a:r>
            <a:endParaRPr lang="zh-TW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Rectangle 3"/>
          <p:cNvSpPr txBox="1">
            <a:spLocks noRot="1" noChangeArrowheads="1"/>
          </p:cNvSpPr>
          <p:nvPr/>
        </p:nvSpPr>
        <p:spPr bwMode="auto">
          <a:xfrm>
            <a:off x="1331640" y="1268760"/>
            <a:ext cx="741680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3538" indent="-276225">
              <a:spcBef>
                <a:spcPct val="20000"/>
              </a:spcBef>
              <a:buClr>
                <a:schemeClr val="tx1"/>
              </a:buClr>
            </a:pPr>
            <a:r>
              <a:rPr kumimoji="0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kumimoji="0" lang="en-US" altLang="zh-TW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kumimoji="0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條規定</a:t>
            </a:r>
            <a:r>
              <a:rPr kumimoji="0" lang="zh-TW" altLang="en-US" sz="24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：「本縣新舊違章建築之定義如下： </a:t>
            </a:r>
            <a:endParaRPr kumimoji="0" lang="en-US" altLang="zh-TW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87425" lvl="0" indent="-725488">
              <a:spcBef>
                <a:spcPct val="20000"/>
              </a:spcBef>
              <a:buClr>
                <a:schemeClr val="tx1"/>
              </a:buClr>
            </a:pPr>
            <a:r>
              <a:rPr kumimoji="0" lang="zh-TW" altLang="en-US" sz="24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一、</a:t>
            </a:r>
            <a:r>
              <a:rPr kumimoji="0" lang="zh-TW" altLang="en-US" sz="2400" b="1" kern="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舊違建</a:t>
            </a:r>
            <a:r>
              <a:rPr kumimoji="0" lang="zh-TW" altLang="en-US" sz="24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：民國</a:t>
            </a:r>
            <a:r>
              <a:rPr kumimoji="0" lang="zh-TW" altLang="en-US" sz="2400" b="1" kern="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九十二年</a:t>
            </a:r>
            <a:r>
              <a:rPr kumimoji="0" lang="zh-TW" altLang="en-US" sz="24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本縣全面普查拍照建檔有案之既存違建。 </a:t>
            </a:r>
            <a:endParaRPr kumimoji="0" lang="en-US" altLang="zh-TW" sz="2400" b="1" kern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87425" lvl="0" indent="-725488">
              <a:spcBef>
                <a:spcPct val="20000"/>
              </a:spcBef>
              <a:buClr>
                <a:schemeClr val="tx1"/>
              </a:buClr>
            </a:pPr>
            <a:r>
              <a:rPr kumimoji="0" lang="zh-TW" altLang="en-US" sz="24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二、</a:t>
            </a:r>
            <a:r>
              <a:rPr kumimoji="0" lang="zh-TW" altLang="en-US" sz="2400" b="1" kern="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新違建</a:t>
            </a:r>
            <a:r>
              <a:rPr kumimoji="0" lang="zh-TW" altLang="en-US" sz="24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：民國</a:t>
            </a:r>
            <a:r>
              <a:rPr kumimoji="0" lang="zh-TW" altLang="en-US" sz="2400" b="1" kern="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九十二年</a:t>
            </a:r>
            <a:r>
              <a:rPr kumimoji="0" lang="zh-TW" altLang="en-US" sz="24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本縣全面普查拍照建檔之後新產生之違建。</a:t>
            </a:r>
            <a:r>
              <a:rPr kumimoji="0" lang="en-US" altLang="zh-TW" sz="24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kumimoji="0" lang="en-US" altLang="zh-TW" sz="24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0" lang="en-US" altLang="zh-TW" sz="24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kumimoji="0" lang="en-US" altLang="zh-TW" sz="24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0" lang="zh-TW" altLang="en-US" sz="2000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未經</a:t>
            </a:r>
            <a:r>
              <a:rPr kumimoji="0" lang="zh-TW" altLang="en-US" sz="2000" kern="0" dirty="0">
                <a:latin typeface="標楷體" panose="03000509000000000000" pitchFamily="65" charset="-120"/>
                <a:ea typeface="標楷體" panose="03000509000000000000" pitchFamily="65" charset="-120"/>
              </a:rPr>
              <a:t>普查拍照之違建，如所有人能檢附下列證件之一，證明於民國九十二年普查拍照以前所有者，以舊違建論。</a:t>
            </a:r>
            <a:endParaRPr kumimoji="0" lang="en-US" altLang="zh-TW" sz="2000" kern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87425" lvl="0" indent="-725488">
              <a:spcBef>
                <a:spcPct val="20000"/>
              </a:spcBef>
              <a:buClr>
                <a:schemeClr val="tx1"/>
              </a:buClr>
            </a:pPr>
            <a:r>
              <a:rPr kumimoji="0" lang="zh-TW" altLang="en-US" sz="2000" kern="0" dirty="0">
                <a:latin typeface="標楷體" panose="03000509000000000000" pitchFamily="65" charset="-120"/>
                <a:ea typeface="標楷體" panose="03000509000000000000" pitchFamily="65" charset="-120"/>
              </a:rPr>
              <a:t>一、戶口遷入或門牌編訂證明。</a:t>
            </a:r>
            <a:endParaRPr kumimoji="0" lang="en-US" altLang="zh-TW" sz="2000" kern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87425" lvl="0" indent="-725488">
              <a:spcBef>
                <a:spcPct val="20000"/>
              </a:spcBef>
              <a:buClr>
                <a:schemeClr val="tx1"/>
              </a:buClr>
            </a:pPr>
            <a:r>
              <a:rPr kumimoji="0" lang="zh-TW" altLang="en-US" sz="2000" kern="0" dirty="0">
                <a:latin typeface="標楷體" panose="03000509000000000000" pitchFamily="65" charset="-120"/>
                <a:ea typeface="標楷體" panose="03000509000000000000" pitchFamily="65" charset="-120"/>
              </a:rPr>
              <a:t>二、民國九十二年以前原始設立稅籍之完納稅捐證明。 </a:t>
            </a:r>
            <a:endParaRPr kumimoji="0" lang="en-US" altLang="zh-TW" sz="2000" kern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87425" lvl="0" indent="-725488">
              <a:spcBef>
                <a:spcPct val="20000"/>
              </a:spcBef>
              <a:buClr>
                <a:schemeClr val="tx1"/>
              </a:buClr>
            </a:pPr>
            <a:r>
              <a:rPr kumimoji="0" lang="zh-TW" altLang="en-US" sz="2000" kern="0" dirty="0">
                <a:latin typeface="標楷體" panose="03000509000000000000" pitchFamily="65" charset="-120"/>
                <a:ea typeface="標楷體" panose="03000509000000000000" pitchFamily="65" charset="-120"/>
              </a:rPr>
              <a:t>三、四鄰或村里長證明。 </a:t>
            </a:r>
            <a:endParaRPr kumimoji="0" lang="en-US" altLang="zh-TW" sz="2000" kern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87425" lvl="0" indent="-725488">
              <a:spcBef>
                <a:spcPct val="20000"/>
              </a:spcBef>
              <a:buClr>
                <a:schemeClr val="tx1"/>
              </a:buClr>
            </a:pPr>
            <a:r>
              <a:rPr kumimoji="0" lang="zh-TW" altLang="en-US" sz="2000" kern="0" dirty="0">
                <a:latin typeface="標楷體" panose="03000509000000000000" pitchFamily="65" charset="-120"/>
                <a:ea typeface="標楷體" panose="03000509000000000000" pitchFamily="65" charset="-120"/>
              </a:rPr>
              <a:t>四、繳納自來水費、電費收據或證明。 」</a:t>
            </a:r>
          </a:p>
          <a:p>
            <a:pPr marL="987425" lvl="0" indent="-725488">
              <a:spcBef>
                <a:spcPct val="20000"/>
              </a:spcBef>
              <a:buClr>
                <a:schemeClr val="tx1"/>
              </a:buClr>
            </a:pPr>
            <a:endParaRPr kumimoji="0" lang="zh-TW" altLang="en-US" sz="2800" b="1" kern="0" dirty="0" smtClean="0">
              <a:latin typeface="+mn-lt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Rot="1" noChangeArrowheads="1"/>
          </p:cNvSpPr>
          <p:nvPr/>
        </p:nvSpPr>
        <p:spPr bwMode="auto">
          <a:xfrm>
            <a:off x="3786182" y="0"/>
            <a:ext cx="5357818" cy="1142984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zh-TW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金門縣新舊違章建築劃分及處理自治條例</a:t>
            </a:r>
            <a:endParaRPr lang="zh-TW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Rectangle 3"/>
          <p:cNvSpPr txBox="1">
            <a:spLocks noRot="1" noChangeArrowheads="1"/>
          </p:cNvSpPr>
          <p:nvPr/>
        </p:nvSpPr>
        <p:spPr bwMode="auto">
          <a:xfrm>
            <a:off x="1331913" y="1285860"/>
            <a:ext cx="741680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US" altLang="zh-TW" sz="28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kumimoji="0" lang="en-US" altLang="zh-TW" sz="28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0" lang="zh-TW" altLang="en-US" sz="28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kumimoji="0" lang="en-US" altLang="zh-TW" sz="28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kumimoji="0" lang="zh-TW" altLang="en-US" sz="28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條</a:t>
            </a:r>
            <a:r>
              <a:rPr kumimoji="0" lang="zh-TW" altLang="en-US" sz="2800" b="1" kern="0" dirty="0">
                <a:latin typeface="標楷體" panose="03000509000000000000" pitchFamily="65" charset="-120"/>
                <a:ea typeface="標楷體" panose="03000509000000000000" pitchFamily="65" charset="-120"/>
              </a:rPr>
              <a:t>規定（略以</a:t>
            </a:r>
            <a:r>
              <a:rPr kumimoji="0" lang="zh-TW" altLang="en-US" sz="28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下列</a:t>
            </a:r>
            <a:r>
              <a:rPr lang="zh-TW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情形之違章建築由本</a:t>
            </a:r>
            <a:r>
              <a:rPr lang="zh-TW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府辦理</a:t>
            </a:r>
            <a:r>
              <a:rPr lang="zh-TW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專案拆除，不受分期處理計畫之限制</a:t>
            </a:r>
            <a:r>
              <a:rPr lang="zh-TW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kumimoji="0" lang="zh-TW" altLang="zh-TW" sz="2800" b="1" kern="0" dirty="0">
                <a:latin typeface="標楷體" panose="03000509000000000000" pitchFamily="65" charset="-120"/>
                <a:ea typeface="標楷體" panose="03000509000000000000" pitchFamily="65" charset="-120"/>
              </a:rPr>
              <a:t>佔用</a:t>
            </a:r>
            <a:r>
              <a:rPr lang="zh-TW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公有土地之違建。</a:t>
            </a:r>
          </a:p>
          <a:p>
            <a:pPr eaLnBrk="0" hangingPunct="0"/>
            <a:r>
              <a:rPr lang="zh-TW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二、都市計畫書圖規定應以區段徵收或整體開發方式辦理地區之違建。</a:t>
            </a:r>
          </a:p>
          <a:p>
            <a:pPr eaLnBrk="0" hangingPunct="0"/>
            <a:r>
              <a:rPr lang="zh-TW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三、因妨害公共交通、環境衛生，經處理小組評分認定應先行辦理拆除之舊有違建。</a:t>
            </a:r>
          </a:p>
          <a:p>
            <a:pPr marL="363538" indent="-276225">
              <a:spcBef>
                <a:spcPct val="20000"/>
              </a:spcBef>
              <a:buClr>
                <a:schemeClr val="tx1"/>
              </a:buClr>
            </a:pPr>
            <a:endParaRPr kumimoji="0" lang="en-US" altLang="zh-TW" sz="2800" kern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84937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Rot="1" noChangeArrowheads="1"/>
          </p:cNvSpPr>
          <p:nvPr/>
        </p:nvSpPr>
        <p:spPr bwMode="auto">
          <a:xfrm>
            <a:off x="3786182" y="0"/>
            <a:ext cx="5357818" cy="1142984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zh-TW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金門縣新舊違章建築劃分及處理自治條例</a:t>
            </a:r>
            <a:endParaRPr lang="zh-TW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Rectangle 3"/>
          <p:cNvSpPr txBox="1">
            <a:spLocks noRot="1" noChangeArrowheads="1"/>
          </p:cNvSpPr>
          <p:nvPr/>
        </p:nvSpPr>
        <p:spPr bwMode="auto">
          <a:xfrm>
            <a:off x="1331913" y="1285860"/>
            <a:ext cx="741680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3538" indent="-276225">
              <a:spcBef>
                <a:spcPct val="20000"/>
              </a:spcBef>
              <a:buClr>
                <a:schemeClr val="tx1"/>
              </a:buClr>
            </a:pPr>
            <a:r>
              <a:rPr kumimoji="0" lang="zh-TW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kumimoji="0" lang="en-US" altLang="zh-TW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14</a:t>
            </a:r>
            <a:r>
              <a:rPr kumimoji="0" lang="zh-TW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條規定</a:t>
            </a:r>
            <a:r>
              <a:rPr kumimoji="0" lang="zh-TW" altLang="en-US" sz="28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（略以）新違建應依相關法令採行以下措施：</a:t>
            </a:r>
            <a:endParaRPr kumimoji="0" lang="en-US" altLang="zh-TW" sz="2800" b="1" kern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11200" indent="-623888">
              <a:spcBef>
                <a:spcPct val="20000"/>
              </a:spcBef>
              <a:buClr>
                <a:schemeClr val="tx1"/>
              </a:buClr>
            </a:pPr>
            <a:r>
              <a:rPr kumimoji="0" lang="zh-TW" altLang="en-US" sz="28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一、勒令停工處分。 </a:t>
            </a:r>
            <a:endParaRPr kumimoji="0" lang="en-US" altLang="zh-TW" sz="2800" b="1" kern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11200" indent="-623888">
              <a:spcBef>
                <a:spcPct val="20000"/>
              </a:spcBef>
              <a:buClr>
                <a:schemeClr val="tx1"/>
              </a:buClr>
            </a:pPr>
            <a:r>
              <a:rPr kumimoji="0" lang="zh-TW" altLang="en-US" sz="28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二、於申請補照時依建築法第</a:t>
            </a:r>
            <a:r>
              <a:rPr kumimoji="0" lang="en-US" altLang="zh-TW" sz="28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86</a:t>
            </a:r>
            <a:r>
              <a:rPr kumimoji="0" lang="zh-TW" altLang="en-US" sz="28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條處以罰鍰。 </a:t>
            </a:r>
            <a:endParaRPr kumimoji="0" lang="en-US" altLang="zh-TW" sz="2800" b="1" kern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11200" indent="-623888">
              <a:spcBef>
                <a:spcPct val="20000"/>
              </a:spcBef>
              <a:buClr>
                <a:schemeClr val="tx1"/>
              </a:buClr>
            </a:pPr>
            <a:r>
              <a:rPr kumimoji="0" lang="zh-TW" altLang="en-US" sz="28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三、施工中違建由鄉（鎮）公所會同本府建設處進行查報及認定作業。</a:t>
            </a:r>
            <a:endParaRPr kumimoji="0" lang="en-US" altLang="zh-TW" sz="2800" b="1" kern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11200" indent="-623888">
              <a:spcBef>
                <a:spcPct val="20000"/>
              </a:spcBef>
              <a:buClr>
                <a:schemeClr val="tx1"/>
              </a:buClr>
            </a:pPr>
            <a:r>
              <a:rPr kumimoji="0" lang="zh-TW" altLang="en-US" sz="28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kumimoji="0" lang="zh-TW" altLang="en-US" sz="2800" b="1" kern="0" dirty="0">
                <a:latin typeface="標楷體" panose="03000509000000000000" pitchFamily="65" charset="-120"/>
                <a:ea typeface="標楷體" panose="03000509000000000000" pitchFamily="65" charset="-120"/>
              </a:rPr>
              <a:t>、原則上，新違建應於三天內查報，並應於拆除通知後一週內拆除完成 。 </a:t>
            </a:r>
            <a:endParaRPr kumimoji="0" lang="en-US" altLang="zh-TW" sz="2800" b="1" kern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11200" indent="-623888">
              <a:spcBef>
                <a:spcPct val="20000"/>
              </a:spcBef>
              <a:buClr>
                <a:schemeClr val="tx1"/>
              </a:buClr>
            </a:pPr>
            <a:r>
              <a:rPr kumimoji="0" lang="zh-TW" altLang="en-US" sz="2800" b="1" kern="0" dirty="0">
                <a:latin typeface="標楷體" panose="03000509000000000000" pitchFamily="65" charset="-120"/>
                <a:ea typeface="標楷體" panose="03000509000000000000" pitchFamily="65" charset="-120"/>
              </a:rPr>
              <a:t>五、依都市計畫法</a:t>
            </a:r>
            <a:r>
              <a:rPr kumimoji="0" lang="zh-TW" altLang="en-US" sz="28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kumimoji="0" lang="en-US" altLang="zh-TW" sz="28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79</a:t>
            </a:r>
            <a:r>
              <a:rPr kumimoji="0" lang="zh-TW" altLang="en-US" sz="28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條</a:t>
            </a:r>
            <a:r>
              <a:rPr kumimoji="0" lang="zh-TW" altLang="en-US" sz="2800" b="1" kern="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kumimoji="0" lang="zh-TW" altLang="en-US" sz="28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kumimoji="0" lang="en-US" altLang="zh-TW" sz="28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80</a:t>
            </a:r>
            <a:r>
              <a:rPr kumimoji="0" lang="zh-TW" altLang="en-US" sz="28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條</a:t>
            </a:r>
            <a:r>
              <a:rPr kumimoji="0" lang="zh-TW" altLang="en-US" sz="2800" b="1" kern="0" dirty="0">
                <a:latin typeface="標楷體" panose="03000509000000000000" pitchFamily="65" charset="-120"/>
                <a:ea typeface="標楷體" panose="03000509000000000000" pitchFamily="65" charset="-120"/>
              </a:rPr>
              <a:t>規定查處。 </a:t>
            </a:r>
            <a:endParaRPr kumimoji="0" lang="en-US" altLang="zh-TW" sz="2800" b="1" kern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11200" indent="-623888">
              <a:spcBef>
                <a:spcPct val="20000"/>
              </a:spcBef>
              <a:buClr>
                <a:schemeClr val="tx1"/>
              </a:buClr>
            </a:pPr>
            <a:r>
              <a:rPr kumimoji="0" lang="zh-TW" altLang="en-US" sz="2800" b="1" kern="0" dirty="0">
                <a:latin typeface="標楷體" panose="03000509000000000000" pitchFamily="65" charset="-120"/>
                <a:ea typeface="標楷體" panose="03000509000000000000" pitchFamily="65" charset="-120"/>
              </a:rPr>
              <a:t>六、依建築法</a:t>
            </a:r>
            <a:r>
              <a:rPr kumimoji="0" lang="zh-TW" altLang="en-US" sz="28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kumimoji="0" lang="en-US" altLang="zh-TW" sz="28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77</a:t>
            </a:r>
            <a:r>
              <a:rPr kumimoji="0" lang="zh-TW" altLang="en-US" sz="28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條及第</a:t>
            </a:r>
            <a:r>
              <a:rPr kumimoji="0" lang="en-US" altLang="zh-TW" sz="28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91</a:t>
            </a:r>
            <a:r>
              <a:rPr kumimoji="0" lang="zh-TW" altLang="en-US" sz="28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條</a:t>
            </a:r>
            <a:r>
              <a:rPr kumimoji="0" lang="zh-TW" altLang="en-US" sz="2800" b="1" kern="0" dirty="0">
                <a:latin typeface="標楷體" panose="03000509000000000000" pitchFamily="65" charset="-120"/>
                <a:ea typeface="標楷體" panose="03000509000000000000" pitchFamily="65" charset="-120"/>
              </a:rPr>
              <a:t>查處</a:t>
            </a:r>
            <a:r>
              <a:rPr kumimoji="0" lang="zh-TW" altLang="en-US" sz="28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kumimoji="0" lang="en-US" altLang="zh-TW" sz="2800" b="1" kern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1500166" y="1285860"/>
            <a:ext cx="7129463" cy="4248150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zh-TW" altLang="en-US" b="0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en-US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、擅自建造之查報</a:t>
            </a:r>
          </a:p>
          <a:p>
            <a:pPr eaLnBrk="1" hangingPunct="1">
              <a:buNone/>
              <a:defRPr/>
            </a:pPr>
            <a:r>
              <a:rPr lang="zh-TW" altLang="en-US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民眾舉報、公務部門查報</a:t>
            </a:r>
          </a:p>
          <a:p>
            <a:pPr eaLnBrk="1" hangingPunct="1">
              <a:buFontTx/>
              <a:buNone/>
              <a:defRPr/>
            </a:pPr>
            <a:r>
              <a:rPr lang="zh-TW" altLang="en-US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二、取得</a:t>
            </a:r>
            <a:r>
              <a:rPr lang="zh-TW" altLang="en-US" b="0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使用執照後之巡查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zh-TW" altLang="en-US" b="0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核發使用執照後</a:t>
            </a:r>
            <a:r>
              <a:rPr lang="en-US" altLang="zh-TW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個月內至少</a:t>
            </a:r>
            <a:r>
              <a:rPr lang="en-US" altLang="zh-TW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次</a:t>
            </a:r>
            <a:endParaRPr lang="en-US" altLang="zh-TW" dirty="0">
              <a:effectLst>
                <a:outerShdw blurRad="38100" dist="38100" dir="2700000" algn="tl">
                  <a:srgbClr val="C0C0C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buFontTx/>
              <a:buNone/>
              <a:defRPr/>
            </a:pPr>
            <a:r>
              <a:rPr lang="zh-TW" altLang="en-US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三、</a:t>
            </a:r>
            <a:r>
              <a:rPr lang="zh-TW" altLang="en-US" b="0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二次施工之查報</a:t>
            </a:r>
          </a:p>
          <a:p>
            <a:pPr eaLnBrk="1" hangingPunct="1">
              <a:buFontTx/>
              <a:buNone/>
              <a:defRPr/>
            </a:pPr>
            <a:r>
              <a:rPr lang="zh-TW" altLang="en-US" b="0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民眾舉報、公務部門查報</a:t>
            </a:r>
            <a:endParaRPr lang="zh-TW" alt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buFontTx/>
              <a:buNone/>
              <a:defRPr/>
            </a:pPr>
            <a:r>
              <a:rPr lang="zh-TW" altLang="en-US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四、</a:t>
            </a:r>
            <a:r>
              <a:rPr lang="zh-TW" altLang="en-US" b="0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違建之處理</a:t>
            </a:r>
          </a:p>
          <a:p>
            <a:pPr eaLnBrk="1" hangingPunct="1">
              <a:buFontTx/>
              <a:buNone/>
              <a:defRPr/>
            </a:pPr>
            <a:r>
              <a:rPr lang="zh-TW" altLang="en-US" b="0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勒令停工、限期恢復或拆除、罰鍰、移送法辦</a:t>
            </a:r>
            <a:endParaRPr lang="zh-TW" alt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buFontTx/>
              <a:buNone/>
              <a:defRPr/>
            </a:pPr>
            <a:r>
              <a:rPr lang="zh-TW" altLang="en-US" b="0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zh-TW" altLang="en-US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b="0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違規使用之裁罰</a:t>
            </a:r>
          </a:p>
          <a:p>
            <a:pPr eaLnBrk="1" hangingPunct="1">
              <a:buFontTx/>
              <a:buNone/>
              <a:defRPr/>
            </a:pPr>
            <a:r>
              <a:rPr lang="zh-TW" altLang="en-US" b="0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限期恢復或拆除、罰鍰</a:t>
            </a:r>
          </a:p>
        </p:txBody>
      </p:sp>
      <p:sp>
        <p:nvSpPr>
          <p:cNvPr id="56322" name="Rectangle 2"/>
          <p:cNvSpPr>
            <a:spLocks noRot="1" noChangeArrowheads="1"/>
          </p:cNvSpPr>
          <p:nvPr/>
        </p:nvSpPr>
        <p:spPr bwMode="auto">
          <a:xfrm>
            <a:off x="5286380" y="0"/>
            <a:ext cx="3857620" cy="785813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zh-TW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違章建築巡查</a:t>
            </a:r>
            <a:r>
              <a:rPr lang="zh-TW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管理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1500166" y="1916832"/>
            <a:ext cx="7129463" cy="3617178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zh-TW" altLang="en-US" sz="28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en-US" sz="28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8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hlinkClick r:id="rId2" action="ppaction://hlinkfile"/>
              </a:rPr>
              <a:t>地區有線電視台宣導措施</a:t>
            </a:r>
            <a:r>
              <a:rPr lang="zh-TW" altLang="en-US" sz="28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zh-TW" altLang="zh-TW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避免</a:t>
            </a:r>
            <a:r>
              <a:rPr lang="zh-TW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民眾法令認知薄弱，任意搭蓋違建，加強建築法令</a:t>
            </a:r>
            <a:r>
              <a:rPr lang="zh-TW" altLang="zh-TW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宣導，本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科每年度委託</a:t>
            </a:r>
            <a:r>
              <a:rPr lang="zh-TW" altLang="zh-TW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名城</a:t>
            </a:r>
            <a:r>
              <a:rPr lang="zh-TW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有線電視</a:t>
            </a:r>
            <a:r>
              <a:rPr lang="zh-TW" altLang="zh-TW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，撥放</a:t>
            </a:r>
            <a:r>
              <a:rPr lang="en-US" altLang="zh-TW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個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月宣導</a:t>
            </a:r>
            <a:r>
              <a:rPr lang="zh-TW" altLang="zh-TW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內容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及</a:t>
            </a:r>
            <a:r>
              <a:rPr lang="zh-TW" altLang="zh-TW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相關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警語</a:t>
            </a:r>
            <a:r>
              <a:rPr lang="zh-TW" altLang="zh-TW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1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buFontTx/>
              <a:buNone/>
              <a:defRPr/>
            </a:pPr>
            <a:r>
              <a:rPr lang="zh-TW" altLang="en-US" sz="28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二、專案輔導措施。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本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縣聯合稽查列管營業場所建築物涉及違章建築且有影響公共安全之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輔導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於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104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年會同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「福建金門馬祖地區建築師公會」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組成違章建築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輔導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小組，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依類別及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順序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共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四項共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56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件進行全面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輔查工作，並逐案作成輔導紀錄及輔導相關安全設施之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改善。</a:t>
            </a:r>
            <a:endParaRPr lang="en-US" altLang="zh-TW" sz="1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本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府依據列管輔導紀錄，配合公安聯合稽查及違章建築定期巡查工作，實施複查追蹤改善情形，另針對列管場所涉及危害公共安全，依土地使用分區檢討無法辦理補照者，現階段要求必需符合公共安全檢查之設施設備標準，並落實加強宣導工作，俟本縣都市計畫通盤檢討，分區調整再輔導補辦建築合法申請。</a:t>
            </a:r>
            <a:endParaRPr lang="en-US" altLang="zh-TW" sz="1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buFontTx/>
              <a:buNone/>
              <a:defRPr/>
            </a:pPr>
            <a:r>
              <a:rPr lang="zh-TW" altLang="en-US" sz="28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三、建築師與業主的溝通</a:t>
            </a:r>
            <a:r>
              <a:rPr lang="en-US" altLang="zh-TW" sz="28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r>
              <a:rPr lang="zh-TW" altLang="en-US" sz="28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endParaRPr lang="zh-TW" altLang="en-US" sz="2800" dirty="0">
              <a:effectLst>
                <a:outerShdw blurRad="38100" dist="38100" dir="2700000" algn="tl">
                  <a:srgbClr val="C0C0C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6322" name="Rectangle 2"/>
          <p:cNvSpPr>
            <a:spLocks noRot="1" noChangeArrowheads="1"/>
          </p:cNvSpPr>
          <p:nvPr/>
        </p:nvSpPr>
        <p:spPr bwMode="auto">
          <a:xfrm>
            <a:off x="5286380" y="0"/>
            <a:ext cx="3857620" cy="785813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zh-TW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違章建築輔導措施</a:t>
            </a:r>
            <a:endParaRPr lang="zh-TW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479335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Rot="1" noChangeArrowheads="1"/>
          </p:cNvSpPr>
          <p:nvPr/>
        </p:nvSpPr>
        <p:spPr bwMode="auto">
          <a:xfrm>
            <a:off x="571472" y="2643182"/>
            <a:ext cx="8072494" cy="1143008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4400" dirty="0">
                <a:solidFill>
                  <a:schemeClr val="bg1"/>
                </a:solidFill>
                <a:ea typeface="標楷體" pitchFamily="65" charset="-120"/>
              </a:rPr>
              <a:t>建築諮詢服務</a:t>
            </a:r>
            <a:r>
              <a:rPr lang="zh-TW" altLang="en-US" sz="4400" dirty="0" smtClean="0">
                <a:solidFill>
                  <a:schemeClr val="bg1"/>
                </a:solidFill>
                <a:ea typeface="標楷體" pitchFamily="65" charset="-120"/>
              </a:rPr>
              <a:t>說明</a:t>
            </a:r>
            <a:endParaRPr lang="zh-TW" altLang="en-US" sz="44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553362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Rot="1" noChangeArrowheads="1"/>
          </p:cNvSpPr>
          <p:nvPr/>
        </p:nvSpPr>
        <p:spPr bwMode="auto">
          <a:xfrm>
            <a:off x="3786182" y="0"/>
            <a:ext cx="5357818" cy="1142984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zh-TW" altLang="en-US" sz="3600" dirty="0">
                <a:solidFill>
                  <a:schemeClr val="bg1"/>
                </a:solidFill>
                <a:ea typeface="標楷體" pitchFamily="65" charset="-120"/>
              </a:rPr>
              <a:t>福建金門馬祖地區建築師公會法令諮詢服務</a:t>
            </a:r>
            <a:endParaRPr lang="zh-TW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Rectangle 3"/>
          <p:cNvSpPr txBox="1">
            <a:spLocks noRot="1" noChangeArrowheads="1"/>
          </p:cNvSpPr>
          <p:nvPr/>
        </p:nvSpPr>
        <p:spPr bwMode="auto">
          <a:xfrm>
            <a:off x="1763688" y="2924944"/>
            <a:ext cx="6912744" cy="558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3538" indent="-276225" algn="ctr">
              <a:spcBef>
                <a:spcPct val="20000"/>
              </a:spcBef>
              <a:buClr>
                <a:schemeClr val="tx1"/>
              </a:buClr>
            </a:pPr>
            <a:r>
              <a:rPr kumimoji="0" lang="en-US" altLang="zh-TW" sz="2800" b="1" kern="0" dirty="0">
                <a:latin typeface="標楷體" panose="03000509000000000000" pitchFamily="65" charset="-120"/>
                <a:ea typeface="標楷體" panose="03000509000000000000" pitchFamily="65" charset="-120"/>
                <a:hlinkClick r:id="rId2" action="ppaction://hlinkfile"/>
              </a:rPr>
              <a:t>106</a:t>
            </a:r>
            <a:r>
              <a:rPr kumimoji="0" lang="zh-TW" altLang="en-US" sz="2800" b="1" kern="0" dirty="0">
                <a:latin typeface="標楷體" panose="03000509000000000000" pitchFamily="65" charset="-120"/>
                <a:ea typeface="標楷體" panose="03000509000000000000" pitchFamily="65" charset="-120"/>
                <a:hlinkClick r:id="rId2" action="ppaction://hlinkfile"/>
              </a:rPr>
              <a:t>年度法令諮作業規定及執行方式</a:t>
            </a:r>
            <a:endParaRPr kumimoji="0" lang="en-US" altLang="zh-TW" sz="2800" b="1" kern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093657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1042988" y="1989138"/>
            <a:ext cx="7561262" cy="338455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zh-TW" altLang="en-US" sz="5400" b="0">
                <a:effectLst>
                  <a:outerShdw blurRad="38100" dist="38100" dir="2700000" algn="tl">
                    <a:srgbClr val="C0C0C0"/>
                  </a:outerShdw>
                </a:effectLst>
                <a:ea typeface="標楷體" pitchFamily="65" charset="-120"/>
              </a:rPr>
              <a:t>簡報完畢　恭請指教</a:t>
            </a:r>
          </a:p>
          <a:p>
            <a:pPr algn="ctr" eaLnBrk="1" hangingPunct="1">
              <a:buFontTx/>
              <a:buNone/>
              <a:defRPr/>
            </a:pPr>
            <a:endParaRPr lang="en-US" altLang="zh-TW" sz="5400" b="0">
              <a:effectLst>
                <a:outerShdw blurRad="38100" dist="38100" dir="2700000" algn="tl">
                  <a:srgbClr val="C0C0C0"/>
                </a:outerShdw>
              </a:effectLst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r>
              <a:rPr lang="en-US" altLang="zh-TW" sz="5400" b="0">
                <a:effectLst>
                  <a:outerShdw blurRad="38100" dist="38100" dir="2700000" algn="tl">
                    <a:srgbClr val="C0C0C0"/>
                  </a:outerShdw>
                </a:effectLst>
                <a:ea typeface="標楷體" pitchFamily="65" charset="-120"/>
              </a:rPr>
              <a:t>082-312876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1619672" y="1556792"/>
            <a:ext cx="6953278" cy="4156514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zh-TW" altLang="en-US" dirty="0" smtClean="0">
                <a:ea typeface="標楷體" pitchFamily="65" charset="-120"/>
              </a:rPr>
              <a:t>一、違章建築管理說明</a:t>
            </a:r>
            <a:endParaRPr lang="en-US" altLang="zh-TW" dirty="0" smtClean="0">
              <a:ea typeface="標楷體" pitchFamily="65" charset="-120"/>
            </a:endParaRPr>
          </a:p>
          <a:p>
            <a:pPr marL="711200" indent="-347663" eaLnBrk="1" hangingPunct="1">
              <a:buFont typeface="Arial" pitchFamily="34" charset="0"/>
              <a:buChar char="•"/>
              <a:defRPr/>
            </a:pPr>
            <a:r>
              <a:rPr lang="zh-TW" altLang="en-US" b="0" dirty="0" smtClean="0">
                <a:ea typeface="標楷體" pitchFamily="65" charset="-120"/>
              </a:rPr>
              <a:t>違章建築相關法令簡介</a:t>
            </a:r>
            <a:endParaRPr lang="en-US" altLang="zh-TW" b="0" dirty="0" smtClean="0">
              <a:ea typeface="標楷體" pitchFamily="65" charset="-120"/>
            </a:endParaRPr>
          </a:p>
          <a:p>
            <a:pPr marL="363537" indent="0" eaLnBrk="1" hangingPunct="1">
              <a:buNone/>
              <a:defRPr/>
            </a:pPr>
            <a:r>
              <a:rPr kumimoji="0" lang="zh-TW" altLang="en-US" b="0" dirty="0" smtClean="0">
                <a:ea typeface="標楷體" pitchFamily="65" charset="-120"/>
              </a:rPr>
              <a:t>    建築法</a:t>
            </a:r>
            <a:endParaRPr lang="zh-TW" altLang="en-US" b="0" dirty="0" smtClean="0">
              <a:effectLst>
                <a:outerShdw blurRad="38100" dist="38100" dir="2700000" algn="tl">
                  <a:srgbClr val="C0C0C0"/>
                </a:outerShdw>
              </a:effectLst>
              <a:ea typeface="標楷體" pitchFamily="65" charset="-120"/>
            </a:endParaRPr>
          </a:p>
          <a:p>
            <a:pPr marL="363537" indent="0" eaLnBrk="1" hangingPunct="1">
              <a:buNone/>
              <a:defRPr/>
            </a:pPr>
            <a:r>
              <a:rPr lang="zh-TW" altLang="en-US" b="0" dirty="0" smtClean="0">
                <a:ea typeface="標楷體" pitchFamily="65" charset="-120"/>
              </a:rPr>
              <a:t>    違章建築處理辦法</a:t>
            </a:r>
            <a:endParaRPr kumimoji="0" lang="en-US" altLang="zh-TW" b="0" dirty="0" smtClean="0">
              <a:ea typeface="標楷體" pitchFamily="65" charset="-120"/>
            </a:endParaRPr>
          </a:p>
          <a:p>
            <a:pPr marL="363537" indent="0" eaLnBrk="1" hangingPunct="1">
              <a:buNone/>
              <a:defRPr/>
            </a:pPr>
            <a:r>
              <a:rPr lang="zh-TW" altLang="en-US" b="0" dirty="0" smtClean="0">
                <a:ea typeface="標楷體" pitchFamily="65" charset="-120"/>
              </a:rPr>
              <a:t>    金門縣新舊違章建築劃分及處理自治條例</a:t>
            </a:r>
            <a:endParaRPr lang="en-US" altLang="zh-TW" b="0" dirty="0" smtClean="0">
              <a:ea typeface="標楷體" pitchFamily="65" charset="-120"/>
            </a:endParaRPr>
          </a:p>
          <a:p>
            <a:pPr marL="711200" indent="-347663" eaLnBrk="1" hangingPunct="1">
              <a:buFont typeface="Arial" pitchFamily="34" charset="0"/>
              <a:buChar char="•"/>
              <a:defRPr/>
            </a:pPr>
            <a:r>
              <a:rPr lang="zh-TW" altLang="en-US" b="0" dirty="0" smtClean="0">
                <a:ea typeface="標楷體" pitchFamily="65" charset="-120"/>
              </a:rPr>
              <a:t>違章建築巡查管理</a:t>
            </a:r>
            <a:endParaRPr lang="en-US" altLang="zh-TW" b="0" dirty="0" smtClean="0">
              <a:ea typeface="標楷體" pitchFamily="65" charset="-120"/>
            </a:endParaRPr>
          </a:p>
          <a:p>
            <a:pPr marL="711200" indent="-347663" eaLnBrk="1" hangingPunct="1">
              <a:buFont typeface="Arial" pitchFamily="34" charset="0"/>
              <a:buChar char="•"/>
              <a:defRPr/>
            </a:pPr>
            <a:r>
              <a:rPr lang="zh-TW" altLang="en-US" b="0" dirty="0" smtClean="0">
                <a:ea typeface="標楷體" pitchFamily="65" charset="-120"/>
              </a:rPr>
              <a:t>違章建築輔導措施</a:t>
            </a:r>
          </a:p>
          <a:p>
            <a:pPr eaLnBrk="1" hangingPunct="1">
              <a:buNone/>
              <a:defRPr/>
            </a:pPr>
            <a:r>
              <a:rPr lang="zh-TW" altLang="en-US" dirty="0" smtClean="0">
                <a:ea typeface="標楷體" pitchFamily="65" charset="-120"/>
              </a:rPr>
              <a:t>二、建築諮詢服務說明</a:t>
            </a:r>
            <a:endParaRPr lang="en-US" altLang="zh-TW" dirty="0" smtClean="0">
              <a:ea typeface="標楷體" pitchFamily="65" charset="-120"/>
            </a:endParaRPr>
          </a:p>
          <a:p>
            <a:pPr marL="711200" indent="-347663" eaLnBrk="1" hangingPunct="1">
              <a:buFont typeface="Arial" pitchFamily="34" charset="0"/>
              <a:buChar char="•"/>
              <a:defRPr/>
            </a:pPr>
            <a:r>
              <a:rPr lang="zh-TW" altLang="en-US" b="0" dirty="0" smtClean="0">
                <a:ea typeface="標楷體" pitchFamily="65" charset="-120"/>
              </a:rPr>
              <a:t>福建金門馬祖地區建築師公會法令諮詢服務</a:t>
            </a:r>
            <a:endParaRPr lang="en-US" altLang="zh-TW" b="0" dirty="0">
              <a:ea typeface="標楷體" pitchFamily="65" charset="-120"/>
            </a:endParaRPr>
          </a:p>
        </p:txBody>
      </p:sp>
      <p:sp>
        <p:nvSpPr>
          <p:cNvPr id="56322" name="Rectangle 2"/>
          <p:cNvSpPr>
            <a:spLocks noRot="1" noChangeArrowheads="1"/>
          </p:cNvSpPr>
          <p:nvPr/>
        </p:nvSpPr>
        <p:spPr bwMode="auto">
          <a:xfrm>
            <a:off x="6983413" y="0"/>
            <a:ext cx="2160587" cy="785813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zh-TW" alt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簡報大綱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Rot="1" noChangeArrowheads="1"/>
          </p:cNvSpPr>
          <p:nvPr/>
        </p:nvSpPr>
        <p:spPr bwMode="auto">
          <a:xfrm>
            <a:off x="571472" y="2643182"/>
            <a:ext cx="8072494" cy="1143008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違章建築管理說明</a:t>
            </a:r>
            <a:endParaRPr lang="zh-TW" alt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Rot="1" noChangeArrowheads="1"/>
          </p:cNvSpPr>
          <p:nvPr/>
        </p:nvSpPr>
        <p:spPr bwMode="auto">
          <a:xfrm>
            <a:off x="5143504" y="0"/>
            <a:ext cx="4000496" cy="785813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zh-TW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違章建築管理說明</a:t>
            </a:r>
            <a:endParaRPr lang="zh-TW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Rectangle 3"/>
          <p:cNvSpPr txBox="1">
            <a:spLocks noRot="1" noChangeArrowheads="1"/>
          </p:cNvSpPr>
          <p:nvPr/>
        </p:nvSpPr>
        <p:spPr bwMode="auto">
          <a:xfrm>
            <a:off x="1258888" y="1700213"/>
            <a:ext cx="7705725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183883"/>
              </a:buClr>
              <a:buFont typeface="Wingdings" pitchFamily="2" charset="2"/>
              <a:buChar char="n"/>
            </a:pPr>
            <a:r>
              <a:rPr kumimoji="0" lang="zh-TW" altLang="en-US" sz="3600" b="1" kern="0" dirty="0" smtClean="0">
                <a:solidFill>
                  <a:srgbClr val="183883"/>
                </a:solidFill>
                <a:latin typeface="標楷體"/>
                <a:ea typeface="標楷體" pitchFamily="65" charset="-120"/>
              </a:rPr>
              <a:t>違章建築相關法令簡介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1" lang="en-US" altLang="zh-TW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標楷體" pitchFamily="65" charset="-120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kumimoji="1" lang="zh-TW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標楷體" pitchFamily="65" charset="-120"/>
                <a:cs typeface="+mn-cs"/>
              </a:rPr>
              <a:t>一、建築法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defRPr/>
            </a:pPr>
            <a:r>
              <a:rPr lang="zh-TW" altLang="en-US" sz="28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標楷體" pitchFamily="65" charset="-120"/>
              </a:rPr>
              <a:t>二、違章建築處理辦法</a:t>
            </a:r>
            <a:endParaRPr kumimoji="1" lang="zh-TW" alt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標楷體" pitchFamily="65" charset="-120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defRPr/>
            </a:pPr>
            <a:r>
              <a:rPr lang="zh-TW" altLang="en-US" sz="28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標楷體" pitchFamily="65" charset="-120"/>
              </a:rPr>
              <a:t>三、金門縣新舊違章建築劃分及處理自治條例</a:t>
            </a:r>
            <a:endParaRPr kumimoji="1" lang="zh-TW" alt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標楷體" pitchFamily="65" charset="-120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1331913" y="1484313"/>
            <a:ext cx="7416800" cy="4537075"/>
          </a:xfrm>
        </p:spPr>
        <p:txBody>
          <a:bodyPr/>
          <a:lstStyle/>
          <a:p>
            <a:pPr eaLnBrk="1" hangingPunct="1">
              <a:buFont typeface="Wingdings" pitchFamily="2" charset="2"/>
              <a:buChar char="n"/>
            </a:pPr>
            <a:r>
              <a:rPr kumimoji="0" lang="zh-TW" altLang="en-US" sz="3600" dirty="0" smtClean="0">
                <a:ea typeface="標楷體" pitchFamily="65" charset="-120"/>
              </a:rPr>
              <a:t>建築法</a:t>
            </a:r>
            <a:r>
              <a:rPr kumimoji="0" lang="en-US" altLang="zh-TW" sz="3600" dirty="0" smtClean="0">
                <a:ea typeface="標楷體" pitchFamily="65" charset="-120"/>
              </a:rPr>
              <a:t/>
            </a:r>
            <a:br>
              <a:rPr kumimoji="0" lang="en-US" altLang="zh-TW" sz="3600" dirty="0" smtClean="0">
                <a:ea typeface="標楷體" pitchFamily="65" charset="-120"/>
              </a:rPr>
            </a:br>
            <a:r>
              <a:rPr kumimoji="0" lang="zh-TW" altLang="en-US" sz="2800" dirty="0" smtClean="0">
                <a:ea typeface="標楷體" pitchFamily="65" charset="-120"/>
              </a:rPr>
              <a:t>第</a:t>
            </a:r>
            <a:r>
              <a:rPr kumimoji="0" lang="en-US" altLang="zh-TW" sz="2800" dirty="0" smtClean="0">
                <a:ea typeface="標楷體" pitchFamily="65" charset="-120"/>
              </a:rPr>
              <a:t>25</a:t>
            </a:r>
            <a:r>
              <a:rPr kumimoji="0" lang="zh-TW" altLang="en-US" sz="2800" dirty="0" smtClean="0">
                <a:ea typeface="標楷體" pitchFamily="65" charset="-120"/>
              </a:rPr>
              <a:t>條</a:t>
            </a:r>
            <a:r>
              <a:rPr kumimoji="0" lang="zh-TW" altLang="en-US" sz="2800" dirty="0">
                <a:ea typeface="標楷體" pitchFamily="65" charset="-120"/>
              </a:rPr>
              <a:t>規定：「建築物非經申請直轄市、縣（市）（局）主管建築機關之審查許可並</a:t>
            </a:r>
            <a:r>
              <a:rPr kumimoji="0" lang="zh-TW" altLang="en-US" sz="2800" dirty="0" smtClean="0">
                <a:ea typeface="標楷體" pitchFamily="65" charset="-120"/>
              </a:rPr>
              <a:t>發給執照</a:t>
            </a:r>
            <a:r>
              <a:rPr kumimoji="0" lang="zh-TW" altLang="en-US" sz="2800" dirty="0">
                <a:ea typeface="標楷體" pitchFamily="65" charset="-120"/>
              </a:rPr>
              <a:t>，不得</a:t>
            </a:r>
            <a:r>
              <a:rPr kumimoji="0" lang="zh-TW" altLang="en-US" sz="2800" dirty="0">
                <a:solidFill>
                  <a:srgbClr val="FF0000"/>
                </a:solidFill>
                <a:ea typeface="標楷體" pitchFamily="65" charset="-120"/>
              </a:rPr>
              <a:t>擅自建造</a:t>
            </a:r>
            <a:r>
              <a:rPr kumimoji="0" lang="zh-TW" altLang="en-US" sz="2800" dirty="0">
                <a:ea typeface="標楷體" pitchFamily="65" charset="-120"/>
              </a:rPr>
              <a:t>或使用或拆除。</a:t>
            </a:r>
            <a:r>
              <a:rPr lang="zh-TW" altLang="en-US" sz="2800" dirty="0" smtClean="0">
                <a:ea typeface="標楷體" pitchFamily="65" charset="-120"/>
              </a:rPr>
              <a:t>」</a:t>
            </a:r>
            <a:r>
              <a:rPr lang="en-US" altLang="zh-TW" sz="2800" b="0" dirty="0" smtClean="0">
                <a:ea typeface="標楷體" pitchFamily="65" charset="-120"/>
              </a:rPr>
              <a:t/>
            </a:r>
            <a:br>
              <a:rPr lang="en-US" altLang="zh-TW" sz="2800" b="0" dirty="0" smtClean="0">
                <a:ea typeface="標楷體" pitchFamily="65" charset="-120"/>
              </a:rPr>
            </a:br>
            <a:r>
              <a:rPr lang="en-US" altLang="zh-TW" sz="2800" b="0" dirty="0" smtClean="0">
                <a:ea typeface="標楷體" pitchFamily="65" charset="-120"/>
              </a:rPr>
              <a:t/>
            </a:r>
            <a:br>
              <a:rPr lang="en-US" altLang="zh-TW" sz="2800" b="0" dirty="0" smtClean="0">
                <a:ea typeface="標楷體" pitchFamily="65" charset="-120"/>
              </a:rPr>
            </a:br>
            <a:r>
              <a:rPr lang="zh-TW" altLang="en-US" sz="20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何謂建築物</a:t>
            </a:r>
            <a:r>
              <a:rPr lang="en-US" altLang="zh-TW" sz="20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en-US" altLang="zh-TW" sz="2800" b="0" dirty="0" smtClean="0">
                <a:ea typeface="標楷體" pitchFamily="65" charset="-120"/>
              </a:rPr>
              <a:t/>
            </a:r>
            <a:br>
              <a:rPr lang="en-US" altLang="zh-TW" sz="2800" b="0" dirty="0" smtClean="0">
                <a:ea typeface="標楷體" pitchFamily="65" charset="-120"/>
              </a:rPr>
            </a:br>
            <a:r>
              <a:rPr kumimoji="0" lang="zh-TW" altLang="en-US" sz="16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kumimoji="0" lang="en-US" altLang="zh-TW" sz="16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kumimoji="0" lang="zh-TW" altLang="en-US" sz="16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條</a:t>
            </a:r>
            <a:r>
              <a:rPr kumimoji="0" lang="zh-TW" altLang="en-US" sz="16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規定：「</a:t>
            </a:r>
            <a:r>
              <a:rPr lang="zh-TW" altLang="en-US" sz="16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本</a:t>
            </a:r>
            <a:r>
              <a:rPr lang="zh-TW" altLang="en-US" sz="16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法所稱建築物，為定著於土地上或地面下具有頂蓋、樑柱或牆壁，供個 人或公眾使用之構造物或雜項工作物</a:t>
            </a:r>
            <a:r>
              <a:rPr lang="zh-TW" altLang="en-US" sz="16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。」</a:t>
            </a:r>
            <a:r>
              <a:rPr lang="en-US" altLang="zh-TW" sz="16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6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0" lang="zh-TW" altLang="en-US" sz="16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kumimoji="0" lang="en-US" altLang="zh-TW" sz="16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kumimoji="0" lang="zh-TW" altLang="en-US" sz="16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條</a:t>
            </a:r>
            <a:r>
              <a:rPr kumimoji="0" lang="zh-TW" altLang="en-US" sz="16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規定：</a:t>
            </a:r>
            <a:r>
              <a:rPr kumimoji="0" lang="zh-TW" altLang="en-US" sz="16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16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本法所稱雜項工作物，為營業爐、水塔、瞭望臺、招牌廣告、樹立廣告 、散裝倉、廣播塔、煙囪、圍牆、機械遊樂設施、游泳池、地下儲藏庫、 建築所需駁崁、挖填土石方等工程及建築物興建完成後增設之中央系統空 氣調節設備、昇降設備、機械停車設備、防空避難設備、污物處理設施</a:t>
            </a:r>
            <a:r>
              <a:rPr lang="zh-TW" altLang="en-US" sz="16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等。」</a:t>
            </a:r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buFont typeface="Wingdings" pitchFamily="2" charset="2"/>
              <a:buChar char="n"/>
            </a:pPr>
            <a:endParaRPr lang="zh-TW" altLang="en-US" sz="2800" b="0" dirty="0"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Char char="n"/>
            </a:pPr>
            <a:endParaRPr kumimoji="0" lang="en-US" altLang="zh-TW" sz="2800" b="0" dirty="0" smtClean="0">
              <a:ea typeface="標楷體" pitchFamily="65" charset="-120"/>
            </a:endParaRPr>
          </a:p>
        </p:txBody>
      </p:sp>
      <p:sp>
        <p:nvSpPr>
          <p:cNvPr id="56322" name="Rectangle 2"/>
          <p:cNvSpPr>
            <a:spLocks noRot="1" noChangeArrowheads="1"/>
          </p:cNvSpPr>
          <p:nvPr/>
        </p:nvSpPr>
        <p:spPr bwMode="auto">
          <a:xfrm>
            <a:off x="5143504" y="0"/>
            <a:ext cx="4000496" cy="785813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zh-TW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建築法</a:t>
            </a:r>
            <a:endParaRPr lang="zh-TW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1331913" y="1285860"/>
            <a:ext cx="7416800" cy="5143536"/>
          </a:xfrm>
        </p:spPr>
        <p:txBody>
          <a:bodyPr/>
          <a:lstStyle/>
          <a:p>
            <a:pPr marL="363538" indent="-276225" eaLnBrk="1" hangingPunct="1">
              <a:buNone/>
            </a:pPr>
            <a:r>
              <a:rPr kumimoji="0" lang="zh-TW" altLang="en-US" sz="2800" dirty="0" smtClean="0">
                <a:ea typeface="標楷體" pitchFamily="65" charset="-120"/>
              </a:rPr>
              <a:t>第</a:t>
            </a:r>
            <a:r>
              <a:rPr kumimoji="0" lang="en-US" altLang="zh-TW" sz="2800" dirty="0" smtClean="0">
                <a:ea typeface="標楷體" pitchFamily="65" charset="-120"/>
              </a:rPr>
              <a:t>86</a:t>
            </a:r>
            <a:r>
              <a:rPr kumimoji="0" lang="zh-TW" altLang="en-US" sz="2800" dirty="0" smtClean="0">
                <a:ea typeface="標楷體" pitchFamily="65" charset="-120"/>
              </a:rPr>
              <a:t>條規定：「違反第二十五條之規定者，依左列規定，分別處罰： </a:t>
            </a:r>
            <a:endParaRPr kumimoji="0" lang="en-US" altLang="zh-TW" sz="2800" dirty="0" smtClean="0">
              <a:ea typeface="標楷體" pitchFamily="65" charset="-120"/>
            </a:endParaRPr>
          </a:p>
          <a:p>
            <a:pPr marL="987425" indent="-725488" eaLnBrk="1" hangingPunct="1">
              <a:buNone/>
            </a:pPr>
            <a:r>
              <a:rPr kumimoji="0" lang="zh-TW" altLang="en-US" sz="2800" dirty="0" smtClean="0">
                <a:ea typeface="標楷體" pitchFamily="65" charset="-120"/>
              </a:rPr>
              <a:t>一、</a:t>
            </a:r>
            <a:r>
              <a:rPr kumimoji="0" lang="zh-TW" altLang="en-US" sz="2800" dirty="0" smtClean="0">
                <a:solidFill>
                  <a:srgbClr val="FF0000"/>
                </a:solidFill>
                <a:ea typeface="標楷體" pitchFamily="65" charset="-120"/>
              </a:rPr>
              <a:t>擅自建造</a:t>
            </a:r>
            <a:r>
              <a:rPr kumimoji="0" lang="zh-TW" altLang="en-US" sz="2800" dirty="0" smtClean="0">
                <a:ea typeface="標楷體" pitchFamily="65" charset="-120"/>
              </a:rPr>
              <a:t>者，處以建築物造價千分之五十以下罰鍰，並勒令停工補辦手續；必要時得強制拆除其建築物。 </a:t>
            </a:r>
            <a:endParaRPr kumimoji="0" lang="en-US" altLang="zh-TW" sz="2800" dirty="0" smtClean="0">
              <a:ea typeface="標楷體" pitchFamily="65" charset="-120"/>
            </a:endParaRPr>
          </a:p>
          <a:p>
            <a:pPr marL="987425" indent="-725488" eaLnBrk="1" hangingPunct="1">
              <a:buNone/>
            </a:pPr>
            <a:r>
              <a:rPr kumimoji="0" lang="zh-TW" altLang="en-US" sz="2800" dirty="0" smtClean="0">
                <a:ea typeface="標楷體" pitchFamily="65" charset="-120"/>
              </a:rPr>
              <a:t>二、</a:t>
            </a:r>
            <a:r>
              <a:rPr kumimoji="0" lang="zh-TW" altLang="en-US" sz="2800" dirty="0" smtClean="0">
                <a:solidFill>
                  <a:srgbClr val="FF0000"/>
                </a:solidFill>
                <a:ea typeface="標楷體" pitchFamily="65" charset="-120"/>
              </a:rPr>
              <a:t>擅自使用</a:t>
            </a:r>
            <a:r>
              <a:rPr kumimoji="0" lang="zh-TW" altLang="en-US" sz="2800" dirty="0" smtClean="0">
                <a:ea typeface="標楷體" pitchFamily="65" charset="-120"/>
              </a:rPr>
              <a:t>者，處以建築物造價千分之五十以下罰鍰，並勒令停止使用補辦手續；其有第五十八條情事之一者，並得封閉其建築物，限期修改或強制拆除之。</a:t>
            </a:r>
            <a:endParaRPr kumimoji="0" lang="en-US" altLang="zh-TW" sz="2800" dirty="0" smtClean="0">
              <a:ea typeface="標楷體" pitchFamily="65" charset="-120"/>
            </a:endParaRPr>
          </a:p>
          <a:p>
            <a:pPr marL="987425" indent="-725488" eaLnBrk="1" hangingPunct="1">
              <a:buNone/>
            </a:pPr>
            <a:r>
              <a:rPr kumimoji="0" lang="zh-TW" altLang="en-US" sz="2800" dirty="0" smtClean="0">
                <a:ea typeface="標楷體" pitchFamily="65" charset="-120"/>
              </a:rPr>
              <a:t>三、</a:t>
            </a:r>
            <a:r>
              <a:rPr kumimoji="0" lang="zh-TW" altLang="en-US" sz="2800" dirty="0" smtClean="0">
                <a:solidFill>
                  <a:srgbClr val="FF0000"/>
                </a:solidFill>
                <a:ea typeface="標楷體" pitchFamily="65" charset="-120"/>
              </a:rPr>
              <a:t>擅自拆除</a:t>
            </a:r>
            <a:r>
              <a:rPr kumimoji="0" lang="zh-TW" altLang="en-US" sz="2800" dirty="0" smtClean="0">
                <a:ea typeface="標楷體" pitchFamily="65" charset="-120"/>
              </a:rPr>
              <a:t>者，處一萬元以下罰鍰，並勒令停止拆除補辦手續。」</a:t>
            </a:r>
          </a:p>
        </p:txBody>
      </p:sp>
      <p:sp>
        <p:nvSpPr>
          <p:cNvPr id="5" name="Rectangle 2"/>
          <p:cNvSpPr>
            <a:spLocks noRot="1" noChangeArrowheads="1"/>
          </p:cNvSpPr>
          <p:nvPr/>
        </p:nvSpPr>
        <p:spPr bwMode="auto">
          <a:xfrm>
            <a:off x="5143504" y="0"/>
            <a:ext cx="4000496" cy="785813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zh-TW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建築法</a:t>
            </a:r>
            <a:endParaRPr lang="zh-TW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1331913" y="1484313"/>
            <a:ext cx="7416800" cy="4537075"/>
          </a:xfrm>
        </p:spPr>
        <p:txBody>
          <a:bodyPr/>
          <a:lstStyle/>
          <a:p>
            <a:pPr eaLnBrk="1" hangingPunct="1">
              <a:buFont typeface="Wingdings" pitchFamily="2" charset="2"/>
              <a:buChar char="n"/>
            </a:pPr>
            <a:r>
              <a:rPr lang="zh-TW" altLang="en-US" sz="3600" dirty="0" smtClean="0">
                <a:ea typeface="標楷體" pitchFamily="65" charset="-120"/>
              </a:rPr>
              <a:t>違章建築處理辦法</a:t>
            </a:r>
            <a:r>
              <a:rPr lang="en-US" altLang="zh-TW" sz="3600" dirty="0" smtClean="0">
                <a:ea typeface="標楷體" pitchFamily="65" charset="-120"/>
              </a:rPr>
              <a:t/>
            </a:r>
            <a:br>
              <a:rPr lang="en-US" altLang="zh-TW" sz="3600" dirty="0" smtClean="0">
                <a:ea typeface="標楷體" pitchFamily="65" charset="-120"/>
              </a:rPr>
            </a:br>
            <a:r>
              <a:rPr kumimoji="0"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kumimoji="0"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kumimoji="0"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條</a:t>
            </a:r>
            <a:r>
              <a:rPr kumimoji="0"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規定：「本辦法所稱之違章建築，為建築法適用地區內，依法應申請當地主管建築機關之審查許可並發給執照方能建築，而擅自建築之建築物</a:t>
            </a:r>
            <a:r>
              <a:rPr kumimoji="0"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違章建築之定義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buFont typeface="Wingdings" pitchFamily="2" charset="2"/>
              <a:buChar char="n"/>
            </a:pP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Rectangle 2"/>
          <p:cNvSpPr>
            <a:spLocks noRot="1" noChangeArrowheads="1"/>
          </p:cNvSpPr>
          <p:nvPr/>
        </p:nvSpPr>
        <p:spPr bwMode="auto">
          <a:xfrm>
            <a:off x="4644008" y="0"/>
            <a:ext cx="4499992" cy="785813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zh-TW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違章建築處理辦法</a:t>
            </a:r>
            <a:endParaRPr lang="zh-TW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1331913" y="1285860"/>
            <a:ext cx="7416800" cy="5143536"/>
          </a:xfrm>
        </p:spPr>
        <p:txBody>
          <a:bodyPr/>
          <a:lstStyle/>
          <a:p>
            <a:pPr marL="449263" indent="-361950" eaLnBrk="1" hangingPunct="1">
              <a:buNone/>
            </a:pPr>
            <a:r>
              <a:rPr kumimoji="0" lang="en-US" altLang="zh-TW" sz="2800" b="0" dirty="0" smtClean="0">
                <a:ea typeface="標楷體" pitchFamily="65" charset="-120"/>
              </a:rPr>
              <a:t/>
            </a:r>
            <a:br>
              <a:rPr kumimoji="0" lang="en-US" altLang="zh-TW" sz="2800" b="0" dirty="0" smtClean="0">
                <a:ea typeface="標楷體" pitchFamily="65" charset="-120"/>
              </a:rPr>
            </a:br>
            <a:r>
              <a:rPr kumimoji="0"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kumimoji="0"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kumimoji="0"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條規定：「違章建築查報人員遇有違反建築法規之新建、增建、改建、修建情事時，應立即報告主管建築機關處理，並執行主管建築機關指定辦理之事項。主管建築機關因查報，檢舉或其他情事知有違章建築情事而在施工中者，應立即勒令停工。」</a:t>
            </a:r>
            <a:r>
              <a:rPr kumimoji="0"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kumimoji="0"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0"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kumimoji="0"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0"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kumimoji="0"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kumimoji="0"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條規定：「建築師、營造業及土木包工業設計、監造或承造違章建築者，依有關法令處罰。」</a:t>
            </a:r>
          </a:p>
        </p:txBody>
      </p:sp>
      <p:sp>
        <p:nvSpPr>
          <p:cNvPr id="5" name="Rectangle 2"/>
          <p:cNvSpPr>
            <a:spLocks noRot="1" noChangeArrowheads="1"/>
          </p:cNvSpPr>
          <p:nvPr/>
        </p:nvSpPr>
        <p:spPr bwMode="auto">
          <a:xfrm>
            <a:off x="4644008" y="0"/>
            <a:ext cx="4499992" cy="785813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zh-TW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違章建築處理辦法</a:t>
            </a:r>
            <a:endParaRPr lang="zh-TW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1331913" y="1285860"/>
            <a:ext cx="7416800" cy="5143536"/>
          </a:xfrm>
        </p:spPr>
        <p:txBody>
          <a:bodyPr/>
          <a:lstStyle/>
          <a:p>
            <a:pPr marL="449263" indent="-361950" eaLnBrk="1" hangingPunct="1">
              <a:buNone/>
            </a:pPr>
            <a:r>
              <a:rPr kumimoji="0" lang="en-US" altLang="zh-TW" sz="2800" b="0" dirty="0" smtClean="0">
                <a:ea typeface="標楷體" pitchFamily="65" charset="-120"/>
              </a:rPr>
              <a:t/>
            </a:r>
            <a:br>
              <a:rPr kumimoji="0" lang="en-US" altLang="zh-TW" sz="2800" b="0" dirty="0" smtClean="0">
                <a:ea typeface="標楷體" pitchFamily="65" charset="-120"/>
              </a:rPr>
            </a:br>
            <a:r>
              <a:rPr kumimoji="0"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kumimoji="0"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11-1</a:t>
            </a:r>
            <a:r>
              <a:rPr kumimoji="0"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條</a:t>
            </a:r>
            <a:r>
              <a:rPr kumimoji="0"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規定：「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既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存違章建築影響公共安全者，當地主管建築機關應訂定拆除計畫限期拆 除；不影響公共安全者，由當地主管建築機關分類分期予以列管拆除。 前項影響公共安全之範圍如下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、供營業使用之整幢違章建築。營業使用之對象由當地主管建築機關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於查報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及拆除計畫中定之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、合法建築物垂直增建違章建築，有下列情形之一者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一）占用建築技術規則設計施工編第九十九條規定之屋頂避難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平臺。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二）違章建築樓層達二層以上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、合法建築物水平增建違章建築，有下列情形之一者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一）占用防火間隔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二）占用防火巷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三）占用騎樓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（四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）占用法定空地供營業使用。營業使用之對象由當地主管建築機關於 查報及拆除計畫中定之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五）占用開放空間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、其他經當地主管建築機關認有必要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既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存違章建築之劃分日期由當地主管機關視轄區實際情形分區公告之，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並以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一次為限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kumimoji="0"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</a:p>
        </p:txBody>
      </p:sp>
      <p:sp>
        <p:nvSpPr>
          <p:cNvPr id="5" name="Rectangle 2"/>
          <p:cNvSpPr>
            <a:spLocks noRot="1" noChangeArrowheads="1"/>
          </p:cNvSpPr>
          <p:nvPr/>
        </p:nvSpPr>
        <p:spPr bwMode="auto">
          <a:xfrm>
            <a:off x="4644008" y="0"/>
            <a:ext cx="4499992" cy="785813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zh-TW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違章建築處理辦法</a:t>
            </a:r>
            <a:endParaRPr lang="zh-TW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76261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標楷體"/>
        <a:ea typeface="新細明體"/>
        <a:cs typeface=""/>
      </a:majorFont>
      <a:minorFont>
        <a:latin typeface="標楷體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15917</TotalTime>
  <Words>758</Words>
  <Application>Microsoft Office PowerPoint</Application>
  <PresentationFormat>如螢幕大小 (4:3)</PresentationFormat>
  <Paragraphs>80</Paragraphs>
  <Slides>18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5" baseType="lpstr">
      <vt:lpstr>新細明體</vt:lpstr>
      <vt:lpstr>標楷體</vt:lpstr>
      <vt:lpstr>Arial</vt:lpstr>
      <vt:lpstr>Calibri</vt:lpstr>
      <vt:lpstr>Times New Roman</vt:lpstr>
      <vt:lpstr>Wingdings</vt:lpstr>
      <vt:lpstr>Default Design</vt:lpstr>
      <vt:lpstr>違建輔導、建築諮詢 相關業務介紹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CMT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94年度加強綠建築推動 金門縣政府申請獎助計畫</dc:title>
  <dc:creator>恩恩恩</dc:creator>
  <cp:lastModifiedBy>商中治</cp:lastModifiedBy>
  <cp:revision>171</cp:revision>
  <cp:lastPrinted>2016-11-15T00:33:52Z</cp:lastPrinted>
  <dcterms:created xsi:type="dcterms:W3CDTF">2005-06-08T08:04:10Z</dcterms:created>
  <dcterms:modified xsi:type="dcterms:W3CDTF">2017-09-04T08:36:04Z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