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904" r:id="rId3"/>
    <p:sldId id="903" r:id="rId4"/>
    <p:sldId id="924" r:id="rId5"/>
    <p:sldId id="907" r:id="rId6"/>
    <p:sldId id="908" r:id="rId7"/>
    <p:sldId id="910" r:id="rId8"/>
    <p:sldId id="909" r:id="rId9"/>
    <p:sldId id="925" r:id="rId10"/>
    <p:sldId id="926" r:id="rId11"/>
    <p:sldId id="839" r:id="rId12"/>
    <p:sldId id="4846" r:id="rId13"/>
    <p:sldId id="818" r:id="rId14"/>
    <p:sldId id="933" r:id="rId15"/>
    <p:sldId id="928" r:id="rId16"/>
    <p:sldId id="841" r:id="rId17"/>
    <p:sldId id="931" r:id="rId18"/>
    <p:sldId id="855" r:id="rId19"/>
    <p:sldId id="856" r:id="rId20"/>
    <p:sldId id="932" r:id="rId21"/>
    <p:sldId id="935" r:id="rId22"/>
    <p:sldId id="872" r:id="rId23"/>
    <p:sldId id="938" r:id="rId24"/>
    <p:sldId id="842" r:id="rId25"/>
    <p:sldId id="873" r:id="rId26"/>
    <p:sldId id="874" r:id="rId27"/>
    <p:sldId id="843" r:id="rId28"/>
    <p:sldId id="934" r:id="rId29"/>
    <p:sldId id="914" r:id="rId30"/>
    <p:sldId id="915" r:id="rId31"/>
    <p:sldId id="916" r:id="rId32"/>
    <p:sldId id="917" r:id="rId33"/>
    <p:sldId id="918" r:id="rId34"/>
    <p:sldId id="919" r:id="rId35"/>
    <p:sldId id="911" r:id="rId36"/>
    <p:sldId id="913" r:id="rId37"/>
    <p:sldId id="823" r:id="rId38"/>
    <p:sldId id="875" r:id="rId39"/>
    <p:sldId id="939" r:id="rId40"/>
    <p:sldId id="877" r:id="rId41"/>
    <p:sldId id="936" r:id="rId42"/>
    <p:sldId id="847" r:id="rId43"/>
    <p:sldId id="4847" r:id="rId44"/>
    <p:sldId id="4819" r:id="rId45"/>
    <p:sldId id="4820" r:id="rId46"/>
    <p:sldId id="4821" r:id="rId47"/>
    <p:sldId id="4822" r:id="rId48"/>
    <p:sldId id="4823" r:id="rId49"/>
    <p:sldId id="4824" r:id="rId50"/>
    <p:sldId id="4845" r:id="rId5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9000"/>
    <a:srgbClr val="FFD966"/>
    <a:srgbClr val="A9D18E"/>
    <a:srgbClr val="4472C4"/>
    <a:srgbClr val="548235"/>
    <a:srgbClr val="77933C"/>
    <a:srgbClr val="C00000"/>
    <a:srgbClr val="8FAADC"/>
    <a:srgbClr val="BFBFBF"/>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8" autoAdjust="0"/>
    <p:restoredTop sz="92054" autoAdjust="0"/>
  </p:normalViewPr>
  <p:slideViewPr>
    <p:cSldViewPr snapToGrid="0">
      <p:cViewPr varScale="1">
        <p:scale>
          <a:sx n="105" d="100"/>
          <a:sy n="105" d="100"/>
        </p:scale>
        <p:origin x="876" y="108"/>
      </p:cViewPr>
      <p:guideLst/>
    </p:cSldViewPr>
  </p:slideViewPr>
  <p:notesTextViewPr>
    <p:cViewPr>
      <p:scale>
        <a:sx n="1" d="1"/>
        <a:sy n="1" d="1"/>
      </p:scale>
      <p:origin x="0" y="0"/>
    </p:cViewPr>
  </p:notesTextViewPr>
  <p:sorterViewPr>
    <p:cViewPr>
      <p:scale>
        <a:sx n="100" d="100"/>
        <a:sy n="100" d="100"/>
      </p:scale>
      <p:origin x="0" y="-123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B7D5C-D6A2-4EC6-923E-E080A16A162C}" type="datetimeFigureOut">
              <a:rPr lang="zh-TW" altLang="en-US" smtClean="0"/>
              <a:t>2022/11/30</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CD086-4CD1-4DCB-A418-868BB7917DCD}" type="slidenum">
              <a:rPr lang="zh-TW" altLang="en-US" smtClean="0"/>
              <a:t>‹#›</a:t>
            </a:fld>
            <a:endParaRPr lang="zh-TW" altLang="en-US"/>
          </a:p>
        </p:txBody>
      </p:sp>
    </p:spTree>
    <p:extLst>
      <p:ext uri="{BB962C8B-B14F-4D97-AF65-F5344CB8AC3E}">
        <p14:creationId xmlns:p14="http://schemas.microsoft.com/office/powerpoint/2010/main" val="2079894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344F34-A57F-4D3E-9A6D-A23BEBD4E958}"/>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006845FE-0D96-4C92-BA89-1823201ECC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23A14455-1ECC-4399-AC51-5B6912B25271}"/>
              </a:ext>
            </a:extLst>
          </p:cNvPr>
          <p:cNvSpPr>
            <a:spLocks noGrp="1"/>
          </p:cNvSpPr>
          <p:nvPr>
            <p:ph type="dt" sz="half" idx="10"/>
          </p:nvPr>
        </p:nvSpPr>
        <p:spPr/>
        <p:txBody>
          <a:bodyPr/>
          <a:lstStyle/>
          <a:p>
            <a:fld id="{8D86CC98-85B9-4C7C-9A50-839187D85B74}" type="datetime1">
              <a:rPr lang="zh-TW" altLang="en-US" smtClean="0"/>
              <a:t>2022/11/30</a:t>
            </a:fld>
            <a:endParaRPr lang="zh-TW" altLang="en-US"/>
          </a:p>
        </p:txBody>
      </p:sp>
      <p:sp>
        <p:nvSpPr>
          <p:cNvPr id="5" name="頁尾版面配置區 4">
            <a:extLst>
              <a:ext uri="{FF2B5EF4-FFF2-40B4-BE49-F238E27FC236}">
                <a16:creationId xmlns:a16="http://schemas.microsoft.com/office/drawing/2014/main" id="{A098A77A-C701-426C-B7A7-6E62A65A830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5FEBB2F-7C9C-4A2C-971A-D3CF1B017B3A}"/>
              </a:ext>
            </a:extLst>
          </p:cNvPr>
          <p:cNvSpPr>
            <a:spLocks noGrp="1"/>
          </p:cNvSpPr>
          <p:nvPr>
            <p:ph type="sldNum" sz="quarter" idx="12"/>
          </p:nvPr>
        </p:nvSpPr>
        <p:spPr/>
        <p:txBody>
          <a:bodyPr/>
          <a:lstStyle/>
          <a:p>
            <a:fld id="{D122B0B9-7B5A-4E7C-B90D-A0EA07B70D84}" type="slidenum">
              <a:rPr lang="zh-TW" altLang="en-US" smtClean="0"/>
              <a:t>‹#›</a:t>
            </a:fld>
            <a:endParaRPr lang="zh-TW" altLang="en-US"/>
          </a:p>
        </p:txBody>
      </p:sp>
    </p:spTree>
    <p:extLst>
      <p:ext uri="{BB962C8B-B14F-4D97-AF65-F5344CB8AC3E}">
        <p14:creationId xmlns:p14="http://schemas.microsoft.com/office/powerpoint/2010/main" val="13346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03E3E3-45F3-42ED-BBC3-D5594571A1FE}"/>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AF2BB75F-FC92-4663-9450-58FAD3E0E10D}"/>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1FC66C9-B4A0-4853-BD13-9981BA816F2F}"/>
              </a:ext>
            </a:extLst>
          </p:cNvPr>
          <p:cNvSpPr>
            <a:spLocks noGrp="1"/>
          </p:cNvSpPr>
          <p:nvPr>
            <p:ph type="dt" sz="half" idx="10"/>
          </p:nvPr>
        </p:nvSpPr>
        <p:spPr/>
        <p:txBody>
          <a:bodyPr/>
          <a:lstStyle/>
          <a:p>
            <a:fld id="{91772A33-D327-4F95-A01A-88D3F503CE59}" type="datetime1">
              <a:rPr lang="zh-TW" altLang="en-US" smtClean="0"/>
              <a:t>2022/11/30</a:t>
            </a:fld>
            <a:endParaRPr lang="zh-TW" altLang="en-US"/>
          </a:p>
        </p:txBody>
      </p:sp>
      <p:sp>
        <p:nvSpPr>
          <p:cNvPr id="5" name="頁尾版面配置區 4">
            <a:extLst>
              <a:ext uri="{FF2B5EF4-FFF2-40B4-BE49-F238E27FC236}">
                <a16:creationId xmlns:a16="http://schemas.microsoft.com/office/drawing/2014/main" id="{1EDFBC30-9D08-46DE-BAF9-81C666B934B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F8D6D13F-EEB1-42F6-A1D9-13FD280D5840}"/>
              </a:ext>
            </a:extLst>
          </p:cNvPr>
          <p:cNvSpPr>
            <a:spLocks noGrp="1"/>
          </p:cNvSpPr>
          <p:nvPr>
            <p:ph type="sldNum" sz="quarter" idx="12"/>
          </p:nvPr>
        </p:nvSpPr>
        <p:spPr/>
        <p:txBody>
          <a:bodyPr/>
          <a:lstStyle/>
          <a:p>
            <a:fld id="{D122B0B9-7B5A-4E7C-B90D-A0EA07B70D84}" type="slidenum">
              <a:rPr lang="zh-TW" altLang="en-US" smtClean="0"/>
              <a:t>‹#›</a:t>
            </a:fld>
            <a:endParaRPr lang="zh-TW" altLang="en-US"/>
          </a:p>
        </p:txBody>
      </p:sp>
    </p:spTree>
    <p:extLst>
      <p:ext uri="{BB962C8B-B14F-4D97-AF65-F5344CB8AC3E}">
        <p14:creationId xmlns:p14="http://schemas.microsoft.com/office/powerpoint/2010/main" val="271543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2018949-3282-45B5-B4E8-EFAE03C4BB71}"/>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85E50AA8-B82C-42C4-AA7A-ABF4A5A04206}"/>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685D721-A873-4A38-9246-DD73FF74AA3E}"/>
              </a:ext>
            </a:extLst>
          </p:cNvPr>
          <p:cNvSpPr>
            <a:spLocks noGrp="1"/>
          </p:cNvSpPr>
          <p:nvPr>
            <p:ph type="dt" sz="half" idx="10"/>
          </p:nvPr>
        </p:nvSpPr>
        <p:spPr/>
        <p:txBody>
          <a:bodyPr/>
          <a:lstStyle/>
          <a:p>
            <a:fld id="{C8D991DA-1315-4C49-BA48-AD748CEA954C}" type="datetime1">
              <a:rPr lang="zh-TW" altLang="en-US" smtClean="0"/>
              <a:t>2022/11/30</a:t>
            </a:fld>
            <a:endParaRPr lang="zh-TW" altLang="en-US"/>
          </a:p>
        </p:txBody>
      </p:sp>
      <p:sp>
        <p:nvSpPr>
          <p:cNvPr id="5" name="頁尾版面配置區 4">
            <a:extLst>
              <a:ext uri="{FF2B5EF4-FFF2-40B4-BE49-F238E27FC236}">
                <a16:creationId xmlns:a16="http://schemas.microsoft.com/office/drawing/2014/main" id="{E7111CB5-B931-44E7-A190-CCBAF5DBB7D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C7A4817-0366-4578-8ACC-F66084CB52B3}"/>
              </a:ext>
            </a:extLst>
          </p:cNvPr>
          <p:cNvSpPr>
            <a:spLocks noGrp="1"/>
          </p:cNvSpPr>
          <p:nvPr>
            <p:ph type="sldNum" sz="quarter" idx="12"/>
          </p:nvPr>
        </p:nvSpPr>
        <p:spPr/>
        <p:txBody>
          <a:bodyPr/>
          <a:lstStyle/>
          <a:p>
            <a:fld id="{D122B0B9-7B5A-4E7C-B90D-A0EA07B70D84}" type="slidenum">
              <a:rPr lang="zh-TW" altLang="en-US" smtClean="0"/>
              <a:t>‹#›</a:t>
            </a:fld>
            <a:endParaRPr lang="zh-TW" altLang="en-US"/>
          </a:p>
        </p:txBody>
      </p:sp>
    </p:spTree>
    <p:extLst>
      <p:ext uri="{BB962C8B-B14F-4D97-AF65-F5344CB8AC3E}">
        <p14:creationId xmlns:p14="http://schemas.microsoft.com/office/powerpoint/2010/main" val="59730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B59B32-39DA-4481-9363-507E6481F282}"/>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A9FCC73-DF5D-41CE-86C5-7685BA61389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31E5FF39-9990-4FF2-9EAE-01E8DBDCE46F}"/>
              </a:ext>
            </a:extLst>
          </p:cNvPr>
          <p:cNvSpPr>
            <a:spLocks noGrp="1"/>
          </p:cNvSpPr>
          <p:nvPr>
            <p:ph type="dt" sz="half" idx="10"/>
          </p:nvPr>
        </p:nvSpPr>
        <p:spPr/>
        <p:txBody>
          <a:bodyPr/>
          <a:lstStyle/>
          <a:p>
            <a:fld id="{D6086436-8ADB-4BAC-95E1-0604413231AA}" type="datetime1">
              <a:rPr lang="zh-TW" altLang="en-US" smtClean="0"/>
              <a:t>2022/11/30</a:t>
            </a:fld>
            <a:endParaRPr lang="zh-TW" altLang="en-US"/>
          </a:p>
        </p:txBody>
      </p:sp>
      <p:sp>
        <p:nvSpPr>
          <p:cNvPr id="5" name="頁尾版面配置區 4">
            <a:extLst>
              <a:ext uri="{FF2B5EF4-FFF2-40B4-BE49-F238E27FC236}">
                <a16:creationId xmlns:a16="http://schemas.microsoft.com/office/drawing/2014/main" id="{471DA42D-9430-4E93-B1AE-10715376D9A1}"/>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627EF7F-A5DF-4B51-BB6D-E21524A31794}"/>
              </a:ext>
            </a:extLst>
          </p:cNvPr>
          <p:cNvSpPr>
            <a:spLocks noGrp="1"/>
          </p:cNvSpPr>
          <p:nvPr>
            <p:ph type="sldNum" sz="quarter" idx="12"/>
          </p:nvPr>
        </p:nvSpPr>
        <p:spPr/>
        <p:txBody>
          <a:bodyPr/>
          <a:lstStyle/>
          <a:p>
            <a:fld id="{D122B0B9-7B5A-4E7C-B90D-A0EA07B70D84}" type="slidenum">
              <a:rPr lang="zh-TW" altLang="en-US" smtClean="0"/>
              <a:t>‹#›</a:t>
            </a:fld>
            <a:endParaRPr lang="zh-TW" altLang="en-US"/>
          </a:p>
        </p:txBody>
      </p:sp>
    </p:spTree>
    <p:extLst>
      <p:ext uri="{BB962C8B-B14F-4D97-AF65-F5344CB8AC3E}">
        <p14:creationId xmlns:p14="http://schemas.microsoft.com/office/powerpoint/2010/main" val="304159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64D2514-A6D6-4743-9EBC-A2499203C375}"/>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9DF20C54-7123-4791-BA33-4D36C606E5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3C7B42BC-77CD-458E-AE89-E0569AE021BA}"/>
              </a:ext>
            </a:extLst>
          </p:cNvPr>
          <p:cNvSpPr>
            <a:spLocks noGrp="1"/>
          </p:cNvSpPr>
          <p:nvPr>
            <p:ph type="dt" sz="half" idx="10"/>
          </p:nvPr>
        </p:nvSpPr>
        <p:spPr/>
        <p:txBody>
          <a:bodyPr/>
          <a:lstStyle/>
          <a:p>
            <a:fld id="{DD20854A-B407-435C-B96E-25F8B1520A52}" type="datetime1">
              <a:rPr lang="zh-TW" altLang="en-US" smtClean="0"/>
              <a:t>2022/11/30</a:t>
            </a:fld>
            <a:endParaRPr lang="zh-TW" altLang="en-US"/>
          </a:p>
        </p:txBody>
      </p:sp>
      <p:sp>
        <p:nvSpPr>
          <p:cNvPr id="5" name="頁尾版面配置區 4">
            <a:extLst>
              <a:ext uri="{FF2B5EF4-FFF2-40B4-BE49-F238E27FC236}">
                <a16:creationId xmlns:a16="http://schemas.microsoft.com/office/drawing/2014/main" id="{8429E3CE-7BF5-4966-99E1-41ACB6A0DB1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64D6BC56-F66A-4EBF-B96F-CFE66030CBEF}"/>
              </a:ext>
            </a:extLst>
          </p:cNvPr>
          <p:cNvSpPr>
            <a:spLocks noGrp="1"/>
          </p:cNvSpPr>
          <p:nvPr>
            <p:ph type="sldNum" sz="quarter" idx="12"/>
          </p:nvPr>
        </p:nvSpPr>
        <p:spPr/>
        <p:txBody>
          <a:bodyPr/>
          <a:lstStyle/>
          <a:p>
            <a:fld id="{D122B0B9-7B5A-4E7C-B90D-A0EA07B70D84}" type="slidenum">
              <a:rPr lang="zh-TW" altLang="en-US" smtClean="0"/>
              <a:t>‹#›</a:t>
            </a:fld>
            <a:endParaRPr lang="zh-TW" altLang="en-US"/>
          </a:p>
        </p:txBody>
      </p:sp>
    </p:spTree>
    <p:extLst>
      <p:ext uri="{BB962C8B-B14F-4D97-AF65-F5344CB8AC3E}">
        <p14:creationId xmlns:p14="http://schemas.microsoft.com/office/powerpoint/2010/main" val="39492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0B6E3D5-F11C-4058-9CB8-ED306BB8CA8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3164B95-80CD-4E31-A375-83C5E9373122}"/>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D02C4DA9-F7C7-429F-8FEE-9508E4EA006C}"/>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460AC4BF-3507-4C45-9CFF-CAAF7646C169}"/>
              </a:ext>
            </a:extLst>
          </p:cNvPr>
          <p:cNvSpPr>
            <a:spLocks noGrp="1"/>
          </p:cNvSpPr>
          <p:nvPr>
            <p:ph type="dt" sz="half" idx="10"/>
          </p:nvPr>
        </p:nvSpPr>
        <p:spPr/>
        <p:txBody>
          <a:bodyPr/>
          <a:lstStyle/>
          <a:p>
            <a:fld id="{4601C905-7940-41D6-8EE9-0158C0345BB1}" type="datetime1">
              <a:rPr lang="zh-TW" altLang="en-US" smtClean="0"/>
              <a:t>2022/11/30</a:t>
            </a:fld>
            <a:endParaRPr lang="zh-TW" altLang="en-US"/>
          </a:p>
        </p:txBody>
      </p:sp>
      <p:sp>
        <p:nvSpPr>
          <p:cNvPr id="6" name="頁尾版面配置區 5">
            <a:extLst>
              <a:ext uri="{FF2B5EF4-FFF2-40B4-BE49-F238E27FC236}">
                <a16:creationId xmlns:a16="http://schemas.microsoft.com/office/drawing/2014/main" id="{CB9BE70B-421C-4CB5-8669-7B317948D8D9}"/>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9529863-B810-4A71-BBF8-F07A7E732005}"/>
              </a:ext>
            </a:extLst>
          </p:cNvPr>
          <p:cNvSpPr>
            <a:spLocks noGrp="1"/>
          </p:cNvSpPr>
          <p:nvPr>
            <p:ph type="sldNum" sz="quarter" idx="12"/>
          </p:nvPr>
        </p:nvSpPr>
        <p:spPr/>
        <p:txBody>
          <a:bodyPr/>
          <a:lstStyle/>
          <a:p>
            <a:fld id="{D122B0B9-7B5A-4E7C-B90D-A0EA07B70D84}" type="slidenum">
              <a:rPr lang="zh-TW" altLang="en-US" smtClean="0"/>
              <a:t>‹#›</a:t>
            </a:fld>
            <a:endParaRPr lang="zh-TW" altLang="en-US"/>
          </a:p>
        </p:txBody>
      </p:sp>
    </p:spTree>
    <p:extLst>
      <p:ext uri="{BB962C8B-B14F-4D97-AF65-F5344CB8AC3E}">
        <p14:creationId xmlns:p14="http://schemas.microsoft.com/office/powerpoint/2010/main" val="120010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0636F7-37B9-4BC9-8AAA-16A42FB59ADC}"/>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A3B717CB-AA3E-4AEC-90DB-D4A7278F71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37DE93BE-119B-4455-B41A-D4D99AD044F0}"/>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DEB1B302-2BEB-4B5D-87D5-BF382666E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C760DAA3-C392-4FFC-9D68-F813DE089C13}"/>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04C6680C-A918-474B-8DF7-04EFE85C1FF1}"/>
              </a:ext>
            </a:extLst>
          </p:cNvPr>
          <p:cNvSpPr>
            <a:spLocks noGrp="1"/>
          </p:cNvSpPr>
          <p:nvPr>
            <p:ph type="dt" sz="half" idx="10"/>
          </p:nvPr>
        </p:nvSpPr>
        <p:spPr/>
        <p:txBody>
          <a:bodyPr/>
          <a:lstStyle/>
          <a:p>
            <a:fld id="{933D674E-6181-47DB-B60C-2D295A9DFCF4}" type="datetime1">
              <a:rPr lang="zh-TW" altLang="en-US" smtClean="0"/>
              <a:t>2022/11/30</a:t>
            </a:fld>
            <a:endParaRPr lang="zh-TW" altLang="en-US"/>
          </a:p>
        </p:txBody>
      </p:sp>
      <p:sp>
        <p:nvSpPr>
          <p:cNvPr id="8" name="頁尾版面配置區 7">
            <a:extLst>
              <a:ext uri="{FF2B5EF4-FFF2-40B4-BE49-F238E27FC236}">
                <a16:creationId xmlns:a16="http://schemas.microsoft.com/office/drawing/2014/main" id="{7528B581-EC98-4982-9463-2E6475701078}"/>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6893E799-2630-4022-AA83-0AA375846FA8}"/>
              </a:ext>
            </a:extLst>
          </p:cNvPr>
          <p:cNvSpPr>
            <a:spLocks noGrp="1"/>
          </p:cNvSpPr>
          <p:nvPr>
            <p:ph type="sldNum" sz="quarter" idx="12"/>
          </p:nvPr>
        </p:nvSpPr>
        <p:spPr/>
        <p:txBody>
          <a:bodyPr/>
          <a:lstStyle/>
          <a:p>
            <a:fld id="{D122B0B9-7B5A-4E7C-B90D-A0EA07B70D84}" type="slidenum">
              <a:rPr lang="zh-TW" altLang="en-US" smtClean="0"/>
              <a:t>‹#›</a:t>
            </a:fld>
            <a:endParaRPr lang="zh-TW" altLang="en-US"/>
          </a:p>
        </p:txBody>
      </p:sp>
    </p:spTree>
    <p:extLst>
      <p:ext uri="{BB962C8B-B14F-4D97-AF65-F5344CB8AC3E}">
        <p14:creationId xmlns:p14="http://schemas.microsoft.com/office/powerpoint/2010/main" val="184946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D1B016A-7177-4C65-A23A-22B23F30E29B}"/>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20693FD0-787A-4D25-B32A-E367C9479BAF}"/>
              </a:ext>
            </a:extLst>
          </p:cNvPr>
          <p:cNvSpPr>
            <a:spLocks noGrp="1"/>
          </p:cNvSpPr>
          <p:nvPr>
            <p:ph type="dt" sz="half" idx="10"/>
          </p:nvPr>
        </p:nvSpPr>
        <p:spPr/>
        <p:txBody>
          <a:bodyPr/>
          <a:lstStyle/>
          <a:p>
            <a:fld id="{979FB6E5-B856-4173-B894-FA1AACF72704}" type="datetime1">
              <a:rPr lang="zh-TW" altLang="en-US" smtClean="0"/>
              <a:t>2022/11/30</a:t>
            </a:fld>
            <a:endParaRPr lang="zh-TW" altLang="en-US"/>
          </a:p>
        </p:txBody>
      </p:sp>
      <p:sp>
        <p:nvSpPr>
          <p:cNvPr id="4" name="頁尾版面配置區 3">
            <a:extLst>
              <a:ext uri="{FF2B5EF4-FFF2-40B4-BE49-F238E27FC236}">
                <a16:creationId xmlns:a16="http://schemas.microsoft.com/office/drawing/2014/main" id="{139A1CF7-43B5-4837-AFDD-43F8AD7FCC10}"/>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59288360-ADC8-4E1E-9F21-E44A14A332E5}"/>
              </a:ext>
            </a:extLst>
          </p:cNvPr>
          <p:cNvSpPr>
            <a:spLocks noGrp="1"/>
          </p:cNvSpPr>
          <p:nvPr>
            <p:ph type="sldNum" sz="quarter" idx="12"/>
          </p:nvPr>
        </p:nvSpPr>
        <p:spPr/>
        <p:txBody>
          <a:bodyPr/>
          <a:lstStyle/>
          <a:p>
            <a:fld id="{D122B0B9-7B5A-4E7C-B90D-A0EA07B70D84}" type="slidenum">
              <a:rPr lang="zh-TW" altLang="en-US" smtClean="0"/>
              <a:t>‹#›</a:t>
            </a:fld>
            <a:endParaRPr lang="zh-TW" altLang="en-US"/>
          </a:p>
        </p:txBody>
      </p:sp>
    </p:spTree>
    <p:extLst>
      <p:ext uri="{BB962C8B-B14F-4D97-AF65-F5344CB8AC3E}">
        <p14:creationId xmlns:p14="http://schemas.microsoft.com/office/powerpoint/2010/main" val="74833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F96164B-5A2D-4A09-80ED-248D25555948}"/>
              </a:ext>
            </a:extLst>
          </p:cNvPr>
          <p:cNvSpPr>
            <a:spLocks noGrp="1"/>
          </p:cNvSpPr>
          <p:nvPr>
            <p:ph type="dt" sz="half" idx="10"/>
          </p:nvPr>
        </p:nvSpPr>
        <p:spPr/>
        <p:txBody>
          <a:bodyPr/>
          <a:lstStyle/>
          <a:p>
            <a:fld id="{9C7733B5-6033-407C-AAF3-25206174848E}" type="datetime1">
              <a:rPr lang="zh-TW" altLang="en-US" smtClean="0"/>
              <a:t>2022/11/30</a:t>
            </a:fld>
            <a:endParaRPr lang="zh-TW" altLang="en-US"/>
          </a:p>
        </p:txBody>
      </p:sp>
      <p:sp>
        <p:nvSpPr>
          <p:cNvPr id="3" name="頁尾版面配置區 2">
            <a:extLst>
              <a:ext uri="{FF2B5EF4-FFF2-40B4-BE49-F238E27FC236}">
                <a16:creationId xmlns:a16="http://schemas.microsoft.com/office/drawing/2014/main" id="{878D402E-336F-4BFC-AE92-81886AB5F5F9}"/>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55DBCA0D-6378-41A9-AF0F-EAB0E9CB1707}"/>
              </a:ext>
            </a:extLst>
          </p:cNvPr>
          <p:cNvSpPr>
            <a:spLocks noGrp="1"/>
          </p:cNvSpPr>
          <p:nvPr>
            <p:ph type="sldNum" sz="quarter" idx="12"/>
          </p:nvPr>
        </p:nvSpPr>
        <p:spPr/>
        <p:txBody>
          <a:bodyPr/>
          <a:lstStyle/>
          <a:p>
            <a:fld id="{D122B0B9-7B5A-4E7C-B90D-A0EA07B70D84}" type="slidenum">
              <a:rPr lang="zh-TW" altLang="en-US" smtClean="0"/>
              <a:t>‹#›</a:t>
            </a:fld>
            <a:endParaRPr lang="zh-TW" altLang="en-US"/>
          </a:p>
        </p:txBody>
      </p:sp>
    </p:spTree>
    <p:extLst>
      <p:ext uri="{BB962C8B-B14F-4D97-AF65-F5344CB8AC3E}">
        <p14:creationId xmlns:p14="http://schemas.microsoft.com/office/powerpoint/2010/main" val="65037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1D974B-900E-490F-A117-6DBE7A6E1D6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F200C843-06D3-4805-820A-F2A712D1DC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7303C471-26F2-4212-8D41-E524D2CAD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190C6CCE-82A1-4699-96FE-88CCE3D646F3}"/>
              </a:ext>
            </a:extLst>
          </p:cNvPr>
          <p:cNvSpPr>
            <a:spLocks noGrp="1"/>
          </p:cNvSpPr>
          <p:nvPr>
            <p:ph type="dt" sz="half" idx="10"/>
          </p:nvPr>
        </p:nvSpPr>
        <p:spPr/>
        <p:txBody>
          <a:bodyPr/>
          <a:lstStyle/>
          <a:p>
            <a:fld id="{4E2CE8F1-39ED-43A8-B5ED-2F50FB1B7278}" type="datetime1">
              <a:rPr lang="zh-TW" altLang="en-US" smtClean="0"/>
              <a:t>2022/11/30</a:t>
            </a:fld>
            <a:endParaRPr lang="zh-TW" altLang="en-US"/>
          </a:p>
        </p:txBody>
      </p:sp>
      <p:sp>
        <p:nvSpPr>
          <p:cNvPr id="6" name="頁尾版面配置區 5">
            <a:extLst>
              <a:ext uri="{FF2B5EF4-FFF2-40B4-BE49-F238E27FC236}">
                <a16:creationId xmlns:a16="http://schemas.microsoft.com/office/drawing/2014/main" id="{E3F04323-29C5-4210-A88A-1B50934791F8}"/>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D308693A-3EC8-4A46-8011-6150B72D702C}"/>
              </a:ext>
            </a:extLst>
          </p:cNvPr>
          <p:cNvSpPr>
            <a:spLocks noGrp="1"/>
          </p:cNvSpPr>
          <p:nvPr>
            <p:ph type="sldNum" sz="quarter" idx="12"/>
          </p:nvPr>
        </p:nvSpPr>
        <p:spPr/>
        <p:txBody>
          <a:bodyPr/>
          <a:lstStyle/>
          <a:p>
            <a:fld id="{D122B0B9-7B5A-4E7C-B90D-A0EA07B70D84}" type="slidenum">
              <a:rPr lang="zh-TW" altLang="en-US" smtClean="0"/>
              <a:t>‹#›</a:t>
            </a:fld>
            <a:endParaRPr lang="zh-TW" altLang="en-US"/>
          </a:p>
        </p:txBody>
      </p:sp>
    </p:spTree>
    <p:extLst>
      <p:ext uri="{BB962C8B-B14F-4D97-AF65-F5344CB8AC3E}">
        <p14:creationId xmlns:p14="http://schemas.microsoft.com/office/powerpoint/2010/main" val="116090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182101-A8E3-44C3-982C-312064DFCF79}"/>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D9B1FBF7-2D21-48A7-B64C-FBA2B76A48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6D849EF0-E013-4825-8B15-F3343047C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EF971000-8B8C-4490-AFF3-D14DC95891F5}"/>
              </a:ext>
            </a:extLst>
          </p:cNvPr>
          <p:cNvSpPr>
            <a:spLocks noGrp="1"/>
          </p:cNvSpPr>
          <p:nvPr>
            <p:ph type="dt" sz="half" idx="10"/>
          </p:nvPr>
        </p:nvSpPr>
        <p:spPr/>
        <p:txBody>
          <a:bodyPr/>
          <a:lstStyle/>
          <a:p>
            <a:fld id="{113F6F13-BC9B-49F8-83CD-2442F028FE79}" type="datetime1">
              <a:rPr lang="zh-TW" altLang="en-US" smtClean="0"/>
              <a:t>2022/11/30</a:t>
            </a:fld>
            <a:endParaRPr lang="zh-TW" altLang="en-US"/>
          </a:p>
        </p:txBody>
      </p:sp>
      <p:sp>
        <p:nvSpPr>
          <p:cNvPr id="6" name="頁尾版面配置區 5">
            <a:extLst>
              <a:ext uri="{FF2B5EF4-FFF2-40B4-BE49-F238E27FC236}">
                <a16:creationId xmlns:a16="http://schemas.microsoft.com/office/drawing/2014/main" id="{E17B8D83-89E9-45B5-8F27-B2356DC0D8A1}"/>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784CF674-7641-4105-AA4E-7B74B57588A9}"/>
              </a:ext>
            </a:extLst>
          </p:cNvPr>
          <p:cNvSpPr>
            <a:spLocks noGrp="1"/>
          </p:cNvSpPr>
          <p:nvPr>
            <p:ph type="sldNum" sz="quarter" idx="12"/>
          </p:nvPr>
        </p:nvSpPr>
        <p:spPr/>
        <p:txBody>
          <a:bodyPr/>
          <a:lstStyle/>
          <a:p>
            <a:fld id="{D122B0B9-7B5A-4E7C-B90D-A0EA07B70D84}" type="slidenum">
              <a:rPr lang="zh-TW" altLang="en-US" smtClean="0"/>
              <a:t>‹#›</a:t>
            </a:fld>
            <a:endParaRPr lang="zh-TW" altLang="en-US"/>
          </a:p>
        </p:txBody>
      </p:sp>
    </p:spTree>
    <p:extLst>
      <p:ext uri="{BB962C8B-B14F-4D97-AF65-F5344CB8AC3E}">
        <p14:creationId xmlns:p14="http://schemas.microsoft.com/office/powerpoint/2010/main" val="31890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D8C8DA5-D5E5-4E30-B82A-4F685D4293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639163F8-CE22-458D-891A-A996BBF30F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4555BAD0-96E9-401D-9039-36E42F3EF3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05B624-B4E1-4944-9AA0-E028E8192579}" type="datetime1">
              <a:rPr lang="zh-TW" altLang="en-US" smtClean="0"/>
              <a:t>2022/11/30</a:t>
            </a:fld>
            <a:endParaRPr lang="zh-TW" altLang="en-US"/>
          </a:p>
        </p:txBody>
      </p:sp>
      <p:sp>
        <p:nvSpPr>
          <p:cNvPr id="5" name="頁尾版面配置區 4">
            <a:extLst>
              <a:ext uri="{FF2B5EF4-FFF2-40B4-BE49-F238E27FC236}">
                <a16:creationId xmlns:a16="http://schemas.microsoft.com/office/drawing/2014/main" id="{727828F3-A8DB-4847-9C50-32C213B639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8B33C263-6AA8-4137-8505-2A26C0BF0B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2B0B9-7B5A-4E7C-B90D-A0EA07B70D84}" type="slidenum">
              <a:rPr lang="zh-TW" altLang="en-US" smtClean="0"/>
              <a:t>‹#›</a:t>
            </a:fld>
            <a:endParaRPr lang="zh-TW" altLang="en-US"/>
          </a:p>
        </p:txBody>
      </p:sp>
    </p:spTree>
    <p:extLst>
      <p:ext uri="{BB962C8B-B14F-4D97-AF65-F5344CB8AC3E}">
        <p14:creationId xmlns:p14="http://schemas.microsoft.com/office/powerpoint/2010/main" val="867526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接點 9">
            <a:extLst>
              <a:ext uri="{FF2B5EF4-FFF2-40B4-BE49-F238E27FC236}">
                <a16:creationId xmlns:a16="http://schemas.microsoft.com/office/drawing/2014/main" id="{D4BC9C75-870E-4292-B653-4D7C73260E19}"/>
              </a:ext>
            </a:extLst>
          </p:cNvPr>
          <p:cNvCxnSpPr>
            <a:cxnSpLocks/>
          </p:cNvCxnSpPr>
          <p:nvPr/>
        </p:nvCxnSpPr>
        <p:spPr>
          <a:xfrm flipV="1">
            <a:off x="5743074" y="2457219"/>
            <a:ext cx="5513051" cy="4203"/>
          </a:xfrm>
          <a:prstGeom prst="line">
            <a:avLst/>
          </a:prstGeom>
          <a:ln w="28575"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14B9ED72-7D83-4816-B7A8-3FB06FB1D2D6}"/>
              </a:ext>
            </a:extLst>
          </p:cNvPr>
          <p:cNvSpPr/>
          <p:nvPr/>
        </p:nvSpPr>
        <p:spPr>
          <a:xfrm>
            <a:off x="8311283" y="2571997"/>
            <a:ext cx="2944842" cy="1631216"/>
          </a:xfrm>
          <a:prstGeom prst="rect">
            <a:avLst/>
          </a:prstGeom>
        </p:spPr>
        <p:txBody>
          <a:bodyPr wrap="square">
            <a:spAutoFit/>
          </a:bodyPr>
          <a:lstStyle/>
          <a:p>
            <a:pPr algn="r" defTabSz="914309">
              <a:lnSpc>
                <a:spcPts val="3000"/>
              </a:lnSpc>
              <a:defRPr/>
            </a:pPr>
            <a:r>
              <a:rPr kumimoji="1" lang="zh-TW" altLang="en-US" sz="2400" spc="3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內政部營建署</a:t>
            </a:r>
            <a:endParaRPr kumimoji="1" lang="en-US" altLang="zh-TW" sz="2400" spc="3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r" defTabSz="914309">
              <a:lnSpc>
                <a:spcPts val="3000"/>
              </a:lnSpc>
              <a:defRPr/>
            </a:pPr>
            <a:r>
              <a:rPr kumimoji="1" lang="zh-TW" altLang="en-US" sz="2400" spc="3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建築管理組</a:t>
            </a:r>
            <a:endParaRPr kumimoji="1" lang="en-US" altLang="zh-TW" sz="2400" spc="3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r" defTabSz="914309">
              <a:lnSpc>
                <a:spcPts val="3000"/>
              </a:lnSpc>
              <a:defRPr/>
            </a:pPr>
            <a:r>
              <a:rPr kumimoji="1" lang="zh-TW" altLang="en-US" sz="2400" spc="3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   長</a:t>
            </a:r>
            <a:endParaRPr kumimoji="1" lang="en-US" altLang="zh-TW" sz="2400" spc="3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r" defTabSz="914309">
              <a:lnSpc>
                <a:spcPts val="3000"/>
              </a:lnSpc>
              <a:defRPr/>
            </a:pPr>
            <a:r>
              <a:rPr kumimoji="1" lang="zh-TW" altLang="en-US" sz="2400" spc="3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高文婷</a:t>
            </a:r>
          </a:p>
        </p:txBody>
      </p:sp>
      <p:sp>
        <p:nvSpPr>
          <p:cNvPr id="12" name="矩形 11">
            <a:extLst>
              <a:ext uri="{FF2B5EF4-FFF2-40B4-BE49-F238E27FC236}">
                <a16:creationId xmlns:a16="http://schemas.microsoft.com/office/drawing/2014/main" id="{19719E25-D06B-449A-8446-D31AA746AA37}"/>
              </a:ext>
            </a:extLst>
          </p:cNvPr>
          <p:cNvSpPr/>
          <p:nvPr/>
        </p:nvSpPr>
        <p:spPr>
          <a:xfrm>
            <a:off x="7070364" y="1920149"/>
            <a:ext cx="4185761" cy="528350"/>
          </a:xfrm>
          <a:prstGeom prst="rect">
            <a:avLst/>
          </a:prstGeom>
        </p:spPr>
        <p:txBody>
          <a:bodyPr wrap="none">
            <a:spAutoFit/>
          </a:bodyPr>
          <a:lstStyle/>
          <a:p>
            <a:pPr algn="r" defTabSz="914309">
              <a:lnSpc>
                <a:spcPts val="3400"/>
              </a:lnSpc>
            </a:pPr>
            <a:r>
              <a:rPr kumimoji="1" lang="zh-TW" altLang="en-US" sz="3600" b="1" spc="3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建築管理函釋解說</a:t>
            </a:r>
          </a:p>
        </p:txBody>
      </p:sp>
      <p:sp>
        <p:nvSpPr>
          <p:cNvPr id="5" name="矩形 4">
            <a:extLst>
              <a:ext uri="{FF2B5EF4-FFF2-40B4-BE49-F238E27FC236}">
                <a16:creationId xmlns:a16="http://schemas.microsoft.com/office/drawing/2014/main" id="{2EDF5365-7B38-4950-B5B7-0CE2D4AC1432}"/>
              </a:ext>
            </a:extLst>
          </p:cNvPr>
          <p:cNvSpPr/>
          <p:nvPr/>
        </p:nvSpPr>
        <p:spPr>
          <a:xfrm>
            <a:off x="-3444" y="4595210"/>
            <a:ext cx="4492308" cy="628955"/>
          </a:xfrm>
          <a:prstGeom prst="rect">
            <a:avLst/>
          </a:prstGeom>
          <a:solidFill>
            <a:schemeClr val="accent2">
              <a:lumMod val="40000"/>
              <a:lumOff val="60000"/>
            </a:schemeClr>
          </a:solidFill>
        </p:spPr>
        <p:txBody>
          <a:bodyPr wrap="square">
            <a:spAutoFit/>
          </a:bodyPr>
          <a:lstStyle/>
          <a:p>
            <a:pPr algn="ctr" defTabSz="914309">
              <a:lnSpc>
                <a:spcPts val="4600"/>
              </a:lnSpc>
              <a:defRPr/>
            </a:pPr>
            <a:r>
              <a:rPr kumimoji="1" lang="zh-TW" altLang="en-US" sz="28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近年重要函釋解說</a:t>
            </a:r>
            <a:endParaRPr kumimoji="1" lang="en-US" altLang="zh-TW" sz="28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C630F4C4-251F-607A-082F-095EE565AF07}"/>
              </a:ext>
            </a:extLst>
          </p:cNvPr>
          <p:cNvSpPr txBox="1"/>
          <p:nvPr/>
        </p:nvSpPr>
        <p:spPr>
          <a:xfrm>
            <a:off x="-1" y="3854866"/>
            <a:ext cx="4488865" cy="617220"/>
          </a:xfrm>
          <a:prstGeom prst="rect">
            <a:avLst/>
          </a:prstGeom>
          <a:solidFill>
            <a:schemeClr val="accent6">
              <a:lumMod val="20000"/>
              <a:lumOff val="80000"/>
            </a:schemeClr>
          </a:solidFill>
        </p:spPr>
        <p:txBody>
          <a:bodyPr wrap="square">
            <a:spAutoFit/>
          </a:bodyPr>
          <a:lstStyle/>
          <a:p>
            <a:pPr algn="ctr" defTabSz="914309">
              <a:lnSpc>
                <a:spcPts val="4600"/>
              </a:lnSpc>
              <a:defRPr/>
            </a:pPr>
            <a:r>
              <a:rPr kumimoji="1" lang="zh-TW" altLang="en-US" sz="28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有關函釋之引用</a:t>
            </a:r>
            <a:endParaRPr kumimoji="1" lang="en-US" altLang="zh-TW" sz="28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矩形 1">
            <a:extLst>
              <a:ext uri="{FF2B5EF4-FFF2-40B4-BE49-F238E27FC236}">
                <a16:creationId xmlns:a16="http://schemas.microsoft.com/office/drawing/2014/main" id="{9A5CA075-7A52-314C-A06A-2238590F4C8E}"/>
              </a:ext>
            </a:extLst>
          </p:cNvPr>
          <p:cNvSpPr/>
          <p:nvPr/>
        </p:nvSpPr>
        <p:spPr>
          <a:xfrm>
            <a:off x="6745052" y="1413328"/>
            <a:ext cx="4426016" cy="439736"/>
          </a:xfrm>
          <a:prstGeom prst="rect">
            <a:avLst/>
          </a:prstGeom>
        </p:spPr>
        <p:txBody>
          <a:bodyPr wrap="square">
            <a:spAutoFit/>
          </a:bodyPr>
          <a:lstStyle/>
          <a:p>
            <a:pPr algn="dist" defTabSz="914309">
              <a:lnSpc>
                <a:spcPts val="3000"/>
              </a:lnSpc>
              <a:defRPr/>
            </a:pPr>
            <a:r>
              <a:rPr kumimoji="1" lang="zh-TW" altLang="en-US" sz="2000" spc="3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金門縣政府</a:t>
            </a:r>
            <a:r>
              <a:rPr kumimoji="1" lang="en-US" altLang="zh-TW" sz="2000" spc="3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kumimoji="1" lang="zh-TW" altLang="en-US" sz="2000" spc="3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年度建管講習會</a:t>
            </a:r>
            <a:endParaRPr kumimoji="1" lang="en-US" altLang="zh-TW" sz="2000" spc="3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日期版面配置區 2">
            <a:extLst>
              <a:ext uri="{FF2B5EF4-FFF2-40B4-BE49-F238E27FC236}">
                <a16:creationId xmlns:a16="http://schemas.microsoft.com/office/drawing/2014/main" id="{B1D6286D-D5CA-2EBE-4180-E7D00FE36E99}"/>
              </a:ext>
            </a:extLst>
          </p:cNvPr>
          <p:cNvSpPr>
            <a:spLocks noGrp="1"/>
          </p:cNvSpPr>
          <p:nvPr>
            <p:ph type="dt" sz="half" idx="10"/>
          </p:nvPr>
        </p:nvSpPr>
        <p:spPr/>
        <p:txBody>
          <a:bodyPr/>
          <a:lstStyle/>
          <a:p>
            <a:fld id="{6D80C4C6-1F2C-44C6-B00A-A814C1BE84C1}" type="datetime1">
              <a:rPr lang="zh-TW" altLang="en-US" smtClean="0"/>
              <a:t>2022/11/30</a:t>
            </a:fld>
            <a:endParaRPr lang="zh-TW" altLang="en-US"/>
          </a:p>
        </p:txBody>
      </p:sp>
      <p:sp>
        <p:nvSpPr>
          <p:cNvPr id="4" name="投影片編號版面配置區 3">
            <a:extLst>
              <a:ext uri="{FF2B5EF4-FFF2-40B4-BE49-F238E27FC236}">
                <a16:creationId xmlns:a16="http://schemas.microsoft.com/office/drawing/2014/main" id="{923B55D9-5535-B7F8-E41B-A9B835E33403}"/>
              </a:ext>
            </a:extLst>
          </p:cNvPr>
          <p:cNvSpPr>
            <a:spLocks noGrp="1"/>
          </p:cNvSpPr>
          <p:nvPr>
            <p:ph type="sldNum" sz="quarter" idx="12"/>
          </p:nvPr>
        </p:nvSpPr>
        <p:spPr/>
        <p:txBody>
          <a:bodyPr/>
          <a:lstStyle/>
          <a:p>
            <a:fld id="{D122B0B9-7B5A-4E7C-B90D-A0EA07B70D84}" type="slidenum">
              <a:rPr lang="zh-TW" altLang="en-US" smtClean="0"/>
              <a:t>1</a:t>
            </a:fld>
            <a:endParaRPr lang="zh-TW" altLang="en-US"/>
          </a:p>
        </p:txBody>
      </p:sp>
    </p:spTree>
    <p:extLst>
      <p:ext uri="{BB962C8B-B14F-4D97-AF65-F5344CB8AC3E}">
        <p14:creationId xmlns:p14="http://schemas.microsoft.com/office/powerpoint/2010/main" val="83855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接點 9">
            <a:extLst>
              <a:ext uri="{FF2B5EF4-FFF2-40B4-BE49-F238E27FC236}">
                <a16:creationId xmlns:a16="http://schemas.microsoft.com/office/drawing/2014/main" id="{24D577D6-44C0-4D65-B6D9-7CE4B4C6DB9D}"/>
              </a:ext>
            </a:extLst>
          </p:cNvPr>
          <p:cNvCxnSpPr>
            <a:cxnSpLocks/>
          </p:cNvCxnSpPr>
          <p:nvPr/>
        </p:nvCxnSpPr>
        <p:spPr>
          <a:xfrm>
            <a:off x="4441579" y="2706331"/>
            <a:ext cx="0" cy="226145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1" name="群組 10">
            <a:extLst>
              <a:ext uri="{FF2B5EF4-FFF2-40B4-BE49-F238E27FC236}">
                <a16:creationId xmlns:a16="http://schemas.microsoft.com/office/drawing/2014/main" id="{EE70F202-8530-499F-A6EF-D78158A832E2}"/>
              </a:ext>
            </a:extLst>
          </p:cNvPr>
          <p:cNvGrpSpPr/>
          <p:nvPr/>
        </p:nvGrpSpPr>
        <p:grpSpPr>
          <a:xfrm>
            <a:off x="0" y="2515508"/>
            <a:ext cx="4387933" cy="2301764"/>
            <a:chOff x="0" y="2515508"/>
            <a:chExt cx="4387933" cy="2301764"/>
          </a:xfrm>
        </p:grpSpPr>
        <p:sp>
          <p:nvSpPr>
            <p:cNvPr id="12" name="矩形 11">
              <a:extLst>
                <a:ext uri="{FF2B5EF4-FFF2-40B4-BE49-F238E27FC236}">
                  <a16:creationId xmlns:a16="http://schemas.microsoft.com/office/drawing/2014/main" id="{D06D20D0-2986-4D36-AADD-18F2C889C6B7}"/>
                </a:ext>
              </a:extLst>
            </p:cNvPr>
            <p:cNvSpPr/>
            <p:nvPr/>
          </p:nvSpPr>
          <p:spPr>
            <a:xfrm>
              <a:off x="0" y="2515508"/>
              <a:ext cx="2026763" cy="2301764"/>
            </a:xfrm>
            <a:prstGeom prst="rect">
              <a:avLst/>
            </a:prstGeom>
            <a:solidFill>
              <a:srgbClr val="BFBF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矩形 12">
              <a:extLst>
                <a:ext uri="{FF2B5EF4-FFF2-40B4-BE49-F238E27FC236}">
                  <a16:creationId xmlns:a16="http://schemas.microsoft.com/office/drawing/2014/main" id="{B1A2D179-7395-46CF-A3FA-F2A9B647DF89}"/>
                </a:ext>
              </a:extLst>
            </p:cNvPr>
            <p:cNvSpPr/>
            <p:nvPr/>
          </p:nvSpPr>
          <p:spPr>
            <a:xfrm>
              <a:off x="148965" y="3266922"/>
              <a:ext cx="4238968" cy="798937"/>
            </a:xfrm>
            <a:prstGeom prst="rect">
              <a:avLst/>
            </a:prstGeom>
            <a:noFill/>
          </p:spPr>
          <p:txBody>
            <a:bodyPr wrap="square">
              <a:spAutoFit/>
            </a:bodyPr>
            <a:lstStyle/>
            <a:p>
              <a:pPr algn="ctr" defTabSz="914309">
                <a:lnSpc>
                  <a:spcPts val="6000"/>
                </a:lnSpc>
                <a:defRPr/>
              </a:pPr>
              <a:r>
                <a:rPr kumimoji="1" lang="zh-TW" altLang="en-US" sz="4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a:t>
              </a:r>
              <a:r>
                <a:rPr kumimoji="1" lang="zh-TW" altLang="en-US" sz="4400" u="sng" dirty="0">
                  <a:solidFill>
                    <a:schemeClr val="bg1"/>
                  </a:solidFill>
                  <a:latin typeface="微軟正黑體" panose="020B0604030504040204" pitchFamily="34" charset="-120"/>
                  <a:ea typeface="微軟正黑體" panose="020B0604030504040204" pitchFamily="34" charset="-120"/>
                </a:rPr>
                <a:t>層次次</a:t>
              </a:r>
              <a:endParaRPr kumimoji="1" lang="en-US" altLang="zh-TW" sz="4400" u="sng" dirty="0">
                <a:solidFill>
                  <a:schemeClr val="bg1"/>
                </a:solidFill>
                <a:latin typeface="微軟正黑體" panose="020B0604030504040204" pitchFamily="34" charset="-120"/>
                <a:ea typeface="微軟正黑體" panose="020B0604030504040204" pitchFamily="34" charset="-120"/>
              </a:endParaRPr>
            </a:p>
          </p:txBody>
        </p:sp>
      </p:grpSp>
      <p:sp>
        <p:nvSpPr>
          <p:cNvPr id="15" name="矩形 14">
            <a:extLst>
              <a:ext uri="{FF2B5EF4-FFF2-40B4-BE49-F238E27FC236}">
                <a16:creationId xmlns:a16="http://schemas.microsoft.com/office/drawing/2014/main" id="{01DF433C-0A60-4EAF-8387-7BCC4E167D48}"/>
              </a:ext>
            </a:extLst>
          </p:cNvPr>
          <p:cNvSpPr/>
          <p:nvPr/>
        </p:nvSpPr>
        <p:spPr>
          <a:xfrm>
            <a:off x="2026763" y="3254818"/>
            <a:ext cx="1934680" cy="798937"/>
          </a:xfrm>
          <a:prstGeom prst="rect">
            <a:avLst/>
          </a:prstGeom>
          <a:noFill/>
        </p:spPr>
        <p:txBody>
          <a:bodyPr wrap="square">
            <a:spAutoFit/>
          </a:bodyPr>
          <a:lstStyle/>
          <a:p>
            <a:pPr defTabSz="914309">
              <a:lnSpc>
                <a:spcPts val="6000"/>
              </a:lnSpc>
              <a:defRPr/>
            </a:pPr>
            <a:r>
              <a:rPr kumimoji="1" lang="zh-TW" altLang="en-US"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生效日</a:t>
            </a:r>
            <a:endParaRPr kumimoji="1" lang="en-US" altLang="zh-TW"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2B5E9B4A-B799-4D4E-8DE3-51F6EE2C2900}"/>
              </a:ext>
            </a:extLst>
          </p:cNvPr>
          <p:cNvPicPr>
            <a:picLocks noChangeAspect="1"/>
          </p:cNvPicPr>
          <p:nvPr/>
        </p:nvPicPr>
        <p:blipFill rotWithShape="1">
          <a:blip r:embed="rId2"/>
          <a:srcRect l="61169" t="33368" r="16624" b="20348"/>
          <a:stretch/>
        </p:blipFill>
        <p:spPr>
          <a:xfrm>
            <a:off x="5118230" y="305896"/>
            <a:ext cx="5379553" cy="6306908"/>
          </a:xfrm>
          <a:prstGeom prst="rect">
            <a:avLst/>
          </a:prstGeom>
        </p:spPr>
      </p:pic>
      <p:cxnSp>
        <p:nvCxnSpPr>
          <p:cNvPr id="14" name="直線接點 13">
            <a:extLst>
              <a:ext uri="{FF2B5EF4-FFF2-40B4-BE49-F238E27FC236}">
                <a16:creationId xmlns:a16="http://schemas.microsoft.com/office/drawing/2014/main" id="{F930253F-682D-4167-87D5-F78549498EF7}"/>
              </a:ext>
            </a:extLst>
          </p:cNvPr>
          <p:cNvCxnSpPr>
            <a:cxnSpLocks/>
          </p:cNvCxnSpPr>
          <p:nvPr/>
        </p:nvCxnSpPr>
        <p:spPr>
          <a:xfrm>
            <a:off x="5990457" y="4674149"/>
            <a:ext cx="386606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16886568-FE9A-4604-8467-4F3CCB0A753D}"/>
              </a:ext>
            </a:extLst>
          </p:cNvPr>
          <p:cNvCxnSpPr>
            <a:cxnSpLocks/>
          </p:cNvCxnSpPr>
          <p:nvPr/>
        </p:nvCxnSpPr>
        <p:spPr>
          <a:xfrm>
            <a:off x="6548597" y="6170440"/>
            <a:ext cx="358105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60C77376-7D12-4427-AA61-88080EAF14DF}"/>
              </a:ext>
            </a:extLst>
          </p:cNvPr>
          <p:cNvCxnSpPr>
            <a:cxnSpLocks/>
          </p:cNvCxnSpPr>
          <p:nvPr/>
        </p:nvCxnSpPr>
        <p:spPr>
          <a:xfrm>
            <a:off x="5669823" y="6455448"/>
            <a:ext cx="130099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日期版面配置區 1">
            <a:extLst>
              <a:ext uri="{FF2B5EF4-FFF2-40B4-BE49-F238E27FC236}">
                <a16:creationId xmlns:a16="http://schemas.microsoft.com/office/drawing/2014/main" id="{1F9A11E1-9FD6-C026-C288-8F651A176652}"/>
              </a:ext>
            </a:extLst>
          </p:cNvPr>
          <p:cNvSpPr>
            <a:spLocks noGrp="1"/>
          </p:cNvSpPr>
          <p:nvPr>
            <p:ph type="dt" sz="half" idx="10"/>
          </p:nvPr>
        </p:nvSpPr>
        <p:spPr/>
        <p:txBody>
          <a:bodyPr/>
          <a:lstStyle/>
          <a:p>
            <a:fld id="{A382AF3B-0791-4FF1-BE24-DFEEB851A080}" type="datetime1">
              <a:rPr lang="zh-TW" altLang="en-US" smtClean="0"/>
              <a:t>2022/11/30</a:t>
            </a:fld>
            <a:endParaRPr lang="zh-TW" altLang="en-US"/>
          </a:p>
        </p:txBody>
      </p:sp>
      <p:sp>
        <p:nvSpPr>
          <p:cNvPr id="3" name="投影片編號版面配置區 2">
            <a:extLst>
              <a:ext uri="{FF2B5EF4-FFF2-40B4-BE49-F238E27FC236}">
                <a16:creationId xmlns:a16="http://schemas.microsoft.com/office/drawing/2014/main" id="{E10EC1AE-DFFE-58B2-0FC0-FA0163FD9ABE}"/>
              </a:ext>
            </a:extLst>
          </p:cNvPr>
          <p:cNvSpPr>
            <a:spLocks noGrp="1"/>
          </p:cNvSpPr>
          <p:nvPr>
            <p:ph type="sldNum" sz="quarter" idx="12"/>
          </p:nvPr>
        </p:nvSpPr>
        <p:spPr/>
        <p:txBody>
          <a:bodyPr/>
          <a:lstStyle/>
          <a:p>
            <a:fld id="{D122B0B9-7B5A-4E7C-B90D-A0EA07B70D84}" type="slidenum">
              <a:rPr lang="zh-TW" altLang="en-US" smtClean="0"/>
              <a:t>10</a:t>
            </a:fld>
            <a:endParaRPr lang="zh-TW" altLang="en-US"/>
          </a:p>
        </p:txBody>
      </p:sp>
    </p:spTree>
    <p:extLst>
      <p:ext uri="{BB962C8B-B14F-4D97-AF65-F5344CB8AC3E}">
        <p14:creationId xmlns:p14="http://schemas.microsoft.com/office/powerpoint/2010/main" val="54478085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00DCD03E-35BA-4A0B-9694-AB5C9ABA88CB}"/>
              </a:ext>
            </a:extLst>
          </p:cNvPr>
          <p:cNvSpPr/>
          <p:nvPr/>
        </p:nvSpPr>
        <p:spPr>
          <a:xfrm>
            <a:off x="-1" y="4106812"/>
            <a:ext cx="4383465" cy="640753"/>
          </a:xfrm>
          <a:prstGeom prst="rect">
            <a:avLst/>
          </a:prstGeom>
          <a:solidFill>
            <a:schemeClr val="accent2">
              <a:lumMod val="40000"/>
              <a:lumOff val="60000"/>
            </a:schemeClr>
          </a:solidFill>
        </p:spPr>
        <p:txBody>
          <a:bodyPr wrap="square">
            <a:spAutoFit/>
          </a:bodyPr>
          <a:lstStyle/>
          <a:p>
            <a:pPr marL="0" marR="0" lvl="0" indent="0" algn="ctr" defTabSz="914309" rtl="0" eaLnBrk="1" fontAlgn="auto" latinLnBrk="0" hangingPunct="1">
              <a:lnSpc>
                <a:spcPts val="4600"/>
              </a:lnSpc>
              <a:spcBef>
                <a:spcPts val="0"/>
              </a:spcBef>
              <a:spcAft>
                <a:spcPts val="0"/>
              </a:spcAft>
              <a:buClrTx/>
              <a:buSzTx/>
              <a:buFontTx/>
              <a:buNone/>
              <a:tabLst/>
              <a:defRPr/>
            </a:pPr>
            <a:r>
              <a:rPr kumimoji="1" lang="zh-TW" alt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近年重要函釋解說</a:t>
            </a:r>
            <a:endParaRPr kumimoji="1" lang="en-US" altLang="zh-TW"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4" name="日期版面配置區 3">
            <a:extLst>
              <a:ext uri="{FF2B5EF4-FFF2-40B4-BE49-F238E27FC236}">
                <a16:creationId xmlns:a16="http://schemas.microsoft.com/office/drawing/2014/main" id="{7301E757-AFFD-D662-91CF-13F2187765E7}"/>
              </a:ext>
            </a:extLst>
          </p:cNvPr>
          <p:cNvSpPr>
            <a:spLocks noGrp="1"/>
          </p:cNvSpPr>
          <p:nvPr>
            <p:ph type="dt" sz="half" idx="10"/>
          </p:nvPr>
        </p:nvSpPr>
        <p:spPr/>
        <p:txBody>
          <a:bodyPr/>
          <a:lstStyle/>
          <a:p>
            <a:fld id="{310011B1-FA7B-49FA-979F-F283BE05123C}" type="datetime1">
              <a:rPr lang="zh-TW" altLang="en-US" smtClean="0"/>
              <a:t>2022/11/30</a:t>
            </a:fld>
            <a:endParaRPr lang="zh-TW" altLang="en-US"/>
          </a:p>
        </p:txBody>
      </p:sp>
      <p:sp>
        <p:nvSpPr>
          <p:cNvPr id="5" name="投影片編號版面配置區 4">
            <a:extLst>
              <a:ext uri="{FF2B5EF4-FFF2-40B4-BE49-F238E27FC236}">
                <a16:creationId xmlns:a16="http://schemas.microsoft.com/office/drawing/2014/main" id="{B79D2296-F4A0-44C9-C365-F948BABA036E}"/>
              </a:ext>
            </a:extLst>
          </p:cNvPr>
          <p:cNvSpPr>
            <a:spLocks noGrp="1"/>
          </p:cNvSpPr>
          <p:nvPr>
            <p:ph type="sldNum" sz="quarter" idx="12"/>
          </p:nvPr>
        </p:nvSpPr>
        <p:spPr/>
        <p:txBody>
          <a:bodyPr/>
          <a:lstStyle/>
          <a:p>
            <a:fld id="{D122B0B9-7B5A-4E7C-B90D-A0EA07B70D84}" type="slidenum">
              <a:rPr lang="zh-TW" altLang="en-US" smtClean="0"/>
              <a:t>11</a:t>
            </a:fld>
            <a:endParaRPr lang="zh-TW" altLang="en-US"/>
          </a:p>
        </p:txBody>
      </p:sp>
      <p:sp>
        <p:nvSpPr>
          <p:cNvPr id="8" name="矩形 7">
            <a:extLst>
              <a:ext uri="{FF2B5EF4-FFF2-40B4-BE49-F238E27FC236}">
                <a16:creationId xmlns:a16="http://schemas.microsoft.com/office/drawing/2014/main" id="{C25366F1-5BD5-334A-063B-F3626C26D04A}"/>
              </a:ext>
            </a:extLst>
          </p:cNvPr>
          <p:cNvSpPr/>
          <p:nvPr/>
        </p:nvSpPr>
        <p:spPr>
          <a:xfrm>
            <a:off x="-1" y="4791544"/>
            <a:ext cx="3136539" cy="605422"/>
          </a:xfrm>
          <a:prstGeom prst="rect">
            <a:avLst/>
          </a:prstGeom>
          <a:solidFill>
            <a:schemeClr val="accent2">
              <a:lumMod val="20000"/>
              <a:lumOff val="80000"/>
            </a:schemeClr>
          </a:solidFill>
          <a:ln>
            <a:solidFill>
              <a:schemeClr val="bg1"/>
            </a:solidFill>
          </a:ln>
        </p:spPr>
        <p:txBody>
          <a:bodyPr wrap="square">
            <a:spAutoFit/>
          </a:bodyPr>
          <a:lstStyle/>
          <a:p>
            <a:pPr marL="0" marR="0" lvl="0" indent="0" algn="r" defTabSz="914309" rtl="0" eaLnBrk="1" fontAlgn="auto" latinLnBrk="0" hangingPunct="1">
              <a:lnSpc>
                <a:spcPts val="46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防火避難類</a:t>
            </a:r>
            <a:endParaRPr kumimoji="1" lang="en-US" altLang="zh-TW"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9" name="矩形 8">
            <a:extLst>
              <a:ext uri="{FF2B5EF4-FFF2-40B4-BE49-F238E27FC236}">
                <a16:creationId xmlns:a16="http://schemas.microsoft.com/office/drawing/2014/main" id="{B24151BE-57C3-E0B2-4830-0FCA9668B272}"/>
              </a:ext>
            </a:extLst>
          </p:cNvPr>
          <p:cNvSpPr/>
          <p:nvPr/>
        </p:nvSpPr>
        <p:spPr>
          <a:xfrm>
            <a:off x="0" y="5449938"/>
            <a:ext cx="3136539" cy="617220"/>
          </a:xfrm>
          <a:prstGeom prst="rect">
            <a:avLst/>
          </a:prstGeom>
          <a:solidFill>
            <a:schemeClr val="accent1">
              <a:lumMod val="20000"/>
              <a:lumOff val="80000"/>
            </a:schemeClr>
          </a:solidFill>
          <a:ln>
            <a:solidFill>
              <a:schemeClr val="bg1"/>
            </a:solidFill>
          </a:ln>
        </p:spPr>
        <p:txBody>
          <a:bodyPr wrap="square">
            <a:spAutoFit/>
          </a:bodyPr>
          <a:lstStyle/>
          <a:p>
            <a:pPr marL="0" marR="0" lvl="0" indent="0" algn="r" defTabSz="914309" rtl="0" eaLnBrk="1" fontAlgn="auto" latinLnBrk="0" hangingPunct="1">
              <a:lnSpc>
                <a:spcPts val="46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其            他</a:t>
            </a:r>
            <a:endParaRPr kumimoji="1" lang="en-US" altLang="zh-TW"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703542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10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00DCD03E-35BA-4A0B-9694-AB5C9ABA88CB}"/>
              </a:ext>
            </a:extLst>
          </p:cNvPr>
          <p:cNvSpPr/>
          <p:nvPr/>
        </p:nvSpPr>
        <p:spPr>
          <a:xfrm>
            <a:off x="-1" y="4106812"/>
            <a:ext cx="4383465" cy="640753"/>
          </a:xfrm>
          <a:prstGeom prst="rect">
            <a:avLst/>
          </a:prstGeom>
          <a:solidFill>
            <a:schemeClr val="accent2">
              <a:lumMod val="40000"/>
              <a:lumOff val="60000"/>
            </a:schemeClr>
          </a:solidFill>
        </p:spPr>
        <p:txBody>
          <a:bodyPr wrap="square">
            <a:spAutoFit/>
          </a:bodyPr>
          <a:lstStyle/>
          <a:p>
            <a:pPr marL="0" marR="0" lvl="0" indent="0" algn="ctr" defTabSz="914309" rtl="0" eaLnBrk="1" fontAlgn="auto" latinLnBrk="0" hangingPunct="1">
              <a:lnSpc>
                <a:spcPts val="4600"/>
              </a:lnSpc>
              <a:spcBef>
                <a:spcPts val="0"/>
              </a:spcBef>
              <a:spcAft>
                <a:spcPts val="0"/>
              </a:spcAft>
              <a:buClrTx/>
              <a:buSzTx/>
              <a:buFontTx/>
              <a:buNone/>
              <a:tabLst/>
              <a:defRPr/>
            </a:pPr>
            <a:r>
              <a:rPr kumimoji="1" lang="zh-TW" alt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近年重要函釋解說</a:t>
            </a:r>
            <a:endParaRPr kumimoji="1" lang="en-US" altLang="zh-TW"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2" name="文字方塊 1">
            <a:extLst>
              <a:ext uri="{FF2B5EF4-FFF2-40B4-BE49-F238E27FC236}">
                <a16:creationId xmlns:a16="http://schemas.microsoft.com/office/drawing/2014/main" id="{81673662-1D35-C51C-EE45-3B787FC003CB}"/>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3" name="直線接點 2">
            <a:extLst>
              <a:ext uri="{FF2B5EF4-FFF2-40B4-BE49-F238E27FC236}">
                <a16:creationId xmlns:a16="http://schemas.microsoft.com/office/drawing/2014/main" id="{DF67F78E-124C-8CA2-F8A2-79995EDDB80A}"/>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日期版面配置區 3">
            <a:extLst>
              <a:ext uri="{FF2B5EF4-FFF2-40B4-BE49-F238E27FC236}">
                <a16:creationId xmlns:a16="http://schemas.microsoft.com/office/drawing/2014/main" id="{7301E757-AFFD-D662-91CF-13F2187765E7}"/>
              </a:ext>
            </a:extLst>
          </p:cNvPr>
          <p:cNvSpPr>
            <a:spLocks noGrp="1"/>
          </p:cNvSpPr>
          <p:nvPr>
            <p:ph type="dt" sz="half" idx="10"/>
          </p:nvPr>
        </p:nvSpPr>
        <p:spPr/>
        <p:txBody>
          <a:bodyPr/>
          <a:lstStyle/>
          <a:p>
            <a:fld id="{310011B1-FA7B-49FA-979F-F283BE05123C}" type="datetime1">
              <a:rPr lang="zh-TW" altLang="en-US" smtClean="0"/>
              <a:t>2022/11/30</a:t>
            </a:fld>
            <a:endParaRPr lang="zh-TW" altLang="en-US"/>
          </a:p>
        </p:txBody>
      </p:sp>
      <p:sp>
        <p:nvSpPr>
          <p:cNvPr id="5" name="投影片編號版面配置區 4">
            <a:extLst>
              <a:ext uri="{FF2B5EF4-FFF2-40B4-BE49-F238E27FC236}">
                <a16:creationId xmlns:a16="http://schemas.microsoft.com/office/drawing/2014/main" id="{B79D2296-F4A0-44C9-C365-F948BABA036E}"/>
              </a:ext>
            </a:extLst>
          </p:cNvPr>
          <p:cNvSpPr>
            <a:spLocks noGrp="1"/>
          </p:cNvSpPr>
          <p:nvPr>
            <p:ph type="sldNum" sz="quarter" idx="12"/>
          </p:nvPr>
        </p:nvSpPr>
        <p:spPr/>
        <p:txBody>
          <a:bodyPr/>
          <a:lstStyle/>
          <a:p>
            <a:fld id="{D122B0B9-7B5A-4E7C-B90D-A0EA07B70D84}" type="slidenum">
              <a:rPr lang="zh-TW" altLang="en-US" smtClean="0"/>
              <a:t>12</a:t>
            </a:fld>
            <a:endParaRPr lang="zh-TW" altLang="en-US"/>
          </a:p>
        </p:txBody>
      </p:sp>
      <p:sp>
        <p:nvSpPr>
          <p:cNvPr id="8" name="矩形 7">
            <a:extLst>
              <a:ext uri="{FF2B5EF4-FFF2-40B4-BE49-F238E27FC236}">
                <a16:creationId xmlns:a16="http://schemas.microsoft.com/office/drawing/2014/main" id="{C25366F1-5BD5-334A-063B-F3626C26D04A}"/>
              </a:ext>
            </a:extLst>
          </p:cNvPr>
          <p:cNvSpPr/>
          <p:nvPr/>
        </p:nvSpPr>
        <p:spPr>
          <a:xfrm>
            <a:off x="-1" y="4791544"/>
            <a:ext cx="3136539" cy="605422"/>
          </a:xfrm>
          <a:prstGeom prst="rect">
            <a:avLst/>
          </a:prstGeom>
          <a:solidFill>
            <a:schemeClr val="accent2">
              <a:lumMod val="20000"/>
              <a:lumOff val="80000"/>
            </a:schemeClr>
          </a:solidFill>
          <a:ln>
            <a:solidFill>
              <a:schemeClr val="bg1"/>
            </a:solidFill>
          </a:ln>
        </p:spPr>
        <p:txBody>
          <a:bodyPr wrap="square">
            <a:spAutoFit/>
          </a:bodyPr>
          <a:lstStyle/>
          <a:p>
            <a:pPr marL="0" marR="0" lvl="0" indent="0" algn="r" defTabSz="914309" rtl="0" eaLnBrk="1" fontAlgn="auto" latinLnBrk="0" hangingPunct="1">
              <a:lnSpc>
                <a:spcPts val="46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防火避難類</a:t>
            </a:r>
            <a:endParaRPr kumimoji="1" lang="en-US" altLang="zh-TW"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9" name="矩形 8">
            <a:extLst>
              <a:ext uri="{FF2B5EF4-FFF2-40B4-BE49-F238E27FC236}">
                <a16:creationId xmlns:a16="http://schemas.microsoft.com/office/drawing/2014/main" id="{B24151BE-57C3-E0B2-4830-0FCA9668B272}"/>
              </a:ext>
            </a:extLst>
          </p:cNvPr>
          <p:cNvSpPr/>
          <p:nvPr/>
        </p:nvSpPr>
        <p:spPr>
          <a:xfrm>
            <a:off x="0" y="5449938"/>
            <a:ext cx="3136539" cy="617220"/>
          </a:xfrm>
          <a:prstGeom prst="rect">
            <a:avLst/>
          </a:prstGeom>
          <a:solidFill>
            <a:schemeClr val="bg2"/>
          </a:solidFill>
          <a:ln>
            <a:solidFill>
              <a:schemeClr val="bg1"/>
            </a:solidFill>
          </a:ln>
        </p:spPr>
        <p:txBody>
          <a:bodyPr wrap="square">
            <a:spAutoFit/>
          </a:bodyPr>
          <a:lstStyle/>
          <a:p>
            <a:pPr marL="0" marR="0" lvl="0" indent="0" algn="r" defTabSz="914309" rtl="0" eaLnBrk="1" fontAlgn="auto" latinLnBrk="0" hangingPunct="1">
              <a:lnSpc>
                <a:spcPts val="46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其            他</a:t>
            </a:r>
            <a:endParaRPr kumimoji="1" lang="en-US" altLang="zh-TW"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424966603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F0053EC4-3F4A-407F-99A5-6B131B1EB70E}"/>
              </a:ext>
            </a:extLst>
          </p:cNvPr>
          <p:cNvSpPr txBox="1"/>
          <p:nvPr/>
        </p:nvSpPr>
        <p:spPr>
          <a:xfrm>
            <a:off x="629452" y="2366743"/>
            <a:ext cx="6858983" cy="1661993"/>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請釋條文內容</a:t>
            </a:r>
            <a:endParaRPr lang="en-US" altLang="zh-TW" sz="1800" b="0" dirty="0">
              <a:solidFill>
                <a:srgbClr val="C00000"/>
              </a:solidFill>
              <a:latin typeface="微軟正黑體" panose="020B0604030504040204" pitchFamily="34" charset="-120"/>
              <a:ea typeface="微軟正黑體" panose="020B0604030504040204" pitchFamily="34" charset="-120"/>
            </a:endParaRPr>
          </a:p>
          <a:p>
            <a:pPr algn="l">
              <a:spcBef>
                <a:spcPts val="1200"/>
              </a:spcBef>
            </a:pPr>
            <a:endParaRPr lang="en-US" altLang="zh-TW" sz="1800" b="0" dirty="0">
              <a:solidFill>
                <a:srgbClr val="C00000"/>
              </a:solidFill>
              <a:effectLst/>
              <a:latin typeface="微軟正黑體" panose="020B0604030504040204" pitchFamily="34" charset="-120"/>
              <a:ea typeface="微軟正黑體" panose="020B0604030504040204" pitchFamily="34" charset="-120"/>
            </a:endParaRPr>
          </a:p>
          <a:p>
            <a:pPr algn="l">
              <a:spcBef>
                <a:spcPts val="1200"/>
              </a:spcBef>
            </a:pPr>
            <a:endParaRPr lang="en-US" altLang="zh-TW" sz="1800" b="0" dirty="0">
              <a:solidFill>
                <a:srgbClr val="C00000"/>
              </a:solidFill>
              <a:effectLst/>
              <a:latin typeface="微軟正黑體" panose="020B0604030504040204" pitchFamily="34" charset="-120"/>
              <a:ea typeface="微軟正黑體" panose="020B0604030504040204" pitchFamily="34" charset="-120"/>
            </a:endParaRPr>
          </a:p>
          <a:p>
            <a:pPr algn="l">
              <a:spcBef>
                <a:spcPts val="1200"/>
              </a:spcBef>
            </a:pPr>
            <a:endParaRPr lang="en-US" altLang="zh-TW" sz="1800" b="0" dirty="0">
              <a:solidFill>
                <a:schemeClr val="tx1"/>
              </a:solidFill>
              <a:effectLst/>
              <a:latin typeface="微軟正黑體" panose="020B0604030504040204" pitchFamily="34" charset="-120"/>
              <a:ea typeface="微軟正黑體" panose="020B0604030504040204" pitchFamily="34" charset="-120"/>
            </a:endParaRPr>
          </a:p>
        </p:txBody>
      </p:sp>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68364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9AA88188-AC0D-4B4B-BC63-B34ABCFC251E}"/>
              </a:ext>
            </a:extLst>
          </p:cNvPr>
          <p:cNvSpPr txBox="1"/>
          <p:nvPr/>
        </p:nvSpPr>
        <p:spPr>
          <a:xfrm>
            <a:off x="626160" y="4293640"/>
            <a:ext cx="6875991" cy="2123658"/>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defTabSz="914309">
              <a:defRPr sz="2000"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lgn="just">
              <a:spcBef>
                <a:spcPts val="1200"/>
              </a:spcBef>
              <a:spcAft>
                <a:spcPts val="1200"/>
              </a:spcAft>
            </a:pPr>
            <a:r>
              <a:rPr lang="zh-TW" altLang="en-US" sz="1800" dirty="0"/>
              <a:t>函釋結果內容</a:t>
            </a:r>
            <a:endParaRPr lang="en-US" altLang="zh-TW" sz="1800" dirty="0"/>
          </a:p>
          <a:p>
            <a:pPr algn="just">
              <a:spcBef>
                <a:spcPts val="1200"/>
              </a:spcBef>
              <a:spcAft>
                <a:spcPts val="1200"/>
              </a:spcAft>
            </a:pPr>
            <a:endParaRPr lang="en-US" altLang="zh-TW" sz="1800" u="sng" dirty="0">
              <a:solidFill>
                <a:srgbClr val="C00000"/>
              </a:solidFill>
            </a:endParaRPr>
          </a:p>
          <a:p>
            <a:pPr algn="just">
              <a:spcBef>
                <a:spcPts val="1200"/>
              </a:spcBef>
              <a:spcAft>
                <a:spcPts val="1200"/>
              </a:spcAft>
            </a:pPr>
            <a:endParaRPr lang="en-US" altLang="zh-TW" sz="1800" u="sng" dirty="0">
              <a:solidFill>
                <a:srgbClr val="C00000"/>
              </a:solidFill>
            </a:endParaRPr>
          </a:p>
          <a:p>
            <a:pPr algn="just">
              <a:spcBef>
                <a:spcPts val="1200"/>
              </a:spcBef>
              <a:spcAft>
                <a:spcPts val="1200"/>
              </a:spcAft>
            </a:pPr>
            <a:endParaRPr lang="zh-TW" altLang="en-US" sz="1800" u="sng" dirty="0">
              <a:solidFill>
                <a:srgbClr val="C00000"/>
              </a:solidFill>
            </a:endParaRPr>
          </a:p>
        </p:txBody>
      </p:sp>
      <p:sp>
        <p:nvSpPr>
          <p:cNvPr id="3" name="文字方塊 2">
            <a:extLst>
              <a:ext uri="{FF2B5EF4-FFF2-40B4-BE49-F238E27FC236}">
                <a16:creationId xmlns:a16="http://schemas.microsoft.com/office/drawing/2014/main" id="{B1070F2F-D6D8-AA3E-3096-AF2141694392}"/>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4" name="直線接點 3">
            <a:extLst>
              <a:ext uri="{FF2B5EF4-FFF2-40B4-BE49-F238E27FC236}">
                <a16:creationId xmlns:a16="http://schemas.microsoft.com/office/drawing/2014/main" id="{A843FE41-F64F-8CCC-9EC2-F3E4CA43EC8C}"/>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日期版面配置區 4">
            <a:extLst>
              <a:ext uri="{FF2B5EF4-FFF2-40B4-BE49-F238E27FC236}">
                <a16:creationId xmlns:a16="http://schemas.microsoft.com/office/drawing/2014/main" id="{BEBBCE27-8EC9-5932-DD63-54E60DF2667C}"/>
              </a:ext>
            </a:extLst>
          </p:cNvPr>
          <p:cNvSpPr>
            <a:spLocks noGrp="1"/>
          </p:cNvSpPr>
          <p:nvPr>
            <p:ph type="dt" sz="half" idx="10"/>
          </p:nvPr>
        </p:nvSpPr>
        <p:spPr/>
        <p:txBody>
          <a:bodyPr/>
          <a:lstStyle/>
          <a:p>
            <a:fld id="{6874EAFB-E5F4-493C-AE6A-D355677958BB}" type="datetime1">
              <a:rPr lang="zh-TW" altLang="en-US" smtClean="0"/>
              <a:t>2022/11/30</a:t>
            </a:fld>
            <a:endParaRPr lang="zh-TW" altLang="en-US"/>
          </a:p>
        </p:txBody>
      </p:sp>
      <p:sp>
        <p:nvSpPr>
          <p:cNvPr id="6" name="投影片編號版面配置區 5">
            <a:extLst>
              <a:ext uri="{FF2B5EF4-FFF2-40B4-BE49-F238E27FC236}">
                <a16:creationId xmlns:a16="http://schemas.microsoft.com/office/drawing/2014/main" id="{D9632733-89FE-0AFA-604F-64FB3EAEDD1D}"/>
              </a:ext>
            </a:extLst>
          </p:cNvPr>
          <p:cNvSpPr>
            <a:spLocks noGrp="1"/>
          </p:cNvSpPr>
          <p:nvPr>
            <p:ph type="sldNum" sz="quarter" idx="12"/>
          </p:nvPr>
        </p:nvSpPr>
        <p:spPr/>
        <p:txBody>
          <a:bodyPr/>
          <a:lstStyle/>
          <a:p>
            <a:fld id="{D122B0B9-7B5A-4E7C-B90D-A0EA07B70D84}" type="slidenum">
              <a:rPr lang="zh-TW" altLang="en-US" smtClean="0"/>
              <a:t>13</a:t>
            </a:fld>
            <a:endParaRPr lang="zh-TW" altLang="en-US"/>
          </a:p>
        </p:txBody>
      </p:sp>
    </p:spTree>
    <p:extLst>
      <p:ext uri="{BB962C8B-B14F-4D97-AF65-F5344CB8AC3E}">
        <p14:creationId xmlns:p14="http://schemas.microsoft.com/office/powerpoint/2010/main" val="179393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3" grpId="0"/>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49" y="660170"/>
            <a:ext cx="7658131"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來文單位：林○○小姐</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項</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請釋摘要：豎道區劃</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管道間維修門</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防火遮煙性能</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連續樓板且填塞</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F386E211-F25A-4149-9A53-8AEC4DA87C30}"/>
              </a:ext>
            </a:extLst>
          </p:cNvPr>
          <p:cNvSpPr txBox="1"/>
          <p:nvPr/>
        </p:nvSpPr>
        <p:spPr>
          <a:xfrm>
            <a:off x="629452" y="2366743"/>
            <a:ext cx="6858983" cy="1754326"/>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79</a:t>
            </a:r>
            <a:r>
              <a:rPr lang="zh-TW" altLang="en-US" sz="1800" b="0" dirty="0">
                <a:solidFill>
                  <a:srgbClr val="C00000"/>
                </a:solidFill>
                <a:latin typeface="微軟正黑體" panose="020B0604030504040204" pitchFamily="34" charset="-120"/>
                <a:ea typeface="微軟正黑體" panose="020B0604030504040204" pitchFamily="34" charset="-120"/>
              </a:rPr>
              <a:t>條之</a:t>
            </a:r>
            <a:r>
              <a:rPr lang="en-US" altLang="zh-TW" sz="1800" b="0" dirty="0">
                <a:solidFill>
                  <a:srgbClr val="C00000"/>
                </a:solidFill>
                <a:latin typeface="微軟正黑體" panose="020B0604030504040204" pitchFamily="34" charset="-120"/>
                <a:ea typeface="微軟正黑體" panose="020B0604030504040204" pitchFamily="34" charset="-120"/>
              </a:rPr>
              <a:t>2</a:t>
            </a:r>
            <a:r>
              <a:rPr lang="zh-TW" altLang="en-US" sz="1800" b="0" dirty="0">
                <a:solidFill>
                  <a:srgbClr val="C00000"/>
                </a:solidFill>
                <a:latin typeface="微軟正黑體" panose="020B0604030504040204" pitchFamily="34" charset="-120"/>
                <a:ea typeface="微軟正黑體" panose="020B0604030504040204" pitchFamily="34" charset="-120"/>
              </a:rPr>
              <a:t> </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第</a:t>
            </a:r>
            <a:r>
              <a:rPr lang="en-US" altLang="zh-TW" sz="1800" b="0" dirty="0">
                <a:solidFill>
                  <a:schemeClr val="tx1"/>
                </a:solidFill>
                <a:effectLst/>
                <a:latin typeface="微軟正黑體" panose="020B0604030504040204" pitchFamily="34" charset="-120"/>
                <a:ea typeface="微軟正黑體" panose="020B0604030504040204" pitchFamily="34" charset="-120"/>
              </a:rPr>
              <a:t>1</a:t>
            </a:r>
            <a:r>
              <a:rPr lang="zh-TW" altLang="en-US" sz="1800" b="0" dirty="0">
                <a:solidFill>
                  <a:schemeClr val="tx1"/>
                </a:solidFill>
                <a:effectLst/>
                <a:latin typeface="微軟正黑體" panose="020B0604030504040204" pitchFamily="34" charset="-120"/>
                <a:ea typeface="微軟正黑體" panose="020B0604030504040204" pitchFamily="34" charset="-120"/>
              </a:rPr>
              <a:t>項</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 防火構造建築物內之挑空部分、昇降階梯間、安全梯之樓梯間、昇降機道、</a:t>
            </a:r>
            <a:r>
              <a:rPr lang="zh-TW" altLang="en-US" sz="1800" b="0" dirty="0">
                <a:solidFill>
                  <a:srgbClr val="C00000"/>
                </a:solidFill>
                <a:latin typeface="微軟正黑體" panose="020B0604030504040204" pitchFamily="34" charset="-120"/>
                <a:ea typeface="微軟正黑體" panose="020B0604030504040204" pitchFamily="34" charset="-120"/>
              </a:rPr>
              <a:t>垂直貫穿樓板之管道間</a:t>
            </a:r>
            <a:r>
              <a:rPr lang="zh-TW" altLang="en-US" sz="1800" b="0" dirty="0">
                <a:solidFill>
                  <a:schemeClr val="tx1"/>
                </a:solidFill>
                <a:effectLst/>
                <a:latin typeface="微軟正黑體" panose="020B0604030504040204" pitchFamily="34" charset="-120"/>
                <a:ea typeface="微軟正黑體" panose="020B0604030504040204" pitchFamily="34" charset="-120"/>
              </a:rPr>
              <a:t>及其他類似部分</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應以具有一小時以上防火時效之牆壁、防火門窗等防火設備與該處防火構造之樓地板形成</a:t>
            </a:r>
            <a:r>
              <a:rPr lang="zh-TW" altLang="en-US" sz="1800" b="0" dirty="0">
                <a:solidFill>
                  <a:srgbClr val="C00000"/>
                </a:solidFill>
                <a:latin typeface="微軟正黑體" panose="020B0604030504040204" pitchFamily="34" charset="-120"/>
                <a:ea typeface="微軟正黑體" panose="020B0604030504040204" pitchFamily="34" charset="-120"/>
              </a:rPr>
              <a:t>區劃分隔</a:t>
            </a:r>
            <a:r>
              <a:rPr lang="zh-TW" altLang="en-US" sz="1800" b="0" dirty="0">
                <a:solidFill>
                  <a:schemeClr val="tx1"/>
                </a:solidFill>
                <a:effectLst/>
                <a:latin typeface="微軟正黑體" panose="020B0604030504040204" pitchFamily="34" charset="-120"/>
                <a:ea typeface="微軟正黑體" panose="020B0604030504040204" pitchFamily="34" charset="-120"/>
              </a:rPr>
              <a:t>。昇降機道裝設之防火設備應具有遮煙性能。</a:t>
            </a:r>
            <a:r>
              <a:rPr lang="zh-TW" altLang="en-US" sz="1800" b="0" dirty="0">
                <a:solidFill>
                  <a:srgbClr val="C00000"/>
                </a:solidFill>
                <a:latin typeface="微軟正黑體" panose="020B0604030504040204" pitchFamily="34" charset="-120"/>
                <a:ea typeface="微軟正黑體" panose="020B0604030504040204" pitchFamily="34" charset="-120"/>
              </a:rPr>
              <a:t>管道間之維修門並應具有一小時以上防火時效及遮煙性能∘</a:t>
            </a:r>
            <a:endParaRPr lang="en-US" altLang="zh-TW" sz="1800" b="0" dirty="0">
              <a:solidFill>
                <a:srgbClr val="C00000"/>
              </a:solidFill>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4535E53F-9B3D-4027-8AF6-6E137599199E}"/>
              </a:ext>
            </a:extLst>
          </p:cNvPr>
          <p:cNvSpPr txBox="1"/>
          <p:nvPr/>
        </p:nvSpPr>
        <p:spPr>
          <a:xfrm>
            <a:off x="629451" y="4282350"/>
            <a:ext cx="7079287" cy="2308324"/>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r>
              <a:rPr lang="zh-TW" altLang="en-US" dirty="0"/>
              <a:t>第</a:t>
            </a:r>
            <a:r>
              <a:rPr lang="en-US" altLang="zh-TW" dirty="0"/>
              <a:t>79</a:t>
            </a:r>
            <a:r>
              <a:rPr lang="zh-TW" altLang="en-US" dirty="0"/>
              <a:t>條之</a:t>
            </a:r>
            <a:r>
              <a:rPr lang="en-US" altLang="zh-TW" dirty="0"/>
              <a:t>2</a:t>
            </a:r>
            <a:r>
              <a:rPr lang="zh-TW" altLang="en-US" dirty="0"/>
              <a:t>第</a:t>
            </a:r>
            <a:r>
              <a:rPr lang="en-US" altLang="zh-TW" dirty="0"/>
              <a:t>1</a:t>
            </a:r>
            <a:r>
              <a:rPr lang="zh-TW" altLang="en-US" dirty="0"/>
              <a:t>項規定之豎道防火區劃，旨因該等空間形成連續樓層之</a:t>
            </a:r>
            <a:r>
              <a:rPr lang="zh-TW" altLang="en-US" dirty="0">
                <a:solidFill>
                  <a:srgbClr val="C00000"/>
                </a:solidFill>
              </a:rPr>
              <a:t>樓地板缺口</a:t>
            </a:r>
            <a:r>
              <a:rPr lang="zh-TW" altLang="en-US" dirty="0"/>
              <a:t>，於火災時成為火煙迅速垂直蔓延至其他樓層之途徑，爰規定該等空間與同樓層其他部分以具防火時效之牆壁、防火設備等區劃分隔。至管道間內</a:t>
            </a:r>
            <a:r>
              <a:rPr lang="zh-TW" altLang="en-US" u="sng" dirty="0">
                <a:solidFill>
                  <a:srgbClr val="C00000"/>
                </a:solidFill>
              </a:rPr>
              <a:t>如有連續之防火構造樓地板，且貫穿管道間內樓地板之風管或其他管線與貫穿部位合成之構造符合同編第</a:t>
            </a:r>
            <a:r>
              <a:rPr lang="en-US" altLang="zh-TW" u="sng" dirty="0">
                <a:solidFill>
                  <a:srgbClr val="C00000"/>
                </a:solidFill>
              </a:rPr>
              <a:t>85</a:t>
            </a:r>
            <a:r>
              <a:rPr lang="zh-TW" altLang="en-US" u="sng" dirty="0">
                <a:solidFill>
                  <a:srgbClr val="C00000"/>
                </a:solidFill>
              </a:rPr>
              <a:t>條規定</a:t>
            </a:r>
            <a:r>
              <a:rPr lang="zh-TW" altLang="en-US" dirty="0"/>
              <a:t>，未形成樓地板之缺口，非屬上開第</a:t>
            </a:r>
            <a:r>
              <a:rPr lang="en-US" altLang="zh-TW" dirty="0"/>
              <a:t>79</a:t>
            </a:r>
            <a:r>
              <a:rPr lang="zh-TW" altLang="en-US" dirty="0"/>
              <a:t>條之</a:t>
            </a:r>
            <a:r>
              <a:rPr lang="en-US" altLang="zh-TW" dirty="0"/>
              <a:t>2</a:t>
            </a:r>
            <a:r>
              <a:rPr lang="zh-TW" altLang="en-US" dirty="0"/>
              <a:t>第</a:t>
            </a:r>
            <a:r>
              <a:rPr lang="en-US" altLang="zh-TW" dirty="0"/>
              <a:t>1</a:t>
            </a:r>
            <a:r>
              <a:rPr lang="zh-TW" altLang="en-US" dirty="0"/>
              <a:t>項規範之「垂直貫穿樓板之管道間」，其四周牆壁及維修門</a:t>
            </a:r>
            <a:r>
              <a:rPr lang="zh-TW" altLang="en-US" u="sng" dirty="0">
                <a:solidFill>
                  <a:srgbClr val="C00000"/>
                </a:solidFill>
              </a:rPr>
              <a:t>得免適用第</a:t>
            </a:r>
            <a:r>
              <a:rPr lang="en-US" altLang="zh-TW" u="sng" dirty="0">
                <a:solidFill>
                  <a:srgbClr val="C00000"/>
                </a:solidFill>
              </a:rPr>
              <a:t>79</a:t>
            </a:r>
            <a:r>
              <a:rPr lang="zh-TW" altLang="en-US" u="sng" dirty="0">
                <a:solidFill>
                  <a:srgbClr val="C00000"/>
                </a:solidFill>
              </a:rPr>
              <a:t>條之</a:t>
            </a:r>
            <a:r>
              <a:rPr lang="en-US" altLang="zh-TW" u="sng" dirty="0">
                <a:solidFill>
                  <a:srgbClr val="C00000"/>
                </a:solidFill>
              </a:rPr>
              <a:t>2</a:t>
            </a:r>
            <a:r>
              <a:rPr lang="zh-TW" altLang="en-US" u="sng" dirty="0">
                <a:solidFill>
                  <a:srgbClr val="C00000"/>
                </a:solidFill>
              </a:rPr>
              <a:t>第</a:t>
            </a:r>
            <a:r>
              <a:rPr lang="en-US" altLang="zh-TW" u="sng" dirty="0">
                <a:solidFill>
                  <a:srgbClr val="C00000"/>
                </a:solidFill>
              </a:rPr>
              <a:t>1</a:t>
            </a:r>
            <a:r>
              <a:rPr lang="zh-TW" altLang="en-US" u="sng" dirty="0">
                <a:solidFill>
                  <a:srgbClr val="C00000"/>
                </a:solidFill>
              </a:rPr>
              <a:t>項規定。</a:t>
            </a:r>
            <a:endParaRPr lang="en-US" altLang="zh-TW" dirty="0"/>
          </a:p>
        </p:txBody>
      </p:sp>
      <p:grpSp>
        <p:nvGrpSpPr>
          <p:cNvPr id="21" name="群組 20">
            <a:extLst>
              <a:ext uri="{FF2B5EF4-FFF2-40B4-BE49-F238E27FC236}">
                <a16:creationId xmlns:a16="http://schemas.microsoft.com/office/drawing/2014/main" id="{A1F4CBF5-77F9-76AD-D22E-5BCBA63A085F}"/>
              </a:ext>
            </a:extLst>
          </p:cNvPr>
          <p:cNvGrpSpPr/>
          <p:nvPr/>
        </p:nvGrpSpPr>
        <p:grpSpPr>
          <a:xfrm>
            <a:off x="8287580" y="3470261"/>
            <a:ext cx="3020877" cy="3054724"/>
            <a:chOff x="8287580" y="3470261"/>
            <a:chExt cx="3020877" cy="3054724"/>
          </a:xfrm>
        </p:grpSpPr>
        <p:pic>
          <p:nvPicPr>
            <p:cNvPr id="4" name="圖片 3">
              <a:extLst>
                <a:ext uri="{FF2B5EF4-FFF2-40B4-BE49-F238E27FC236}">
                  <a16:creationId xmlns:a16="http://schemas.microsoft.com/office/drawing/2014/main" id="{95A2C343-65DF-2C60-BF5A-B90F4AA8E10A}"/>
                </a:ext>
              </a:extLst>
            </p:cNvPr>
            <p:cNvPicPr>
              <a:picLocks noChangeAspect="1"/>
            </p:cNvPicPr>
            <p:nvPr/>
          </p:nvPicPr>
          <p:blipFill rotWithShape="1">
            <a:blip r:embed="rId2"/>
            <a:srcRect l="21305" t="61085" r="53345" b="20344"/>
            <a:stretch/>
          </p:blipFill>
          <p:spPr>
            <a:xfrm>
              <a:off x="8287580" y="3530019"/>
              <a:ext cx="3020877" cy="2994966"/>
            </a:xfrm>
            <a:prstGeom prst="rect">
              <a:avLst/>
            </a:prstGeom>
          </p:spPr>
        </p:pic>
        <p:sp>
          <p:nvSpPr>
            <p:cNvPr id="14" name="矩形 13">
              <a:extLst>
                <a:ext uri="{FF2B5EF4-FFF2-40B4-BE49-F238E27FC236}">
                  <a16:creationId xmlns:a16="http://schemas.microsoft.com/office/drawing/2014/main" id="{43A1102A-B15C-D539-0BD2-DA942934FC0E}"/>
                </a:ext>
              </a:extLst>
            </p:cNvPr>
            <p:cNvSpPr/>
            <p:nvPr/>
          </p:nvSpPr>
          <p:spPr>
            <a:xfrm>
              <a:off x="8642522" y="4442449"/>
              <a:ext cx="2318703" cy="152317"/>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DEC79203-8A62-52B5-6E16-8EBD9FAE645E}"/>
                </a:ext>
              </a:extLst>
            </p:cNvPr>
            <p:cNvSpPr/>
            <p:nvPr/>
          </p:nvSpPr>
          <p:spPr>
            <a:xfrm>
              <a:off x="8642522" y="5613124"/>
              <a:ext cx="2318703" cy="152317"/>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54FF5D5E-4E59-6374-E460-0E46E86A738A}"/>
                </a:ext>
              </a:extLst>
            </p:cNvPr>
            <p:cNvSpPr/>
            <p:nvPr/>
          </p:nvSpPr>
          <p:spPr>
            <a:xfrm rot="5400000">
              <a:off x="8322354" y="4812767"/>
              <a:ext cx="2789185" cy="104173"/>
            </a:xfrm>
            <a:prstGeom prst="rect">
              <a:avLst/>
            </a:prstGeom>
            <a:solidFill>
              <a:srgbClr val="C00000">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7526F9CC-BAEA-C58B-F8BA-CE54164293BD}"/>
                </a:ext>
              </a:extLst>
            </p:cNvPr>
            <p:cNvSpPr/>
            <p:nvPr/>
          </p:nvSpPr>
          <p:spPr>
            <a:xfrm rot="5400000">
              <a:off x="8498445" y="4815604"/>
              <a:ext cx="2789185" cy="104173"/>
            </a:xfrm>
            <a:prstGeom prst="rect">
              <a:avLst/>
            </a:prstGeom>
            <a:solidFill>
              <a:srgbClr val="C00000">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橢圓 17">
              <a:extLst>
                <a:ext uri="{FF2B5EF4-FFF2-40B4-BE49-F238E27FC236}">
                  <a16:creationId xmlns:a16="http://schemas.microsoft.com/office/drawing/2014/main" id="{FC4F02A6-E800-413B-CF4D-7B3DD4D0ED70}"/>
                </a:ext>
              </a:extLst>
            </p:cNvPr>
            <p:cNvSpPr/>
            <p:nvPr/>
          </p:nvSpPr>
          <p:spPr>
            <a:xfrm>
              <a:off x="9497805" y="4262204"/>
              <a:ext cx="613350" cy="464005"/>
            </a:xfrm>
            <a:prstGeom prst="ellipse">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a:extLst>
                <a:ext uri="{FF2B5EF4-FFF2-40B4-BE49-F238E27FC236}">
                  <a16:creationId xmlns:a16="http://schemas.microsoft.com/office/drawing/2014/main" id="{89140534-8504-D470-910C-34B8B8D6F07A}"/>
                </a:ext>
              </a:extLst>
            </p:cNvPr>
            <p:cNvSpPr/>
            <p:nvPr/>
          </p:nvSpPr>
          <p:spPr>
            <a:xfrm>
              <a:off x="9488224" y="5457279"/>
              <a:ext cx="613350" cy="464005"/>
            </a:xfrm>
            <a:prstGeom prst="ellipse">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矩形 7">
            <a:extLst>
              <a:ext uri="{FF2B5EF4-FFF2-40B4-BE49-F238E27FC236}">
                <a16:creationId xmlns:a16="http://schemas.microsoft.com/office/drawing/2014/main" id="{F95CC1E5-F739-270D-591D-CC3167E59F43}"/>
              </a:ext>
            </a:extLst>
          </p:cNvPr>
          <p:cNvSpPr/>
          <p:nvPr/>
        </p:nvSpPr>
        <p:spPr>
          <a:xfrm>
            <a:off x="9977858" y="4703472"/>
            <a:ext cx="203089" cy="660285"/>
          </a:xfrm>
          <a:prstGeom prst="rect">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a:extLst>
              <a:ext uri="{FF2B5EF4-FFF2-40B4-BE49-F238E27FC236}">
                <a16:creationId xmlns:a16="http://schemas.microsoft.com/office/drawing/2014/main" id="{0C63F016-07D7-320C-91AD-12D381CE5E9A}"/>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二</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25" name="直線接點 24">
            <a:extLst>
              <a:ext uri="{FF2B5EF4-FFF2-40B4-BE49-F238E27FC236}">
                <a16:creationId xmlns:a16="http://schemas.microsoft.com/office/drawing/2014/main" id="{6774080E-2BEB-F890-1DEB-97C26ED9B9AA}"/>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0" name="群組 19">
            <a:extLst>
              <a:ext uri="{FF2B5EF4-FFF2-40B4-BE49-F238E27FC236}">
                <a16:creationId xmlns:a16="http://schemas.microsoft.com/office/drawing/2014/main" id="{C4AD1D22-E921-B61C-A1EF-687FCBD72A4D}"/>
              </a:ext>
            </a:extLst>
          </p:cNvPr>
          <p:cNvGrpSpPr/>
          <p:nvPr/>
        </p:nvGrpSpPr>
        <p:grpSpPr>
          <a:xfrm>
            <a:off x="8202791" y="344625"/>
            <a:ext cx="3310695" cy="3107471"/>
            <a:chOff x="8178569" y="422548"/>
            <a:chExt cx="3310695" cy="3107471"/>
          </a:xfrm>
        </p:grpSpPr>
        <p:cxnSp>
          <p:nvCxnSpPr>
            <p:cNvPr id="13" name="直線接點 12">
              <a:extLst>
                <a:ext uri="{FF2B5EF4-FFF2-40B4-BE49-F238E27FC236}">
                  <a16:creationId xmlns:a16="http://schemas.microsoft.com/office/drawing/2014/main" id="{42E85093-048B-4340-A2F1-156B23A8AB47}"/>
                </a:ext>
              </a:extLst>
            </p:cNvPr>
            <p:cNvCxnSpPr>
              <a:cxnSpLocks/>
            </p:cNvCxnSpPr>
            <p:nvPr/>
          </p:nvCxnSpPr>
          <p:spPr>
            <a:xfrm>
              <a:off x="8324751" y="517701"/>
              <a:ext cx="0" cy="301231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圖片 2">
              <a:extLst>
                <a:ext uri="{FF2B5EF4-FFF2-40B4-BE49-F238E27FC236}">
                  <a16:creationId xmlns:a16="http://schemas.microsoft.com/office/drawing/2014/main" id="{C4D0B0F0-F9FC-E797-0CA5-45BAEF88776B}"/>
                </a:ext>
              </a:extLst>
            </p:cNvPr>
            <p:cNvPicPr>
              <a:picLocks noChangeAspect="1"/>
            </p:cNvPicPr>
            <p:nvPr/>
          </p:nvPicPr>
          <p:blipFill rotWithShape="1">
            <a:blip r:embed="rId3"/>
            <a:srcRect l="32344" t="43443" r="60595" b="45303"/>
            <a:stretch/>
          </p:blipFill>
          <p:spPr>
            <a:xfrm rot="152994">
              <a:off x="8178569" y="422548"/>
              <a:ext cx="3310695" cy="3094733"/>
            </a:xfrm>
            <a:prstGeom prst="rect">
              <a:avLst/>
            </a:prstGeom>
          </p:spPr>
        </p:pic>
        <p:sp>
          <p:nvSpPr>
            <p:cNvPr id="5" name="矩形 4">
              <a:extLst>
                <a:ext uri="{FF2B5EF4-FFF2-40B4-BE49-F238E27FC236}">
                  <a16:creationId xmlns:a16="http://schemas.microsoft.com/office/drawing/2014/main" id="{A3554B62-DF60-8685-3990-AE843803D939}"/>
                </a:ext>
              </a:extLst>
            </p:cNvPr>
            <p:cNvSpPr/>
            <p:nvPr/>
          </p:nvSpPr>
          <p:spPr>
            <a:xfrm>
              <a:off x="8361916" y="1196403"/>
              <a:ext cx="1126308" cy="180984"/>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FEC7D08C-6BBA-139B-5E22-1C0FC6B808AE}"/>
                </a:ext>
              </a:extLst>
            </p:cNvPr>
            <p:cNvSpPr/>
            <p:nvPr/>
          </p:nvSpPr>
          <p:spPr>
            <a:xfrm>
              <a:off x="8371497" y="2459804"/>
              <a:ext cx="1126308" cy="180984"/>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4DC9F592-0BB2-0612-31F0-394EF280C52D}"/>
                </a:ext>
              </a:extLst>
            </p:cNvPr>
            <p:cNvSpPr/>
            <p:nvPr/>
          </p:nvSpPr>
          <p:spPr>
            <a:xfrm>
              <a:off x="10111155" y="1196403"/>
              <a:ext cx="1126308" cy="180984"/>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075D4CC7-5CF7-6388-68A1-0E720D73AA8A}"/>
                </a:ext>
              </a:extLst>
            </p:cNvPr>
            <p:cNvSpPr/>
            <p:nvPr/>
          </p:nvSpPr>
          <p:spPr>
            <a:xfrm>
              <a:off x="10076369" y="2495981"/>
              <a:ext cx="1126308" cy="180984"/>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矩形 1">
            <a:extLst>
              <a:ext uri="{FF2B5EF4-FFF2-40B4-BE49-F238E27FC236}">
                <a16:creationId xmlns:a16="http://schemas.microsoft.com/office/drawing/2014/main" id="{358264D9-C364-5BA0-DBAD-4B66989A6D1F}"/>
              </a:ext>
            </a:extLst>
          </p:cNvPr>
          <p:cNvSpPr/>
          <p:nvPr/>
        </p:nvSpPr>
        <p:spPr>
          <a:xfrm>
            <a:off x="10023313" y="1452955"/>
            <a:ext cx="203089" cy="660285"/>
          </a:xfrm>
          <a:prstGeom prst="rect">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日期版面配置區 21">
            <a:extLst>
              <a:ext uri="{FF2B5EF4-FFF2-40B4-BE49-F238E27FC236}">
                <a16:creationId xmlns:a16="http://schemas.microsoft.com/office/drawing/2014/main" id="{811D6AB0-2D7C-F1F1-5D0A-FD2FA56F4E0B}"/>
              </a:ext>
            </a:extLst>
          </p:cNvPr>
          <p:cNvSpPr>
            <a:spLocks noGrp="1"/>
          </p:cNvSpPr>
          <p:nvPr>
            <p:ph type="dt" sz="half" idx="10"/>
          </p:nvPr>
        </p:nvSpPr>
        <p:spPr/>
        <p:txBody>
          <a:bodyPr/>
          <a:lstStyle/>
          <a:p>
            <a:fld id="{C4072784-C55B-4AF3-BC05-0FC6C63F1CFF}" type="datetime1">
              <a:rPr lang="zh-TW" altLang="en-US" smtClean="0"/>
              <a:t>2022/11/30</a:t>
            </a:fld>
            <a:endParaRPr lang="zh-TW" altLang="en-US"/>
          </a:p>
        </p:txBody>
      </p:sp>
      <p:sp>
        <p:nvSpPr>
          <p:cNvPr id="24" name="投影片編號版面配置區 23">
            <a:extLst>
              <a:ext uri="{FF2B5EF4-FFF2-40B4-BE49-F238E27FC236}">
                <a16:creationId xmlns:a16="http://schemas.microsoft.com/office/drawing/2014/main" id="{2588BCB7-9082-133F-1AB5-AF1F01776695}"/>
              </a:ext>
            </a:extLst>
          </p:cNvPr>
          <p:cNvSpPr>
            <a:spLocks noGrp="1"/>
          </p:cNvSpPr>
          <p:nvPr>
            <p:ph type="sldNum" sz="quarter" idx="12"/>
          </p:nvPr>
        </p:nvSpPr>
        <p:spPr/>
        <p:txBody>
          <a:bodyPr/>
          <a:lstStyle/>
          <a:p>
            <a:fld id="{D122B0B9-7B5A-4E7C-B90D-A0EA07B70D84}" type="slidenum">
              <a:rPr lang="zh-TW" altLang="en-US" smtClean="0"/>
              <a:t>14</a:t>
            </a:fld>
            <a:endParaRPr lang="zh-TW" altLang="en-US"/>
          </a:p>
        </p:txBody>
      </p:sp>
    </p:spTree>
    <p:extLst>
      <p:ext uri="{BB962C8B-B14F-4D97-AF65-F5344CB8AC3E}">
        <p14:creationId xmlns:p14="http://schemas.microsoft.com/office/powerpoint/2010/main" val="89779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animBg="1"/>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7032"/>
            <a:ext cx="68364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14</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來文單位：錦翔土木包工業</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項</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請釋摘要：豎道區劃</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安全梯頂板</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防火時效</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F386E211-F25A-4149-9A53-8AEC4DA87C30}"/>
              </a:ext>
            </a:extLst>
          </p:cNvPr>
          <p:cNvSpPr txBox="1"/>
          <p:nvPr/>
        </p:nvSpPr>
        <p:spPr>
          <a:xfrm>
            <a:off x="629452" y="2366743"/>
            <a:ext cx="6858983" cy="1754326"/>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79</a:t>
            </a:r>
            <a:r>
              <a:rPr lang="zh-TW" altLang="en-US" sz="1800" b="0" dirty="0">
                <a:solidFill>
                  <a:srgbClr val="C00000"/>
                </a:solidFill>
                <a:latin typeface="微軟正黑體" panose="020B0604030504040204" pitchFamily="34" charset="-120"/>
                <a:ea typeface="微軟正黑體" panose="020B0604030504040204" pitchFamily="34" charset="-120"/>
              </a:rPr>
              <a:t>條之</a:t>
            </a:r>
            <a:r>
              <a:rPr lang="en-US" altLang="zh-TW" sz="1800" b="0" dirty="0">
                <a:solidFill>
                  <a:srgbClr val="C00000"/>
                </a:solidFill>
                <a:latin typeface="微軟正黑體" panose="020B0604030504040204" pitchFamily="34" charset="-120"/>
                <a:ea typeface="微軟正黑體" panose="020B0604030504040204" pitchFamily="34" charset="-120"/>
              </a:rPr>
              <a:t>2</a:t>
            </a:r>
            <a:r>
              <a:rPr lang="zh-TW" altLang="en-US" sz="1800" b="0" dirty="0">
                <a:solidFill>
                  <a:srgbClr val="C00000"/>
                </a:solidFill>
                <a:latin typeface="微軟正黑體" panose="020B0604030504040204" pitchFamily="34" charset="-120"/>
                <a:ea typeface="微軟正黑體" panose="020B0604030504040204" pitchFamily="34" charset="-120"/>
              </a:rPr>
              <a:t> </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第</a:t>
            </a:r>
            <a:r>
              <a:rPr lang="en-US" altLang="zh-TW" sz="1800" b="0" dirty="0">
                <a:solidFill>
                  <a:schemeClr val="tx1"/>
                </a:solidFill>
                <a:effectLst/>
                <a:latin typeface="微軟正黑體" panose="020B0604030504040204" pitchFamily="34" charset="-120"/>
                <a:ea typeface="微軟正黑體" panose="020B0604030504040204" pitchFamily="34" charset="-120"/>
              </a:rPr>
              <a:t>1</a:t>
            </a:r>
            <a:r>
              <a:rPr lang="zh-TW" altLang="en-US" sz="1800" b="0" dirty="0">
                <a:solidFill>
                  <a:schemeClr val="tx1"/>
                </a:solidFill>
                <a:effectLst/>
                <a:latin typeface="微軟正黑體" panose="020B0604030504040204" pitchFamily="34" charset="-120"/>
                <a:ea typeface="微軟正黑體" panose="020B0604030504040204" pitchFamily="34" charset="-120"/>
              </a:rPr>
              <a:t>項</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 防火構造建築物內之挑空部分、昇降階梯間、</a:t>
            </a:r>
            <a:r>
              <a:rPr lang="zh-TW" altLang="en-US" sz="1800" b="0" dirty="0">
                <a:solidFill>
                  <a:srgbClr val="C00000"/>
                </a:solidFill>
                <a:latin typeface="微軟正黑體" panose="020B0604030504040204" pitchFamily="34" charset="-120"/>
                <a:ea typeface="微軟正黑體" panose="020B0604030504040204" pitchFamily="34" charset="-120"/>
              </a:rPr>
              <a:t>安全梯之樓梯間</a:t>
            </a:r>
            <a:r>
              <a:rPr lang="zh-TW" altLang="en-US" sz="1800" b="0" dirty="0">
                <a:solidFill>
                  <a:schemeClr val="tx1"/>
                </a:solidFill>
                <a:effectLst/>
                <a:latin typeface="微軟正黑體" panose="020B0604030504040204" pitchFamily="34" charset="-120"/>
                <a:ea typeface="微軟正黑體" panose="020B0604030504040204" pitchFamily="34" charset="-120"/>
              </a:rPr>
              <a:t>、昇降機道、垂直貫穿樓板之管道間及其他類似部分</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應以具有一小時以上防火時效之牆壁、防火門窗等防火設備與該處防火構造之</a:t>
            </a:r>
            <a:r>
              <a:rPr lang="zh-TW" altLang="en-US" sz="1800" b="0" dirty="0">
                <a:solidFill>
                  <a:srgbClr val="C00000"/>
                </a:solidFill>
                <a:latin typeface="微軟正黑體" panose="020B0604030504040204" pitchFamily="34" charset="-120"/>
                <a:ea typeface="微軟正黑體" panose="020B0604030504040204" pitchFamily="34" charset="-120"/>
              </a:rPr>
              <a:t>樓地板</a:t>
            </a:r>
            <a:r>
              <a:rPr lang="zh-TW" altLang="en-US" sz="1800" b="0" dirty="0">
                <a:solidFill>
                  <a:schemeClr val="tx1"/>
                </a:solidFill>
                <a:effectLst/>
                <a:latin typeface="微軟正黑體" panose="020B0604030504040204" pitchFamily="34" charset="-120"/>
                <a:ea typeface="微軟正黑體" panose="020B0604030504040204" pitchFamily="34" charset="-120"/>
              </a:rPr>
              <a:t>形成</a:t>
            </a:r>
            <a:r>
              <a:rPr lang="zh-TW" altLang="en-US" sz="1800" b="0" dirty="0">
                <a:solidFill>
                  <a:srgbClr val="C00000"/>
                </a:solidFill>
                <a:latin typeface="微軟正黑體" panose="020B0604030504040204" pitchFamily="34" charset="-120"/>
                <a:ea typeface="微軟正黑體" panose="020B0604030504040204" pitchFamily="34" charset="-120"/>
              </a:rPr>
              <a:t>區劃分隔</a:t>
            </a:r>
            <a:r>
              <a:rPr lang="zh-TW" altLang="en-US" sz="1800" b="0" dirty="0">
                <a:solidFill>
                  <a:schemeClr val="tx1"/>
                </a:solidFill>
                <a:effectLst/>
                <a:latin typeface="微軟正黑體" panose="020B0604030504040204" pitchFamily="34" charset="-120"/>
                <a:ea typeface="微軟正黑體" panose="020B0604030504040204" pitchFamily="34" charset="-120"/>
              </a:rPr>
              <a:t>。昇降機道裝設之防火設備應具有遮煙性能。管道間之維修門並應具有一小時以上防火時效及遮煙性能∘</a:t>
            </a:r>
            <a:endParaRPr lang="en-US" altLang="zh-TW" sz="1800" b="0" dirty="0">
              <a:solidFill>
                <a:schemeClr val="tx1"/>
              </a:solidFill>
              <a:effectLst/>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4535E53F-9B3D-4027-8AF6-6E137599199E}"/>
              </a:ext>
            </a:extLst>
          </p:cNvPr>
          <p:cNvSpPr txBox="1"/>
          <p:nvPr/>
        </p:nvSpPr>
        <p:spPr>
          <a:xfrm>
            <a:off x="629452" y="4282350"/>
            <a:ext cx="6875991" cy="2339102"/>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r>
              <a:rPr lang="zh-TW" altLang="en-US" dirty="0"/>
              <a:t>第</a:t>
            </a:r>
            <a:r>
              <a:rPr lang="en-US" altLang="zh-TW" dirty="0"/>
              <a:t>79</a:t>
            </a:r>
            <a:r>
              <a:rPr lang="zh-TW" altLang="en-US" dirty="0"/>
              <a:t>條之</a:t>
            </a:r>
            <a:r>
              <a:rPr lang="en-US" altLang="zh-TW" dirty="0"/>
              <a:t>2</a:t>
            </a:r>
            <a:r>
              <a:rPr lang="zh-TW" altLang="en-US" dirty="0"/>
              <a:t>第</a:t>
            </a:r>
            <a:r>
              <a:rPr lang="en-US" altLang="zh-TW" dirty="0"/>
              <a:t>1</a:t>
            </a:r>
            <a:r>
              <a:rPr lang="zh-TW" altLang="en-US" dirty="0"/>
              <a:t>項規定之豎道防火區劃，旨在確保垂直區劃之防火性能</a:t>
            </a:r>
            <a:r>
              <a:rPr lang="en-US" altLang="zh-TW" dirty="0"/>
              <a:t>，</a:t>
            </a:r>
            <a:r>
              <a:rPr lang="zh-TW" altLang="en-US" dirty="0"/>
              <a:t>除避免垂直延燒外，條文中所稱</a:t>
            </a:r>
            <a:r>
              <a:rPr lang="zh-TW" altLang="en-US" dirty="0">
                <a:solidFill>
                  <a:srgbClr val="C00000"/>
                </a:solidFill>
              </a:rPr>
              <a:t>防火構造之樓地板亦有防止其在火災中崩塌中斷，阻斷逃生路徑之作用∘</a:t>
            </a:r>
            <a:endParaRPr lang="en-US" altLang="zh-TW" dirty="0">
              <a:solidFill>
                <a:srgbClr val="C00000"/>
              </a:solidFill>
            </a:endParaRPr>
          </a:p>
          <a:p>
            <a:r>
              <a:rPr lang="zh-TW" altLang="en-US" dirty="0"/>
              <a:t>如防火構造建築物之安全梯於最上層四周牆壁之高度未達屋頂，另於最上層樓地板與屋頂之間</a:t>
            </a:r>
            <a:r>
              <a:rPr lang="zh-TW" altLang="en-US" dirty="0">
                <a:solidFill>
                  <a:srgbClr val="C00000"/>
                </a:solidFill>
              </a:rPr>
              <a:t>設頂板與安全梯四周牆壁連接</a:t>
            </a:r>
            <a:r>
              <a:rPr lang="zh-TW" altLang="en-US" dirty="0"/>
              <a:t>，依第</a:t>
            </a:r>
            <a:r>
              <a:rPr lang="en-US" altLang="zh-TW" dirty="0"/>
              <a:t>79</a:t>
            </a:r>
            <a:r>
              <a:rPr lang="zh-TW" altLang="en-US" dirty="0"/>
              <a:t>條之</a:t>
            </a:r>
            <a:r>
              <a:rPr lang="en-US" altLang="zh-TW" dirty="0"/>
              <a:t>2</a:t>
            </a:r>
            <a:r>
              <a:rPr lang="zh-TW" altLang="en-US" dirty="0"/>
              <a:t>第</a:t>
            </a:r>
            <a:r>
              <a:rPr lang="en-US" altLang="zh-TW" dirty="0"/>
              <a:t>1</a:t>
            </a:r>
            <a:r>
              <a:rPr lang="zh-TW" altLang="en-US" dirty="0"/>
              <a:t>項規定</a:t>
            </a:r>
            <a:r>
              <a:rPr lang="zh-TW" altLang="en-US" dirty="0">
                <a:solidFill>
                  <a:srgbClr val="C00000"/>
                </a:solidFill>
              </a:rPr>
              <a:t>其頂板應為樓地板，故應符合同編第</a:t>
            </a:r>
            <a:r>
              <a:rPr lang="en-US" altLang="zh-TW" dirty="0">
                <a:solidFill>
                  <a:srgbClr val="C00000"/>
                </a:solidFill>
              </a:rPr>
              <a:t>70</a:t>
            </a:r>
            <a:r>
              <a:rPr lang="zh-TW" altLang="en-US" dirty="0">
                <a:solidFill>
                  <a:srgbClr val="C00000"/>
                </a:solidFill>
              </a:rPr>
              <a:t>條規定之樓地板之防火時效。</a:t>
            </a:r>
            <a:endParaRPr lang="en-US" altLang="zh-TW" u="sng" dirty="0">
              <a:solidFill>
                <a:srgbClr val="C00000"/>
              </a:solidFill>
            </a:endParaRPr>
          </a:p>
        </p:txBody>
      </p:sp>
      <p:sp>
        <p:nvSpPr>
          <p:cNvPr id="16" name="文字方塊 15">
            <a:extLst>
              <a:ext uri="{FF2B5EF4-FFF2-40B4-BE49-F238E27FC236}">
                <a16:creationId xmlns:a16="http://schemas.microsoft.com/office/drawing/2014/main" id="{E0B99B9D-885E-84F0-F60A-E2C3B8CA1A3B}"/>
              </a:ext>
            </a:extLst>
          </p:cNvPr>
          <p:cNvSpPr txBox="1"/>
          <p:nvPr/>
        </p:nvSpPr>
        <p:spPr>
          <a:xfrm>
            <a:off x="8361916" y="505826"/>
            <a:ext cx="3194551" cy="3600986"/>
          </a:xfrm>
          <a:prstGeom prst="rect">
            <a:avLst/>
          </a:prstGeom>
          <a:noFill/>
        </p:spPr>
        <p:txBody>
          <a:bodyPr wrap="square">
            <a:spAutoFit/>
          </a:bodyPr>
          <a:lstStyle/>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有關綜合檢討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有關基地地面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17" name="直線接點 16">
            <a:extLst>
              <a:ext uri="{FF2B5EF4-FFF2-40B4-BE49-F238E27FC236}">
                <a16:creationId xmlns:a16="http://schemas.microsoft.com/office/drawing/2014/main" id="{BCFE6491-9288-ACB5-0E78-835044ADB115}"/>
              </a:ext>
            </a:extLst>
          </p:cNvPr>
          <p:cNvCxnSpPr>
            <a:cxnSpLocks/>
          </p:cNvCxnSpPr>
          <p:nvPr/>
        </p:nvCxnSpPr>
        <p:spPr>
          <a:xfrm>
            <a:off x="8324751" y="517701"/>
            <a:ext cx="0" cy="301231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 name="群組 1">
            <a:extLst>
              <a:ext uri="{FF2B5EF4-FFF2-40B4-BE49-F238E27FC236}">
                <a16:creationId xmlns:a16="http://schemas.microsoft.com/office/drawing/2014/main" id="{ACE71779-96E4-69DA-777C-08A393CE1C1E}"/>
              </a:ext>
            </a:extLst>
          </p:cNvPr>
          <p:cNvGrpSpPr/>
          <p:nvPr/>
        </p:nvGrpSpPr>
        <p:grpSpPr>
          <a:xfrm>
            <a:off x="7505443" y="371186"/>
            <a:ext cx="4536469" cy="6115627"/>
            <a:chOff x="7551734" y="505826"/>
            <a:chExt cx="4536469" cy="6115627"/>
          </a:xfrm>
        </p:grpSpPr>
        <p:sp>
          <p:nvSpPr>
            <p:cNvPr id="3" name="文字方塊 2">
              <a:extLst>
                <a:ext uri="{FF2B5EF4-FFF2-40B4-BE49-F238E27FC236}">
                  <a16:creationId xmlns:a16="http://schemas.microsoft.com/office/drawing/2014/main" id="{2F3454E1-80C8-64B8-71C7-2E6D13092FF6}"/>
                </a:ext>
              </a:extLst>
            </p:cNvPr>
            <p:cNvSpPr txBox="1"/>
            <p:nvPr/>
          </p:nvSpPr>
          <p:spPr>
            <a:xfrm>
              <a:off x="8361916" y="505826"/>
              <a:ext cx="3194551" cy="3600986"/>
            </a:xfrm>
            <a:prstGeom prst="rect">
              <a:avLst/>
            </a:prstGeom>
            <a:noFill/>
          </p:spPr>
          <p:txBody>
            <a:bodyPr wrap="square">
              <a:spAutoFit/>
            </a:bodyPr>
            <a:lstStyle/>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八</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二</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有關綜合檢討 </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二</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有關基地地面 </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一</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4" name="直線接點 3">
              <a:extLst>
                <a:ext uri="{FF2B5EF4-FFF2-40B4-BE49-F238E27FC236}">
                  <a16:creationId xmlns:a16="http://schemas.microsoft.com/office/drawing/2014/main" id="{466211FD-B06D-EF68-88DF-706F52968673}"/>
                </a:ext>
              </a:extLst>
            </p:cNvPr>
            <p:cNvCxnSpPr>
              <a:cxnSpLocks/>
            </p:cNvCxnSpPr>
            <p:nvPr/>
          </p:nvCxnSpPr>
          <p:spPr>
            <a:xfrm>
              <a:off x="8324751" y="517701"/>
              <a:ext cx="0" cy="301231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圖片 4">
              <a:extLst>
                <a:ext uri="{FF2B5EF4-FFF2-40B4-BE49-F238E27FC236}">
                  <a16:creationId xmlns:a16="http://schemas.microsoft.com/office/drawing/2014/main" id="{3EA067CC-E392-6E97-2A76-84795302B6FD}"/>
                </a:ext>
              </a:extLst>
            </p:cNvPr>
            <p:cNvPicPr>
              <a:picLocks noChangeAspect="1"/>
            </p:cNvPicPr>
            <p:nvPr/>
          </p:nvPicPr>
          <p:blipFill rotWithShape="1">
            <a:blip r:embed="rId2"/>
            <a:srcRect l="24874" t="17216" r="45127" b="10886"/>
            <a:stretch/>
          </p:blipFill>
          <p:spPr>
            <a:xfrm>
              <a:off x="7551734" y="505827"/>
              <a:ext cx="4536469" cy="6115626"/>
            </a:xfrm>
            <a:prstGeom prst="rect">
              <a:avLst/>
            </a:prstGeom>
          </p:spPr>
        </p:pic>
        <p:sp>
          <p:nvSpPr>
            <p:cNvPr id="6" name="矩形 5">
              <a:extLst>
                <a:ext uri="{FF2B5EF4-FFF2-40B4-BE49-F238E27FC236}">
                  <a16:creationId xmlns:a16="http://schemas.microsoft.com/office/drawing/2014/main" id="{8291B4D5-7515-CEDE-ABBD-6B063CFB6F0A}"/>
                </a:ext>
              </a:extLst>
            </p:cNvPr>
            <p:cNvSpPr/>
            <p:nvPr/>
          </p:nvSpPr>
          <p:spPr>
            <a:xfrm rot="669179">
              <a:off x="8353358" y="1103806"/>
              <a:ext cx="3064325" cy="210700"/>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7678A863-94A8-3C52-4EB0-F6F62C593AA2}"/>
                </a:ext>
              </a:extLst>
            </p:cNvPr>
            <p:cNvSpPr/>
            <p:nvPr/>
          </p:nvSpPr>
          <p:spPr>
            <a:xfrm rot="10020183">
              <a:off x="7847076" y="873653"/>
              <a:ext cx="595988" cy="218149"/>
            </a:xfrm>
            <a:prstGeom prst="rect">
              <a:avLst/>
            </a:prstGeom>
            <a:solidFill>
              <a:srgbClr val="4472C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415F08DF-ED50-11B2-B66B-B8563A21A6CB}"/>
                </a:ext>
              </a:extLst>
            </p:cNvPr>
            <p:cNvSpPr/>
            <p:nvPr/>
          </p:nvSpPr>
          <p:spPr>
            <a:xfrm>
              <a:off x="9164612" y="2257063"/>
              <a:ext cx="2097555" cy="609139"/>
            </a:xfrm>
            <a:prstGeom prst="rect">
              <a:avLst/>
            </a:prstGeom>
            <a:solidFill>
              <a:srgbClr val="A9D18E">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1A29CDE2-8760-C829-62F5-BEFB293D213C}"/>
                </a:ext>
              </a:extLst>
            </p:cNvPr>
            <p:cNvSpPr/>
            <p:nvPr/>
          </p:nvSpPr>
          <p:spPr>
            <a:xfrm>
              <a:off x="9544732" y="2920880"/>
              <a:ext cx="1717436" cy="1185932"/>
            </a:xfrm>
            <a:prstGeom prst="rect">
              <a:avLst/>
            </a:prstGeom>
            <a:solidFill>
              <a:srgbClr val="A9D18E">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A284A325-1F74-4055-5ABE-7C5A59982D0B}"/>
                </a:ext>
              </a:extLst>
            </p:cNvPr>
            <p:cNvSpPr/>
            <p:nvPr/>
          </p:nvSpPr>
          <p:spPr>
            <a:xfrm>
              <a:off x="9691689" y="4106812"/>
              <a:ext cx="1570478" cy="1487334"/>
            </a:xfrm>
            <a:prstGeom prst="rect">
              <a:avLst/>
            </a:prstGeom>
            <a:solidFill>
              <a:srgbClr val="A9D18E">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9B5EB127-AC9D-C15D-B401-524DDAE1AB69}"/>
                </a:ext>
              </a:extLst>
            </p:cNvPr>
            <p:cNvSpPr/>
            <p:nvPr/>
          </p:nvSpPr>
          <p:spPr>
            <a:xfrm>
              <a:off x="7882617" y="2866202"/>
              <a:ext cx="3379550" cy="154790"/>
            </a:xfrm>
            <a:prstGeom prst="rect">
              <a:avLst/>
            </a:prstGeom>
            <a:solidFill>
              <a:srgbClr val="C00000">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8" name="矩形 7">
            <a:extLst>
              <a:ext uri="{FF2B5EF4-FFF2-40B4-BE49-F238E27FC236}">
                <a16:creationId xmlns:a16="http://schemas.microsoft.com/office/drawing/2014/main" id="{991F0A76-B495-5C17-FCAD-D346A251B044}"/>
              </a:ext>
            </a:extLst>
          </p:cNvPr>
          <p:cNvSpPr/>
          <p:nvPr/>
        </p:nvSpPr>
        <p:spPr>
          <a:xfrm>
            <a:off x="9115071" y="1967632"/>
            <a:ext cx="2244513" cy="135269"/>
          </a:xfrm>
          <a:prstGeom prst="rect">
            <a:avLst/>
          </a:prstGeom>
          <a:solidFill>
            <a:srgbClr val="BF9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日期版面配置區 12">
            <a:extLst>
              <a:ext uri="{FF2B5EF4-FFF2-40B4-BE49-F238E27FC236}">
                <a16:creationId xmlns:a16="http://schemas.microsoft.com/office/drawing/2014/main" id="{53F806FF-CFAB-BFBE-C551-9E7620BBEE21}"/>
              </a:ext>
            </a:extLst>
          </p:cNvPr>
          <p:cNvSpPr>
            <a:spLocks noGrp="1"/>
          </p:cNvSpPr>
          <p:nvPr>
            <p:ph type="dt" sz="half" idx="10"/>
          </p:nvPr>
        </p:nvSpPr>
        <p:spPr/>
        <p:txBody>
          <a:bodyPr/>
          <a:lstStyle/>
          <a:p>
            <a:fld id="{0BF6E05D-D473-438F-B1A0-3D44A3B25813}" type="datetime1">
              <a:rPr lang="zh-TW" altLang="en-US" smtClean="0"/>
              <a:t>2022/11/30</a:t>
            </a:fld>
            <a:endParaRPr lang="zh-TW" altLang="en-US"/>
          </a:p>
        </p:txBody>
      </p:sp>
      <p:sp>
        <p:nvSpPr>
          <p:cNvPr id="18" name="投影片編號版面配置區 17">
            <a:extLst>
              <a:ext uri="{FF2B5EF4-FFF2-40B4-BE49-F238E27FC236}">
                <a16:creationId xmlns:a16="http://schemas.microsoft.com/office/drawing/2014/main" id="{74AA7983-4D79-EB77-45A8-A1ADEEA72B8A}"/>
              </a:ext>
            </a:extLst>
          </p:cNvPr>
          <p:cNvSpPr>
            <a:spLocks noGrp="1"/>
          </p:cNvSpPr>
          <p:nvPr>
            <p:ph type="sldNum" sz="quarter" idx="12"/>
          </p:nvPr>
        </p:nvSpPr>
        <p:spPr/>
        <p:txBody>
          <a:bodyPr/>
          <a:lstStyle/>
          <a:p>
            <a:fld id="{D122B0B9-7B5A-4E7C-B90D-A0EA07B70D84}" type="slidenum">
              <a:rPr lang="zh-TW" altLang="en-US" smtClean="0"/>
              <a:t>15</a:t>
            </a:fld>
            <a:endParaRPr lang="zh-TW" altLang="en-US"/>
          </a:p>
        </p:txBody>
      </p:sp>
    </p:spTree>
    <p:extLst>
      <p:ext uri="{BB962C8B-B14F-4D97-AF65-F5344CB8AC3E}">
        <p14:creationId xmlns:p14="http://schemas.microsoft.com/office/powerpoint/2010/main" val="409157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7032"/>
            <a:ext cx="68364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14</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來文單位：中茂資產開發股份有限公司</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項</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請釋摘要：豎道區劃</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建築物內挑空</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區劃面積</a:t>
            </a:r>
            <a:r>
              <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遮煙性能</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A78EF50B-899C-4ADB-A8DC-62F9FA4BFF8B}"/>
              </a:ext>
            </a:extLst>
          </p:cNvPr>
          <p:cNvSpPr txBox="1"/>
          <p:nvPr/>
        </p:nvSpPr>
        <p:spPr>
          <a:xfrm>
            <a:off x="629451" y="4248982"/>
            <a:ext cx="6858975" cy="1477328"/>
          </a:xfrm>
          <a:prstGeom prst="rect">
            <a:avLst/>
          </a:prstGeom>
          <a:solidFill>
            <a:schemeClr val="accent6">
              <a:lumMod val="20000"/>
              <a:lumOff val="80000"/>
            </a:schemeClr>
          </a:solidFill>
        </p:spPr>
        <p:txBody>
          <a:bodyPr wrap="square">
            <a:spAutoFit/>
          </a:bodyPr>
          <a:lstStyle>
            <a:defPPr>
              <a:defRPr lang="zh-TW"/>
            </a:defPPr>
            <a:lvl1pPr lvl="0" defTabSz="914309">
              <a:spcBef>
                <a:spcPts val="1200"/>
              </a:spcBef>
              <a:defRPr b="0" spc="200">
                <a:effectLst/>
                <a:latin typeface="微軟正黑體" panose="020B0604030504040204" pitchFamily="34" charset="-120"/>
                <a:ea typeface="微軟正黑體" panose="020B0604030504040204" pitchFamily="34" charset="-120"/>
              </a:defRPr>
            </a:lvl1pPr>
          </a:lstStyle>
          <a:p>
            <a:pPr>
              <a:spcBef>
                <a:spcPts val="0"/>
              </a:spcBef>
            </a:pPr>
            <a:r>
              <a:rPr lang="zh-TW" altLang="en-US" dirty="0">
                <a:solidFill>
                  <a:srgbClr val="C00000"/>
                </a:solidFill>
                <a:effectLst>
                  <a:outerShdw blurRad="38100" dist="38100" dir="2700000" algn="tl">
                    <a:srgbClr val="000000">
                      <a:alpha val="43137"/>
                    </a:srgbClr>
                  </a:outerShdw>
                </a:effectLst>
              </a:rPr>
              <a:t>第</a:t>
            </a:r>
            <a:r>
              <a:rPr lang="en-US" altLang="zh-TW" dirty="0">
                <a:solidFill>
                  <a:srgbClr val="C00000"/>
                </a:solidFill>
                <a:effectLst>
                  <a:outerShdw blurRad="38100" dist="38100" dir="2700000" algn="tl">
                    <a:srgbClr val="000000">
                      <a:alpha val="43137"/>
                    </a:srgbClr>
                  </a:outerShdw>
                </a:effectLst>
              </a:rPr>
              <a:t>79</a:t>
            </a:r>
            <a:r>
              <a:rPr lang="zh-TW" altLang="en-US" dirty="0">
                <a:solidFill>
                  <a:srgbClr val="C00000"/>
                </a:solidFill>
                <a:effectLst>
                  <a:outerShdw blurRad="38100" dist="38100" dir="2700000" algn="tl">
                    <a:srgbClr val="000000">
                      <a:alpha val="43137"/>
                    </a:srgbClr>
                  </a:outerShdw>
                </a:effectLst>
              </a:rPr>
              <a:t>條之</a:t>
            </a:r>
            <a:r>
              <a:rPr lang="en-US" altLang="zh-TW" dirty="0">
                <a:solidFill>
                  <a:srgbClr val="C00000"/>
                </a:solidFill>
                <a:effectLst>
                  <a:outerShdw blurRad="38100" dist="38100" dir="2700000" algn="tl">
                    <a:srgbClr val="000000">
                      <a:alpha val="43137"/>
                    </a:srgbClr>
                  </a:outerShdw>
                </a:effectLst>
              </a:rPr>
              <a:t>2</a:t>
            </a:r>
            <a:r>
              <a:rPr lang="zh-TW" altLang="en-US" dirty="0">
                <a:solidFill>
                  <a:srgbClr val="C00000"/>
                </a:solidFill>
                <a:effectLst>
                  <a:outerShdw blurRad="38100" dist="38100" dir="2700000" algn="tl">
                    <a:srgbClr val="000000">
                      <a:alpha val="43137"/>
                    </a:srgbClr>
                  </a:outerShdw>
                </a:effectLst>
              </a:rPr>
              <a:t> </a:t>
            </a:r>
            <a:r>
              <a:rPr lang="en-US" altLang="zh-TW" dirty="0">
                <a:solidFill>
                  <a:srgbClr val="C00000"/>
                </a:solidFill>
                <a:effectLst>
                  <a:outerShdw blurRad="38100" dist="38100" dir="2700000" algn="tl">
                    <a:srgbClr val="000000">
                      <a:alpha val="43137"/>
                    </a:srgbClr>
                  </a:outerShdw>
                </a:effectLst>
              </a:rPr>
              <a:t>(</a:t>
            </a:r>
            <a:r>
              <a:rPr lang="zh-TW" altLang="en-US" dirty="0">
                <a:solidFill>
                  <a:srgbClr val="C00000"/>
                </a:solidFill>
                <a:effectLst>
                  <a:outerShdw blurRad="38100" dist="38100" dir="2700000" algn="tl">
                    <a:srgbClr val="000000">
                      <a:alpha val="43137"/>
                    </a:srgbClr>
                  </a:outerShdw>
                </a:effectLst>
              </a:rPr>
              <a:t>第</a:t>
            </a:r>
            <a:r>
              <a:rPr lang="en-US" altLang="zh-TW" dirty="0">
                <a:solidFill>
                  <a:srgbClr val="C00000"/>
                </a:solidFill>
                <a:effectLst>
                  <a:outerShdw blurRad="38100" dist="38100" dir="2700000" algn="tl">
                    <a:srgbClr val="000000">
                      <a:alpha val="43137"/>
                    </a:srgbClr>
                  </a:outerShdw>
                </a:effectLst>
              </a:rPr>
              <a:t>3</a:t>
            </a:r>
            <a:r>
              <a:rPr lang="zh-TW" altLang="en-US" dirty="0">
                <a:solidFill>
                  <a:srgbClr val="C00000"/>
                </a:solidFill>
                <a:effectLst>
                  <a:outerShdw blurRad="38100" dist="38100" dir="2700000" algn="tl">
                    <a:srgbClr val="000000">
                      <a:alpha val="43137"/>
                    </a:srgbClr>
                  </a:outerShdw>
                </a:effectLst>
              </a:rPr>
              <a:t>項</a:t>
            </a:r>
            <a:r>
              <a:rPr lang="en-US" altLang="zh-TW" dirty="0">
                <a:solidFill>
                  <a:srgbClr val="C00000"/>
                </a:solidFill>
                <a:effectLst>
                  <a:outerShdw blurRad="38100" dist="38100" dir="2700000" algn="tl">
                    <a:srgbClr val="000000">
                      <a:alpha val="43137"/>
                    </a:srgbClr>
                  </a:outerShdw>
                </a:effectLst>
              </a:rPr>
              <a:t>)</a:t>
            </a:r>
            <a:r>
              <a:rPr lang="zh-TW" altLang="en-US" dirty="0">
                <a:solidFill>
                  <a:srgbClr val="C00000"/>
                </a:solidFill>
                <a:effectLst>
                  <a:outerShdw blurRad="38100" dist="38100" dir="2700000" algn="tl">
                    <a:srgbClr val="000000">
                      <a:alpha val="43137"/>
                    </a:srgbClr>
                  </a:outerShdw>
                </a:effectLst>
              </a:rPr>
              <a:t> 挑空</a:t>
            </a:r>
            <a:r>
              <a:rPr lang="zh-TW" altLang="en-US" dirty="0"/>
              <a:t>符合下列情形，</a:t>
            </a:r>
            <a:r>
              <a:rPr lang="zh-TW" altLang="en-US" dirty="0">
                <a:solidFill>
                  <a:srgbClr val="C00000"/>
                </a:solidFill>
                <a:effectLst>
                  <a:outerShdw blurRad="38100" dist="38100" dir="2700000" algn="tl">
                    <a:srgbClr val="000000">
                      <a:alpha val="43137"/>
                    </a:srgbClr>
                  </a:outerShdw>
                </a:effectLst>
              </a:rPr>
              <a:t>不受第</a:t>
            </a:r>
            <a:r>
              <a:rPr lang="en-US" altLang="zh-TW" dirty="0">
                <a:solidFill>
                  <a:srgbClr val="C00000"/>
                </a:solidFill>
                <a:effectLst>
                  <a:outerShdw blurRad="38100" dist="38100" dir="2700000" algn="tl">
                    <a:srgbClr val="000000">
                      <a:alpha val="43137"/>
                    </a:srgbClr>
                  </a:outerShdw>
                </a:effectLst>
              </a:rPr>
              <a:t>1</a:t>
            </a:r>
            <a:r>
              <a:rPr lang="zh-TW" altLang="en-US" dirty="0">
                <a:solidFill>
                  <a:srgbClr val="C00000"/>
                </a:solidFill>
                <a:effectLst>
                  <a:outerShdw blurRad="38100" dist="38100" dir="2700000" algn="tl">
                    <a:srgbClr val="000000">
                      <a:alpha val="43137"/>
                    </a:srgbClr>
                  </a:outerShdw>
                </a:effectLst>
              </a:rPr>
              <a:t>項之限制</a:t>
            </a:r>
            <a:r>
              <a:rPr lang="zh-TW" altLang="en-US" dirty="0"/>
              <a:t>：</a:t>
            </a:r>
          </a:p>
          <a:p>
            <a:pPr>
              <a:spcBef>
                <a:spcPts val="0"/>
              </a:spcBef>
            </a:pPr>
            <a:r>
              <a:rPr lang="zh-TW" altLang="en-US" dirty="0"/>
              <a:t>一、避難層通達直上層或直下層之挑空、樓梯及其他類似部</a:t>
            </a:r>
            <a:endParaRPr lang="en-US" altLang="zh-TW" dirty="0"/>
          </a:p>
          <a:p>
            <a:pPr>
              <a:spcBef>
                <a:spcPts val="0"/>
              </a:spcBef>
            </a:pPr>
            <a:r>
              <a:rPr lang="en-US" altLang="zh-TW" dirty="0"/>
              <a:t>      </a:t>
            </a:r>
            <a:r>
              <a:rPr lang="zh-TW" altLang="en-US" dirty="0"/>
              <a:t>分，其室內牆面與天花板以耐燃一級材料裝修者。</a:t>
            </a:r>
          </a:p>
          <a:p>
            <a:pPr>
              <a:spcBef>
                <a:spcPts val="0"/>
              </a:spcBef>
            </a:pPr>
            <a:r>
              <a:rPr lang="zh-TW" altLang="en-US" dirty="0"/>
              <a:t>二、</a:t>
            </a:r>
            <a:r>
              <a:rPr lang="zh-TW" altLang="en-US" dirty="0">
                <a:solidFill>
                  <a:srgbClr val="C00000"/>
                </a:solidFill>
                <a:effectLst>
                  <a:outerShdw blurRad="38100" dist="38100" dir="2700000" algn="tl">
                    <a:srgbClr val="000000">
                      <a:alpha val="43137"/>
                    </a:srgbClr>
                  </a:outerShdw>
                </a:effectLst>
              </a:rPr>
              <a:t>連跨樓層數在三層以下，且樓地板面積在一千五百平方</a:t>
            </a:r>
            <a:endParaRPr lang="en-US" altLang="zh-TW" dirty="0">
              <a:solidFill>
                <a:srgbClr val="C00000"/>
              </a:solidFill>
              <a:effectLst>
                <a:outerShdw blurRad="38100" dist="38100" dir="2700000" algn="tl">
                  <a:srgbClr val="000000">
                    <a:alpha val="43137"/>
                  </a:srgbClr>
                </a:outerShdw>
              </a:effectLst>
            </a:endParaRPr>
          </a:p>
          <a:p>
            <a:pPr>
              <a:spcBef>
                <a:spcPts val="0"/>
              </a:spcBef>
            </a:pPr>
            <a:r>
              <a:rPr lang="en-US" altLang="zh-TW" dirty="0">
                <a:solidFill>
                  <a:srgbClr val="C00000"/>
                </a:solidFill>
                <a:effectLst>
                  <a:outerShdw blurRad="38100" dist="38100" dir="2700000" algn="tl">
                    <a:srgbClr val="000000">
                      <a:alpha val="43137"/>
                    </a:srgbClr>
                  </a:outerShdw>
                </a:effectLst>
              </a:rPr>
              <a:t>      </a:t>
            </a:r>
            <a:r>
              <a:rPr lang="zh-TW" altLang="en-US" dirty="0">
                <a:solidFill>
                  <a:srgbClr val="C00000"/>
                </a:solidFill>
                <a:effectLst>
                  <a:outerShdw blurRad="38100" dist="38100" dir="2700000" algn="tl">
                    <a:srgbClr val="000000">
                      <a:alpha val="43137"/>
                    </a:srgbClr>
                  </a:outerShdw>
                </a:effectLst>
              </a:rPr>
              <a:t>公尺以下之挑空、樓梯及其他類似部分。</a:t>
            </a:r>
          </a:p>
        </p:txBody>
      </p:sp>
      <p:sp>
        <p:nvSpPr>
          <p:cNvPr id="9" name="文字方塊 8">
            <a:extLst>
              <a:ext uri="{FF2B5EF4-FFF2-40B4-BE49-F238E27FC236}">
                <a16:creationId xmlns:a16="http://schemas.microsoft.com/office/drawing/2014/main" id="{F386E211-F25A-4149-9A53-8AEC4DA87C30}"/>
              </a:ext>
            </a:extLst>
          </p:cNvPr>
          <p:cNvSpPr txBox="1"/>
          <p:nvPr/>
        </p:nvSpPr>
        <p:spPr>
          <a:xfrm>
            <a:off x="629452" y="2366743"/>
            <a:ext cx="6858983" cy="1754326"/>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79</a:t>
            </a:r>
            <a:r>
              <a:rPr lang="zh-TW" altLang="en-US" sz="1800" b="0" dirty="0">
                <a:solidFill>
                  <a:srgbClr val="C00000"/>
                </a:solidFill>
                <a:latin typeface="微軟正黑體" panose="020B0604030504040204" pitchFamily="34" charset="-120"/>
                <a:ea typeface="微軟正黑體" panose="020B0604030504040204" pitchFamily="34" charset="-120"/>
              </a:rPr>
              <a:t>條之</a:t>
            </a:r>
            <a:r>
              <a:rPr lang="en-US" altLang="zh-TW" sz="1800" b="0" dirty="0">
                <a:solidFill>
                  <a:srgbClr val="C00000"/>
                </a:solidFill>
                <a:latin typeface="微軟正黑體" panose="020B0604030504040204" pitchFamily="34" charset="-120"/>
                <a:ea typeface="微軟正黑體" panose="020B0604030504040204" pitchFamily="34" charset="-120"/>
              </a:rPr>
              <a:t>2</a:t>
            </a:r>
            <a:r>
              <a:rPr lang="zh-TW" altLang="en-US" sz="1800" b="0" dirty="0">
                <a:solidFill>
                  <a:srgbClr val="C00000"/>
                </a:solidFill>
                <a:latin typeface="微軟正黑體" panose="020B0604030504040204" pitchFamily="34" charset="-120"/>
                <a:ea typeface="微軟正黑體" panose="020B0604030504040204" pitchFamily="34" charset="-120"/>
              </a:rPr>
              <a:t> </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第</a:t>
            </a:r>
            <a:r>
              <a:rPr lang="en-US" altLang="zh-TW" sz="1800" b="0" dirty="0">
                <a:solidFill>
                  <a:schemeClr val="tx1"/>
                </a:solidFill>
                <a:effectLst/>
                <a:latin typeface="微軟正黑體" panose="020B0604030504040204" pitchFamily="34" charset="-120"/>
                <a:ea typeface="微軟正黑體" panose="020B0604030504040204" pitchFamily="34" charset="-120"/>
              </a:rPr>
              <a:t>1</a:t>
            </a:r>
            <a:r>
              <a:rPr lang="zh-TW" altLang="en-US" sz="1800" b="0" dirty="0">
                <a:solidFill>
                  <a:schemeClr val="tx1"/>
                </a:solidFill>
                <a:effectLst/>
                <a:latin typeface="微軟正黑體" panose="020B0604030504040204" pitchFamily="34" charset="-120"/>
                <a:ea typeface="微軟正黑體" panose="020B0604030504040204" pitchFamily="34" charset="-120"/>
              </a:rPr>
              <a:t>項</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 防火構造建築物內之</a:t>
            </a:r>
            <a:r>
              <a:rPr lang="zh-TW" altLang="en-US" sz="1800" b="0" dirty="0">
                <a:solidFill>
                  <a:srgbClr val="C00000"/>
                </a:solidFill>
                <a:latin typeface="微軟正黑體" panose="020B0604030504040204" pitchFamily="34" charset="-120"/>
                <a:ea typeface="微軟正黑體" panose="020B0604030504040204" pitchFamily="34" charset="-120"/>
              </a:rPr>
              <a:t>挑空</a:t>
            </a:r>
            <a:r>
              <a:rPr lang="zh-TW" altLang="en-US" sz="1800" b="0" dirty="0">
                <a:solidFill>
                  <a:schemeClr val="tx1"/>
                </a:solidFill>
                <a:effectLst/>
                <a:latin typeface="微軟正黑體" panose="020B0604030504040204" pitchFamily="34" charset="-120"/>
                <a:ea typeface="微軟正黑體" panose="020B0604030504040204" pitchFamily="34" charset="-120"/>
              </a:rPr>
              <a:t>部分、昇降階梯間、安全梯之樓梯間、昇降機道、垂直貫穿樓板之管道間及其他類似部分</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應以具有一小時以上防火時效之牆壁、防火門窗等防火設備與該處防火構造之樓地板形成</a:t>
            </a:r>
            <a:r>
              <a:rPr lang="zh-TW" altLang="en-US" sz="1800" b="0" dirty="0">
                <a:solidFill>
                  <a:srgbClr val="C00000"/>
                </a:solidFill>
                <a:latin typeface="微軟正黑體" panose="020B0604030504040204" pitchFamily="34" charset="-120"/>
                <a:ea typeface="微軟正黑體" panose="020B0604030504040204" pitchFamily="34" charset="-120"/>
              </a:rPr>
              <a:t>區劃分隔</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u="sng" dirty="0">
                <a:solidFill>
                  <a:srgbClr val="C00000"/>
                </a:solidFill>
                <a:latin typeface="微軟正黑體" panose="020B0604030504040204" pitchFamily="34" charset="-120"/>
                <a:ea typeface="微軟正黑體" panose="020B0604030504040204" pitchFamily="34" charset="-120"/>
              </a:rPr>
              <a:t>昇降機道裝設之防火設備</a:t>
            </a:r>
            <a:r>
              <a:rPr lang="zh-TW" altLang="en-US" sz="1800" b="0" u="sng" dirty="0">
                <a:solidFill>
                  <a:schemeClr val="tx1"/>
                </a:solidFill>
                <a:effectLst/>
                <a:latin typeface="微軟正黑體" panose="020B0604030504040204" pitchFamily="34" charset="-120"/>
                <a:ea typeface="微軟正黑體" panose="020B0604030504040204" pitchFamily="34" charset="-120"/>
              </a:rPr>
              <a:t>應具有</a:t>
            </a:r>
            <a:r>
              <a:rPr lang="zh-TW" altLang="en-US" sz="1800" b="0" u="sng" dirty="0">
                <a:solidFill>
                  <a:srgbClr val="C00000"/>
                </a:solidFill>
                <a:latin typeface="微軟正黑體" panose="020B0604030504040204" pitchFamily="34" charset="-120"/>
                <a:ea typeface="微軟正黑體" panose="020B0604030504040204" pitchFamily="34" charset="-120"/>
              </a:rPr>
              <a:t>遮煙性能</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u="sng" dirty="0">
                <a:solidFill>
                  <a:srgbClr val="C00000"/>
                </a:solidFill>
                <a:latin typeface="微軟正黑體" panose="020B0604030504040204" pitchFamily="34" charset="-120"/>
                <a:ea typeface="微軟正黑體" panose="020B0604030504040204" pitchFamily="34" charset="-120"/>
              </a:rPr>
              <a:t>管道間之維修門</a:t>
            </a:r>
            <a:r>
              <a:rPr lang="zh-TW" altLang="en-US" sz="1800" b="0" u="sng" dirty="0">
                <a:solidFill>
                  <a:schemeClr val="tx1"/>
                </a:solidFill>
                <a:effectLst/>
                <a:latin typeface="微軟正黑體" panose="020B0604030504040204" pitchFamily="34" charset="-120"/>
                <a:ea typeface="微軟正黑體" panose="020B0604030504040204" pitchFamily="34" charset="-120"/>
              </a:rPr>
              <a:t>並應具有一小時以上防火時效及</a:t>
            </a:r>
            <a:r>
              <a:rPr lang="zh-TW" altLang="en-US" sz="1800" b="0" u="sng" dirty="0">
                <a:solidFill>
                  <a:srgbClr val="C00000"/>
                </a:solidFill>
                <a:latin typeface="微軟正黑體" panose="020B0604030504040204" pitchFamily="34" charset="-120"/>
                <a:ea typeface="微軟正黑體" panose="020B0604030504040204" pitchFamily="34" charset="-120"/>
              </a:rPr>
              <a:t>遮煙性能</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endParaRPr lang="en-US" altLang="zh-TW" sz="1800" b="0" dirty="0">
              <a:solidFill>
                <a:schemeClr val="tx1"/>
              </a:solidFill>
              <a:effectLst/>
              <a:latin typeface="微軟正黑體" panose="020B0604030504040204" pitchFamily="34" charset="-120"/>
              <a:ea typeface="微軟正黑體" panose="020B0604030504040204" pitchFamily="34" charset="-120"/>
            </a:endParaRPr>
          </a:p>
        </p:txBody>
      </p:sp>
      <p:sp>
        <p:nvSpPr>
          <p:cNvPr id="46" name="文字方塊 45">
            <a:extLst>
              <a:ext uri="{FF2B5EF4-FFF2-40B4-BE49-F238E27FC236}">
                <a16:creationId xmlns:a16="http://schemas.microsoft.com/office/drawing/2014/main" id="{E4D54C75-85F4-311D-0AF9-AF84AC5C512D}"/>
              </a:ext>
            </a:extLst>
          </p:cNvPr>
          <p:cNvSpPr txBox="1"/>
          <p:nvPr/>
        </p:nvSpPr>
        <p:spPr>
          <a:xfrm>
            <a:off x="9821193" y="5433922"/>
            <a:ext cx="2301299" cy="584775"/>
          </a:xfrm>
          <a:prstGeom prst="rect">
            <a:avLst/>
          </a:prstGeom>
          <a:noFill/>
        </p:spPr>
        <p:txBody>
          <a:bodyPr wrap="square">
            <a:spAutoFit/>
          </a:bodyPr>
          <a:lstStyle/>
          <a:p>
            <a:r>
              <a:rPr lang="zh-TW" altLang="en-US" sz="1600" u="sng" spc="2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挑空部分之防火區劃</a:t>
            </a:r>
            <a:endParaRPr lang="en-US" altLang="zh-TW" sz="1600" u="sng" spc="2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sz="1600" u="sng" spc="2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要求遮煙性能</a:t>
            </a:r>
            <a:r>
              <a:rPr lang="en-US" altLang="zh-TW" sz="1600" u="sng" spc="2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endParaRPr lang="zh-TW" altLang="en-US" sz="1600" u="sng" spc="2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7" name="文字方塊 46">
            <a:extLst>
              <a:ext uri="{FF2B5EF4-FFF2-40B4-BE49-F238E27FC236}">
                <a16:creationId xmlns:a16="http://schemas.microsoft.com/office/drawing/2014/main" id="{5218CEB5-94E1-A192-010A-57820BFFC8F4}"/>
              </a:ext>
            </a:extLst>
          </p:cNvPr>
          <p:cNvSpPr txBox="1"/>
          <p:nvPr/>
        </p:nvSpPr>
        <p:spPr>
          <a:xfrm>
            <a:off x="9821193" y="4695258"/>
            <a:ext cx="2266304" cy="584775"/>
          </a:xfrm>
          <a:prstGeom prst="rect">
            <a:avLst/>
          </a:prstGeom>
          <a:noFill/>
        </p:spPr>
        <p:txBody>
          <a:bodyPr wrap="square">
            <a:spAutoFit/>
          </a:bodyPr>
          <a:lstStyle>
            <a:defPPr>
              <a:defRPr lang="zh-TW"/>
            </a:defPPr>
            <a:lvl1pPr>
              <a:defRPr u="sng" spc="200">
                <a:solidFill>
                  <a:schemeClr val="accent5"/>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r>
              <a:rPr lang="zh-TW" altLang="en-US" sz="1600" dirty="0">
                <a:solidFill>
                  <a:schemeClr val="accent5">
                    <a:lumMod val="75000"/>
                  </a:schemeClr>
                </a:solidFill>
              </a:rPr>
              <a:t>挑空部分之防火區劃</a:t>
            </a:r>
            <a:endParaRPr lang="en-US" altLang="zh-TW" sz="1600" dirty="0">
              <a:solidFill>
                <a:schemeClr val="accent5">
                  <a:lumMod val="75000"/>
                </a:schemeClr>
              </a:solidFill>
            </a:endParaRPr>
          </a:p>
          <a:p>
            <a:r>
              <a:rPr lang="zh-TW" altLang="en-US" sz="1600" dirty="0">
                <a:solidFill>
                  <a:schemeClr val="accent5">
                    <a:lumMod val="75000"/>
                  </a:schemeClr>
                </a:solidFill>
              </a:rPr>
              <a:t>面積怎麼計算</a:t>
            </a:r>
            <a:r>
              <a:rPr lang="en-US" altLang="zh-TW" sz="1600" dirty="0">
                <a:solidFill>
                  <a:schemeClr val="accent5">
                    <a:lumMod val="75000"/>
                  </a:schemeClr>
                </a:solidFill>
              </a:rPr>
              <a:t>?</a:t>
            </a:r>
          </a:p>
        </p:txBody>
      </p:sp>
      <p:pic>
        <p:nvPicPr>
          <p:cNvPr id="60" name="圖片 59">
            <a:extLst>
              <a:ext uri="{FF2B5EF4-FFF2-40B4-BE49-F238E27FC236}">
                <a16:creationId xmlns:a16="http://schemas.microsoft.com/office/drawing/2014/main" id="{BC3ADE26-081F-74F0-8936-A724D5C07C10}"/>
              </a:ext>
            </a:extLst>
          </p:cNvPr>
          <p:cNvPicPr>
            <a:picLocks noChangeAspect="1"/>
          </p:cNvPicPr>
          <p:nvPr/>
        </p:nvPicPr>
        <p:blipFill>
          <a:blip r:embed="rId2"/>
          <a:stretch>
            <a:fillRect/>
          </a:stretch>
        </p:blipFill>
        <p:spPr>
          <a:xfrm>
            <a:off x="7565343" y="4106812"/>
            <a:ext cx="2393848" cy="2415743"/>
          </a:xfrm>
          <a:prstGeom prst="rect">
            <a:avLst/>
          </a:prstGeom>
        </p:spPr>
      </p:pic>
      <p:sp>
        <p:nvSpPr>
          <p:cNvPr id="61" name="文字方塊 60">
            <a:extLst>
              <a:ext uri="{FF2B5EF4-FFF2-40B4-BE49-F238E27FC236}">
                <a16:creationId xmlns:a16="http://schemas.microsoft.com/office/drawing/2014/main" id="{CCED80F1-8B16-EE22-42C6-01E10A6FE1A1}"/>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2" name="直線接點 1">
            <a:extLst>
              <a:ext uri="{FF2B5EF4-FFF2-40B4-BE49-F238E27FC236}">
                <a16:creationId xmlns:a16="http://schemas.microsoft.com/office/drawing/2014/main" id="{193F9F41-2DBC-93DB-2295-0A38E8213F4B}"/>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日期版面配置區 2">
            <a:extLst>
              <a:ext uri="{FF2B5EF4-FFF2-40B4-BE49-F238E27FC236}">
                <a16:creationId xmlns:a16="http://schemas.microsoft.com/office/drawing/2014/main" id="{CC78360D-CEEB-9BF4-CEB5-DB86FCC21908}"/>
              </a:ext>
            </a:extLst>
          </p:cNvPr>
          <p:cNvSpPr>
            <a:spLocks noGrp="1"/>
          </p:cNvSpPr>
          <p:nvPr>
            <p:ph type="dt" sz="half" idx="10"/>
          </p:nvPr>
        </p:nvSpPr>
        <p:spPr/>
        <p:txBody>
          <a:bodyPr/>
          <a:lstStyle/>
          <a:p>
            <a:fld id="{B663BA71-47E6-43D2-962E-02991E34890F}" type="datetime1">
              <a:rPr lang="zh-TW" altLang="en-US" smtClean="0"/>
              <a:t>2022/11/30</a:t>
            </a:fld>
            <a:endParaRPr lang="zh-TW" altLang="en-US"/>
          </a:p>
        </p:txBody>
      </p:sp>
      <p:sp>
        <p:nvSpPr>
          <p:cNvPr id="4" name="投影片編號版面配置區 3">
            <a:extLst>
              <a:ext uri="{FF2B5EF4-FFF2-40B4-BE49-F238E27FC236}">
                <a16:creationId xmlns:a16="http://schemas.microsoft.com/office/drawing/2014/main" id="{3600439E-3A07-9DC9-D9D7-6B9A46D30EC5}"/>
              </a:ext>
            </a:extLst>
          </p:cNvPr>
          <p:cNvSpPr>
            <a:spLocks noGrp="1"/>
          </p:cNvSpPr>
          <p:nvPr>
            <p:ph type="sldNum" sz="quarter" idx="12"/>
          </p:nvPr>
        </p:nvSpPr>
        <p:spPr/>
        <p:txBody>
          <a:bodyPr/>
          <a:lstStyle/>
          <a:p>
            <a:fld id="{D122B0B9-7B5A-4E7C-B90D-A0EA07B70D84}" type="slidenum">
              <a:rPr lang="zh-TW" altLang="en-US" smtClean="0"/>
              <a:t>16</a:t>
            </a:fld>
            <a:endParaRPr lang="zh-TW" altLang="en-US"/>
          </a:p>
        </p:txBody>
      </p:sp>
    </p:spTree>
    <p:extLst>
      <p:ext uri="{BB962C8B-B14F-4D97-AF65-F5344CB8AC3E}">
        <p14:creationId xmlns:p14="http://schemas.microsoft.com/office/powerpoint/2010/main" val="411148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wipe(left)">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left)">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animBg="1"/>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7032"/>
            <a:ext cx="68364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14</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來文單位：中茂資產開發股份有限公司</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項</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請釋摘要：豎道區劃</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建築物內挑空</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區劃面積</a:t>
            </a:r>
            <a:r>
              <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遮煙性能</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F386E211-F25A-4149-9A53-8AEC4DA87C30}"/>
              </a:ext>
            </a:extLst>
          </p:cNvPr>
          <p:cNvSpPr txBox="1"/>
          <p:nvPr/>
        </p:nvSpPr>
        <p:spPr>
          <a:xfrm>
            <a:off x="629452" y="2366743"/>
            <a:ext cx="6858983" cy="1754326"/>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79</a:t>
            </a:r>
            <a:r>
              <a:rPr lang="zh-TW" altLang="en-US" sz="1800" b="0" dirty="0">
                <a:solidFill>
                  <a:srgbClr val="C00000"/>
                </a:solidFill>
                <a:latin typeface="微軟正黑體" panose="020B0604030504040204" pitchFamily="34" charset="-120"/>
                <a:ea typeface="微軟正黑體" panose="020B0604030504040204" pitchFamily="34" charset="-120"/>
              </a:rPr>
              <a:t>條之</a:t>
            </a:r>
            <a:r>
              <a:rPr lang="en-US" altLang="zh-TW" sz="1800" b="0" dirty="0">
                <a:solidFill>
                  <a:srgbClr val="C00000"/>
                </a:solidFill>
                <a:latin typeface="微軟正黑體" panose="020B0604030504040204" pitchFamily="34" charset="-120"/>
                <a:ea typeface="微軟正黑體" panose="020B0604030504040204" pitchFamily="34" charset="-120"/>
              </a:rPr>
              <a:t>2</a:t>
            </a:r>
            <a:r>
              <a:rPr lang="zh-TW" altLang="en-US" sz="1800" b="0" dirty="0">
                <a:solidFill>
                  <a:srgbClr val="C00000"/>
                </a:solidFill>
                <a:latin typeface="微軟正黑體" panose="020B0604030504040204" pitchFamily="34" charset="-120"/>
                <a:ea typeface="微軟正黑體" panose="020B0604030504040204" pitchFamily="34" charset="-120"/>
              </a:rPr>
              <a:t> </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第</a:t>
            </a:r>
            <a:r>
              <a:rPr lang="en-US" altLang="zh-TW" sz="1800" b="0" dirty="0">
                <a:solidFill>
                  <a:schemeClr val="tx1"/>
                </a:solidFill>
                <a:effectLst/>
                <a:latin typeface="微軟正黑體" panose="020B0604030504040204" pitchFamily="34" charset="-120"/>
                <a:ea typeface="微軟正黑體" panose="020B0604030504040204" pitchFamily="34" charset="-120"/>
              </a:rPr>
              <a:t>1</a:t>
            </a:r>
            <a:r>
              <a:rPr lang="zh-TW" altLang="en-US" sz="1800" b="0" dirty="0">
                <a:solidFill>
                  <a:schemeClr val="tx1"/>
                </a:solidFill>
                <a:effectLst/>
                <a:latin typeface="微軟正黑體" panose="020B0604030504040204" pitchFamily="34" charset="-120"/>
                <a:ea typeface="微軟正黑體" panose="020B0604030504040204" pitchFamily="34" charset="-120"/>
              </a:rPr>
              <a:t>項</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 防火構造建築物內之</a:t>
            </a:r>
            <a:r>
              <a:rPr lang="zh-TW" altLang="en-US" sz="1800" b="0" dirty="0">
                <a:solidFill>
                  <a:srgbClr val="C00000"/>
                </a:solidFill>
                <a:latin typeface="微軟正黑體" panose="020B0604030504040204" pitchFamily="34" charset="-120"/>
                <a:ea typeface="微軟正黑體" panose="020B0604030504040204" pitchFamily="34" charset="-120"/>
              </a:rPr>
              <a:t>挑空</a:t>
            </a:r>
            <a:r>
              <a:rPr lang="zh-TW" altLang="en-US" sz="1800" b="0" dirty="0">
                <a:solidFill>
                  <a:schemeClr val="tx1"/>
                </a:solidFill>
                <a:effectLst/>
                <a:latin typeface="微軟正黑體" panose="020B0604030504040204" pitchFamily="34" charset="-120"/>
                <a:ea typeface="微軟正黑體" panose="020B0604030504040204" pitchFamily="34" charset="-120"/>
              </a:rPr>
              <a:t>部分、昇降階梯間、安全梯之樓梯間、昇降機道、垂直貫穿樓板之管道間及其他類似部分</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應以具有一小時以上防火時效之牆壁、防火門窗等防火設備與該處防火構造之樓地板形成</a:t>
            </a:r>
            <a:r>
              <a:rPr lang="zh-TW" altLang="en-US" sz="1800" b="0" dirty="0">
                <a:solidFill>
                  <a:srgbClr val="C00000"/>
                </a:solidFill>
                <a:latin typeface="微軟正黑體" panose="020B0604030504040204" pitchFamily="34" charset="-120"/>
                <a:ea typeface="微軟正黑體" panose="020B0604030504040204" pitchFamily="34" charset="-120"/>
              </a:rPr>
              <a:t>區劃分隔</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u="sng" dirty="0">
                <a:solidFill>
                  <a:srgbClr val="C00000"/>
                </a:solidFill>
                <a:latin typeface="微軟正黑體" panose="020B0604030504040204" pitchFamily="34" charset="-120"/>
                <a:ea typeface="微軟正黑體" panose="020B0604030504040204" pitchFamily="34" charset="-120"/>
              </a:rPr>
              <a:t>昇降機道裝設之防火設備</a:t>
            </a:r>
            <a:r>
              <a:rPr lang="zh-TW" altLang="en-US" sz="1800" b="0" u="sng" dirty="0">
                <a:solidFill>
                  <a:schemeClr val="tx1"/>
                </a:solidFill>
                <a:effectLst/>
                <a:latin typeface="微軟正黑體" panose="020B0604030504040204" pitchFamily="34" charset="-120"/>
                <a:ea typeface="微軟正黑體" panose="020B0604030504040204" pitchFamily="34" charset="-120"/>
              </a:rPr>
              <a:t>應具有</a:t>
            </a:r>
            <a:r>
              <a:rPr lang="zh-TW" altLang="en-US" sz="1800" b="0" u="sng" dirty="0">
                <a:solidFill>
                  <a:srgbClr val="C00000"/>
                </a:solidFill>
                <a:latin typeface="微軟正黑體" panose="020B0604030504040204" pitchFamily="34" charset="-120"/>
                <a:ea typeface="微軟正黑體" panose="020B0604030504040204" pitchFamily="34" charset="-120"/>
              </a:rPr>
              <a:t>遮煙性能</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u="sng" dirty="0">
                <a:solidFill>
                  <a:srgbClr val="C00000"/>
                </a:solidFill>
                <a:latin typeface="微軟正黑體" panose="020B0604030504040204" pitchFamily="34" charset="-120"/>
                <a:ea typeface="微軟正黑體" panose="020B0604030504040204" pitchFamily="34" charset="-120"/>
              </a:rPr>
              <a:t>管道間之維修門</a:t>
            </a:r>
            <a:r>
              <a:rPr lang="zh-TW" altLang="en-US" sz="1800" b="0" u="sng" dirty="0">
                <a:solidFill>
                  <a:schemeClr val="tx1"/>
                </a:solidFill>
                <a:effectLst/>
                <a:latin typeface="微軟正黑體" panose="020B0604030504040204" pitchFamily="34" charset="-120"/>
                <a:ea typeface="微軟正黑體" panose="020B0604030504040204" pitchFamily="34" charset="-120"/>
              </a:rPr>
              <a:t>並應具有一小時以上防火時效及</a:t>
            </a:r>
            <a:r>
              <a:rPr lang="zh-TW" altLang="en-US" sz="1800" b="0" u="sng" dirty="0">
                <a:solidFill>
                  <a:srgbClr val="C00000"/>
                </a:solidFill>
                <a:latin typeface="微軟正黑體" panose="020B0604030504040204" pitchFamily="34" charset="-120"/>
                <a:ea typeface="微軟正黑體" panose="020B0604030504040204" pitchFamily="34" charset="-120"/>
              </a:rPr>
              <a:t>遮煙性能</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endParaRPr lang="en-US" altLang="zh-TW" sz="1800" b="0" dirty="0">
              <a:solidFill>
                <a:schemeClr val="tx1"/>
              </a:solidFill>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3A02984D-A98B-E5FB-23D5-B9FE4FE849AA}"/>
              </a:ext>
            </a:extLst>
          </p:cNvPr>
          <p:cNvSpPr txBox="1"/>
          <p:nvPr/>
        </p:nvSpPr>
        <p:spPr>
          <a:xfrm>
            <a:off x="629452" y="4260106"/>
            <a:ext cx="10713735" cy="2062103"/>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spcAft>
                <a:spcPts val="0"/>
              </a:spcAft>
            </a:pPr>
            <a:r>
              <a:rPr lang="zh-TW" altLang="en-US" dirty="0"/>
              <a:t>第</a:t>
            </a:r>
            <a:r>
              <a:rPr lang="en-US" altLang="zh-TW" dirty="0"/>
              <a:t>79</a:t>
            </a:r>
            <a:r>
              <a:rPr lang="zh-TW" altLang="en-US" dirty="0"/>
              <a:t>條之</a:t>
            </a:r>
            <a:r>
              <a:rPr lang="en-US" altLang="zh-TW" dirty="0"/>
              <a:t>2</a:t>
            </a:r>
            <a:r>
              <a:rPr lang="zh-TW" altLang="en-US" dirty="0"/>
              <a:t>第</a:t>
            </a:r>
            <a:r>
              <a:rPr lang="en-US" altLang="zh-TW" dirty="0"/>
              <a:t>1</a:t>
            </a:r>
            <a:r>
              <a:rPr lang="zh-TW" altLang="en-US" dirty="0"/>
              <a:t>項規定之豎道防火區劃，旨在確保垂直區劃之防火性能</a:t>
            </a:r>
            <a:r>
              <a:rPr lang="en-US" altLang="zh-TW" dirty="0"/>
              <a:t>，</a:t>
            </a:r>
            <a:r>
              <a:rPr lang="zh-TW" altLang="en-US" dirty="0"/>
              <a:t>避免垂直延燒∘</a:t>
            </a:r>
            <a:endParaRPr lang="en-US" altLang="zh-TW" dirty="0"/>
          </a:p>
          <a:p>
            <a:pPr>
              <a:spcAft>
                <a:spcPts val="0"/>
              </a:spcAft>
            </a:pPr>
            <a:r>
              <a:rPr lang="zh-TW" altLang="en-US" dirty="0"/>
              <a:t>第</a:t>
            </a:r>
            <a:r>
              <a:rPr lang="en-US" altLang="zh-TW" dirty="0"/>
              <a:t>3</a:t>
            </a:r>
            <a:r>
              <a:rPr lang="zh-TW" altLang="en-US" dirty="0"/>
              <a:t>項第</a:t>
            </a:r>
            <a:r>
              <a:rPr lang="en-US" altLang="zh-TW" dirty="0"/>
              <a:t>2</a:t>
            </a:r>
            <a:r>
              <a:rPr lang="zh-TW" altLang="en-US" dirty="0"/>
              <a:t>款所稱「樓地板面積在</a:t>
            </a:r>
            <a:r>
              <a:rPr lang="en-US" altLang="zh-TW" dirty="0"/>
              <a:t>1500</a:t>
            </a:r>
            <a:r>
              <a:rPr lang="zh-TW" altLang="en-US" dirty="0"/>
              <a:t>平方公尺以下之挑空，樓梯及其他類似部分」之面積合計方式，係指</a:t>
            </a:r>
            <a:r>
              <a:rPr lang="zh-TW" altLang="en-US" u="sng" dirty="0">
                <a:solidFill>
                  <a:srgbClr val="C00000"/>
                </a:solidFill>
              </a:rPr>
              <a:t>被挑空連通之各樓層鄰接挑空範圍之樓地板，樓梯及其他類似部分之樓地板面積合計∘</a:t>
            </a:r>
            <a:endParaRPr lang="en-US" altLang="zh-TW" u="sng" dirty="0">
              <a:solidFill>
                <a:srgbClr val="C00000"/>
              </a:solidFill>
            </a:endParaRPr>
          </a:p>
          <a:p>
            <a:r>
              <a:rPr lang="zh-TW" altLang="en-US" u="sng" dirty="0">
                <a:solidFill>
                  <a:srgbClr val="C00000"/>
                </a:solidFill>
              </a:rPr>
              <a:t>挑空部分之防火區劃分隔構件</a:t>
            </a:r>
            <a:r>
              <a:rPr lang="zh-TW" altLang="en-US" u="sng" dirty="0">
                <a:solidFill>
                  <a:srgbClr val="C00000"/>
                </a:solidFill>
                <a:latin typeface="Posterama" panose="020B0504020200020000" pitchFamily="34" charset="0"/>
                <a:cs typeface="Posterama" panose="020B0504020200020000" pitchFamily="34" charset="0"/>
              </a:rPr>
              <a:t>，</a:t>
            </a:r>
            <a:r>
              <a:rPr lang="zh-TW" altLang="en-US" u="sng" dirty="0">
                <a:solidFill>
                  <a:srgbClr val="C00000"/>
                </a:solidFill>
              </a:rPr>
              <a:t>係位於挑空部分與各樓層鄰接挑空範圍之樓地板之間</a:t>
            </a:r>
            <a:r>
              <a:rPr lang="zh-TW" altLang="en-US" u="sng" dirty="0">
                <a:solidFill>
                  <a:srgbClr val="C00000"/>
                </a:solidFill>
                <a:latin typeface="Posterama" panose="020B0504020200020000" pitchFamily="34" charset="0"/>
                <a:cs typeface="Posterama" panose="020B0504020200020000" pitchFamily="34" charset="0"/>
              </a:rPr>
              <a:t>，且上開規定並</a:t>
            </a:r>
            <a:r>
              <a:rPr lang="zh-TW" altLang="en-US" u="sng" dirty="0">
                <a:solidFill>
                  <a:srgbClr val="C00000"/>
                </a:solidFill>
              </a:rPr>
              <a:t>無要求遮煙性能∘</a:t>
            </a:r>
            <a:endParaRPr lang="en-US" altLang="zh-TW" u="sng" dirty="0">
              <a:solidFill>
                <a:srgbClr val="C00000"/>
              </a:solidFill>
            </a:endParaRPr>
          </a:p>
        </p:txBody>
      </p:sp>
      <p:sp>
        <p:nvSpPr>
          <p:cNvPr id="3" name="文字方塊 2">
            <a:extLst>
              <a:ext uri="{FF2B5EF4-FFF2-40B4-BE49-F238E27FC236}">
                <a16:creationId xmlns:a16="http://schemas.microsoft.com/office/drawing/2014/main" id="{AA6AEE4A-C35C-7232-BE2B-00D41092CC0C}"/>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5" name="直線接點 4">
            <a:extLst>
              <a:ext uri="{FF2B5EF4-FFF2-40B4-BE49-F238E27FC236}">
                <a16:creationId xmlns:a16="http://schemas.microsoft.com/office/drawing/2014/main" id="{B64D3EC7-C1C8-B5F2-C0E8-89F97AE5DF4F}"/>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日期版面配置區 3">
            <a:extLst>
              <a:ext uri="{FF2B5EF4-FFF2-40B4-BE49-F238E27FC236}">
                <a16:creationId xmlns:a16="http://schemas.microsoft.com/office/drawing/2014/main" id="{8A8AAB45-E8F5-C153-B77C-A777AEFB4F18}"/>
              </a:ext>
            </a:extLst>
          </p:cNvPr>
          <p:cNvSpPr>
            <a:spLocks noGrp="1"/>
          </p:cNvSpPr>
          <p:nvPr>
            <p:ph type="dt" sz="half" idx="10"/>
          </p:nvPr>
        </p:nvSpPr>
        <p:spPr/>
        <p:txBody>
          <a:bodyPr/>
          <a:lstStyle/>
          <a:p>
            <a:fld id="{D5EE3E8E-D78D-4DB5-9EE9-8A553CBAC20B}" type="datetime1">
              <a:rPr lang="zh-TW" altLang="en-US" smtClean="0"/>
              <a:t>2022/11/30</a:t>
            </a:fld>
            <a:endParaRPr lang="zh-TW" altLang="en-US"/>
          </a:p>
        </p:txBody>
      </p:sp>
      <p:sp>
        <p:nvSpPr>
          <p:cNvPr id="6" name="投影片編號版面配置區 5">
            <a:extLst>
              <a:ext uri="{FF2B5EF4-FFF2-40B4-BE49-F238E27FC236}">
                <a16:creationId xmlns:a16="http://schemas.microsoft.com/office/drawing/2014/main" id="{56D1EABA-B8BA-85DB-2984-11646B80582C}"/>
              </a:ext>
            </a:extLst>
          </p:cNvPr>
          <p:cNvSpPr>
            <a:spLocks noGrp="1"/>
          </p:cNvSpPr>
          <p:nvPr>
            <p:ph type="sldNum" sz="quarter" idx="12"/>
          </p:nvPr>
        </p:nvSpPr>
        <p:spPr/>
        <p:txBody>
          <a:bodyPr/>
          <a:lstStyle/>
          <a:p>
            <a:fld id="{D122B0B9-7B5A-4E7C-B90D-A0EA07B70D84}" type="slidenum">
              <a:rPr lang="zh-TW" altLang="en-US" smtClean="0"/>
              <a:t>17</a:t>
            </a:fld>
            <a:endParaRPr lang="zh-TW" altLang="en-US"/>
          </a:p>
        </p:txBody>
      </p:sp>
    </p:spTree>
    <p:extLst>
      <p:ext uri="{BB962C8B-B14F-4D97-AF65-F5344CB8AC3E}">
        <p14:creationId xmlns:p14="http://schemas.microsoft.com/office/powerpoint/2010/main" val="343079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7032"/>
            <a:ext cx="68364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14</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來文單位：中茂資產開發股份有限公司</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項</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請釋摘要：豎道區劃</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建築物內挑空</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區劃面積</a:t>
            </a:r>
            <a:r>
              <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遮煙性能</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7" name="直線接點 6">
            <a:extLst>
              <a:ext uri="{FF2B5EF4-FFF2-40B4-BE49-F238E27FC236}">
                <a16:creationId xmlns:a16="http://schemas.microsoft.com/office/drawing/2014/main" id="{2421F3C0-0EAE-4B44-AC16-5426F6CC97B8}"/>
              </a:ext>
            </a:extLst>
          </p:cNvPr>
          <p:cNvCxnSpPr>
            <a:cxnSpLocks/>
          </p:cNvCxnSpPr>
          <p:nvPr/>
        </p:nvCxnSpPr>
        <p:spPr>
          <a:xfrm>
            <a:off x="1698171" y="5419678"/>
            <a:ext cx="112815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0EE358C3-F0A0-4C09-8A57-7DFCC9F52BD8}"/>
              </a:ext>
            </a:extLst>
          </p:cNvPr>
          <p:cNvCxnSpPr>
            <a:cxnSpLocks/>
          </p:cNvCxnSpPr>
          <p:nvPr/>
        </p:nvCxnSpPr>
        <p:spPr>
          <a:xfrm flipV="1">
            <a:off x="1686296" y="2648197"/>
            <a:ext cx="9896" cy="399113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64903363-A155-47D8-95DB-9018C6F89DF2}"/>
              </a:ext>
            </a:extLst>
          </p:cNvPr>
          <p:cNvCxnSpPr>
            <a:cxnSpLocks/>
          </p:cNvCxnSpPr>
          <p:nvPr/>
        </p:nvCxnSpPr>
        <p:spPr>
          <a:xfrm flipV="1">
            <a:off x="4461395" y="2648196"/>
            <a:ext cx="9896" cy="399113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6CA2AE65-FF55-4737-AF8D-64DA62156898}"/>
              </a:ext>
            </a:extLst>
          </p:cNvPr>
          <p:cNvCxnSpPr>
            <a:cxnSpLocks/>
          </p:cNvCxnSpPr>
          <p:nvPr/>
        </p:nvCxnSpPr>
        <p:spPr>
          <a:xfrm>
            <a:off x="1686296" y="6625476"/>
            <a:ext cx="277509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71A212B2-18B6-4B9F-AC75-DDA2F3FC4D06}"/>
              </a:ext>
            </a:extLst>
          </p:cNvPr>
          <p:cNvCxnSpPr>
            <a:cxnSpLocks/>
          </p:cNvCxnSpPr>
          <p:nvPr/>
        </p:nvCxnSpPr>
        <p:spPr>
          <a:xfrm>
            <a:off x="1706088" y="6198883"/>
            <a:ext cx="276520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82A13E3A-523C-48B0-AE25-3A33BC2E85AF}"/>
              </a:ext>
            </a:extLst>
          </p:cNvPr>
          <p:cNvCxnSpPr>
            <a:cxnSpLocks/>
          </p:cNvCxnSpPr>
          <p:nvPr/>
        </p:nvCxnSpPr>
        <p:spPr>
          <a:xfrm>
            <a:off x="1696192" y="5852556"/>
            <a:ext cx="11182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E9AA6022-1A83-4E2C-958C-52B864536AE7}"/>
              </a:ext>
            </a:extLst>
          </p:cNvPr>
          <p:cNvCxnSpPr>
            <a:cxnSpLocks/>
          </p:cNvCxnSpPr>
          <p:nvPr/>
        </p:nvCxnSpPr>
        <p:spPr>
          <a:xfrm flipV="1">
            <a:off x="1087542" y="5911121"/>
            <a:ext cx="575004" cy="12192"/>
          </a:xfrm>
          <a:prstGeom prst="line">
            <a:avLst/>
          </a:prstGeom>
          <a:ln w="165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6E37249B-A16E-43C9-9EF6-F8492EA0F7D8}"/>
              </a:ext>
            </a:extLst>
          </p:cNvPr>
          <p:cNvCxnSpPr>
            <a:cxnSpLocks/>
          </p:cNvCxnSpPr>
          <p:nvPr/>
        </p:nvCxnSpPr>
        <p:spPr>
          <a:xfrm>
            <a:off x="3651893" y="5391397"/>
            <a:ext cx="81939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2780B95C-1112-47BF-9779-B1C55A8443AD}"/>
              </a:ext>
            </a:extLst>
          </p:cNvPr>
          <p:cNvCxnSpPr>
            <a:cxnSpLocks/>
          </p:cNvCxnSpPr>
          <p:nvPr/>
        </p:nvCxnSpPr>
        <p:spPr>
          <a:xfrm>
            <a:off x="3651893" y="5843129"/>
            <a:ext cx="81939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0309E8D6-B824-49C9-BB2D-B476C93D370C}"/>
              </a:ext>
            </a:extLst>
          </p:cNvPr>
          <p:cNvCxnSpPr>
            <a:cxnSpLocks/>
          </p:cNvCxnSpPr>
          <p:nvPr/>
        </p:nvCxnSpPr>
        <p:spPr>
          <a:xfrm>
            <a:off x="1706088" y="5043704"/>
            <a:ext cx="11182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96DFA120-9F45-4B67-B504-4E94F62ED6AF}"/>
              </a:ext>
            </a:extLst>
          </p:cNvPr>
          <p:cNvCxnSpPr>
            <a:cxnSpLocks/>
          </p:cNvCxnSpPr>
          <p:nvPr/>
        </p:nvCxnSpPr>
        <p:spPr>
          <a:xfrm>
            <a:off x="3640017" y="5009408"/>
            <a:ext cx="81939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7985681E-93F8-41AE-AC21-93179976E616}"/>
              </a:ext>
            </a:extLst>
          </p:cNvPr>
          <p:cNvCxnSpPr>
            <a:cxnSpLocks/>
          </p:cNvCxnSpPr>
          <p:nvPr/>
        </p:nvCxnSpPr>
        <p:spPr>
          <a:xfrm>
            <a:off x="1711037" y="3862035"/>
            <a:ext cx="275530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19C587FD-0876-48F0-AA04-F1111DFFC067}"/>
              </a:ext>
            </a:extLst>
          </p:cNvPr>
          <p:cNvCxnSpPr>
            <a:cxnSpLocks/>
          </p:cNvCxnSpPr>
          <p:nvPr/>
        </p:nvCxnSpPr>
        <p:spPr>
          <a:xfrm>
            <a:off x="1717963" y="4689911"/>
            <a:ext cx="11182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CCAF0023-5C62-49F2-A813-44F5FB38C403}"/>
              </a:ext>
            </a:extLst>
          </p:cNvPr>
          <p:cNvCxnSpPr>
            <a:cxnSpLocks/>
          </p:cNvCxnSpPr>
          <p:nvPr/>
        </p:nvCxnSpPr>
        <p:spPr>
          <a:xfrm>
            <a:off x="3628142" y="4664287"/>
            <a:ext cx="81939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C4B06148-05D9-45ED-8B42-10557C7B17C2}"/>
              </a:ext>
            </a:extLst>
          </p:cNvPr>
          <p:cNvCxnSpPr>
            <a:cxnSpLocks/>
          </p:cNvCxnSpPr>
          <p:nvPr/>
        </p:nvCxnSpPr>
        <p:spPr>
          <a:xfrm>
            <a:off x="1706088" y="4320939"/>
            <a:ext cx="11182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95B4A14F-DC17-4B75-A399-A43793AF0F34}"/>
              </a:ext>
            </a:extLst>
          </p:cNvPr>
          <p:cNvCxnSpPr>
            <a:cxnSpLocks/>
          </p:cNvCxnSpPr>
          <p:nvPr/>
        </p:nvCxnSpPr>
        <p:spPr>
          <a:xfrm>
            <a:off x="3626020" y="4305212"/>
            <a:ext cx="81939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群組 79">
            <a:extLst>
              <a:ext uri="{FF2B5EF4-FFF2-40B4-BE49-F238E27FC236}">
                <a16:creationId xmlns:a16="http://schemas.microsoft.com/office/drawing/2014/main" id="{B5AEEAF5-0CF2-4849-A44E-AF6943218E51}"/>
              </a:ext>
            </a:extLst>
          </p:cNvPr>
          <p:cNvGrpSpPr/>
          <p:nvPr/>
        </p:nvGrpSpPr>
        <p:grpSpPr>
          <a:xfrm>
            <a:off x="2360434" y="3831771"/>
            <a:ext cx="1701158" cy="2403566"/>
            <a:chOff x="2360434" y="3891659"/>
            <a:chExt cx="1701158" cy="2271600"/>
          </a:xfrm>
        </p:grpSpPr>
        <p:cxnSp>
          <p:nvCxnSpPr>
            <p:cNvPr id="41" name="直線接點 40">
              <a:extLst>
                <a:ext uri="{FF2B5EF4-FFF2-40B4-BE49-F238E27FC236}">
                  <a16:creationId xmlns:a16="http://schemas.microsoft.com/office/drawing/2014/main" id="{862A1467-8E15-43EB-9F7F-525EC05F56CD}"/>
                </a:ext>
              </a:extLst>
            </p:cNvPr>
            <p:cNvCxnSpPr>
              <a:cxnSpLocks/>
            </p:cNvCxnSpPr>
            <p:nvPr/>
          </p:nvCxnSpPr>
          <p:spPr>
            <a:xfrm flipV="1">
              <a:off x="2363190" y="3917389"/>
              <a:ext cx="23749" cy="2245870"/>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CACB6273-8876-4BF2-A87B-63D933D1292F}"/>
                </a:ext>
              </a:extLst>
            </p:cNvPr>
            <p:cNvCxnSpPr>
              <a:cxnSpLocks/>
            </p:cNvCxnSpPr>
            <p:nvPr/>
          </p:nvCxnSpPr>
          <p:spPr>
            <a:xfrm flipV="1">
              <a:off x="4047683" y="3891659"/>
              <a:ext cx="0" cy="2247850"/>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8C5B89DB-DE44-4296-9564-526E910B5479}"/>
                </a:ext>
              </a:extLst>
            </p:cNvPr>
            <p:cNvCxnSpPr>
              <a:cxnSpLocks/>
            </p:cNvCxnSpPr>
            <p:nvPr/>
          </p:nvCxnSpPr>
          <p:spPr>
            <a:xfrm flipV="1">
              <a:off x="2360434" y="3906887"/>
              <a:ext cx="1701158" cy="1"/>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73FB670C-F726-443F-B43F-7ECD3CB2309A}"/>
                </a:ext>
              </a:extLst>
            </p:cNvPr>
            <p:cNvCxnSpPr>
              <a:cxnSpLocks/>
            </p:cNvCxnSpPr>
            <p:nvPr/>
          </p:nvCxnSpPr>
          <p:spPr>
            <a:xfrm flipH="1">
              <a:off x="2363189" y="6130760"/>
              <a:ext cx="1684494" cy="8748"/>
            </a:xfrm>
            <a:prstGeom prst="line">
              <a:avLst/>
            </a:prstGeom>
            <a:ln w="57150">
              <a:solidFill>
                <a:srgbClr val="C00000"/>
              </a:solidFill>
              <a:prstDash val="sysDot"/>
            </a:ln>
          </p:spPr>
          <p:style>
            <a:lnRef idx="1">
              <a:schemeClr val="accent1"/>
            </a:lnRef>
            <a:fillRef idx="0">
              <a:schemeClr val="accent1"/>
            </a:fillRef>
            <a:effectRef idx="0">
              <a:schemeClr val="accent1"/>
            </a:effectRef>
            <a:fontRef idx="minor">
              <a:schemeClr val="tx1"/>
            </a:fontRef>
          </p:style>
        </p:cxnSp>
      </p:grpSp>
      <p:sp>
        <p:nvSpPr>
          <p:cNvPr id="61" name="矩形 60">
            <a:extLst>
              <a:ext uri="{FF2B5EF4-FFF2-40B4-BE49-F238E27FC236}">
                <a16:creationId xmlns:a16="http://schemas.microsoft.com/office/drawing/2014/main" id="{7BA8E418-7510-4D43-BF98-6E5C45E16800}"/>
              </a:ext>
            </a:extLst>
          </p:cNvPr>
          <p:cNvSpPr/>
          <p:nvPr/>
        </p:nvSpPr>
        <p:spPr>
          <a:xfrm>
            <a:off x="2431787" y="3908411"/>
            <a:ext cx="1567543" cy="2228578"/>
          </a:xfrm>
          <a:prstGeom prst="rect">
            <a:avLst/>
          </a:prstGeom>
          <a:solidFill>
            <a:srgbClr val="C00000">
              <a:alpha val="14902"/>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3" name="文字方塊 62">
            <a:extLst>
              <a:ext uri="{FF2B5EF4-FFF2-40B4-BE49-F238E27FC236}">
                <a16:creationId xmlns:a16="http://schemas.microsoft.com/office/drawing/2014/main" id="{6357762B-ECBC-4E76-B872-40F7D7A59D7C}"/>
              </a:ext>
            </a:extLst>
          </p:cNvPr>
          <p:cNvSpPr txBox="1"/>
          <p:nvPr/>
        </p:nvSpPr>
        <p:spPr>
          <a:xfrm>
            <a:off x="4987934" y="3787652"/>
            <a:ext cx="2777395" cy="646331"/>
          </a:xfrm>
          <a:prstGeom prst="rect">
            <a:avLst/>
          </a:prstGeom>
          <a:noFill/>
        </p:spPr>
        <p:txBody>
          <a:bodyPr wrap="square">
            <a:spAutoFit/>
          </a:bodyPr>
          <a:lstStyle/>
          <a:p>
            <a:r>
              <a:rPr lang="zh-TW" altLang="en-US" u="sng" spc="200" dirty="0">
                <a:solidFill>
                  <a:schemeClr val="accent5"/>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被挑空連通之各樓層鄰接挑空範圍之樓地板</a:t>
            </a:r>
          </a:p>
        </p:txBody>
      </p:sp>
      <p:grpSp>
        <p:nvGrpSpPr>
          <p:cNvPr id="79" name="群組 78">
            <a:extLst>
              <a:ext uri="{FF2B5EF4-FFF2-40B4-BE49-F238E27FC236}">
                <a16:creationId xmlns:a16="http://schemas.microsoft.com/office/drawing/2014/main" id="{1AD89708-49AD-444F-8696-A4B5C434724D}"/>
              </a:ext>
            </a:extLst>
          </p:cNvPr>
          <p:cNvGrpSpPr/>
          <p:nvPr/>
        </p:nvGrpSpPr>
        <p:grpSpPr>
          <a:xfrm>
            <a:off x="2386939" y="4304218"/>
            <a:ext cx="1686528" cy="1853887"/>
            <a:chOff x="2375064" y="4304817"/>
            <a:chExt cx="1686528" cy="1822730"/>
          </a:xfrm>
        </p:grpSpPr>
        <p:cxnSp>
          <p:nvCxnSpPr>
            <p:cNvPr id="66" name="直線接點 65">
              <a:extLst>
                <a:ext uri="{FF2B5EF4-FFF2-40B4-BE49-F238E27FC236}">
                  <a16:creationId xmlns:a16="http://schemas.microsoft.com/office/drawing/2014/main" id="{8EA1079C-B85C-4E1B-95FD-B1D4A7348460}"/>
                </a:ext>
              </a:extLst>
            </p:cNvPr>
            <p:cNvCxnSpPr>
              <a:cxnSpLocks/>
            </p:cNvCxnSpPr>
            <p:nvPr/>
          </p:nvCxnSpPr>
          <p:spPr>
            <a:xfrm>
              <a:off x="2386939" y="4321255"/>
              <a:ext cx="43938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1A276197-C995-41E5-9CC0-B41ECF3F6334}"/>
                </a:ext>
              </a:extLst>
            </p:cNvPr>
            <p:cNvCxnSpPr>
              <a:cxnSpLocks/>
            </p:cNvCxnSpPr>
            <p:nvPr/>
          </p:nvCxnSpPr>
          <p:spPr>
            <a:xfrm>
              <a:off x="3622204" y="4304817"/>
              <a:ext cx="43938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6019C41A-F3CF-4BAD-8310-1647439718B1}"/>
                </a:ext>
              </a:extLst>
            </p:cNvPr>
            <p:cNvCxnSpPr>
              <a:cxnSpLocks/>
            </p:cNvCxnSpPr>
            <p:nvPr/>
          </p:nvCxnSpPr>
          <p:spPr>
            <a:xfrm>
              <a:off x="2404751" y="4693432"/>
              <a:ext cx="43938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00CA17C4-C11F-4FFC-94CA-0E84F288820F}"/>
                </a:ext>
              </a:extLst>
            </p:cNvPr>
            <p:cNvCxnSpPr>
              <a:cxnSpLocks/>
            </p:cNvCxnSpPr>
            <p:nvPr/>
          </p:nvCxnSpPr>
          <p:spPr>
            <a:xfrm>
              <a:off x="3622204" y="5379722"/>
              <a:ext cx="43938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C64C6A27-3EF1-417E-90E3-8CC6E3937F98}"/>
                </a:ext>
              </a:extLst>
            </p:cNvPr>
            <p:cNvCxnSpPr>
              <a:cxnSpLocks/>
            </p:cNvCxnSpPr>
            <p:nvPr/>
          </p:nvCxnSpPr>
          <p:spPr>
            <a:xfrm>
              <a:off x="3622204" y="5840881"/>
              <a:ext cx="43938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7F9D60DB-6FE4-4C83-91BA-E91CAA8BBBF6}"/>
                </a:ext>
              </a:extLst>
            </p:cNvPr>
            <p:cNvCxnSpPr>
              <a:cxnSpLocks/>
            </p:cNvCxnSpPr>
            <p:nvPr/>
          </p:nvCxnSpPr>
          <p:spPr>
            <a:xfrm>
              <a:off x="2392876" y="5036178"/>
              <a:ext cx="43938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BF10BE29-FFA3-464D-AD97-51B5E889ED9F}"/>
                </a:ext>
              </a:extLst>
            </p:cNvPr>
            <p:cNvCxnSpPr>
              <a:cxnSpLocks/>
            </p:cNvCxnSpPr>
            <p:nvPr/>
          </p:nvCxnSpPr>
          <p:spPr>
            <a:xfrm>
              <a:off x="2386939" y="5398259"/>
              <a:ext cx="43938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4" name="直線接點 73">
              <a:extLst>
                <a:ext uri="{FF2B5EF4-FFF2-40B4-BE49-F238E27FC236}">
                  <a16:creationId xmlns:a16="http://schemas.microsoft.com/office/drawing/2014/main" id="{C998D437-9247-4351-BD50-5CC5C5964888}"/>
                </a:ext>
              </a:extLst>
            </p:cNvPr>
            <p:cNvCxnSpPr>
              <a:cxnSpLocks/>
            </p:cNvCxnSpPr>
            <p:nvPr/>
          </p:nvCxnSpPr>
          <p:spPr>
            <a:xfrm>
              <a:off x="2375064" y="5840881"/>
              <a:ext cx="43938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289DA426-5AA3-4FE6-947A-B184E0399597}"/>
                </a:ext>
              </a:extLst>
            </p:cNvPr>
            <p:cNvCxnSpPr>
              <a:cxnSpLocks/>
            </p:cNvCxnSpPr>
            <p:nvPr/>
          </p:nvCxnSpPr>
          <p:spPr>
            <a:xfrm>
              <a:off x="3608295" y="4668580"/>
              <a:ext cx="43938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528EA8A3-FD1D-405F-9797-24FB244055C3}"/>
                </a:ext>
              </a:extLst>
            </p:cNvPr>
            <p:cNvCxnSpPr>
              <a:cxnSpLocks/>
            </p:cNvCxnSpPr>
            <p:nvPr/>
          </p:nvCxnSpPr>
          <p:spPr>
            <a:xfrm>
              <a:off x="3596331" y="4999523"/>
              <a:ext cx="43938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C6E664B2-A3BF-46D2-AB37-5D05A8CF5EC2}"/>
                </a:ext>
              </a:extLst>
            </p:cNvPr>
            <p:cNvCxnSpPr>
              <a:cxnSpLocks/>
            </p:cNvCxnSpPr>
            <p:nvPr/>
          </p:nvCxnSpPr>
          <p:spPr>
            <a:xfrm>
              <a:off x="2386091" y="6127547"/>
              <a:ext cx="1630968"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8" name="群組 87">
            <a:extLst>
              <a:ext uri="{FF2B5EF4-FFF2-40B4-BE49-F238E27FC236}">
                <a16:creationId xmlns:a16="http://schemas.microsoft.com/office/drawing/2014/main" id="{F75606B9-B7FF-47FA-8855-2B9D3C8E625F}"/>
              </a:ext>
            </a:extLst>
          </p:cNvPr>
          <p:cNvGrpSpPr/>
          <p:nvPr/>
        </p:nvGrpSpPr>
        <p:grpSpPr>
          <a:xfrm>
            <a:off x="2601109" y="4444474"/>
            <a:ext cx="2325912" cy="592208"/>
            <a:chOff x="2664018" y="4130633"/>
            <a:chExt cx="2486516" cy="592208"/>
          </a:xfrm>
        </p:grpSpPr>
        <p:cxnSp>
          <p:nvCxnSpPr>
            <p:cNvPr id="83" name="直線單箭頭接點 82">
              <a:extLst>
                <a:ext uri="{FF2B5EF4-FFF2-40B4-BE49-F238E27FC236}">
                  <a16:creationId xmlns:a16="http://schemas.microsoft.com/office/drawing/2014/main" id="{5F6EA9D5-BE2D-4966-A855-834D86E2AE6E}"/>
                </a:ext>
              </a:extLst>
            </p:cNvPr>
            <p:cNvCxnSpPr/>
            <p:nvPr/>
          </p:nvCxnSpPr>
          <p:spPr>
            <a:xfrm flipV="1">
              <a:off x="3827900" y="4132613"/>
              <a:ext cx="1322634" cy="572494"/>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單箭頭接點 83">
              <a:extLst>
                <a:ext uri="{FF2B5EF4-FFF2-40B4-BE49-F238E27FC236}">
                  <a16:creationId xmlns:a16="http://schemas.microsoft.com/office/drawing/2014/main" id="{FD91BA09-23E1-4DA3-81C1-829DB070513C}"/>
                </a:ext>
              </a:extLst>
            </p:cNvPr>
            <p:cNvCxnSpPr>
              <a:cxnSpLocks/>
            </p:cNvCxnSpPr>
            <p:nvPr/>
          </p:nvCxnSpPr>
          <p:spPr>
            <a:xfrm flipV="1">
              <a:off x="2664018" y="4130633"/>
              <a:ext cx="2466098" cy="592208"/>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0" name="直線單箭頭接點 89">
            <a:extLst>
              <a:ext uri="{FF2B5EF4-FFF2-40B4-BE49-F238E27FC236}">
                <a16:creationId xmlns:a16="http://schemas.microsoft.com/office/drawing/2014/main" id="{C2F961A2-5EAF-4D39-87A8-2596AB271CFE}"/>
              </a:ext>
            </a:extLst>
          </p:cNvPr>
          <p:cNvCxnSpPr>
            <a:cxnSpLocks/>
            <a:endCxn id="96" idx="1"/>
          </p:cNvCxnSpPr>
          <p:nvPr/>
        </p:nvCxnSpPr>
        <p:spPr>
          <a:xfrm flipV="1">
            <a:off x="4073467" y="5031761"/>
            <a:ext cx="929717" cy="202090"/>
          </a:xfrm>
          <a:prstGeom prst="straightConnector1">
            <a:avLst/>
          </a:prstGeom>
          <a:ln w="38100">
            <a:solidFill>
              <a:schemeClr val="accent5">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3" name="文字方塊 92">
            <a:extLst>
              <a:ext uri="{FF2B5EF4-FFF2-40B4-BE49-F238E27FC236}">
                <a16:creationId xmlns:a16="http://schemas.microsoft.com/office/drawing/2014/main" id="{35810FA8-8913-4C0B-9417-161E6FE29CBE}"/>
              </a:ext>
            </a:extLst>
          </p:cNvPr>
          <p:cNvSpPr txBox="1"/>
          <p:nvPr/>
        </p:nvSpPr>
        <p:spPr>
          <a:xfrm>
            <a:off x="5019563" y="5843129"/>
            <a:ext cx="3114303" cy="646331"/>
          </a:xfrm>
          <a:prstGeom prst="rect">
            <a:avLst/>
          </a:prstGeom>
          <a:noFill/>
        </p:spPr>
        <p:txBody>
          <a:bodyPr wrap="square">
            <a:spAutoFit/>
          </a:bodyPr>
          <a:lstStyle/>
          <a:p>
            <a:r>
              <a:rPr lang="zh-TW" altLang="en-US" u="sng" spc="2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挑空部分之防火區劃</a:t>
            </a:r>
            <a:endParaRPr lang="en-US" altLang="zh-TW" u="sng" spc="2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r>
              <a:rPr lang="zh-TW" altLang="en-US" u="sng" spc="2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構件尚無要求遮煙性能</a:t>
            </a:r>
          </a:p>
        </p:txBody>
      </p:sp>
      <p:sp>
        <p:nvSpPr>
          <p:cNvPr id="96" name="文字方塊 95">
            <a:extLst>
              <a:ext uri="{FF2B5EF4-FFF2-40B4-BE49-F238E27FC236}">
                <a16:creationId xmlns:a16="http://schemas.microsoft.com/office/drawing/2014/main" id="{DAD597E9-75EE-4535-8B2F-7DC223376D90}"/>
              </a:ext>
            </a:extLst>
          </p:cNvPr>
          <p:cNvSpPr txBox="1"/>
          <p:nvPr/>
        </p:nvSpPr>
        <p:spPr>
          <a:xfrm>
            <a:off x="5003184" y="4570096"/>
            <a:ext cx="2965372" cy="923330"/>
          </a:xfrm>
          <a:prstGeom prst="rect">
            <a:avLst/>
          </a:prstGeom>
          <a:noFill/>
        </p:spPr>
        <p:txBody>
          <a:bodyPr wrap="square">
            <a:spAutoFit/>
          </a:bodyPr>
          <a:lstStyle>
            <a:defPPr>
              <a:defRPr lang="zh-TW"/>
            </a:defPPr>
            <a:lvl1pPr>
              <a:defRPr u="sng" spc="200">
                <a:solidFill>
                  <a:schemeClr val="accent5"/>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r>
              <a:rPr lang="zh-TW" altLang="en-US" dirty="0">
                <a:solidFill>
                  <a:schemeClr val="accent5">
                    <a:lumMod val="75000"/>
                  </a:schemeClr>
                </a:solidFill>
              </a:rPr>
              <a:t>挑空部分之區劃分隔係於挑空部分與各樓層鄰接挑空範圍之樓地板間</a:t>
            </a:r>
            <a:endParaRPr lang="en-US" altLang="zh-TW" dirty="0">
              <a:solidFill>
                <a:schemeClr val="accent5">
                  <a:lumMod val="75000"/>
                </a:schemeClr>
              </a:solidFill>
            </a:endParaRPr>
          </a:p>
        </p:txBody>
      </p:sp>
      <p:cxnSp>
        <p:nvCxnSpPr>
          <p:cNvPr id="97" name="直線接點 96">
            <a:extLst>
              <a:ext uri="{FF2B5EF4-FFF2-40B4-BE49-F238E27FC236}">
                <a16:creationId xmlns:a16="http://schemas.microsoft.com/office/drawing/2014/main" id="{22B33849-3F25-49D8-8FC3-C7EFCADB854B}"/>
              </a:ext>
            </a:extLst>
          </p:cNvPr>
          <p:cNvCxnSpPr>
            <a:cxnSpLocks/>
          </p:cNvCxnSpPr>
          <p:nvPr/>
        </p:nvCxnSpPr>
        <p:spPr>
          <a:xfrm>
            <a:off x="4490727" y="5923313"/>
            <a:ext cx="509400" cy="0"/>
          </a:xfrm>
          <a:prstGeom prst="line">
            <a:avLst/>
          </a:prstGeom>
          <a:ln w="165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4" name="直線單箭頭接點 103">
            <a:extLst>
              <a:ext uri="{FF2B5EF4-FFF2-40B4-BE49-F238E27FC236}">
                <a16:creationId xmlns:a16="http://schemas.microsoft.com/office/drawing/2014/main" id="{561639D6-D97F-4E88-9CBA-1A9DB2F56807}"/>
              </a:ext>
            </a:extLst>
          </p:cNvPr>
          <p:cNvCxnSpPr>
            <a:cxnSpLocks/>
            <a:endCxn id="106" idx="1"/>
          </p:cNvCxnSpPr>
          <p:nvPr/>
        </p:nvCxnSpPr>
        <p:spPr>
          <a:xfrm flipV="1">
            <a:off x="3976443" y="3119630"/>
            <a:ext cx="1023684" cy="688788"/>
          </a:xfrm>
          <a:prstGeom prst="straightConnector1">
            <a:avLst/>
          </a:prstGeom>
          <a:ln w="3810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06" name="文字方塊 105">
            <a:extLst>
              <a:ext uri="{FF2B5EF4-FFF2-40B4-BE49-F238E27FC236}">
                <a16:creationId xmlns:a16="http://schemas.microsoft.com/office/drawing/2014/main" id="{22D78FC1-A31B-4C1E-8ED0-3DE7CAE40FD3}"/>
              </a:ext>
            </a:extLst>
          </p:cNvPr>
          <p:cNvSpPr txBox="1"/>
          <p:nvPr/>
        </p:nvSpPr>
        <p:spPr>
          <a:xfrm>
            <a:off x="5000127" y="2934964"/>
            <a:ext cx="2522897" cy="369332"/>
          </a:xfrm>
          <a:prstGeom prst="rect">
            <a:avLst/>
          </a:prstGeom>
          <a:noFill/>
        </p:spPr>
        <p:txBody>
          <a:bodyPr wrap="square">
            <a:spAutoFit/>
          </a:bodyPr>
          <a:lstStyle/>
          <a:p>
            <a:r>
              <a:rPr lang="zh-TW" altLang="en-US" u="sng" spc="2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挑空部分之防火區劃</a:t>
            </a:r>
            <a:endParaRPr lang="en-US" altLang="zh-TW" u="sng" spc="2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3" name="直線接點 2">
            <a:extLst>
              <a:ext uri="{FF2B5EF4-FFF2-40B4-BE49-F238E27FC236}">
                <a16:creationId xmlns:a16="http://schemas.microsoft.com/office/drawing/2014/main" id="{606C381C-58CE-40F0-B83F-6D6F970FEB06}"/>
              </a:ext>
            </a:extLst>
          </p:cNvPr>
          <p:cNvCxnSpPr>
            <a:cxnSpLocks/>
          </p:cNvCxnSpPr>
          <p:nvPr/>
        </p:nvCxnSpPr>
        <p:spPr>
          <a:xfrm flipH="1">
            <a:off x="2814452" y="3862035"/>
            <a:ext cx="837441" cy="2336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2D94F914-9E50-4E65-AB79-CE79F2A310DC}"/>
              </a:ext>
            </a:extLst>
          </p:cNvPr>
          <p:cNvCxnSpPr>
            <a:cxnSpLocks/>
          </p:cNvCxnSpPr>
          <p:nvPr/>
        </p:nvCxnSpPr>
        <p:spPr>
          <a:xfrm>
            <a:off x="2824348" y="3862035"/>
            <a:ext cx="827545" cy="23368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569D56C0-F16B-4BE5-B48B-5F90A8CBD608}"/>
              </a:ext>
            </a:extLst>
          </p:cNvPr>
          <p:cNvSpPr txBox="1"/>
          <p:nvPr/>
        </p:nvSpPr>
        <p:spPr>
          <a:xfrm>
            <a:off x="1695456" y="5513704"/>
            <a:ext cx="407484" cy="369332"/>
          </a:xfrm>
          <a:prstGeom prst="rect">
            <a:avLst/>
          </a:prstGeom>
          <a:noFill/>
        </p:spPr>
        <p:txBody>
          <a:bodyPr wrap="none" rtlCol="0">
            <a:spAutoFit/>
          </a:bodyPr>
          <a:lstStyle/>
          <a:p>
            <a:r>
              <a:rPr lang="en-US" altLang="zh-TW" dirty="0">
                <a:effectLst>
                  <a:outerShdw blurRad="38100" dist="38100" dir="2700000" algn="tl">
                    <a:srgbClr val="000000">
                      <a:alpha val="43137"/>
                    </a:srgbClr>
                  </a:outerShdw>
                </a:effectLst>
              </a:rPr>
              <a:t>1F</a:t>
            </a:r>
            <a:endParaRPr lang="zh-TW" altLang="en-US" dirty="0">
              <a:effectLst>
                <a:outerShdw blurRad="38100" dist="38100" dir="2700000" algn="tl">
                  <a:srgbClr val="000000">
                    <a:alpha val="43137"/>
                  </a:srgbClr>
                </a:outerShdw>
              </a:effectLst>
            </a:endParaRPr>
          </a:p>
        </p:txBody>
      </p:sp>
      <p:sp>
        <p:nvSpPr>
          <p:cNvPr id="58" name="文字方塊 57">
            <a:extLst>
              <a:ext uri="{FF2B5EF4-FFF2-40B4-BE49-F238E27FC236}">
                <a16:creationId xmlns:a16="http://schemas.microsoft.com/office/drawing/2014/main" id="{1D11D8FF-3374-4F28-8BA6-76C7BBC9D68E}"/>
              </a:ext>
            </a:extLst>
          </p:cNvPr>
          <p:cNvSpPr txBox="1"/>
          <p:nvPr/>
        </p:nvSpPr>
        <p:spPr>
          <a:xfrm>
            <a:off x="1687376" y="5074553"/>
            <a:ext cx="407484" cy="369332"/>
          </a:xfrm>
          <a:prstGeom prst="rect">
            <a:avLst/>
          </a:prstGeom>
          <a:noFill/>
        </p:spPr>
        <p:txBody>
          <a:bodyPr wrap="none" rtlCol="0">
            <a:spAutoFit/>
          </a:bodyPr>
          <a:lstStyle/>
          <a:p>
            <a:r>
              <a:rPr lang="en-US" altLang="zh-TW" dirty="0">
                <a:effectLst>
                  <a:outerShdw blurRad="38100" dist="38100" dir="2700000" algn="tl">
                    <a:srgbClr val="000000">
                      <a:alpha val="43137"/>
                    </a:srgbClr>
                  </a:outerShdw>
                </a:effectLst>
              </a:rPr>
              <a:t>2F</a:t>
            </a:r>
            <a:endParaRPr lang="zh-TW" altLang="en-US" dirty="0">
              <a:effectLst>
                <a:outerShdw blurRad="38100" dist="38100" dir="2700000" algn="tl">
                  <a:srgbClr val="000000">
                    <a:alpha val="43137"/>
                  </a:srgbClr>
                </a:outerShdw>
              </a:effectLst>
            </a:endParaRPr>
          </a:p>
        </p:txBody>
      </p:sp>
      <p:sp>
        <p:nvSpPr>
          <p:cNvPr id="59" name="文字方塊 58">
            <a:extLst>
              <a:ext uri="{FF2B5EF4-FFF2-40B4-BE49-F238E27FC236}">
                <a16:creationId xmlns:a16="http://schemas.microsoft.com/office/drawing/2014/main" id="{3B722E7C-3114-4AAB-B605-07280AF27547}"/>
              </a:ext>
            </a:extLst>
          </p:cNvPr>
          <p:cNvSpPr txBox="1"/>
          <p:nvPr/>
        </p:nvSpPr>
        <p:spPr>
          <a:xfrm>
            <a:off x="1676981" y="4677503"/>
            <a:ext cx="407484" cy="369332"/>
          </a:xfrm>
          <a:prstGeom prst="rect">
            <a:avLst/>
          </a:prstGeom>
          <a:noFill/>
        </p:spPr>
        <p:txBody>
          <a:bodyPr wrap="none" rtlCol="0">
            <a:spAutoFit/>
          </a:bodyPr>
          <a:lstStyle/>
          <a:p>
            <a:r>
              <a:rPr lang="en-US" altLang="zh-TW" dirty="0">
                <a:effectLst>
                  <a:outerShdw blurRad="38100" dist="38100" dir="2700000" algn="tl">
                    <a:srgbClr val="000000">
                      <a:alpha val="43137"/>
                    </a:srgbClr>
                  </a:outerShdw>
                </a:effectLst>
              </a:rPr>
              <a:t>3F</a:t>
            </a:r>
            <a:endParaRPr lang="zh-TW" altLang="en-US" dirty="0">
              <a:effectLst>
                <a:outerShdw blurRad="38100" dist="38100" dir="2700000" algn="tl">
                  <a:srgbClr val="000000">
                    <a:alpha val="43137"/>
                  </a:srgbClr>
                </a:outerShdw>
              </a:effectLst>
            </a:endParaRPr>
          </a:p>
        </p:txBody>
      </p:sp>
      <p:sp>
        <p:nvSpPr>
          <p:cNvPr id="60" name="文字方塊 59">
            <a:extLst>
              <a:ext uri="{FF2B5EF4-FFF2-40B4-BE49-F238E27FC236}">
                <a16:creationId xmlns:a16="http://schemas.microsoft.com/office/drawing/2014/main" id="{EA2DCCED-ED3C-4748-8B35-64B282840F6D}"/>
              </a:ext>
            </a:extLst>
          </p:cNvPr>
          <p:cNvSpPr txBox="1"/>
          <p:nvPr/>
        </p:nvSpPr>
        <p:spPr>
          <a:xfrm>
            <a:off x="1676981" y="4327581"/>
            <a:ext cx="407484" cy="369332"/>
          </a:xfrm>
          <a:prstGeom prst="rect">
            <a:avLst/>
          </a:prstGeom>
          <a:noFill/>
        </p:spPr>
        <p:txBody>
          <a:bodyPr wrap="none" rtlCol="0">
            <a:spAutoFit/>
          </a:bodyPr>
          <a:lstStyle/>
          <a:p>
            <a:r>
              <a:rPr lang="en-US" altLang="zh-TW" dirty="0">
                <a:effectLst>
                  <a:outerShdw blurRad="38100" dist="38100" dir="2700000" algn="tl">
                    <a:srgbClr val="000000">
                      <a:alpha val="43137"/>
                    </a:srgbClr>
                  </a:outerShdw>
                </a:effectLst>
              </a:rPr>
              <a:t>4F</a:t>
            </a:r>
            <a:endParaRPr lang="zh-TW" altLang="en-US" dirty="0">
              <a:effectLst>
                <a:outerShdw blurRad="38100" dist="38100" dir="2700000" algn="tl">
                  <a:srgbClr val="000000">
                    <a:alpha val="43137"/>
                  </a:srgbClr>
                </a:outerShdw>
              </a:effectLst>
            </a:endParaRPr>
          </a:p>
        </p:txBody>
      </p:sp>
      <p:sp>
        <p:nvSpPr>
          <p:cNvPr id="62" name="文字方塊 61">
            <a:extLst>
              <a:ext uri="{FF2B5EF4-FFF2-40B4-BE49-F238E27FC236}">
                <a16:creationId xmlns:a16="http://schemas.microsoft.com/office/drawing/2014/main" id="{2B661CC3-7A8C-45E2-89DA-36ABBE27084B}"/>
              </a:ext>
            </a:extLst>
          </p:cNvPr>
          <p:cNvSpPr txBox="1"/>
          <p:nvPr/>
        </p:nvSpPr>
        <p:spPr>
          <a:xfrm>
            <a:off x="1676981" y="3912835"/>
            <a:ext cx="407484" cy="369332"/>
          </a:xfrm>
          <a:prstGeom prst="rect">
            <a:avLst/>
          </a:prstGeom>
          <a:noFill/>
        </p:spPr>
        <p:txBody>
          <a:bodyPr wrap="none" rtlCol="0">
            <a:spAutoFit/>
          </a:bodyPr>
          <a:lstStyle/>
          <a:p>
            <a:r>
              <a:rPr lang="en-US" altLang="zh-TW" dirty="0">
                <a:effectLst>
                  <a:outerShdw blurRad="38100" dist="38100" dir="2700000" algn="tl">
                    <a:srgbClr val="000000">
                      <a:alpha val="43137"/>
                    </a:srgbClr>
                  </a:outerShdw>
                </a:effectLst>
              </a:rPr>
              <a:t>5F</a:t>
            </a:r>
            <a:endParaRPr lang="zh-TW" altLang="en-US" dirty="0">
              <a:effectLst>
                <a:outerShdw blurRad="38100" dist="38100" dir="2700000" algn="tl">
                  <a:srgbClr val="000000">
                    <a:alpha val="43137"/>
                  </a:srgbClr>
                </a:outerShdw>
              </a:effectLst>
            </a:endParaRPr>
          </a:p>
        </p:txBody>
      </p:sp>
      <p:sp>
        <p:nvSpPr>
          <p:cNvPr id="64" name="文字方塊 63">
            <a:extLst>
              <a:ext uri="{FF2B5EF4-FFF2-40B4-BE49-F238E27FC236}">
                <a16:creationId xmlns:a16="http://schemas.microsoft.com/office/drawing/2014/main" id="{F3AC9D35-3899-49ED-A7C0-AE3BBE49FBD7}"/>
              </a:ext>
            </a:extLst>
          </p:cNvPr>
          <p:cNvSpPr txBox="1"/>
          <p:nvPr/>
        </p:nvSpPr>
        <p:spPr>
          <a:xfrm>
            <a:off x="1687376" y="5863956"/>
            <a:ext cx="532518" cy="369332"/>
          </a:xfrm>
          <a:prstGeom prst="rect">
            <a:avLst/>
          </a:prstGeom>
          <a:noFill/>
        </p:spPr>
        <p:txBody>
          <a:bodyPr wrap="none" rtlCol="0">
            <a:spAutoFit/>
          </a:bodyPr>
          <a:lstStyle/>
          <a:p>
            <a:r>
              <a:rPr lang="en-US" altLang="zh-TW" dirty="0">
                <a:effectLst>
                  <a:outerShdw blurRad="38100" dist="38100" dir="2700000" algn="tl">
                    <a:srgbClr val="000000">
                      <a:alpha val="43137"/>
                    </a:srgbClr>
                  </a:outerShdw>
                </a:effectLst>
              </a:rPr>
              <a:t>B1F</a:t>
            </a:r>
            <a:endParaRPr lang="zh-TW" altLang="en-US" dirty="0">
              <a:effectLst>
                <a:outerShdw blurRad="38100" dist="38100" dir="2700000" algn="tl">
                  <a:srgbClr val="000000">
                    <a:alpha val="43137"/>
                  </a:srgbClr>
                </a:outerShdw>
              </a:effectLst>
            </a:endParaRPr>
          </a:p>
        </p:txBody>
      </p:sp>
      <p:sp>
        <p:nvSpPr>
          <p:cNvPr id="2" name="文字方塊 1">
            <a:extLst>
              <a:ext uri="{FF2B5EF4-FFF2-40B4-BE49-F238E27FC236}">
                <a16:creationId xmlns:a16="http://schemas.microsoft.com/office/drawing/2014/main" id="{D5AD5CC2-5586-8A0A-B82D-4331F707B3D5}"/>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箭號: 向下 8">
            <a:extLst>
              <a:ext uri="{FF2B5EF4-FFF2-40B4-BE49-F238E27FC236}">
                <a16:creationId xmlns:a16="http://schemas.microsoft.com/office/drawing/2014/main" id="{5FD2758A-E938-2118-6FBC-184C23B3ABFC}"/>
              </a:ext>
            </a:extLst>
          </p:cNvPr>
          <p:cNvSpPr/>
          <p:nvPr/>
        </p:nvSpPr>
        <p:spPr>
          <a:xfrm>
            <a:off x="6117997" y="5485532"/>
            <a:ext cx="269411" cy="437779"/>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 name="直線接點 4">
            <a:extLst>
              <a:ext uri="{FF2B5EF4-FFF2-40B4-BE49-F238E27FC236}">
                <a16:creationId xmlns:a16="http://schemas.microsoft.com/office/drawing/2014/main" id="{BBBA42CF-6400-B37B-069C-AB9758B947AA}"/>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日期版面配置區 3">
            <a:extLst>
              <a:ext uri="{FF2B5EF4-FFF2-40B4-BE49-F238E27FC236}">
                <a16:creationId xmlns:a16="http://schemas.microsoft.com/office/drawing/2014/main" id="{9F94AFB3-4C00-7EB0-F956-A6809EFCBA90}"/>
              </a:ext>
            </a:extLst>
          </p:cNvPr>
          <p:cNvSpPr>
            <a:spLocks noGrp="1"/>
          </p:cNvSpPr>
          <p:nvPr>
            <p:ph type="dt" sz="half" idx="10"/>
          </p:nvPr>
        </p:nvSpPr>
        <p:spPr/>
        <p:txBody>
          <a:bodyPr/>
          <a:lstStyle/>
          <a:p>
            <a:fld id="{A97239D5-FA72-4A6A-B416-B7F31FE950E1}" type="datetime1">
              <a:rPr lang="zh-TW" altLang="en-US" smtClean="0"/>
              <a:t>2022/11/30</a:t>
            </a:fld>
            <a:endParaRPr lang="zh-TW" altLang="en-US"/>
          </a:p>
        </p:txBody>
      </p:sp>
      <p:sp>
        <p:nvSpPr>
          <p:cNvPr id="6" name="投影片編號版面配置區 5">
            <a:extLst>
              <a:ext uri="{FF2B5EF4-FFF2-40B4-BE49-F238E27FC236}">
                <a16:creationId xmlns:a16="http://schemas.microsoft.com/office/drawing/2014/main" id="{5D282709-9475-9464-3348-B8A9EAC3018D}"/>
              </a:ext>
            </a:extLst>
          </p:cNvPr>
          <p:cNvSpPr>
            <a:spLocks noGrp="1"/>
          </p:cNvSpPr>
          <p:nvPr>
            <p:ph type="sldNum" sz="quarter" idx="12"/>
          </p:nvPr>
        </p:nvSpPr>
        <p:spPr/>
        <p:txBody>
          <a:bodyPr/>
          <a:lstStyle/>
          <a:p>
            <a:fld id="{D122B0B9-7B5A-4E7C-B90D-A0EA07B70D84}" type="slidenum">
              <a:rPr lang="zh-TW" altLang="en-US" smtClean="0"/>
              <a:t>18</a:t>
            </a:fld>
            <a:endParaRPr lang="zh-TW" altLang="en-US"/>
          </a:p>
        </p:txBody>
      </p:sp>
    </p:spTree>
    <p:extLst>
      <p:ext uri="{BB962C8B-B14F-4D97-AF65-F5344CB8AC3E}">
        <p14:creationId xmlns:p14="http://schemas.microsoft.com/office/powerpoint/2010/main" val="120046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arn(inVertical)">
                                      <p:cBhvr>
                                        <p:cTn id="7" dur="1500"/>
                                        <p:tgtEl>
                                          <p:spTgt spid="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1000"/>
                                        <p:tgtEl>
                                          <p:spTgt spid="61"/>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04"/>
                                        </p:tgtEl>
                                        <p:attrNameLst>
                                          <p:attrName>style.visibility</p:attrName>
                                        </p:attrNameLst>
                                      </p:cBhvr>
                                      <p:to>
                                        <p:strVal val="visible"/>
                                      </p:to>
                                    </p:set>
                                    <p:animEffect transition="in" filter="wipe(down)">
                                      <p:cBhvr>
                                        <p:cTn id="14" dur="500"/>
                                        <p:tgtEl>
                                          <p:spTgt spid="104"/>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wipe(left)">
                                      <p:cBhvr>
                                        <p:cTn id="18" dur="500"/>
                                        <p:tgtEl>
                                          <p:spTgt spid="10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barn(inVertical)">
                                      <p:cBhvr>
                                        <p:cTn id="23" dur="500"/>
                                        <p:tgtEl>
                                          <p:spTgt spid="79"/>
                                        </p:tgtEl>
                                      </p:cBhvr>
                                    </p:animEffect>
                                  </p:childTnLst>
                                </p:cTn>
                              </p:par>
                              <p:par>
                                <p:cTn id="24" presetID="35" presetClass="emph" presetSubtype="0" fill="hold" nodeType="withEffect">
                                  <p:stCondLst>
                                    <p:cond delay="0"/>
                                  </p:stCondLst>
                                  <p:childTnLst>
                                    <p:anim calcmode="discrete" valueType="str">
                                      <p:cBhvr>
                                        <p:cTn id="25" dur="1000" fill="hold"/>
                                        <p:tgtEl>
                                          <p:spTgt spid="79"/>
                                        </p:tgtEl>
                                        <p:attrNameLst>
                                          <p:attrName>style.visibility</p:attrName>
                                        </p:attrNameLst>
                                      </p:cBhvr>
                                      <p:tavLst>
                                        <p:tav tm="0">
                                          <p:val>
                                            <p:strVal val="hidden"/>
                                          </p:val>
                                        </p:tav>
                                        <p:tav tm="50000">
                                          <p:val>
                                            <p:strVal val="visible"/>
                                          </p:val>
                                        </p:tav>
                                      </p:tavLst>
                                    </p:anim>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wipe(left)">
                                      <p:cBhvr>
                                        <p:cTn id="38" dur="500"/>
                                        <p:tgtEl>
                                          <p:spTgt spid="9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6"/>
                                        </p:tgtEl>
                                        <p:attrNameLst>
                                          <p:attrName>style.visibility</p:attrName>
                                        </p:attrNameLst>
                                      </p:cBhvr>
                                      <p:to>
                                        <p:strVal val="visible"/>
                                      </p:to>
                                    </p:set>
                                    <p:animEffect transition="in" filter="wipe(left)">
                                      <p:cBhvr>
                                        <p:cTn id="42" dur="500"/>
                                        <p:tgtEl>
                                          <p:spTgt spid="9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93"/>
                                        </p:tgtEl>
                                        <p:attrNameLst>
                                          <p:attrName>style.visibility</p:attrName>
                                        </p:attrNameLst>
                                      </p:cBhvr>
                                      <p:to>
                                        <p:strVal val="visible"/>
                                      </p:to>
                                    </p:set>
                                    <p:animEffect transition="in" filter="wipe(left)">
                                      <p:cBhvr>
                                        <p:cTn id="51"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3" grpId="0"/>
      <p:bldP spid="93" grpId="0"/>
      <p:bldP spid="96" grpId="0"/>
      <p:bldP spid="106"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F386E211-F25A-4149-9A53-8AEC4DA87C30}"/>
              </a:ext>
            </a:extLst>
          </p:cNvPr>
          <p:cNvSpPr txBox="1"/>
          <p:nvPr/>
        </p:nvSpPr>
        <p:spPr>
          <a:xfrm>
            <a:off x="629452" y="2366743"/>
            <a:ext cx="6858983" cy="1908215"/>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79</a:t>
            </a:r>
            <a:r>
              <a:rPr lang="zh-TW" altLang="en-US" sz="1800" b="0" dirty="0">
                <a:solidFill>
                  <a:srgbClr val="C00000"/>
                </a:solidFill>
                <a:latin typeface="微軟正黑體" panose="020B0604030504040204" pitchFamily="34" charset="-120"/>
                <a:ea typeface="微軟正黑體" panose="020B0604030504040204" pitchFamily="34" charset="-120"/>
              </a:rPr>
              <a:t>條 </a:t>
            </a:r>
            <a:r>
              <a:rPr lang="zh-TW" altLang="en-US" sz="1800" b="0" dirty="0">
                <a:solidFill>
                  <a:schemeClr val="tx1"/>
                </a:solidFill>
                <a:effectLst/>
                <a:latin typeface="微軟正黑體" panose="020B0604030504040204" pitchFamily="34" charset="-120"/>
                <a:ea typeface="微軟正黑體" panose="020B0604030504040204" pitchFamily="34" charset="-120"/>
              </a:rPr>
              <a:t>防火構造建築物總樓地板面積在一、五○○平方公尺以上者，應按</a:t>
            </a:r>
            <a:r>
              <a:rPr lang="zh-TW" altLang="en-US" sz="1800" b="0" dirty="0">
                <a:solidFill>
                  <a:srgbClr val="C00000"/>
                </a:solidFill>
                <a:latin typeface="微軟正黑體" panose="020B0604030504040204" pitchFamily="34" charset="-120"/>
                <a:ea typeface="微軟正黑體" panose="020B0604030504040204" pitchFamily="34" charset="-120"/>
              </a:rPr>
              <a:t>每一、五○○平方公尺</a:t>
            </a:r>
            <a:r>
              <a:rPr lang="zh-TW" altLang="en-US" sz="1800" b="0" dirty="0">
                <a:solidFill>
                  <a:schemeClr val="tx1"/>
                </a:solidFill>
                <a:effectLst/>
                <a:latin typeface="微軟正黑體" panose="020B0604030504040204" pitchFamily="34" charset="-120"/>
                <a:ea typeface="微軟正黑體" panose="020B0604030504040204" pitchFamily="34" charset="-120"/>
              </a:rPr>
              <a:t>，以具有一小時以上防火時效之牆壁、防火門窗等防火設備與該處防火構造之樓地板區劃分隔。防火設備並應具有一小時以上之阻熱性。</a:t>
            </a:r>
          </a:p>
          <a:p>
            <a:pPr algn="l">
              <a:spcBef>
                <a:spcPts val="1200"/>
              </a:spcBef>
            </a:pPr>
            <a:r>
              <a:rPr lang="zh-TW" altLang="en-US" sz="1800" b="0" dirty="0">
                <a:solidFill>
                  <a:schemeClr val="tx1"/>
                </a:solidFill>
                <a:effectLst/>
                <a:latin typeface="微軟正黑體" panose="020B0604030504040204" pitchFamily="34" charset="-120"/>
                <a:ea typeface="微軟正黑體" panose="020B0604030504040204" pitchFamily="34" charset="-120"/>
              </a:rPr>
              <a:t>前項應予區劃範圍內，</a:t>
            </a:r>
            <a:r>
              <a:rPr lang="zh-TW" altLang="en-US" sz="1800" b="0" dirty="0">
                <a:solidFill>
                  <a:srgbClr val="C00000"/>
                </a:solidFill>
                <a:latin typeface="微軟正黑體" panose="020B0604030504040204" pitchFamily="34" charset="-120"/>
                <a:ea typeface="微軟正黑體" panose="020B0604030504040204" pitchFamily="34" charset="-120"/>
              </a:rPr>
              <a:t>如備有效自動滅火設備者，得免計算其有效範圍樓地面板面積之二分之一。</a:t>
            </a:r>
            <a:endParaRPr lang="en-US" altLang="zh-TW" sz="1800" b="0" dirty="0">
              <a:solidFill>
                <a:srgbClr val="C00000"/>
              </a:solidFill>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C6AA9248-41BE-45F8-A7EA-EC21197B7CC2}"/>
              </a:ext>
            </a:extLst>
          </p:cNvPr>
          <p:cNvSpPr txBox="1"/>
          <p:nvPr/>
        </p:nvSpPr>
        <p:spPr>
          <a:xfrm>
            <a:off x="653836" y="4402576"/>
            <a:ext cx="6858975" cy="1754326"/>
          </a:xfrm>
          <a:prstGeom prst="rect">
            <a:avLst/>
          </a:prstGeom>
          <a:solidFill>
            <a:schemeClr val="accent6">
              <a:lumMod val="20000"/>
              <a:lumOff val="80000"/>
            </a:schemeClr>
          </a:solidFill>
        </p:spPr>
        <p:txBody>
          <a:bodyPr wrap="square">
            <a:spAutoFit/>
          </a:bodyPr>
          <a:lstStyle>
            <a:defPPr>
              <a:defRPr lang="zh-TW"/>
            </a:defPPr>
            <a:lvl1pPr lvl="0" defTabSz="914309">
              <a:spcBef>
                <a:spcPts val="1200"/>
              </a:spcBef>
              <a:defRPr b="0" spc="200">
                <a:effectLst/>
                <a:latin typeface="微軟正黑體" panose="020B0604030504040204" pitchFamily="34" charset="-120"/>
                <a:ea typeface="微軟正黑體" panose="020B0604030504040204" pitchFamily="34" charset="-120"/>
              </a:defRPr>
            </a:lvl1pPr>
          </a:lstStyle>
          <a:p>
            <a:pPr>
              <a:spcBef>
                <a:spcPts val="0"/>
              </a:spcBef>
            </a:pPr>
            <a:r>
              <a:rPr lang="zh-TW" altLang="en-US" dirty="0"/>
              <a:t>本署</a:t>
            </a:r>
            <a:r>
              <a:rPr lang="en-US" altLang="zh-TW" dirty="0"/>
              <a:t>95.2.13</a:t>
            </a:r>
            <a:r>
              <a:rPr lang="zh-TW" altLang="en-US" dirty="0"/>
              <a:t>營署建管字第</a:t>
            </a:r>
            <a:r>
              <a:rPr lang="en-US" altLang="zh-TW" dirty="0"/>
              <a:t>0952902492</a:t>
            </a:r>
            <a:r>
              <a:rPr lang="zh-TW" altLang="en-US" dirty="0"/>
              <a:t>號函會議紀錄議題三決議</a:t>
            </a:r>
            <a:r>
              <a:rPr lang="en-US" altLang="zh-TW" dirty="0"/>
              <a:t>:</a:t>
            </a:r>
            <a:r>
              <a:rPr lang="zh-TW" altLang="en-US" dirty="0"/>
              <a:t>「</a:t>
            </a:r>
            <a:r>
              <a:rPr lang="en-US" altLang="zh-TW" dirty="0"/>
              <a:t>…</a:t>
            </a:r>
            <a:r>
              <a:rPr lang="zh-TW" altLang="en-US" dirty="0"/>
              <a:t>防火構造建築物挑空部分依第</a:t>
            </a:r>
            <a:r>
              <a:rPr lang="en-US" altLang="zh-TW" dirty="0"/>
              <a:t>79</a:t>
            </a:r>
            <a:r>
              <a:rPr lang="zh-TW" altLang="en-US" dirty="0"/>
              <a:t>條之</a:t>
            </a:r>
            <a:r>
              <a:rPr lang="en-US" altLang="zh-TW" dirty="0"/>
              <a:t>2</a:t>
            </a:r>
            <a:r>
              <a:rPr lang="zh-TW" altLang="en-US" dirty="0"/>
              <a:t>第</a:t>
            </a:r>
            <a:r>
              <a:rPr lang="en-US" altLang="zh-TW" dirty="0"/>
              <a:t>1</a:t>
            </a:r>
            <a:r>
              <a:rPr lang="zh-TW" altLang="en-US" dirty="0"/>
              <a:t>項區劃，區劃範圍內如備有效自動滅火設備，得適用第</a:t>
            </a:r>
            <a:r>
              <a:rPr lang="en-US" altLang="zh-TW" dirty="0"/>
              <a:t>79</a:t>
            </a:r>
            <a:r>
              <a:rPr lang="zh-TW" altLang="en-US" dirty="0"/>
              <a:t>條第</a:t>
            </a:r>
            <a:r>
              <a:rPr lang="en-US" altLang="zh-TW" dirty="0"/>
              <a:t>2</a:t>
            </a:r>
            <a:r>
              <a:rPr lang="zh-TW" altLang="en-US" dirty="0"/>
              <a:t>項規定，免計算其有效範圍樓地板面積之二分之一。」</a:t>
            </a:r>
            <a:r>
              <a:rPr lang="zh-TW" altLang="en-US" dirty="0">
                <a:solidFill>
                  <a:srgbClr val="C00000"/>
                </a:solidFill>
                <a:effectLst>
                  <a:outerShdw blurRad="38100" dist="38100" dir="2700000" algn="tl">
                    <a:srgbClr val="000000">
                      <a:alpha val="43137"/>
                    </a:srgbClr>
                  </a:outerShdw>
                </a:effectLst>
              </a:rPr>
              <a:t>但挑空區域因考量自動滅火設備之有效性，挑空部分正下方不得計入自動滅火設備之有效範圍。</a:t>
            </a:r>
            <a:r>
              <a:rPr lang="zh-TW" altLang="en-US" dirty="0">
                <a:effectLst>
                  <a:outerShdw blurRad="38100" dist="38100" dir="2700000" algn="tl">
                    <a:srgbClr val="000000">
                      <a:alpha val="43137"/>
                    </a:srgbClr>
                  </a:outerShdw>
                </a:effectLst>
              </a:rPr>
              <a:t> </a:t>
            </a:r>
            <a:endParaRPr lang="zh-TW" altLang="en-US" dirty="0"/>
          </a:p>
        </p:txBody>
      </p:sp>
      <p:sp>
        <p:nvSpPr>
          <p:cNvPr id="14" name="文字方塊 13">
            <a:extLst>
              <a:ext uri="{FF2B5EF4-FFF2-40B4-BE49-F238E27FC236}">
                <a16:creationId xmlns:a16="http://schemas.microsoft.com/office/drawing/2014/main" id="{FF25AB45-66E2-45E2-A814-F7FE1CB2AF20}"/>
              </a:ext>
            </a:extLst>
          </p:cNvPr>
          <p:cNvSpPr txBox="1"/>
          <p:nvPr/>
        </p:nvSpPr>
        <p:spPr>
          <a:xfrm>
            <a:off x="629452" y="664172"/>
            <a:ext cx="68364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來文單位：張瑪龍陳玉霖聯合建築師事務所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a:t>
            </a:r>
            <a:r>
              <a:rPr lang="zh-TW" altLang="en-US" sz="20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面積</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自動滅火設備</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署函</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3FB4FCC0-2888-F098-ADD4-0F166335BD7D}"/>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六</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4" name="直線接點 3">
            <a:extLst>
              <a:ext uri="{FF2B5EF4-FFF2-40B4-BE49-F238E27FC236}">
                <a16:creationId xmlns:a16="http://schemas.microsoft.com/office/drawing/2014/main" id="{95310B1C-DDA8-FA9D-38CF-029B57F5CFF8}"/>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日期版面配置區 2">
            <a:extLst>
              <a:ext uri="{FF2B5EF4-FFF2-40B4-BE49-F238E27FC236}">
                <a16:creationId xmlns:a16="http://schemas.microsoft.com/office/drawing/2014/main" id="{86E3C9B3-BA8E-F2C7-6593-B178E01A2E2A}"/>
              </a:ext>
            </a:extLst>
          </p:cNvPr>
          <p:cNvSpPr>
            <a:spLocks noGrp="1"/>
          </p:cNvSpPr>
          <p:nvPr>
            <p:ph type="dt" sz="half" idx="10"/>
          </p:nvPr>
        </p:nvSpPr>
        <p:spPr/>
        <p:txBody>
          <a:bodyPr/>
          <a:lstStyle/>
          <a:p>
            <a:fld id="{B9AA754B-1321-44BC-A145-CA8CA8861320}" type="datetime1">
              <a:rPr lang="zh-TW" altLang="en-US" smtClean="0"/>
              <a:t>2022/11/30</a:t>
            </a:fld>
            <a:endParaRPr lang="zh-TW" altLang="en-US"/>
          </a:p>
        </p:txBody>
      </p:sp>
      <p:sp>
        <p:nvSpPr>
          <p:cNvPr id="5" name="投影片編號版面配置區 4">
            <a:extLst>
              <a:ext uri="{FF2B5EF4-FFF2-40B4-BE49-F238E27FC236}">
                <a16:creationId xmlns:a16="http://schemas.microsoft.com/office/drawing/2014/main" id="{9A8A9C25-7E09-37F8-A40F-863914EA5623}"/>
              </a:ext>
            </a:extLst>
          </p:cNvPr>
          <p:cNvSpPr>
            <a:spLocks noGrp="1"/>
          </p:cNvSpPr>
          <p:nvPr>
            <p:ph type="sldNum" sz="quarter" idx="12"/>
          </p:nvPr>
        </p:nvSpPr>
        <p:spPr/>
        <p:txBody>
          <a:bodyPr/>
          <a:lstStyle/>
          <a:p>
            <a:fld id="{D122B0B9-7B5A-4E7C-B90D-A0EA07B70D84}" type="slidenum">
              <a:rPr lang="zh-TW" altLang="en-US" smtClean="0"/>
              <a:t>19</a:t>
            </a:fld>
            <a:endParaRPr lang="zh-TW" altLang="en-US"/>
          </a:p>
        </p:txBody>
      </p:sp>
    </p:spTree>
    <p:extLst>
      <p:ext uri="{BB962C8B-B14F-4D97-AF65-F5344CB8AC3E}">
        <p14:creationId xmlns:p14="http://schemas.microsoft.com/office/powerpoint/2010/main" val="346409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8F7CD3C8-CBA9-4EAA-AA4C-138D2A00F6CE}"/>
              </a:ext>
            </a:extLst>
          </p:cNvPr>
          <p:cNvGrpSpPr/>
          <p:nvPr/>
        </p:nvGrpSpPr>
        <p:grpSpPr>
          <a:xfrm>
            <a:off x="0" y="2515508"/>
            <a:ext cx="4387933" cy="2301764"/>
            <a:chOff x="0" y="2515508"/>
            <a:chExt cx="4387933" cy="2301764"/>
          </a:xfrm>
        </p:grpSpPr>
        <p:sp>
          <p:nvSpPr>
            <p:cNvPr id="3" name="矩形 2">
              <a:extLst>
                <a:ext uri="{FF2B5EF4-FFF2-40B4-BE49-F238E27FC236}">
                  <a16:creationId xmlns:a16="http://schemas.microsoft.com/office/drawing/2014/main" id="{B3198A21-4088-40D7-B295-22B5E2E367F7}"/>
                </a:ext>
              </a:extLst>
            </p:cNvPr>
            <p:cNvSpPr/>
            <p:nvPr/>
          </p:nvSpPr>
          <p:spPr>
            <a:xfrm>
              <a:off x="0" y="2515508"/>
              <a:ext cx="2026763" cy="2301764"/>
            </a:xfrm>
            <a:prstGeom prst="rect">
              <a:avLst/>
            </a:prstGeom>
            <a:solidFill>
              <a:srgbClr val="BFBF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6" name="矩形 5">
              <a:extLst>
                <a:ext uri="{FF2B5EF4-FFF2-40B4-BE49-F238E27FC236}">
                  <a16:creationId xmlns:a16="http://schemas.microsoft.com/office/drawing/2014/main" id="{7A2E7FF6-4EF7-43F0-8FA9-C1D22E63035F}"/>
                </a:ext>
              </a:extLst>
            </p:cNvPr>
            <p:cNvSpPr/>
            <p:nvPr/>
          </p:nvSpPr>
          <p:spPr>
            <a:xfrm>
              <a:off x="148965" y="3266922"/>
              <a:ext cx="4238968" cy="798937"/>
            </a:xfrm>
            <a:prstGeom prst="rect">
              <a:avLst/>
            </a:prstGeom>
            <a:noFill/>
          </p:spPr>
          <p:txBody>
            <a:bodyPr wrap="square">
              <a:spAutoFit/>
            </a:bodyPr>
            <a:lstStyle/>
            <a:p>
              <a:pPr algn="ctr" defTabSz="914309">
                <a:lnSpc>
                  <a:spcPts val="6000"/>
                </a:lnSpc>
                <a:defRPr/>
              </a:pPr>
              <a:r>
                <a:rPr kumimoji="1" lang="zh-TW" altLang="en-US" sz="4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a:t>
              </a:r>
              <a:r>
                <a:rPr kumimoji="1" lang="zh-TW" altLang="en-US" sz="4400" u="sng" dirty="0">
                  <a:solidFill>
                    <a:schemeClr val="bg1"/>
                  </a:solidFill>
                  <a:latin typeface="微軟正黑體" panose="020B0604030504040204" pitchFamily="34" charset="-120"/>
                  <a:ea typeface="微軟正黑體" panose="020B0604030504040204" pitchFamily="34" charset="-120"/>
                </a:rPr>
                <a:t>層次次</a:t>
              </a:r>
              <a:endParaRPr kumimoji="1" lang="en-US" altLang="zh-TW" sz="4400" u="sng" dirty="0">
                <a:solidFill>
                  <a:schemeClr val="bg1"/>
                </a:solidFill>
                <a:latin typeface="微軟正黑體" panose="020B0604030504040204" pitchFamily="34" charset="-120"/>
                <a:ea typeface="微軟正黑體" panose="020B0604030504040204" pitchFamily="34" charset="-120"/>
              </a:endParaRPr>
            </a:p>
          </p:txBody>
        </p:sp>
      </p:grpSp>
      <p:cxnSp>
        <p:nvCxnSpPr>
          <p:cNvPr id="5" name="直線接點 4">
            <a:extLst>
              <a:ext uri="{FF2B5EF4-FFF2-40B4-BE49-F238E27FC236}">
                <a16:creationId xmlns:a16="http://schemas.microsoft.com/office/drawing/2014/main" id="{38F13C9E-3837-4161-BDC3-3575AEA085C3}"/>
              </a:ext>
            </a:extLst>
          </p:cNvPr>
          <p:cNvCxnSpPr>
            <a:cxnSpLocks/>
          </p:cNvCxnSpPr>
          <p:nvPr/>
        </p:nvCxnSpPr>
        <p:spPr>
          <a:xfrm>
            <a:off x="4441579" y="2706331"/>
            <a:ext cx="0" cy="226145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D3C689FB-1771-4E78-B365-3708085617AA}"/>
              </a:ext>
            </a:extLst>
          </p:cNvPr>
          <p:cNvSpPr/>
          <p:nvPr/>
        </p:nvSpPr>
        <p:spPr>
          <a:xfrm>
            <a:off x="2026763" y="3266922"/>
            <a:ext cx="1472341" cy="798937"/>
          </a:xfrm>
          <a:prstGeom prst="rect">
            <a:avLst/>
          </a:prstGeom>
          <a:noFill/>
        </p:spPr>
        <p:txBody>
          <a:bodyPr wrap="square">
            <a:spAutoFit/>
          </a:bodyPr>
          <a:lstStyle/>
          <a:p>
            <a:pPr defTabSz="914309">
              <a:lnSpc>
                <a:spcPts val="6000"/>
              </a:lnSpc>
              <a:defRPr/>
            </a:pPr>
            <a:r>
              <a:rPr kumimoji="1" lang="zh-TW" altLang="en-US"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層次</a:t>
            </a:r>
            <a:endParaRPr kumimoji="1" lang="en-US" altLang="zh-TW" sz="4400" u="sng" dirty="0">
              <a:solidFill>
                <a:schemeClr val="bg1"/>
              </a:solidFill>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D89E1E69-A4A2-4BD4-A3DF-F3D74D74D959}"/>
              </a:ext>
            </a:extLst>
          </p:cNvPr>
          <p:cNvSpPr txBox="1"/>
          <p:nvPr/>
        </p:nvSpPr>
        <p:spPr>
          <a:xfrm>
            <a:off x="4593033" y="2638850"/>
            <a:ext cx="5601841" cy="2369880"/>
          </a:xfrm>
          <a:prstGeom prst="rect">
            <a:avLst/>
          </a:prstGeom>
          <a:noFill/>
        </p:spPr>
        <p:txBody>
          <a:bodyPr wrap="square">
            <a:spAutoFit/>
          </a:bodyPr>
          <a:lstStyle>
            <a:defPPr>
              <a:defRPr lang="zh-TW"/>
            </a:defPPr>
            <a:lvl1pPr>
              <a:lnSpc>
                <a:spcPts val="2400"/>
              </a:lnSpc>
              <a:spcBef>
                <a:spcPts val="1200"/>
              </a:spcBef>
              <a:defRPr kumimoji="1" sz="2400">
                <a:solidFill>
                  <a:prstClr val="black"/>
                </a:solidFill>
                <a:latin typeface="微軟正黑體" panose="020B0604030504040204" pitchFamily="34" charset="-120"/>
                <a:ea typeface="微軟正黑體" panose="020B0604030504040204" pitchFamily="34" charset="-120"/>
              </a:defRPr>
            </a:lvl1pPr>
          </a:lstStyle>
          <a:p>
            <a:pPr>
              <a:lnSpc>
                <a:spcPct val="100000"/>
              </a:lnSpc>
              <a:spcAft>
                <a:spcPts val="1200"/>
              </a:spcAft>
            </a:pPr>
            <a:r>
              <a:rPr lang="zh-TW" altLang="en-US" sz="3200" u="sng" dirty="0">
                <a:solidFill>
                  <a:srgbClr val="C00000"/>
                </a:solidFill>
                <a:effectLst>
                  <a:outerShdw blurRad="38100" dist="38100" dir="2700000" algn="tl">
                    <a:srgbClr val="000000">
                      <a:alpha val="43137"/>
                    </a:srgbClr>
                  </a:outerShdw>
                </a:effectLst>
              </a:rPr>
              <a:t>最終</a:t>
            </a:r>
            <a:r>
              <a:rPr lang="zh-TW" altLang="en-US" sz="3200" dirty="0">
                <a:solidFill>
                  <a:schemeClr val="tx1"/>
                </a:solidFill>
                <a:effectLst>
                  <a:outerShdw blurRad="38100" dist="38100" dir="2700000" algn="tl">
                    <a:srgbClr val="000000">
                      <a:alpha val="43137"/>
                    </a:srgbClr>
                  </a:outerShdw>
                </a:effectLst>
              </a:rPr>
              <a:t>解釋  </a:t>
            </a:r>
            <a:r>
              <a:rPr kumimoji="0" lang="en-US" altLang="zh-TW" sz="3600" dirty="0">
                <a:effectLst>
                  <a:outerShdw blurRad="38100" dist="38100" dir="2700000" algn="tl">
                    <a:srgbClr val="000000">
                      <a:alpha val="43137"/>
                    </a:srgbClr>
                  </a:outerShdw>
                </a:effectLst>
                <a:latin typeface="Calibri" panose="020F0502020204030204"/>
                <a:ea typeface="新細明體" panose="02020500000000000000" pitchFamily="18" charset="-120"/>
              </a:rPr>
              <a:t>/  </a:t>
            </a:r>
            <a:r>
              <a:rPr lang="zh-TW" altLang="en-US" sz="3200" dirty="0">
                <a:solidFill>
                  <a:schemeClr val="tx1"/>
                </a:solidFill>
                <a:effectLst>
                  <a:outerShdw blurRad="38100" dist="38100" dir="2700000" algn="tl">
                    <a:srgbClr val="000000">
                      <a:alpha val="43137"/>
                    </a:srgbClr>
                  </a:outerShdw>
                </a:effectLst>
              </a:rPr>
              <a:t>大法官解釋</a:t>
            </a:r>
            <a:endParaRPr lang="en-US" altLang="zh-TW" sz="3200" dirty="0">
              <a:solidFill>
                <a:schemeClr val="tx1"/>
              </a:solidFill>
              <a:effectLst>
                <a:outerShdw blurRad="38100" dist="38100" dir="2700000" algn="tl">
                  <a:srgbClr val="000000">
                    <a:alpha val="43137"/>
                  </a:srgbClr>
                </a:outerShdw>
              </a:effectLst>
            </a:endParaRPr>
          </a:p>
          <a:p>
            <a:pPr>
              <a:lnSpc>
                <a:spcPct val="100000"/>
              </a:lnSpc>
              <a:spcAft>
                <a:spcPts val="1200"/>
              </a:spcAft>
            </a:pPr>
            <a:r>
              <a:rPr lang="zh-TW" altLang="en-US" sz="3200" u="sng" dirty="0">
                <a:solidFill>
                  <a:srgbClr val="C00000"/>
                </a:solidFill>
                <a:effectLst>
                  <a:outerShdw blurRad="38100" dist="38100" dir="2700000" algn="tl">
                    <a:srgbClr val="000000">
                      <a:alpha val="43137"/>
                    </a:srgbClr>
                  </a:outerShdw>
                </a:effectLst>
              </a:rPr>
              <a:t>立法</a:t>
            </a:r>
            <a:r>
              <a:rPr lang="zh-TW" altLang="en-US" sz="3200" dirty="0">
                <a:solidFill>
                  <a:schemeClr val="tx1"/>
                </a:solidFill>
                <a:effectLst>
                  <a:outerShdw blurRad="38100" dist="38100" dir="2700000" algn="tl">
                    <a:srgbClr val="000000">
                      <a:alpha val="43137"/>
                    </a:srgbClr>
                  </a:outerShdw>
                </a:effectLst>
              </a:rPr>
              <a:t>解釋  </a:t>
            </a:r>
            <a:r>
              <a:rPr kumimoji="0" lang="en-US" altLang="zh-TW" sz="3600" dirty="0">
                <a:effectLst>
                  <a:outerShdw blurRad="38100" dist="38100" dir="2700000" algn="tl">
                    <a:srgbClr val="000000">
                      <a:alpha val="43137"/>
                    </a:srgbClr>
                  </a:outerShdw>
                </a:effectLst>
                <a:latin typeface="Calibri" panose="020F0502020204030204"/>
                <a:ea typeface="新細明體" panose="02020500000000000000" pitchFamily="18" charset="-120"/>
              </a:rPr>
              <a:t>/  </a:t>
            </a:r>
            <a:r>
              <a:rPr lang="zh-TW" altLang="en-US" dirty="0">
                <a:solidFill>
                  <a:schemeClr val="tx1"/>
                </a:solidFill>
                <a:effectLst>
                  <a:outerShdw blurRad="38100" dist="38100" dir="2700000" algn="tl">
                    <a:srgbClr val="000000">
                      <a:alpha val="43137"/>
                    </a:srgbClr>
                  </a:outerShdw>
                </a:effectLst>
              </a:rPr>
              <a:t>主管機關</a:t>
            </a:r>
            <a:endParaRPr lang="en-US" altLang="zh-TW" dirty="0">
              <a:solidFill>
                <a:schemeClr val="tx1"/>
              </a:solidFill>
              <a:effectLst>
                <a:outerShdw blurRad="38100" dist="38100" dir="2700000" algn="tl">
                  <a:srgbClr val="000000">
                    <a:alpha val="43137"/>
                  </a:srgbClr>
                </a:outerShdw>
              </a:effectLst>
            </a:endParaRPr>
          </a:p>
          <a:p>
            <a:pPr>
              <a:lnSpc>
                <a:spcPct val="100000"/>
              </a:lnSpc>
              <a:spcAft>
                <a:spcPts val="1200"/>
              </a:spcAft>
            </a:pPr>
            <a:r>
              <a:rPr lang="zh-TW" altLang="en-US" sz="3200" u="sng" dirty="0">
                <a:solidFill>
                  <a:srgbClr val="C00000"/>
                </a:solidFill>
                <a:effectLst>
                  <a:outerShdw blurRad="38100" dist="38100" dir="2700000" algn="tl">
                    <a:srgbClr val="000000">
                      <a:alpha val="43137"/>
                    </a:srgbClr>
                  </a:outerShdw>
                </a:effectLst>
              </a:rPr>
              <a:t>字面</a:t>
            </a:r>
            <a:r>
              <a:rPr lang="zh-TW" altLang="en-US" sz="3200" dirty="0">
                <a:solidFill>
                  <a:schemeClr val="tx1"/>
                </a:solidFill>
                <a:effectLst>
                  <a:outerShdw blurRad="38100" dist="38100" dir="2700000" algn="tl">
                    <a:srgbClr val="000000">
                      <a:alpha val="43137"/>
                    </a:srgbClr>
                  </a:outerShdw>
                </a:effectLst>
              </a:rPr>
              <a:t>解釋  </a:t>
            </a:r>
            <a:r>
              <a:rPr lang="en-US" altLang="zh-TW" sz="3200" dirty="0">
                <a:solidFill>
                  <a:schemeClr val="tx1"/>
                </a:solidFill>
                <a:effectLst>
                  <a:outerShdw blurRad="38100" dist="38100" dir="2700000" algn="tl">
                    <a:srgbClr val="000000">
                      <a:alpha val="43137"/>
                    </a:srgbClr>
                  </a:outerShdw>
                </a:effectLst>
              </a:rPr>
              <a:t>/  </a:t>
            </a:r>
            <a:r>
              <a:rPr lang="zh-TW" altLang="en-US" dirty="0">
                <a:solidFill>
                  <a:schemeClr val="tx1"/>
                </a:solidFill>
                <a:effectLst>
                  <a:outerShdw blurRad="38100" dist="38100" dir="2700000" algn="tl">
                    <a:srgbClr val="000000">
                      <a:alpha val="43137"/>
                    </a:srgbClr>
                  </a:outerShdw>
                </a:effectLst>
              </a:rPr>
              <a:t>主管機關</a:t>
            </a:r>
            <a:endParaRPr lang="en-US" altLang="zh-TW" sz="3200" dirty="0">
              <a:solidFill>
                <a:schemeClr val="tx1"/>
              </a:solidFill>
              <a:effectLst>
                <a:outerShdw blurRad="38100" dist="38100" dir="2700000" algn="tl">
                  <a:srgbClr val="000000">
                    <a:alpha val="43137"/>
                  </a:srgbClr>
                </a:outerShdw>
              </a:effectLst>
            </a:endParaRPr>
          </a:p>
        </p:txBody>
      </p:sp>
      <p:sp>
        <p:nvSpPr>
          <p:cNvPr id="4" name="日期版面配置區 3">
            <a:extLst>
              <a:ext uri="{FF2B5EF4-FFF2-40B4-BE49-F238E27FC236}">
                <a16:creationId xmlns:a16="http://schemas.microsoft.com/office/drawing/2014/main" id="{EA6D2FA0-4FBD-24CA-7709-D31EB288EE0D}"/>
              </a:ext>
            </a:extLst>
          </p:cNvPr>
          <p:cNvSpPr>
            <a:spLocks noGrp="1"/>
          </p:cNvSpPr>
          <p:nvPr>
            <p:ph type="dt" sz="half" idx="10"/>
          </p:nvPr>
        </p:nvSpPr>
        <p:spPr/>
        <p:txBody>
          <a:bodyPr/>
          <a:lstStyle/>
          <a:p>
            <a:fld id="{E1B5F910-D9C4-4469-9214-B4D7421C0461}" type="datetime1">
              <a:rPr lang="zh-TW" altLang="en-US" smtClean="0"/>
              <a:t>2022/11/30</a:t>
            </a:fld>
            <a:endParaRPr lang="zh-TW" altLang="en-US"/>
          </a:p>
        </p:txBody>
      </p:sp>
      <p:sp>
        <p:nvSpPr>
          <p:cNvPr id="9" name="投影片編號版面配置區 8">
            <a:extLst>
              <a:ext uri="{FF2B5EF4-FFF2-40B4-BE49-F238E27FC236}">
                <a16:creationId xmlns:a16="http://schemas.microsoft.com/office/drawing/2014/main" id="{CD799251-4DD6-C2F3-ADED-189B0C506C75}"/>
              </a:ext>
            </a:extLst>
          </p:cNvPr>
          <p:cNvSpPr>
            <a:spLocks noGrp="1"/>
          </p:cNvSpPr>
          <p:nvPr>
            <p:ph type="sldNum" sz="quarter" idx="12"/>
          </p:nvPr>
        </p:nvSpPr>
        <p:spPr/>
        <p:txBody>
          <a:bodyPr/>
          <a:lstStyle/>
          <a:p>
            <a:fld id="{D122B0B9-7B5A-4E7C-B90D-A0EA07B70D84}" type="slidenum">
              <a:rPr lang="zh-TW" altLang="en-US" smtClean="0"/>
              <a:t>2</a:t>
            </a:fld>
            <a:endParaRPr lang="zh-TW" altLang="en-US"/>
          </a:p>
        </p:txBody>
      </p:sp>
    </p:spTree>
    <p:extLst>
      <p:ext uri="{BB962C8B-B14F-4D97-AF65-F5344CB8AC3E}">
        <p14:creationId xmlns:p14="http://schemas.microsoft.com/office/powerpoint/2010/main" val="159589888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left)">
                                      <p:cBhvr>
                                        <p:cTn id="22" dur="1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left)">
                                      <p:cBhvr>
                                        <p:cTn id="27" dur="1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left)">
                                      <p:cBhvr>
                                        <p:cTn id="32" dur="1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F386E211-F25A-4149-9A53-8AEC4DA87C30}"/>
              </a:ext>
            </a:extLst>
          </p:cNvPr>
          <p:cNvSpPr txBox="1"/>
          <p:nvPr/>
        </p:nvSpPr>
        <p:spPr>
          <a:xfrm>
            <a:off x="629452" y="2366743"/>
            <a:ext cx="6858983" cy="1908215"/>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79</a:t>
            </a:r>
            <a:r>
              <a:rPr lang="zh-TW" altLang="en-US" sz="1800" b="0" dirty="0">
                <a:solidFill>
                  <a:srgbClr val="C00000"/>
                </a:solidFill>
                <a:latin typeface="微軟正黑體" panose="020B0604030504040204" pitchFamily="34" charset="-120"/>
                <a:ea typeface="微軟正黑體" panose="020B0604030504040204" pitchFamily="34" charset="-120"/>
              </a:rPr>
              <a:t>條 </a:t>
            </a:r>
            <a:r>
              <a:rPr lang="zh-TW" altLang="en-US" sz="1800" b="0" dirty="0">
                <a:solidFill>
                  <a:schemeClr val="tx1"/>
                </a:solidFill>
                <a:effectLst/>
                <a:latin typeface="微軟正黑體" panose="020B0604030504040204" pitchFamily="34" charset="-120"/>
                <a:ea typeface="微軟正黑體" panose="020B0604030504040204" pitchFamily="34" charset="-120"/>
              </a:rPr>
              <a:t>防火構造建築物總樓地板面積在一、五○○平方公尺以上者，應按</a:t>
            </a:r>
            <a:r>
              <a:rPr lang="zh-TW" altLang="en-US" sz="1800" b="0" dirty="0">
                <a:solidFill>
                  <a:srgbClr val="C00000"/>
                </a:solidFill>
                <a:latin typeface="微軟正黑體" panose="020B0604030504040204" pitchFamily="34" charset="-120"/>
                <a:ea typeface="微軟正黑體" panose="020B0604030504040204" pitchFamily="34" charset="-120"/>
              </a:rPr>
              <a:t>每一、五○○平方公尺</a:t>
            </a:r>
            <a:r>
              <a:rPr lang="zh-TW" altLang="en-US" sz="1800" b="0" dirty="0">
                <a:solidFill>
                  <a:schemeClr val="tx1"/>
                </a:solidFill>
                <a:effectLst/>
                <a:latin typeface="微軟正黑體" panose="020B0604030504040204" pitchFamily="34" charset="-120"/>
                <a:ea typeface="微軟正黑體" panose="020B0604030504040204" pitchFamily="34" charset="-120"/>
              </a:rPr>
              <a:t>，以具有一小時以上防火時效之牆壁、防火門窗等防火設備與該處防火構造之樓地板區劃分隔。防火設備並應具有一小時以上之阻熱性。</a:t>
            </a:r>
          </a:p>
          <a:p>
            <a:pPr algn="l">
              <a:spcBef>
                <a:spcPts val="1200"/>
              </a:spcBef>
            </a:pPr>
            <a:r>
              <a:rPr lang="zh-TW" altLang="en-US" sz="1800" b="0" dirty="0">
                <a:solidFill>
                  <a:schemeClr val="tx1"/>
                </a:solidFill>
                <a:effectLst/>
                <a:latin typeface="微軟正黑體" panose="020B0604030504040204" pitchFamily="34" charset="-120"/>
                <a:ea typeface="微軟正黑體" panose="020B0604030504040204" pitchFamily="34" charset="-120"/>
              </a:rPr>
              <a:t>前項應予區劃範圍內，</a:t>
            </a:r>
            <a:r>
              <a:rPr lang="zh-TW" altLang="en-US" sz="1800" b="0" dirty="0">
                <a:solidFill>
                  <a:srgbClr val="C00000"/>
                </a:solidFill>
                <a:latin typeface="微軟正黑體" panose="020B0604030504040204" pitchFamily="34" charset="-120"/>
                <a:ea typeface="微軟正黑體" panose="020B0604030504040204" pitchFamily="34" charset="-120"/>
              </a:rPr>
              <a:t>如備有效自動滅火設備者，得免計算其有效範圍樓地面板面積之二分之一。</a:t>
            </a:r>
            <a:endParaRPr lang="en-US" altLang="zh-TW" sz="1800" b="0" dirty="0">
              <a:solidFill>
                <a:srgbClr val="C00000"/>
              </a:solidFill>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FF25AB45-66E2-45E2-A814-F7FE1CB2AF20}"/>
              </a:ext>
            </a:extLst>
          </p:cNvPr>
          <p:cNvSpPr txBox="1"/>
          <p:nvPr/>
        </p:nvSpPr>
        <p:spPr>
          <a:xfrm>
            <a:off x="629452" y="664172"/>
            <a:ext cx="68364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來文單位：張瑪龍陳玉霖聯合建築師事務所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a:t>
            </a:r>
            <a:r>
              <a:rPr lang="zh-TW" altLang="en-US" sz="20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面積</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自動滅火設備</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署函</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ED1747DA-C6C2-DFDE-48DD-060A8A2DE628}"/>
              </a:ext>
            </a:extLst>
          </p:cNvPr>
          <p:cNvSpPr txBox="1"/>
          <p:nvPr/>
        </p:nvSpPr>
        <p:spPr>
          <a:xfrm>
            <a:off x="629452" y="4402279"/>
            <a:ext cx="10829484" cy="2185214"/>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spcBef>
                <a:spcPts val="0"/>
              </a:spcBef>
              <a:spcAft>
                <a:spcPts val="0"/>
              </a:spcAft>
            </a:pPr>
            <a:r>
              <a:rPr lang="zh-TW" altLang="en-US" sz="1700" dirty="0"/>
              <a:t>按本部消防署</a:t>
            </a:r>
            <a:r>
              <a:rPr lang="en-US" altLang="zh-TW" sz="1700" dirty="0"/>
              <a:t>110.10.7</a:t>
            </a:r>
            <a:r>
              <a:rPr lang="zh-TW" altLang="en-US" sz="1700" dirty="0"/>
              <a:t>消署預字第</a:t>
            </a:r>
            <a:r>
              <a:rPr lang="en-US" altLang="zh-TW" sz="1700" dirty="0"/>
              <a:t>1101118656</a:t>
            </a:r>
            <a:r>
              <a:rPr lang="zh-TW" altLang="en-US" sz="1700" dirty="0"/>
              <a:t>號函：「</a:t>
            </a:r>
            <a:r>
              <a:rPr lang="en-US" altLang="zh-TW" sz="1700" dirty="0"/>
              <a:t>…</a:t>
            </a:r>
            <a:r>
              <a:rPr lang="zh-TW" altLang="en-US" sz="1700" dirty="0"/>
              <a:t>查上開設置標準第</a:t>
            </a:r>
            <a:r>
              <a:rPr lang="en-US" altLang="zh-TW" sz="1700" dirty="0"/>
              <a:t>46</a:t>
            </a:r>
            <a:r>
              <a:rPr lang="zh-TW" altLang="en-US" sz="1700" dirty="0"/>
              <a:t>條第</a:t>
            </a:r>
            <a:r>
              <a:rPr lang="en-US" altLang="zh-TW" sz="1700" dirty="0"/>
              <a:t>1</a:t>
            </a:r>
            <a:r>
              <a:rPr lang="zh-TW" altLang="en-US" sz="1700" dirty="0"/>
              <a:t>項第</a:t>
            </a:r>
            <a:r>
              <a:rPr lang="en-US" altLang="zh-TW" sz="1700" dirty="0"/>
              <a:t>5</a:t>
            </a:r>
            <a:r>
              <a:rPr lang="zh-TW" altLang="en-US" sz="1700" dirty="0"/>
              <a:t>款：</a:t>
            </a:r>
            <a:r>
              <a:rPr lang="en-US" altLang="zh-TW" sz="1700" dirty="0"/>
              <a:t>『</a:t>
            </a:r>
            <a:r>
              <a:rPr lang="zh-TW" altLang="en-US" sz="1700" dirty="0"/>
              <a:t>撒水頭，依下列規定配置：五、中央主管機關認定儲存</a:t>
            </a:r>
            <a:r>
              <a:rPr lang="zh-TW" altLang="en-US" sz="1700" dirty="0">
                <a:solidFill>
                  <a:srgbClr val="C00000"/>
                </a:solidFill>
              </a:rPr>
              <a:t>大量可燃物</a:t>
            </a:r>
            <a:r>
              <a:rPr lang="zh-TW" altLang="en-US" sz="1700" dirty="0"/>
              <a:t>之場所天花板高度超過</a:t>
            </a:r>
            <a:r>
              <a:rPr lang="en-US" altLang="zh-TW" sz="1700" dirty="0">
                <a:solidFill>
                  <a:srgbClr val="C00000"/>
                </a:solidFill>
              </a:rPr>
              <a:t>6</a:t>
            </a:r>
            <a:r>
              <a:rPr lang="zh-TW" altLang="en-US" sz="1700" dirty="0">
                <a:solidFill>
                  <a:srgbClr val="C00000"/>
                </a:solidFill>
              </a:rPr>
              <a:t>公尺</a:t>
            </a:r>
            <a:r>
              <a:rPr lang="zh-TW" altLang="en-US" sz="1700" dirty="0"/>
              <a:t>，或其他場所天花板高度超過</a:t>
            </a:r>
            <a:r>
              <a:rPr lang="en-US" altLang="zh-TW" sz="1700" dirty="0">
                <a:solidFill>
                  <a:srgbClr val="C00000"/>
                </a:solidFill>
              </a:rPr>
              <a:t>10</a:t>
            </a:r>
            <a:r>
              <a:rPr lang="zh-TW" altLang="en-US" sz="1700" dirty="0">
                <a:solidFill>
                  <a:srgbClr val="C00000"/>
                </a:solidFill>
              </a:rPr>
              <a:t>公尺</a:t>
            </a:r>
            <a:r>
              <a:rPr lang="zh-TW" altLang="en-US" sz="1700" dirty="0"/>
              <a:t>者，</a:t>
            </a:r>
            <a:r>
              <a:rPr lang="zh-TW" altLang="en-US" sz="1700" dirty="0">
                <a:solidFill>
                  <a:srgbClr val="C00000"/>
                </a:solidFill>
              </a:rPr>
              <a:t>應採用放水型撒水頭</a:t>
            </a:r>
            <a:r>
              <a:rPr lang="zh-TW" altLang="en-US" sz="1700" dirty="0"/>
              <a:t>。</a:t>
            </a:r>
            <a:r>
              <a:rPr lang="en-US" altLang="zh-TW" sz="1700" dirty="0"/>
              <a:t>』</a:t>
            </a:r>
            <a:r>
              <a:rPr lang="zh-TW" altLang="en-US" sz="1700" dirty="0"/>
              <a:t>係考量建築物天花板高度超過</a:t>
            </a:r>
            <a:r>
              <a:rPr lang="en-US" altLang="zh-TW" sz="1700" dirty="0"/>
              <a:t>10</a:t>
            </a:r>
            <a:r>
              <a:rPr lang="zh-TW" altLang="en-US" sz="1700" dirty="0"/>
              <a:t>公尺之挑空區，一般密閉式撒水頭有裝置高度限制及反應時間等因素，為有效探測及控制火災，</a:t>
            </a:r>
            <a:r>
              <a:rPr lang="zh-TW" altLang="en-US" sz="1700" dirty="0">
                <a:solidFill>
                  <a:srgbClr val="C00000"/>
                </a:solidFill>
              </a:rPr>
              <a:t>爰規範上開場所應採用放水型撒水頭，其具與一般自動撒水設備同等以上效能</a:t>
            </a:r>
            <a:r>
              <a:rPr lang="zh-TW" altLang="en-US" sz="1700" dirty="0"/>
              <a:t>。」</a:t>
            </a:r>
            <a:endParaRPr lang="en-US" altLang="zh-TW" sz="1700" dirty="0"/>
          </a:p>
          <a:p>
            <a:pPr>
              <a:spcBef>
                <a:spcPts val="0"/>
              </a:spcBef>
              <a:spcAft>
                <a:spcPts val="0"/>
              </a:spcAft>
            </a:pPr>
            <a:r>
              <a:rPr lang="zh-TW" altLang="en-US" sz="1700" u="sng" dirty="0">
                <a:solidFill>
                  <a:srgbClr val="C00000"/>
                </a:solidFill>
              </a:rPr>
              <a:t>故挑空部分正下方如為依各類場所消防安全設備設置標準設置放水型撒水頭者，仍得適用第</a:t>
            </a:r>
            <a:r>
              <a:rPr lang="en-US" altLang="zh-TW" sz="1700" u="sng" dirty="0">
                <a:solidFill>
                  <a:srgbClr val="C00000"/>
                </a:solidFill>
              </a:rPr>
              <a:t>79</a:t>
            </a:r>
            <a:r>
              <a:rPr lang="zh-TW" altLang="en-US" sz="1700" u="sng" dirty="0">
                <a:solidFill>
                  <a:srgbClr val="C00000"/>
                </a:solidFill>
              </a:rPr>
              <a:t>條第</a:t>
            </a:r>
            <a:r>
              <a:rPr lang="en-US" altLang="zh-TW" sz="1700" u="sng" dirty="0">
                <a:solidFill>
                  <a:srgbClr val="C00000"/>
                </a:solidFill>
              </a:rPr>
              <a:t>2</a:t>
            </a:r>
            <a:r>
              <a:rPr lang="zh-TW" altLang="en-US" sz="1700" u="sng" dirty="0">
                <a:solidFill>
                  <a:srgbClr val="C00000"/>
                </a:solidFill>
              </a:rPr>
              <a:t>項規定，免計算其有效範圍樓地板面積之二分之一，不受上開議題三決議後段「挑空部分正下方不得計入自動滅火設備之有效範圍」之限制。</a:t>
            </a:r>
          </a:p>
        </p:txBody>
      </p:sp>
      <p:sp>
        <p:nvSpPr>
          <p:cNvPr id="3" name="文字方塊 2">
            <a:extLst>
              <a:ext uri="{FF2B5EF4-FFF2-40B4-BE49-F238E27FC236}">
                <a16:creationId xmlns:a16="http://schemas.microsoft.com/office/drawing/2014/main" id="{0334204A-0EFA-EC87-62F4-EB174DB29995}"/>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六</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5" name="直線接點 4">
            <a:extLst>
              <a:ext uri="{FF2B5EF4-FFF2-40B4-BE49-F238E27FC236}">
                <a16:creationId xmlns:a16="http://schemas.microsoft.com/office/drawing/2014/main" id="{D050DA84-CAF0-091E-1503-E5443FC846E0}"/>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日期版面配置區 3">
            <a:extLst>
              <a:ext uri="{FF2B5EF4-FFF2-40B4-BE49-F238E27FC236}">
                <a16:creationId xmlns:a16="http://schemas.microsoft.com/office/drawing/2014/main" id="{69F79B46-9158-4BBA-E06D-EF59C30ABA2D}"/>
              </a:ext>
            </a:extLst>
          </p:cNvPr>
          <p:cNvSpPr>
            <a:spLocks noGrp="1"/>
          </p:cNvSpPr>
          <p:nvPr>
            <p:ph type="dt" sz="half" idx="10"/>
          </p:nvPr>
        </p:nvSpPr>
        <p:spPr/>
        <p:txBody>
          <a:bodyPr/>
          <a:lstStyle/>
          <a:p>
            <a:fld id="{2448C706-F719-47D6-8A4E-514EEAE0AD93}" type="datetime1">
              <a:rPr lang="zh-TW" altLang="en-US" smtClean="0"/>
              <a:t>2022/11/30</a:t>
            </a:fld>
            <a:endParaRPr lang="zh-TW" altLang="en-US"/>
          </a:p>
        </p:txBody>
      </p:sp>
      <p:sp>
        <p:nvSpPr>
          <p:cNvPr id="6" name="投影片編號版面配置區 5">
            <a:extLst>
              <a:ext uri="{FF2B5EF4-FFF2-40B4-BE49-F238E27FC236}">
                <a16:creationId xmlns:a16="http://schemas.microsoft.com/office/drawing/2014/main" id="{543C2A83-5EDA-D8E6-147F-D4780E83BE8B}"/>
              </a:ext>
            </a:extLst>
          </p:cNvPr>
          <p:cNvSpPr>
            <a:spLocks noGrp="1"/>
          </p:cNvSpPr>
          <p:nvPr>
            <p:ph type="sldNum" sz="quarter" idx="12"/>
          </p:nvPr>
        </p:nvSpPr>
        <p:spPr/>
        <p:txBody>
          <a:bodyPr/>
          <a:lstStyle/>
          <a:p>
            <a:fld id="{D122B0B9-7B5A-4E7C-B90D-A0EA07B70D84}" type="slidenum">
              <a:rPr lang="zh-TW" altLang="en-US" smtClean="0"/>
              <a:t>20</a:t>
            </a:fld>
            <a:endParaRPr lang="zh-TW" altLang="en-US"/>
          </a:p>
        </p:txBody>
      </p:sp>
    </p:spTree>
    <p:extLst>
      <p:ext uri="{BB962C8B-B14F-4D97-AF65-F5344CB8AC3E}">
        <p14:creationId xmlns:p14="http://schemas.microsoft.com/office/powerpoint/2010/main" val="1425641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F386E211-F25A-4149-9A53-8AEC4DA87C30}"/>
              </a:ext>
            </a:extLst>
          </p:cNvPr>
          <p:cNvSpPr txBox="1"/>
          <p:nvPr/>
        </p:nvSpPr>
        <p:spPr>
          <a:xfrm>
            <a:off x="629452" y="2366743"/>
            <a:ext cx="6858983" cy="1477328"/>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99-1</a:t>
            </a:r>
            <a:r>
              <a:rPr lang="zh-TW" altLang="en-US" sz="1800" b="0" dirty="0">
                <a:solidFill>
                  <a:srgbClr val="C00000"/>
                </a:solidFill>
                <a:latin typeface="微軟正黑體" panose="020B0604030504040204" pitchFamily="34" charset="-120"/>
                <a:ea typeface="微軟正黑體" panose="020B0604030504040204" pitchFamily="34" charset="-120"/>
              </a:rPr>
              <a:t>條 </a:t>
            </a:r>
            <a:r>
              <a:rPr lang="zh-TW" altLang="en-US" sz="1800" b="0" dirty="0">
                <a:solidFill>
                  <a:schemeClr val="tx1"/>
                </a:solidFill>
                <a:effectLst/>
                <a:latin typeface="微軟正黑體" panose="020B0604030504040204" pitchFamily="34" charset="-120"/>
                <a:ea typeface="微軟正黑體" panose="020B0604030504040204" pitchFamily="34" charset="-120"/>
              </a:rPr>
              <a:t>供下列各款使用之樓層，除避難層外，各樓層應以具一小時以上防火時效之牆壁及防火設備分隔為二個以上之區劃</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第二項</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自一區劃至同樓層另一區劃所需經過之出入口，</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出入口設置之防火門，關閉後任一方向均應免用鑰匙即可開啟，並得不受同編第</a:t>
            </a:r>
            <a:r>
              <a:rPr lang="en-US" altLang="zh-TW" sz="1800" b="0" dirty="0">
                <a:solidFill>
                  <a:schemeClr val="tx1"/>
                </a:solidFill>
                <a:effectLst/>
                <a:latin typeface="微軟正黑體" panose="020B0604030504040204" pitchFamily="34" charset="-120"/>
                <a:ea typeface="微軟正黑體" panose="020B0604030504040204" pitchFamily="34" charset="-120"/>
              </a:rPr>
              <a:t>76</a:t>
            </a:r>
            <a:r>
              <a:rPr lang="zh-TW" altLang="en-US" sz="1800" b="0" dirty="0">
                <a:solidFill>
                  <a:schemeClr val="tx1"/>
                </a:solidFill>
                <a:effectLst/>
                <a:latin typeface="微軟正黑體" panose="020B0604030504040204" pitchFamily="34" charset="-120"/>
                <a:ea typeface="微軟正黑體" panose="020B0604030504040204" pitchFamily="34" charset="-120"/>
              </a:rPr>
              <a:t>條第</a:t>
            </a:r>
            <a:r>
              <a:rPr lang="en-US" altLang="zh-TW" sz="1800" b="0" dirty="0">
                <a:solidFill>
                  <a:schemeClr val="tx1"/>
                </a:solidFill>
                <a:effectLst/>
                <a:latin typeface="微軟正黑體" panose="020B0604030504040204" pitchFamily="34" charset="-120"/>
                <a:ea typeface="微軟正黑體" panose="020B0604030504040204" pitchFamily="34" charset="-120"/>
              </a:rPr>
              <a:t>5</a:t>
            </a:r>
            <a:r>
              <a:rPr lang="zh-TW" altLang="en-US" sz="1800" b="0" dirty="0">
                <a:solidFill>
                  <a:schemeClr val="tx1"/>
                </a:solidFill>
                <a:effectLst/>
                <a:latin typeface="微軟正黑體" panose="020B0604030504040204" pitchFamily="34" charset="-120"/>
                <a:ea typeface="微軟正黑體" panose="020B0604030504040204" pitchFamily="34" charset="-120"/>
              </a:rPr>
              <a:t>款限制。</a:t>
            </a:r>
            <a:endParaRPr lang="en-US" altLang="zh-TW" sz="1800" b="0" dirty="0">
              <a:solidFill>
                <a:srgbClr val="C00000"/>
              </a:solidFill>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FF25AB45-66E2-45E2-A814-F7FE1CB2AF20}"/>
              </a:ext>
            </a:extLst>
          </p:cNvPr>
          <p:cNvSpPr txBox="1"/>
          <p:nvPr/>
        </p:nvSpPr>
        <p:spPr>
          <a:xfrm>
            <a:off x="629452" y="664172"/>
            <a:ext cx="7034540"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08</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來文單位：立法委員張其祿國會辦公室</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99-1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a:t>
            </a:r>
            <a:r>
              <a:rPr lang="zh-TW" altLang="en-US" sz="20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水平</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防火門開啟方向</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96</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部函</a:t>
            </a:r>
            <a:endPar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ED1747DA-C6C2-DFDE-48DD-060A8A2DE628}"/>
              </a:ext>
            </a:extLst>
          </p:cNvPr>
          <p:cNvSpPr txBox="1"/>
          <p:nvPr/>
        </p:nvSpPr>
        <p:spPr>
          <a:xfrm>
            <a:off x="629452" y="4948762"/>
            <a:ext cx="10829484" cy="1661993"/>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spcBef>
                <a:spcPts val="0"/>
              </a:spcBef>
              <a:spcAft>
                <a:spcPts val="0"/>
              </a:spcAft>
            </a:pPr>
            <a:r>
              <a:rPr lang="zh-TW" altLang="en-US" sz="1700" dirty="0"/>
              <a:t>第</a:t>
            </a:r>
            <a:r>
              <a:rPr lang="en-US" altLang="zh-TW" sz="1700" dirty="0"/>
              <a:t>99</a:t>
            </a:r>
            <a:r>
              <a:rPr lang="zh-TW" altLang="en-US" sz="1700" dirty="0"/>
              <a:t>條之</a:t>
            </a:r>
            <a:r>
              <a:rPr lang="en-US" altLang="zh-TW" sz="1700" dirty="0"/>
              <a:t>1</a:t>
            </a:r>
            <a:r>
              <a:rPr lang="zh-TW" altLang="en-US" sz="1700" dirty="0"/>
              <a:t>規定各樓層應分隔為二個以上之區劃，自一區劃至另一區劃經過之防火門，關閉後任一方向均應免用鑰匙即可開啟，查本部</a:t>
            </a:r>
            <a:r>
              <a:rPr lang="en-US" altLang="zh-TW" sz="1700" dirty="0"/>
              <a:t>96</a:t>
            </a:r>
            <a:r>
              <a:rPr lang="zh-TW" altLang="en-US" sz="1700" dirty="0"/>
              <a:t>年</a:t>
            </a:r>
            <a:r>
              <a:rPr lang="en-US" altLang="zh-TW" sz="1700" dirty="0"/>
              <a:t>5</a:t>
            </a:r>
            <a:r>
              <a:rPr lang="zh-TW" altLang="en-US" sz="1700" dirty="0"/>
              <a:t>月</a:t>
            </a:r>
            <a:r>
              <a:rPr lang="en-US" altLang="zh-TW" sz="1700" dirty="0"/>
              <a:t>3</a:t>
            </a:r>
            <a:r>
              <a:rPr lang="zh-TW" altLang="en-US" sz="1700" dirty="0"/>
              <a:t>日修正說明四亦載明：「</a:t>
            </a:r>
            <a:r>
              <a:rPr lang="en-US" altLang="zh-TW" sz="1700" dirty="0"/>
              <a:t>……</a:t>
            </a:r>
            <a:r>
              <a:rPr lang="zh-TW" altLang="en-US" sz="1700" dirty="0"/>
              <a:t>因二區劃互為另一區劃之暫時避難區域，應免用鑰匙即可開啟進入另一區劃，且因二方向均為可能之避難方向，爰規定防火門開啟方向不受朝避難方向開啟之限制。」上開第</a:t>
            </a:r>
            <a:r>
              <a:rPr lang="en-US" altLang="zh-TW" sz="1700" dirty="0"/>
              <a:t>99</a:t>
            </a:r>
            <a:r>
              <a:rPr lang="zh-TW" altLang="en-US" sz="1700" dirty="0"/>
              <a:t>條之</a:t>
            </a:r>
            <a:r>
              <a:rPr lang="en-US" altLang="zh-TW" sz="1700" dirty="0"/>
              <a:t>1</a:t>
            </a:r>
            <a:r>
              <a:rPr lang="zh-TW" altLang="en-US" sz="1700" dirty="0"/>
              <a:t>規定兩區劃間之防火門「關閉後任一方向均應免用鑰匙即可開啟」，</a:t>
            </a:r>
            <a:r>
              <a:rPr lang="zh-TW" altLang="en-US" sz="1700" dirty="0">
                <a:solidFill>
                  <a:srgbClr val="C00000"/>
                </a:solidFill>
              </a:rPr>
              <a:t>係規範應免用鑰匙即可開啟進入另一區劃，並已明定防火門不受朝避難方向開啟之限制，亦即，無涉及防火門開閉型式（推、拉或雙向推開）之限制。</a:t>
            </a:r>
          </a:p>
        </p:txBody>
      </p:sp>
      <p:sp>
        <p:nvSpPr>
          <p:cNvPr id="3" name="文字方塊 2">
            <a:extLst>
              <a:ext uri="{FF2B5EF4-FFF2-40B4-BE49-F238E27FC236}">
                <a16:creationId xmlns:a16="http://schemas.microsoft.com/office/drawing/2014/main" id="{0334204A-0EFA-EC87-62F4-EB174DB29995}"/>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七</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39ECDC92-2F7E-0578-3EBD-F1C5639C3DCD}"/>
              </a:ext>
            </a:extLst>
          </p:cNvPr>
          <p:cNvSpPr txBox="1"/>
          <p:nvPr/>
        </p:nvSpPr>
        <p:spPr>
          <a:xfrm>
            <a:off x="629452" y="3924927"/>
            <a:ext cx="10640940" cy="923330"/>
          </a:xfrm>
          <a:prstGeom prst="rect">
            <a:avLst/>
          </a:prstGeom>
          <a:solidFill>
            <a:schemeClr val="accent6">
              <a:lumMod val="20000"/>
              <a:lumOff val="80000"/>
            </a:schemeClr>
          </a:solidFill>
        </p:spPr>
        <p:txBody>
          <a:bodyPr wrap="square">
            <a:spAutoFit/>
          </a:bodyPr>
          <a:lstStyle>
            <a:defPPr>
              <a:defRPr lang="zh-TW"/>
            </a:defPPr>
            <a:lvl1pPr lvl="0" defTabSz="914309">
              <a:spcBef>
                <a:spcPts val="1200"/>
              </a:spcBef>
              <a:defRPr b="0" spc="200">
                <a:effectLst/>
                <a:latin typeface="微軟正黑體" panose="020B0604030504040204" pitchFamily="34" charset="-120"/>
                <a:ea typeface="微軟正黑體" panose="020B0604030504040204" pitchFamily="34" charset="-120"/>
              </a:defRPr>
            </a:lvl1pPr>
          </a:lstStyle>
          <a:p>
            <a:pPr>
              <a:spcBef>
                <a:spcPts val="0"/>
              </a:spcBef>
            </a:pPr>
            <a:r>
              <a:rPr lang="zh-TW" altLang="en-US" dirty="0"/>
              <a:t>本部</a:t>
            </a:r>
            <a:r>
              <a:rPr lang="en-US" altLang="zh-TW" dirty="0"/>
              <a:t>96</a:t>
            </a:r>
            <a:r>
              <a:rPr lang="zh-TW" altLang="en-US" dirty="0"/>
              <a:t>年</a:t>
            </a:r>
            <a:r>
              <a:rPr lang="en-US" altLang="zh-TW" dirty="0"/>
              <a:t>5</a:t>
            </a:r>
            <a:r>
              <a:rPr lang="zh-TW" altLang="en-US" dirty="0"/>
              <a:t>月</a:t>
            </a:r>
            <a:r>
              <a:rPr lang="en-US" altLang="zh-TW" dirty="0"/>
              <a:t>3</a:t>
            </a:r>
            <a:r>
              <a:rPr lang="zh-TW" altLang="en-US" dirty="0"/>
              <a:t>日台內營字第</a:t>
            </a:r>
            <a:r>
              <a:rPr lang="en-US" altLang="zh-TW" dirty="0"/>
              <a:t>0960802250</a:t>
            </a:r>
            <a:r>
              <a:rPr lang="zh-TW" altLang="en-US" dirty="0"/>
              <a:t>號令之修正說明四載明：「</a:t>
            </a:r>
            <a:r>
              <a:rPr lang="en-US" altLang="zh-TW" dirty="0"/>
              <a:t>……</a:t>
            </a:r>
            <a:r>
              <a:rPr lang="zh-TW" altLang="en-US" dirty="0"/>
              <a:t>因二區劃互為另一區劃之暫時避難區域，應免用鑰匙即可開啟防火門進入另一區劃，且因二方向均為可能之避難方向，爰規定防火門開啟方向不受朝避難方向開啟之限制。」</a:t>
            </a:r>
          </a:p>
        </p:txBody>
      </p:sp>
      <p:sp>
        <p:nvSpPr>
          <p:cNvPr id="4" name="日期版面配置區 3">
            <a:extLst>
              <a:ext uri="{FF2B5EF4-FFF2-40B4-BE49-F238E27FC236}">
                <a16:creationId xmlns:a16="http://schemas.microsoft.com/office/drawing/2014/main" id="{0B0FB8FA-0AB5-77D1-4AF3-F327B5514F61}"/>
              </a:ext>
            </a:extLst>
          </p:cNvPr>
          <p:cNvSpPr>
            <a:spLocks noGrp="1"/>
          </p:cNvSpPr>
          <p:nvPr>
            <p:ph type="dt" sz="half" idx="10"/>
          </p:nvPr>
        </p:nvSpPr>
        <p:spPr/>
        <p:txBody>
          <a:bodyPr/>
          <a:lstStyle/>
          <a:p>
            <a:fld id="{6517E84C-F7BD-467F-B78D-2CA095C595AD}" type="datetime1">
              <a:rPr lang="zh-TW" altLang="en-US" smtClean="0"/>
              <a:t>2022/11/30</a:t>
            </a:fld>
            <a:endParaRPr lang="zh-TW" altLang="en-US"/>
          </a:p>
        </p:txBody>
      </p:sp>
      <p:sp>
        <p:nvSpPr>
          <p:cNvPr id="6" name="投影片編號版面配置區 5">
            <a:extLst>
              <a:ext uri="{FF2B5EF4-FFF2-40B4-BE49-F238E27FC236}">
                <a16:creationId xmlns:a16="http://schemas.microsoft.com/office/drawing/2014/main" id="{D1C981E0-8A44-CF7E-04BE-A781D7BB37D4}"/>
              </a:ext>
            </a:extLst>
          </p:cNvPr>
          <p:cNvSpPr>
            <a:spLocks noGrp="1"/>
          </p:cNvSpPr>
          <p:nvPr>
            <p:ph type="sldNum" sz="quarter" idx="12"/>
          </p:nvPr>
        </p:nvSpPr>
        <p:spPr/>
        <p:txBody>
          <a:bodyPr/>
          <a:lstStyle/>
          <a:p>
            <a:fld id="{D122B0B9-7B5A-4E7C-B90D-A0EA07B70D84}" type="slidenum">
              <a:rPr lang="zh-TW" altLang="en-US" smtClean="0"/>
              <a:t>21</a:t>
            </a:fld>
            <a:endParaRPr lang="zh-TW" altLang="en-US"/>
          </a:p>
        </p:txBody>
      </p:sp>
    </p:spTree>
    <p:extLst>
      <p:ext uri="{BB962C8B-B14F-4D97-AF65-F5344CB8AC3E}">
        <p14:creationId xmlns:p14="http://schemas.microsoft.com/office/powerpoint/2010/main" val="187829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7469517"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08</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來文單位：梁瀞文建築師事務所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76</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請釋摘要：防火門開啟方向</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配電室</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電信室</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消防泵浦室</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發電機室</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6EF799F3-F9FC-447A-9CD7-674BA48BD363}"/>
              </a:ext>
            </a:extLst>
          </p:cNvPr>
          <p:cNvSpPr txBox="1"/>
          <p:nvPr/>
        </p:nvSpPr>
        <p:spPr>
          <a:xfrm>
            <a:off x="629452" y="2494124"/>
            <a:ext cx="7006259" cy="1077218"/>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76</a:t>
            </a:r>
            <a:r>
              <a:rPr lang="zh-TW" altLang="en-US" sz="1800" b="0" dirty="0">
                <a:solidFill>
                  <a:srgbClr val="C00000"/>
                </a:solidFill>
                <a:latin typeface="微軟正黑體" panose="020B0604030504040204" pitchFamily="34" charset="-120"/>
                <a:ea typeface="微軟正黑體" panose="020B0604030504040204" pitchFamily="34" charset="-120"/>
              </a:rPr>
              <a:t>條 </a:t>
            </a:r>
            <a:endParaRPr lang="en-US" altLang="zh-TW" sz="1800" b="0" dirty="0">
              <a:solidFill>
                <a:srgbClr val="C00000"/>
              </a:solidFill>
              <a:latin typeface="微軟正黑體" panose="020B0604030504040204" pitchFamily="34" charset="-120"/>
              <a:ea typeface="微軟正黑體" panose="020B0604030504040204" pitchFamily="34" charset="-120"/>
            </a:endParaRPr>
          </a:p>
          <a:p>
            <a:pPr algn="l">
              <a:spcBef>
                <a:spcPts val="1200"/>
              </a:spcBef>
            </a:pPr>
            <a:r>
              <a:rPr lang="zh-TW" altLang="en-US" sz="1800" b="0" dirty="0">
                <a:solidFill>
                  <a:schemeClr val="tx1"/>
                </a:solidFill>
                <a:effectLst/>
                <a:latin typeface="微軟正黑體" panose="020B0604030504040204" pitchFamily="34" charset="-120"/>
                <a:ea typeface="微軟正黑體" panose="020B0604030504040204" pitchFamily="34" charset="-120"/>
              </a:rPr>
              <a:t>防火門應朝避難方向開啟。但供住宅使用及宿舍寢室、旅館客房、醫院病房等連接走廊者，不在此限。</a:t>
            </a:r>
            <a:endParaRPr lang="en-US" altLang="zh-TW" sz="1800" b="0" dirty="0">
              <a:solidFill>
                <a:schemeClr val="tx1"/>
              </a:solidFill>
              <a:effectLst/>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BB805EFA-2495-43CC-BC11-65084CDE4157}"/>
              </a:ext>
            </a:extLst>
          </p:cNvPr>
          <p:cNvSpPr txBox="1"/>
          <p:nvPr/>
        </p:nvSpPr>
        <p:spPr>
          <a:xfrm>
            <a:off x="629452" y="4503751"/>
            <a:ext cx="10238844" cy="2031325"/>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r>
              <a:rPr lang="zh-TW" altLang="en-US" dirty="0"/>
              <a:t>建築技術規則建築設計施工編第</a:t>
            </a:r>
            <a:r>
              <a:rPr lang="en-US" altLang="zh-TW" dirty="0"/>
              <a:t>76</a:t>
            </a:r>
            <a:r>
              <a:rPr lang="zh-TW" altLang="en-US" dirty="0"/>
              <a:t>條第</a:t>
            </a:r>
            <a:r>
              <a:rPr lang="en-US" altLang="zh-TW" dirty="0"/>
              <a:t>5</a:t>
            </a:r>
            <a:r>
              <a:rPr lang="zh-TW" altLang="en-US" dirty="0"/>
              <a:t>款規定「防火門應朝避難方向開啟。但供住宅使用及宿舍寢室、旅館客房、醫院病房等連接走廊者，不在此限。」又依同編第</a:t>
            </a:r>
            <a:r>
              <a:rPr lang="en-US" altLang="zh-TW" dirty="0"/>
              <a:t>1</a:t>
            </a:r>
            <a:r>
              <a:rPr lang="zh-TW" altLang="en-US" dirty="0"/>
              <a:t>條第</a:t>
            </a:r>
            <a:r>
              <a:rPr lang="en-US" altLang="zh-TW" dirty="0"/>
              <a:t>19</a:t>
            </a:r>
            <a:r>
              <a:rPr lang="zh-TW" altLang="en-US" dirty="0"/>
              <a:t>款規定，機械室不視為居室，非屬供居住、工作、集會、娛樂、烹飪等使用之房間。如避難層以外樓層自居室任一點至直通樓梯口通往屋外及避難層自居室任一點至屋外</a:t>
            </a:r>
            <a:r>
              <a:rPr lang="zh-TW" altLang="en-US" dirty="0">
                <a:solidFill>
                  <a:srgbClr val="C00000"/>
                </a:solidFill>
              </a:rPr>
              <a:t>不需通過機械室，設置於該機械室出入口之防火門得不受前揭第</a:t>
            </a:r>
            <a:r>
              <a:rPr lang="en-US" altLang="zh-TW" dirty="0">
                <a:solidFill>
                  <a:srgbClr val="C00000"/>
                </a:solidFill>
              </a:rPr>
              <a:t>76</a:t>
            </a:r>
            <a:r>
              <a:rPr lang="zh-TW" altLang="en-US" dirty="0">
                <a:solidFill>
                  <a:srgbClr val="C00000"/>
                </a:solidFill>
              </a:rPr>
              <a:t>條第</a:t>
            </a:r>
            <a:r>
              <a:rPr lang="en-US" altLang="zh-TW" dirty="0">
                <a:solidFill>
                  <a:srgbClr val="C00000"/>
                </a:solidFill>
              </a:rPr>
              <a:t>5</a:t>
            </a:r>
            <a:r>
              <a:rPr lang="zh-TW" altLang="en-US" dirty="0">
                <a:solidFill>
                  <a:srgbClr val="C00000"/>
                </a:solidFill>
              </a:rPr>
              <a:t>款「應朝避難方向開啟」之限制。</a:t>
            </a:r>
            <a:r>
              <a:rPr lang="zh-TW" altLang="en-US" dirty="0"/>
              <a:t>但其他法令另有規定時，應依其規定辦理。至所稱「機電設備空間」是否為機械室，涉個案事實認定，倘有疑義，請檢具具體資料圖說逕向當地主管建築機關洽詢。</a:t>
            </a:r>
            <a:endParaRPr lang="en-US" altLang="zh-TW" dirty="0">
              <a:latin typeface="Posterama" panose="020B0504020200020000" pitchFamily="34" charset="0"/>
              <a:cs typeface="Posterama" panose="020B0504020200020000" pitchFamily="34" charset="0"/>
            </a:endParaRPr>
          </a:p>
        </p:txBody>
      </p:sp>
      <p:sp>
        <p:nvSpPr>
          <p:cNvPr id="10" name="文字方塊 9">
            <a:extLst>
              <a:ext uri="{FF2B5EF4-FFF2-40B4-BE49-F238E27FC236}">
                <a16:creationId xmlns:a16="http://schemas.microsoft.com/office/drawing/2014/main" id="{F9B1BACF-BF10-497E-967D-B78917778E49}"/>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5FCFDE53-B85B-187B-294E-B56676508480}"/>
              </a:ext>
            </a:extLst>
          </p:cNvPr>
          <p:cNvSpPr txBox="1"/>
          <p:nvPr/>
        </p:nvSpPr>
        <p:spPr>
          <a:xfrm>
            <a:off x="629452" y="3681439"/>
            <a:ext cx="10640940" cy="646331"/>
          </a:xfrm>
          <a:prstGeom prst="rect">
            <a:avLst/>
          </a:prstGeom>
          <a:solidFill>
            <a:schemeClr val="accent6">
              <a:lumMod val="20000"/>
              <a:lumOff val="80000"/>
            </a:schemeClr>
          </a:solidFill>
        </p:spPr>
        <p:txBody>
          <a:bodyPr wrap="square">
            <a:spAutoFit/>
          </a:bodyPr>
          <a:lstStyle>
            <a:defPPr>
              <a:defRPr lang="zh-TW"/>
            </a:defPPr>
            <a:lvl1pPr lvl="0" defTabSz="914309">
              <a:spcBef>
                <a:spcPts val="1200"/>
              </a:spcBef>
              <a:defRPr b="0" spc="200">
                <a:effectLst/>
                <a:latin typeface="微軟正黑體" panose="020B0604030504040204" pitchFamily="34" charset="-120"/>
                <a:ea typeface="微軟正黑體" panose="020B0604030504040204" pitchFamily="34" charset="-120"/>
              </a:defRPr>
            </a:lvl1pPr>
          </a:lstStyle>
          <a:p>
            <a:pPr>
              <a:spcBef>
                <a:spcPts val="0"/>
              </a:spcBef>
            </a:pPr>
            <a:r>
              <a:rPr lang="zh-TW" altLang="en-US" dirty="0">
                <a:effectLst>
                  <a:outerShdw blurRad="38100" dist="38100" dir="2700000" algn="tl">
                    <a:srgbClr val="000000">
                      <a:alpha val="43137"/>
                    </a:srgbClr>
                  </a:outerShdw>
                </a:effectLst>
              </a:rPr>
              <a:t>台電配電室</a:t>
            </a:r>
            <a:r>
              <a:rPr lang="zh-TW" altLang="en-US" dirty="0"/>
              <a:t>依「台電配電場所設置規範」，</a:t>
            </a:r>
            <a:r>
              <a:rPr lang="zh-TW" altLang="en-US" dirty="0">
                <a:effectLst>
                  <a:outerShdw blurRad="38100" dist="38100" dir="2700000" algn="tl">
                    <a:srgbClr val="000000">
                      <a:alpha val="43137"/>
                    </a:srgbClr>
                  </a:outerShdw>
                </a:effectLst>
              </a:rPr>
              <a:t>電信室</a:t>
            </a:r>
            <a:r>
              <a:rPr lang="zh-TW" altLang="en-US" dirty="0"/>
              <a:t>依「建築物屋內外電信設備設置技術規範」，</a:t>
            </a:r>
            <a:r>
              <a:rPr lang="zh-TW" altLang="en-US" dirty="0">
                <a:effectLst>
                  <a:outerShdw blurRad="38100" dist="38100" dir="2700000" algn="tl">
                    <a:srgbClr val="000000">
                      <a:alpha val="43137"/>
                    </a:srgbClr>
                  </a:outerShdw>
                </a:effectLst>
              </a:rPr>
              <a:t>消防泵浦室</a:t>
            </a:r>
            <a:r>
              <a:rPr lang="zh-TW" altLang="en-US" dirty="0"/>
              <a:t>及</a:t>
            </a:r>
            <a:r>
              <a:rPr lang="zh-TW" altLang="en-US" dirty="0">
                <a:effectLst>
                  <a:outerShdw blurRad="38100" dist="38100" dir="2700000" algn="tl">
                    <a:srgbClr val="000000">
                      <a:alpha val="43137"/>
                    </a:srgbClr>
                  </a:outerShdw>
                </a:effectLst>
              </a:rPr>
              <a:t>發電機室</a:t>
            </a:r>
            <a:r>
              <a:rPr lang="zh-TW" altLang="en-US" dirty="0"/>
              <a:t>依「各類場所消防安全設備設置標準」，均有應設置</a:t>
            </a:r>
            <a:r>
              <a:rPr lang="zh-TW" altLang="en-US" dirty="0">
                <a:solidFill>
                  <a:srgbClr val="C00000"/>
                </a:solidFill>
              </a:rPr>
              <a:t>防火門</a:t>
            </a:r>
            <a:r>
              <a:rPr lang="zh-TW" altLang="en-US" dirty="0"/>
              <a:t>之規定。</a:t>
            </a:r>
          </a:p>
        </p:txBody>
      </p:sp>
      <p:cxnSp>
        <p:nvCxnSpPr>
          <p:cNvPr id="3" name="直線接點 2">
            <a:extLst>
              <a:ext uri="{FF2B5EF4-FFF2-40B4-BE49-F238E27FC236}">
                <a16:creationId xmlns:a16="http://schemas.microsoft.com/office/drawing/2014/main" id="{6E8C2A65-2E14-1623-7F9E-117594531D9E}"/>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日期版面配置區 3">
            <a:extLst>
              <a:ext uri="{FF2B5EF4-FFF2-40B4-BE49-F238E27FC236}">
                <a16:creationId xmlns:a16="http://schemas.microsoft.com/office/drawing/2014/main" id="{55CA52B5-F27A-0F5E-1B01-605D4FFB2957}"/>
              </a:ext>
            </a:extLst>
          </p:cNvPr>
          <p:cNvSpPr>
            <a:spLocks noGrp="1"/>
          </p:cNvSpPr>
          <p:nvPr>
            <p:ph type="dt" sz="half" idx="10"/>
          </p:nvPr>
        </p:nvSpPr>
        <p:spPr/>
        <p:txBody>
          <a:bodyPr/>
          <a:lstStyle/>
          <a:p>
            <a:fld id="{D23E41C4-7490-4FCB-8339-6396A49B3488}" type="datetime1">
              <a:rPr lang="zh-TW" altLang="en-US" smtClean="0"/>
              <a:t>2022/11/30</a:t>
            </a:fld>
            <a:endParaRPr lang="zh-TW" altLang="en-US"/>
          </a:p>
        </p:txBody>
      </p:sp>
      <p:sp>
        <p:nvSpPr>
          <p:cNvPr id="5" name="投影片編號版面配置區 4">
            <a:extLst>
              <a:ext uri="{FF2B5EF4-FFF2-40B4-BE49-F238E27FC236}">
                <a16:creationId xmlns:a16="http://schemas.microsoft.com/office/drawing/2014/main" id="{D7A34C97-6818-7D46-0CBE-3D780E6B204B}"/>
              </a:ext>
            </a:extLst>
          </p:cNvPr>
          <p:cNvSpPr>
            <a:spLocks noGrp="1"/>
          </p:cNvSpPr>
          <p:nvPr>
            <p:ph type="sldNum" sz="quarter" idx="12"/>
          </p:nvPr>
        </p:nvSpPr>
        <p:spPr/>
        <p:txBody>
          <a:bodyPr/>
          <a:lstStyle/>
          <a:p>
            <a:fld id="{D122B0B9-7B5A-4E7C-B90D-A0EA07B70D84}" type="slidenum">
              <a:rPr lang="zh-TW" altLang="en-US" smtClean="0"/>
              <a:t>22</a:t>
            </a:fld>
            <a:endParaRPr lang="zh-TW" altLang="en-US"/>
          </a:p>
        </p:txBody>
      </p:sp>
    </p:spTree>
    <p:extLst>
      <p:ext uri="{BB962C8B-B14F-4D97-AF65-F5344CB8AC3E}">
        <p14:creationId xmlns:p14="http://schemas.microsoft.com/office/powerpoint/2010/main" val="129724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animBg="1"/>
      <p:bldP spid="9"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7469517"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15</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來文單位：黃翊婷建築師事務所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76</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請釋摘要：防火門開啟方向</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長照機構寢室</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6EF799F3-F9FC-447A-9CD7-674BA48BD363}"/>
              </a:ext>
            </a:extLst>
          </p:cNvPr>
          <p:cNvSpPr txBox="1"/>
          <p:nvPr/>
        </p:nvSpPr>
        <p:spPr>
          <a:xfrm>
            <a:off x="629452" y="2494124"/>
            <a:ext cx="7006259" cy="1077218"/>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76</a:t>
            </a:r>
            <a:r>
              <a:rPr lang="zh-TW" altLang="en-US" sz="1800" b="0" dirty="0">
                <a:solidFill>
                  <a:srgbClr val="C00000"/>
                </a:solidFill>
                <a:latin typeface="微軟正黑體" panose="020B0604030504040204" pitchFamily="34" charset="-120"/>
                <a:ea typeface="微軟正黑體" panose="020B0604030504040204" pitchFamily="34" charset="-120"/>
              </a:rPr>
              <a:t>條 </a:t>
            </a:r>
            <a:endParaRPr lang="en-US" altLang="zh-TW" sz="1800" b="0" dirty="0">
              <a:solidFill>
                <a:srgbClr val="C00000"/>
              </a:solidFill>
              <a:latin typeface="微軟正黑體" panose="020B0604030504040204" pitchFamily="34" charset="-120"/>
              <a:ea typeface="微軟正黑體" panose="020B0604030504040204" pitchFamily="34" charset="-120"/>
            </a:endParaRPr>
          </a:p>
          <a:p>
            <a:pPr algn="l">
              <a:spcBef>
                <a:spcPts val="1200"/>
              </a:spcBef>
            </a:pPr>
            <a:r>
              <a:rPr lang="zh-TW" altLang="en-US" sz="1800" b="0" dirty="0">
                <a:solidFill>
                  <a:schemeClr val="tx1"/>
                </a:solidFill>
                <a:effectLst/>
                <a:latin typeface="微軟正黑體" panose="020B0604030504040204" pitchFamily="34" charset="-120"/>
                <a:ea typeface="微軟正黑體" panose="020B0604030504040204" pitchFamily="34" charset="-120"/>
              </a:rPr>
              <a:t>防火門應朝避難方向開啟。但供住宅使用及宿舍寢室、旅館客房、醫院病房等連接走廊者，不在此限。</a:t>
            </a:r>
            <a:endParaRPr lang="en-US" altLang="zh-TW" sz="1800" b="0" dirty="0">
              <a:solidFill>
                <a:schemeClr val="tx1"/>
              </a:solidFill>
              <a:effectLst/>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BB805EFA-2495-43CC-BC11-65084CDE4157}"/>
              </a:ext>
            </a:extLst>
          </p:cNvPr>
          <p:cNvSpPr txBox="1"/>
          <p:nvPr/>
        </p:nvSpPr>
        <p:spPr>
          <a:xfrm>
            <a:off x="629452" y="3780940"/>
            <a:ext cx="6990548" cy="1200329"/>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r>
              <a:rPr lang="zh-TW" altLang="en-US" dirty="0"/>
              <a:t>社區式長照機構及機構住宿式長照機構之「</a:t>
            </a:r>
            <a:r>
              <a:rPr lang="zh-TW" altLang="en-US" dirty="0">
                <a:solidFill>
                  <a:srgbClr val="C00000"/>
                </a:solidFill>
              </a:rPr>
              <a:t>寢室</a:t>
            </a:r>
            <a:r>
              <a:rPr lang="zh-TW" altLang="en-US" dirty="0"/>
              <a:t>」，屬建築技術規則建築設計施工編第</a:t>
            </a:r>
            <a:r>
              <a:rPr lang="en-US" altLang="zh-TW" dirty="0"/>
              <a:t>76</a:t>
            </a:r>
            <a:r>
              <a:rPr lang="zh-TW" altLang="en-US" dirty="0"/>
              <a:t>條第</a:t>
            </a:r>
            <a:r>
              <a:rPr lang="en-US" altLang="zh-TW" dirty="0"/>
              <a:t>5</a:t>
            </a:r>
            <a:r>
              <a:rPr lang="zh-TW" altLang="en-US" dirty="0"/>
              <a:t>款但書所列「供住宅使用及宿舍寢室、旅館客房、醫院病房等」，</a:t>
            </a:r>
            <a:r>
              <a:rPr lang="zh-TW" altLang="en-US" dirty="0">
                <a:solidFill>
                  <a:srgbClr val="C00000"/>
                </a:solidFill>
              </a:rPr>
              <a:t>其連接走廊之防火門得不受同款前段「應朝避難方向開啟」之限制</a:t>
            </a:r>
            <a:r>
              <a:rPr lang="zh-TW" altLang="en-US" dirty="0"/>
              <a:t>。</a:t>
            </a:r>
            <a:endParaRPr lang="en-US" altLang="zh-TW" dirty="0">
              <a:latin typeface="Posterama" panose="020B0504020200020000" pitchFamily="34" charset="0"/>
              <a:cs typeface="Posterama" panose="020B0504020200020000" pitchFamily="34" charset="0"/>
            </a:endParaRPr>
          </a:p>
        </p:txBody>
      </p:sp>
      <p:sp>
        <p:nvSpPr>
          <p:cNvPr id="10" name="文字方塊 9">
            <a:extLst>
              <a:ext uri="{FF2B5EF4-FFF2-40B4-BE49-F238E27FC236}">
                <a16:creationId xmlns:a16="http://schemas.microsoft.com/office/drawing/2014/main" id="{F9B1BACF-BF10-497E-967D-B78917778E49}"/>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二</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2" name="直線接點 1">
            <a:extLst>
              <a:ext uri="{FF2B5EF4-FFF2-40B4-BE49-F238E27FC236}">
                <a16:creationId xmlns:a16="http://schemas.microsoft.com/office/drawing/2014/main" id="{AB5BCB71-22C4-E99C-81D5-DEA441E0671D}"/>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日期版面配置區 2">
            <a:extLst>
              <a:ext uri="{FF2B5EF4-FFF2-40B4-BE49-F238E27FC236}">
                <a16:creationId xmlns:a16="http://schemas.microsoft.com/office/drawing/2014/main" id="{E2B45187-8807-DDF4-F8BA-3ABA7DE2FC7A}"/>
              </a:ext>
            </a:extLst>
          </p:cNvPr>
          <p:cNvSpPr>
            <a:spLocks noGrp="1"/>
          </p:cNvSpPr>
          <p:nvPr>
            <p:ph type="dt" sz="half" idx="10"/>
          </p:nvPr>
        </p:nvSpPr>
        <p:spPr/>
        <p:txBody>
          <a:bodyPr/>
          <a:lstStyle/>
          <a:p>
            <a:fld id="{2FCBB721-B190-45AC-B457-344F402900E2}" type="datetime1">
              <a:rPr lang="zh-TW" altLang="en-US" smtClean="0"/>
              <a:t>2022/11/30</a:t>
            </a:fld>
            <a:endParaRPr lang="zh-TW" altLang="en-US"/>
          </a:p>
        </p:txBody>
      </p:sp>
      <p:sp>
        <p:nvSpPr>
          <p:cNvPr id="4" name="投影片編號版面配置區 3">
            <a:extLst>
              <a:ext uri="{FF2B5EF4-FFF2-40B4-BE49-F238E27FC236}">
                <a16:creationId xmlns:a16="http://schemas.microsoft.com/office/drawing/2014/main" id="{9C9652E0-790A-389F-F6F3-8F64823CB792}"/>
              </a:ext>
            </a:extLst>
          </p:cNvPr>
          <p:cNvSpPr>
            <a:spLocks noGrp="1"/>
          </p:cNvSpPr>
          <p:nvPr>
            <p:ph type="sldNum" sz="quarter" idx="12"/>
          </p:nvPr>
        </p:nvSpPr>
        <p:spPr/>
        <p:txBody>
          <a:bodyPr/>
          <a:lstStyle/>
          <a:p>
            <a:fld id="{D122B0B9-7B5A-4E7C-B90D-A0EA07B70D84}" type="slidenum">
              <a:rPr lang="zh-TW" altLang="en-US" smtClean="0"/>
              <a:t>23</a:t>
            </a:fld>
            <a:endParaRPr lang="zh-TW" altLang="en-US"/>
          </a:p>
        </p:txBody>
      </p:sp>
    </p:spTree>
    <p:extLst>
      <p:ext uri="{BB962C8B-B14F-4D97-AF65-F5344CB8AC3E}">
        <p14:creationId xmlns:p14="http://schemas.microsoft.com/office/powerpoint/2010/main" val="327964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68364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05</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來文單位：林天彥建築物事務所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請釋摘要：建築物內走廊</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走廊寬度</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補習班內外走廊</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F0053EC4-3F4A-407F-99A5-6B131B1EB70E}"/>
              </a:ext>
            </a:extLst>
          </p:cNvPr>
          <p:cNvSpPr txBox="1"/>
          <p:nvPr/>
        </p:nvSpPr>
        <p:spPr>
          <a:xfrm>
            <a:off x="629452" y="2378935"/>
            <a:ext cx="6858983" cy="923330"/>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92</a:t>
            </a:r>
            <a:r>
              <a:rPr lang="zh-TW" altLang="en-US" sz="1800" b="0" dirty="0">
                <a:solidFill>
                  <a:srgbClr val="C00000"/>
                </a:solidFill>
                <a:latin typeface="微軟正黑體" panose="020B0604030504040204" pitchFamily="34" charset="-120"/>
                <a:ea typeface="微軟正黑體" panose="020B0604030504040204" pitchFamily="34" charset="-120"/>
              </a:rPr>
              <a:t>條 </a:t>
            </a:r>
            <a:r>
              <a:rPr lang="zh-TW" altLang="en-US" sz="1800" b="0" dirty="0">
                <a:solidFill>
                  <a:schemeClr val="tx1"/>
                </a:solidFill>
                <a:effectLst/>
                <a:latin typeface="微軟正黑體" panose="020B0604030504040204" pitchFamily="34" charset="-120"/>
                <a:ea typeface="微軟正黑體" panose="020B0604030504040204" pitchFamily="34" charset="-120"/>
              </a:rPr>
              <a:t>走廊之設置應依左列規定：一、建築物使用類組為</a:t>
            </a:r>
            <a:r>
              <a:rPr lang="en-US" altLang="zh-TW" sz="1800" b="0" dirty="0">
                <a:solidFill>
                  <a:schemeClr val="tx1"/>
                </a:solidFill>
                <a:effectLst/>
                <a:latin typeface="微軟正黑體" panose="020B0604030504040204" pitchFamily="34" charset="-120"/>
                <a:ea typeface="微軟正黑體" panose="020B0604030504040204" pitchFamily="34" charset="-120"/>
              </a:rPr>
              <a:t>D-3</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r>
              <a:rPr lang="en-US" altLang="zh-TW" sz="1800" b="0" dirty="0">
                <a:solidFill>
                  <a:schemeClr val="tx1"/>
                </a:solidFill>
                <a:effectLst/>
                <a:latin typeface="微軟正黑體" panose="020B0604030504040204" pitchFamily="34" charset="-120"/>
                <a:ea typeface="微軟正黑體" panose="020B0604030504040204" pitchFamily="34" charset="-120"/>
              </a:rPr>
              <a:t>D-4</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r>
              <a:rPr lang="en-US" altLang="zh-TW" sz="1800" b="0" dirty="0">
                <a:solidFill>
                  <a:schemeClr val="tx1"/>
                </a:solidFill>
                <a:effectLst/>
                <a:latin typeface="微軟正黑體" panose="020B0604030504040204" pitchFamily="34" charset="-120"/>
                <a:ea typeface="微軟正黑體" panose="020B0604030504040204" pitchFamily="34" charset="-120"/>
              </a:rPr>
              <a:t>D-5</a:t>
            </a:r>
            <a:r>
              <a:rPr lang="zh-TW" altLang="en-US" sz="1800" b="0" dirty="0">
                <a:solidFill>
                  <a:schemeClr val="tx1"/>
                </a:solidFill>
                <a:effectLst/>
                <a:latin typeface="微軟正黑體" panose="020B0604030504040204" pitchFamily="34" charset="-120"/>
                <a:ea typeface="微軟正黑體" panose="020B0604030504040204" pitchFamily="34" charset="-120"/>
              </a:rPr>
              <a:t>組供教室使用部分</a:t>
            </a:r>
            <a:r>
              <a:rPr lang="zh-TW" altLang="en-US" sz="1800" b="0" dirty="0">
                <a:solidFill>
                  <a:schemeClr val="tx1"/>
                </a:solidFill>
                <a:effectLst/>
                <a:latin typeface="Posterama" panose="020B0504020200020000" pitchFamily="34" charset="0"/>
                <a:ea typeface="微軟正黑體" panose="020B0604030504040204" pitchFamily="34" charset="-120"/>
                <a:cs typeface="Posterama" panose="020B0504020200020000" pitchFamily="34" charset="0"/>
              </a:rPr>
              <a:t>，走廊二側有居室者，二</a:t>
            </a:r>
            <a:r>
              <a:rPr lang="en-US" altLang="zh-TW" sz="1800" b="0" dirty="0">
                <a:solidFill>
                  <a:schemeClr val="tx1"/>
                </a:solidFill>
                <a:effectLst/>
                <a:latin typeface="Posterama" panose="020B0504020200020000" pitchFamily="34" charset="0"/>
                <a:ea typeface="微軟正黑體" panose="020B0604030504040204" pitchFamily="34" charset="-120"/>
                <a:cs typeface="Posterama" panose="020B0504020200020000" pitchFamily="34" charset="0"/>
              </a:rPr>
              <a:t>‧</a:t>
            </a:r>
            <a:r>
              <a:rPr lang="zh-TW" altLang="en-US" sz="1800" b="0" dirty="0">
                <a:solidFill>
                  <a:schemeClr val="tx1"/>
                </a:solidFill>
                <a:effectLst/>
                <a:latin typeface="Posterama" panose="020B0504020200020000" pitchFamily="34" charset="0"/>
                <a:ea typeface="微軟正黑體" panose="020B0604030504040204" pitchFamily="34" charset="-120"/>
                <a:cs typeface="Posterama" panose="020B0504020200020000" pitchFamily="34" charset="0"/>
              </a:rPr>
              <a:t>四○公尺以上，</a:t>
            </a:r>
            <a:r>
              <a:rPr lang="zh-TW" altLang="en-US" sz="1800" b="0" u="sng" dirty="0">
                <a:solidFill>
                  <a:srgbClr val="C00000"/>
                </a:solidFill>
                <a:latin typeface="Posterama" panose="020B0504020200020000" pitchFamily="34" charset="0"/>
                <a:ea typeface="微軟正黑體" panose="020B0604030504040204" pitchFamily="34" charset="-120"/>
                <a:cs typeface="Posterama" panose="020B0504020200020000" pitchFamily="34" charset="0"/>
              </a:rPr>
              <a:t>其他走廊，一</a:t>
            </a:r>
            <a:r>
              <a:rPr lang="en-US" altLang="zh-TW" sz="1800" b="0" u="sng" dirty="0">
                <a:solidFill>
                  <a:srgbClr val="C00000"/>
                </a:solidFill>
                <a:latin typeface="Posterama" panose="020B0504020200020000" pitchFamily="34" charset="0"/>
                <a:ea typeface="微軟正黑體" panose="020B0604030504040204" pitchFamily="34" charset="-120"/>
                <a:cs typeface="Posterama" panose="020B0504020200020000" pitchFamily="34" charset="0"/>
              </a:rPr>
              <a:t>‧</a:t>
            </a:r>
            <a:r>
              <a:rPr lang="zh-TW" altLang="en-US" sz="1800" b="0" u="sng" dirty="0">
                <a:solidFill>
                  <a:srgbClr val="C00000"/>
                </a:solidFill>
                <a:latin typeface="Posterama" panose="020B0504020200020000" pitchFamily="34" charset="0"/>
                <a:ea typeface="微軟正黑體" panose="020B0604030504040204" pitchFamily="34" charset="-120"/>
                <a:cs typeface="Posterama" panose="020B0504020200020000" pitchFamily="34" charset="0"/>
              </a:rPr>
              <a:t>八○公尺以上</a:t>
            </a:r>
            <a:r>
              <a:rPr lang="zh-TW" altLang="en-US" sz="1800" b="0" dirty="0">
                <a:solidFill>
                  <a:schemeClr val="tx1"/>
                </a:solidFill>
                <a:effectLst/>
                <a:latin typeface="微軟正黑體" panose="020B0604030504040204" pitchFamily="34" charset="-120"/>
                <a:ea typeface="微軟正黑體" panose="020B0604030504040204" pitchFamily="34" charset="-120"/>
                <a:cs typeface="Posterama" panose="020B0504020200020000" pitchFamily="34" charset="0"/>
              </a:rPr>
              <a:t>∘</a:t>
            </a:r>
            <a:endParaRPr lang="en-US" altLang="zh-TW" sz="1800" b="0" dirty="0">
              <a:solidFill>
                <a:schemeClr val="tx1"/>
              </a:solidFill>
              <a:effectLst/>
              <a:latin typeface="Posterama" panose="020B0504020200020000" pitchFamily="34" charset="0"/>
              <a:ea typeface="微軟正黑體" panose="020B0604030504040204" pitchFamily="34" charset="-120"/>
              <a:cs typeface="Posterama" panose="020B0504020200020000" pitchFamily="34" charset="0"/>
            </a:endParaRPr>
          </a:p>
        </p:txBody>
      </p:sp>
      <p:sp>
        <p:nvSpPr>
          <p:cNvPr id="9" name="文字方塊 8">
            <a:extLst>
              <a:ext uri="{FF2B5EF4-FFF2-40B4-BE49-F238E27FC236}">
                <a16:creationId xmlns:a16="http://schemas.microsoft.com/office/drawing/2014/main" id="{64BF9A96-5617-410D-9CD1-42D769960D34}"/>
              </a:ext>
            </a:extLst>
          </p:cNvPr>
          <p:cNvSpPr txBox="1"/>
          <p:nvPr/>
        </p:nvSpPr>
        <p:spPr>
          <a:xfrm>
            <a:off x="629452" y="3429000"/>
            <a:ext cx="6875991" cy="2031325"/>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r>
              <a:rPr lang="zh-TW" altLang="en-US" dirty="0"/>
              <a:t>走廊之設置，建築技術規則建築設計施工編第</a:t>
            </a:r>
            <a:r>
              <a:rPr lang="en-US" altLang="zh-TW" dirty="0"/>
              <a:t>92</a:t>
            </a:r>
            <a:r>
              <a:rPr lang="zh-TW" altLang="en-US" dirty="0"/>
              <a:t>條業有明定，依該條表列規定，</a:t>
            </a:r>
            <a:r>
              <a:rPr lang="en-US" altLang="zh-TW" dirty="0"/>
              <a:t>D-5</a:t>
            </a:r>
            <a:r>
              <a:rPr lang="zh-TW" altLang="en-US" dirty="0"/>
              <a:t>類組供教室使用部分「走廊兩側有居室者」走廊寬度應為</a:t>
            </a:r>
            <a:r>
              <a:rPr lang="en-US" altLang="zh-TW" dirty="0"/>
              <a:t>2.4</a:t>
            </a:r>
            <a:r>
              <a:rPr lang="zh-TW" altLang="en-US" dirty="0"/>
              <a:t>公尺以上，「其他走廊」走廊寬度為</a:t>
            </a:r>
            <a:r>
              <a:rPr lang="en-US" altLang="zh-TW" dirty="0"/>
              <a:t>1.8</a:t>
            </a:r>
            <a:r>
              <a:rPr lang="zh-TW" altLang="en-US" dirty="0"/>
              <a:t>公尺以上，</a:t>
            </a:r>
            <a:r>
              <a:rPr lang="zh-TW" altLang="en-US" dirty="0">
                <a:solidFill>
                  <a:srgbClr val="C00000"/>
                </a:solidFill>
              </a:rPr>
              <a:t>上開「其他走廊」指「走廊兩側有居室者」以外之走廊</a:t>
            </a:r>
            <a:r>
              <a:rPr lang="zh-TW" altLang="en-US" dirty="0"/>
              <a:t>，本署</a:t>
            </a:r>
            <a:r>
              <a:rPr lang="en-US" altLang="zh-TW" dirty="0"/>
              <a:t>110</a:t>
            </a:r>
            <a:r>
              <a:rPr lang="zh-TW" altLang="en-US" dirty="0"/>
              <a:t>年</a:t>
            </a:r>
            <a:r>
              <a:rPr lang="en-US" altLang="zh-TW" dirty="0"/>
              <a:t>5</a:t>
            </a:r>
            <a:r>
              <a:rPr lang="zh-TW" altLang="en-US" dirty="0"/>
              <a:t>月</a:t>
            </a:r>
            <a:r>
              <a:rPr lang="en-US" altLang="zh-TW" dirty="0"/>
              <a:t>24</a:t>
            </a:r>
            <a:r>
              <a:rPr lang="zh-TW" altLang="en-US" dirty="0"/>
              <a:t>日營署建管字第</a:t>
            </a:r>
            <a:r>
              <a:rPr lang="en-US" altLang="zh-TW" dirty="0"/>
              <a:t>1100035446</a:t>
            </a:r>
            <a:r>
              <a:rPr lang="zh-TW" altLang="en-US" dirty="0"/>
              <a:t>號函業釋示在案。如仍有個案認定疑義，請檢具具體資料圖說逕向當地主管建築機關洽詢。</a:t>
            </a:r>
            <a:endParaRPr lang="en-US" altLang="zh-TW" u="sng" dirty="0">
              <a:solidFill>
                <a:srgbClr val="C00000"/>
              </a:solidFill>
            </a:endParaRPr>
          </a:p>
        </p:txBody>
      </p:sp>
      <p:sp>
        <p:nvSpPr>
          <p:cNvPr id="8" name="文字方塊 7">
            <a:extLst>
              <a:ext uri="{FF2B5EF4-FFF2-40B4-BE49-F238E27FC236}">
                <a16:creationId xmlns:a16="http://schemas.microsoft.com/office/drawing/2014/main" id="{E0D44667-B3E3-4FD2-ADFB-8B8D0D34298D}"/>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3" name="直線接點 2">
            <a:extLst>
              <a:ext uri="{FF2B5EF4-FFF2-40B4-BE49-F238E27FC236}">
                <a16:creationId xmlns:a16="http://schemas.microsoft.com/office/drawing/2014/main" id="{366809BC-5385-7473-BD28-348BE1E44C26}"/>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日期版面配置區 3">
            <a:extLst>
              <a:ext uri="{FF2B5EF4-FFF2-40B4-BE49-F238E27FC236}">
                <a16:creationId xmlns:a16="http://schemas.microsoft.com/office/drawing/2014/main" id="{249A59EC-AB89-4BF4-3D43-55D45BBD4808}"/>
              </a:ext>
            </a:extLst>
          </p:cNvPr>
          <p:cNvSpPr>
            <a:spLocks noGrp="1"/>
          </p:cNvSpPr>
          <p:nvPr>
            <p:ph type="dt" sz="half" idx="10"/>
          </p:nvPr>
        </p:nvSpPr>
        <p:spPr/>
        <p:txBody>
          <a:bodyPr/>
          <a:lstStyle/>
          <a:p>
            <a:fld id="{F887E500-F2D5-4C0C-B83A-54A9CDD637A3}" type="datetime1">
              <a:rPr lang="zh-TW" altLang="en-US" smtClean="0"/>
              <a:t>2022/11/30</a:t>
            </a:fld>
            <a:endParaRPr lang="zh-TW" altLang="en-US"/>
          </a:p>
        </p:txBody>
      </p:sp>
      <p:sp>
        <p:nvSpPr>
          <p:cNvPr id="5" name="投影片編號版面配置區 4">
            <a:extLst>
              <a:ext uri="{FF2B5EF4-FFF2-40B4-BE49-F238E27FC236}">
                <a16:creationId xmlns:a16="http://schemas.microsoft.com/office/drawing/2014/main" id="{FC896894-7FCE-B773-BFE0-305FE2CDA3C2}"/>
              </a:ext>
            </a:extLst>
          </p:cNvPr>
          <p:cNvSpPr>
            <a:spLocks noGrp="1"/>
          </p:cNvSpPr>
          <p:nvPr>
            <p:ph type="sldNum" sz="quarter" idx="12"/>
          </p:nvPr>
        </p:nvSpPr>
        <p:spPr/>
        <p:txBody>
          <a:bodyPr/>
          <a:lstStyle/>
          <a:p>
            <a:fld id="{D122B0B9-7B5A-4E7C-B90D-A0EA07B70D84}" type="slidenum">
              <a:rPr lang="zh-TW" altLang="en-US" smtClean="0"/>
              <a:t>24</a:t>
            </a:fld>
            <a:endParaRPr lang="zh-TW" altLang="en-US"/>
          </a:p>
        </p:txBody>
      </p:sp>
    </p:spTree>
    <p:extLst>
      <p:ext uri="{BB962C8B-B14F-4D97-AF65-F5344CB8AC3E}">
        <p14:creationId xmlns:p14="http://schemas.microsoft.com/office/powerpoint/2010/main" val="428853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68364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28</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來文單位：何文建築師事務所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請釋摘要：建築物直通樓梯</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樓梯數量</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變更使用執照</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6EF799F3-F9FC-447A-9CD7-674BA48BD363}"/>
              </a:ext>
            </a:extLst>
          </p:cNvPr>
          <p:cNvSpPr txBox="1"/>
          <p:nvPr/>
        </p:nvSpPr>
        <p:spPr>
          <a:xfrm>
            <a:off x="629452" y="2366743"/>
            <a:ext cx="7006259" cy="4108817"/>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95</a:t>
            </a:r>
            <a:r>
              <a:rPr lang="zh-TW" altLang="en-US" sz="1800" b="0" dirty="0">
                <a:solidFill>
                  <a:srgbClr val="C00000"/>
                </a:solidFill>
                <a:latin typeface="微軟正黑體" panose="020B0604030504040204" pitchFamily="34" charset="-120"/>
                <a:ea typeface="微軟正黑體" panose="020B0604030504040204" pitchFamily="34" charset="-120"/>
              </a:rPr>
              <a:t>條 八層以上之樓層</a:t>
            </a:r>
            <a:r>
              <a:rPr lang="zh-TW" altLang="en-US" sz="1800" b="0" dirty="0">
                <a:solidFill>
                  <a:schemeClr val="tx1"/>
                </a:solidFill>
                <a:latin typeface="微軟正黑體" panose="020B0604030504040204" pitchFamily="34" charset="-120"/>
                <a:ea typeface="微軟正黑體" panose="020B0604030504040204" pitchFamily="34" charset="-120"/>
              </a:rPr>
              <a:t>及下列建築物，應自各該層設置</a:t>
            </a:r>
            <a:r>
              <a:rPr lang="zh-TW" altLang="en-US" sz="1800" b="0" dirty="0">
                <a:solidFill>
                  <a:srgbClr val="C00000"/>
                </a:solidFill>
                <a:latin typeface="微軟正黑體" panose="020B0604030504040204" pitchFamily="34" charset="-120"/>
                <a:ea typeface="微軟正黑體" panose="020B0604030504040204" pitchFamily="34" charset="-120"/>
              </a:rPr>
              <a:t>二座以上之直通樓梯達避難層</a:t>
            </a:r>
            <a:r>
              <a:rPr lang="zh-TW" altLang="en-US" sz="1800" b="0" dirty="0">
                <a:solidFill>
                  <a:schemeClr val="tx1"/>
                </a:solidFill>
                <a:latin typeface="微軟正黑體" panose="020B0604030504040204" pitchFamily="34" charset="-120"/>
                <a:ea typeface="微軟正黑體" panose="020B0604030504040204" pitchFamily="34" charset="-120"/>
              </a:rPr>
              <a:t>或地面：</a:t>
            </a:r>
          </a:p>
          <a:p>
            <a:pPr algn="l">
              <a:spcBef>
                <a:spcPts val="1200"/>
              </a:spcBef>
            </a:pPr>
            <a:r>
              <a:rPr lang="zh-TW" altLang="en-US" sz="1800" b="0" dirty="0">
                <a:solidFill>
                  <a:schemeClr val="tx1"/>
                </a:solidFill>
                <a:latin typeface="微軟正黑體" panose="020B0604030504040204" pitchFamily="34" charset="-120"/>
                <a:ea typeface="微軟正黑體" panose="020B0604030504040204" pitchFamily="34" charset="-120"/>
              </a:rPr>
              <a:t>一、主要構造屬防火構造或使用不燃材料所建造之建築物在避難層以外之樓層供下列使用，或地下層樓地板面積在</a:t>
            </a:r>
            <a:r>
              <a:rPr lang="zh-TW" altLang="en-US" sz="1800" b="0" dirty="0">
                <a:solidFill>
                  <a:srgbClr val="C00000"/>
                </a:solidFill>
                <a:latin typeface="微軟正黑體" panose="020B0604030504040204" pitchFamily="34" charset="-120"/>
                <a:ea typeface="微軟正黑體" panose="020B0604030504040204" pitchFamily="34" charset="-120"/>
              </a:rPr>
              <a:t>二百平方公尺以上</a:t>
            </a:r>
            <a:r>
              <a:rPr lang="zh-TW" altLang="en-US" sz="1800" b="0" dirty="0">
                <a:solidFill>
                  <a:schemeClr val="tx1"/>
                </a:solidFill>
                <a:latin typeface="微軟正黑體" panose="020B0604030504040204" pitchFamily="34" charset="-120"/>
                <a:ea typeface="微軟正黑體" panose="020B0604030504040204" pitchFamily="34" charset="-120"/>
              </a:rPr>
              <a:t>者。</a:t>
            </a:r>
          </a:p>
          <a:p>
            <a:pPr algn="l">
              <a:spcBef>
                <a:spcPts val="600"/>
              </a:spcBef>
            </a:pPr>
            <a:r>
              <a:rPr lang="en-US" altLang="zh-TW" sz="1800" b="0" dirty="0">
                <a:solidFill>
                  <a:schemeClr val="tx1"/>
                </a:solidFill>
                <a:latin typeface="微軟正黑體" panose="020B0604030504040204" pitchFamily="34" charset="-120"/>
                <a:ea typeface="微軟正黑體" panose="020B0604030504040204" pitchFamily="34" charset="-120"/>
              </a:rPr>
              <a:t>(</a:t>
            </a:r>
            <a:r>
              <a:rPr lang="zh-TW" altLang="en-US" sz="1800" b="0" dirty="0">
                <a:solidFill>
                  <a:schemeClr val="tx1"/>
                </a:solidFill>
                <a:latin typeface="微軟正黑體" panose="020B0604030504040204" pitchFamily="34" charset="-120"/>
                <a:ea typeface="微軟正黑體" panose="020B0604030504040204" pitchFamily="34" charset="-120"/>
              </a:rPr>
              <a:t>一</a:t>
            </a:r>
            <a:r>
              <a:rPr lang="en-US" altLang="zh-TW" sz="1800" b="0" dirty="0">
                <a:solidFill>
                  <a:schemeClr val="tx1"/>
                </a:solidFill>
                <a:latin typeface="微軟正黑體" panose="020B0604030504040204" pitchFamily="34" charset="-120"/>
                <a:ea typeface="微軟正黑體" panose="020B0604030504040204" pitchFamily="34" charset="-120"/>
              </a:rPr>
              <a:t>)</a:t>
            </a:r>
            <a:r>
              <a:rPr lang="zh-TW" altLang="en-US" sz="1800" b="0" dirty="0">
                <a:solidFill>
                  <a:schemeClr val="tx1"/>
                </a:solidFill>
                <a:latin typeface="微軟正黑體" panose="020B0604030504040204" pitchFamily="34" charset="-120"/>
                <a:ea typeface="微軟正黑體" panose="020B0604030504040204" pitchFamily="34" charset="-120"/>
              </a:rPr>
              <a:t>建築物使用類組為</a:t>
            </a:r>
            <a:r>
              <a:rPr lang="en-US" altLang="zh-TW" sz="1800" b="0" dirty="0">
                <a:solidFill>
                  <a:srgbClr val="C00000"/>
                </a:solidFill>
                <a:latin typeface="微軟正黑體" panose="020B0604030504040204" pitchFamily="34" charset="-120"/>
                <a:ea typeface="微軟正黑體" panose="020B0604030504040204" pitchFamily="34" charset="-120"/>
              </a:rPr>
              <a:t>A-1</a:t>
            </a:r>
            <a:r>
              <a:rPr lang="zh-TW" altLang="en-US" sz="1800" b="0" dirty="0">
                <a:solidFill>
                  <a:srgbClr val="C00000"/>
                </a:solidFill>
                <a:latin typeface="微軟正黑體" panose="020B0604030504040204" pitchFamily="34" charset="-120"/>
                <a:ea typeface="微軟正黑體" panose="020B0604030504040204" pitchFamily="34" charset="-120"/>
              </a:rPr>
              <a:t>組</a:t>
            </a:r>
            <a:r>
              <a:rPr lang="zh-TW" altLang="en-US" sz="1800" b="0" dirty="0">
                <a:solidFill>
                  <a:schemeClr val="tx1"/>
                </a:solidFill>
                <a:latin typeface="微軟正黑體" panose="020B0604030504040204" pitchFamily="34" charset="-120"/>
                <a:ea typeface="微軟正黑體" panose="020B0604030504040204" pitchFamily="34" charset="-120"/>
              </a:rPr>
              <a:t>者。</a:t>
            </a:r>
          </a:p>
          <a:p>
            <a:pPr algn="l">
              <a:spcBef>
                <a:spcPts val="600"/>
              </a:spcBef>
            </a:pPr>
            <a:r>
              <a:rPr lang="en-US" altLang="zh-TW" sz="1800" b="0" dirty="0">
                <a:solidFill>
                  <a:schemeClr val="tx1"/>
                </a:solidFill>
                <a:latin typeface="微軟正黑體" panose="020B0604030504040204" pitchFamily="34" charset="-120"/>
                <a:ea typeface="微軟正黑體" panose="020B0604030504040204" pitchFamily="34" charset="-120"/>
              </a:rPr>
              <a:t>(</a:t>
            </a:r>
            <a:r>
              <a:rPr lang="zh-TW" altLang="en-US" sz="1800" b="0" dirty="0">
                <a:solidFill>
                  <a:schemeClr val="tx1"/>
                </a:solidFill>
                <a:latin typeface="微軟正黑體" panose="020B0604030504040204" pitchFamily="34" charset="-120"/>
                <a:ea typeface="微軟正黑體" panose="020B0604030504040204" pitchFamily="34" charset="-120"/>
              </a:rPr>
              <a:t>二</a:t>
            </a:r>
            <a:r>
              <a:rPr lang="en-US" altLang="zh-TW" sz="1800" b="0" dirty="0">
                <a:solidFill>
                  <a:schemeClr val="tx1"/>
                </a:solidFill>
                <a:latin typeface="微軟正黑體" panose="020B0604030504040204" pitchFamily="34" charset="-120"/>
                <a:ea typeface="微軟正黑體" panose="020B0604030504040204" pitchFamily="34" charset="-120"/>
              </a:rPr>
              <a:t>)</a:t>
            </a:r>
            <a:r>
              <a:rPr lang="zh-TW" altLang="en-US" sz="1800" b="0" dirty="0">
                <a:solidFill>
                  <a:schemeClr val="tx1"/>
                </a:solidFill>
                <a:latin typeface="微軟正黑體" panose="020B0604030504040204" pitchFamily="34" charset="-120"/>
                <a:ea typeface="微軟正黑體" panose="020B0604030504040204" pitchFamily="34" charset="-120"/>
              </a:rPr>
              <a:t>建築物使用類組為</a:t>
            </a:r>
            <a:r>
              <a:rPr lang="en-US" altLang="zh-TW" sz="1800" b="0" dirty="0">
                <a:solidFill>
                  <a:srgbClr val="C00000"/>
                </a:solidFill>
                <a:latin typeface="微軟正黑體" panose="020B0604030504040204" pitchFamily="34" charset="-120"/>
                <a:ea typeface="微軟正黑體" panose="020B0604030504040204" pitchFamily="34" charset="-120"/>
              </a:rPr>
              <a:t>F-1</a:t>
            </a:r>
            <a:r>
              <a:rPr lang="zh-TW" altLang="en-US" sz="1800" b="0" dirty="0">
                <a:solidFill>
                  <a:srgbClr val="C00000"/>
                </a:solidFill>
                <a:latin typeface="微軟正黑體" panose="020B0604030504040204" pitchFamily="34" charset="-120"/>
                <a:ea typeface="微軟正黑體" panose="020B0604030504040204" pitchFamily="34" charset="-120"/>
              </a:rPr>
              <a:t>組</a:t>
            </a:r>
            <a:r>
              <a:rPr lang="zh-TW" altLang="en-US" sz="1800" b="0" dirty="0">
                <a:solidFill>
                  <a:schemeClr val="tx1"/>
                </a:solidFill>
                <a:latin typeface="微軟正黑體" panose="020B0604030504040204" pitchFamily="34" charset="-120"/>
                <a:ea typeface="微軟正黑體" panose="020B0604030504040204" pitchFamily="34" charset="-120"/>
              </a:rPr>
              <a:t>樓層，其病房之樓地板面積超過</a:t>
            </a:r>
            <a:endParaRPr lang="en-US" altLang="zh-TW" sz="1800" b="0" dirty="0">
              <a:solidFill>
                <a:schemeClr val="tx1"/>
              </a:solidFill>
              <a:latin typeface="微軟正黑體" panose="020B0604030504040204" pitchFamily="34" charset="-120"/>
              <a:ea typeface="微軟正黑體" panose="020B0604030504040204" pitchFamily="34" charset="-120"/>
            </a:endParaRPr>
          </a:p>
          <a:p>
            <a:pPr algn="l">
              <a:spcBef>
                <a:spcPts val="600"/>
              </a:spcBef>
            </a:pPr>
            <a:r>
              <a:rPr lang="en-US" altLang="zh-TW" sz="1800" b="0" dirty="0">
                <a:solidFill>
                  <a:schemeClr val="tx1"/>
                </a:solidFill>
                <a:latin typeface="微軟正黑體" panose="020B0604030504040204" pitchFamily="34" charset="-120"/>
                <a:ea typeface="微軟正黑體" panose="020B0604030504040204" pitchFamily="34" charset="-120"/>
              </a:rPr>
              <a:t>     </a:t>
            </a:r>
            <a:r>
              <a:rPr lang="zh-TW" altLang="en-US" sz="1800" b="0" dirty="0">
                <a:solidFill>
                  <a:srgbClr val="C00000"/>
                </a:solidFill>
                <a:latin typeface="微軟正黑體" panose="020B0604030504040204" pitchFamily="34" charset="-120"/>
                <a:ea typeface="微軟正黑體" panose="020B0604030504040204" pitchFamily="34" charset="-120"/>
              </a:rPr>
              <a:t>一○○平方公尺</a:t>
            </a:r>
            <a:r>
              <a:rPr lang="zh-TW" altLang="en-US" sz="1800" b="0" dirty="0">
                <a:solidFill>
                  <a:schemeClr val="tx1"/>
                </a:solidFill>
                <a:latin typeface="微軟正黑體" panose="020B0604030504040204" pitchFamily="34" charset="-120"/>
                <a:ea typeface="微軟正黑體" panose="020B0604030504040204" pitchFamily="34" charset="-120"/>
              </a:rPr>
              <a:t>者。</a:t>
            </a:r>
          </a:p>
          <a:p>
            <a:pPr algn="l">
              <a:spcBef>
                <a:spcPts val="600"/>
              </a:spcBef>
            </a:pPr>
            <a:r>
              <a:rPr lang="en-US" altLang="zh-TW" sz="1800" b="0" dirty="0">
                <a:solidFill>
                  <a:schemeClr val="tx1"/>
                </a:solidFill>
                <a:latin typeface="微軟正黑體" panose="020B0604030504040204" pitchFamily="34" charset="-120"/>
                <a:ea typeface="微軟正黑體" panose="020B0604030504040204" pitchFamily="34" charset="-120"/>
              </a:rPr>
              <a:t>(</a:t>
            </a:r>
            <a:r>
              <a:rPr lang="zh-TW" altLang="en-US" sz="1800" b="0" dirty="0">
                <a:solidFill>
                  <a:schemeClr val="tx1"/>
                </a:solidFill>
                <a:latin typeface="微軟正黑體" panose="020B0604030504040204" pitchFamily="34" charset="-120"/>
                <a:ea typeface="微軟正黑體" panose="020B0604030504040204" pitchFamily="34" charset="-120"/>
              </a:rPr>
              <a:t>三</a:t>
            </a:r>
            <a:r>
              <a:rPr lang="en-US" altLang="zh-TW" sz="1800" b="0" dirty="0">
                <a:solidFill>
                  <a:schemeClr val="tx1"/>
                </a:solidFill>
                <a:latin typeface="微軟正黑體" panose="020B0604030504040204" pitchFamily="34" charset="-120"/>
                <a:ea typeface="微軟正黑體" panose="020B0604030504040204" pitchFamily="34" charset="-120"/>
              </a:rPr>
              <a:t>)</a:t>
            </a:r>
            <a:r>
              <a:rPr lang="zh-TW" altLang="en-US" sz="1800" b="0" dirty="0">
                <a:solidFill>
                  <a:schemeClr val="tx1"/>
                </a:solidFill>
                <a:latin typeface="微軟正黑體" panose="020B0604030504040204" pitchFamily="34" charset="-120"/>
                <a:ea typeface="微軟正黑體" panose="020B0604030504040204" pitchFamily="34" charset="-120"/>
              </a:rPr>
              <a:t>建築物使用類組為</a:t>
            </a:r>
            <a:r>
              <a:rPr lang="en-US" altLang="zh-TW" sz="1800" b="0" dirty="0">
                <a:solidFill>
                  <a:srgbClr val="C00000"/>
                </a:solidFill>
                <a:latin typeface="微軟正黑體" panose="020B0604030504040204" pitchFamily="34" charset="-120"/>
                <a:ea typeface="微軟正黑體" panose="020B0604030504040204" pitchFamily="34" charset="-120"/>
              </a:rPr>
              <a:t>H-1</a:t>
            </a:r>
            <a:r>
              <a:rPr lang="zh-TW" altLang="en-US" sz="1800" b="0" dirty="0">
                <a:solidFill>
                  <a:srgbClr val="C00000"/>
                </a:solidFill>
                <a:latin typeface="微軟正黑體" panose="020B0604030504040204" pitchFamily="34" charset="-120"/>
                <a:ea typeface="微軟正黑體" panose="020B0604030504040204" pitchFamily="34" charset="-120"/>
              </a:rPr>
              <a:t>、</a:t>
            </a:r>
            <a:r>
              <a:rPr lang="en-US" altLang="zh-TW" sz="1800" b="0" dirty="0">
                <a:solidFill>
                  <a:srgbClr val="C00000"/>
                </a:solidFill>
                <a:latin typeface="微軟正黑體" panose="020B0604030504040204" pitchFamily="34" charset="-120"/>
                <a:ea typeface="微軟正黑體" panose="020B0604030504040204" pitchFamily="34" charset="-120"/>
              </a:rPr>
              <a:t>B-4</a:t>
            </a:r>
            <a:r>
              <a:rPr lang="zh-TW" altLang="en-US" sz="1800" b="0" dirty="0">
                <a:solidFill>
                  <a:schemeClr val="tx1"/>
                </a:solidFill>
                <a:latin typeface="微軟正黑體" panose="020B0604030504040204" pitchFamily="34" charset="-120"/>
                <a:ea typeface="微軟正黑體" panose="020B0604030504040204" pitchFamily="34" charset="-120"/>
              </a:rPr>
              <a:t>組及供集合住宅使用，且該</a:t>
            </a:r>
            <a:endParaRPr lang="en-US" altLang="zh-TW" sz="1800" b="0" dirty="0">
              <a:solidFill>
                <a:schemeClr val="tx1"/>
              </a:solidFill>
              <a:latin typeface="微軟正黑體" panose="020B0604030504040204" pitchFamily="34" charset="-120"/>
              <a:ea typeface="微軟正黑體" panose="020B0604030504040204" pitchFamily="34" charset="-120"/>
            </a:endParaRPr>
          </a:p>
          <a:p>
            <a:pPr algn="l">
              <a:spcBef>
                <a:spcPts val="600"/>
              </a:spcBef>
            </a:pPr>
            <a:r>
              <a:rPr lang="en-US" altLang="zh-TW" sz="1800" b="0" dirty="0">
                <a:solidFill>
                  <a:schemeClr val="tx1"/>
                </a:solidFill>
                <a:latin typeface="微軟正黑體" panose="020B0604030504040204" pitchFamily="34" charset="-120"/>
                <a:ea typeface="微軟正黑體" panose="020B0604030504040204" pitchFamily="34" charset="-120"/>
              </a:rPr>
              <a:t>     </a:t>
            </a:r>
            <a:r>
              <a:rPr lang="zh-TW" altLang="en-US" sz="1800" b="0" dirty="0">
                <a:solidFill>
                  <a:schemeClr val="tx1"/>
                </a:solidFill>
                <a:latin typeface="微軟正黑體" panose="020B0604030504040204" pitchFamily="34" charset="-120"/>
                <a:ea typeface="微軟正黑體" panose="020B0604030504040204" pitchFamily="34" charset="-120"/>
              </a:rPr>
              <a:t>樓層之樓地板面積超過</a:t>
            </a:r>
            <a:r>
              <a:rPr lang="zh-TW" altLang="en-US" sz="1800" b="0" dirty="0">
                <a:solidFill>
                  <a:srgbClr val="C00000"/>
                </a:solidFill>
                <a:latin typeface="微軟正黑體" panose="020B0604030504040204" pitchFamily="34" charset="-120"/>
                <a:ea typeface="微軟正黑體" panose="020B0604030504040204" pitchFamily="34" charset="-120"/>
              </a:rPr>
              <a:t>二四○平方公尺</a:t>
            </a:r>
            <a:r>
              <a:rPr lang="zh-TW" altLang="en-US" sz="1800" b="0" dirty="0">
                <a:solidFill>
                  <a:schemeClr val="tx1"/>
                </a:solidFill>
                <a:latin typeface="微軟正黑體" panose="020B0604030504040204" pitchFamily="34" charset="-120"/>
                <a:ea typeface="微軟正黑體" panose="020B0604030504040204" pitchFamily="34" charset="-120"/>
              </a:rPr>
              <a:t>者。</a:t>
            </a:r>
          </a:p>
          <a:p>
            <a:pPr algn="l">
              <a:spcBef>
                <a:spcPts val="600"/>
              </a:spcBef>
            </a:pPr>
            <a:r>
              <a:rPr lang="en-US" altLang="zh-TW" sz="1800" b="0" dirty="0">
                <a:solidFill>
                  <a:schemeClr val="tx1"/>
                </a:solidFill>
                <a:latin typeface="微軟正黑體" panose="020B0604030504040204" pitchFamily="34" charset="-120"/>
                <a:ea typeface="微軟正黑體" panose="020B0604030504040204" pitchFamily="34" charset="-120"/>
              </a:rPr>
              <a:t>(</a:t>
            </a:r>
            <a:r>
              <a:rPr lang="zh-TW" altLang="en-US" sz="1800" b="0" dirty="0">
                <a:solidFill>
                  <a:schemeClr val="tx1"/>
                </a:solidFill>
                <a:latin typeface="微軟正黑體" panose="020B0604030504040204" pitchFamily="34" charset="-120"/>
                <a:ea typeface="微軟正黑體" panose="020B0604030504040204" pitchFamily="34" charset="-120"/>
              </a:rPr>
              <a:t>四</a:t>
            </a:r>
            <a:r>
              <a:rPr lang="en-US" altLang="zh-TW" sz="1800" b="0" dirty="0">
                <a:solidFill>
                  <a:schemeClr val="tx1"/>
                </a:solidFill>
                <a:latin typeface="微軟正黑體" panose="020B0604030504040204" pitchFamily="34" charset="-120"/>
                <a:ea typeface="微軟正黑體" panose="020B0604030504040204" pitchFamily="34" charset="-120"/>
              </a:rPr>
              <a:t>)</a:t>
            </a:r>
            <a:r>
              <a:rPr lang="zh-TW" altLang="en-US" sz="1800" b="0" dirty="0">
                <a:solidFill>
                  <a:schemeClr val="tx1"/>
                </a:solidFill>
                <a:latin typeface="微軟正黑體" panose="020B0604030504040204" pitchFamily="34" charset="-120"/>
                <a:ea typeface="微軟正黑體" panose="020B0604030504040204" pitchFamily="34" charset="-120"/>
              </a:rPr>
              <a:t>供前三目以外用途之使用，其樓地板面積在避難層直上層</a:t>
            </a:r>
            <a:endParaRPr lang="en-US" altLang="zh-TW" sz="1800" b="0" dirty="0">
              <a:solidFill>
                <a:schemeClr val="tx1"/>
              </a:solidFill>
              <a:latin typeface="微軟正黑體" panose="020B0604030504040204" pitchFamily="34" charset="-120"/>
              <a:ea typeface="微軟正黑體" panose="020B0604030504040204" pitchFamily="34" charset="-120"/>
            </a:endParaRPr>
          </a:p>
          <a:p>
            <a:pPr algn="l">
              <a:spcBef>
                <a:spcPts val="600"/>
              </a:spcBef>
            </a:pPr>
            <a:r>
              <a:rPr lang="en-US" altLang="zh-TW" sz="1800" b="0" dirty="0">
                <a:solidFill>
                  <a:schemeClr val="tx1"/>
                </a:solidFill>
                <a:latin typeface="微軟正黑體" panose="020B0604030504040204" pitchFamily="34" charset="-120"/>
                <a:ea typeface="微軟正黑體" panose="020B0604030504040204" pitchFamily="34" charset="-120"/>
              </a:rPr>
              <a:t>     </a:t>
            </a:r>
            <a:r>
              <a:rPr lang="zh-TW" altLang="en-US" sz="1800" b="0" dirty="0">
                <a:solidFill>
                  <a:schemeClr val="tx1"/>
                </a:solidFill>
                <a:latin typeface="微軟正黑體" panose="020B0604030504040204" pitchFamily="34" charset="-120"/>
                <a:ea typeface="微軟正黑體" panose="020B0604030504040204" pitchFamily="34" charset="-120"/>
              </a:rPr>
              <a:t>超過</a:t>
            </a:r>
            <a:r>
              <a:rPr lang="zh-TW" altLang="en-US" sz="1800" b="0" dirty="0">
                <a:solidFill>
                  <a:srgbClr val="C00000"/>
                </a:solidFill>
                <a:latin typeface="微軟正黑體" panose="020B0604030504040204" pitchFamily="34" charset="-120"/>
                <a:ea typeface="微軟正黑體" panose="020B0604030504040204" pitchFamily="34" charset="-120"/>
              </a:rPr>
              <a:t>四○○平方公尺</a:t>
            </a:r>
            <a:r>
              <a:rPr lang="zh-TW" altLang="en-US" sz="1800" b="0" dirty="0">
                <a:solidFill>
                  <a:schemeClr val="tx1"/>
                </a:solidFill>
                <a:latin typeface="微軟正黑體" panose="020B0604030504040204" pitchFamily="34" charset="-120"/>
                <a:ea typeface="微軟正黑體" panose="020B0604030504040204" pitchFamily="34" charset="-120"/>
              </a:rPr>
              <a:t>，其他任一層超過</a:t>
            </a:r>
            <a:r>
              <a:rPr lang="zh-TW" altLang="en-US" sz="1800" b="0" dirty="0">
                <a:solidFill>
                  <a:srgbClr val="C00000"/>
                </a:solidFill>
                <a:latin typeface="微軟正黑體" panose="020B0604030504040204" pitchFamily="34" charset="-120"/>
                <a:ea typeface="微軟正黑體" panose="020B0604030504040204" pitchFamily="34" charset="-120"/>
              </a:rPr>
              <a:t>二四○平方公尺</a:t>
            </a:r>
            <a:r>
              <a:rPr lang="zh-TW" altLang="en-US" sz="1800" b="0" dirty="0">
                <a:solidFill>
                  <a:schemeClr val="tx1"/>
                </a:solidFill>
                <a:latin typeface="微軟正黑體" panose="020B0604030504040204" pitchFamily="34" charset="-120"/>
                <a:ea typeface="微軟正黑體" panose="020B0604030504040204" pitchFamily="34" charset="-120"/>
              </a:rPr>
              <a:t>者。</a:t>
            </a:r>
          </a:p>
        </p:txBody>
      </p:sp>
      <p:sp>
        <p:nvSpPr>
          <p:cNvPr id="7" name="文字方塊 6">
            <a:extLst>
              <a:ext uri="{FF2B5EF4-FFF2-40B4-BE49-F238E27FC236}">
                <a16:creationId xmlns:a16="http://schemas.microsoft.com/office/drawing/2014/main" id="{4FE55534-3477-4178-8A94-5DB31E95B67E}"/>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a:t>
            </a:r>
            <a:r>
              <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2" name="直線接點 1">
            <a:extLst>
              <a:ext uri="{FF2B5EF4-FFF2-40B4-BE49-F238E27FC236}">
                <a16:creationId xmlns:a16="http://schemas.microsoft.com/office/drawing/2014/main" id="{4EE14AB0-F36F-C17B-3078-A73149C5ADC9}"/>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日期版面配置區 2">
            <a:extLst>
              <a:ext uri="{FF2B5EF4-FFF2-40B4-BE49-F238E27FC236}">
                <a16:creationId xmlns:a16="http://schemas.microsoft.com/office/drawing/2014/main" id="{9C5C764A-9518-9F44-7D0F-336D590B4622}"/>
              </a:ext>
            </a:extLst>
          </p:cNvPr>
          <p:cNvSpPr>
            <a:spLocks noGrp="1"/>
          </p:cNvSpPr>
          <p:nvPr>
            <p:ph type="dt" sz="half" idx="10"/>
          </p:nvPr>
        </p:nvSpPr>
        <p:spPr/>
        <p:txBody>
          <a:bodyPr/>
          <a:lstStyle/>
          <a:p>
            <a:fld id="{F59095D3-C7E0-4B46-AABA-8BEFAB747610}" type="datetime1">
              <a:rPr lang="zh-TW" altLang="en-US" smtClean="0"/>
              <a:t>2022/11/30</a:t>
            </a:fld>
            <a:endParaRPr lang="zh-TW" altLang="en-US"/>
          </a:p>
        </p:txBody>
      </p:sp>
      <p:sp>
        <p:nvSpPr>
          <p:cNvPr id="4" name="投影片編號版面配置區 3">
            <a:extLst>
              <a:ext uri="{FF2B5EF4-FFF2-40B4-BE49-F238E27FC236}">
                <a16:creationId xmlns:a16="http://schemas.microsoft.com/office/drawing/2014/main" id="{5EFD0489-06D9-BCAF-867D-4E6E139D5356}"/>
              </a:ext>
            </a:extLst>
          </p:cNvPr>
          <p:cNvSpPr>
            <a:spLocks noGrp="1"/>
          </p:cNvSpPr>
          <p:nvPr>
            <p:ph type="sldNum" sz="quarter" idx="12"/>
          </p:nvPr>
        </p:nvSpPr>
        <p:spPr/>
        <p:txBody>
          <a:bodyPr/>
          <a:lstStyle/>
          <a:p>
            <a:fld id="{D122B0B9-7B5A-4E7C-B90D-A0EA07B70D84}" type="slidenum">
              <a:rPr lang="zh-TW" altLang="en-US" smtClean="0"/>
              <a:t>25</a:t>
            </a:fld>
            <a:endParaRPr lang="zh-TW" altLang="en-US"/>
          </a:p>
        </p:txBody>
      </p:sp>
    </p:spTree>
    <p:extLst>
      <p:ext uri="{BB962C8B-B14F-4D97-AF65-F5344CB8AC3E}">
        <p14:creationId xmlns:p14="http://schemas.microsoft.com/office/powerpoint/2010/main" val="282086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68364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28</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來文單位：何文建築師事務所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95</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請釋摘要：建築物直通樓梯</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樓梯數量</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變更使用執照</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BB805EFA-2495-43CC-BC11-65084CDE4157}"/>
              </a:ext>
            </a:extLst>
          </p:cNvPr>
          <p:cNvSpPr txBox="1"/>
          <p:nvPr/>
        </p:nvSpPr>
        <p:spPr>
          <a:xfrm>
            <a:off x="629452" y="2505670"/>
            <a:ext cx="6875991" cy="3477875"/>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r>
              <a:rPr lang="zh-TW" altLang="en-US" dirty="0"/>
              <a:t>原僅設置</a:t>
            </a:r>
            <a:r>
              <a:rPr lang="en-US" altLang="zh-TW" dirty="0"/>
              <a:t>1</a:t>
            </a:r>
            <a:r>
              <a:rPr lang="zh-TW" altLang="en-US" dirty="0"/>
              <a:t>座直通樓梯之建築物，辦理變更使用應設置</a:t>
            </a:r>
            <a:r>
              <a:rPr lang="en-US" altLang="zh-TW" dirty="0"/>
              <a:t>2</a:t>
            </a:r>
            <a:r>
              <a:rPr lang="zh-TW" altLang="en-US" dirty="0"/>
              <a:t>座以上直通樓梯者，檢討上開第</a:t>
            </a:r>
            <a:r>
              <a:rPr lang="en-US" altLang="zh-TW" dirty="0"/>
              <a:t>95</a:t>
            </a:r>
            <a:r>
              <a:rPr lang="zh-TW" altLang="en-US" dirty="0"/>
              <a:t>條規定增設之直通樓梯應通達之樓層，依下列方式辦理：</a:t>
            </a:r>
            <a:endParaRPr lang="en-US" altLang="zh-TW" dirty="0"/>
          </a:p>
          <a:p>
            <a:r>
              <a:rPr lang="zh-TW" altLang="en-US" dirty="0"/>
              <a:t>（一）</a:t>
            </a:r>
            <a:r>
              <a:rPr lang="zh-TW" altLang="en-US" dirty="0">
                <a:solidFill>
                  <a:srgbClr val="C00000"/>
                </a:solidFill>
              </a:rPr>
              <a:t>建築物層數為</a:t>
            </a:r>
            <a:r>
              <a:rPr lang="en-US" altLang="zh-TW" dirty="0">
                <a:solidFill>
                  <a:srgbClr val="C00000"/>
                </a:solidFill>
              </a:rPr>
              <a:t>8</a:t>
            </a:r>
            <a:r>
              <a:rPr lang="zh-TW" altLang="en-US" dirty="0">
                <a:solidFill>
                  <a:srgbClr val="C00000"/>
                </a:solidFill>
              </a:rPr>
              <a:t>層以上之建築物</a:t>
            </a:r>
            <a:r>
              <a:rPr lang="zh-TW" altLang="en-US" dirty="0"/>
              <a:t>，依同編第</a:t>
            </a:r>
            <a:r>
              <a:rPr lang="en-US" altLang="zh-TW" dirty="0"/>
              <a:t>95</a:t>
            </a:r>
            <a:r>
              <a:rPr lang="zh-TW" altLang="en-US" dirty="0"/>
              <a:t>條規定各樓層應設置</a:t>
            </a:r>
            <a:r>
              <a:rPr lang="en-US" altLang="zh-TW" dirty="0"/>
              <a:t>2</a:t>
            </a:r>
            <a:r>
              <a:rPr lang="zh-TW" altLang="en-US" dirty="0"/>
              <a:t>座以上直通樓梯，</a:t>
            </a:r>
            <a:r>
              <a:rPr lang="zh-TW" altLang="en-US" dirty="0">
                <a:solidFill>
                  <a:srgbClr val="C00000"/>
                </a:solidFill>
              </a:rPr>
              <a:t>故增設之直通樓梯應通達各樓層∘</a:t>
            </a:r>
            <a:endParaRPr lang="en-US" altLang="zh-TW" dirty="0">
              <a:solidFill>
                <a:srgbClr val="C00000"/>
              </a:solidFill>
            </a:endParaRPr>
          </a:p>
          <a:p>
            <a:r>
              <a:rPr lang="zh-TW" altLang="en-US" dirty="0"/>
              <a:t>（二）</a:t>
            </a:r>
            <a:r>
              <a:rPr lang="zh-TW" altLang="en-US" dirty="0">
                <a:solidFill>
                  <a:srgbClr val="C00000"/>
                </a:solidFill>
              </a:rPr>
              <a:t>建築物層數未達</a:t>
            </a:r>
            <a:r>
              <a:rPr lang="en-US" altLang="zh-TW" dirty="0">
                <a:solidFill>
                  <a:srgbClr val="C00000"/>
                </a:solidFill>
              </a:rPr>
              <a:t>8</a:t>
            </a:r>
            <a:r>
              <a:rPr lang="zh-TW" altLang="en-US" dirty="0">
                <a:solidFill>
                  <a:srgbClr val="C00000"/>
                </a:solidFill>
              </a:rPr>
              <a:t>層之建築物</a:t>
            </a:r>
            <a:r>
              <a:rPr lang="zh-TW" altLang="en-US" dirty="0"/>
              <a:t>，依同編第</a:t>
            </a:r>
            <a:r>
              <a:rPr lang="en-US" altLang="zh-TW" dirty="0"/>
              <a:t>95</a:t>
            </a:r>
            <a:r>
              <a:rPr lang="zh-TW" altLang="en-US" dirty="0"/>
              <a:t>條第</a:t>
            </a:r>
            <a:r>
              <a:rPr lang="en-US" altLang="zh-TW" dirty="0"/>
              <a:t>1</a:t>
            </a:r>
            <a:r>
              <a:rPr lang="zh-TW" altLang="en-US" dirty="0"/>
              <a:t>項各款規定應設置</a:t>
            </a:r>
            <a:r>
              <a:rPr lang="en-US" altLang="zh-TW" dirty="0"/>
              <a:t>2</a:t>
            </a:r>
            <a:r>
              <a:rPr lang="zh-TW" altLang="en-US" dirty="0"/>
              <a:t>座以上直通樓梯者，增設之直通樓梯應</a:t>
            </a:r>
            <a:r>
              <a:rPr lang="zh-TW" altLang="en-US" dirty="0">
                <a:solidFill>
                  <a:srgbClr val="C00000"/>
                </a:solidFill>
              </a:rPr>
              <a:t>自該樓層</a:t>
            </a:r>
            <a:r>
              <a:rPr lang="zh-TW" altLang="en-US" dirty="0"/>
              <a:t>直接通達避難層或地面，得免通達依該項各款規定免設</a:t>
            </a:r>
            <a:r>
              <a:rPr lang="en-US" altLang="zh-TW" dirty="0"/>
              <a:t>2</a:t>
            </a:r>
            <a:r>
              <a:rPr lang="zh-TW" altLang="en-US" dirty="0"/>
              <a:t>座直通樓梯之樓層。</a:t>
            </a:r>
            <a:endParaRPr lang="en-US" altLang="zh-TW" dirty="0">
              <a:latin typeface="Posterama" panose="020B0504020200020000" pitchFamily="34" charset="0"/>
              <a:cs typeface="Posterama" panose="020B0504020200020000" pitchFamily="34" charset="0"/>
            </a:endParaRPr>
          </a:p>
        </p:txBody>
      </p:sp>
      <p:sp>
        <p:nvSpPr>
          <p:cNvPr id="7" name="文字方塊 6">
            <a:extLst>
              <a:ext uri="{FF2B5EF4-FFF2-40B4-BE49-F238E27FC236}">
                <a16:creationId xmlns:a16="http://schemas.microsoft.com/office/drawing/2014/main" id="{620D98FD-1ADE-4722-BBEF-C870B890F26D}"/>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五</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8" name="直線接點 7">
            <a:extLst>
              <a:ext uri="{FF2B5EF4-FFF2-40B4-BE49-F238E27FC236}">
                <a16:creationId xmlns:a16="http://schemas.microsoft.com/office/drawing/2014/main" id="{D0F35322-A509-48C2-9131-D0C26A6E7623}"/>
              </a:ext>
            </a:extLst>
          </p:cNvPr>
          <p:cNvCxnSpPr>
            <a:cxnSpLocks/>
          </p:cNvCxnSpPr>
          <p:nvPr/>
        </p:nvCxnSpPr>
        <p:spPr>
          <a:xfrm>
            <a:off x="8324751" y="517701"/>
            <a:ext cx="0" cy="301231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日期版面配置區 1">
            <a:extLst>
              <a:ext uri="{FF2B5EF4-FFF2-40B4-BE49-F238E27FC236}">
                <a16:creationId xmlns:a16="http://schemas.microsoft.com/office/drawing/2014/main" id="{56AA0BE0-5549-E9BE-D936-8EE45F42469E}"/>
              </a:ext>
            </a:extLst>
          </p:cNvPr>
          <p:cNvSpPr>
            <a:spLocks noGrp="1"/>
          </p:cNvSpPr>
          <p:nvPr>
            <p:ph type="dt" sz="half" idx="10"/>
          </p:nvPr>
        </p:nvSpPr>
        <p:spPr/>
        <p:txBody>
          <a:bodyPr/>
          <a:lstStyle/>
          <a:p>
            <a:fld id="{A57CBA73-8C1A-4953-A748-192DEF0885FB}" type="datetime1">
              <a:rPr lang="zh-TW" altLang="en-US" smtClean="0"/>
              <a:t>2022/11/30</a:t>
            </a:fld>
            <a:endParaRPr lang="zh-TW" altLang="en-US"/>
          </a:p>
        </p:txBody>
      </p:sp>
      <p:sp>
        <p:nvSpPr>
          <p:cNvPr id="3" name="投影片編號版面配置區 2">
            <a:extLst>
              <a:ext uri="{FF2B5EF4-FFF2-40B4-BE49-F238E27FC236}">
                <a16:creationId xmlns:a16="http://schemas.microsoft.com/office/drawing/2014/main" id="{94B9E647-9DF6-E455-7C19-DF27D549A22F}"/>
              </a:ext>
            </a:extLst>
          </p:cNvPr>
          <p:cNvSpPr>
            <a:spLocks noGrp="1"/>
          </p:cNvSpPr>
          <p:nvPr>
            <p:ph type="sldNum" sz="quarter" idx="12"/>
          </p:nvPr>
        </p:nvSpPr>
        <p:spPr/>
        <p:txBody>
          <a:bodyPr/>
          <a:lstStyle/>
          <a:p>
            <a:fld id="{D122B0B9-7B5A-4E7C-B90D-A0EA07B70D84}" type="slidenum">
              <a:rPr lang="zh-TW" altLang="en-US" smtClean="0"/>
              <a:t>26</a:t>
            </a:fld>
            <a:endParaRPr lang="zh-TW" altLang="en-US"/>
          </a:p>
        </p:txBody>
      </p:sp>
    </p:spTree>
    <p:extLst>
      <p:ext uri="{BB962C8B-B14F-4D97-AF65-F5344CB8AC3E}">
        <p14:creationId xmlns:p14="http://schemas.microsoft.com/office/powerpoint/2010/main" val="133145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7166165"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13</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來文單位：十匯建築師事務所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項</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請釋摘要：建築物特別安全梯</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相鄰天花板維修孔</a:t>
            </a:r>
            <a:r>
              <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開向樓梯間</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F0053EC4-3F4A-407F-99A5-6B131B1EB70E}"/>
              </a:ext>
            </a:extLst>
          </p:cNvPr>
          <p:cNvSpPr txBox="1"/>
          <p:nvPr/>
        </p:nvSpPr>
        <p:spPr>
          <a:xfrm>
            <a:off x="695237" y="2377911"/>
            <a:ext cx="6858983" cy="1785104"/>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97</a:t>
            </a:r>
            <a:r>
              <a:rPr lang="zh-TW" altLang="en-US" sz="1800" b="0" dirty="0">
                <a:solidFill>
                  <a:srgbClr val="C00000"/>
                </a:solidFill>
                <a:latin typeface="微軟正黑體" panose="020B0604030504040204" pitchFamily="34" charset="-120"/>
                <a:ea typeface="微軟正黑體" panose="020B0604030504040204" pitchFamily="34" charset="-120"/>
              </a:rPr>
              <a:t>條第</a:t>
            </a:r>
            <a:r>
              <a:rPr lang="en-US" altLang="zh-TW" sz="1800" b="0" dirty="0">
                <a:solidFill>
                  <a:srgbClr val="C00000"/>
                </a:solidFill>
                <a:latin typeface="微軟正黑體" panose="020B0604030504040204" pitchFamily="34" charset="-120"/>
                <a:ea typeface="微軟正黑體" panose="020B0604030504040204" pitchFamily="34" charset="-120"/>
              </a:rPr>
              <a:t>1</a:t>
            </a:r>
            <a:r>
              <a:rPr lang="zh-TW" altLang="en-US" sz="1800" b="0" dirty="0">
                <a:solidFill>
                  <a:srgbClr val="C00000"/>
                </a:solidFill>
                <a:latin typeface="微軟正黑體" panose="020B0604030504040204" pitchFamily="34" charset="-120"/>
                <a:ea typeface="微軟正黑體" panose="020B0604030504040204" pitchFamily="34" charset="-120"/>
              </a:rPr>
              <a:t>項第</a:t>
            </a:r>
            <a:r>
              <a:rPr lang="en-US" altLang="zh-TW" sz="1800" b="0" dirty="0">
                <a:solidFill>
                  <a:srgbClr val="C00000"/>
                </a:solidFill>
                <a:latin typeface="微軟正黑體" panose="020B0604030504040204" pitchFamily="34" charset="-120"/>
                <a:ea typeface="微軟正黑體" panose="020B0604030504040204" pitchFamily="34" charset="-120"/>
              </a:rPr>
              <a:t>3</a:t>
            </a:r>
            <a:r>
              <a:rPr lang="zh-TW" altLang="en-US" sz="1800" b="0" dirty="0">
                <a:solidFill>
                  <a:srgbClr val="C00000"/>
                </a:solidFill>
                <a:latin typeface="微軟正黑體" panose="020B0604030504040204" pitchFamily="34" charset="-120"/>
                <a:ea typeface="微軟正黑體" panose="020B0604030504040204" pitchFamily="34" charset="-120"/>
              </a:rPr>
              <a:t>款第</a:t>
            </a:r>
            <a:r>
              <a:rPr lang="en-US" altLang="zh-TW" sz="1800" b="0" dirty="0">
                <a:solidFill>
                  <a:srgbClr val="C00000"/>
                </a:solidFill>
                <a:latin typeface="微軟正黑體" panose="020B0604030504040204" pitchFamily="34" charset="-120"/>
                <a:ea typeface="微軟正黑體" panose="020B0604030504040204" pitchFamily="34" charset="-120"/>
              </a:rPr>
              <a:t>1</a:t>
            </a:r>
            <a:r>
              <a:rPr lang="zh-TW" altLang="en-US" sz="1800" b="0" dirty="0">
                <a:solidFill>
                  <a:srgbClr val="C00000"/>
                </a:solidFill>
                <a:latin typeface="微軟正黑體" panose="020B0604030504040204" pitchFamily="34" charset="-120"/>
                <a:ea typeface="微軟正黑體" panose="020B0604030504040204" pitchFamily="34" charset="-120"/>
              </a:rPr>
              <a:t>目 </a:t>
            </a:r>
            <a:endParaRPr lang="en-US" altLang="zh-TW" sz="1800" b="0" dirty="0">
              <a:solidFill>
                <a:srgbClr val="C00000"/>
              </a:solidFill>
              <a:latin typeface="微軟正黑體" panose="020B0604030504040204" pitchFamily="34" charset="-120"/>
              <a:ea typeface="微軟正黑體" panose="020B0604030504040204" pitchFamily="34" charset="-120"/>
            </a:endParaRPr>
          </a:p>
          <a:p>
            <a:pPr algn="l">
              <a:spcBef>
                <a:spcPts val="1200"/>
              </a:spcBef>
            </a:pPr>
            <a:r>
              <a:rPr lang="zh-TW" altLang="en-US" sz="1800" b="0" dirty="0">
                <a:solidFill>
                  <a:schemeClr val="tx1"/>
                </a:solidFill>
                <a:effectLst/>
                <a:latin typeface="微軟正黑體" panose="020B0604030504040204" pitchFamily="34" charset="-120"/>
                <a:ea typeface="微軟正黑體" panose="020B0604030504040204" pitchFamily="34" charset="-120"/>
              </a:rPr>
              <a:t>三、</a:t>
            </a:r>
            <a:r>
              <a:rPr lang="zh-TW" altLang="en-US" sz="1800" b="0" dirty="0">
                <a:solidFill>
                  <a:srgbClr val="C00000"/>
                </a:solidFill>
                <a:latin typeface="微軟正黑體" panose="020B0604030504040204" pitchFamily="34" charset="-120"/>
                <a:ea typeface="微軟正黑體" panose="020B0604030504040204" pitchFamily="34" charset="-120"/>
              </a:rPr>
              <a:t>特別安全梯</a:t>
            </a:r>
            <a:r>
              <a:rPr lang="zh-TW" altLang="en-US" sz="1800" b="0" dirty="0">
                <a:solidFill>
                  <a:schemeClr val="tx1"/>
                </a:solidFill>
                <a:effectLst/>
                <a:latin typeface="微軟正黑體" panose="020B0604030504040204" pitchFamily="34" charset="-120"/>
                <a:ea typeface="微軟正黑體" panose="020B0604030504040204" pitchFamily="34" charset="-120"/>
              </a:rPr>
              <a:t>之構造：</a:t>
            </a:r>
          </a:p>
          <a:p>
            <a:pPr algn="l">
              <a:spcBef>
                <a:spcPts val="1200"/>
              </a:spcBef>
            </a:pP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一</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樓梯間及排煙室之四週牆壁除外牆依前章規定外，應具有一小時以上防火時效，其天花板及牆面之裝修，應為耐燃一級材料。</a:t>
            </a:r>
            <a:r>
              <a:rPr lang="zh-TW" altLang="en-US" sz="1800" b="0" dirty="0">
                <a:solidFill>
                  <a:srgbClr val="C00000"/>
                </a:solidFill>
                <a:latin typeface="微軟正黑體" panose="020B0604030504040204" pitchFamily="34" charset="-120"/>
                <a:ea typeface="微軟正黑體" panose="020B0604030504040204" pitchFamily="34" charset="-120"/>
              </a:rPr>
              <a:t>管道間之維修孔，並不得開向樓梯間</a:t>
            </a:r>
            <a:r>
              <a:rPr lang="zh-TW" altLang="en-US" sz="1800" b="0" dirty="0">
                <a:solidFill>
                  <a:srgbClr val="C00000"/>
                </a:solidFill>
                <a:effectLst/>
                <a:latin typeface="微軟正黑體" panose="020B0604030504040204" pitchFamily="34" charset="-120"/>
                <a:ea typeface="微軟正黑體" panose="020B0604030504040204" pitchFamily="34" charset="-120"/>
              </a:rPr>
              <a:t>。</a:t>
            </a:r>
          </a:p>
        </p:txBody>
      </p:sp>
      <p:sp>
        <p:nvSpPr>
          <p:cNvPr id="7" name="文字方塊 6">
            <a:extLst>
              <a:ext uri="{FF2B5EF4-FFF2-40B4-BE49-F238E27FC236}">
                <a16:creationId xmlns:a16="http://schemas.microsoft.com/office/drawing/2014/main" id="{237438C9-A057-42AC-A595-2CD11221C0F7}"/>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六</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A03995AD-1672-DE99-CB40-002E041B3827}"/>
              </a:ext>
            </a:extLst>
          </p:cNvPr>
          <p:cNvSpPr txBox="1"/>
          <p:nvPr/>
        </p:nvSpPr>
        <p:spPr>
          <a:xfrm>
            <a:off x="695237" y="4334315"/>
            <a:ext cx="10513232" cy="2062103"/>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r>
              <a:rPr lang="zh-TW" altLang="en-US" dirty="0"/>
              <a:t>查為防止管道間起火產生之濃煙阻礙避雞，並兼顧管道間維修孔於公共空間之牆面開設維修孔之需求，爰建築技術規則建築設計施工編第</a:t>
            </a:r>
            <a:r>
              <a:rPr lang="en-US" altLang="zh-TW" dirty="0"/>
              <a:t>97</a:t>
            </a:r>
            <a:r>
              <a:rPr lang="zh-TW" altLang="en-US" dirty="0"/>
              <a:t>條有關安全梯之構造規定，</a:t>
            </a:r>
            <a:r>
              <a:rPr lang="zh-TW" altLang="en-US" dirty="0">
                <a:solidFill>
                  <a:srgbClr val="C00000"/>
                </a:solidFill>
              </a:rPr>
              <a:t>明文禁止管道間之維修孔開向特別安全梯之樓梯間∘</a:t>
            </a:r>
            <a:endParaRPr lang="en-US" altLang="zh-TW" dirty="0">
              <a:solidFill>
                <a:srgbClr val="C00000"/>
              </a:solidFill>
            </a:endParaRPr>
          </a:p>
          <a:p>
            <a:r>
              <a:rPr lang="zh-TW" altLang="en-US" dirty="0"/>
              <a:t>有關為維修天花板內配管配線，維修孔得留設於天花板，無開設維修門於樓梯間之必然必要性，又居室起火之機率及火災危害程度遠高於管道間，自不宜任意設開口開向室內安全梯之樓梯間，是於</a:t>
            </a:r>
            <a:r>
              <a:rPr lang="zh-TW" altLang="en-US" u="sng" dirty="0">
                <a:solidFill>
                  <a:srgbClr val="C00000"/>
                </a:solidFill>
              </a:rPr>
              <a:t>室內安全梯之樓梯間不得開設維修相鄰空間天花板內設備或配管配線之維修孔∘</a:t>
            </a:r>
            <a:endParaRPr lang="en-US" altLang="zh-TW" b="1" dirty="0">
              <a:solidFill>
                <a:srgbClr val="C00000"/>
              </a:solidFill>
            </a:endParaRPr>
          </a:p>
        </p:txBody>
      </p:sp>
      <p:cxnSp>
        <p:nvCxnSpPr>
          <p:cNvPr id="4" name="直線接點 3">
            <a:extLst>
              <a:ext uri="{FF2B5EF4-FFF2-40B4-BE49-F238E27FC236}">
                <a16:creationId xmlns:a16="http://schemas.microsoft.com/office/drawing/2014/main" id="{ABAABEBF-5D35-F252-3EBC-7253D754BBDB}"/>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日期版面配置區 4">
            <a:extLst>
              <a:ext uri="{FF2B5EF4-FFF2-40B4-BE49-F238E27FC236}">
                <a16:creationId xmlns:a16="http://schemas.microsoft.com/office/drawing/2014/main" id="{76E15B17-C3C0-87C3-4CAB-34EE5DE2AA4A}"/>
              </a:ext>
            </a:extLst>
          </p:cNvPr>
          <p:cNvSpPr>
            <a:spLocks noGrp="1"/>
          </p:cNvSpPr>
          <p:nvPr>
            <p:ph type="dt" sz="half" idx="10"/>
          </p:nvPr>
        </p:nvSpPr>
        <p:spPr/>
        <p:txBody>
          <a:bodyPr/>
          <a:lstStyle/>
          <a:p>
            <a:fld id="{44BA59BB-FFEC-44FE-A173-A3CB69AB57B7}" type="datetime1">
              <a:rPr lang="zh-TW" altLang="en-US" smtClean="0"/>
              <a:t>2022/11/30</a:t>
            </a:fld>
            <a:endParaRPr lang="zh-TW" altLang="en-US"/>
          </a:p>
        </p:txBody>
      </p:sp>
      <p:sp>
        <p:nvSpPr>
          <p:cNvPr id="6" name="投影片編號版面配置區 5">
            <a:extLst>
              <a:ext uri="{FF2B5EF4-FFF2-40B4-BE49-F238E27FC236}">
                <a16:creationId xmlns:a16="http://schemas.microsoft.com/office/drawing/2014/main" id="{CF3C9210-7D07-0675-B402-D9044E6303FA}"/>
              </a:ext>
            </a:extLst>
          </p:cNvPr>
          <p:cNvSpPr>
            <a:spLocks noGrp="1"/>
          </p:cNvSpPr>
          <p:nvPr>
            <p:ph type="sldNum" sz="quarter" idx="12"/>
          </p:nvPr>
        </p:nvSpPr>
        <p:spPr/>
        <p:txBody>
          <a:bodyPr/>
          <a:lstStyle/>
          <a:p>
            <a:fld id="{D122B0B9-7B5A-4E7C-B90D-A0EA07B70D84}" type="slidenum">
              <a:rPr lang="zh-TW" altLang="en-US" smtClean="0"/>
              <a:t>27</a:t>
            </a:fld>
            <a:endParaRPr lang="zh-TW" altLang="en-US"/>
          </a:p>
        </p:txBody>
      </p:sp>
    </p:spTree>
    <p:extLst>
      <p:ext uri="{BB962C8B-B14F-4D97-AF65-F5344CB8AC3E}">
        <p14:creationId xmlns:p14="http://schemas.microsoft.com/office/powerpoint/2010/main" val="55322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7166165"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06</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來文單位：桃園市政府</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項</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請釋摘要：建築物特別安全梯</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對外開口</a:t>
            </a:r>
            <a:r>
              <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2m²\104</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署函</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F0053EC4-3F4A-407F-99A5-6B131B1EB70E}"/>
              </a:ext>
            </a:extLst>
          </p:cNvPr>
          <p:cNvSpPr txBox="1"/>
          <p:nvPr/>
        </p:nvSpPr>
        <p:spPr>
          <a:xfrm>
            <a:off x="695237" y="2377911"/>
            <a:ext cx="7458948" cy="1231106"/>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97</a:t>
            </a:r>
            <a:r>
              <a:rPr lang="zh-TW" altLang="en-US" sz="1800" b="0" dirty="0">
                <a:solidFill>
                  <a:srgbClr val="C00000"/>
                </a:solidFill>
                <a:latin typeface="微軟正黑體" panose="020B0604030504040204" pitchFamily="34" charset="-120"/>
                <a:ea typeface="微軟正黑體" panose="020B0604030504040204" pitchFamily="34" charset="-120"/>
              </a:rPr>
              <a:t>條第</a:t>
            </a:r>
            <a:r>
              <a:rPr lang="en-US" altLang="zh-TW" sz="1800" b="0" dirty="0">
                <a:solidFill>
                  <a:srgbClr val="C00000"/>
                </a:solidFill>
                <a:latin typeface="微軟正黑體" panose="020B0604030504040204" pitchFamily="34" charset="-120"/>
                <a:ea typeface="微軟正黑體" panose="020B0604030504040204" pitchFamily="34" charset="-120"/>
              </a:rPr>
              <a:t>1</a:t>
            </a:r>
            <a:r>
              <a:rPr lang="zh-TW" altLang="en-US" sz="1800" b="0" dirty="0">
                <a:solidFill>
                  <a:srgbClr val="C00000"/>
                </a:solidFill>
                <a:latin typeface="微軟正黑體" panose="020B0604030504040204" pitchFamily="34" charset="-120"/>
                <a:ea typeface="微軟正黑體" panose="020B0604030504040204" pitchFamily="34" charset="-120"/>
              </a:rPr>
              <a:t>項第</a:t>
            </a:r>
            <a:r>
              <a:rPr lang="en-US" altLang="zh-TW" sz="1800" b="0" dirty="0">
                <a:solidFill>
                  <a:srgbClr val="C00000"/>
                </a:solidFill>
                <a:latin typeface="微軟正黑體" panose="020B0604030504040204" pitchFamily="34" charset="-120"/>
                <a:ea typeface="微軟正黑體" panose="020B0604030504040204" pitchFamily="34" charset="-120"/>
              </a:rPr>
              <a:t>2</a:t>
            </a:r>
            <a:r>
              <a:rPr lang="zh-TW" altLang="en-US" sz="1800" b="0" dirty="0">
                <a:solidFill>
                  <a:srgbClr val="C00000"/>
                </a:solidFill>
                <a:latin typeface="微軟正黑體" panose="020B0604030504040204" pitchFamily="34" charset="-120"/>
                <a:ea typeface="微軟正黑體" panose="020B0604030504040204" pitchFamily="34" charset="-120"/>
              </a:rPr>
              <a:t>款 </a:t>
            </a:r>
            <a:endParaRPr lang="en-US" altLang="zh-TW" sz="1800" b="0" dirty="0">
              <a:solidFill>
                <a:srgbClr val="C00000"/>
              </a:solidFill>
              <a:latin typeface="微軟正黑體" panose="020B0604030504040204" pitchFamily="34" charset="-120"/>
              <a:ea typeface="微軟正黑體" panose="020B0604030504040204" pitchFamily="34" charset="-120"/>
            </a:endParaRPr>
          </a:p>
          <a:p>
            <a:pPr algn="l">
              <a:spcBef>
                <a:spcPts val="1200"/>
              </a:spcBef>
            </a:pPr>
            <a:r>
              <a:rPr lang="zh-TW" altLang="en-US" sz="1800" b="0" dirty="0">
                <a:solidFill>
                  <a:schemeClr val="tx1"/>
                </a:solidFill>
                <a:effectLst/>
                <a:latin typeface="微軟正黑體" panose="020B0604030504040204" pitchFamily="34" charset="-120"/>
                <a:ea typeface="微軟正黑體" panose="020B0604030504040204" pitchFamily="34" charset="-120"/>
              </a:rPr>
              <a:t>二、</a:t>
            </a:r>
            <a:r>
              <a:rPr lang="zh-TW" altLang="en-US" sz="1800" b="0" dirty="0">
                <a:solidFill>
                  <a:srgbClr val="C00000"/>
                </a:solidFill>
                <a:latin typeface="微軟正黑體" panose="020B0604030504040204" pitchFamily="34" charset="-120"/>
                <a:ea typeface="微軟正黑體" panose="020B0604030504040204" pitchFamily="34" charset="-120"/>
              </a:rPr>
              <a:t>戶外安全梯</a:t>
            </a:r>
            <a:r>
              <a:rPr lang="zh-TW" altLang="en-US" sz="1800" b="0" dirty="0">
                <a:solidFill>
                  <a:schemeClr val="tx1"/>
                </a:solidFill>
                <a:effectLst/>
                <a:latin typeface="微軟正黑體" panose="020B0604030504040204" pitchFamily="34" charset="-120"/>
                <a:ea typeface="微軟正黑體" panose="020B0604030504040204" pitchFamily="34" charset="-120"/>
              </a:rPr>
              <a:t>之構造：</a:t>
            </a:r>
          </a:p>
          <a:p>
            <a:pPr algn="l">
              <a:spcBef>
                <a:spcPts val="1200"/>
              </a:spcBef>
            </a:pPr>
            <a:r>
              <a:rPr lang="zh-TW" altLang="en-US" sz="1800" b="0" dirty="0">
                <a:solidFill>
                  <a:schemeClr val="tx1"/>
                </a:solidFill>
                <a:effectLst/>
                <a:latin typeface="微軟正黑體" panose="020B0604030504040204" pitchFamily="34" charset="-120"/>
                <a:ea typeface="微軟正黑體" panose="020B0604030504040204" pitchFamily="34" charset="-120"/>
              </a:rPr>
              <a:t>（四）對外開口面積（非屬開設窗戶部分）應在二平方公尺以上。</a:t>
            </a:r>
            <a:endParaRPr lang="zh-TW" altLang="en-US" sz="1800" b="0" dirty="0">
              <a:solidFill>
                <a:srgbClr val="C00000"/>
              </a:solidFill>
              <a:effectLst/>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237438C9-A057-42AC-A595-2CD11221C0F7}"/>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七</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8800FDE4-8996-0CEE-07CD-966C84D6CD79}"/>
              </a:ext>
            </a:extLst>
          </p:cNvPr>
          <p:cNvSpPr txBox="1"/>
          <p:nvPr/>
        </p:nvSpPr>
        <p:spPr>
          <a:xfrm>
            <a:off x="695237" y="3733273"/>
            <a:ext cx="7458948" cy="923330"/>
          </a:xfrm>
          <a:prstGeom prst="rect">
            <a:avLst/>
          </a:prstGeom>
          <a:solidFill>
            <a:schemeClr val="accent6">
              <a:lumMod val="20000"/>
              <a:lumOff val="80000"/>
            </a:schemeClr>
          </a:solidFill>
        </p:spPr>
        <p:txBody>
          <a:bodyPr wrap="square">
            <a:spAutoFit/>
          </a:bodyPr>
          <a:lstStyle>
            <a:defPPr>
              <a:defRPr lang="zh-TW"/>
            </a:defPPr>
            <a:lvl1pPr lvl="0" defTabSz="914309">
              <a:spcBef>
                <a:spcPts val="1200"/>
              </a:spcBef>
              <a:defRPr b="0" spc="200">
                <a:effectLst/>
                <a:latin typeface="微軟正黑體" panose="020B0604030504040204" pitchFamily="34" charset="-120"/>
                <a:ea typeface="微軟正黑體" panose="020B0604030504040204" pitchFamily="34" charset="-120"/>
              </a:defRPr>
            </a:lvl1pPr>
          </a:lstStyle>
          <a:p>
            <a:pPr>
              <a:spcBef>
                <a:spcPts val="0"/>
              </a:spcBef>
            </a:pPr>
            <a:r>
              <a:rPr lang="zh-TW" altLang="en-US" dirty="0"/>
              <a:t>本署</a:t>
            </a:r>
            <a:r>
              <a:rPr lang="en-US" altLang="zh-TW" dirty="0"/>
              <a:t>104</a:t>
            </a:r>
            <a:r>
              <a:rPr lang="zh-TW" altLang="en-US" dirty="0"/>
              <a:t>年</a:t>
            </a:r>
            <a:r>
              <a:rPr lang="en-US" altLang="zh-TW" dirty="0"/>
              <a:t>4</a:t>
            </a:r>
            <a:r>
              <a:rPr lang="zh-TW" altLang="en-US" dirty="0"/>
              <a:t>月</a:t>
            </a:r>
            <a:r>
              <a:rPr lang="en-US" altLang="zh-TW" dirty="0"/>
              <a:t>20</a:t>
            </a:r>
            <a:r>
              <a:rPr lang="zh-TW" altLang="en-US" dirty="0"/>
              <a:t>日營署建管字第</a:t>
            </a:r>
            <a:r>
              <a:rPr lang="en-US" altLang="zh-TW" dirty="0"/>
              <a:t>1042906247</a:t>
            </a:r>
            <a:r>
              <a:rPr lang="zh-TW" altLang="en-US" dirty="0"/>
              <a:t>號函釋示「</a:t>
            </a:r>
            <a:r>
              <a:rPr lang="en-US" altLang="zh-TW" dirty="0"/>
              <a:t>…</a:t>
            </a:r>
            <a:r>
              <a:rPr lang="zh-TW" altLang="en-US" dirty="0"/>
              <a:t>戶外安全梯依上開規定，各樓層對外開口面積（非屬開設窗戶部分）應在二平方公尺以上，並設於當樓層，地下層亦同。</a:t>
            </a:r>
            <a:r>
              <a:rPr lang="en-US" altLang="zh-TW" dirty="0"/>
              <a:t>…</a:t>
            </a:r>
            <a:r>
              <a:rPr lang="zh-TW" altLang="en-US" dirty="0"/>
              <a:t>」。</a:t>
            </a:r>
          </a:p>
        </p:txBody>
      </p:sp>
      <p:sp>
        <p:nvSpPr>
          <p:cNvPr id="5" name="文字方塊 4">
            <a:extLst>
              <a:ext uri="{FF2B5EF4-FFF2-40B4-BE49-F238E27FC236}">
                <a16:creationId xmlns:a16="http://schemas.microsoft.com/office/drawing/2014/main" id="{6BBEF5DB-9117-A8EF-FC60-0B57108B4CB1}"/>
              </a:ext>
            </a:extLst>
          </p:cNvPr>
          <p:cNvSpPr txBox="1"/>
          <p:nvPr/>
        </p:nvSpPr>
        <p:spPr>
          <a:xfrm>
            <a:off x="695236" y="4780859"/>
            <a:ext cx="7242133" cy="1754326"/>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r>
              <a:rPr lang="zh-TW" altLang="en-US" dirty="0"/>
              <a:t>第</a:t>
            </a:r>
            <a:r>
              <a:rPr lang="en-US" altLang="zh-TW" dirty="0"/>
              <a:t>97</a:t>
            </a:r>
            <a:r>
              <a:rPr lang="zh-TW" altLang="en-US" dirty="0"/>
              <a:t>條第</a:t>
            </a:r>
            <a:r>
              <a:rPr lang="en-US" altLang="zh-TW" dirty="0"/>
              <a:t>1</a:t>
            </a:r>
            <a:r>
              <a:rPr lang="zh-TW" altLang="en-US" dirty="0"/>
              <a:t>項第</a:t>
            </a:r>
            <a:r>
              <a:rPr lang="en-US" altLang="zh-TW" dirty="0"/>
              <a:t>2</a:t>
            </a:r>
            <a:r>
              <a:rPr lang="zh-TW" altLang="en-US" dirty="0"/>
              <a:t>款戶外安全梯對外開口面積應在二平方公尺以上，其立法意旨係能使侵入梯間之高溫空氣及濃煙迅速逸散；本署</a:t>
            </a:r>
            <a:r>
              <a:rPr lang="en-US" altLang="zh-TW" dirty="0"/>
              <a:t>104</a:t>
            </a:r>
            <a:r>
              <a:rPr lang="zh-TW" altLang="en-US" dirty="0"/>
              <a:t>年</a:t>
            </a:r>
            <a:r>
              <a:rPr lang="en-US" altLang="zh-TW" dirty="0"/>
              <a:t>4</a:t>
            </a:r>
            <a:r>
              <a:rPr lang="zh-TW" altLang="en-US" dirty="0"/>
              <a:t>月</a:t>
            </a:r>
            <a:r>
              <a:rPr lang="en-US" altLang="zh-TW" dirty="0"/>
              <a:t>20</a:t>
            </a:r>
            <a:r>
              <a:rPr lang="zh-TW" altLang="en-US" dirty="0"/>
              <a:t>日並函釋該對外開口應設於當樓層，地下層亦同。所詢建築物之</a:t>
            </a:r>
            <a:r>
              <a:rPr lang="zh-TW" altLang="en-US" dirty="0">
                <a:solidFill>
                  <a:srgbClr val="C00000"/>
                </a:solidFill>
              </a:rPr>
              <a:t>戶外安全梯對外開口開向天井</a:t>
            </a:r>
            <a:r>
              <a:rPr lang="zh-TW" altLang="en-US" dirty="0"/>
              <a:t>，</a:t>
            </a:r>
            <a:r>
              <a:rPr lang="zh-TW" altLang="en-US" dirty="0">
                <a:solidFill>
                  <a:srgbClr val="C00000"/>
                </a:solidFill>
              </a:rPr>
              <a:t>梯間之高溫空氣及濃煙藉天井</a:t>
            </a:r>
            <a:r>
              <a:rPr lang="zh-TW" altLang="en-US" u="sng" dirty="0">
                <a:solidFill>
                  <a:srgbClr val="C00000"/>
                </a:solidFill>
              </a:rPr>
              <a:t>導引至另一樓層始能藉天井上端逸散</a:t>
            </a:r>
            <a:r>
              <a:rPr lang="zh-TW" altLang="en-US" dirty="0">
                <a:solidFill>
                  <a:srgbClr val="C00000"/>
                </a:solidFill>
              </a:rPr>
              <a:t>，不符前揭戶外安全梯開設之對外開口應設於當樓層之規定意旨。</a:t>
            </a:r>
            <a:endParaRPr lang="en-US" altLang="zh-TW" b="1" dirty="0">
              <a:solidFill>
                <a:srgbClr val="C00000"/>
              </a:solidFill>
            </a:endParaRPr>
          </a:p>
        </p:txBody>
      </p:sp>
      <p:pic>
        <p:nvPicPr>
          <p:cNvPr id="9" name="圖片 8">
            <a:extLst>
              <a:ext uri="{FF2B5EF4-FFF2-40B4-BE49-F238E27FC236}">
                <a16:creationId xmlns:a16="http://schemas.microsoft.com/office/drawing/2014/main" id="{49CA1BBF-E55B-2A12-46A1-6BAE111A8552}"/>
              </a:ext>
            </a:extLst>
          </p:cNvPr>
          <p:cNvPicPr>
            <a:picLocks noChangeAspect="1"/>
          </p:cNvPicPr>
          <p:nvPr/>
        </p:nvPicPr>
        <p:blipFill rotWithShape="1">
          <a:blip r:embed="rId2"/>
          <a:srcRect l="26800" t="20481" r="51442" b="13814"/>
          <a:stretch/>
        </p:blipFill>
        <p:spPr>
          <a:xfrm>
            <a:off x="8154185" y="179502"/>
            <a:ext cx="3885560" cy="6599854"/>
          </a:xfrm>
          <a:prstGeom prst="rect">
            <a:avLst/>
          </a:prstGeom>
        </p:spPr>
      </p:pic>
      <p:cxnSp>
        <p:nvCxnSpPr>
          <p:cNvPr id="11" name="直線接點 10">
            <a:extLst>
              <a:ext uri="{FF2B5EF4-FFF2-40B4-BE49-F238E27FC236}">
                <a16:creationId xmlns:a16="http://schemas.microsoft.com/office/drawing/2014/main" id="{BA301C43-A942-ADC9-698C-7A14FC598157}"/>
              </a:ext>
            </a:extLst>
          </p:cNvPr>
          <p:cNvCxnSpPr>
            <a:cxnSpLocks/>
          </p:cNvCxnSpPr>
          <p:nvPr/>
        </p:nvCxnSpPr>
        <p:spPr>
          <a:xfrm>
            <a:off x="10310679" y="4772029"/>
            <a:ext cx="0" cy="1112363"/>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35D95120-7DCB-8E62-DDF0-D5609B5FB382}"/>
              </a:ext>
            </a:extLst>
          </p:cNvPr>
          <p:cNvCxnSpPr>
            <a:cxnSpLocks/>
          </p:cNvCxnSpPr>
          <p:nvPr/>
        </p:nvCxnSpPr>
        <p:spPr>
          <a:xfrm>
            <a:off x="10310679" y="5200769"/>
            <a:ext cx="980388"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 name="直線接點 2">
            <a:extLst>
              <a:ext uri="{FF2B5EF4-FFF2-40B4-BE49-F238E27FC236}">
                <a16:creationId xmlns:a16="http://schemas.microsoft.com/office/drawing/2014/main" id="{712B8D75-7743-09A0-402B-F145558E4E10}"/>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日期版面配置區 5">
            <a:extLst>
              <a:ext uri="{FF2B5EF4-FFF2-40B4-BE49-F238E27FC236}">
                <a16:creationId xmlns:a16="http://schemas.microsoft.com/office/drawing/2014/main" id="{75DD7ECB-D976-7CF4-6105-1C236C4A6ABE}"/>
              </a:ext>
            </a:extLst>
          </p:cNvPr>
          <p:cNvSpPr>
            <a:spLocks noGrp="1"/>
          </p:cNvSpPr>
          <p:nvPr>
            <p:ph type="dt" sz="half" idx="10"/>
          </p:nvPr>
        </p:nvSpPr>
        <p:spPr/>
        <p:txBody>
          <a:bodyPr/>
          <a:lstStyle/>
          <a:p>
            <a:fld id="{FCC6DC41-3B64-4A91-8F86-C0312ADF1D68}" type="datetime1">
              <a:rPr lang="zh-TW" altLang="en-US" smtClean="0"/>
              <a:t>2022/11/30</a:t>
            </a:fld>
            <a:endParaRPr lang="zh-TW" altLang="en-US"/>
          </a:p>
        </p:txBody>
      </p:sp>
      <p:sp>
        <p:nvSpPr>
          <p:cNvPr id="8" name="投影片編號版面配置區 7">
            <a:extLst>
              <a:ext uri="{FF2B5EF4-FFF2-40B4-BE49-F238E27FC236}">
                <a16:creationId xmlns:a16="http://schemas.microsoft.com/office/drawing/2014/main" id="{46B6E20F-446E-81A8-4B70-3E96D72C672D}"/>
              </a:ext>
            </a:extLst>
          </p:cNvPr>
          <p:cNvSpPr>
            <a:spLocks noGrp="1"/>
          </p:cNvSpPr>
          <p:nvPr>
            <p:ph type="sldNum" sz="quarter" idx="12"/>
          </p:nvPr>
        </p:nvSpPr>
        <p:spPr/>
        <p:txBody>
          <a:bodyPr/>
          <a:lstStyle/>
          <a:p>
            <a:fld id="{D122B0B9-7B5A-4E7C-B90D-A0EA07B70D84}" type="slidenum">
              <a:rPr lang="zh-TW" altLang="en-US" smtClean="0"/>
              <a:t>28</a:t>
            </a:fld>
            <a:endParaRPr lang="zh-TW" altLang="en-US"/>
          </a:p>
        </p:txBody>
      </p:sp>
    </p:spTree>
    <p:extLst>
      <p:ext uri="{BB962C8B-B14F-4D97-AF65-F5344CB8AC3E}">
        <p14:creationId xmlns:p14="http://schemas.microsoft.com/office/powerpoint/2010/main" val="96796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up)">
                                      <p:cBhvr>
                                        <p:cTn id="3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4"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4FE55534-3477-4178-8A94-5DB31E95B67E}"/>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a:t>
            </a:r>
            <a:r>
              <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6" name="圖片 4">
            <a:extLst>
              <a:ext uri="{FF2B5EF4-FFF2-40B4-BE49-F238E27FC236}">
                <a16:creationId xmlns:a16="http://schemas.microsoft.com/office/drawing/2014/main" id="{5CCE30C3-23C8-49B0-9ACA-71D3286A21C0}"/>
              </a:ext>
            </a:extLst>
          </p:cNvPr>
          <p:cNvPicPr/>
          <p:nvPr/>
        </p:nvPicPr>
        <p:blipFill>
          <a:blip r:embed="rId2"/>
          <a:stretch/>
        </p:blipFill>
        <p:spPr>
          <a:xfrm>
            <a:off x="764767" y="2490153"/>
            <a:ext cx="5995152" cy="4027195"/>
          </a:xfrm>
          <a:prstGeom prst="rect">
            <a:avLst/>
          </a:prstGeom>
          <a:ln w="0">
            <a:noFill/>
          </a:ln>
        </p:spPr>
      </p:pic>
      <p:grpSp>
        <p:nvGrpSpPr>
          <p:cNvPr id="17" name="群組 16">
            <a:extLst>
              <a:ext uri="{FF2B5EF4-FFF2-40B4-BE49-F238E27FC236}">
                <a16:creationId xmlns:a16="http://schemas.microsoft.com/office/drawing/2014/main" id="{BE89347F-7407-48ED-A96A-7D3CE08900EA}"/>
              </a:ext>
            </a:extLst>
          </p:cNvPr>
          <p:cNvGrpSpPr/>
          <p:nvPr/>
        </p:nvGrpSpPr>
        <p:grpSpPr>
          <a:xfrm>
            <a:off x="5517991" y="4783468"/>
            <a:ext cx="560831" cy="1330820"/>
            <a:chOff x="5517991" y="4783468"/>
            <a:chExt cx="560831" cy="1330820"/>
          </a:xfrm>
        </p:grpSpPr>
        <p:sp>
          <p:nvSpPr>
            <p:cNvPr id="11" name="矩形 10">
              <a:extLst>
                <a:ext uri="{FF2B5EF4-FFF2-40B4-BE49-F238E27FC236}">
                  <a16:creationId xmlns:a16="http://schemas.microsoft.com/office/drawing/2014/main" id="{27F89BE2-10E1-469E-848B-CC7FB78CF727}"/>
                </a:ext>
              </a:extLst>
            </p:cNvPr>
            <p:cNvSpPr/>
            <p:nvPr/>
          </p:nvSpPr>
          <p:spPr>
            <a:xfrm>
              <a:off x="5517991" y="4783468"/>
              <a:ext cx="560831" cy="1330820"/>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文字方塊 21">
              <a:extLst>
                <a:ext uri="{FF2B5EF4-FFF2-40B4-BE49-F238E27FC236}">
                  <a16:creationId xmlns:a16="http://schemas.microsoft.com/office/drawing/2014/main" id="{112B71D7-3F23-47B7-8311-5E0874C25D42}"/>
                </a:ext>
              </a:extLst>
            </p:cNvPr>
            <p:cNvSpPr txBox="1"/>
            <p:nvPr/>
          </p:nvSpPr>
          <p:spPr>
            <a:xfrm>
              <a:off x="5517991" y="5218045"/>
              <a:ext cx="492443" cy="461665"/>
            </a:xfrm>
            <a:prstGeom prst="rect">
              <a:avLst/>
            </a:prstGeom>
            <a:noFill/>
          </p:spPr>
          <p:txBody>
            <a:bodyPr wrap="none" rtlCol="0">
              <a:spAutoFi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丙</a:t>
              </a:r>
            </a:p>
          </p:txBody>
        </p:sp>
      </p:grpSp>
      <p:grpSp>
        <p:nvGrpSpPr>
          <p:cNvPr id="8" name="群組 7">
            <a:extLst>
              <a:ext uri="{FF2B5EF4-FFF2-40B4-BE49-F238E27FC236}">
                <a16:creationId xmlns:a16="http://schemas.microsoft.com/office/drawing/2014/main" id="{72A40F83-A30D-4CB4-8B95-150241E02AD9}"/>
              </a:ext>
            </a:extLst>
          </p:cNvPr>
          <p:cNvGrpSpPr/>
          <p:nvPr/>
        </p:nvGrpSpPr>
        <p:grpSpPr>
          <a:xfrm>
            <a:off x="1488536" y="4783468"/>
            <a:ext cx="560831" cy="1330820"/>
            <a:chOff x="1488536" y="4783468"/>
            <a:chExt cx="560831" cy="1330820"/>
          </a:xfrm>
        </p:grpSpPr>
        <p:sp>
          <p:nvSpPr>
            <p:cNvPr id="10" name="矩形 9">
              <a:extLst>
                <a:ext uri="{FF2B5EF4-FFF2-40B4-BE49-F238E27FC236}">
                  <a16:creationId xmlns:a16="http://schemas.microsoft.com/office/drawing/2014/main" id="{C16BE30D-1BE3-4F20-BEBB-3818FB9FBEBB}"/>
                </a:ext>
              </a:extLst>
            </p:cNvPr>
            <p:cNvSpPr/>
            <p:nvPr/>
          </p:nvSpPr>
          <p:spPr>
            <a:xfrm>
              <a:off x="1488536" y="4783468"/>
              <a:ext cx="560831" cy="133082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文字方塊 24">
              <a:extLst>
                <a:ext uri="{FF2B5EF4-FFF2-40B4-BE49-F238E27FC236}">
                  <a16:creationId xmlns:a16="http://schemas.microsoft.com/office/drawing/2014/main" id="{2156C1F5-47D0-45C8-826A-8DD24E4AC377}"/>
                </a:ext>
              </a:extLst>
            </p:cNvPr>
            <p:cNvSpPr txBox="1"/>
            <p:nvPr/>
          </p:nvSpPr>
          <p:spPr>
            <a:xfrm>
              <a:off x="1523335" y="5218045"/>
              <a:ext cx="492443" cy="461665"/>
            </a:xfrm>
            <a:prstGeom prst="rect">
              <a:avLst/>
            </a:prstGeom>
            <a:noFill/>
          </p:spPr>
          <p:txBody>
            <a:bodyPr wrap="none" rtlCol="0">
              <a:spAutoFi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甲</a:t>
              </a:r>
            </a:p>
          </p:txBody>
        </p:sp>
      </p:grpSp>
      <p:grpSp>
        <p:nvGrpSpPr>
          <p:cNvPr id="38" name="群組 37">
            <a:extLst>
              <a:ext uri="{FF2B5EF4-FFF2-40B4-BE49-F238E27FC236}">
                <a16:creationId xmlns:a16="http://schemas.microsoft.com/office/drawing/2014/main" id="{0B640B5D-D1BD-40DB-9F5F-D5E0352F610D}"/>
              </a:ext>
            </a:extLst>
          </p:cNvPr>
          <p:cNvGrpSpPr/>
          <p:nvPr/>
        </p:nvGrpSpPr>
        <p:grpSpPr>
          <a:xfrm>
            <a:off x="3392624" y="4771836"/>
            <a:ext cx="763854" cy="1299780"/>
            <a:chOff x="3392624" y="4771836"/>
            <a:chExt cx="763854" cy="1299780"/>
          </a:xfrm>
        </p:grpSpPr>
        <p:grpSp>
          <p:nvGrpSpPr>
            <p:cNvPr id="37" name="群組 36">
              <a:extLst>
                <a:ext uri="{FF2B5EF4-FFF2-40B4-BE49-F238E27FC236}">
                  <a16:creationId xmlns:a16="http://schemas.microsoft.com/office/drawing/2014/main" id="{B46B247D-4C79-4B9E-B8E7-C82540A8A55D}"/>
                </a:ext>
              </a:extLst>
            </p:cNvPr>
            <p:cNvGrpSpPr/>
            <p:nvPr/>
          </p:nvGrpSpPr>
          <p:grpSpPr>
            <a:xfrm>
              <a:off x="3392624" y="4771836"/>
              <a:ext cx="650135" cy="1299780"/>
              <a:chOff x="3392624" y="4771836"/>
              <a:chExt cx="650135" cy="1299780"/>
            </a:xfrm>
          </p:grpSpPr>
          <p:grpSp>
            <p:nvGrpSpPr>
              <p:cNvPr id="23" name="群組 22">
                <a:extLst>
                  <a:ext uri="{FF2B5EF4-FFF2-40B4-BE49-F238E27FC236}">
                    <a16:creationId xmlns:a16="http://schemas.microsoft.com/office/drawing/2014/main" id="{1A312EB2-1462-4A86-BA3F-04F1C7B4DE42}"/>
                  </a:ext>
                </a:extLst>
              </p:cNvPr>
              <p:cNvGrpSpPr/>
              <p:nvPr/>
            </p:nvGrpSpPr>
            <p:grpSpPr>
              <a:xfrm>
                <a:off x="3481928" y="4771836"/>
                <a:ext cx="560831" cy="1299780"/>
                <a:chOff x="3481928" y="4771836"/>
                <a:chExt cx="560831" cy="1299780"/>
              </a:xfrm>
            </p:grpSpPr>
            <p:sp>
              <p:nvSpPr>
                <p:cNvPr id="3" name="矩形 2">
                  <a:extLst>
                    <a:ext uri="{FF2B5EF4-FFF2-40B4-BE49-F238E27FC236}">
                      <a16:creationId xmlns:a16="http://schemas.microsoft.com/office/drawing/2014/main" id="{74384BB5-F57A-4392-ACBA-AC4071ED32C1}"/>
                    </a:ext>
                  </a:extLst>
                </p:cNvPr>
                <p:cNvSpPr/>
                <p:nvPr/>
              </p:nvSpPr>
              <p:spPr>
                <a:xfrm>
                  <a:off x="3481928" y="4771836"/>
                  <a:ext cx="560831" cy="1299780"/>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文字方塊 23">
                  <a:extLst>
                    <a:ext uri="{FF2B5EF4-FFF2-40B4-BE49-F238E27FC236}">
                      <a16:creationId xmlns:a16="http://schemas.microsoft.com/office/drawing/2014/main" id="{C6159D8D-AA72-49DF-BB45-2A0329A51021}"/>
                    </a:ext>
                  </a:extLst>
                </p:cNvPr>
                <p:cNvSpPr txBox="1"/>
                <p:nvPr/>
              </p:nvSpPr>
              <p:spPr>
                <a:xfrm>
                  <a:off x="3503868" y="5218045"/>
                  <a:ext cx="492443" cy="461665"/>
                </a:xfrm>
                <a:prstGeom prst="rect">
                  <a:avLst/>
                </a:prstGeom>
                <a:noFill/>
              </p:spPr>
              <p:txBody>
                <a:bodyPr wrap="none" rtlCol="0">
                  <a:spAutoFi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乙</a:t>
                  </a:r>
                </a:p>
              </p:txBody>
            </p:sp>
          </p:grpSp>
          <p:sp>
            <p:nvSpPr>
              <p:cNvPr id="26" name="矩形 25">
                <a:extLst>
                  <a:ext uri="{FF2B5EF4-FFF2-40B4-BE49-F238E27FC236}">
                    <a16:creationId xmlns:a16="http://schemas.microsoft.com/office/drawing/2014/main" id="{42987DDB-C58D-4F5F-B376-529D41F4188F}"/>
                  </a:ext>
                </a:extLst>
              </p:cNvPr>
              <p:cNvSpPr/>
              <p:nvPr/>
            </p:nvSpPr>
            <p:spPr>
              <a:xfrm>
                <a:off x="3392624" y="4818928"/>
                <a:ext cx="101561" cy="314633"/>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7" name="矩形 26">
              <a:extLst>
                <a:ext uri="{FF2B5EF4-FFF2-40B4-BE49-F238E27FC236}">
                  <a16:creationId xmlns:a16="http://schemas.microsoft.com/office/drawing/2014/main" id="{9207A1F5-5E22-451B-8849-3054AFDA80B7}"/>
                </a:ext>
              </a:extLst>
            </p:cNvPr>
            <p:cNvSpPr/>
            <p:nvPr/>
          </p:nvSpPr>
          <p:spPr>
            <a:xfrm>
              <a:off x="4037011" y="4812302"/>
              <a:ext cx="119467" cy="314633"/>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9" name="文字方塊 28">
            <a:extLst>
              <a:ext uri="{FF2B5EF4-FFF2-40B4-BE49-F238E27FC236}">
                <a16:creationId xmlns:a16="http://schemas.microsoft.com/office/drawing/2014/main" id="{101DD133-5822-41DD-82A4-78BFA1771F6A}"/>
              </a:ext>
            </a:extLst>
          </p:cNvPr>
          <p:cNvSpPr txBox="1"/>
          <p:nvPr/>
        </p:nvSpPr>
        <p:spPr>
          <a:xfrm>
            <a:off x="629452" y="664172"/>
            <a:ext cx="6836463" cy="914546"/>
          </a:xfrm>
          <a:prstGeom prst="rect">
            <a:avLst/>
          </a:prstGeom>
          <a:noFill/>
        </p:spPr>
        <p:txBody>
          <a:bodyPr wrap="square">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非正式請釋案例時間：</a:t>
            </a:r>
            <a:r>
              <a:rPr kumimoji="0" lang="en-US" altLang="zh-TW"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110</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年</a:t>
            </a:r>
            <a:r>
              <a:rPr lang="en-US" altLang="zh-TW" sz="20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a:t>
            </a:r>
            <a:r>
              <a:rPr kumimoji="0" lang="en-US" altLang="zh-TW"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~10</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月</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sz="3200" b="1" dirty="0">
                <a:solidFill>
                  <a:srgbClr val="C00000"/>
                </a:solidFill>
                <a:effectLst>
                  <a:outerShdw blurRad="38100" dist="38100" dir="2700000" algn="tl">
                    <a:srgbClr val="000000">
                      <a:alpha val="43137"/>
                    </a:srgbClr>
                  </a:outerShdw>
                </a:effectLst>
                <a:latin typeface="Posterama" panose="020B0504020200020000" pitchFamily="34" charset="0"/>
                <a:ea typeface="微軟正黑體" panose="020B0604030504040204" pitchFamily="34" charset="-120"/>
                <a:cs typeface="Posterama" panose="020B0504020200020000" pitchFamily="34" charset="0"/>
              </a:rPr>
              <a:t>?</a:t>
            </a:r>
            <a:endPar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grpSp>
        <p:nvGrpSpPr>
          <p:cNvPr id="41" name="群組 40">
            <a:extLst>
              <a:ext uri="{FF2B5EF4-FFF2-40B4-BE49-F238E27FC236}">
                <a16:creationId xmlns:a16="http://schemas.microsoft.com/office/drawing/2014/main" id="{F61D13ED-C9BA-429A-B414-C6F14C30BA61}"/>
              </a:ext>
            </a:extLst>
          </p:cNvPr>
          <p:cNvGrpSpPr/>
          <p:nvPr/>
        </p:nvGrpSpPr>
        <p:grpSpPr>
          <a:xfrm>
            <a:off x="1181059" y="3804419"/>
            <a:ext cx="2595641" cy="1340357"/>
            <a:chOff x="1181059" y="3804419"/>
            <a:chExt cx="2595641" cy="1340357"/>
          </a:xfrm>
        </p:grpSpPr>
        <p:grpSp>
          <p:nvGrpSpPr>
            <p:cNvPr id="36" name="群組 35">
              <a:extLst>
                <a:ext uri="{FF2B5EF4-FFF2-40B4-BE49-F238E27FC236}">
                  <a16:creationId xmlns:a16="http://schemas.microsoft.com/office/drawing/2014/main" id="{C35220AB-5487-4041-91A3-815049713B3F}"/>
                </a:ext>
              </a:extLst>
            </p:cNvPr>
            <p:cNvGrpSpPr/>
            <p:nvPr/>
          </p:nvGrpSpPr>
          <p:grpSpPr>
            <a:xfrm>
              <a:off x="1181059" y="3813956"/>
              <a:ext cx="2221337" cy="1330820"/>
              <a:chOff x="1181059" y="3813956"/>
              <a:chExt cx="2221337" cy="1330820"/>
            </a:xfrm>
          </p:grpSpPr>
          <p:sp>
            <p:nvSpPr>
              <p:cNvPr id="15" name="矩形 14">
                <a:extLst>
                  <a:ext uri="{FF2B5EF4-FFF2-40B4-BE49-F238E27FC236}">
                    <a16:creationId xmlns:a16="http://schemas.microsoft.com/office/drawing/2014/main" id="{6A49054A-82A3-43EB-B2E5-A4FE9920275D}"/>
                  </a:ext>
                </a:extLst>
              </p:cNvPr>
              <p:cNvSpPr/>
              <p:nvPr/>
            </p:nvSpPr>
            <p:spPr>
              <a:xfrm>
                <a:off x="3293027" y="4783468"/>
                <a:ext cx="109369" cy="361308"/>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5" name="群組 34">
                <a:extLst>
                  <a:ext uri="{FF2B5EF4-FFF2-40B4-BE49-F238E27FC236}">
                    <a16:creationId xmlns:a16="http://schemas.microsoft.com/office/drawing/2014/main" id="{A2ED2099-E88D-4790-B7AE-6AC0F62380E1}"/>
                  </a:ext>
                </a:extLst>
              </p:cNvPr>
              <p:cNvGrpSpPr/>
              <p:nvPr/>
            </p:nvGrpSpPr>
            <p:grpSpPr>
              <a:xfrm>
                <a:off x="1181059" y="3813956"/>
                <a:ext cx="2117988" cy="1330820"/>
                <a:chOff x="1181059" y="3813956"/>
                <a:chExt cx="2117988" cy="1330820"/>
              </a:xfrm>
            </p:grpSpPr>
            <p:sp>
              <p:nvSpPr>
                <p:cNvPr id="12" name="矩形 11">
                  <a:extLst>
                    <a:ext uri="{FF2B5EF4-FFF2-40B4-BE49-F238E27FC236}">
                      <a16:creationId xmlns:a16="http://schemas.microsoft.com/office/drawing/2014/main" id="{7CA8A0A3-ACDA-4B5E-A1F3-7C7A30FDD596}"/>
                    </a:ext>
                  </a:extLst>
                </p:cNvPr>
                <p:cNvSpPr/>
                <p:nvPr/>
              </p:nvSpPr>
              <p:spPr>
                <a:xfrm>
                  <a:off x="2656291" y="3813956"/>
                  <a:ext cx="642756" cy="13308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3">
                  <a:extLst>
                    <a:ext uri="{FF2B5EF4-FFF2-40B4-BE49-F238E27FC236}">
                      <a16:creationId xmlns:a16="http://schemas.microsoft.com/office/drawing/2014/main" id="{D263BF31-D0AA-422E-B92F-B4CB9BCCC65A}"/>
                    </a:ext>
                  </a:extLst>
                </p:cNvPr>
                <p:cNvSpPr txBox="1"/>
                <p:nvPr/>
              </p:nvSpPr>
              <p:spPr>
                <a:xfrm>
                  <a:off x="2786477" y="3813956"/>
                  <a:ext cx="386644" cy="523220"/>
                </a:xfrm>
                <a:prstGeom prst="rect">
                  <a:avLst/>
                </a:prstGeom>
                <a:noFill/>
              </p:spPr>
              <p:txBody>
                <a:bodyPr wrap="none" rtlCol="0">
                  <a:spAutoFit/>
                </a:bodyPr>
                <a:lstStyle/>
                <a:p>
                  <a:r>
                    <a:rPr lang="en-US" altLang="zh-TW" sz="2800" b="1" dirty="0">
                      <a:effectLst>
                        <a:outerShdw blurRad="38100" dist="38100" dir="2700000" algn="tl">
                          <a:srgbClr val="000000">
                            <a:alpha val="43137"/>
                          </a:srgbClr>
                        </a:outerShdw>
                      </a:effectLst>
                    </a:rPr>
                    <a:t>B</a:t>
                  </a:r>
                  <a:endParaRPr lang="zh-TW" altLang="en-US" sz="2800" b="1" dirty="0">
                    <a:effectLst>
                      <a:outerShdw blurRad="38100" dist="38100" dir="2700000" algn="tl">
                        <a:srgbClr val="000000">
                          <a:alpha val="43137"/>
                        </a:srgbClr>
                      </a:outerShdw>
                    </a:effectLst>
                  </a:endParaRPr>
                </a:p>
              </p:txBody>
            </p:sp>
            <p:sp>
              <p:nvSpPr>
                <p:cNvPr id="18" name="矩形 17">
                  <a:extLst>
                    <a:ext uri="{FF2B5EF4-FFF2-40B4-BE49-F238E27FC236}">
                      <a16:creationId xmlns:a16="http://schemas.microsoft.com/office/drawing/2014/main" id="{BC5386A4-D725-47D6-B03D-0ECE06658602}"/>
                    </a:ext>
                  </a:extLst>
                </p:cNvPr>
                <p:cNvSpPr/>
                <p:nvPr/>
              </p:nvSpPr>
              <p:spPr>
                <a:xfrm rot="5400000">
                  <a:off x="1671024" y="3740662"/>
                  <a:ext cx="552841" cy="1532772"/>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922587A3-727E-4B13-8F13-D170D3187EB8}"/>
                    </a:ext>
                  </a:extLst>
                </p:cNvPr>
                <p:cNvSpPr txBox="1"/>
                <p:nvPr/>
              </p:nvSpPr>
              <p:spPr>
                <a:xfrm>
                  <a:off x="1567614" y="4230627"/>
                  <a:ext cx="386644" cy="523220"/>
                </a:xfrm>
                <a:prstGeom prst="rect">
                  <a:avLst/>
                </a:prstGeom>
                <a:noFill/>
              </p:spPr>
              <p:txBody>
                <a:bodyPr wrap="none" rtlCol="0">
                  <a:spAutoFit/>
                </a:bodyPr>
                <a:lstStyle/>
                <a:p>
                  <a:r>
                    <a:rPr lang="en-US" altLang="zh-TW" sz="2800" b="1" dirty="0">
                      <a:effectLst>
                        <a:outerShdw blurRad="38100" dist="38100" dir="2700000" algn="tl">
                          <a:srgbClr val="000000">
                            <a:alpha val="43137"/>
                          </a:srgbClr>
                        </a:outerShdw>
                      </a:effectLst>
                    </a:rPr>
                    <a:t>B</a:t>
                  </a:r>
                  <a:endParaRPr lang="zh-TW" altLang="en-US" sz="2800" b="1" dirty="0">
                    <a:effectLst>
                      <a:outerShdw blurRad="38100" dist="38100" dir="2700000" algn="tl">
                        <a:srgbClr val="000000">
                          <a:alpha val="43137"/>
                        </a:srgbClr>
                      </a:outerShdw>
                    </a:effectLst>
                  </a:endParaRPr>
                </a:p>
              </p:txBody>
            </p:sp>
          </p:grpSp>
        </p:grpSp>
        <p:grpSp>
          <p:nvGrpSpPr>
            <p:cNvPr id="34" name="群組 33">
              <a:extLst>
                <a:ext uri="{FF2B5EF4-FFF2-40B4-BE49-F238E27FC236}">
                  <a16:creationId xmlns:a16="http://schemas.microsoft.com/office/drawing/2014/main" id="{A9801D7D-637F-4CF8-85BB-7C5292472800}"/>
                </a:ext>
              </a:extLst>
            </p:cNvPr>
            <p:cNvGrpSpPr/>
            <p:nvPr/>
          </p:nvGrpSpPr>
          <p:grpSpPr>
            <a:xfrm>
              <a:off x="3252653" y="3804419"/>
              <a:ext cx="524047" cy="994422"/>
              <a:chOff x="3252653" y="3804419"/>
              <a:chExt cx="524047" cy="994422"/>
            </a:xfrm>
          </p:grpSpPr>
          <p:sp>
            <p:nvSpPr>
              <p:cNvPr id="2" name="文字方塊 1">
                <a:extLst>
                  <a:ext uri="{FF2B5EF4-FFF2-40B4-BE49-F238E27FC236}">
                    <a16:creationId xmlns:a16="http://schemas.microsoft.com/office/drawing/2014/main" id="{4EFE633C-98AE-46C2-8C32-C75F49DBC922}"/>
                  </a:ext>
                </a:extLst>
              </p:cNvPr>
              <p:cNvSpPr txBox="1"/>
              <p:nvPr/>
            </p:nvSpPr>
            <p:spPr>
              <a:xfrm>
                <a:off x="3252653" y="4337176"/>
                <a:ext cx="505267" cy="461665"/>
              </a:xfrm>
              <a:prstGeom prst="rect">
                <a:avLst/>
              </a:prstGeom>
              <a:noFill/>
            </p:spPr>
            <p:txBody>
              <a:bodyPr wrap="none" rtlCol="0">
                <a:spAutoFit/>
              </a:bodyPr>
              <a:lstStyle/>
              <a:p>
                <a:r>
                  <a:rPr lang="en-US" altLang="zh-TW" sz="2400" b="1" dirty="0">
                    <a:effectLst>
                      <a:outerShdw blurRad="38100" dist="38100" dir="2700000" algn="tl">
                        <a:srgbClr val="000000">
                          <a:alpha val="43137"/>
                        </a:srgbClr>
                      </a:outerShdw>
                    </a:effectLst>
                  </a:rPr>
                  <a:t>b1</a:t>
                </a:r>
                <a:endParaRPr lang="zh-TW" altLang="en-US" sz="2400" b="1" dirty="0">
                  <a:effectLst>
                    <a:outerShdw blurRad="38100" dist="38100" dir="2700000" algn="tl">
                      <a:srgbClr val="000000">
                        <a:alpha val="43137"/>
                      </a:srgbClr>
                    </a:outerShdw>
                  </a:effectLst>
                </a:endParaRPr>
              </a:p>
            </p:txBody>
          </p:sp>
          <p:sp>
            <p:nvSpPr>
              <p:cNvPr id="28" name="文字方塊 27">
                <a:extLst>
                  <a:ext uri="{FF2B5EF4-FFF2-40B4-BE49-F238E27FC236}">
                    <a16:creationId xmlns:a16="http://schemas.microsoft.com/office/drawing/2014/main" id="{0B65CBFC-5FD3-4875-B8D0-0D3C810E7297}"/>
                  </a:ext>
                </a:extLst>
              </p:cNvPr>
              <p:cNvSpPr txBox="1"/>
              <p:nvPr/>
            </p:nvSpPr>
            <p:spPr>
              <a:xfrm>
                <a:off x="3262723" y="3804419"/>
                <a:ext cx="513977" cy="461665"/>
              </a:xfrm>
              <a:prstGeom prst="rect">
                <a:avLst/>
              </a:prstGeom>
              <a:noFill/>
            </p:spPr>
            <p:txBody>
              <a:bodyPr wrap="square" rtlCol="0">
                <a:spAutoFit/>
              </a:bodyPr>
              <a:lstStyle/>
              <a:p>
                <a:r>
                  <a:rPr lang="en-US" altLang="zh-TW" sz="2400" b="1" dirty="0">
                    <a:effectLst>
                      <a:outerShdw blurRad="38100" dist="38100" dir="2700000" algn="tl">
                        <a:srgbClr val="000000">
                          <a:alpha val="43137"/>
                        </a:srgbClr>
                      </a:outerShdw>
                    </a:effectLst>
                  </a:rPr>
                  <a:t>b2</a:t>
                </a:r>
                <a:endParaRPr lang="zh-TW" altLang="en-US" sz="2400" b="1" dirty="0">
                  <a:effectLst>
                    <a:outerShdw blurRad="38100" dist="38100" dir="2700000" algn="tl">
                      <a:srgbClr val="000000">
                        <a:alpha val="43137"/>
                      </a:srgbClr>
                    </a:outerShdw>
                  </a:effectLst>
                </a:endParaRPr>
              </a:p>
            </p:txBody>
          </p:sp>
        </p:grpSp>
      </p:grpSp>
      <p:grpSp>
        <p:nvGrpSpPr>
          <p:cNvPr id="40" name="群組 39">
            <a:extLst>
              <a:ext uri="{FF2B5EF4-FFF2-40B4-BE49-F238E27FC236}">
                <a16:creationId xmlns:a16="http://schemas.microsoft.com/office/drawing/2014/main" id="{A29DB3C5-7EB2-4E66-B4F7-061844243A89}"/>
              </a:ext>
            </a:extLst>
          </p:cNvPr>
          <p:cNvGrpSpPr/>
          <p:nvPr/>
        </p:nvGrpSpPr>
        <p:grpSpPr>
          <a:xfrm>
            <a:off x="3798294" y="3806368"/>
            <a:ext cx="2605291" cy="1344774"/>
            <a:chOff x="3798294" y="3806368"/>
            <a:chExt cx="2605291" cy="1344774"/>
          </a:xfrm>
        </p:grpSpPr>
        <p:grpSp>
          <p:nvGrpSpPr>
            <p:cNvPr id="39" name="群組 38">
              <a:extLst>
                <a:ext uri="{FF2B5EF4-FFF2-40B4-BE49-F238E27FC236}">
                  <a16:creationId xmlns:a16="http://schemas.microsoft.com/office/drawing/2014/main" id="{323372BE-7545-437B-9422-EC60EEF86D37}"/>
                </a:ext>
              </a:extLst>
            </p:cNvPr>
            <p:cNvGrpSpPr/>
            <p:nvPr/>
          </p:nvGrpSpPr>
          <p:grpSpPr>
            <a:xfrm>
              <a:off x="4141183" y="3820322"/>
              <a:ext cx="2262402" cy="1330820"/>
              <a:chOff x="4141183" y="3820322"/>
              <a:chExt cx="2262402" cy="1330820"/>
            </a:xfrm>
          </p:grpSpPr>
          <p:sp>
            <p:nvSpPr>
              <p:cNvPr id="16" name="矩形 15">
                <a:extLst>
                  <a:ext uri="{FF2B5EF4-FFF2-40B4-BE49-F238E27FC236}">
                    <a16:creationId xmlns:a16="http://schemas.microsoft.com/office/drawing/2014/main" id="{8486778A-A3D9-4D3E-BFD2-77FFA7772599}"/>
                  </a:ext>
                </a:extLst>
              </p:cNvPr>
              <p:cNvSpPr/>
              <p:nvPr/>
            </p:nvSpPr>
            <p:spPr>
              <a:xfrm>
                <a:off x="4141183" y="4740796"/>
                <a:ext cx="102946" cy="394378"/>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3" name="群組 32">
                <a:extLst>
                  <a:ext uri="{FF2B5EF4-FFF2-40B4-BE49-F238E27FC236}">
                    <a16:creationId xmlns:a16="http://schemas.microsoft.com/office/drawing/2014/main" id="{4A3FACF0-E8A0-45A3-9AB1-2B83AE1DF61E}"/>
                  </a:ext>
                </a:extLst>
              </p:cNvPr>
              <p:cNvGrpSpPr/>
              <p:nvPr/>
            </p:nvGrpSpPr>
            <p:grpSpPr>
              <a:xfrm>
                <a:off x="4238499" y="3820322"/>
                <a:ext cx="2165086" cy="1330820"/>
                <a:chOff x="4238499" y="3820322"/>
                <a:chExt cx="2165086" cy="1330820"/>
              </a:xfrm>
            </p:grpSpPr>
            <p:sp>
              <p:nvSpPr>
                <p:cNvPr id="13" name="矩形 12">
                  <a:extLst>
                    <a:ext uri="{FF2B5EF4-FFF2-40B4-BE49-F238E27FC236}">
                      <a16:creationId xmlns:a16="http://schemas.microsoft.com/office/drawing/2014/main" id="{06750877-F148-4B42-B459-A06F44257239}"/>
                    </a:ext>
                  </a:extLst>
                </p:cNvPr>
                <p:cNvSpPr/>
                <p:nvPr/>
              </p:nvSpPr>
              <p:spPr>
                <a:xfrm>
                  <a:off x="4238499" y="3820322"/>
                  <a:ext cx="642756" cy="1330820"/>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C03B4813-64BB-4361-BBB9-0E3FBC200FC5}"/>
                    </a:ext>
                  </a:extLst>
                </p:cNvPr>
                <p:cNvSpPr txBox="1"/>
                <p:nvPr/>
              </p:nvSpPr>
              <p:spPr>
                <a:xfrm>
                  <a:off x="4368685" y="3820322"/>
                  <a:ext cx="402674" cy="523220"/>
                </a:xfrm>
                <a:prstGeom prst="rect">
                  <a:avLst/>
                </a:prstGeom>
                <a:noFill/>
              </p:spPr>
              <p:txBody>
                <a:bodyPr wrap="none" rtlCol="0">
                  <a:spAutoFit/>
                </a:bodyPr>
                <a:lstStyle/>
                <a:p>
                  <a:r>
                    <a:rPr lang="en-US" altLang="zh-TW" sz="2800" b="1" dirty="0">
                      <a:effectLst>
                        <a:outerShdw blurRad="38100" dist="38100" dir="2700000" algn="tl">
                          <a:srgbClr val="000000">
                            <a:alpha val="43137"/>
                          </a:srgbClr>
                        </a:outerShdw>
                      </a:effectLst>
                    </a:rPr>
                    <a:t>A</a:t>
                  </a:r>
                  <a:endParaRPr lang="zh-TW" altLang="en-US" sz="2800" b="1" dirty="0">
                    <a:effectLst>
                      <a:outerShdw blurRad="38100" dist="38100" dir="2700000" algn="tl">
                        <a:srgbClr val="000000">
                          <a:alpha val="43137"/>
                        </a:srgbClr>
                      </a:outerShdw>
                    </a:effectLst>
                  </a:endParaRPr>
                </a:p>
              </p:txBody>
            </p:sp>
            <p:sp>
              <p:nvSpPr>
                <p:cNvPr id="19" name="矩形 18">
                  <a:extLst>
                    <a:ext uri="{FF2B5EF4-FFF2-40B4-BE49-F238E27FC236}">
                      <a16:creationId xmlns:a16="http://schemas.microsoft.com/office/drawing/2014/main" id="{8433EA39-14F2-46CD-82E1-9C5E8B0A929B}"/>
                    </a:ext>
                  </a:extLst>
                </p:cNvPr>
                <p:cNvSpPr/>
                <p:nvPr/>
              </p:nvSpPr>
              <p:spPr>
                <a:xfrm rot="5400000">
                  <a:off x="5385162" y="3765046"/>
                  <a:ext cx="504074" cy="1532772"/>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C54D00E4-9A8D-42B9-8728-7E379254635C}"/>
                    </a:ext>
                  </a:extLst>
                </p:cNvPr>
                <p:cNvSpPr txBox="1"/>
                <p:nvPr/>
              </p:nvSpPr>
              <p:spPr>
                <a:xfrm>
                  <a:off x="5470115" y="4217576"/>
                  <a:ext cx="402674" cy="523220"/>
                </a:xfrm>
                <a:prstGeom prst="rect">
                  <a:avLst/>
                </a:prstGeom>
                <a:noFill/>
              </p:spPr>
              <p:txBody>
                <a:bodyPr wrap="none" rtlCol="0">
                  <a:spAutoFit/>
                </a:bodyPr>
                <a:lstStyle/>
                <a:p>
                  <a:r>
                    <a:rPr lang="en-US" altLang="zh-TW" sz="2800" b="1" dirty="0">
                      <a:effectLst>
                        <a:outerShdw blurRad="38100" dist="38100" dir="2700000" algn="tl">
                          <a:srgbClr val="000000">
                            <a:alpha val="43137"/>
                          </a:srgbClr>
                        </a:outerShdw>
                      </a:effectLst>
                    </a:rPr>
                    <a:t>A</a:t>
                  </a:r>
                  <a:endParaRPr lang="zh-TW" altLang="en-US" sz="2800" b="1" dirty="0">
                    <a:effectLst>
                      <a:outerShdw blurRad="38100" dist="38100" dir="2700000" algn="tl">
                        <a:srgbClr val="000000">
                          <a:alpha val="43137"/>
                        </a:srgbClr>
                      </a:outerShdw>
                    </a:effectLst>
                  </a:endParaRPr>
                </a:p>
              </p:txBody>
            </p:sp>
          </p:grpSp>
        </p:grpSp>
        <p:grpSp>
          <p:nvGrpSpPr>
            <p:cNvPr id="32" name="群組 31">
              <a:extLst>
                <a:ext uri="{FF2B5EF4-FFF2-40B4-BE49-F238E27FC236}">
                  <a16:creationId xmlns:a16="http://schemas.microsoft.com/office/drawing/2014/main" id="{240EB9A5-CFBB-4AA5-8468-0B0FD0644AB6}"/>
                </a:ext>
              </a:extLst>
            </p:cNvPr>
            <p:cNvGrpSpPr/>
            <p:nvPr/>
          </p:nvGrpSpPr>
          <p:grpSpPr>
            <a:xfrm>
              <a:off x="3798294" y="3806368"/>
              <a:ext cx="492443" cy="997109"/>
              <a:chOff x="3798294" y="3806368"/>
              <a:chExt cx="492443" cy="997109"/>
            </a:xfrm>
          </p:grpSpPr>
          <p:sp>
            <p:nvSpPr>
              <p:cNvPr id="30" name="文字方塊 29">
                <a:extLst>
                  <a:ext uri="{FF2B5EF4-FFF2-40B4-BE49-F238E27FC236}">
                    <a16:creationId xmlns:a16="http://schemas.microsoft.com/office/drawing/2014/main" id="{C6A56D5C-6325-49E9-AE11-F5D4D09358AD}"/>
                  </a:ext>
                </a:extLst>
              </p:cNvPr>
              <p:cNvSpPr txBox="1"/>
              <p:nvPr/>
            </p:nvSpPr>
            <p:spPr>
              <a:xfrm>
                <a:off x="3798294" y="4341812"/>
                <a:ext cx="492443" cy="461665"/>
              </a:xfrm>
              <a:prstGeom prst="rect">
                <a:avLst/>
              </a:prstGeom>
              <a:noFill/>
            </p:spPr>
            <p:txBody>
              <a:bodyPr wrap="none" rtlCol="0">
                <a:spAutoFit/>
              </a:bodyPr>
              <a:lstStyle/>
              <a:p>
                <a:r>
                  <a:rPr lang="en-US" altLang="zh-TW" sz="2400" b="1" dirty="0">
                    <a:effectLst>
                      <a:outerShdw blurRad="38100" dist="38100" dir="2700000" algn="tl">
                        <a:srgbClr val="000000">
                          <a:alpha val="43137"/>
                        </a:srgbClr>
                      </a:outerShdw>
                    </a:effectLst>
                  </a:rPr>
                  <a:t>a1</a:t>
                </a:r>
                <a:endParaRPr lang="zh-TW" altLang="en-US" sz="2400" b="1" dirty="0">
                  <a:effectLst>
                    <a:outerShdw blurRad="38100" dist="38100" dir="2700000" algn="tl">
                      <a:srgbClr val="000000">
                        <a:alpha val="43137"/>
                      </a:srgbClr>
                    </a:outerShdw>
                  </a:effectLst>
                </a:endParaRPr>
              </a:p>
            </p:txBody>
          </p:sp>
          <p:sp>
            <p:nvSpPr>
              <p:cNvPr id="31" name="文字方塊 30">
                <a:extLst>
                  <a:ext uri="{FF2B5EF4-FFF2-40B4-BE49-F238E27FC236}">
                    <a16:creationId xmlns:a16="http://schemas.microsoft.com/office/drawing/2014/main" id="{6FCADCFC-26A6-4C46-B64C-9E1CB67DC2E8}"/>
                  </a:ext>
                </a:extLst>
              </p:cNvPr>
              <p:cNvSpPr txBox="1"/>
              <p:nvPr/>
            </p:nvSpPr>
            <p:spPr>
              <a:xfrm>
                <a:off x="3798294" y="3806368"/>
                <a:ext cx="492443" cy="461665"/>
              </a:xfrm>
              <a:prstGeom prst="rect">
                <a:avLst/>
              </a:prstGeom>
              <a:noFill/>
            </p:spPr>
            <p:txBody>
              <a:bodyPr wrap="none" rtlCol="0">
                <a:spAutoFit/>
              </a:bodyPr>
              <a:lstStyle/>
              <a:p>
                <a:r>
                  <a:rPr lang="en-US" altLang="zh-TW" sz="2400" b="1" dirty="0">
                    <a:effectLst>
                      <a:outerShdw blurRad="38100" dist="38100" dir="2700000" algn="tl">
                        <a:srgbClr val="000000">
                          <a:alpha val="43137"/>
                        </a:srgbClr>
                      </a:outerShdw>
                    </a:effectLst>
                  </a:rPr>
                  <a:t>a2</a:t>
                </a:r>
                <a:endParaRPr lang="zh-TW" altLang="en-US" sz="2400" b="1" dirty="0">
                  <a:effectLst>
                    <a:outerShdw blurRad="38100" dist="38100" dir="2700000" algn="tl">
                      <a:srgbClr val="000000">
                        <a:alpha val="43137"/>
                      </a:srgbClr>
                    </a:outerShdw>
                  </a:effectLst>
                </a:endParaRPr>
              </a:p>
            </p:txBody>
          </p:sp>
        </p:grpSp>
      </p:grpSp>
      <p:cxnSp>
        <p:nvCxnSpPr>
          <p:cNvPr id="5" name="直線接點 4">
            <a:extLst>
              <a:ext uri="{FF2B5EF4-FFF2-40B4-BE49-F238E27FC236}">
                <a16:creationId xmlns:a16="http://schemas.microsoft.com/office/drawing/2014/main" id="{ED049933-A055-6EC9-3843-276449065C39}"/>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日期版面配置區 8">
            <a:extLst>
              <a:ext uri="{FF2B5EF4-FFF2-40B4-BE49-F238E27FC236}">
                <a16:creationId xmlns:a16="http://schemas.microsoft.com/office/drawing/2014/main" id="{FE70CC53-B5D3-2F74-99D0-81738F1E37A8}"/>
              </a:ext>
            </a:extLst>
          </p:cNvPr>
          <p:cNvSpPr>
            <a:spLocks noGrp="1"/>
          </p:cNvSpPr>
          <p:nvPr>
            <p:ph type="dt" sz="half" idx="10"/>
          </p:nvPr>
        </p:nvSpPr>
        <p:spPr/>
        <p:txBody>
          <a:bodyPr/>
          <a:lstStyle/>
          <a:p>
            <a:fld id="{815C648D-3C7E-49B2-BA78-2E3F3C3C4D13}" type="datetime1">
              <a:rPr lang="zh-TW" altLang="en-US" smtClean="0"/>
              <a:t>2022/11/30</a:t>
            </a:fld>
            <a:endParaRPr lang="zh-TW" altLang="en-US"/>
          </a:p>
        </p:txBody>
      </p:sp>
      <p:sp>
        <p:nvSpPr>
          <p:cNvPr id="42" name="投影片編號版面配置區 41">
            <a:extLst>
              <a:ext uri="{FF2B5EF4-FFF2-40B4-BE49-F238E27FC236}">
                <a16:creationId xmlns:a16="http://schemas.microsoft.com/office/drawing/2014/main" id="{758E7708-8371-3240-19B2-E6BF93423A5D}"/>
              </a:ext>
            </a:extLst>
          </p:cNvPr>
          <p:cNvSpPr>
            <a:spLocks noGrp="1"/>
          </p:cNvSpPr>
          <p:nvPr>
            <p:ph type="sldNum" sz="quarter" idx="12"/>
          </p:nvPr>
        </p:nvSpPr>
        <p:spPr/>
        <p:txBody>
          <a:bodyPr/>
          <a:lstStyle/>
          <a:p>
            <a:fld id="{D122B0B9-7B5A-4E7C-B90D-A0EA07B70D84}" type="slidenum">
              <a:rPr lang="zh-TW" altLang="en-US" smtClean="0"/>
              <a:t>29</a:t>
            </a:fld>
            <a:endParaRPr lang="zh-TW" altLang="en-US"/>
          </a:p>
        </p:txBody>
      </p:sp>
    </p:spTree>
    <p:extLst>
      <p:ext uri="{BB962C8B-B14F-4D97-AF65-F5344CB8AC3E}">
        <p14:creationId xmlns:p14="http://schemas.microsoft.com/office/powerpoint/2010/main" val="7958466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left)">
                                      <p:cBhvr>
                                        <p:cTn id="27" dur="125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1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42225AC1-1355-4B54-ABE8-C5AB3990D8EB}"/>
              </a:ext>
            </a:extLst>
          </p:cNvPr>
          <p:cNvGrpSpPr/>
          <p:nvPr/>
        </p:nvGrpSpPr>
        <p:grpSpPr>
          <a:xfrm>
            <a:off x="0" y="2515508"/>
            <a:ext cx="4387933" cy="2301764"/>
            <a:chOff x="0" y="2515508"/>
            <a:chExt cx="4387933" cy="2301764"/>
          </a:xfrm>
        </p:grpSpPr>
        <p:sp>
          <p:nvSpPr>
            <p:cNvPr id="7" name="矩形 6">
              <a:extLst>
                <a:ext uri="{FF2B5EF4-FFF2-40B4-BE49-F238E27FC236}">
                  <a16:creationId xmlns:a16="http://schemas.microsoft.com/office/drawing/2014/main" id="{6AE513CE-308C-4B8E-8D73-F4B97CFF663C}"/>
                </a:ext>
              </a:extLst>
            </p:cNvPr>
            <p:cNvSpPr/>
            <p:nvPr/>
          </p:nvSpPr>
          <p:spPr>
            <a:xfrm>
              <a:off x="0" y="2515508"/>
              <a:ext cx="2026763" cy="2301764"/>
            </a:xfrm>
            <a:prstGeom prst="rect">
              <a:avLst/>
            </a:prstGeom>
            <a:solidFill>
              <a:srgbClr val="BFBF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矩形 7">
              <a:extLst>
                <a:ext uri="{FF2B5EF4-FFF2-40B4-BE49-F238E27FC236}">
                  <a16:creationId xmlns:a16="http://schemas.microsoft.com/office/drawing/2014/main" id="{58B63FF6-07BC-44F9-827C-65BDE6528AA3}"/>
                </a:ext>
              </a:extLst>
            </p:cNvPr>
            <p:cNvSpPr/>
            <p:nvPr/>
          </p:nvSpPr>
          <p:spPr>
            <a:xfrm>
              <a:off x="148965" y="3266922"/>
              <a:ext cx="4238968" cy="798937"/>
            </a:xfrm>
            <a:prstGeom prst="rect">
              <a:avLst/>
            </a:prstGeom>
            <a:noFill/>
          </p:spPr>
          <p:txBody>
            <a:bodyPr wrap="square">
              <a:spAutoFit/>
            </a:bodyPr>
            <a:lstStyle/>
            <a:p>
              <a:pPr algn="ctr" defTabSz="914309">
                <a:lnSpc>
                  <a:spcPts val="6000"/>
                </a:lnSpc>
                <a:defRPr/>
              </a:pPr>
              <a:r>
                <a:rPr kumimoji="1" lang="zh-TW" altLang="en-US" sz="4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a:t>
              </a:r>
              <a:r>
                <a:rPr kumimoji="1" lang="zh-TW" altLang="en-US" sz="4400" u="sng" dirty="0">
                  <a:solidFill>
                    <a:schemeClr val="bg1"/>
                  </a:solidFill>
                  <a:latin typeface="微軟正黑體" panose="020B0604030504040204" pitchFamily="34" charset="-120"/>
                  <a:ea typeface="微軟正黑體" panose="020B0604030504040204" pitchFamily="34" charset="-120"/>
                </a:rPr>
                <a:t>層次次</a:t>
              </a:r>
              <a:endParaRPr kumimoji="1" lang="en-US" altLang="zh-TW" sz="4400" u="sng" dirty="0">
                <a:solidFill>
                  <a:schemeClr val="bg1"/>
                </a:solidFill>
                <a:latin typeface="微軟正黑體" panose="020B0604030504040204" pitchFamily="34" charset="-120"/>
                <a:ea typeface="微軟正黑體" panose="020B0604030504040204" pitchFamily="34" charset="-120"/>
              </a:endParaRPr>
            </a:p>
          </p:txBody>
        </p:sp>
      </p:grpSp>
      <p:sp>
        <p:nvSpPr>
          <p:cNvPr id="14" name="文字方塊 13">
            <a:extLst>
              <a:ext uri="{FF2B5EF4-FFF2-40B4-BE49-F238E27FC236}">
                <a16:creationId xmlns:a16="http://schemas.microsoft.com/office/drawing/2014/main" id="{CF5436BD-C24B-42A9-821D-61CD61FE09D6}"/>
              </a:ext>
            </a:extLst>
          </p:cNvPr>
          <p:cNvSpPr txBox="1"/>
          <p:nvPr/>
        </p:nvSpPr>
        <p:spPr>
          <a:xfrm>
            <a:off x="4567083" y="2575706"/>
            <a:ext cx="6366677" cy="2552558"/>
          </a:xfrm>
          <a:prstGeom prst="rect">
            <a:avLst/>
          </a:prstGeom>
          <a:noFill/>
        </p:spPr>
        <p:txBody>
          <a:bodyPr wrap="square">
            <a:spAutoFit/>
          </a:bodyPr>
          <a:lstStyle>
            <a:defPPr>
              <a:defRPr lang="zh-TW"/>
            </a:defPPr>
            <a:lvl1pPr>
              <a:lnSpc>
                <a:spcPts val="2400"/>
              </a:lnSpc>
              <a:spcBef>
                <a:spcPts val="1200"/>
              </a:spcBef>
              <a:defRPr kumimoji="1" sz="2400">
                <a:solidFill>
                  <a:prstClr val="black"/>
                </a:solidFill>
                <a:latin typeface="微軟正黑體" panose="020B0604030504040204" pitchFamily="34" charset="-120"/>
                <a:ea typeface="微軟正黑體" panose="020B0604030504040204" pitchFamily="34" charset="-120"/>
              </a:defRPr>
            </a:lvl1pPr>
          </a:lstStyle>
          <a:p>
            <a:pPr>
              <a:lnSpc>
                <a:spcPts val="4600"/>
              </a:lnSpc>
              <a:spcBef>
                <a:spcPts val="0"/>
              </a:spcBef>
              <a:spcAft>
                <a:spcPts val="1200"/>
              </a:spcAft>
            </a:pPr>
            <a:r>
              <a:rPr lang="zh-TW" altLang="en-US" sz="2800" dirty="0">
                <a:solidFill>
                  <a:schemeClr val="tx1"/>
                </a:solidFill>
                <a:effectLst>
                  <a:outerShdw blurRad="38100" dist="38100" dir="2700000" algn="tl">
                    <a:srgbClr val="000000">
                      <a:alpha val="43137"/>
                    </a:srgbClr>
                  </a:outerShdw>
                </a:effectLst>
              </a:rPr>
              <a:t>與所解釋之法規條文</a:t>
            </a:r>
            <a:r>
              <a:rPr lang="zh-TW" altLang="en-US" sz="2800" u="sng" dirty="0">
                <a:solidFill>
                  <a:srgbClr val="C00000"/>
                </a:solidFill>
                <a:effectLst>
                  <a:outerShdw blurRad="38100" dist="38100" dir="2700000" algn="tl">
                    <a:srgbClr val="000000">
                      <a:alpha val="43137"/>
                    </a:srgbClr>
                  </a:outerShdw>
                </a:effectLst>
              </a:rPr>
              <a:t>同等效力</a:t>
            </a:r>
            <a:endParaRPr lang="en-US" altLang="zh-TW" sz="2800" dirty="0">
              <a:solidFill>
                <a:schemeClr val="tx1"/>
              </a:solidFill>
              <a:effectLst>
                <a:outerShdw blurRad="38100" dist="38100" dir="2700000" algn="tl">
                  <a:srgbClr val="000000">
                    <a:alpha val="43137"/>
                  </a:srgbClr>
                </a:outerShdw>
              </a:effectLst>
            </a:endParaRPr>
          </a:p>
          <a:p>
            <a:pPr>
              <a:lnSpc>
                <a:spcPts val="4600"/>
              </a:lnSpc>
              <a:spcBef>
                <a:spcPts val="0"/>
              </a:spcBef>
            </a:pPr>
            <a:r>
              <a:rPr lang="zh-TW" altLang="en-US" sz="2800" b="1" dirty="0">
                <a:solidFill>
                  <a:schemeClr val="tx1"/>
                </a:solidFill>
                <a:effectLst>
                  <a:outerShdw blurRad="38100" dist="38100" dir="2700000" algn="tl">
                    <a:srgbClr val="000000">
                      <a:alpha val="43137"/>
                    </a:srgbClr>
                  </a:outerShdw>
                </a:effectLst>
              </a:rPr>
              <a:t>但，</a:t>
            </a:r>
            <a:r>
              <a:rPr lang="zh-TW" altLang="en-US" sz="2800" dirty="0">
                <a:solidFill>
                  <a:schemeClr val="tx1"/>
                </a:solidFill>
                <a:effectLst>
                  <a:outerShdw blurRad="38100" dist="38100" dir="2700000" algn="tl">
                    <a:srgbClr val="000000">
                      <a:alpha val="43137"/>
                    </a:srgbClr>
                  </a:outerShdw>
                </a:effectLst>
              </a:rPr>
              <a:t>當其所解釋之</a:t>
            </a:r>
            <a:r>
              <a:rPr lang="zh-TW" altLang="en-US" sz="2800" b="1" u="sng" dirty="0">
                <a:solidFill>
                  <a:schemeClr val="tx1"/>
                </a:solidFill>
                <a:effectLst>
                  <a:outerShdw blurRad="38100" dist="38100" dir="2700000" algn="tl">
                    <a:srgbClr val="000000">
                      <a:alpha val="43137"/>
                    </a:srgbClr>
                  </a:outerShdw>
                </a:effectLst>
              </a:rPr>
              <a:t>條文已經修正變更</a:t>
            </a:r>
            <a:endParaRPr lang="en-US" altLang="zh-TW" sz="2800" b="1" u="sng" dirty="0">
              <a:solidFill>
                <a:schemeClr val="tx1"/>
              </a:solidFill>
              <a:effectLst>
                <a:outerShdw blurRad="38100" dist="38100" dir="2700000" algn="tl">
                  <a:srgbClr val="000000">
                    <a:alpha val="43137"/>
                  </a:srgbClr>
                </a:outerShdw>
              </a:effectLst>
            </a:endParaRPr>
          </a:p>
          <a:p>
            <a:pPr>
              <a:lnSpc>
                <a:spcPts val="4600"/>
              </a:lnSpc>
              <a:spcBef>
                <a:spcPts val="0"/>
              </a:spcBef>
            </a:pPr>
            <a:r>
              <a:rPr lang="zh-TW" altLang="en-US" sz="2800" b="1" dirty="0">
                <a:solidFill>
                  <a:schemeClr val="tx1"/>
                </a:solidFill>
                <a:effectLst>
                  <a:outerShdw blurRad="38100" dist="38100" dir="2700000" algn="tl">
                    <a:srgbClr val="000000">
                      <a:alpha val="43137"/>
                    </a:srgbClr>
                  </a:outerShdw>
                </a:effectLst>
              </a:rPr>
              <a:t>原有函釋</a:t>
            </a:r>
            <a:r>
              <a:rPr lang="zh-TW" altLang="en-US" sz="2800" dirty="0">
                <a:solidFill>
                  <a:schemeClr val="tx1"/>
                </a:solidFill>
                <a:effectLst>
                  <a:outerShdw blurRad="38100" dist="38100" dir="2700000" algn="tl">
                    <a:srgbClr val="000000">
                      <a:alpha val="43137"/>
                    </a:srgbClr>
                  </a:outerShdw>
                </a:effectLst>
              </a:rPr>
              <a:t>是否仍得繼續適用 </a:t>
            </a:r>
            <a:r>
              <a:rPr lang="en-US" altLang="zh-TW" sz="2800" dirty="0">
                <a:solidFill>
                  <a:schemeClr val="tx1"/>
                </a:solidFill>
                <a:effectLst>
                  <a:outerShdw blurRad="38100" dist="38100" dir="2700000" algn="tl">
                    <a:srgbClr val="000000">
                      <a:alpha val="43137"/>
                    </a:srgbClr>
                  </a:outerShdw>
                </a:effectLst>
              </a:rPr>
              <a:t>?</a:t>
            </a:r>
          </a:p>
          <a:p>
            <a:pPr>
              <a:lnSpc>
                <a:spcPts val="4600"/>
              </a:lnSpc>
              <a:spcBef>
                <a:spcPts val="0"/>
              </a:spcBef>
            </a:pPr>
            <a:r>
              <a:rPr lang="zh-TW" altLang="en-US" sz="2800" u="sng" dirty="0">
                <a:solidFill>
                  <a:srgbClr val="C00000"/>
                </a:solidFill>
                <a:effectLst>
                  <a:outerShdw blurRad="38100" dist="38100" dir="2700000" algn="tl">
                    <a:srgbClr val="000000">
                      <a:alpha val="43137"/>
                    </a:srgbClr>
                  </a:outerShdw>
                </a:effectLst>
              </a:rPr>
              <a:t>應經主管機關重新檢視方可確認</a:t>
            </a:r>
            <a:endParaRPr lang="en-US" altLang="zh-TW" sz="2800" u="sng" dirty="0">
              <a:solidFill>
                <a:srgbClr val="C00000"/>
              </a:solidFill>
              <a:effectLst>
                <a:outerShdw blurRad="38100" dist="38100" dir="2700000" algn="tl">
                  <a:srgbClr val="000000">
                    <a:alpha val="43137"/>
                  </a:srgbClr>
                </a:outerShdw>
              </a:effectLst>
            </a:endParaRPr>
          </a:p>
        </p:txBody>
      </p:sp>
      <p:cxnSp>
        <p:nvCxnSpPr>
          <p:cNvPr id="10" name="直線接點 9">
            <a:extLst>
              <a:ext uri="{FF2B5EF4-FFF2-40B4-BE49-F238E27FC236}">
                <a16:creationId xmlns:a16="http://schemas.microsoft.com/office/drawing/2014/main" id="{24D577D6-44C0-4D65-B6D9-7CE4B4C6DB9D}"/>
              </a:ext>
            </a:extLst>
          </p:cNvPr>
          <p:cNvCxnSpPr>
            <a:cxnSpLocks/>
          </p:cNvCxnSpPr>
          <p:nvPr/>
        </p:nvCxnSpPr>
        <p:spPr>
          <a:xfrm>
            <a:off x="4441579" y="2706331"/>
            <a:ext cx="0" cy="2859247"/>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AE737862-389F-4E80-B203-6D476D4860CA}"/>
              </a:ext>
            </a:extLst>
          </p:cNvPr>
          <p:cNvSpPr/>
          <p:nvPr/>
        </p:nvSpPr>
        <p:spPr>
          <a:xfrm>
            <a:off x="148965" y="3266922"/>
            <a:ext cx="4238968" cy="798937"/>
          </a:xfrm>
          <a:prstGeom prst="rect">
            <a:avLst/>
          </a:prstGeom>
          <a:noFill/>
        </p:spPr>
        <p:txBody>
          <a:bodyPr wrap="square">
            <a:spAutoFit/>
          </a:bodyPr>
          <a:lstStyle/>
          <a:p>
            <a:pPr algn="ctr" defTabSz="914309">
              <a:lnSpc>
                <a:spcPts val="6000"/>
              </a:lnSpc>
              <a:defRPr/>
            </a:pPr>
            <a:r>
              <a:rPr kumimoji="1" lang="zh-TW" altLang="en-US" sz="4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a:t>
            </a:r>
            <a:r>
              <a:rPr kumimoji="1" lang="zh-TW" altLang="en-US" sz="4400" u="sng" dirty="0">
                <a:solidFill>
                  <a:schemeClr val="bg1"/>
                </a:solidFill>
                <a:latin typeface="微軟正黑體" panose="020B0604030504040204" pitchFamily="34" charset="-120"/>
                <a:ea typeface="微軟正黑體" panose="020B0604030504040204" pitchFamily="34" charset="-120"/>
              </a:rPr>
              <a:t>層次次</a:t>
            </a:r>
            <a:endParaRPr kumimoji="1" lang="en-US" altLang="zh-TW" sz="4400" u="sng" dirty="0">
              <a:solidFill>
                <a:schemeClr val="bg1"/>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37E4BE34-5CB8-44AC-B320-9BBB154F63BD}"/>
              </a:ext>
            </a:extLst>
          </p:cNvPr>
          <p:cNvSpPr/>
          <p:nvPr/>
        </p:nvSpPr>
        <p:spPr>
          <a:xfrm>
            <a:off x="2026763" y="3254818"/>
            <a:ext cx="1934680" cy="798937"/>
          </a:xfrm>
          <a:prstGeom prst="rect">
            <a:avLst/>
          </a:prstGeom>
          <a:noFill/>
        </p:spPr>
        <p:txBody>
          <a:bodyPr wrap="square">
            <a:spAutoFit/>
          </a:bodyPr>
          <a:lstStyle/>
          <a:p>
            <a:pPr defTabSz="914309">
              <a:lnSpc>
                <a:spcPts val="6000"/>
              </a:lnSpc>
              <a:defRPr/>
            </a:pPr>
            <a:r>
              <a:rPr kumimoji="1" lang="zh-TW" altLang="en-US"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效力</a:t>
            </a:r>
            <a:endParaRPr kumimoji="1" lang="en-US" altLang="zh-TW"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327E3349-8F59-DA2E-0755-DF7DE3DCB000}"/>
              </a:ext>
            </a:extLst>
          </p:cNvPr>
          <p:cNvSpPr txBox="1"/>
          <p:nvPr/>
        </p:nvSpPr>
        <p:spPr>
          <a:xfrm>
            <a:off x="4567083" y="4967786"/>
            <a:ext cx="5180232" cy="597792"/>
          </a:xfrm>
          <a:prstGeom prst="rect">
            <a:avLst/>
          </a:prstGeom>
          <a:noFill/>
        </p:spPr>
        <p:txBody>
          <a:bodyPr wrap="square">
            <a:spAutoFit/>
          </a:bodyPr>
          <a:lstStyle/>
          <a:p>
            <a:pPr>
              <a:lnSpc>
                <a:spcPts val="4600"/>
              </a:lnSpc>
              <a:spcBef>
                <a:spcPts val="0"/>
              </a:spcBef>
            </a:pPr>
            <a:r>
              <a:rPr lang="zh-TW" altLang="en-US" sz="1900" dirty="0">
                <a:solidFill>
                  <a:srgbClr val="C00000"/>
                </a:solidFill>
                <a:effectLst>
                  <a:outerShdw blurRad="38100" dist="38100" dir="2700000" algn="tl">
                    <a:srgbClr val="000000">
                      <a:alpha val="43137"/>
                    </a:srgbClr>
                  </a:outerShdw>
                </a:effectLst>
              </a:rPr>
              <a:t>全部繼續適用  </a:t>
            </a:r>
            <a:r>
              <a:rPr lang="en-US" altLang="zh-TW" sz="1900" dirty="0">
                <a:solidFill>
                  <a:srgbClr val="C00000"/>
                </a:solidFill>
                <a:effectLst>
                  <a:outerShdw blurRad="38100" dist="38100" dir="2700000" algn="tl">
                    <a:srgbClr val="000000">
                      <a:alpha val="43137"/>
                    </a:srgbClr>
                  </a:outerShdw>
                </a:effectLst>
              </a:rPr>
              <a:t>\</a:t>
            </a:r>
            <a:r>
              <a:rPr lang="zh-TW" altLang="en-US" sz="1900" dirty="0">
                <a:solidFill>
                  <a:srgbClr val="C00000"/>
                </a:solidFill>
                <a:effectLst>
                  <a:outerShdw blurRad="38100" dist="38100" dir="2700000" algn="tl">
                    <a:srgbClr val="000000">
                      <a:alpha val="43137"/>
                    </a:srgbClr>
                  </a:outerShdw>
                </a:effectLst>
              </a:rPr>
              <a:t>  一部繼續使用  </a:t>
            </a:r>
            <a:r>
              <a:rPr lang="en-US" altLang="zh-TW" sz="1900" dirty="0">
                <a:solidFill>
                  <a:srgbClr val="C00000"/>
                </a:solidFill>
                <a:effectLst>
                  <a:outerShdw blurRad="38100" dist="38100" dir="2700000" algn="tl">
                    <a:srgbClr val="000000">
                      <a:alpha val="43137"/>
                    </a:srgbClr>
                  </a:outerShdw>
                </a:effectLst>
              </a:rPr>
              <a:t>\</a:t>
            </a:r>
            <a:r>
              <a:rPr lang="zh-TW" altLang="en-US" sz="1900" dirty="0">
                <a:solidFill>
                  <a:srgbClr val="C00000"/>
                </a:solidFill>
                <a:effectLst>
                  <a:outerShdw blurRad="38100" dist="38100" dir="2700000" algn="tl">
                    <a:srgbClr val="000000">
                      <a:alpha val="43137"/>
                    </a:srgbClr>
                  </a:outerShdw>
                </a:effectLst>
              </a:rPr>
              <a:t>  全部不再適用</a:t>
            </a:r>
            <a:endParaRPr lang="en-US" altLang="zh-TW" sz="1900" dirty="0">
              <a:solidFill>
                <a:srgbClr val="C00000"/>
              </a:solidFill>
              <a:effectLst>
                <a:outerShdw blurRad="38100" dist="38100" dir="2700000" algn="tl">
                  <a:srgbClr val="000000">
                    <a:alpha val="43137"/>
                  </a:srgbClr>
                </a:outerShdw>
              </a:effectLst>
            </a:endParaRPr>
          </a:p>
        </p:txBody>
      </p:sp>
      <p:sp>
        <p:nvSpPr>
          <p:cNvPr id="2" name="日期版面配置區 1">
            <a:extLst>
              <a:ext uri="{FF2B5EF4-FFF2-40B4-BE49-F238E27FC236}">
                <a16:creationId xmlns:a16="http://schemas.microsoft.com/office/drawing/2014/main" id="{2BC5F041-CC81-D87E-3BF3-C2DEA322D60E}"/>
              </a:ext>
            </a:extLst>
          </p:cNvPr>
          <p:cNvSpPr>
            <a:spLocks noGrp="1"/>
          </p:cNvSpPr>
          <p:nvPr>
            <p:ph type="dt" sz="half" idx="10"/>
          </p:nvPr>
        </p:nvSpPr>
        <p:spPr/>
        <p:txBody>
          <a:bodyPr/>
          <a:lstStyle/>
          <a:p>
            <a:fld id="{A671B5CF-CEF2-49A4-94E2-EAE96E8C3BEB}" type="datetime1">
              <a:rPr lang="zh-TW" altLang="en-US" smtClean="0"/>
              <a:t>2022/11/30</a:t>
            </a:fld>
            <a:endParaRPr lang="zh-TW" altLang="en-US"/>
          </a:p>
        </p:txBody>
      </p:sp>
      <p:sp>
        <p:nvSpPr>
          <p:cNvPr id="4" name="投影片編號版面配置區 3">
            <a:extLst>
              <a:ext uri="{FF2B5EF4-FFF2-40B4-BE49-F238E27FC236}">
                <a16:creationId xmlns:a16="http://schemas.microsoft.com/office/drawing/2014/main" id="{93B20526-311C-E784-D57C-0880DBBB9020}"/>
              </a:ext>
            </a:extLst>
          </p:cNvPr>
          <p:cNvSpPr>
            <a:spLocks noGrp="1"/>
          </p:cNvSpPr>
          <p:nvPr>
            <p:ph type="sldNum" sz="quarter" idx="12"/>
          </p:nvPr>
        </p:nvSpPr>
        <p:spPr/>
        <p:txBody>
          <a:bodyPr/>
          <a:lstStyle/>
          <a:p>
            <a:fld id="{D122B0B9-7B5A-4E7C-B90D-A0EA07B70D84}" type="slidenum">
              <a:rPr lang="zh-TW" altLang="en-US" smtClean="0"/>
              <a:t>3</a:t>
            </a:fld>
            <a:endParaRPr lang="zh-TW" altLang="en-US"/>
          </a:p>
        </p:txBody>
      </p:sp>
    </p:spTree>
    <p:extLst>
      <p:ext uri="{BB962C8B-B14F-4D97-AF65-F5344CB8AC3E}">
        <p14:creationId xmlns:p14="http://schemas.microsoft.com/office/powerpoint/2010/main" val="26759068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left)">
                                      <p:cBhvr>
                                        <p:cTn id="17" dur="1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wipe(left)">
                                      <p:cBhvr>
                                        <p:cTn id="22" dur="1500"/>
                                        <p:tgtEl>
                                          <p:spTgt spid="14">
                                            <p:txEl>
                                              <p:pRg st="1" end="1"/>
                                            </p:txEl>
                                          </p:spTgt>
                                        </p:tgtEl>
                                      </p:cBhvr>
                                    </p:animEffect>
                                  </p:child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wipe(left)">
                                      <p:cBhvr>
                                        <p:cTn id="26" dur="1500"/>
                                        <p:tgtEl>
                                          <p:spTgt spid="1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wipe(left)">
                                      <p:cBhvr>
                                        <p:cTn id="31" dur="1500"/>
                                        <p:tgtEl>
                                          <p:spTgt spid="1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9"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4FE55534-3477-4178-8A94-5DB31E95B67E}"/>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a:t>
            </a:r>
            <a:r>
              <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81039494-E1D9-4624-9650-080A47634868}"/>
              </a:ext>
            </a:extLst>
          </p:cNvPr>
          <p:cNvPicPr>
            <a:picLocks noChangeAspect="1"/>
          </p:cNvPicPr>
          <p:nvPr/>
        </p:nvPicPr>
        <p:blipFill rotWithShape="1">
          <a:blip r:embed="rId2"/>
          <a:srcRect l="22053" t="6865" r="20089" b="17557"/>
          <a:stretch/>
        </p:blipFill>
        <p:spPr>
          <a:xfrm>
            <a:off x="411677" y="1392072"/>
            <a:ext cx="7705344" cy="5227092"/>
          </a:xfrm>
          <a:prstGeom prst="rect">
            <a:avLst/>
          </a:prstGeom>
        </p:spPr>
      </p:pic>
      <p:sp>
        <p:nvSpPr>
          <p:cNvPr id="6" name="文字方塊 5">
            <a:extLst>
              <a:ext uri="{FF2B5EF4-FFF2-40B4-BE49-F238E27FC236}">
                <a16:creationId xmlns:a16="http://schemas.microsoft.com/office/drawing/2014/main" id="{56689921-6450-4267-9AEA-8B1584589D4C}"/>
              </a:ext>
            </a:extLst>
          </p:cNvPr>
          <p:cNvSpPr txBox="1"/>
          <p:nvPr/>
        </p:nvSpPr>
        <p:spPr>
          <a:xfrm>
            <a:off x="638688" y="664172"/>
            <a:ext cx="6836463" cy="914546"/>
          </a:xfrm>
          <a:prstGeom prst="rect">
            <a:avLst/>
          </a:prstGeom>
          <a:noFill/>
        </p:spPr>
        <p:txBody>
          <a:bodyPr wrap="square">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非正式請釋案例時間：</a:t>
            </a:r>
            <a:r>
              <a:rPr kumimoji="0" lang="en-US" altLang="zh-TW"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110</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年</a:t>
            </a:r>
            <a:r>
              <a:rPr lang="en-US" altLang="zh-TW" sz="20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a:t>
            </a:r>
            <a:r>
              <a:rPr kumimoji="0" lang="en-US" altLang="zh-TW"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~10</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月</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endPar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2" name="直線接點 1">
            <a:extLst>
              <a:ext uri="{FF2B5EF4-FFF2-40B4-BE49-F238E27FC236}">
                <a16:creationId xmlns:a16="http://schemas.microsoft.com/office/drawing/2014/main" id="{97921967-5A08-8F13-2B86-B7C468F4DC1C}"/>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1" name="群組 10">
            <a:extLst>
              <a:ext uri="{FF2B5EF4-FFF2-40B4-BE49-F238E27FC236}">
                <a16:creationId xmlns:a16="http://schemas.microsoft.com/office/drawing/2014/main" id="{2A325420-5754-D4A6-CF76-1393A61DD964}"/>
              </a:ext>
            </a:extLst>
          </p:cNvPr>
          <p:cNvGrpSpPr/>
          <p:nvPr/>
        </p:nvGrpSpPr>
        <p:grpSpPr>
          <a:xfrm>
            <a:off x="3500781" y="4734128"/>
            <a:ext cx="560831" cy="1110491"/>
            <a:chOff x="3481928" y="4771836"/>
            <a:chExt cx="560831" cy="1299780"/>
          </a:xfrm>
        </p:grpSpPr>
        <p:sp>
          <p:nvSpPr>
            <p:cNvPr id="13" name="矩形 12">
              <a:extLst>
                <a:ext uri="{FF2B5EF4-FFF2-40B4-BE49-F238E27FC236}">
                  <a16:creationId xmlns:a16="http://schemas.microsoft.com/office/drawing/2014/main" id="{07718831-B2AC-7E6D-0091-5D3B606F3D41}"/>
                </a:ext>
              </a:extLst>
            </p:cNvPr>
            <p:cNvSpPr/>
            <p:nvPr/>
          </p:nvSpPr>
          <p:spPr>
            <a:xfrm>
              <a:off x="3481928" y="4771836"/>
              <a:ext cx="560831" cy="1299780"/>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C3E767D6-9CA8-F2C7-EFD9-9FEBF63EF8AC}"/>
                </a:ext>
              </a:extLst>
            </p:cNvPr>
            <p:cNvSpPr txBox="1"/>
            <p:nvPr/>
          </p:nvSpPr>
          <p:spPr>
            <a:xfrm>
              <a:off x="3503868" y="5218045"/>
              <a:ext cx="492443" cy="461665"/>
            </a:xfrm>
            <a:prstGeom prst="rect">
              <a:avLst/>
            </a:prstGeom>
            <a:noFill/>
          </p:spPr>
          <p:txBody>
            <a:bodyPr wrap="none" rtlCol="0">
              <a:spAutoFi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乙</a:t>
              </a:r>
            </a:p>
          </p:txBody>
        </p:sp>
      </p:grpSp>
      <p:sp>
        <p:nvSpPr>
          <p:cNvPr id="16" name="矩形 15">
            <a:extLst>
              <a:ext uri="{FF2B5EF4-FFF2-40B4-BE49-F238E27FC236}">
                <a16:creationId xmlns:a16="http://schemas.microsoft.com/office/drawing/2014/main" id="{DBD9C281-CF0F-F9DB-40DC-A563024A019C}"/>
              </a:ext>
            </a:extLst>
          </p:cNvPr>
          <p:cNvSpPr/>
          <p:nvPr/>
        </p:nvSpPr>
        <p:spPr>
          <a:xfrm rot="5400000">
            <a:off x="3649932" y="2898754"/>
            <a:ext cx="261039" cy="116831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1DCAE249-6C55-FACE-7C48-B160E1C7E96F}"/>
              </a:ext>
            </a:extLst>
          </p:cNvPr>
          <p:cNvSpPr/>
          <p:nvPr/>
        </p:nvSpPr>
        <p:spPr>
          <a:xfrm rot="5400000">
            <a:off x="3692380" y="3117345"/>
            <a:ext cx="176145" cy="1168315"/>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5D957502-4B38-D011-08CF-29B62B8D35B0}"/>
              </a:ext>
            </a:extLst>
          </p:cNvPr>
          <p:cNvSpPr/>
          <p:nvPr/>
        </p:nvSpPr>
        <p:spPr>
          <a:xfrm rot="5400000">
            <a:off x="2796350" y="3389634"/>
            <a:ext cx="338175" cy="461709"/>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D375DB1E-23B6-9208-1463-93629AE99023}"/>
              </a:ext>
            </a:extLst>
          </p:cNvPr>
          <p:cNvSpPr/>
          <p:nvPr/>
        </p:nvSpPr>
        <p:spPr>
          <a:xfrm rot="5400000">
            <a:off x="4458938" y="3374856"/>
            <a:ext cx="306664" cy="522775"/>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a:extLst>
              <a:ext uri="{FF2B5EF4-FFF2-40B4-BE49-F238E27FC236}">
                <a16:creationId xmlns:a16="http://schemas.microsoft.com/office/drawing/2014/main" id="{3F4E62A6-A4EB-00F4-9BB2-5433353400E5}"/>
              </a:ext>
            </a:extLst>
          </p:cNvPr>
          <p:cNvSpPr>
            <a:spLocks noGrp="1"/>
          </p:cNvSpPr>
          <p:nvPr>
            <p:ph type="dt" sz="half" idx="10"/>
          </p:nvPr>
        </p:nvSpPr>
        <p:spPr/>
        <p:txBody>
          <a:bodyPr/>
          <a:lstStyle/>
          <a:p>
            <a:fld id="{4B9EEE07-4BB2-4C69-B349-E2DAA47F16D7}" type="datetime1">
              <a:rPr lang="zh-TW" altLang="en-US" smtClean="0"/>
              <a:t>2022/11/30</a:t>
            </a:fld>
            <a:endParaRPr lang="zh-TW" altLang="en-US"/>
          </a:p>
        </p:txBody>
      </p:sp>
      <p:sp>
        <p:nvSpPr>
          <p:cNvPr id="5" name="投影片編號版面配置區 4">
            <a:extLst>
              <a:ext uri="{FF2B5EF4-FFF2-40B4-BE49-F238E27FC236}">
                <a16:creationId xmlns:a16="http://schemas.microsoft.com/office/drawing/2014/main" id="{3A810C0F-A8E6-00E7-C5E5-80151AE5473F}"/>
              </a:ext>
            </a:extLst>
          </p:cNvPr>
          <p:cNvSpPr>
            <a:spLocks noGrp="1"/>
          </p:cNvSpPr>
          <p:nvPr>
            <p:ph type="sldNum" sz="quarter" idx="12"/>
          </p:nvPr>
        </p:nvSpPr>
        <p:spPr/>
        <p:txBody>
          <a:bodyPr/>
          <a:lstStyle/>
          <a:p>
            <a:fld id="{D122B0B9-7B5A-4E7C-B90D-A0EA07B70D84}" type="slidenum">
              <a:rPr lang="zh-TW" altLang="en-US" smtClean="0"/>
              <a:t>30</a:t>
            </a:fld>
            <a:endParaRPr lang="zh-TW" altLang="en-US"/>
          </a:p>
        </p:txBody>
      </p:sp>
    </p:spTree>
    <p:extLst>
      <p:ext uri="{BB962C8B-B14F-4D97-AF65-F5344CB8AC3E}">
        <p14:creationId xmlns:p14="http://schemas.microsoft.com/office/powerpoint/2010/main" val="16339495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1"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4FE55534-3477-4178-8A94-5DB31E95B67E}"/>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a:t>
            </a:r>
            <a:r>
              <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6" name="圖片 5">
            <a:extLst>
              <a:ext uri="{FF2B5EF4-FFF2-40B4-BE49-F238E27FC236}">
                <a16:creationId xmlns:a16="http://schemas.microsoft.com/office/drawing/2014/main" id="{F512607C-B02B-4D18-B75E-7F9C09054C82}"/>
              </a:ext>
            </a:extLst>
          </p:cNvPr>
          <p:cNvPicPr>
            <a:picLocks noChangeAspect="1"/>
          </p:cNvPicPr>
          <p:nvPr/>
        </p:nvPicPr>
        <p:blipFill rotWithShape="1">
          <a:blip r:embed="rId2"/>
          <a:srcRect t="16916" b="29353"/>
          <a:stretch/>
        </p:blipFill>
        <p:spPr>
          <a:xfrm>
            <a:off x="1264369" y="1235628"/>
            <a:ext cx="5566627" cy="5315298"/>
          </a:xfrm>
          <a:prstGeom prst="rect">
            <a:avLst/>
          </a:prstGeom>
        </p:spPr>
      </p:pic>
      <p:pic>
        <p:nvPicPr>
          <p:cNvPr id="10" name="圖片 9">
            <a:extLst>
              <a:ext uri="{FF2B5EF4-FFF2-40B4-BE49-F238E27FC236}">
                <a16:creationId xmlns:a16="http://schemas.microsoft.com/office/drawing/2014/main" id="{4E6FED45-14D7-4AFE-A15B-053F4B40B351}"/>
              </a:ext>
            </a:extLst>
          </p:cNvPr>
          <p:cNvPicPr>
            <a:picLocks noChangeAspect="1"/>
          </p:cNvPicPr>
          <p:nvPr/>
        </p:nvPicPr>
        <p:blipFill rotWithShape="1">
          <a:blip r:embed="rId3"/>
          <a:srcRect t="4477" b="7549"/>
          <a:stretch/>
        </p:blipFill>
        <p:spPr>
          <a:xfrm>
            <a:off x="7060182" y="3683984"/>
            <a:ext cx="2443048" cy="2866941"/>
          </a:xfrm>
          <a:prstGeom prst="rect">
            <a:avLst/>
          </a:prstGeom>
        </p:spPr>
      </p:pic>
      <p:sp>
        <p:nvSpPr>
          <p:cNvPr id="8" name="文字方塊 7">
            <a:extLst>
              <a:ext uri="{FF2B5EF4-FFF2-40B4-BE49-F238E27FC236}">
                <a16:creationId xmlns:a16="http://schemas.microsoft.com/office/drawing/2014/main" id="{2FA3A81D-A5EE-4654-BEB2-C834114C37AB}"/>
              </a:ext>
            </a:extLst>
          </p:cNvPr>
          <p:cNvSpPr txBox="1"/>
          <p:nvPr/>
        </p:nvSpPr>
        <p:spPr>
          <a:xfrm>
            <a:off x="629452" y="664172"/>
            <a:ext cx="6836463" cy="913070"/>
          </a:xfrm>
          <a:prstGeom prst="rect">
            <a:avLst/>
          </a:prstGeom>
          <a:noFill/>
        </p:spPr>
        <p:txBody>
          <a:bodyPr wrap="square">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非正式請釋案例時間：</a:t>
            </a:r>
            <a:r>
              <a:rPr kumimoji="0" lang="en-US" altLang="zh-TW"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110</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年</a:t>
            </a:r>
            <a:r>
              <a:rPr lang="en-US" altLang="zh-TW" sz="20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a:t>
            </a:r>
            <a:r>
              <a:rPr kumimoji="0" lang="en-US" altLang="zh-TW"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~10</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月</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endPar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2" name="直線接點 1">
            <a:extLst>
              <a:ext uri="{FF2B5EF4-FFF2-40B4-BE49-F238E27FC236}">
                <a16:creationId xmlns:a16="http://schemas.microsoft.com/office/drawing/2014/main" id="{7AC23C73-55FB-B65B-C157-E749AF09A733}"/>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 name="群組 2">
            <a:extLst>
              <a:ext uri="{FF2B5EF4-FFF2-40B4-BE49-F238E27FC236}">
                <a16:creationId xmlns:a16="http://schemas.microsoft.com/office/drawing/2014/main" id="{68298BBC-3958-48E8-196F-4F50263B6473}"/>
              </a:ext>
            </a:extLst>
          </p:cNvPr>
          <p:cNvGrpSpPr/>
          <p:nvPr/>
        </p:nvGrpSpPr>
        <p:grpSpPr>
          <a:xfrm rot="10611232">
            <a:off x="7899779" y="3893277"/>
            <a:ext cx="763854" cy="1110491"/>
            <a:chOff x="3392624" y="4771836"/>
            <a:chExt cx="763854" cy="1299780"/>
          </a:xfrm>
        </p:grpSpPr>
        <p:grpSp>
          <p:nvGrpSpPr>
            <p:cNvPr id="4" name="群組 3">
              <a:extLst>
                <a:ext uri="{FF2B5EF4-FFF2-40B4-BE49-F238E27FC236}">
                  <a16:creationId xmlns:a16="http://schemas.microsoft.com/office/drawing/2014/main" id="{11B05E33-02E6-3ECD-5310-8C289E7DD011}"/>
                </a:ext>
              </a:extLst>
            </p:cNvPr>
            <p:cNvGrpSpPr/>
            <p:nvPr/>
          </p:nvGrpSpPr>
          <p:grpSpPr>
            <a:xfrm>
              <a:off x="3392624" y="4771836"/>
              <a:ext cx="650135" cy="1299780"/>
              <a:chOff x="3392624" y="4771836"/>
              <a:chExt cx="650135" cy="1299780"/>
            </a:xfrm>
          </p:grpSpPr>
          <p:grpSp>
            <p:nvGrpSpPr>
              <p:cNvPr id="11" name="群組 10">
                <a:extLst>
                  <a:ext uri="{FF2B5EF4-FFF2-40B4-BE49-F238E27FC236}">
                    <a16:creationId xmlns:a16="http://schemas.microsoft.com/office/drawing/2014/main" id="{C6A822EE-4B04-441C-3FDB-86AFCEFE9D11}"/>
                  </a:ext>
                </a:extLst>
              </p:cNvPr>
              <p:cNvGrpSpPr/>
              <p:nvPr/>
            </p:nvGrpSpPr>
            <p:grpSpPr>
              <a:xfrm>
                <a:off x="3481928" y="4771836"/>
                <a:ext cx="560831" cy="1299780"/>
                <a:chOff x="3481928" y="4771836"/>
                <a:chExt cx="560831" cy="1299780"/>
              </a:xfrm>
            </p:grpSpPr>
            <p:sp>
              <p:nvSpPr>
                <p:cNvPr id="13" name="矩形 12">
                  <a:extLst>
                    <a:ext uri="{FF2B5EF4-FFF2-40B4-BE49-F238E27FC236}">
                      <a16:creationId xmlns:a16="http://schemas.microsoft.com/office/drawing/2014/main" id="{929E56CF-188E-6C82-6298-23D1BE27ADD4}"/>
                    </a:ext>
                  </a:extLst>
                </p:cNvPr>
                <p:cNvSpPr/>
                <p:nvPr/>
              </p:nvSpPr>
              <p:spPr>
                <a:xfrm>
                  <a:off x="3481928" y="4771836"/>
                  <a:ext cx="560831" cy="1299780"/>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70381441-DD0B-7B33-75B4-E4C2BB5BF052}"/>
                    </a:ext>
                  </a:extLst>
                </p:cNvPr>
                <p:cNvSpPr txBox="1"/>
                <p:nvPr/>
              </p:nvSpPr>
              <p:spPr>
                <a:xfrm rot="10838534">
                  <a:off x="3503868" y="5218044"/>
                  <a:ext cx="492443" cy="461665"/>
                </a:xfrm>
                <a:prstGeom prst="rect">
                  <a:avLst/>
                </a:prstGeom>
                <a:noFill/>
              </p:spPr>
              <p:txBody>
                <a:bodyPr wrap="none" rtlCol="0">
                  <a:spAutoFi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乙</a:t>
                  </a:r>
                </a:p>
              </p:txBody>
            </p:sp>
          </p:grpSp>
          <p:sp>
            <p:nvSpPr>
              <p:cNvPr id="12" name="矩形 11">
                <a:extLst>
                  <a:ext uri="{FF2B5EF4-FFF2-40B4-BE49-F238E27FC236}">
                    <a16:creationId xmlns:a16="http://schemas.microsoft.com/office/drawing/2014/main" id="{DCE945C8-6839-C1BD-3D5D-523B7EDC34BF}"/>
                  </a:ext>
                </a:extLst>
              </p:cNvPr>
              <p:cNvSpPr/>
              <p:nvPr/>
            </p:nvSpPr>
            <p:spPr>
              <a:xfrm>
                <a:off x="3392624" y="4818928"/>
                <a:ext cx="101561" cy="314633"/>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5" name="矩形 4">
              <a:extLst>
                <a:ext uri="{FF2B5EF4-FFF2-40B4-BE49-F238E27FC236}">
                  <a16:creationId xmlns:a16="http://schemas.microsoft.com/office/drawing/2014/main" id="{9AE376E9-BF48-9DD0-72EE-9A1E5D989BBF}"/>
                </a:ext>
              </a:extLst>
            </p:cNvPr>
            <p:cNvSpPr/>
            <p:nvPr/>
          </p:nvSpPr>
          <p:spPr>
            <a:xfrm>
              <a:off x="4037011" y="4812302"/>
              <a:ext cx="119467" cy="314633"/>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5" name="矩形 14">
            <a:extLst>
              <a:ext uri="{FF2B5EF4-FFF2-40B4-BE49-F238E27FC236}">
                <a16:creationId xmlns:a16="http://schemas.microsoft.com/office/drawing/2014/main" id="{712437C7-BF57-E59C-3DAE-8C3BE6C004A3}"/>
              </a:ext>
            </a:extLst>
          </p:cNvPr>
          <p:cNvSpPr/>
          <p:nvPr/>
        </p:nvSpPr>
        <p:spPr>
          <a:xfrm rot="5400000">
            <a:off x="5267629" y="1821975"/>
            <a:ext cx="670687" cy="275902"/>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82196C4D-2194-9695-7A27-1E3B43650E0B}"/>
              </a:ext>
            </a:extLst>
          </p:cNvPr>
          <p:cNvSpPr/>
          <p:nvPr/>
        </p:nvSpPr>
        <p:spPr>
          <a:xfrm rot="5400000">
            <a:off x="2004980" y="5068696"/>
            <a:ext cx="204427" cy="687550"/>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72F04674-0405-F111-D5AE-DE413A162140}"/>
              </a:ext>
            </a:extLst>
          </p:cNvPr>
          <p:cNvGrpSpPr/>
          <p:nvPr/>
        </p:nvGrpSpPr>
        <p:grpSpPr>
          <a:xfrm rot="8113906">
            <a:off x="2567475" y="2324428"/>
            <a:ext cx="416122" cy="591919"/>
            <a:chOff x="3392624" y="4771836"/>
            <a:chExt cx="763854" cy="1299780"/>
          </a:xfrm>
        </p:grpSpPr>
        <p:grpSp>
          <p:nvGrpSpPr>
            <p:cNvPr id="18" name="群組 17">
              <a:extLst>
                <a:ext uri="{FF2B5EF4-FFF2-40B4-BE49-F238E27FC236}">
                  <a16:creationId xmlns:a16="http://schemas.microsoft.com/office/drawing/2014/main" id="{12ADEA57-A5AE-6F1D-B68D-B4E6068AF988}"/>
                </a:ext>
              </a:extLst>
            </p:cNvPr>
            <p:cNvGrpSpPr/>
            <p:nvPr/>
          </p:nvGrpSpPr>
          <p:grpSpPr>
            <a:xfrm>
              <a:off x="3392624" y="4771836"/>
              <a:ext cx="650136" cy="1299780"/>
              <a:chOff x="3392624" y="4771836"/>
              <a:chExt cx="650136" cy="1299780"/>
            </a:xfrm>
          </p:grpSpPr>
          <p:sp>
            <p:nvSpPr>
              <p:cNvPr id="22" name="矩形 21">
                <a:extLst>
                  <a:ext uri="{FF2B5EF4-FFF2-40B4-BE49-F238E27FC236}">
                    <a16:creationId xmlns:a16="http://schemas.microsoft.com/office/drawing/2014/main" id="{4494AD24-52B7-566B-AA2C-FE2F940798CC}"/>
                  </a:ext>
                </a:extLst>
              </p:cNvPr>
              <p:cNvSpPr/>
              <p:nvPr/>
            </p:nvSpPr>
            <p:spPr>
              <a:xfrm>
                <a:off x="3481929" y="4771836"/>
                <a:ext cx="560831" cy="1299780"/>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898BB0F2-5557-2BFA-280A-615A97621D10}"/>
                  </a:ext>
                </a:extLst>
              </p:cNvPr>
              <p:cNvSpPr/>
              <p:nvPr/>
            </p:nvSpPr>
            <p:spPr>
              <a:xfrm>
                <a:off x="3392624" y="4818928"/>
                <a:ext cx="101561" cy="314633"/>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9" name="矩形 18">
              <a:extLst>
                <a:ext uri="{FF2B5EF4-FFF2-40B4-BE49-F238E27FC236}">
                  <a16:creationId xmlns:a16="http://schemas.microsoft.com/office/drawing/2014/main" id="{79FB9F73-BBEB-154B-E749-67E13E619B49}"/>
                </a:ext>
              </a:extLst>
            </p:cNvPr>
            <p:cNvSpPr/>
            <p:nvPr/>
          </p:nvSpPr>
          <p:spPr>
            <a:xfrm>
              <a:off x="4037011" y="4812302"/>
              <a:ext cx="119467" cy="314633"/>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4" name="矩形 23">
            <a:extLst>
              <a:ext uri="{FF2B5EF4-FFF2-40B4-BE49-F238E27FC236}">
                <a16:creationId xmlns:a16="http://schemas.microsoft.com/office/drawing/2014/main" id="{759A4C21-0128-BE08-D7A5-577A2725E757}"/>
              </a:ext>
            </a:extLst>
          </p:cNvPr>
          <p:cNvSpPr/>
          <p:nvPr/>
        </p:nvSpPr>
        <p:spPr>
          <a:xfrm rot="19118339">
            <a:off x="2394691" y="2046732"/>
            <a:ext cx="1239500" cy="1511820"/>
          </a:xfrm>
          <a:prstGeom prst="rect">
            <a:avLst/>
          </a:prstGeom>
          <a:noFill/>
          <a:ln w="762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日期版面配置區 8">
            <a:extLst>
              <a:ext uri="{FF2B5EF4-FFF2-40B4-BE49-F238E27FC236}">
                <a16:creationId xmlns:a16="http://schemas.microsoft.com/office/drawing/2014/main" id="{18B28EF7-50F0-E98E-3DC1-2C18205A68E6}"/>
              </a:ext>
            </a:extLst>
          </p:cNvPr>
          <p:cNvSpPr>
            <a:spLocks noGrp="1"/>
          </p:cNvSpPr>
          <p:nvPr>
            <p:ph type="dt" sz="half" idx="10"/>
          </p:nvPr>
        </p:nvSpPr>
        <p:spPr/>
        <p:txBody>
          <a:bodyPr/>
          <a:lstStyle/>
          <a:p>
            <a:fld id="{55D58D0B-B274-45D8-905F-CA2CFBC13ABE}" type="datetime1">
              <a:rPr lang="zh-TW" altLang="en-US" smtClean="0"/>
              <a:t>2022/11/30</a:t>
            </a:fld>
            <a:endParaRPr lang="zh-TW" altLang="en-US"/>
          </a:p>
        </p:txBody>
      </p:sp>
      <p:sp>
        <p:nvSpPr>
          <p:cNvPr id="20" name="投影片編號版面配置區 19">
            <a:extLst>
              <a:ext uri="{FF2B5EF4-FFF2-40B4-BE49-F238E27FC236}">
                <a16:creationId xmlns:a16="http://schemas.microsoft.com/office/drawing/2014/main" id="{451FD685-E4BC-CFCF-2873-0FD313D0ADC7}"/>
              </a:ext>
            </a:extLst>
          </p:cNvPr>
          <p:cNvSpPr>
            <a:spLocks noGrp="1"/>
          </p:cNvSpPr>
          <p:nvPr>
            <p:ph type="sldNum" sz="quarter" idx="12"/>
          </p:nvPr>
        </p:nvSpPr>
        <p:spPr/>
        <p:txBody>
          <a:bodyPr/>
          <a:lstStyle/>
          <a:p>
            <a:fld id="{D122B0B9-7B5A-4E7C-B90D-A0EA07B70D84}" type="slidenum">
              <a:rPr lang="zh-TW" altLang="en-US" smtClean="0"/>
              <a:t>31</a:t>
            </a:fld>
            <a:endParaRPr lang="zh-TW" altLang="en-US"/>
          </a:p>
        </p:txBody>
      </p:sp>
    </p:spTree>
    <p:extLst>
      <p:ext uri="{BB962C8B-B14F-4D97-AF65-F5344CB8AC3E}">
        <p14:creationId xmlns:p14="http://schemas.microsoft.com/office/powerpoint/2010/main" val="22606441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heel(1)">
                                      <p:cBhvr>
                                        <p:cTn id="22" dur="1000"/>
                                        <p:tgtEl>
                                          <p:spTgt spid="2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4FE55534-3477-4178-8A94-5DB31E95B67E}"/>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346007E5-DF16-4043-8D0D-66334E2B9EDC}"/>
              </a:ext>
            </a:extLst>
          </p:cNvPr>
          <p:cNvPicPr>
            <a:picLocks noChangeAspect="1"/>
          </p:cNvPicPr>
          <p:nvPr/>
        </p:nvPicPr>
        <p:blipFill rotWithShape="1">
          <a:blip r:embed="rId2"/>
          <a:srcRect l="13475" t="5174" r="7702" b="3284"/>
          <a:stretch/>
        </p:blipFill>
        <p:spPr>
          <a:xfrm>
            <a:off x="1201003" y="1201006"/>
            <a:ext cx="6140778" cy="5349920"/>
          </a:xfrm>
          <a:prstGeom prst="rect">
            <a:avLst/>
          </a:prstGeom>
        </p:spPr>
      </p:pic>
      <p:sp>
        <p:nvSpPr>
          <p:cNvPr id="6" name="文字方塊 5">
            <a:extLst>
              <a:ext uri="{FF2B5EF4-FFF2-40B4-BE49-F238E27FC236}">
                <a16:creationId xmlns:a16="http://schemas.microsoft.com/office/drawing/2014/main" id="{5AE93E23-BADA-42D0-B8AC-408D0A68C935}"/>
              </a:ext>
            </a:extLst>
          </p:cNvPr>
          <p:cNvSpPr txBox="1"/>
          <p:nvPr/>
        </p:nvSpPr>
        <p:spPr>
          <a:xfrm>
            <a:off x="638688" y="664172"/>
            <a:ext cx="6836463" cy="914546"/>
          </a:xfrm>
          <a:prstGeom prst="rect">
            <a:avLst/>
          </a:prstGeom>
          <a:noFill/>
        </p:spPr>
        <p:txBody>
          <a:bodyPr wrap="square">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非正式請釋案例時間：</a:t>
            </a:r>
            <a:r>
              <a:rPr kumimoji="0" lang="en-US" altLang="zh-TW"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110</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年</a:t>
            </a:r>
            <a:r>
              <a:rPr lang="en-US" altLang="zh-TW" sz="20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a:t>
            </a:r>
            <a:r>
              <a:rPr kumimoji="0" lang="en-US" altLang="zh-TW"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~10</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月</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endPar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2" name="直線接點 1">
            <a:extLst>
              <a:ext uri="{FF2B5EF4-FFF2-40B4-BE49-F238E27FC236}">
                <a16:creationId xmlns:a16="http://schemas.microsoft.com/office/drawing/2014/main" id="{EEBF5594-4337-32EC-2DA7-E1399E099CCB}"/>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4" name="群組 13">
            <a:extLst>
              <a:ext uri="{FF2B5EF4-FFF2-40B4-BE49-F238E27FC236}">
                <a16:creationId xmlns:a16="http://schemas.microsoft.com/office/drawing/2014/main" id="{21822545-CD5E-3CE0-73EE-21F0F0331BA8}"/>
              </a:ext>
            </a:extLst>
          </p:cNvPr>
          <p:cNvGrpSpPr/>
          <p:nvPr/>
        </p:nvGrpSpPr>
        <p:grpSpPr>
          <a:xfrm rot="5400000">
            <a:off x="3488413" y="3256956"/>
            <a:ext cx="763854" cy="1195928"/>
            <a:chOff x="3392624" y="4771836"/>
            <a:chExt cx="763854" cy="1299780"/>
          </a:xfrm>
        </p:grpSpPr>
        <p:grpSp>
          <p:nvGrpSpPr>
            <p:cNvPr id="15" name="群組 14">
              <a:extLst>
                <a:ext uri="{FF2B5EF4-FFF2-40B4-BE49-F238E27FC236}">
                  <a16:creationId xmlns:a16="http://schemas.microsoft.com/office/drawing/2014/main" id="{FB6FAE2E-C5AF-D63B-3B46-E166813DFEB0}"/>
                </a:ext>
              </a:extLst>
            </p:cNvPr>
            <p:cNvGrpSpPr/>
            <p:nvPr/>
          </p:nvGrpSpPr>
          <p:grpSpPr>
            <a:xfrm>
              <a:off x="3392624" y="4771836"/>
              <a:ext cx="650135" cy="1299780"/>
              <a:chOff x="3392624" y="4771836"/>
              <a:chExt cx="650135" cy="1299780"/>
            </a:xfrm>
          </p:grpSpPr>
          <p:grpSp>
            <p:nvGrpSpPr>
              <p:cNvPr id="17" name="群組 16">
                <a:extLst>
                  <a:ext uri="{FF2B5EF4-FFF2-40B4-BE49-F238E27FC236}">
                    <a16:creationId xmlns:a16="http://schemas.microsoft.com/office/drawing/2014/main" id="{9D79BA40-05D6-0EE3-61DA-437A80F967B5}"/>
                  </a:ext>
                </a:extLst>
              </p:cNvPr>
              <p:cNvGrpSpPr/>
              <p:nvPr/>
            </p:nvGrpSpPr>
            <p:grpSpPr>
              <a:xfrm>
                <a:off x="3481928" y="4771836"/>
                <a:ext cx="560831" cy="1299780"/>
                <a:chOff x="3481928" y="4771836"/>
                <a:chExt cx="560831" cy="1299780"/>
              </a:xfrm>
            </p:grpSpPr>
            <p:sp>
              <p:nvSpPr>
                <p:cNvPr id="19" name="矩形 18">
                  <a:extLst>
                    <a:ext uri="{FF2B5EF4-FFF2-40B4-BE49-F238E27FC236}">
                      <a16:creationId xmlns:a16="http://schemas.microsoft.com/office/drawing/2014/main" id="{7E785547-117F-8F0D-9B90-BEC1DCDD3251}"/>
                    </a:ext>
                  </a:extLst>
                </p:cNvPr>
                <p:cNvSpPr/>
                <p:nvPr/>
              </p:nvSpPr>
              <p:spPr>
                <a:xfrm>
                  <a:off x="3481928" y="4771836"/>
                  <a:ext cx="560831" cy="1299780"/>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B476E516-FE87-6D9E-8975-3E65973AC84E}"/>
                    </a:ext>
                  </a:extLst>
                </p:cNvPr>
                <p:cNvSpPr txBox="1"/>
                <p:nvPr/>
              </p:nvSpPr>
              <p:spPr>
                <a:xfrm rot="16200000">
                  <a:off x="3461898" y="5251661"/>
                  <a:ext cx="576382" cy="394432"/>
                </a:xfrm>
                <a:prstGeom prst="rect">
                  <a:avLst/>
                </a:prstGeom>
                <a:noFill/>
              </p:spPr>
              <p:txBody>
                <a:bodyPr wrap="none" rtlCol="0">
                  <a:spAutoFi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乙</a:t>
                  </a:r>
                </a:p>
              </p:txBody>
            </p:sp>
          </p:grpSp>
          <p:sp>
            <p:nvSpPr>
              <p:cNvPr id="18" name="矩形 17">
                <a:extLst>
                  <a:ext uri="{FF2B5EF4-FFF2-40B4-BE49-F238E27FC236}">
                    <a16:creationId xmlns:a16="http://schemas.microsoft.com/office/drawing/2014/main" id="{3F88A8B1-5791-2689-8F43-C0A74923205A}"/>
                  </a:ext>
                </a:extLst>
              </p:cNvPr>
              <p:cNvSpPr/>
              <p:nvPr/>
            </p:nvSpPr>
            <p:spPr>
              <a:xfrm>
                <a:off x="3392624" y="4818928"/>
                <a:ext cx="101561" cy="314633"/>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6" name="矩形 15">
              <a:extLst>
                <a:ext uri="{FF2B5EF4-FFF2-40B4-BE49-F238E27FC236}">
                  <a16:creationId xmlns:a16="http://schemas.microsoft.com/office/drawing/2014/main" id="{990FCD90-F6CC-53A4-D0AC-06FE92717179}"/>
                </a:ext>
              </a:extLst>
            </p:cNvPr>
            <p:cNvSpPr/>
            <p:nvPr/>
          </p:nvSpPr>
          <p:spPr>
            <a:xfrm>
              <a:off x="4037011" y="4812302"/>
              <a:ext cx="119467" cy="314633"/>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1" name="矩形 20">
            <a:extLst>
              <a:ext uri="{FF2B5EF4-FFF2-40B4-BE49-F238E27FC236}">
                <a16:creationId xmlns:a16="http://schemas.microsoft.com/office/drawing/2014/main" id="{86C54191-0BFF-524A-A6EA-ACDBE5CA8EFF}"/>
              </a:ext>
            </a:extLst>
          </p:cNvPr>
          <p:cNvSpPr/>
          <p:nvPr/>
        </p:nvSpPr>
        <p:spPr>
          <a:xfrm rot="5400000">
            <a:off x="4990169" y="3085958"/>
            <a:ext cx="669416" cy="7943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矩形 21">
            <a:extLst>
              <a:ext uri="{FF2B5EF4-FFF2-40B4-BE49-F238E27FC236}">
                <a16:creationId xmlns:a16="http://schemas.microsoft.com/office/drawing/2014/main" id="{91E7B933-5625-24FC-F156-729CC1B9380B}"/>
              </a:ext>
            </a:extLst>
          </p:cNvPr>
          <p:cNvSpPr/>
          <p:nvPr/>
        </p:nvSpPr>
        <p:spPr>
          <a:xfrm rot="5400000">
            <a:off x="4977667" y="3748997"/>
            <a:ext cx="669417" cy="819385"/>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a:extLst>
              <a:ext uri="{FF2B5EF4-FFF2-40B4-BE49-F238E27FC236}">
                <a16:creationId xmlns:a16="http://schemas.microsoft.com/office/drawing/2014/main" id="{66B5EA3B-452F-4E8F-0116-43ECBEDEC9C1}"/>
              </a:ext>
            </a:extLst>
          </p:cNvPr>
          <p:cNvSpPr>
            <a:spLocks noGrp="1"/>
          </p:cNvSpPr>
          <p:nvPr>
            <p:ph type="dt" sz="half" idx="10"/>
          </p:nvPr>
        </p:nvSpPr>
        <p:spPr/>
        <p:txBody>
          <a:bodyPr/>
          <a:lstStyle/>
          <a:p>
            <a:fld id="{465E0034-6EC2-42F1-9217-6AADD3AAC443}" type="datetime1">
              <a:rPr lang="zh-TW" altLang="en-US" smtClean="0"/>
              <a:t>2022/11/30</a:t>
            </a:fld>
            <a:endParaRPr lang="zh-TW" altLang="en-US"/>
          </a:p>
        </p:txBody>
      </p:sp>
      <p:sp>
        <p:nvSpPr>
          <p:cNvPr id="5" name="投影片編號版面配置區 4">
            <a:extLst>
              <a:ext uri="{FF2B5EF4-FFF2-40B4-BE49-F238E27FC236}">
                <a16:creationId xmlns:a16="http://schemas.microsoft.com/office/drawing/2014/main" id="{05351B48-6E73-0BE0-A2C0-15E0EF98EC8C}"/>
              </a:ext>
            </a:extLst>
          </p:cNvPr>
          <p:cNvSpPr>
            <a:spLocks noGrp="1"/>
          </p:cNvSpPr>
          <p:nvPr>
            <p:ph type="sldNum" sz="quarter" idx="12"/>
          </p:nvPr>
        </p:nvSpPr>
        <p:spPr/>
        <p:txBody>
          <a:bodyPr/>
          <a:lstStyle/>
          <a:p>
            <a:fld id="{D122B0B9-7B5A-4E7C-B90D-A0EA07B70D84}" type="slidenum">
              <a:rPr lang="zh-TW" altLang="en-US" smtClean="0"/>
              <a:t>32</a:t>
            </a:fld>
            <a:endParaRPr lang="zh-TW" altLang="en-US"/>
          </a:p>
        </p:txBody>
      </p:sp>
    </p:spTree>
    <p:extLst>
      <p:ext uri="{BB962C8B-B14F-4D97-AF65-F5344CB8AC3E}">
        <p14:creationId xmlns:p14="http://schemas.microsoft.com/office/powerpoint/2010/main" val="185888407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4FE55534-3477-4178-8A94-5DB31E95B67E}"/>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a:t>
            </a:r>
            <a:r>
              <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5EE29170-7545-41A5-8D57-414024B86B42}"/>
              </a:ext>
            </a:extLst>
          </p:cNvPr>
          <p:cNvPicPr>
            <a:picLocks noChangeAspect="1"/>
          </p:cNvPicPr>
          <p:nvPr/>
        </p:nvPicPr>
        <p:blipFill rotWithShape="1">
          <a:blip r:embed="rId2"/>
          <a:srcRect l="16622" t="15958" r="19167" b="10541"/>
          <a:stretch/>
        </p:blipFill>
        <p:spPr>
          <a:xfrm>
            <a:off x="382137" y="1773044"/>
            <a:ext cx="7738279" cy="4667535"/>
          </a:xfrm>
          <a:prstGeom prst="rect">
            <a:avLst/>
          </a:prstGeom>
        </p:spPr>
      </p:pic>
      <p:sp>
        <p:nvSpPr>
          <p:cNvPr id="6" name="文字方塊 5">
            <a:extLst>
              <a:ext uri="{FF2B5EF4-FFF2-40B4-BE49-F238E27FC236}">
                <a16:creationId xmlns:a16="http://schemas.microsoft.com/office/drawing/2014/main" id="{DA9A0F10-B5AE-4BF4-A49A-6F022F1E7059}"/>
              </a:ext>
            </a:extLst>
          </p:cNvPr>
          <p:cNvSpPr txBox="1"/>
          <p:nvPr/>
        </p:nvSpPr>
        <p:spPr>
          <a:xfrm>
            <a:off x="638688" y="664172"/>
            <a:ext cx="6836463" cy="914546"/>
          </a:xfrm>
          <a:prstGeom prst="rect">
            <a:avLst/>
          </a:prstGeom>
          <a:noFill/>
        </p:spPr>
        <p:txBody>
          <a:bodyPr wrap="square">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非正式請釋案例時間：</a:t>
            </a:r>
            <a:r>
              <a:rPr kumimoji="0" lang="en-US" altLang="zh-TW"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110</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年</a:t>
            </a:r>
            <a:r>
              <a:rPr lang="en-US" altLang="zh-TW" sz="20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a:t>
            </a:r>
            <a:r>
              <a:rPr kumimoji="0" lang="en-US" altLang="zh-TW"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~10</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月</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endPar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2" name="直線接點 1">
            <a:extLst>
              <a:ext uri="{FF2B5EF4-FFF2-40B4-BE49-F238E27FC236}">
                <a16:creationId xmlns:a16="http://schemas.microsoft.com/office/drawing/2014/main" id="{4AD8D219-0EF9-37AD-CBB9-485B91732250}"/>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0EE2A9E3-506F-8CC2-2D5F-88C9242E5784}"/>
              </a:ext>
            </a:extLst>
          </p:cNvPr>
          <p:cNvSpPr/>
          <p:nvPr/>
        </p:nvSpPr>
        <p:spPr>
          <a:xfrm rot="10800000">
            <a:off x="3685451" y="3574630"/>
            <a:ext cx="660305" cy="1016224"/>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F651C9E1-EAEA-1060-36B2-D0462FF3391D}"/>
              </a:ext>
            </a:extLst>
          </p:cNvPr>
          <p:cNvSpPr/>
          <p:nvPr/>
        </p:nvSpPr>
        <p:spPr>
          <a:xfrm rot="16200000">
            <a:off x="5884834" y="3179339"/>
            <a:ext cx="652024" cy="1398008"/>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C0C1A6E0-225D-AC81-50C7-E7B7E608F535}"/>
              </a:ext>
            </a:extLst>
          </p:cNvPr>
          <p:cNvSpPr/>
          <p:nvPr/>
        </p:nvSpPr>
        <p:spPr>
          <a:xfrm rot="16200000">
            <a:off x="1519839" y="3249308"/>
            <a:ext cx="629726" cy="1280367"/>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文字方塊 15">
            <a:extLst>
              <a:ext uri="{FF2B5EF4-FFF2-40B4-BE49-F238E27FC236}">
                <a16:creationId xmlns:a16="http://schemas.microsoft.com/office/drawing/2014/main" id="{5D6EA70B-CB4A-DCFF-4E4B-1EE3139C4C02}"/>
              </a:ext>
            </a:extLst>
          </p:cNvPr>
          <p:cNvSpPr txBox="1"/>
          <p:nvPr/>
        </p:nvSpPr>
        <p:spPr>
          <a:xfrm rot="21449766">
            <a:off x="3800453" y="4007138"/>
            <a:ext cx="492443" cy="394432"/>
          </a:xfrm>
          <a:prstGeom prst="rect">
            <a:avLst/>
          </a:prstGeom>
          <a:noFill/>
        </p:spPr>
        <p:txBody>
          <a:bodyPr wrap="none" rtlCol="0">
            <a:spAutoFi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乙</a:t>
            </a:r>
          </a:p>
        </p:txBody>
      </p:sp>
      <p:sp>
        <p:nvSpPr>
          <p:cNvPr id="3" name="日期版面配置區 2">
            <a:extLst>
              <a:ext uri="{FF2B5EF4-FFF2-40B4-BE49-F238E27FC236}">
                <a16:creationId xmlns:a16="http://schemas.microsoft.com/office/drawing/2014/main" id="{40882698-EAB6-16F0-F85C-8834040D50DD}"/>
              </a:ext>
            </a:extLst>
          </p:cNvPr>
          <p:cNvSpPr>
            <a:spLocks noGrp="1"/>
          </p:cNvSpPr>
          <p:nvPr>
            <p:ph type="dt" sz="half" idx="10"/>
          </p:nvPr>
        </p:nvSpPr>
        <p:spPr/>
        <p:txBody>
          <a:bodyPr/>
          <a:lstStyle/>
          <a:p>
            <a:fld id="{076979A7-2A51-4467-99B5-C67C469AABE4}" type="datetime1">
              <a:rPr lang="zh-TW" altLang="en-US" smtClean="0"/>
              <a:t>2022/11/30</a:t>
            </a:fld>
            <a:endParaRPr lang="zh-TW" altLang="en-US"/>
          </a:p>
        </p:txBody>
      </p:sp>
      <p:sp>
        <p:nvSpPr>
          <p:cNvPr id="5" name="投影片編號版面配置區 4">
            <a:extLst>
              <a:ext uri="{FF2B5EF4-FFF2-40B4-BE49-F238E27FC236}">
                <a16:creationId xmlns:a16="http://schemas.microsoft.com/office/drawing/2014/main" id="{7F1807E8-A3CE-E114-423D-69BB6788940D}"/>
              </a:ext>
            </a:extLst>
          </p:cNvPr>
          <p:cNvSpPr>
            <a:spLocks noGrp="1"/>
          </p:cNvSpPr>
          <p:nvPr>
            <p:ph type="sldNum" sz="quarter" idx="12"/>
          </p:nvPr>
        </p:nvSpPr>
        <p:spPr/>
        <p:txBody>
          <a:bodyPr/>
          <a:lstStyle/>
          <a:p>
            <a:fld id="{D122B0B9-7B5A-4E7C-B90D-A0EA07B70D84}" type="slidenum">
              <a:rPr lang="zh-TW" altLang="en-US" smtClean="0"/>
              <a:t>33</a:t>
            </a:fld>
            <a:endParaRPr lang="zh-TW" altLang="en-US"/>
          </a:p>
        </p:txBody>
      </p:sp>
    </p:spTree>
    <p:extLst>
      <p:ext uri="{BB962C8B-B14F-4D97-AF65-F5344CB8AC3E}">
        <p14:creationId xmlns:p14="http://schemas.microsoft.com/office/powerpoint/2010/main" val="282308678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4FE55534-3477-4178-8A94-5DB31E95B67E}"/>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a:t>
            </a:r>
            <a:r>
              <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31DA135F-C618-4220-B0DA-C7F4AF67FCAC}"/>
              </a:ext>
            </a:extLst>
          </p:cNvPr>
          <p:cNvPicPr>
            <a:picLocks noChangeAspect="1"/>
          </p:cNvPicPr>
          <p:nvPr/>
        </p:nvPicPr>
        <p:blipFill rotWithShape="1">
          <a:blip r:embed="rId2"/>
          <a:srcRect l="13327" t="5572" r="13655" b="4278"/>
          <a:stretch/>
        </p:blipFill>
        <p:spPr>
          <a:xfrm>
            <a:off x="1297128" y="1289437"/>
            <a:ext cx="6168787" cy="5384317"/>
          </a:xfrm>
          <a:prstGeom prst="rect">
            <a:avLst/>
          </a:prstGeom>
        </p:spPr>
      </p:pic>
      <p:sp>
        <p:nvSpPr>
          <p:cNvPr id="6" name="文字方塊 5">
            <a:extLst>
              <a:ext uri="{FF2B5EF4-FFF2-40B4-BE49-F238E27FC236}">
                <a16:creationId xmlns:a16="http://schemas.microsoft.com/office/drawing/2014/main" id="{4ED52DB7-511A-4F51-A7CA-8044F1F92EA1}"/>
              </a:ext>
            </a:extLst>
          </p:cNvPr>
          <p:cNvSpPr txBox="1"/>
          <p:nvPr/>
        </p:nvSpPr>
        <p:spPr>
          <a:xfrm>
            <a:off x="638688" y="664172"/>
            <a:ext cx="6836463" cy="914546"/>
          </a:xfrm>
          <a:prstGeom prst="rect">
            <a:avLst/>
          </a:prstGeom>
          <a:noFill/>
        </p:spPr>
        <p:txBody>
          <a:bodyPr wrap="square">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非正式請釋案例時間：</a:t>
            </a:r>
            <a:r>
              <a:rPr kumimoji="0" lang="en-US" altLang="zh-TW"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110</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年</a:t>
            </a:r>
            <a:r>
              <a:rPr lang="en-US" altLang="zh-TW" sz="20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8</a:t>
            </a:r>
            <a:r>
              <a:rPr kumimoji="0" lang="en-US" altLang="zh-TW"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~10</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月</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endParaRPr lang="zh-TW" altLang="en-US" sz="32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2" name="直線接點 1">
            <a:extLst>
              <a:ext uri="{FF2B5EF4-FFF2-40B4-BE49-F238E27FC236}">
                <a16:creationId xmlns:a16="http://schemas.microsoft.com/office/drawing/2014/main" id="{C0FB4C91-BF67-4E78-8AD3-8C6A543EE69C}"/>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0" name="群組 9">
            <a:extLst>
              <a:ext uri="{FF2B5EF4-FFF2-40B4-BE49-F238E27FC236}">
                <a16:creationId xmlns:a16="http://schemas.microsoft.com/office/drawing/2014/main" id="{0389D0AE-4944-6D50-717C-456CA43DFFE6}"/>
              </a:ext>
            </a:extLst>
          </p:cNvPr>
          <p:cNvGrpSpPr/>
          <p:nvPr/>
        </p:nvGrpSpPr>
        <p:grpSpPr>
          <a:xfrm rot="10800000">
            <a:off x="4267391" y="3670417"/>
            <a:ext cx="466063" cy="1099546"/>
            <a:chOff x="3481928" y="4771836"/>
            <a:chExt cx="560833" cy="1299780"/>
          </a:xfrm>
        </p:grpSpPr>
        <p:sp>
          <p:nvSpPr>
            <p:cNvPr id="12" name="矩形 11">
              <a:extLst>
                <a:ext uri="{FF2B5EF4-FFF2-40B4-BE49-F238E27FC236}">
                  <a16:creationId xmlns:a16="http://schemas.microsoft.com/office/drawing/2014/main" id="{90583499-6037-70BC-B4B0-C01E4C819E63}"/>
                </a:ext>
              </a:extLst>
            </p:cNvPr>
            <p:cNvSpPr/>
            <p:nvPr/>
          </p:nvSpPr>
          <p:spPr>
            <a:xfrm>
              <a:off x="3481928" y="4771836"/>
              <a:ext cx="560831" cy="1299780"/>
            </a:xfrm>
            <a:prstGeom prst="rect">
              <a:avLst/>
            </a:prstGeom>
            <a:solidFill>
              <a:srgbClr val="C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36766A46-780A-0239-B511-0C7C7FBEF7AC}"/>
                </a:ext>
              </a:extLst>
            </p:cNvPr>
            <p:cNvSpPr txBox="1"/>
            <p:nvPr/>
          </p:nvSpPr>
          <p:spPr>
            <a:xfrm rot="10800000">
              <a:off x="3550318" y="5207800"/>
              <a:ext cx="492443" cy="461664"/>
            </a:xfrm>
            <a:prstGeom prst="rect">
              <a:avLst/>
            </a:prstGeom>
            <a:noFill/>
          </p:spPr>
          <p:txBody>
            <a:bodyPr wrap="none" rtlCol="0">
              <a:spAutoFit/>
            </a:bodyPr>
            <a:lstStyle/>
            <a:p>
              <a:r>
                <a:rPr lang="zh-TW" altLang="en-US" sz="24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乙</a:t>
              </a:r>
            </a:p>
          </p:txBody>
        </p:sp>
      </p:grpSp>
      <p:sp>
        <p:nvSpPr>
          <p:cNvPr id="14" name="矩形 13">
            <a:extLst>
              <a:ext uri="{FF2B5EF4-FFF2-40B4-BE49-F238E27FC236}">
                <a16:creationId xmlns:a16="http://schemas.microsoft.com/office/drawing/2014/main" id="{2197477D-DEE0-F3D5-378B-3992B96E5CE5}"/>
              </a:ext>
            </a:extLst>
          </p:cNvPr>
          <p:cNvSpPr/>
          <p:nvPr/>
        </p:nvSpPr>
        <p:spPr>
          <a:xfrm rot="5400000">
            <a:off x="4356249" y="2751338"/>
            <a:ext cx="241415" cy="111391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EE69CAC5-9CA3-0E15-DF1B-3E61A0FEF040}"/>
              </a:ext>
            </a:extLst>
          </p:cNvPr>
          <p:cNvSpPr/>
          <p:nvPr/>
        </p:nvSpPr>
        <p:spPr>
          <a:xfrm rot="5400000">
            <a:off x="4356248" y="2992753"/>
            <a:ext cx="241416" cy="1113911"/>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969E1DA6-34C9-B798-491B-15E2B6F831E5}"/>
              </a:ext>
            </a:extLst>
          </p:cNvPr>
          <p:cNvSpPr/>
          <p:nvPr/>
        </p:nvSpPr>
        <p:spPr>
          <a:xfrm rot="5400000">
            <a:off x="3583638" y="3287118"/>
            <a:ext cx="196357" cy="570241"/>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A15C6CDB-1444-BEEF-7CAF-9B19DB8E7045}"/>
              </a:ext>
            </a:extLst>
          </p:cNvPr>
          <p:cNvSpPr/>
          <p:nvPr/>
        </p:nvSpPr>
        <p:spPr>
          <a:xfrm rot="5400000">
            <a:off x="5205520" y="3287118"/>
            <a:ext cx="196360" cy="570241"/>
          </a:xfrm>
          <a:prstGeom prst="rect">
            <a:avLst/>
          </a:prstGeom>
          <a:solidFill>
            <a:schemeClr val="accent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日期版面配置區 3">
            <a:extLst>
              <a:ext uri="{FF2B5EF4-FFF2-40B4-BE49-F238E27FC236}">
                <a16:creationId xmlns:a16="http://schemas.microsoft.com/office/drawing/2014/main" id="{EDB6E2F9-4905-AD19-7AF2-B160DDB29808}"/>
              </a:ext>
            </a:extLst>
          </p:cNvPr>
          <p:cNvSpPr>
            <a:spLocks noGrp="1"/>
          </p:cNvSpPr>
          <p:nvPr>
            <p:ph type="dt" sz="half" idx="10"/>
          </p:nvPr>
        </p:nvSpPr>
        <p:spPr/>
        <p:txBody>
          <a:bodyPr/>
          <a:lstStyle/>
          <a:p>
            <a:fld id="{CFEABCB3-D337-4679-84E5-77473A29E854}" type="datetime1">
              <a:rPr lang="zh-TW" altLang="en-US" smtClean="0"/>
              <a:t>2022/11/30</a:t>
            </a:fld>
            <a:endParaRPr lang="zh-TW" altLang="en-US"/>
          </a:p>
        </p:txBody>
      </p:sp>
      <p:sp>
        <p:nvSpPr>
          <p:cNvPr id="5" name="投影片編號版面配置區 4">
            <a:extLst>
              <a:ext uri="{FF2B5EF4-FFF2-40B4-BE49-F238E27FC236}">
                <a16:creationId xmlns:a16="http://schemas.microsoft.com/office/drawing/2014/main" id="{959FA3C2-764B-004B-28C9-41BD0BB0A1AE}"/>
              </a:ext>
            </a:extLst>
          </p:cNvPr>
          <p:cNvSpPr>
            <a:spLocks noGrp="1"/>
          </p:cNvSpPr>
          <p:nvPr>
            <p:ph type="sldNum" sz="quarter" idx="12"/>
          </p:nvPr>
        </p:nvSpPr>
        <p:spPr/>
        <p:txBody>
          <a:bodyPr/>
          <a:lstStyle/>
          <a:p>
            <a:fld id="{D122B0B9-7B5A-4E7C-B90D-A0EA07B70D84}" type="slidenum">
              <a:rPr lang="zh-TW" altLang="en-US" smtClean="0"/>
              <a:t>34</a:t>
            </a:fld>
            <a:endParaRPr lang="zh-TW" altLang="en-US"/>
          </a:p>
        </p:txBody>
      </p:sp>
    </p:spTree>
    <p:extLst>
      <p:ext uri="{BB962C8B-B14F-4D97-AF65-F5344CB8AC3E}">
        <p14:creationId xmlns:p14="http://schemas.microsoft.com/office/powerpoint/2010/main" val="426827654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6836463" cy="2100447"/>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來文單位：郭秋利建築師事務所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3200" b="1" dirty="0">
                <a:solidFill>
                  <a:srgbClr val="C00000"/>
                </a:solidFill>
                <a:effectLst>
                  <a:outerShdw blurRad="38100" dist="38100" dir="2700000" algn="tl">
                    <a:srgbClr val="000000">
                      <a:alpha val="43137"/>
                    </a:srgbClr>
                  </a:outerShdw>
                </a:effectLst>
                <a:latin typeface="Posterama" panose="020B0504020200020000" pitchFamily="34" charset="0"/>
                <a:ea typeface="微軟正黑體" panose="020B0604030504040204" pitchFamily="34" charset="-120"/>
                <a:cs typeface="Posterama" panose="020B0504020200020000" pitchFamily="34" charset="0"/>
              </a:rPr>
              <a:t>?</a:t>
            </a:r>
          </a:p>
          <a:p>
            <a:pPr>
              <a:lnSpc>
                <a:spcPts val="3200"/>
              </a:lnSpc>
            </a:pPr>
            <a:r>
              <a:rPr lang="en-US" altLang="zh-TW"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Call out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評定機構</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火災預防單位</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火災搶救單位</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sp>
        <p:nvSpPr>
          <p:cNvPr id="8" name="文字方塊 7">
            <a:extLst>
              <a:ext uri="{FF2B5EF4-FFF2-40B4-BE49-F238E27FC236}">
                <a16:creationId xmlns:a16="http://schemas.microsoft.com/office/drawing/2014/main" id="{6EF799F3-F9FC-447A-9CD7-674BA48BD363}"/>
              </a:ext>
            </a:extLst>
          </p:cNvPr>
          <p:cNvSpPr txBox="1"/>
          <p:nvPr/>
        </p:nvSpPr>
        <p:spPr>
          <a:xfrm>
            <a:off x="629452" y="2855295"/>
            <a:ext cx="7006259" cy="2339102"/>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107</a:t>
            </a:r>
            <a:r>
              <a:rPr lang="zh-TW" altLang="en-US" sz="1800" b="0" dirty="0">
                <a:solidFill>
                  <a:srgbClr val="C00000"/>
                </a:solidFill>
                <a:latin typeface="微軟正黑體" panose="020B0604030504040204" pitchFamily="34" charset="-120"/>
                <a:ea typeface="微軟正黑體" panose="020B0604030504040204" pitchFamily="34" charset="-120"/>
              </a:rPr>
              <a:t>條 緊急用昇降機</a:t>
            </a:r>
            <a:r>
              <a:rPr lang="zh-TW" altLang="en-US" sz="1800" b="0" dirty="0">
                <a:solidFill>
                  <a:schemeClr val="tx1"/>
                </a:solidFill>
                <a:latin typeface="微軟正黑體" panose="020B0604030504040204" pitchFamily="34" charset="-120"/>
                <a:ea typeface="微軟正黑體" panose="020B0604030504040204" pitchFamily="34" charset="-120"/>
              </a:rPr>
              <a:t>之構造除本編第二章第十二節及建築設備編對昇降機有關機廂、昇降機道、機械間安全裝置、結構計算等之規定外，並應依下列規定：</a:t>
            </a:r>
          </a:p>
          <a:p>
            <a:pPr algn="l">
              <a:spcBef>
                <a:spcPts val="1200"/>
              </a:spcBef>
            </a:pPr>
            <a:r>
              <a:rPr lang="zh-TW" altLang="en-US" sz="1800" b="0" dirty="0">
                <a:solidFill>
                  <a:schemeClr val="tx1"/>
                </a:solidFill>
                <a:latin typeface="微軟正黑體" panose="020B0604030504040204" pitchFamily="34" charset="-120"/>
                <a:ea typeface="微軟正黑體" panose="020B0604030504040204" pitchFamily="34" charset="-120"/>
              </a:rPr>
              <a:t>一、機間：</a:t>
            </a:r>
          </a:p>
          <a:p>
            <a:pPr algn="l">
              <a:spcBef>
                <a:spcPts val="1200"/>
              </a:spcBef>
            </a:pPr>
            <a:r>
              <a:rPr lang="en-US" altLang="zh-TW" sz="1800" b="0" dirty="0">
                <a:solidFill>
                  <a:schemeClr val="tx1"/>
                </a:solidFill>
                <a:latin typeface="微軟正黑體" panose="020B0604030504040204" pitchFamily="34" charset="-120"/>
                <a:ea typeface="微軟正黑體" panose="020B0604030504040204" pitchFamily="34" charset="-120"/>
              </a:rPr>
              <a:t>(</a:t>
            </a:r>
            <a:r>
              <a:rPr lang="zh-TW" altLang="en-US" sz="1800" b="0" dirty="0">
                <a:solidFill>
                  <a:schemeClr val="tx1"/>
                </a:solidFill>
                <a:latin typeface="微軟正黑體" panose="020B0604030504040204" pitchFamily="34" charset="-120"/>
                <a:ea typeface="微軟正黑體" panose="020B0604030504040204" pitchFamily="34" charset="-120"/>
              </a:rPr>
              <a:t>一</a:t>
            </a:r>
            <a:r>
              <a:rPr lang="en-US" altLang="zh-TW" sz="1800" b="0" dirty="0">
                <a:solidFill>
                  <a:schemeClr val="tx1"/>
                </a:solidFill>
                <a:latin typeface="微軟正黑體" panose="020B0604030504040204" pitchFamily="34" charset="-120"/>
                <a:ea typeface="微軟正黑體" panose="020B0604030504040204" pitchFamily="34" charset="-120"/>
              </a:rPr>
              <a:t>)</a:t>
            </a:r>
            <a:r>
              <a:rPr lang="zh-TW" altLang="en-US" sz="1800" b="0" dirty="0">
                <a:solidFill>
                  <a:schemeClr val="tx1"/>
                </a:solidFill>
                <a:latin typeface="微軟正黑體" panose="020B0604030504040204" pitchFamily="34" charset="-120"/>
                <a:ea typeface="微軟正黑體" panose="020B0604030504040204" pitchFamily="34" charset="-120"/>
              </a:rPr>
              <a:t>除避難層、集合住宅採取複層式構造者其無出入口之樓層及整層非供居室使用之樓層外，</a:t>
            </a:r>
            <a:r>
              <a:rPr lang="zh-TW" altLang="en-US" sz="1800" b="0" dirty="0">
                <a:solidFill>
                  <a:srgbClr val="C00000"/>
                </a:solidFill>
                <a:latin typeface="微軟正黑體" panose="020B0604030504040204" pitchFamily="34" charset="-120"/>
                <a:ea typeface="微軟正黑體" panose="020B0604030504040204" pitchFamily="34" charset="-120"/>
              </a:rPr>
              <a:t>應能連通每一樓層之任何部分。</a:t>
            </a:r>
          </a:p>
        </p:txBody>
      </p:sp>
      <p:sp>
        <p:nvSpPr>
          <p:cNvPr id="7" name="文字方塊 6">
            <a:extLst>
              <a:ext uri="{FF2B5EF4-FFF2-40B4-BE49-F238E27FC236}">
                <a16:creationId xmlns:a16="http://schemas.microsoft.com/office/drawing/2014/main" id="{4FE55534-3477-4178-8A94-5DB31E95B67E}"/>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a:t>
            </a:r>
            <a:r>
              <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2" name="直線接點 1">
            <a:extLst>
              <a:ext uri="{FF2B5EF4-FFF2-40B4-BE49-F238E27FC236}">
                <a16:creationId xmlns:a16="http://schemas.microsoft.com/office/drawing/2014/main" id="{4E4FD74E-C845-A3D4-EE31-8C98A27D15F6}"/>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日期版面配置區 2">
            <a:extLst>
              <a:ext uri="{FF2B5EF4-FFF2-40B4-BE49-F238E27FC236}">
                <a16:creationId xmlns:a16="http://schemas.microsoft.com/office/drawing/2014/main" id="{46EBBE41-95A8-488F-5A94-F7D9FD79436F}"/>
              </a:ext>
            </a:extLst>
          </p:cNvPr>
          <p:cNvSpPr>
            <a:spLocks noGrp="1"/>
          </p:cNvSpPr>
          <p:nvPr>
            <p:ph type="dt" sz="half" idx="10"/>
          </p:nvPr>
        </p:nvSpPr>
        <p:spPr/>
        <p:txBody>
          <a:bodyPr/>
          <a:lstStyle/>
          <a:p>
            <a:fld id="{E883547E-44F0-4A56-8B8F-48CD21ADE75F}" type="datetime1">
              <a:rPr lang="zh-TW" altLang="en-US" smtClean="0"/>
              <a:t>2022/11/30</a:t>
            </a:fld>
            <a:endParaRPr lang="zh-TW" altLang="en-US"/>
          </a:p>
        </p:txBody>
      </p:sp>
      <p:sp>
        <p:nvSpPr>
          <p:cNvPr id="4" name="投影片編號版面配置區 3">
            <a:extLst>
              <a:ext uri="{FF2B5EF4-FFF2-40B4-BE49-F238E27FC236}">
                <a16:creationId xmlns:a16="http://schemas.microsoft.com/office/drawing/2014/main" id="{B1388DD6-2C6A-5759-BFC3-C8C1A2DE15FB}"/>
              </a:ext>
            </a:extLst>
          </p:cNvPr>
          <p:cNvSpPr>
            <a:spLocks noGrp="1"/>
          </p:cNvSpPr>
          <p:nvPr>
            <p:ph type="sldNum" sz="quarter" idx="12"/>
          </p:nvPr>
        </p:nvSpPr>
        <p:spPr/>
        <p:txBody>
          <a:bodyPr/>
          <a:lstStyle/>
          <a:p>
            <a:fld id="{D122B0B9-7B5A-4E7C-B90D-A0EA07B70D84}" type="slidenum">
              <a:rPr lang="zh-TW" altLang="en-US" smtClean="0"/>
              <a:t>35</a:t>
            </a:fld>
            <a:endParaRPr lang="zh-TW" altLang="en-US"/>
          </a:p>
        </p:txBody>
      </p:sp>
    </p:spTree>
    <p:extLst>
      <p:ext uri="{BB962C8B-B14F-4D97-AF65-F5344CB8AC3E}">
        <p14:creationId xmlns:p14="http://schemas.microsoft.com/office/powerpoint/2010/main" val="402057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a:extLst>
              <a:ext uri="{FF2B5EF4-FFF2-40B4-BE49-F238E27FC236}">
                <a16:creationId xmlns:a16="http://schemas.microsoft.com/office/drawing/2014/main" id="{4FE55534-3477-4178-8A94-5DB31E95B67E}"/>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a:t>
            </a:r>
            <a:r>
              <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1795C602-7BAF-4BCF-84FB-BF61DD160C9D}"/>
              </a:ext>
            </a:extLst>
          </p:cNvPr>
          <p:cNvSpPr txBox="1"/>
          <p:nvPr/>
        </p:nvSpPr>
        <p:spPr>
          <a:xfrm>
            <a:off x="631332" y="2856007"/>
            <a:ext cx="6834584" cy="3761671"/>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lnSpc>
                <a:spcPts val="2400"/>
              </a:lnSpc>
              <a:spcBef>
                <a:spcPts val="0"/>
              </a:spcBef>
              <a:spcAft>
                <a:spcPts val="0"/>
              </a:spcAft>
            </a:pPr>
            <a:r>
              <a:rPr lang="zh-TW" altLang="en-US" dirty="0"/>
              <a:t>甲丙</a:t>
            </a:r>
            <a:r>
              <a:rPr lang="en-US" altLang="zh-TW" dirty="0"/>
              <a:t>2</a:t>
            </a:r>
            <a:r>
              <a:rPr lang="zh-TW" altLang="en-US" dirty="0"/>
              <a:t>梯符合第</a:t>
            </a:r>
            <a:r>
              <a:rPr lang="en-US" altLang="zh-TW" dirty="0"/>
              <a:t>97</a:t>
            </a:r>
            <a:r>
              <a:rPr lang="zh-TW" altLang="en-US" dirty="0"/>
              <a:t>條僅設</a:t>
            </a:r>
            <a:r>
              <a:rPr lang="en-US" altLang="zh-TW" dirty="0"/>
              <a:t>1</a:t>
            </a:r>
            <a:r>
              <a:rPr lang="zh-TW" altLang="en-US" dirty="0"/>
              <a:t>處出入口，乙梯設</a:t>
            </a:r>
            <a:r>
              <a:rPr lang="en-US" altLang="zh-TW" dirty="0"/>
              <a:t>2</a:t>
            </a:r>
            <a:r>
              <a:rPr lang="zh-TW" altLang="en-US" dirty="0"/>
              <a:t>處出入口分別連通</a:t>
            </a:r>
            <a:r>
              <a:rPr lang="en-US" altLang="zh-TW" dirty="0"/>
              <a:t>A</a:t>
            </a:r>
            <a:r>
              <a:rPr lang="zh-TW" altLang="en-US" dirty="0"/>
              <a:t>及</a:t>
            </a:r>
            <a:r>
              <a:rPr lang="en-US" altLang="zh-TW" dirty="0"/>
              <a:t>B</a:t>
            </a:r>
            <a:r>
              <a:rPr lang="zh-TW" altLang="en-US" dirty="0"/>
              <a:t>緊急升降機排煙室梯廳，且為</a:t>
            </a:r>
            <a:r>
              <a:rPr lang="en-US" altLang="zh-TW" dirty="0"/>
              <a:t>AB</a:t>
            </a:r>
            <a:r>
              <a:rPr lang="zh-TW" altLang="en-US" dirty="0"/>
              <a:t>間唯一路徑。</a:t>
            </a:r>
            <a:endParaRPr lang="en-US" altLang="zh-TW" dirty="0"/>
          </a:p>
          <a:p>
            <a:pPr>
              <a:lnSpc>
                <a:spcPts val="2400"/>
              </a:lnSpc>
              <a:spcBef>
                <a:spcPts val="0"/>
              </a:spcBef>
              <a:spcAft>
                <a:spcPts val="0"/>
              </a:spcAft>
            </a:pPr>
            <a:r>
              <a:rPr lang="zh-TW" altLang="en-US" dirty="0"/>
              <a:t>搶救人員自</a:t>
            </a:r>
            <a:r>
              <a:rPr lang="en-US" altLang="zh-TW" dirty="0"/>
              <a:t>B</a:t>
            </a:r>
            <a:r>
              <a:rPr lang="zh-TW" altLang="en-US" dirty="0"/>
              <a:t>緊急升降機到達該樓層，需通過乙梯始能到</a:t>
            </a:r>
            <a:r>
              <a:rPr lang="en-US" altLang="zh-TW" dirty="0"/>
              <a:t>A</a:t>
            </a:r>
            <a:r>
              <a:rPr lang="zh-TW" altLang="en-US" dirty="0"/>
              <a:t>區∘</a:t>
            </a:r>
            <a:endParaRPr lang="en-US" altLang="zh-TW" dirty="0"/>
          </a:p>
          <a:p>
            <a:pPr>
              <a:lnSpc>
                <a:spcPts val="2400"/>
              </a:lnSpc>
              <a:spcBef>
                <a:spcPts val="0"/>
              </a:spcBef>
              <a:spcAft>
                <a:spcPts val="0"/>
              </a:spcAft>
            </a:pPr>
            <a:r>
              <a:rPr lang="zh-TW" altLang="en-US" dirty="0"/>
              <a:t>法規限制安全梯防火門往避難方向應免用鑰匙，逆避難方向未禁用鑰匙開啟。</a:t>
            </a:r>
            <a:endParaRPr lang="en-US" altLang="zh-TW" dirty="0"/>
          </a:p>
          <a:p>
            <a:pPr>
              <a:lnSpc>
                <a:spcPts val="2400"/>
              </a:lnSpc>
              <a:spcBef>
                <a:spcPts val="0"/>
              </a:spcBef>
              <a:spcAft>
                <a:spcPts val="0"/>
              </a:spcAft>
            </a:pPr>
            <a:r>
              <a:rPr lang="zh-TW" altLang="en-US" dirty="0"/>
              <a:t>為確保消防搶救人員</a:t>
            </a:r>
            <a:r>
              <a:rPr lang="zh-TW" altLang="en-US" dirty="0">
                <a:solidFill>
                  <a:srgbClr val="C00000"/>
                </a:solidFill>
              </a:rPr>
              <a:t>搭乘任一緊急昇降機可順利於同樓層移動</a:t>
            </a:r>
            <a:r>
              <a:rPr lang="zh-TW" altLang="en-US" dirty="0"/>
              <a:t>，以乙梯為</a:t>
            </a:r>
            <a:r>
              <a:rPr lang="en-US" altLang="zh-TW" dirty="0"/>
              <a:t>A</a:t>
            </a:r>
            <a:r>
              <a:rPr lang="zh-TW" altLang="en-US" dirty="0"/>
              <a:t>、</a:t>
            </a:r>
            <a:r>
              <a:rPr lang="en-US" altLang="zh-TW" dirty="0"/>
              <a:t>B2</a:t>
            </a:r>
            <a:r>
              <a:rPr lang="zh-TW" altLang="en-US" dirty="0"/>
              <a:t>座緊急昇降機排煙室間唯一連通路徑，不符建築技術規則建築設計施工編第</a:t>
            </a:r>
            <a:r>
              <a:rPr lang="en-US" altLang="zh-TW" dirty="0"/>
              <a:t>107</a:t>
            </a:r>
            <a:r>
              <a:rPr lang="zh-TW" altLang="en-US" dirty="0"/>
              <a:t>條第</a:t>
            </a:r>
            <a:r>
              <a:rPr lang="en-US" altLang="zh-TW" dirty="0"/>
              <a:t>1</a:t>
            </a:r>
            <a:r>
              <a:rPr lang="zh-TW" altLang="en-US" dirty="0"/>
              <a:t>款第</a:t>
            </a:r>
            <a:r>
              <a:rPr lang="en-US" altLang="zh-TW" dirty="0"/>
              <a:t>1</a:t>
            </a:r>
            <a:r>
              <a:rPr lang="zh-TW" altLang="en-US" dirty="0"/>
              <a:t>目</a:t>
            </a:r>
            <a:r>
              <a:rPr lang="zh-TW" altLang="en-US" dirty="0">
                <a:solidFill>
                  <a:srgbClr val="C00000"/>
                </a:solidFill>
              </a:rPr>
              <a:t>緊急昇降機機間</a:t>
            </a:r>
            <a:r>
              <a:rPr lang="zh-TW" altLang="en-US" dirty="0"/>
              <a:t>「除避難層、集合住宅採取複層式構造者其無出入口之樓層及整層非供居室使用之樓層外，</a:t>
            </a:r>
            <a:r>
              <a:rPr lang="zh-TW" altLang="en-US" dirty="0">
                <a:solidFill>
                  <a:srgbClr val="C00000"/>
                </a:solidFill>
              </a:rPr>
              <a:t>應能連通每一樓層之任何部分</a:t>
            </a:r>
            <a:r>
              <a:rPr lang="zh-TW" altLang="en-US" dirty="0"/>
              <a:t>」之規定。</a:t>
            </a:r>
          </a:p>
        </p:txBody>
      </p:sp>
      <p:sp>
        <p:nvSpPr>
          <p:cNvPr id="6" name="文字方塊 5">
            <a:extLst>
              <a:ext uri="{FF2B5EF4-FFF2-40B4-BE49-F238E27FC236}">
                <a16:creationId xmlns:a16="http://schemas.microsoft.com/office/drawing/2014/main" id="{0AFE20F0-2691-47EF-8BED-E76FAD626518}"/>
              </a:ext>
            </a:extLst>
          </p:cNvPr>
          <p:cNvSpPr txBox="1"/>
          <p:nvPr/>
        </p:nvSpPr>
        <p:spPr>
          <a:xfrm>
            <a:off x="629452" y="664172"/>
            <a:ext cx="6836463" cy="2100447"/>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來文單位：郭秋利建築師事務所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3200" b="1" dirty="0">
                <a:solidFill>
                  <a:srgbClr val="C00000"/>
                </a:solidFill>
                <a:effectLst>
                  <a:outerShdw blurRad="38100" dist="38100" dir="2700000" algn="tl">
                    <a:srgbClr val="000000">
                      <a:alpha val="43137"/>
                    </a:srgbClr>
                  </a:outerShdw>
                </a:effectLst>
                <a:latin typeface="Posterama" panose="020B0504020200020000" pitchFamily="34" charset="0"/>
                <a:ea typeface="微軟正黑體" panose="020B0604030504040204" pitchFamily="34" charset="-120"/>
                <a:cs typeface="Posterama" panose="020B0504020200020000" pitchFamily="34" charset="0"/>
              </a:rPr>
              <a:t>?</a:t>
            </a:r>
          </a:p>
          <a:p>
            <a:pPr>
              <a:lnSpc>
                <a:spcPts val="3200"/>
              </a:lnSpc>
            </a:pPr>
            <a:r>
              <a:rPr lang="en-US" altLang="zh-TW"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Call out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評定機構</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火災預防單位</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火災搶救單位</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p>
        </p:txBody>
      </p:sp>
      <p:pic>
        <p:nvPicPr>
          <p:cNvPr id="2" name="圖片 1">
            <a:extLst>
              <a:ext uri="{FF2B5EF4-FFF2-40B4-BE49-F238E27FC236}">
                <a16:creationId xmlns:a16="http://schemas.microsoft.com/office/drawing/2014/main" id="{D1074C26-D247-4AC3-A7C2-8B5239EA6CAA}"/>
              </a:ext>
            </a:extLst>
          </p:cNvPr>
          <p:cNvPicPr>
            <a:picLocks noChangeAspect="1"/>
          </p:cNvPicPr>
          <p:nvPr/>
        </p:nvPicPr>
        <p:blipFill>
          <a:blip r:embed="rId2"/>
          <a:stretch>
            <a:fillRect/>
          </a:stretch>
        </p:blipFill>
        <p:spPr>
          <a:xfrm>
            <a:off x="7720582" y="3929742"/>
            <a:ext cx="3435472" cy="2307771"/>
          </a:xfrm>
          <a:prstGeom prst="rect">
            <a:avLst/>
          </a:prstGeom>
        </p:spPr>
      </p:pic>
      <p:cxnSp>
        <p:nvCxnSpPr>
          <p:cNvPr id="3" name="直線接點 2">
            <a:extLst>
              <a:ext uri="{FF2B5EF4-FFF2-40B4-BE49-F238E27FC236}">
                <a16:creationId xmlns:a16="http://schemas.microsoft.com/office/drawing/2014/main" id="{877926D8-1D8D-A5C3-5AD2-6458EB5BE7B9}"/>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日期版面配置區 3">
            <a:extLst>
              <a:ext uri="{FF2B5EF4-FFF2-40B4-BE49-F238E27FC236}">
                <a16:creationId xmlns:a16="http://schemas.microsoft.com/office/drawing/2014/main" id="{35B2E6B3-C1CA-26D4-89B0-0C90E3607CE5}"/>
              </a:ext>
            </a:extLst>
          </p:cNvPr>
          <p:cNvSpPr>
            <a:spLocks noGrp="1"/>
          </p:cNvSpPr>
          <p:nvPr>
            <p:ph type="dt" sz="half" idx="10"/>
          </p:nvPr>
        </p:nvSpPr>
        <p:spPr/>
        <p:txBody>
          <a:bodyPr/>
          <a:lstStyle/>
          <a:p>
            <a:fld id="{0709C5C9-295F-4392-BD27-7C6C505B529A}" type="datetime1">
              <a:rPr lang="zh-TW" altLang="en-US" smtClean="0"/>
              <a:t>2022/11/30</a:t>
            </a:fld>
            <a:endParaRPr lang="zh-TW" altLang="en-US"/>
          </a:p>
        </p:txBody>
      </p:sp>
      <p:sp>
        <p:nvSpPr>
          <p:cNvPr id="5" name="投影片編號版面配置區 4">
            <a:extLst>
              <a:ext uri="{FF2B5EF4-FFF2-40B4-BE49-F238E27FC236}">
                <a16:creationId xmlns:a16="http://schemas.microsoft.com/office/drawing/2014/main" id="{DE295C74-27D3-BE0F-5E9A-E2EF86DA2879}"/>
              </a:ext>
            </a:extLst>
          </p:cNvPr>
          <p:cNvSpPr>
            <a:spLocks noGrp="1"/>
          </p:cNvSpPr>
          <p:nvPr>
            <p:ph type="sldNum" sz="quarter" idx="12"/>
          </p:nvPr>
        </p:nvSpPr>
        <p:spPr/>
        <p:txBody>
          <a:bodyPr/>
          <a:lstStyle/>
          <a:p>
            <a:fld id="{D122B0B9-7B5A-4E7C-B90D-A0EA07B70D84}" type="slidenum">
              <a:rPr lang="zh-TW" altLang="en-US" smtClean="0"/>
              <a:t>36</a:t>
            </a:fld>
            <a:endParaRPr lang="zh-TW" altLang="en-US"/>
          </a:p>
        </p:txBody>
      </p:sp>
    </p:spTree>
    <p:extLst>
      <p:ext uri="{BB962C8B-B14F-4D97-AF65-F5344CB8AC3E}">
        <p14:creationId xmlns:p14="http://schemas.microsoft.com/office/powerpoint/2010/main" val="365332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68364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來文單位：衛生福利部社家署</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76</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請釋摘要：建築物防火門</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免用鑰匙開啟</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磁扣鎖門禁管理</a:t>
            </a:r>
            <a:endParaRPr lang="en-US" altLang="zh-TW" sz="20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F0053EC4-3F4A-407F-99A5-6B131B1EB70E}"/>
              </a:ext>
            </a:extLst>
          </p:cNvPr>
          <p:cNvSpPr txBox="1"/>
          <p:nvPr/>
        </p:nvSpPr>
        <p:spPr>
          <a:xfrm>
            <a:off x="659183" y="2404358"/>
            <a:ext cx="6858983" cy="2339102"/>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just">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76</a:t>
            </a:r>
            <a:r>
              <a:rPr lang="zh-TW" altLang="en-US" sz="1800" b="0" dirty="0">
                <a:solidFill>
                  <a:srgbClr val="C00000"/>
                </a:solidFill>
                <a:latin typeface="微軟正黑體" panose="020B0604030504040204" pitchFamily="34" charset="-120"/>
                <a:ea typeface="微軟正黑體" panose="020B0604030504040204" pitchFamily="34" charset="-120"/>
              </a:rPr>
              <a:t>條</a:t>
            </a:r>
          </a:p>
          <a:p>
            <a:pPr algn="just">
              <a:spcBef>
                <a:spcPts val="1200"/>
              </a:spcBef>
            </a:pPr>
            <a:r>
              <a:rPr lang="zh-TW" altLang="en-US" sz="1800" b="0" dirty="0">
                <a:solidFill>
                  <a:schemeClr val="tx1"/>
                </a:solidFill>
                <a:effectLst/>
                <a:latin typeface="微軟正黑體" panose="020B0604030504040204" pitchFamily="34" charset="-120"/>
                <a:ea typeface="微軟正黑體" panose="020B0604030504040204" pitchFamily="34" charset="-120"/>
              </a:rPr>
              <a:t>三、</a:t>
            </a:r>
            <a:r>
              <a:rPr lang="zh-TW" altLang="en-US" sz="1800" b="0" dirty="0">
                <a:solidFill>
                  <a:srgbClr val="C00000"/>
                </a:solidFill>
                <a:latin typeface="微軟正黑體" panose="020B0604030504040204" pitchFamily="34" charset="-120"/>
                <a:ea typeface="微軟正黑體" panose="020B0604030504040204" pitchFamily="34" charset="-120"/>
              </a:rPr>
              <a:t>常時關閉式之防火門</a:t>
            </a:r>
            <a:r>
              <a:rPr lang="zh-TW" altLang="en-US" sz="1800" b="0" dirty="0">
                <a:solidFill>
                  <a:schemeClr val="tx1"/>
                </a:solidFill>
                <a:effectLst/>
                <a:latin typeface="微軟正黑體" panose="020B0604030504040204" pitchFamily="34" charset="-120"/>
                <a:ea typeface="微軟正黑體" panose="020B0604030504040204" pitchFamily="34" charset="-120"/>
              </a:rPr>
              <a:t>應依下列規定：</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一</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rgbClr val="C00000"/>
                </a:solidFill>
                <a:latin typeface="微軟正黑體" panose="020B0604030504040204" pitchFamily="34" charset="-120"/>
                <a:ea typeface="微軟正黑體" panose="020B0604030504040204" pitchFamily="34" charset="-120"/>
              </a:rPr>
              <a:t>免用鑰匙即可開啟</a:t>
            </a:r>
            <a:r>
              <a:rPr lang="zh-TW" altLang="en-US" sz="1800" b="0" dirty="0">
                <a:solidFill>
                  <a:schemeClr val="tx1"/>
                </a:solidFill>
                <a:effectLst/>
                <a:latin typeface="微軟正黑體" panose="020B0604030504040204" pitchFamily="34" charset="-120"/>
                <a:ea typeface="微軟正黑體" panose="020B0604030504040204" pitchFamily="34" charset="-120"/>
              </a:rPr>
              <a:t>，並應裝設經開啟後可自行關閉之裝置</a:t>
            </a:r>
            <a:r>
              <a:rPr lang="zh-TW" altLang="en-US" sz="1800" b="0" dirty="0">
                <a:solidFill>
                  <a:schemeClr val="tx1"/>
                </a:solidFill>
                <a:effectLst/>
                <a:latin typeface="PMingLiU" panose="02020500000000000000" pitchFamily="18" charset="-120"/>
                <a:ea typeface="PMingLiU" panose="02020500000000000000" pitchFamily="18" charset="-120"/>
              </a:rPr>
              <a:t>。</a:t>
            </a:r>
            <a:endParaRPr lang="zh-TW" altLang="en-US" sz="1800" b="0" dirty="0">
              <a:solidFill>
                <a:schemeClr val="tx1"/>
              </a:solidFill>
              <a:effectLst/>
              <a:latin typeface="微軟正黑體" panose="020B0604030504040204" pitchFamily="34" charset="-120"/>
              <a:ea typeface="微軟正黑體" panose="020B0604030504040204" pitchFamily="34" charset="-120"/>
            </a:endParaRPr>
          </a:p>
          <a:p>
            <a:pPr algn="just">
              <a:spcBef>
                <a:spcPts val="1200"/>
              </a:spcBef>
            </a:pPr>
            <a:r>
              <a:rPr lang="zh-TW" altLang="en-US" sz="1800" b="0" dirty="0">
                <a:solidFill>
                  <a:schemeClr val="tx1"/>
                </a:solidFill>
                <a:effectLst/>
                <a:latin typeface="微軟正黑體" panose="020B0604030504040204" pitchFamily="34" charset="-120"/>
                <a:ea typeface="微軟正黑體" panose="020B0604030504040204" pitchFamily="34" charset="-120"/>
              </a:rPr>
              <a:t>四、</a:t>
            </a:r>
            <a:r>
              <a:rPr lang="zh-TW" altLang="en-US" sz="1800" b="0" dirty="0">
                <a:solidFill>
                  <a:srgbClr val="C00000"/>
                </a:solidFill>
                <a:latin typeface="微軟正黑體" panose="020B0604030504040204" pitchFamily="34" charset="-120"/>
                <a:ea typeface="微軟正黑體" panose="020B0604030504040204" pitchFamily="34" charset="-120"/>
              </a:rPr>
              <a:t>常時開放式之防火門</a:t>
            </a:r>
            <a:r>
              <a:rPr lang="zh-TW" altLang="en-US" sz="1800" b="0" dirty="0">
                <a:solidFill>
                  <a:schemeClr val="tx1"/>
                </a:solidFill>
                <a:effectLst/>
                <a:latin typeface="微軟正黑體" panose="020B0604030504040204" pitchFamily="34" charset="-120"/>
                <a:ea typeface="微軟正黑體" panose="020B0604030504040204" pitchFamily="34" charset="-120"/>
              </a:rPr>
              <a:t>應依下列規定：</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一</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可隨時關閉，並應裝設利用煙感應器連動或其他方法控制之自動關閉裝置，使能於火災發生時自動關閉。</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二</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rgbClr val="C00000"/>
                </a:solidFill>
                <a:latin typeface="微軟正黑體" panose="020B0604030504040204" pitchFamily="34" charset="-120"/>
                <a:ea typeface="微軟正黑體" panose="020B0604030504040204" pitchFamily="34" charset="-120"/>
              </a:rPr>
              <a:t>關閉後免用鑰匙即可開啟</a:t>
            </a:r>
            <a:r>
              <a:rPr lang="zh-TW" altLang="en-US" sz="1800" b="0" dirty="0">
                <a:solidFill>
                  <a:schemeClr val="tx1"/>
                </a:solidFill>
                <a:effectLst/>
                <a:latin typeface="微軟正黑體" panose="020B0604030504040204" pitchFamily="34" charset="-120"/>
                <a:ea typeface="微軟正黑體" panose="020B0604030504040204" pitchFamily="34" charset="-120"/>
              </a:rPr>
              <a:t>，並應裝設經開啟後可自行關閉之裝置。</a:t>
            </a:r>
            <a:endParaRPr lang="en-US" altLang="zh-TW" sz="1800" b="0" dirty="0">
              <a:solidFill>
                <a:schemeClr val="tx1"/>
              </a:solidFill>
              <a:effectLst/>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BFAE835E-EF62-406A-9B50-955EEEDE9E1D}"/>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a:t>
            </a:r>
            <a:endPar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FFEACB86-1E0F-28AC-40EE-69759E21B4F2}"/>
              </a:ext>
            </a:extLst>
          </p:cNvPr>
          <p:cNvSpPr txBox="1"/>
          <p:nvPr/>
        </p:nvSpPr>
        <p:spPr>
          <a:xfrm>
            <a:off x="650475" y="4880654"/>
            <a:ext cx="10482684" cy="1754326"/>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spcAft>
                <a:spcPts val="0"/>
              </a:spcAft>
            </a:pPr>
            <a:r>
              <a:rPr lang="zh-TW" altLang="en-US" dirty="0"/>
              <a:t>依本部建研所提供美國建築法規，其規定老福機構，醫院，護理之家等場所，逃生門可在符合特定條件前提下安裝電子門鎖，其中一項條件為門鎖應符合</a:t>
            </a:r>
            <a:r>
              <a:rPr lang="en-US" altLang="zh-TW" dirty="0"/>
              <a:t>UL 294</a:t>
            </a:r>
            <a:r>
              <a:rPr lang="zh-TW" altLang="en-US" dirty="0"/>
              <a:t>：又經濟部標檢局函復，目前</a:t>
            </a:r>
            <a:r>
              <a:rPr lang="en-US" altLang="zh-TW" dirty="0"/>
              <a:t>CNS</a:t>
            </a:r>
            <a:r>
              <a:rPr lang="zh-TW" altLang="en-US" dirty="0"/>
              <a:t>尚無似</a:t>
            </a:r>
            <a:r>
              <a:rPr lang="en-US" altLang="zh-TW" dirty="0"/>
              <a:t>UL 294</a:t>
            </a:r>
            <a:r>
              <a:rPr lang="zh-TW" altLang="en-US" dirty="0"/>
              <a:t>之國家標準，且近期內亦無制定類似標準之計畫。</a:t>
            </a:r>
            <a:endParaRPr lang="en-US" altLang="zh-TW" dirty="0"/>
          </a:p>
          <a:p>
            <a:pPr>
              <a:spcBef>
                <a:spcPts val="0"/>
              </a:spcBef>
              <a:spcAft>
                <a:spcPts val="0"/>
              </a:spcAft>
            </a:pPr>
            <a:r>
              <a:rPr lang="zh-TW" altLang="en-US" dirty="0"/>
              <a:t>有關老福機構為照顧失智老人管理需要，於防火門加設門卡磁扣鎖進行門禁管理，建議本署審酌修正防火門應免用鑰匙即可開啟之規定乙節，</a:t>
            </a:r>
            <a:r>
              <a:rPr lang="zh-TW" altLang="en-US" u="sng" dirty="0">
                <a:solidFill>
                  <a:srgbClr val="C00000"/>
                </a:solidFill>
              </a:rPr>
              <a:t>俟</a:t>
            </a:r>
            <a:r>
              <a:rPr lang="en-US" altLang="zh-TW" u="sng" dirty="0">
                <a:solidFill>
                  <a:srgbClr val="C00000"/>
                </a:solidFill>
              </a:rPr>
              <a:t>CNS</a:t>
            </a:r>
            <a:r>
              <a:rPr lang="zh-TW" altLang="en-US" u="sng" dirty="0">
                <a:solidFill>
                  <a:srgbClr val="C00000"/>
                </a:solidFill>
              </a:rPr>
              <a:t>增訂電子門鎖系統標準</a:t>
            </a:r>
            <a:r>
              <a:rPr lang="zh-TW" altLang="en-US" u="sng" dirty="0">
                <a:solidFill>
                  <a:srgbClr val="C00000"/>
                </a:solidFill>
                <a:latin typeface="Posterama" panose="020B0504020200020000" pitchFamily="34" charset="0"/>
                <a:cs typeface="Posterama" panose="020B0504020200020000" pitchFamily="34" charset="0"/>
              </a:rPr>
              <a:t>，</a:t>
            </a:r>
            <a:r>
              <a:rPr lang="zh-TW" altLang="en-US" u="sng" dirty="0">
                <a:solidFill>
                  <a:srgbClr val="C00000"/>
                </a:solidFill>
              </a:rPr>
              <a:t>本署再憑納入研修建築技術規則</a:t>
            </a:r>
            <a:r>
              <a:rPr lang="zh-TW" altLang="en-US" dirty="0"/>
              <a:t>，以資周全。</a:t>
            </a:r>
          </a:p>
        </p:txBody>
      </p:sp>
      <p:cxnSp>
        <p:nvCxnSpPr>
          <p:cNvPr id="4" name="直線接點 3">
            <a:extLst>
              <a:ext uri="{FF2B5EF4-FFF2-40B4-BE49-F238E27FC236}">
                <a16:creationId xmlns:a16="http://schemas.microsoft.com/office/drawing/2014/main" id="{E88E0ACB-A6C7-FFBF-0480-984C6F00F288}"/>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日期版面配置區 4">
            <a:extLst>
              <a:ext uri="{FF2B5EF4-FFF2-40B4-BE49-F238E27FC236}">
                <a16:creationId xmlns:a16="http://schemas.microsoft.com/office/drawing/2014/main" id="{41D63791-04BF-EEC0-347A-DA09CF5EDDE6}"/>
              </a:ext>
            </a:extLst>
          </p:cNvPr>
          <p:cNvSpPr>
            <a:spLocks noGrp="1"/>
          </p:cNvSpPr>
          <p:nvPr>
            <p:ph type="dt" sz="half" idx="10"/>
          </p:nvPr>
        </p:nvSpPr>
        <p:spPr/>
        <p:txBody>
          <a:bodyPr/>
          <a:lstStyle/>
          <a:p>
            <a:fld id="{051FBB2A-A6ED-464C-A378-EC8FBC430CE9}" type="datetime1">
              <a:rPr lang="zh-TW" altLang="en-US" smtClean="0"/>
              <a:t>2022/11/30</a:t>
            </a:fld>
            <a:endParaRPr lang="zh-TW" altLang="en-US"/>
          </a:p>
        </p:txBody>
      </p:sp>
      <p:sp>
        <p:nvSpPr>
          <p:cNvPr id="6" name="投影片編號版面配置區 5">
            <a:extLst>
              <a:ext uri="{FF2B5EF4-FFF2-40B4-BE49-F238E27FC236}">
                <a16:creationId xmlns:a16="http://schemas.microsoft.com/office/drawing/2014/main" id="{2A38DB5F-5D86-5751-CB5E-1C4C64305952}"/>
              </a:ext>
            </a:extLst>
          </p:cNvPr>
          <p:cNvSpPr>
            <a:spLocks noGrp="1"/>
          </p:cNvSpPr>
          <p:nvPr>
            <p:ph type="sldNum" sz="quarter" idx="12"/>
          </p:nvPr>
        </p:nvSpPr>
        <p:spPr/>
        <p:txBody>
          <a:bodyPr/>
          <a:lstStyle/>
          <a:p>
            <a:fld id="{D122B0B9-7B5A-4E7C-B90D-A0EA07B70D84}" type="slidenum">
              <a:rPr lang="zh-TW" altLang="en-US" smtClean="0"/>
              <a:t>37</a:t>
            </a:fld>
            <a:endParaRPr lang="zh-TW" altLang="en-US"/>
          </a:p>
        </p:txBody>
      </p:sp>
    </p:spTree>
    <p:extLst>
      <p:ext uri="{BB962C8B-B14F-4D97-AF65-F5344CB8AC3E}">
        <p14:creationId xmlns:p14="http://schemas.microsoft.com/office/powerpoint/2010/main" val="44126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72757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來文單位：台北市政府都市發展局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條第一項第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款</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請釋摘要：建築物戶外安全梯</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對外開口</a:t>
            </a:r>
            <a:r>
              <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單一或合計</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F0053EC4-3F4A-407F-99A5-6B131B1EB70E}"/>
              </a:ext>
            </a:extLst>
          </p:cNvPr>
          <p:cNvSpPr txBox="1"/>
          <p:nvPr/>
        </p:nvSpPr>
        <p:spPr>
          <a:xfrm>
            <a:off x="606932" y="2489702"/>
            <a:ext cx="7077543" cy="2006062"/>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just">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97</a:t>
            </a:r>
            <a:r>
              <a:rPr lang="zh-TW" altLang="en-US" sz="1800" b="0" dirty="0">
                <a:solidFill>
                  <a:srgbClr val="C00000"/>
                </a:solidFill>
                <a:latin typeface="微軟正黑體" panose="020B0604030504040204" pitchFamily="34" charset="-120"/>
                <a:ea typeface="微軟正黑體" panose="020B0604030504040204" pitchFamily="34" charset="-120"/>
              </a:rPr>
              <a:t>條 </a:t>
            </a:r>
            <a:endParaRPr lang="en-US" altLang="zh-TW" sz="1800" b="0" dirty="0">
              <a:solidFill>
                <a:srgbClr val="C00000"/>
              </a:solidFill>
              <a:latin typeface="微軟正黑體" panose="020B0604030504040204" pitchFamily="34" charset="-120"/>
              <a:ea typeface="微軟正黑體" panose="020B0604030504040204" pitchFamily="34" charset="-120"/>
            </a:endParaRPr>
          </a:p>
          <a:p>
            <a:pPr algn="just">
              <a:lnSpc>
                <a:spcPts val="2600"/>
              </a:lnSpc>
            </a:pPr>
            <a:r>
              <a:rPr lang="zh-TW" altLang="en-US" sz="1800" b="0" dirty="0">
                <a:solidFill>
                  <a:schemeClr val="tx1"/>
                </a:solidFill>
                <a:effectLst/>
                <a:latin typeface="微軟正黑體" panose="020B0604030504040204" pitchFamily="34" charset="-120"/>
                <a:ea typeface="微軟正黑體" panose="020B0604030504040204" pitchFamily="34" charset="-120"/>
              </a:rPr>
              <a:t>二、戶外安全梯之構造：</a:t>
            </a:r>
          </a:p>
          <a:p>
            <a:pPr algn="just">
              <a:lnSpc>
                <a:spcPts val="2600"/>
              </a:lnSpc>
            </a:pP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一</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安全梯間四週之牆壁應具有一小時以上之防火時效。</a:t>
            </a:r>
          </a:p>
          <a:p>
            <a:pPr algn="just">
              <a:lnSpc>
                <a:spcPts val="2600"/>
              </a:lnSpc>
            </a:pP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二</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除防火門外</a:t>
            </a:r>
            <a:r>
              <a:rPr lang="zh-TW" altLang="en-US" sz="1800" b="0" dirty="0">
                <a:solidFill>
                  <a:schemeClr val="tx1"/>
                </a:solidFill>
                <a:effectLst/>
                <a:latin typeface="Posterama" panose="020B0504020200020000" pitchFamily="34" charset="0"/>
                <a:ea typeface="微軟正黑體" panose="020B0604030504040204" pitchFamily="34" charset="-120"/>
                <a:cs typeface="Posterama" panose="020B0504020200020000" pitchFamily="34" charset="0"/>
              </a:rPr>
              <a:t>，</a:t>
            </a:r>
            <a:r>
              <a:rPr lang="zh-TW" altLang="en-US" sz="1800" b="0" dirty="0">
                <a:solidFill>
                  <a:srgbClr val="C00000"/>
                </a:solidFill>
                <a:latin typeface="微軟正黑體" panose="020B0604030504040204" pitchFamily="34" charset="-120"/>
                <a:ea typeface="微軟正黑體" panose="020B0604030504040204" pitchFamily="34" charset="-120"/>
              </a:rPr>
              <a:t>安全梯開口面積不得小於二平方公尺</a:t>
            </a:r>
            <a:r>
              <a:rPr lang="zh-TW" altLang="en-US" sz="1800" b="0" dirty="0">
                <a:solidFill>
                  <a:schemeClr val="tx1"/>
                </a:solidFill>
                <a:effectLst/>
                <a:latin typeface="微軟正黑體" panose="020B0604030504040204" pitchFamily="34" charset="-120"/>
                <a:ea typeface="微軟正黑體" panose="020B0604030504040204" pitchFamily="34" charset="-120"/>
              </a:rPr>
              <a:t>。但</a:t>
            </a:r>
            <a:endParaRPr lang="en-US" altLang="zh-TW" sz="1800" b="0" dirty="0">
              <a:solidFill>
                <a:schemeClr val="tx1"/>
              </a:solidFill>
              <a:effectLst/>
              <a:latin typeface="微軟正黑體" panose="020B0604030504040204" pitchFamily="34" charset="-120"/>
              <a:ea typeface="微軟正黑體" panose="020B0604030504040204" pitchFamily="34" charset="-120"/>
            </a:endParaRPr>
          </a:p>
          <a:p>
            <a:pPr algn="just">
              <a:lnSpc>
                <a:spcPts val="2600"/>
              </a:lnSpc>
            </a:pPr>
            <a:r>
              <a:rPr lang="zh-TW" altLang="en-US" sz="1800" b="0" dirty="0">
                <a:solidFill>
                  <a:schemeClr val="tx1"/>
                </a:solidFill>
                <a:effectLst/>
                <a:latin typeface="微軟正黑體" panose="020B0604030504040204" pitchFamily="34" charset="-120"/>
                <a:ea typeface="微軟正黑體" panose="020B0604030504040204" pitchFamily="34" charset="-120"/>
              </a:rPr>
              <a:t>     開口在一平方公尺以內，並具有半小時以上之防火時效</a:t>
            </a:r>
            <a:endParaRPr lang="en-US" altLang="zh-TW" sz="1800" b="0" dirty="0">
              <a:solidFill>
                <a:schemeClr val="tx1"/>
              </a:solidFill>
              <a:effectLst/>
              <a:latin typeface="微軟正黑體" panose="020B0604030504040204" pitchFamily="34" charset="-120"/>
              <a:ea typeface="微軟正黑體" panose="020B0604030504040204" pitchFamily="34" charset="-120"/>
            </a:endParaRPr>
          </a:p>
          <a:p>
            <a:pPr algn="just">
              <a:lnSpc>
                <a:spcPts val="2600"/>
              </a:lnSpc>
            </a:pPr>
            <a:r>
              <a:rPr lang="zh-TW" altLang="en-US" sz="1800" b="0" dirty="0">
                <a:solidFill>
                  <a:schemeClr val="tx1"/>
                </a:solidFill>
                <a:effectLst/>
                <a:latin typeface="微軟正黑體" panose="020B0604030504040204" pitchFamily="34" charset="-120"/>
                <a:ea typeface="微軟正黑體" panose="020B0604030504040204" pitchFamily="34" charset="-120"/>
              </a:rPr>
              <a:t>     之防火設備者，不在此限。</a:t>
            </a:r>
          </a:p>
        </p:txBody>
      </p:sp>
      <p:sp>
        <p:nvSpPr>
          <p:cNvPr id="7" name="文字方塊 6">
            <a:extLst>
              <a:ext uri="{FF2B5EF4-FFF2-40B4-BE49-F238E27FC236}">
                <a16:creationId xmlns:a16="http://schemas.microsoft.com/office/drawing/2014/main" id="{65135781-470F-49C5-B45F-D94E75B3EE23}"/>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二</a:t>
            </a:r>
            <a:endPar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4B362107-614F-CEFE-1BD0-A081A181E485}"/>
              </a:ext>
            </a:extLst>
          </p:cNvPr>
          <p:cNvSpPr txBox="1"/>
          <p:nvPr/>
        </p:nvSpPr>
        <p:spPr>
          <a:xfrm>
            <a:off x="606932" y="4716500"/>
            <a:ext cx="10156860" cy="1477328"/>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r>
              <a:rPr lang="zh-TW" altLang="en-US" dirty="0"/>
              <a:t>按「依建築技術規則建築設計施工編第</a:t>
            </a:r>
            <a:r>
              <a:rPr lang="en-US" altLang="zh-TW" dirty="0"/>
              <a:t>97</a:t>
            </a:r>
            <a:r>
              <a:rPr lang="zh-TW" altLang="en-US" dirty="0"/>
              <a:t>條第</a:t>
            </a:r>
            <a:r>
              <a:rPr lang="en-US" altLang="zh-TW" dirty="0"/>
              <a:t>1</a:t>
            </a:r>
            <a:r>
              <a:rPr lang="zh-TW" altLang="en-US" dirty="0"/>
              <a:t>項第</a:t>
            </a:r>
            <a:r>
              <a:rPr lang="en-US" altLang="zh-TW" dirty="0"/>
              <a:t>2</a:t>
            </a:r>
            <a:r>
              <a:rPr lang="zh-TW" altLang="en-US" dirty="0"/>
              <a:t>款第</a:t>
            </a:r>
            <a:r>
              <a:rPr lang="en-US" altLang="zh-TW" dirty="0"/>
              <a:t>4</a:t>
            </a:r>
            <a:r>
              <a:rPr lang="zh-TW" altLang="en-US" dirty="0"/>
              <a:t>目規定，戶外安全梯「對外開口面積（非屬開設窗戶部分）應在</a:t>
            </a:r>
            <a:r>
              <a:rPr lang="en-US" altLang="zh-TW" dirty="0"/>
              <a:t>2</a:t>
            </a:r>
            <a:r>
              <a:rPr lang="zh-TW" altLang="en-US" dirty="0"/>
              <a:t>平方公尺以上，」該目規定之</a:t>
            </a:r>
            <a:r>
              <a:rPr lang="en-US" altLang="zh-TW" dirty="0"/>
              <a:t>2</a:t>
            </a:r>
            <a:r>
              <a:rPr lang="zh-TW" altLang="en-US" dirty="0"/>
              <a:t>平方公尺應為</a:t>
            </a:r>
            <a:r>
              <a:rPr lang="zh-TW" altLang="en-US" u="sng" dirty="0">
                <a:solidFill>
                  <a:srgbClr val="C00000"/>
                </a:solidFill>
              </a:rPr>
              <a:t>單一開口之淨空面積，不得為開口淨空面積之累計</a:t>
            </a:r>
            <a:r>
              <a:rPr lang="zh-TW" altLang="en-US" dirty="0"/>
              <a:t>，」前經本部</a:t>
            </a:r>
            <a:r>
              <a:rPr lang="en-US" altLang="zh-TW" dirty="0">
                <a:solidFill>
                  <a:srgbClr val="C00000"/>
                </a:solidFill>
              </a:rPr>
              <a:t>102</a:t>
            </a:r>
            <a:r>
              <a:rPr lang="zh-TW" altLang="en-US" dirty="0"/>
              <a:t>年</a:t>
            </a:r>
            <a:r>
              <a:rPr lang="en-US" altLang="zh-TW" dirty="0"/>
              <a:t>11</a:t>
            </a:r>
            <a:r>
              <a:rPr lang="zh-TW" altLang="en-US" dirty="0"/>
              <a:t>月</a:t>
            </a:r>
            <a:r>
              <a:rPr lang="en-US" altLang="zh-TW" dirty="0"/>
              <a:t>8</a:t>
            </a:r>
            <a:r>
              <a:rPr lang="zh-TW" altLang="en-US" dirty="0"/>
              <a:t>日內投營建管字第</a:t>
            </a:r>
            <a:r>
              <a:rPr lang="en-US" altLang="zh-TW" dirty="0"/>
              <a:t>1020330720</a:t>
            </a:r>
            <a:r>
              <a:rPr lang="zh-TW" altLang="en-US" dirty="0"/>
              <a:t>號</a:t>
            </a:r>
            <a:r>
              <a:rPr lang="zh-TW" altLang="en-US" dirty="0">
                <a:solidFill>
                  <a:srgbClr val="C00000"/>
                </a:solidFill>
              </a:rPr>
              <a:t>函釋示在業</a:t>
            </a:r>
            <a:r>
              <a:rPr lang="zh-TW" altLang="en-US" dirty="0"/>
              <a:t>，設置</a:t>
            </a:r>
            <a:r>
              <a:rPr lang="zh-TW" altLang="en-US" dirty="0">
                <a:solidFill>
                  <a:srgbClr val="C00000"/>
                </a:solidFill>
              </a:rPr>
              <a:t>防墜設施</a:t>
            </a:r>
            <a:r>
              <a:rPr lang="zh-TW" altLang="en-US" dirty="0"/>
              <a:t>亦不得致使戶外安全梯對外開口面積不符第</a:t>
            </a:r>
            <a:r>
              <a:rPr lang="en-US" altLang="zh-TW" dirty="0"/>
              <a:t>97</a:t>
            </a:r>
            <a:r>
              <a:rPr lang="zh-TW" altLang="en-US" dirty="0"/>
              <a:t>條第</a:t>
            </a:r>
            <a:r>
              <a:rPr lang="en-US" altLang="zh-TW" dirty="0"/>
              <a:t>1</a:t>
            </a:r>
            <a:r>
              <a:rPr lang="zh-TW" altLang="en-US" dirty="0"/>
              <a:t>項第</a:t>
            </a:r>
            <a:r>
              <a:rPr lang="en-US" altLang="zh-TW" dirty="0"/>
              <a:t>2</a:t>
            </a:r>
            <a:r>
              <a:rPr lang="zh-TW" altLang="en-US" dirty="0"/>
              <a:t>款第</a:t>
            </a:r>
            <a:r>
              <a:rPr lang="en-US" altLang="zh-TW" dirty="0"/>
              <a:t>4</a:t>
            </a:r>
            <a:r>
              <a:rPr lang="zh-TW" altLang="en-US" dirty="0"/>
              <a:t>目規定，請依上述原則本於權責核處∘</a:t>
            </a:r>
          </a:p>
        </p:txBody>
      </p:sp>
      <p:cxnSp>
        <p:nvCxnSpPr>
          <p:cNvPr id="4" name="直線接點 3">
            <a:extLst>
              <a:ext uri="{FF2B5EF4-FFF2-40B4-BE49-F238E27FC236}">
                <a16:creationId xmlns:a16="http://schemas.microsoft.com/office/drawing/2014/main" id="{6530C211-1525-A635-BE58-52A970410DB4}"/>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日期版面配置區 4">
            <a:extLst>
              <a:ext uri="{FF2B5EF4-FFF2-40B4-BE49-F238E27FC236}">
                <a16:creationId xmlns:a16="http://schemas.microsoft.com/office/drawing/2014/main" id="{9B6E4B52-3BA5-69C1-6031-9B7570765D3B}"/>
              </a:ext>
            </a:extLst>
          </p:cNvPr>
          <p:cNvSpPr>
            <a:spLocks noGrp="1"/>
          </p:cNvSpPr>
          <p:nvPr>
            <p:ph type="dt" sz="half" idx="10"/>
          </p:nvPr>
        </p:nvSpPr>
        <p:spPr/>
        <p:txBody>
          <a:bodyPr/>
          <a:lstStyle/>
          <a:p>
            <a:fld id="{40BC1362-71C8-4757-919A-7C41DDB371A9}" type="datetime1">
              <a:rPr lang="zh-TW" altLang="en-US" smtClean="0"/>
              <a:t>2022/11/30</a:t>
            </a:fld>
            <a:endParaRPr lang="zh-TW" altLang="en-US"/>
          </a:p>
        </p:txBody>
      </p:sp>
      <p:sp>
        <p:nvSpPr>
          <p:cNvPr id="6" name="投影片編號版面配置區 5">
            <a:extLst>
              <a:ext uri="{FF2B5EF4-FFF2-40B4-BE49-F238E27FC236}">
                <a16:creationId xmlns:a16="http://schemas.microsoft.com/office/drawing/2014/main" id="{31B898F9-6FAB-3004-74E6-510B0D3EBC6A}"/>
              </a:ext>
            </a:extLst>
          </p:cNvPr>
          <p:cNvSpPr>
            <a:spLocks noGrp="1"/>
          </p:cNvSpPr>
          <p:nvPr>
            <p:ph type="sldNum" sz="quarter" idx="12"/>
          </p:nvPr>
        </p:nvSpPr>
        <p:spPr/>
        <p:txBody>
          <a:bodyPr/>
          <a:lstStyle/>
          <a:p>
            <a:fld id="{D122B0B9-7B5A-4E7C-B90D-A0EA07B70D84}" type="slidenum">
              <a:rPr lang="zh-TW" altLang="en-US" smtClean="0"/>
              <a:t>38</a:t>
            </a:fld>
            <a:endParaRPr lang="zh-TW" altLang="en-US"/>
          </a:p>
        </p:txBody>
      </p:sp>
    </p:spTree>
    <p:extLst>
      <p:ext uri="{BB962C8B-B14F-4D97-AF65-F5344CB8AC3E}">
        <p14:creationId xmlns:p14="http://schemas.microsoft.com/office/powerpoint/2010/main" val="412976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72757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06</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24</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來文單位：德嶸建築師事務所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款</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請釋摘要：建築物</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防火時效與退縮距離</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F0053EC4-3F4A-407F-99A5-6B131B1EB70E}"/>
              </a:ext>
            </a:extLst>
          </p:cNvPr>
          <p:cNvSpPr txBox="1"/>
          <p:nvPr/>
        </p:nvSpPr>
        <p:spPr>
          <a:xfrm>
            <a:off x="728561" y="2420033"/>
            <a:ext cx="7440079" cy="2339487"/>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just">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110</a:t>
            </a:r>
            <a:r>
              <a:rPr lang="zh-TW" altLang="en-US" sz="1800" b="0" dirty="0">
                <a:solidFill>
                  <a:srgbClr val="C00000"/>
                </a:solidFill>
                <a:latin typeface="微軟正黑體" panose="020B0604030504040204" pitchFamily="34" charset="-120"/>
                <a:ea typeface="微軟正黑體" panose="020B0604030504040204" pitchFamily="34" charset="-120"/>
              </a:rPr>
              <a:t>條 </a:t>
            </a:r>
            <a:endParaRPr lang="en-US" altLang="zh-TW" sz="1800" b="0" dirty="0">
              <a:solidFill>
                <a:srgbClr val="C00000"/>
              </a:solidFill>
              <a:latin typeface="微軟正黑體" panose="020B0604030504040204" pitchFamily="34" charset="-120"/>
              <a:ea typeface="微軟正黑體" panose="020B0604030504040204" pitchFamily="34" charset="-120"/>
            </a:endParaRPr>
          </a:p>
          <a:p>
            <a:pPr algn="just">
              <a:lnSpc>
                <a:spcPts val="2600"/>
              </a:lnSpc>
            </a:pPr>
            <a:r>
              <a:rPr lang="zh-TW" altLang="en-US" sz="1800" b="0" dirty="0">
                <a:solidFill>
                  <a:schemeClr val="tx1"/>
                </a:solidFill>
                <a:effectLst/>
                <a:latin typeface="微軟正黑體" panose="020B0604030504040204" pitchFamily="34" charset="-120"/>
                <a:ea typeface="微軟正黑體" panose="020B0604030504040204" pitchFamily="34" charset="-120"/>
              </a:rPr>
              <a:t>二、建築物自基地境界線退縮留設之防火間隔</a:t>
            </a:r>
            <a:r>
              <a:rPr lang="zh-TW" altLang="en-US" sz="1800" b="0" dirty="0">
                <a:solidFill>
                  <a:srgbClr val="C00000"/>
                </a:solidFill>
                <a:latin typeface="微軟正黑體" panose="020B0604030504040204" pitchFamily="34" charset="-120"/>
                <a:ea typeface="微軟正黑體" panose="020B0604030504040204" pitchFamily="34" charset="-120"/>
              </a:rPr>
              <a:t>在一．五公尺以上未達三公尺範圍內之外牆部分，應具有半小時以上防火時效，其牆上之開口應裝設具同等以上防火時效之防火門窗等防火設備。</a:t>
            </a:r>
            <a:r>
              <a:rPr lang="zh-TW" altLang="en-US" sz="1800" b="0" dirty="0">
                <a:solidFill>
                  <a:schemeClr val="tx1"/>
                </a:solidFill>
                <a:effectLst/>
                <a:latin typeface="微軟正黑體" panose="020B0604030504040204" pitchFamily="34" charset="-120"/>
                <a:ea typeface="微軟正黑體" panose="020B0604030504040204" pitchFamily="34" charset="-120"/>
              </a:rPr>
              <a:t>但同一居室開口面積在三平方公尺以下，且以具半小時防火時效之牆壁（不包括裝設於該牆壁上之門窗）與樓板區劃分隔者，其外牆之開口不在此限。</a:t>
            </a:r>
            <a:endParaRPr lang="en-US" altLang="zh-TW" sz="1800" b="0" dirty="0">
              <a:solidFill>
                <a:schemeClr val="tx1"/>
              </a:solidFill>
              <a:effectLst/>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7610496E-621A-4F87-B68F-63F379D8BD0F}"/>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三</a:t>
            </a:r>
            <a:endPar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DB1483AD-B2FF-FFBE-C9AF-2EFA3B98FA1F}"/>
              </a:ext>
            </a:extLst>
          </p:cNvPr>
          <p:cNvSpPr txBox="1"/>
          <p:nvPr/>
        </p:nvSpPr>
        <p:spPr>
          <a:xfrm>
            <a:off x="728561" y="4929980"/>
            <a:ext cx="10622020" cy="1077218"/>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spcBef>
                <a:spcPts val="0"/>
              </a:spcBef>
            </a:pPr>
            <a:r>
              <a:rPr lang="zh-TW" altLang="en-US" dirty="0"/>
              <a:t>防火建築物在距地界線</a:t>
            </a:r>
            <a:r>
              <a:rPr lang="en-US" altLang="zh-TW" dirty="0"/>
              <a:t>1.5</a:t>
            </a:r>
            <a:r>
              <a:rPr lang="zh-TW" altLang="en-US" dirty="0"/>
              <a:t>公尺以上未達</a:t>
            </a:r>
            <a:r>
              <a:rPr lang="en-US" altLang="zh-TW" dirty="0"/>
              <a:t>3</a:t>
            </a:r>
            <a:r>
              <a:rPr lang="zh-TW" altLang="en-US" dirty="0"/>
              <a:t>公尺範圍內之</a:t>
            </a:r>
            <a:r>
              <a:rPr lang="zh-TW" altLang="en-US" dirty="0">
                <a:solidFill>
                  <a:srgbClr val="C00000"/>
                </a:solidFill>
              </a:rPr>
              <a:t>外牆開口，如已裝設具半小時以上防火時效之防火門窗等防火設備，不受同款後段但書之限制，即無同一居室開口面積之限制。</a:t>
            </a:r>
          </a:p>
          <a:p>
            <a:pPr>
              <a:spcBef>
                <a:spcPts val="0"/>
              </a:spcBef>
              <a:spcAft>
                <a:spcPts val="0"/>
              </a:spcAft>
            </a:pPr>
            <a:r>
              <a:rPr lang="zh-TW" altLang="en-US" dirty="0"/>
              <a:t>另如使用本部認可通過之防火鐵捲門，應依認可通知書所載認可使用內容辦理。</a:t>
            </a:r>
          </a:p>
        </p:txBody>
      </p:sp>
      <p:cxnSp>
        <p:nvCxnSpPr>
          <p:cNvPr id="4" name="直線接點 3">
            <a:extLst>
              <a:ext uri="{FF2B5EF4-FFF2-40B4-BE49-F238E27FC236}">
                <a16:creationId xmlns:a16="http://schemas.microsoft.com/office/drawing/2014/main" id="{47848A18-C073-C63D-0B16-FDF604483A74}"/>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日期版面配置區 4">
            <a:extLst>
              <a:ext uri="{FF2B5EF4-FFF2-40B4-BE49-F238E27FC236}">
                <a16:creationId xmlns:a16="http://schemas.microsoft.com/office/drawing/2014/main" id="{ADFE29AB-E0E4-642C-A930-005877207371}"/>
              </a:ext>
            </a:extLst>
          </p:cNvPr>
          <p:cNvSpPr>
            <a:spLocks noGrp="1"/>
          </p:cNvSpPr>
          <p:nvPr>
            <p:ph type="dt" sz="half" idx="10"/>
          </p:nvPr>
        </p:nvSpPr>
        <p:spPr/>
        <p:txBody>
          <a:bodyPr/>
          <a:lstStyle/>
          <a:p>
            <a:fld id="{C788F006-DEDC-4BAA-8FD5-0C89AEEFA8E1}" type="datetime1">
              <a:rPr lang="zh-TW" altLang="en-US" smtClean="0"/>
              <a:t>2022/11/30</a:t>
            </a:fld>
            <a:endParaRPr lang="zh-TW" altLang="en-US"/>
          </a:p>
        </p:txBody>
      </p:sp>
      <p:sp>
        <p:nvSpPr>
          <p:cNvPr id="6" name="投影片編號版面配置區 5">
            <a:extLst>
              <a:ext uri="{FF2B5EF4-FFF2-40B4-BE49-F238E27FC236}">
                <a16:creationId xmlns:a16="http://schemas.microsoft.com/office/drawing/2014/main" id="{756B3461-AFE3-8ADE-59DA-0C2D3593EC93}"/>
              </a:ext>
            </a:extLst>
          </p:cNvPr>
          <p:cNvSpPr>
            <a:spLocks noGrp="1"/>
          </p:cNvSpPr>
          <p:nvPr>
            <p:ph type="sldNum" sz="quarter" idx="12"/>
          </p:nvPr>
        </p:nvSpPr>
        <p:spPr/>
        <p:txBody>
          <a:bodyPr/>
          <a:lstStyle/>
          <a:p>
            <a:fld id="{D122B0B9-7B5A-4E7C-B90D-A0EA07B70D84}" type="slidenum">
              <a:rPr lang="zh-TW" altLang="en-US" smtClean="0"/>
              <a:t>39</a:t>
            </a:fld>
            <a:endParaRPr lang="zh-TW" altLang="en-US"/>
          </a:p>
        </p:txBody>
      </p:sp>
    </p:spTree>
    <p:extLst>
      <p:ext uri="{BB962C8B-B14F-4D97-AF65-F5344CB8AC3E}">
        <p14:creationId xmlns:p14="http://schemas.microsoft.com/office/powerpoint/2010/main" val="32408028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42225AC1-1355-4B54-ABE8-C5AB3990D8EB}"/>
              </a:ext>
            </a:extLst>
          </p:cNvPr>
          <p:cNvGrpSpPr/>
          <p:nvPr/>
        </p:nvGrpSpPr>
        <p:grpSpPr>
          <a:xfrm>
            <a:off x="0" y="2515508"/>
            <a:ext cx="4387933" cy="2301764"/>
            <a:chOff x="0" y="2515508"/>
            <a:chExt cx="4387933" cy="2301764"/>
          </a:xfrm>
        </p:grpSpPr>
        <p:sp>
          <p:nvSpPr>
            <p:cNvPr id="7" name="矩形 6">
              <a:extLst>
                <a:ext uri="{FF2B5EF4-FFF2-40B4-BE49-F238E27FC236}">
                  <a16:creationId xmlns:a16="http://schemas.microsoft.com/office/drawing/2014/main" id="{6AE513CE-308C-4B8E-8D73-F4B97CFF663C}"/>
                </a:ext>
              </a:extLst>
            </p:cNvPr>
            <p:cNvSpPr/>
            <p:nvPr/>
          </p:nvSpPr>
          <p:spPr>
            <a:xfrm>
              <a:off x="0" y="2515508"/>
              <a:ext cx="2026763" cy="2301764"/>
            </a:xfrm>
            <a:prstGeom prst="rect">
              <a:avLst/>
            </a:prstGeom>
            <a:solidFill>
              <a:srgbClr val="BFBF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矩形 7">
              <a:extLst>
                <a:ext uri="{FF2B5EF4-FFF2-40B4-BE49-F238E27FC236}">
                  <a16:creationId xmlns:a16="http://schemas.microsoft.com/office/drawing/2014/main" id="{58B63FF6-07BC-44F9-827C-65BDE6528AA3}"/>
                </a:ext>
              </a:extLst>
            </p:cNvPr>
            <p:cNvSpPr/>
            <p:nvPr/>
          </p:nvSpPr>
          <p:spPr>
            <a:xfrm>
              <a:off x="148965" y="3266922"/>
              <a:ext cx="4238968" cy="798937"/>
            </a:xfrm>
            <a:prstGeom prst="rect">
              <a:avLst/>
            </a:prstGeom>
            <a:noFill/>
          </p:spPr>
          <p:txBody>
            <a:bodyPr wrap="square">
              <a:spAutoFit/>
            </a:bodyPr>
            <a:lstStyle/>
            <a:p>
              <a:pPr algn="ctr" defTabSz="914309">
                <a:lnSpc>
                  <a:spcPts val="6000"/>
                </a:lnSpc>
                <a:defRPr/>
              </a:pPr>
              <a:r>
                <a:rPr kumimoji="1" lang="zh-TW" altLang="en-US" sz="4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a:t>
              </a:r>
              <a:r>
                <a:rPr kumimoji="1" lang="zh-TW" altLang="en-US" sz="4400" u="sng" dirty="0">
                  <a:solidFill>
                    <a:schemeClr val="bg1"/>
                  </a:solidFill>
                  <a:latin typeface="微軟正黑體" panose="020B0604030504040204" pitchFamily="34" charset="-120"/>
                  <a:ea typeface="微軟正黑體" panose="020B0604030504040204" pitchFamily="34" charset="-120"/>
                </a:rPr>
                <a:t>層次次</a:t>
              </a:r>
              <a:endParaRPr kumimoji="1" lang="en-US" altLang="zh-TW" sz="4400" u="sng" dirty="0">
                <a:solidFill>
                  <a:schemeClr val="bg1"/>
                </a:solidFill>
                <a:latin typeface="微軟正黑體" panose="020B0604030504040204" pitchFamily="34" charset="-120"/>
                <a:ea typeface="微軟正黑體" panose="020B0604030504040204" pitchFamily="34" charset="-120"/>
              </a:endParaRPr>
            </a:p>
          </p:txBody>
        </p:sp>
      </p:grpSp>
      <p:sp>
        <p:nvSpPr>
          <p:cNvPr id="14" name="文字方塊 13">
            <a:extLst>
              <a:ext uri="{FF2B5EF4-FFF2-40B4-BE49-F238E27FC236}">
                <a16:creationId xmlns:a16="http://schemas.microsoft.com/office/drawing/2014/main" id="{CF5436BD-C24B-42A9-821D-61CD61FE09D6}"/>
              </a:ext>
            </a:extLst>
          </p:cNvPr>
          <p:cNvSpPr txBox="1"/>
          <p:nvPr/>
        </p:nvSpPr>
        <p:spPr>
          <a:xfrm>
            <a:off x="4567083" y="2706331"/>
            <a:ext cx="6366677" cy="1960345"/>
          </a:xfrm>
          <a:prstGeom prst="rect">
            <a:avLst/>
          </a:prstGeom>
          <a:noFill/>
        </p:spPr>
        <p:txBody>
          <a:bodyPr wrap="square">
            <a:spAutoFit/>
          </a:bodyPr>
          <a:lstStyle>
            <a:defPPr>
              <a:defRPr lang="zh-TW"/>
            </a:defPPr>
            <a:lvl1pPr>
              <a:lnSpc>
                <a:spcPts val="2400"/>
              </a:lnSpc>
              <a:spcBef>
                <a:spcPts val="1200"/>
              </a:spcBef>
              <a:defRPr kumimoji="1" sz="2400">
                <a:solidFill>
                  <a:prstClr val="black"/>
                </a:solidFill>
                <a:latin typeface="微軟正黑體" panose="020B0604030504040204" pitchFamily="34" charset="-120"/>
                <a:ea typeface="微軟正黑體" panose="020B0604030504040204" pitchFamily="34" charset="-120"/>
              </a:defRPr>
            </a:lvl1pPr>
          </a:lstStyle>
          <a:p>
            <a:pPr>
              <a:lnSpc>
                <a:spcPct val="150000"/>
              </a:lnSpc>
              <a:spcAft>
                <a:spcPts val="1200"/>
              </a:spcAft>
            </a:pPr>
            <a:r>
              <a:rPr lang="zh-TW" altLang="en-US" sz="3600" u="sng" dirty="0">
                <a:solidFill>
                  <a:srgbClr val="C00000"/>
                </a:solidFill>
                <a:effectLst>
                  <a:outerShdw blurRad="38100" dist="38100" dir="2700000" algn="tl">
                    <a:srgbClr val="000000">
                      <a:alpha val="43137"/>
                    </a:srgbClr>
                  </a:outerShdw>
                </a:effectLst>
              </a:rPr>
              <a:t>文義</a:t>
            </a:r>
            <a:r>
              <a:rPr lang="zh-TW" altLang="en-US" sz="3600" dirty="0">
                <a:solidFill>
                  <a:schemeClr val="tx1"/>
                </a:solidFill>
                <a:effectLst>
                  <a:outerShdw blurRad="38100" dist="38100" dir="2700000" algn="tl">
                    <a:srgbClr val="000000">
                      <a:alpha val="43137"/>
                    </a:srgbClr>
                  </a:outerShdw>
                </a:effectLst>
              </a:rPr>
              <a:t>解釋</a:t>
            </a:r>
            <a:endParaRPr lang="en-US" altLang="zh-TW" sz="3600" dirty="0">
              <a:solidFill>
                <a:schemeClr val="tx1"/>
              </a:solidFill>
              <a:effectLst>
                <a:outerShdw blurRad="38100" dist="38100" dir="2700000" algn="tl">
                  <a:srgbClr val="000000">
                    <a:alpha val="43137"/>
                  </a:srgbClr>
                </a:outerShdw>
              </a:effectLst>
            </a:endParaRPr>
          </a:p>
          <a:p>
            <a:pPr>
              <a:lnSpc>
                <a:spcPct val="150000"/>
              </a:lnSpc>
              <a:spcAft>
                <a:spcPts val="1200"/>
              </a:spcAft>
            </a:pPr>
            <a:r>
              <a:rPr lang="zh-TW" altLang="en-US" sz="3600" u="sng" dirty="0">
                <a:solidFill>
                  <a:srgbClr val="C00000"/>
                </a:solidFill>
                <a:effectLst>
                  <a:outerShdw blurRad="38100" dist="38100" dir="2700000" algn="tl">
                    <a:srgbClr val="000000">
                      <a:alpha val="43137"/>
                    </a:srgbClr>
                  </a:outerShdw>
                </a:effectLst>
              </a:rPr>
              <a:t>補充</a:t>
            </a:r>
            <a:r>
              <a:rPr lang="zh-TW" altLang="en-US" sz="3600" dirty="0">
                <a:solidFill>
                  <a:schemeClr val="tx1"/>
                </a:solidFill>
                <a:effectLst>
                  <a:outerShdw blurRad="38100" dist="38100" dir="2700000" algn="tl">
                    <a:srgbClr val="000000">
                      <a:alpha val="43137"/>
                    </a:srgbClr>
                  </a:outerShdw>
                </a:effectLst>
              </a:rPr>
              <a:t>解釋</a:t>
            </a:r>
          </a:p>
        </p:txBody>
      </p:sp>
      <p:cxnSp>
        <p:nvCxnSpPr>
          <p:cNvPr id="10" name="直線接點 9">
            <a:extLst>
              <a:ext uri="{FF2B5EF4-FFF2-40B4-BE49-F238E27FC236}">
                <a16:creationId xmlns:a16="http://schemas.microsoft.com/office/drawing/2014/main" id="{24D577D6-44C0-4D65-B6D9-7CE4B4C6DB9D}"/>
              </a:ext>
            </a:extLst>
          </p:cNvPr>
          <p:cNvCxnSpPr>
            <a:cxnSpLocks/>
          </p:cNvCxnSpPr>
          <p:nvPr/>
        </p:nvCxnSpPr>
        <p:spPr>
          <a:xfrm>
            <a:off x="4441579" y="2706331"/>
            <a:ext cx="0" cy="226145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AE737862-389F-4E80-B203-6D476D4860CA}"/>
              </a:ext>
            </a:extLst>
          </p:cNvPr>
          <p:cNvSpPr/>
          <p:nvPr/>
        </p:nvSpPr>
        <p:spPr>
          <a:xfrm>
            <a:off x="148965" y="3266922"/>
            <a:ext cx="4238968" cy="798937"/>
          </a:xfrm>
          <a:prstGeom prst="rect">
            <a:avLst/>
          </a:prstGeom>
          <a:noFill/>
        </p:spPr>
        <p:txBody>
          <a:bodyPr wrap="square">
            <a:spAutoFit/>
          </a:bodyPr>
          <a:lstStyle/>
          <a:p>
            <a:pPr algn="ctr" defTabSz="914309">
              <a:lnSpc>
                <a:spcPts val="6000"/>
              </a:lnSpc>
              <a:defRPr/>
            </a:pPr>
            <a:r>
              <a:rPr kumimoji="1" lang="zh-TW" altLang="en-US" sz="4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a:t>
            </a:r>
            <a:r>
              <a:rPr kumimoji="1" lang="zh-TW" altLang="en-US" sz="4400" u="sng" dirty="0">
                <a:solidFill>
                  <a:schemeClr val="bg1"/>
                </a:solidFill>
                <a:latin typeface="微軟正黑體" panose="020B0604030504040204" pitchFamily="34" charset="-120"/>
                <a:ea typeface="微軟正黑體" panose="020B0604030504040204" pitchFamily="34" charset="-120"/>
              </a:rPr>
              <a:t>層次次</a:t>
            </a:r>
            <a:endParaRPr kumimoji="1" lang="en-US" altLang="zh-TW" sz="4400" u="sng" dirty="0">
              <a:solidFill>
                <a:schemeClr val="bg1"/>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37E4BE34-5CB8-44AC-B320-9BBB154F63BD}"/>
              </a:ext>
            </a:extLst>
          </p:cNvPr>
          <p:cNvSpPr/>
          <p:nvPr/>
        </p:nvSpPr>
        <p:spPr>
          <a:xfrm>
            <a:off x="2026763" y="3254818"/>
            <a:ext cx="1934680" cy="798937"/>
          </a:xfrm>
          <a:prstGeom prst="rect">
            <a:avLst/>
          </a:prstGeom>
          <a:noFill/>
        </p:spPr>
        <p:txBody>
          <a:bodyPr wrap="square">
            <a:spAutoFit/>
          </a:bodyPr>
          <a:lstStyle/>
          <a:p>
            <a:pPr defTabSz="914309">
              <a:lnSpc>
                <a:spcPts val="6000"/>
              </a:lnSpc>
              <a:defRPr/>
            </a:pPr>
            <a:r>
              <a:rPr kumimoji="1" lang="zh-TW" altLang="en-US"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生效日</a:t>
            </a:r>
            <a:endParaRPr kumimoji="1" lang="en-US" altLang="zh-TW"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日期版面配置區 1">
            <a:extLst>
              <a:ext uri="{FF2B5EF4-FFF2-40B4-BE49-F238E27FC236}">
                <a16:creationId xmlns:a16="http://schemas.microsoft.com/office/drawing/2014/main" id="{96961660-4064-301B-02B5-8C423BE64763}"/>
              </a:ext>
            </a:extLst>
          </p:cNvPr>
          <p:cNvSpPr>
            <a:spLocks noGrp="1"/>
          </p:cNvSpPr>
          <p:nvPr>
            <p:ph type="dt" sz="half" idx="10"/>
          </p:nvPr>
        </p:nvSpPr>
        <p:spPr/>
        <p:txBody>
          <a:bodyPr/>
          <a:lstStyle/>
          <a:p>
            <a:fld id="{63CB0CF2-8F40-46B5-83DC-93B82C7BC199}" type="datetime1">
              <a:rPr lang="zh-TW" altLang="en-US" smtClean="0"/>
              <a:t>2022/11/30</a:t>
            </a:fld>
            <a:endParaRPr lang="zh-TW" altLang="en-US"/>
          </a:p>
        </p:txBody>
      </p:sp>
      <p:sp>
        <p:nvSpPr>
          <p:cNvPr id="3" name="投影片編號版面配置區 2">
            <a:extLst>
              <a:ext uri="{FF2B5EF4-FFF2-40B4-BE49-F238E27FC236}">
                <a16:creationId xmlns:a16="http://schemas.microsoft.com/office/drawing/2014/main" id="{EC07C5D4-0CF8-92FB-0809-26F2129C78B2}"/>
              </a:ext>
            </a:extLst>
          </p:cNvPr>
          <p:cNvSpPr>
            <a:spLocks noGrp="1"/>
          </p:cNvSpPr>
          <p:nvPr>
            <p:ph type="sldNum" sz="quarter" idx="12"/>
          </p:nvPr>
        </p:nvSpPr>
        <p:spPr/>
        <p:txBody>
          <a:bodyPr/>
          <a:lstStyle/>
          <a:p>
            <a:fld id="{D122B0B9-7B5A-4E7C-B90D-A0EA07B70D84}" type="slidenum">
              <a:rPr lang="zh-TW" altLang="en-US" smtClean="0"/>
              <a:t>4</a:t>
            </a:fld>
            <a:endParaRPr lang="zh-TW" altLang="en-US"/>
          </a:p>
        </p:txBody>
      </p:sp>
    </p:spTree>
    <p:extLst>
      <p:ext uri="{BB962C8B-B14F-4D97-AF65-F5344CB8AC3E}">
        <p14:creationId xmlns:p14="http://schemas.microsoft.com/office/powerpoint/2010/main" val="598212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72757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08</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來文單位：陳大雄建築師事務所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款</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請釋摘要：建築物</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防火時效與退縮距離</a:t>
            </a:r>
            <a:r>
              <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但書適用</a:t>
            </a:r>
            <a:r>
              <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單一或合計</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F0053EC4-3F4A-407F-99A5-6B131B1EB70E}"/>
              </a:ext>
            </a:extLst>
          </p:cNvPr>
          <p:cNvSpPr txBox="1"/>
          <p:nvPr/>
        </p:nvSpPr>
        <p:spPr>
          <a:xfrm>
            <a:off x="728561" y="2420033"/>
            <a:ext cx="7077543" cy="2339487"/>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just">
              <a:spcBef>
                <a:spcPts val="1200"/>
              </a:spcBef>
            </a:pPr>
            <a:r>
              <a:rPr lang="zh-TW" altLang="en-US" sz="1800" b="0" dirty="0">
                <a:solidFill>
                  <a:srgbClr val="C00000"/>
                </a:solidFill>
                <a:effectLst/>
                <a:latin typeface="微軟正黑體" panose="020B0604030504040204" pitchFamily="34" charset="-120"/>
                <a:ea typeface="微軟正黑體" panose="020B0604030504040204" pitchFamily="34" charset="-120"/>
              </a:rPr>
              <a:t>第</a:t>
            </a:r>
            <a:r>
              <a:rPr lang="en-US" altLang="zh-TW" sz="1800" b="0" dirty="0">
                <a:solidFill>
                  <a:srgbClr val="C00000"/>
                </a:solidFill>
                <a:effectLst/>
                <a:latin typeface="微軟正黑體" panose="020B0604030504040204" pitchFamily="34" charset="-120"/>
                <a:ea typeface="微軟正黑體" panose="020B0604030504040204" pitchFamily="34" charset="-120"/>
              </a:rPr>
              <a:t>110</a:t>
            </a:r>
            <a:r>
              <a:rPr lang="zh-TW" altLang="en-US" sz="1800" b="0" dirty="0">
                <a:solidFill>
                  <a:srgbClr val="C00000"/>
                </a:solidFill>
                <a:effectLst/>
                <a:latin typeface="微軟正黑體" panose="020B0604030504040204" pitchFamily="34" charset="-120"/>
                <a:ea typeface="微軟正黑體" panose="020B0604030504040204" pitchFamily="34" charset="-120"/>
              </a:rPr>
              <a:t>條 </a:t>
            </a:r>
            <a:endParaRPr lang="en-US" altLang="zh-TW" sz="1800" b="0" dirty="0">
              <a:solidFill>
                <a:srgbClr val="C00000"/>
              </a:solidFill>
              <a:effectLst/>
              <a:latin typeface="微軟正黑體" panose="020B0604030504040204" pitchFamily="34" charset="-120"/>
              <a:ea typeface="微軟正黑體" panose="020B0604030504040204" pitchFamily="34" charset="-120"/>
            </a:endParaRPr>
          </a:p>
          <a:p>
            <a:pPr algn="just">
              <a:lnSpc>
                <a:spcPts val="2600"/>
              </a:lnSpc>
            </a:pPr>
            <a:r>
              <a:rPr lang="zh-TW" altLang="en-US" sz="1800" b="0" dirty="0">
                <a:solidFill>
                  <a:schemeClr val="tx1"/>
                </a:solidFill>
                <a:effectLst/>
                <a:latin typeface="微軟正黑體" panose="020B0604030504040204" pitchFamily="34" charset="-120"/>
                <a:ea typeface="微軟正黑體" panose="020B0604030504040204" pitchFamily="34" charset="-120"/>
              </a:rPr>
              <a:t>二、建築物自基地境界線退縮留設之防火間隔在一．五公尺以上未達三公尺範圍內之外牆部分，應具有半小時以上防火時效，其牆上之開口應裝設具同等以上防火時效之防火門窗等防火設備。</a:t>
            </a:r>
            <a:r>
              <a:rPr lang="zh-TW" altLang="en-US" sz="1800" b="0" dirty="0">
                <a:solidFill>
                  <a:srgbClr val="C00000"/>
                </a:solidFill>
                <a:latin typeface="微軟正黑體" panose="020B0604030504040204" pitchFamily="34" charset="-120"/>
                <a:ea typeface="微軟正黑體" panose="020B0604030504040204" pitchFamily="34" charset="-120"/>
              </a:rPr>
              <a:t>但同一居室開口面積在三平方公尺以下，且以具半小時防火時效之牆壁（不包括裝設於該牆壁上之門窗）與樓板區劃分隔者，其外牆之開口不在此限。</a:t>
            </a:r>
            <a:endParaRPr lang="en-US" altLang="zh-TW" sz="1800" b="0" dirty="0">
              <a:solidFill>
                <a:srgbClr val="C00000"/>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7610496E-621A-4F87-B68F-63F379D8BD0F}"/>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四</a:t>
            </a:r>
            <a:endPar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DB1483AD-B2FF-FFBE-C9AF-2EFA3B98FA1F}"/>
              </a:ext>
            </a:extLst>
          </p:cNvPr>
          <p:cNvSpPr txBox="1"/>
          <p:nvPr/>
        </p:nvSpPr>
        <p:spPr>
          <a:xfrm>
            <a:off x="728561" y="4990940"/>
            <a:ext cx="10622020" cy="1477328"/>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spcBef>
                <a:spcPts val="0"/>
              </a:spcBef>
              <a:spcAft>
                <a:spcPts val="0"/>
              </a:spcAft>
            </a:pPr>
            <a:r>
              <a:rPr lang="zh-TW" altLang="en-US" u="sng" dirty="0">
                <a:solidFill>
                  <a:srgbClr val="C00000"/>
                </a:solidFill>
              </a:rPr>
              <a:t>如同一居室</a:t>
            </a:r>
            <a:r>
              <a:rPr lang="zh-TW" altLang="en-US" dirty="0"/>
              <a:t>外牆設置</a:t>
            </a:r>
            <a:r>
              <a:rPr lang="en-US" altLang="zh-TW" dirty="0"/>
              <a:t>2</a:t>
            </a:r>
            <a:r>
              <a:rPr lang="zh-TW" altLang="en-US" dirty="0"/>
              <a:t>個以上開口，其中</a:t>
            </a:r>
            <a:r>
              <a:rPr lang="en-US" altLang="zh-TW" dirty="0"/>
              <a:t>1</a:t>
            </a:r>
            <a:r>
              <a:rPr lang="zh-TW" altLang="en-US" dirty="0"/>
              <a:t>個開口裝設具半小時以上防火時效之防火門窗者，上開第</a:t>
            </a:r>
            <a:r>
              <a:rPr lang="en-US" altLang="zh-TW" dirty="0"/>
              <a:t>2</a:t>
            </a:r>
            <a:r>
              <a:rPr lang="zh-TW" altLang="en-US" dirty="0"/>
              <a:t>款及第</a:t>
            </a:r>
            <a:r>
              <a:rPr lang="en-US" altLang="zh-TW" dirty="0"/>
              <a:t>4</a:t>
            </a:r>
            <a:r>
              <a:rPr lang="zh-TW" altLang="en-US" dirty="0"/>
              <a:t>款但書規定之「同一居室開口面積」</a:t>
            </a:r>
            <a:r>
              <a:rPr lang="zh-TW" altLang="en-US" u="sng" dirty="0">
                <a:solidFill>
                  <a:srgbClr val="C00000"/>
                </a:solidFill>
              </a:rPr>
              <a:t>仍應以該居室所有於第</a:t>
            </a:r>
            <a:r>
              <a:rPr lang="en-US" altLang="zh-TW" u="sng" dirty="0">
                <a:solidFill>
                  <a:srgbClr val="C00000"/>
                </a:solidFill>
              </a:rPr>
              <a:t>2</a:t>
            </a:r>
            <a:r>
              <a:rPr lang="zh-TW" altLang="en-US" u="sng" dirty="0">
                <a:solidFill>
                  <a:srgbClr val="C00000"/>
                </a:solidFill>
              </a:rPr>
              <a:t>款或第</a:t>
            </a:r>
            <a:r>
              <a:rPr lang="en-US" altLang="zh-TW" u="sng" dirty="0">
                <a:solidFill>
                  <a:srgbClr val="C00000"/>
                </a:solidFill>
              </a:rPr>
              <a:t>4</a:t>
            </a:r>
            <a:r>
              <a:rPr lang="zh-TW" altLang="en-US" u="sng" dirty="0">
                <a:solidFill>
                  <a:srgbClr val="C00000"/>
                </a:solidFill>
              </a:rPr>
              <a:t>款規定範圍內之外牆開口面積合計</a:t>
            </a:r>
            <a:r>
              <a:rPr lang="zh-TW" altLang="en-US" dirty="0"/>
              <a:t>∘</a:t>
            </a:r>
            <a:endParaRPr lang="en-US" altLang="zh-TW" dirty="0"/>
          </a:p>
          <a:p>
            <a:pPr>
              <a:spcBef>
                <a:spcPts val="0"/>
              </a:spcBef>
              <a:spcAft>
                <a:spcPts val="0"/>
              </a:spcAft>
            </a:pPr>
            <a:r>
              <a:rPr lang="zh-TW" altLang="en-US" dirty="0"/>
              <a:t>另防火構造建築物為</a:t>
            </a:r>
            <a:r>
              <a:rPr lang="zh-TW" altLang="en-US" u="sng" dirty="0">
                <a:solidFill>
                  <a:srgbClr val="C00000"/>
                </a:solidFill>
              </a:rPr>
              <a:t>電氣，消防設備或排煙等各種設備散熱，排氣等需求於外牆開設之開口</a:t>
            </a:r>
            <a:r>
              <a:rPr lang="zh-TW" altLang="en-US" dirty="0"/>
              <a:t>，仍應依照建築技術規則建築設計施工編第</a:t>
            </a:r>
            <a:r>
              <a:rPr lang="en-US" altLang="zh-TW" dirty="0"/>
              <a:t>110</a:t>
            </a:r>
            <a:r>
              <a:rPr lang="zh-TW" altLang="en-US" dirty="0"/>
              <a:t>條現定檢討。 </a:t>
            </a:r>
          </a:p>
        </p:txBody>
      </p:sp>
      <p:cxnSp>
        <p:nvCxnSpPr>
          <p:cNvPr id="4" name="直線接點 3">
            <a:extLst>
              <a:ext uri="{FF2B5EF4-FFF2-40B4-BE49-F238E27FC236}">
                <a16:creationId xmlns:a16="http://schemas.microsoft.com/office/drawing/2014/main" id="{FCE433D0-390E-D2AA-AD15-B82C2D5BDF1F}"/>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日期版面配置區 4">
            <a:extLst>
              <a:ext uri="{FF2B5EF4-FFF2-40B4-BE49-F238E27FC236}">
                <a16:creationId xmlns:a16="http://schemas.microsoft.com/office/drawing/2014/main" id="{9A09FCAC-3D4A-2794-68E2-F4A242892CB6}"/>
              </a:ext>
            </a:extLst>
          </p:cNvPr>
          <p:cNvSpPr>
            <a:spLocks noGrp="1"/>
          </p:cNvSpPr>
          <p:nvPr>
            <p:ph type="dt" sz="half" idx="10"/>
          </p:nvPr>
        </p:nvSpPr>
        <p:spPr/>
        <p:txBody>
          <a:bodyPr/>
          <a:lstStyle/>
          <a:p>
            <a:fld id="{A00ED5CA-B309-48E5-9238-C17137607AD7}" type="datetime1">
              <a:rPr lang="zh-TW" altLang="en-US" smtClean="0"/>
              <a:t>2022/11/30</a:t>
            </a:fld>
            <a:endParaRPr lang="zh-TW" altLang="en-US"/>
          </a:p>
        </p:txBody>
      </p:sp>
      <p:sp>
        <p:nvSpPr>
          <p:cNvPr id="6" name="投影片編號版面配置區 5">
            <a:extLst>
              <a:ext uri="{FF2B5EF4-FFF2-40B4-BE49-F238E27FC236}">
                <a16:creationId xmlns:a16="http://schemas.microsoft.com/office/drawing/2014/main" id="{43B33928-82CF-9120-0976-13AF967516EF}"/>
              </a:ext>
            </a:extLst>
          </p:cNvPr>
          <p:cNvSpPr>
            <a:spLocks noGrp="1"/>
          </p:cNvSpPr>
          <p:nvPr>
            <p:ph type="sldNum" sz="quarter" idx="12"/>
          </p:nvPr>
        </p:nvSpPr>
        <p:spPr/>
        <p:txBody>
          <a:bodyPr/>
          <a:lstStyle/>
          <a:p>
            <a:fld id="{D122B0B9-7B5A-4E7C-B90D-A0EA07B70D84}" type="slidenum">
              <a:rPr lang="zh-TW" altLang="en-US" smtClean="0"/>
              <a:t>40</a:t>
            </a:fld>
            <a:endParaRPr lang="zh-TW" altLang="en-US"/>
          </a:p>
        </p:txBody>
      </p:sp>
    </p:spTree>
    <p:extLst>
      <p:ext uri="{BB962C8B-B14F-4D97-AF65-F5344CB8AC3E}">
        <p14:creationId xmlns:p14="http://schemas.microsoft.com/office/powerpoint/2010/main" val="242095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7054235"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來文單位：安鼎工程顧問有限公司</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247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請釋摘要：高層建築物</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集合式總存水彎</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9F5672A6-BE81-4214-A22D-D5663B0E855D}"/>
              </a:ext>
            </a:extLst>
          </p:cNvPr>
          <p:cNvSpPr txBox="1"/>
          <p:nvPr/>
        </p:nvSpPr>
        <p:spPr>
          <a:xfrm>
            <a:off x="629452" y="4503751"/>
            <a:ext cx="10659578" cy="2031325"/>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r>
              <a:rPr lang="zh-TW" altLang="en-US" dirty="0"/>
              <a:t>建築技術規則建築設計施工編第</a:t>
            </a:r>
            <a:r>
              <a:rPr lang="en-US" altLang="zh-TW" dirty="0"/>
              <a:t>247</a:t>
            </a:r>
            <a:r>
              <a:rPr lang="zh-TW" altLang="en-US" dirty="0"/>
              <a:t>條於</a:t>
            </a:r>
            <a:r>
              <a:rPr lang="en-US" altLang="zh-TW" dirty="0"/>
              <a:t>110</a:t>
            </a:r>
            <a:r>
              <a:rPr lang="zh-TW" altLang="en-US" dirty="0"/>
              <a:t>年</a:t>
            </a:r>
            <a:r>
              <a:rPr lang="en-US" altLang="zh-TW" dirty="0"/>
              <a:t>1</a:t>
            </a:r>
            <a:r>
              <a:rPr lang="zh-TW" altLang="en-US" dirty="0"/>
              <a:t>月</a:t>
            </a:r>
            <a:r>
              <a:rPr lang="en-US" altLang="zh-TW" dirty="0"/>
              <a:t>19</a:t>
            </a:r>
            <a:r>
              <a:rPr lang="zh-TW" altLang="en-US" dirty="0"/>
              <a:t>日發布修正為：「高層建築物各種配管管材均應以不燃材料製成或包覆</a:t>
            </a:r>
            <a:r>
              <a:rPr lang="en-US" altLang="zh-TW" dirty="0"/>
              <a:t>……</a:t>
            </a:r>
            <a:r>
              <a:rPr lang="zh-TW" altLang="en-US" dirty="0"/>
              <a:t>。（第</a:t>
            </a:r>
            <a:r>
              <a:rPr lang="en-US" altLang="zh-TW" dirty="0"/>
              <a:t>2</a:t>
            </a:r>
            <a:r>
              <a:rPr lang="zh-TW" altLang="en-US" dirty="0"/>
              <a:t>項）高層建築物內之給排水系統，屬防火區劃管道間內之幹管管材或貫穿區劃部分已施作防火填塞之水平支管，得不受前項不燃材料規定之限制。」依該條修正說明：「</a:t>
            </a:r>
            <a:r>
              <a:rPr lang="en-US" altLang="zh-TW" dirty="0"/>
              <a:t>……</a:t>
            </a:r>
            <a:r>
              <a:rPr lang="zh-TW" altLang="en-US" dirty="0">
                <a:solidFill>
                  <a:srgbClr val="C00000"/>
                </a:solidFill>
              </a:rPr>
              <a:t>給排水系統配管內承裝水，業具滅火性能，且裝配於已防火區劃之管道間內與居室隔絕，爰免除對其之材料限制，</a:t>
            </a:r>
            <a:r>
              <a:rPr lang="zh-TW" altLang="en-US" dirty="0"/>
              <a:t>增訂第</a:t>
            </a:r>
            <a:r>
              <a:rPr lang="en-US" altLang="zh-TW" dirty="0"/>
              <a:t>2</a:t>
            </a:r>
            <a:r>
              <a:rPr lang="zh-TW" altLang="en-US" dirty="0"/>
              <a:t>項規定。」據此，高層建築物內之排水系統於符合上述第</a:t>
            </a:r>
            <a:r>
              <a:rPr lang="en-US" altLang="zh-TW" dirty="0"/>
              <a:t>247</a:t>
            </a:r>
            <a:r>
              <a:rPr lang="zh-TW" altLang="en-US" dirty="0"/>
              <a:t>條第</a:t>
            </a:r>
            <a:r>
              <a:rPr lang="en-US" altLang="zh-TW" dirty="0"/>
              <a:t>2</a:t>
            </a:r>
            <a:r>
              <a:rPr lang="zh-TW" altLang="en-US" dirty="0"/>
              <a:t>項規定之前提下，</a:t>
            </a:r>
            <a:r>
              <a:rPr lang="zh-TW" altLang="en-US" dirty="0">
                <a:solidFill>
                  <a:srgbClr val="C00000"/>
                </a:solidFill>
              </a:rPr>
              <a:t>設置於該排水系統之存水彎或集合式總存水彎得不受前項不燃材料規定之限制。</a:t>
            </a:r>
            <a:endParaRPr lang="zh-TW" altLang="en-US" u="sng" dirty="0">
              <a:solidFill>
                <a:srgbClr val="C00000"/>
              </a:solidFill>
            </a:endParaRPr>
          </a:p>
        </p:txBody>
      </p:sp>
      <p:sp>
        <p:nvSpPr>
          <p:cNvPr id="8" name="文字方塊 7">
            <a:extLst>
              <a:ext uri="{FF2B5EF4-FFF2-40B4-BE49-F238E27FC236}">
                <a16:creationId xmlns:a16="http://schemas.microsoft.com/office/drawing/2014/main" id="{A44006DC-3C6F-46CD-890A-1BF0CD9D6BC0}"/>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六</a:t>
            </a:r>
            <a:endPar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3AEE4D02-F0BD-41E4-0813-1B9376D3DEB6}"/>
              </a:ext>
            </a:extLst>
          </p:cNvPr>
          <p:cNvSpPr txBox="1"/>
          <p:nvPr/>
        </p:nvSpPr>
        <p:spPr>
          <a:xfrm>
            <a:off x="618191" y="2455513"/>
            <a:ext cx="6858983" cy="1908215"/>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just">
              <a:spcBef>
                <a:spcPts val="1200"/>
              </a:spcBef>
            </a:pPr>
            <a:r>
              <a:rPr lang="zh-TW" altLang="en-US" sz="1800" b="0" dirty="0">
                <a:solidFill>
                  <a:srgbClr val="C00000"/>
                </a:solidFill>
                <a:effectLst/>
                <a:latin typeface="微軟正黑體" panose="020B0604030504040204" pitchFamily="34" charset="-120"/>
                <a:ea typeface="微軟正黑體" panose="020B0604030504040204" pitchFamily="34" charset="-120"/>
              </a:rPr>
              <a:t>第</a:t>
            </a:r>
            <a:r>
              <a:rPr lang="en-US" altLang="zh-TW" sz="1800" b="0" dirty="0">
                <a:solidFill>
                  <a:srgbClr val="C00000"/>
                </a:solidFill>
                <a:effectLst/>
                <a:latin typeface="微軟正黑體" panose="020B0604030504040204" pitchFamily="34" charset="-120"/>
                <a:ea typeface="微軟正黑體" panose="020B0604030504040204" pitchFamily="34" charset="-120"/>
              </a:rPr>
              <a:t>247</a:t>
            </a:r>
            <a:r>
              <a:rPr lang="zh-TW" altLang="en-US" sz="1800" b="0" dirty="0">
                <a:solidFill>
                  <a:srgbClr val="C00000"/>
                </a:solidFill>
                <a:effectLst/>
                <a:latin typeface="微軟正黑體" panose="020B0604030504040204" pitchFamily="34" charset="-120"/>
                <a:ea typeface="微軟正黑體" panose="020B0604030504040204" pitchFamily="34" charset="-120"/>
              </a:rPr>
              <a:t>條 </a:t>
            </a:r>
            <a:r>
              <a:rPr lang="zh-TW" altLang="en-US" sz="1800" b="0" dirty="0">
                <a:solidFill>
                  <a:srgbClr val="C00000"/>
                </a:solidFill>
                <a:latin typeface="微軟正黑體" panose="020B0604030504040204" pitchFamily="34" charset="-120"/>
                <a:ea typeface="微軟正黑體" panose="020B0604030504040204" pitchFamily="34" charset="-120"/>
              </a:rPr>
              <a:t>高層建築物</a:t>
            </a:r>
            <a:r>
              <a:rPr lang="zh-TW" altLang="en-US" sz="1800" b="0" dirty="0">
                <a:solidFill>
                  <a:schemeClr val="tx1"/>
                </a:solidFill>
                <a:effectLst/>
                <a:latin typeface="微軟正黑體" panose="020B0604030504040204" pitchFamily="34" charset="-120"/>
                <a:ea typeface="微軟正黑體" panose="020B0604030504040204" pitchFamily="34" charset="-120"/>
              </a:rPr>
              <a:t>各種</a:t>
            </a:r>
            <a:r>
              <a:rPr lang="zh-TW" altLang="en-US" sz="1800" b="0" dirty="0">
                <a:solidFill>
                  <a:srgbClr val="C00000"/>
                </a:solidFill>
                <a:latin typeface="微軟正黑體" panose="020B0604030504040204" pitchFamily="34" charset="-120"/>
                <a:ea typeface="微軟正黑體" panose="020B0604030504040204" pitchFamily="34" charset="-120"/>
              </a:rPr>
              <a:t>配管管材</a:t>
            </a:r>
            <a:r>
              <a:rPr lang="zh-TW" altLang="en-US" sz="1800" b="0" dirty="0">
                <a:solidFill>
                  <a:schemeClr val="tx1"/>
                </a:solidFill>
                <a:effectLst/>
                <a:latin typeface="微軟正黑體" panose="020B0604030504040204" pitchFamily="34" charset="-120"/>
                <a:ea typeface="微軟正黑體" panose="020B0604030504040204" pitchFamily="34" charset="-120"/>
              </a:rPr>
              <a:t>均應</a:t>
            </a:r>
            <a:r>
              <a:rPr lang="zh-TW" altLang="en-US" sz="1800" b="0" dirty="0">
                <a:solidFill>
                  <a:srgbClr val="C00000"/>
                </a:solidFill>
                <a:latin typeface="微軟正黑體" panose="020B0604030504040204" pitchFamily="34" charset="-120"/>
                <a:ea typeface="微軟正黑體" panose="020B0604030504040204" pitchFamily="34" charset="-120"/>
              </a:rPr>
              <a:t>以不燃材料製成或包覆</a:t>
            </a:r>
            <a:r>
              <a:rPr lang="zh-TW" altLang="en-US" sz="1800" b="0" dirty="0">
                <a:solidFill>
                  <a:schemeClr val="tx1"/>
                </a:solidFill>
                <a:effectLst/>
                <a:latin typeface="微軟正黑體" panose="020B0604030504040204" pitchFamily="34" charset="-120"/>
                <a:ea typeface="微軟正黑體" panose="020B0604030504040204" pitchFamily="34" charset="-120"/>
              </a:rPr>
              <a:t>，其貫穿防火區劃之施作應符合本編第八十五條、第八十五條之一規定。</a:t>
            </a:r>
            <a:endParaRPr lang="en-US" altLang="zh-TW" sz="1800" b="0" dirty="0">
              <a:solidFill>
                <a:schemeClr val="tx1"/>
              </a:solidFill>
              <a:effectLst/>
              <a:latin typeface="微軟正黑體" panose="020B0604030504040204" pitchFamily="34" charset="-120"/>
              <a:ea typeface="微軟正黑體" panose="020B0604030504040204" pitchFamily="34" charset="-120"/>
            </a:endParaRPr>
          </a:p>
          <a:p>
            <a:pPr algn="just">
              <a:spcBef>
                <a:spcPts val="1200"/>
              </a:spcBef>
            </a:pPr>
            <a:r>
              <a:rPr lang="zh-TW" altLang="en-US" sz="1800" b="0" dirty="0">
                <a:solidFill>
                  <a:schemeClr val="tx1"/>
                </a:solidFill>
                <a:effectLst/>
                <a:latin typeface="微軟正黑體" panose="020B0604030504040204" pitchFamily="34" charset="-120"/>
                <a:ea typeface="微軟正黑體" panose="020B0604030504040204" pitchFamily="34" charset="-120"/>
              </a:rPr>
              <a:t>高層建築物內之</a:t>
            </a:r>
            <a:r>
              <a:rPr lang="zh-TW" altLang="en-US" sz="1800" b="0" dirty="0">
                <a:solidFill>
                  <a:srgbClr val="C00000"/>
                </a:solidFill>
                <a:latin typeface="微軟正黑體" panose="020B0604030504040204" pitchFamily="34" charset="-120"/>
                <a:ea typeface="微軟正黑體" panose="020B0604030504040204" pitchFamily="34" charset="-120"/>
              </a:rPr>
              <a:t>給排水系統</a:t>
            </a:r>
            <a:r>
              <a:rPr lang="zh-TW" altLang="en-US" sz="1800" b="0" dirty="0">
                <a:solidFill>
                  <a:schemeClr val="tx1"/>
                </a:solidFill>
                <a:effectLst/>
                <a:latin typeface="微軟正黑體" panose="020B0604030504040204" pitchFamily="34" charset="-120"/>
                <a:ea typeface="微軟正黑體" panose="020B0604030504040204" pitchFamily="34" charset="-120"/>
              </a:rPr>
              <a:t>，屬防火區劃管道間內之幹管管材或貫穿區劃部分已施作防火填塞之水平支管，得不受前項不燃材料規定之限制。</a:t>
            </a:r>
          </a:p>
        </p:txBody>
      </p:sp>
      <p:cxnSp>
        <p:nvCxnSpPr>
          <p:cNvPr id="2" name="直線接點 1">
            <a:extLst>
              <a:ext uri="{FF2B5EF4-FFF2-40B4-BE49-F238E27FC236}">
                <a16:creationId xmlns:a16="http://schemas.microsoft.com/office/drawing/2014/main" id="{B5B23CA6-DE32-2FC6-953D-0D7D7437B316}"/>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日期版面配置區 3">
            <a:extLst>
              <a:ext uri="{FF2B5EF4-FFF2-40B4-BE49-F238E27FC236}">
                <a16:creationId xmlns:a16="http://schemas.microsoft.com/office/drawing/2014/main" id="{9689CB8F-2C4E-9A79-93AC-EEDB2DB36335}"/>
              </a:ext>
            </a:extLst>
          </p:cNvPr>
          <p:cNvSpPr>
            <a:spLocks noGrp="1"/>
          </p:cNvSpPr>
          <p:nvPr>
            <p:ph type="dt" sz="half" idx="10"/>
          </p:nvPr>
        </p:nvSpPr>
        <p:spPr/>
        <p:txBody>
          <a:bodyPr/>
          <a:lstStyle/>
          <a:p>
            <a:fld id="{BF91941B-DF24-43CA-9224-AD71EB1D434B}" type="datetime1">
              <a:rPr lang="zh-TW" altLang="en-US" smtClean="0"/>
              <a:t>2022/11/30</a:t>
            </a:fld>
            <a:endParaRPr lang="zh-TW" altLang="en-US"/>
          </a:p>
        </p:txBody>
      </p:sp>
      <p:sp>
        <p:nvSpPr>
          <p:cNvPr id="5" name="投影片編號版面配置區 4">
            <a:extLst>
              <a:ext uri="{FF2B5EF4-FFF2-40B4-BE49-F238E27FC236}">
                <a16:creationId xmlns:a16="http://schemas.microsoft.com/office/drawing/2014/main" id="{BF436A7A-BDF9-1A32-FB6D-B8BCEC0B07BB}"/>
              </a:ext>
            </a:extLst>
          </p:cNvPr>
          <p:cNvSpPr>
            <a:spLocks noGrp="1"/>
          </p:cNvSpPr>
          <p:nvPr>
            <p:ph type="sldNum" sz="quarter" idx="12"/>
          </p:nvPr>
        </p:nvSpPr>
        <p:spPr/>
        <p:txBody>
          <a:bodyPr/>
          <a:lstStyle/>
          <a:p>
            <a:fld id="{D122B0B9-7B5A-4E7C-B90D-A0EA07B70D84}" type="slidenum">
              <a:rPr lang="zh-TW" altLang="en-US" smtClean="0"/>
              <a:t>41</a:t>
            </a:fld>
            <a:endParaRPr lang="zh-TW" altLang="en-US"/>
          </a:p>
        </p:txBody>
      </p:sp>
    </p:spTree>
    <p:extLst>
      <p:ext uri="{BB962C8B-B14F-4D97-AF65-F5344CB8AC3E}">
        <p14:creationId xmlns:p14="http://schemas.microsoft.com/office/powerpoint/2010/main" val="820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7054235"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07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來文單位：許伯元建築師事務所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247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248</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請釋摘要：高層建築物</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配管材料機械設備</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陽台及設備層陽台</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F0053EC4-3F4A-407F-99A5-6B131B1EB70E}"/>
              </a:ext>
            </a:extLst>
          </p:cNvPr>
          <p:cNvSpPr txBox="1"/>
          <p:nvPr/>
        </p:nvSpPr>
        <p:spPr>
          <a:xfrm>
            <a:off x="606932" y="2489702"/>
            <a:ext cx="6858983" cy="2185214"/>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just">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247</a:t>
            </a:r>
            <a:r>
              <a:rPr lang="zh-TW" altLang="en-US" sz="1800" b="0" dirty="0">
                <a:solidFill>
                  <a:srgbClr val="C00000"/>
                </a:solidFill>
                <a:latin typeface="微軟正黑體" panose="020B0604030504040204" pitchFamily="34" charset="-120"/>
                <a:ea typeface="微軟正黑體" panose="020B0604030504040204" pitchFamily="34" charset="-120"/>
              </a:rPr>
              <a:t>條第</a:t>
            </a:r>
            <a:r>
              <a:rPr lang="en-US" altLang="zh-TW" sz="1800" b="0" dirty="0">
                <a:solidFill>
                  <a:srgbClr val="C00000"/>
                </a:solidFill>
                <a:latin typeface="微軟正黑體" panose="020B0604030504040204" pitchFamily="34" charset="-120"/>
                <a:ea typeface="微軟正黑體" panose="020B0604030504040204" pitchFamily="34" charset="-120"/>
              </a:rPr>
              <a:t>1</a:t>
            </a:r>
            <a:r>
              <a:rPr lang="zh-TW" altLang="en-US" sz="1800" b="0" dirty="0">
                <a:solidFill>
                  <a:srgbClr val="C00000"/>
                </a:solidFill>
                <a:latin typeface="微軟正黑體" panose="020B0604030504040204" pitchFamily="34" charset="-120"/>
                <a:ea typeface="微軟正黑體" panose="020B0604030504040204" pitchFamily="34" charset="-120"/>
              </a:rPr>
              <a:t>項 </a:t>
            </a:r>
            <a:r>
              <a:rPr lang="zh-TW" altLang="en-US" sz="1800" b="0" dirty="0">
                <a:solidFill>
                  <a:schemeClr val="tx1"/>
                </a:solidFill>
                <a:effectLst/>
                <a:latin typeface="微軟正黑體" panose="020B0604030504040204" pitchFamily="34" charset="-120"/>
                <a:ea typeface="微軟正黑體" panose="020B0604030504040204" pitchFamily="34" charset="-120"/>
              </a:rPr>
              <a:t>高層建築物各種</a:t>
            </a:r>
            <a:r>
              <a:rPr lang="zh-TW" altLang="en-US" sz="1800" b="0" dirty="0">
                <a:solidFill>
                  <a:srgbClr val="C00000"/>
                </a:solidFill>
                <a:latin typeface="微軟正黑體" panose="020B0604030504040204" pitchFamily="34" charset="-120"/>
                <a:ea typeface="微軟正黑體" panose="020B0604030504040204" pitchFamily="34" charset="-120"/>
              </a:rPr>
              <a:t>配管管材</a:t>
            </a:r>
            <a:r>
              <a:rPr lang="zh-TW" altLang="en-US" sz="1800" b="0" dirty="0">
                <a:solidFill>
                  <a:schemeClr val="tx1"/>
                </a:solidFill>
                <a:effectLst/>
                <a:latin typeface="微軟正黑體" panose="020B0604030504040204" pitchFamily="34" charset="-120"/>
                <a:ea typeface="微軟正黑體" panose="020B0604030504040204" pitchFamily="34" charset="-120"/>
              </a:rPr>
              <a:t>均應以</a:t>
            </a:r>
            <a:r>
              <a:rPr lang="zh-TW" altLang="en-US" sz="1800" b="0" dirty="0">
                <a:solidFill>
                  <a:srgbClr val="C00000"/>
                </a:solidFill>
                <a:latin typeface="微軟正黑體" panose="020B0604030504040204" pitchFamily="34" charset="-120"/>
                <a:ea typeface="微軟正黑體" panose="020B0604030504040204" pitchFamily="34" charset="-120"/>
              </a:rPr>
              <a:t>不燃材料製成或包覆</a:t>
            </a:r>
            <a:r>
              <a:rPr lang="zh-TW" altLang="en-US" sz="1800" b="0" dirty="0">
                <a:solidFill>
                  <a:schemeClr val="tx1"/>
                </a:solidFill>
                <a:effectLst/>
                <a:latin typeface="微軟正黑體" panose="020B0604030504040204" pitchFamily="34" charset="-120"/>
                <a:ea typeface="微軟正黑體" panose="020B0604030504040204" pitchFamily="34" charset="-120"/>
              </a:rPr>
              <a:t>，其貫穿防火區劃之施作應符合本編第八十五條、第八十五條之一規定。</a:t>
            </a:r>
          </a:p>
          <a:p>
            <a:pPr algn="just">
              <a:spcBef>
                <a:spcPts val="1200"/>
              </a:spcBef>
            </a:pPr>
            <a:r>
              <a:rPr lang="zh-TW" altLang="en-US" sz="1800" b="0" dirty="0">
                <a:solidFill>
                  <a:srgbClr val="C00000"/>
                </a:solidFill>
                <a:latin typeface="微軟正黑體" panose="020B0604030504040204" pitchFamily="34" charset="-120"/>
                <a:ea typeface="微軟正黑體" panose="020B0604030504040204" pitchFamily="34" charset="-120"/>
              </a:rPr>
              <a:t>第</a:t>
            </a:r>
            <a:r>
              <a:rPr lang="en-US" altLang="zh-TW" sz="1800" b="0" dirty="0">
                <a:solidFill>
                  <a:srgbClr val="C00000"/>
                </a:solidFill>
                <a:latin typeface="微軟正黑體" panose="020B0604030504040204" pitchFamily="34" charset="-120"/>
                <a:ea typeface="微軟正黑體" panose="020B0604030504040204" pitchFamily="34" charset="-120"/>
              </a:rPr>
              <a:t>248</a:t>
            </a:r>
            <a:r>
              <a:rPr lang="zh-TW" altLang="en-US" sz="1800" b="0" dirty="0">
                <a:solidFill>
                  <a:srgbClr val="C00000"/>
                </a:solidFill>
                <a:latin typeface="微軟正黑體" panose="020B0604030504040204" pitchFamily="34" charset="-120"/>
                <a:ea typeface="微軟正黑體" panose="020B0604030504040204" pitchFamily="34" charset="-120"/>
              </a:rPr>
              <a:t>條 </a:t>
            </a:r>
            <a:r>
              <a:rPr lang="zh-TW" altLang="en-US" sz="1800" b="0" dirty="0">
                <a:solidFill>
                  <a:schemeClr val="tx1"/>
                </a:solidFill>
                <a:effectLst/>
                <a:latin typeface="微軟正黑體" panose="020B0604030504040204" pitchFamily="34" charset="-120"/>
                <a:ea typeface="微軟正黑體" panose="020B0604030504040204" pitchFamily="34" charset="-120"/>
              </a:rPr>
              <a:t>設置於高層建築物</a:t>
            </a:r>
            <a:r>
              <a:rPr lang="zh-TW" altLang="en-US" sz="1800" b="0" dirty="0">
                <a:solidFill>
                  <a:srgbClr val="C00000"/>
                </a:solidFill>
                <a:latin typeface="微軟正黑體" panose="020B0604030504040204" pitchFamily="34" charset="-120"/>
                <a:ea typeface="微軟正黑體" panose="020B0604030504040204" pitchFamily="34" charset="-120"/>
              </a:rPr>
              <a:t>屋頂</a:t>
            </a:r>
            <a:r>
              <a:rPr lang="zh-TW" altLang="en-US" sz="1800" b="0" dirty="0">
                <a:solidFill>
                  <a:schemeClr val="tx1"/>
                </a:solidFill>
                <a:effectLst/>
                <a:latin typeface="微軟正黑體" panose="020B0604030504040204" pitchFamily="34" charset="-120"/>
                <a:ea typeface="微軟正黑體" panose="020B0604030504040204" pitchFamily="34" charset="-120"/>
              </a:rPr>
              <a:t>上或中間</a:t>
            </a:r>
            <a:r>
              <a:rPr lang="zh-TW" altLang="en-US" sz="1800" b="0" dirty="0">
                <a:solidFill>
                  <a:srgbClr val="C00000"/>
                </a:solidFill>
                <a:latin typeface="微軟正黑體" panose="020B0604030504040204" pitchFamily="34" charset="-120"/>
                <a:ea typeface="微軟正黑體" panose="020B0604030504040204" pitchFamily="34" charset="-120"/>
              </a:rPr>
              <a:t>設備層</a:t>
            </a:r>
            <a:r>
              <a:rPr lang="zh-TW" altLang="en-US" sz="1800" b="0" dirty="0">
                <a:solidFill>
                  <a:schemeClr val="tx1"/>
                </a:solidFill>
                <a:effectLst/>
                <a:latin typeface="微軟正黑體" panose="020B0604030504040204" pitchFamily="34" charset="-120"/>
                <a:ea typeface="微軟正黑體" panose="020B0604030504040204" pitchFamily="34" charset="-120"/>
              </a:rPr>
              <a:t>之</a:t>
            </a:r>
            <a:r>
              <a:rPr lang="zh-TW" altLang="en-US" sz="1800" b="0" dirty="0">
                <a:solidFill>
                  <a:srgbClr val="C00000"/>
                </a:solidFill>
                <a:latin typeface="微軟正黑體" panose="020B0604030504040204" pitchFamily="34" charset="-120"/>
                <a:ea typeface="微軟正黑體" panose="020B0604030504040204" pitchFamily="34" charset="-120"/>
              </a:rPr>
              <a:t>機械設備</a:t>
            </a:r>
            <a:r>
              <a:rPr lang="zh-TW" altLang="en-US" sz="1800" b="0" dirty="0">
                <a:solidFill>
                  <a:schemeClr val="tx1"/>
                </a:solidFill>
                <a:effectLst/>
                <a:latin typeface="微軟正黑體" panose="020B0604030504040204" pitchFamily="34" charset="-120"/>
                <a:ea typeface="微軟正黑體" panose="020B0604030504040204" pitchFamily="34" charset="-120"/>
              </a:rPr>
              <a:t>應符合下列規定：一、應固定於建築物主要結構上，其支承系統除須有避震設施外，並須符合本規則建築構造編之相關規定。	二、</a:t>
            </a:r>
            <a:r>
              <a:rPr lang="zh-TW" altLang="en-US" sz="1800" b="0" dirty="0">
                <a:solidFill>
                  <a:srgbClr val="C00000"/>
                </a:solidFill>
                <a:latin typeface="微軟正黑體" panose="020B0604030504040204" pitchFamily="34" charset="-120"/>
                <a:ea typeface="微軟正黑體" panose="020B0604030504040204" pitchFamily="34" charset="-120"/>
              </a:rPr>
              <a:t>主要部分構材應為不燃材料製成</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p>
        </p:txBody>
      </p:sp>
      <p:sp>
        <p:nvSpPr>
          <p:cNvPr id="10" name="文字方塊 9">
            <a:extLst>
              <a:ext uri="{FF2B5EF4-FFF2-40B4-BE49-F238E27FC236}">
                <a16:creationId xmlns:a16="http://schemas.microsoft.com/office/drawing/2014/main" id="{9F5672A6-BE81-4214-A22D-D5663B0E855D}"/>
              </a:ext>
            </a:extLst>
          </p:cNvPr>
          <p:cNvSpPr txBox="1"/>
          <p:nvPr/>
        </p:nvSpPr>
        <p:spPr>
          <a:xfrm>
            <a:off x="629452" y="4821389"/>
            <a:ext cx="6875991" cy="923330"/>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algn="just" defTabSz="914309">
              <a:spcBef>
                <a:spcPts val="1200"/>
              </a:spcBef>
              <a:spcAft>
                <a:spcPts val="1200"/>
              </a:spcAft>
              <a:defRPr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r>
              <a:rPr lang="zh-TW" altLang="en-US" dirty="0"/>
              <a:t>高層建築物之陽台為該建築物之一部分，</a:t>
            </a:r>
            <a:r>
              <a:rPr lang="zh-TW" altLang="en-US" u="sng" dirty="0">
                <a:solidFill>
                  <a:srgbClr val="C00000"/>
                </a:solidFill>
              </a:rPr>
              <a:t>設置於其陽台之配管材料及設置於中間設備層陽台之機械設備，仍應依上開條文辦理。</a:t>
            </a:r>
          </a:p>
        </p:txBody>
      </p:sp>
      <p:sp>
        <p:nvSpPr>
          <p:cNvPr id="8" name="文字方塊 7">
            <a:extLst>
              <a:ext uri="{FF2B5EF4-FFF2-40B4-BE49-F238E27FC236}">
                <a16:creationId xmlns:a16="http://schemas.microsoft.com/office/drawing/2014/main" id="{A44006DC-3C6F-46CD-890A-1BF0CD9D6BC0}"/>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a:t>
            </a: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區劃</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有關避難設施</a:t>
            </a:r>
            <a:r>
              <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有關防火設備</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七</a:t>
            </a:r>
            <a:endParaRPr kumimoji="1" lang="en-US" altLang="zh-TW"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en-US"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有關防火構造 </a:t>
            </a:r>
            <a:endParaRPr kumimoji="1" lang="en-US" altLang="zh-TW" sz="2400" dirty="0">
              <a:solidFill>
                <a:schemeClr val="bg1">
                  <a:lumMod val="95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3" name="直線接點 2">
            <a:extLst>
              <a:ext uri="{FF2B5EF4-FFF2-40B4-BE49-F238E27FC236}">
                <a16:creationId xmlns:a16="http://schemas.microsoft.com/office/drawing/2014/main" id="{54ED1E13-ABC8-25B8-BB48-3933FC7F3852}"/>
              </a:ext>
            </a:extLst>
          </p:cNvPr>
          <p:cNvCxnSpPr>
            <a:cxnSpLocks/>
          </p:cNvCxnSpPr>
          <p:nvPr/>
        </p:nvCxnSpPr>
        <p:spPr>
          <a:xfrm>
            <a:off x="8361916" y="569952"/>
            <a:ext cx="0" cy="1929408"/>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日期版面配置區 3">
            <a:extLst>
              <a:ext uri="{FF2B5EF4-FFF2-40B4-BE49-F238E27FC236}">
                <a16:creationId xmlns:a16="http://schemas.microsoft.com/office/drawing/2014/main" id="{FA5D93F8-B8D1-5066-A78E-76382EAA0831}"/>
              </a:ext>
            </a:extLst>
          </p:cNvPr>
          <p:cNvSpPr>
            <a:spLocks noGrp="1"/>
          </p:cNvSpPr>
          <p:nvPr>
            <p:ph type="dt" sz="half" idx="10"/>
          </p:nvPr>
        </p:nvSpPr>
        <p:spPr/>
        <p:txBody>
          <a:bodyPr/>
          <a:lstStyle/>
          <a:p>
            <a:fld id="{17BF1229-4293-4D4F-81EC-6549608B0AEB}" type="datetime1">
              <a:rPr lang="zh-TW" altLang="en-US" smtClean="0"/>
              <a:t>2022/11/30</a:t>
            </a:fld>
            <a:endParaRPr lang="zh-TW" altLang="en-US"/>
          </a:p>
        </p:txBody>
      </p:sp>
      <p:sp>
        <p:nvSpPr>
          <p:cNvPr id="5" name="投影片編號版面配置區 4">
            <a:extLst>
              <a:ext uri="{FF2B5EF4-FFF2-40B4-BE49-F238E27FC236}">
                <a16:creationId xmlns:a16="http://schemas.microsoft.com/office/drawing/2014/main" id="{1EC5B1F2-FDF2-5F15-70F3-B2AC71EE9D13}"/>
              </a:ext>
            </a:extLst>
          </p:cNvPr>
          <p:cNvSpPr>
            <a:spLocks noGrp="1"/>
          </p:cNvSpPr>
          <p:nvPr>
            <p:ph type="sldNum" sz="quarter" idx="12"/>
          </p:nvPr>
        </p:nvSpPr>
        <p:spPr/>
        <p:txBody>
          <a:bodyPr/>
          <a:lstStyle/>
          <a:p>
            <a:fld id="{D122B0B9-7B5A-4E7C-B90D-A0EA07B70D84}" type="slidenum">
              <a:rPr lang="zh-TW" altLang="en-US" smtClean="0"/>
              <a:t>42</a:t>
            </a:fld>
            <a:endParaRPr lang="zh-TW" altLang="en-US"/>
          </a:p>
        </p:txBody>
      </p:sp>
    </p:spTree>
    <p:extLst>
      <p:ext uri="{BB962C8B-B14F-4D97-AF65-F5344CB8AC3E}">
        <p14:creationId xmlns:p14="http://schemas.microsoft.com/office/powerpoint/2010/main" val="137098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a:extLst>
              <a:ext uri="{FF2B5EF4-FFF2-40B4-BE49-F238E27FC236}">
                <a16:creationId xmlns:a16="http://schemas.microsoft.com/office/drawing/2014/main" id="{00DCD03E-35BA-4A0B-9694-AB5C9ABA88CB}"/>
              </a:ext>
            </a:extLst>
          </p:cNvPr>
          <p:cNvSpPr/>
          <p:nvPr/>
        </p:nvSpPr>
        <p:spPr>
          <a:xfrm>
            <a:off x="-1" y="4106812"/>
            <a:ext cx="4383465" cy="640753"/>
          </a:xfrm>
          <a:prstGeom prst="rect">
            <a:avLst/>
          </a:prstGeom>
          <a:solidFill>
            <a:schemeClr val="accent2">
              <a:lumMod val="40000"/>
              <a:lumOff val="60000"/>
            </a:schemeClr>
          </a:solidFill>
        </p:spPr>
        <p:txBody>
          <a:bodyPr wrap="square">
            <a:spAutoFit/>
          </a:bodyPr>
          <a:lstStyle/>
          <a:p>
            <a:pPr marL="0" marR="0" lvl="0" indent="0" algn="ctr" defTabSz="914309" rtl="0" eaLnBrk="1" fontAlgn="auto" latinLnBrk="0" hangingPunct="1">
              <a:lnSpc>
                <a:spcPts val="4600"/>
              </a:lnSpc>
              <a:spcBef>
                <a:spcPts val="0"/>
              </a:spcBef>
              <a:spcAft>
                <a:spcPts val="0"/>
              </a:spcAft>
              <a:buClrTx/>
              <a:buSzTx/>
              <a:buFontTx/>
              <a:buNone/>
              <a:tabLst/>
              <a:defRPr/>
            </a:pPr>
            <a:r>
              <a:rPr kumimoji="1" lang="zh-TW" alt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近年重要函釋解說</a:t>
            </a:r>
            <a:endParaRPr kumimoji="1" lang="en-US" altLang="zh-TW"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4" name="日期版面配置區 3">
            <a:extLst>
              <a:ext uri="{FF2B5EF4-FFF2-40B4-BE49-F238E27FC236}">
                <a16:creationId xmlns:a16="http://schemas.microsoft.com/office/drawing/2014/main" id="{7301E757-AFFD-D662-91CF-13F2187765E7}"/>
              </a:ext>
            </a:extLst>
          </p:cNvPr>
          <p:cNvSpPr>
            <a:spLocks noGrp="1"/>
          </p:cNvSpPr>
          <p:nvPr>
            <p:ph type="dt" sz="half" idx="10"/>
          </p:nvPr>
        </p:nvSpPr>
        <p:spPr/>
        <p:txBody>
          <a:bodyPr/>
          <a:lstStyle/>
          <a:p>
            <a:fld id="{310011B1-FA7B-49FA-979F-F283BE05123C}" type="datetime1">
              <a:rPr lang="zh-TW" altLang="en-US" smtClean="0"/>
              <a:t>2022/11/30</a:t>
            </a:fld>
            <a:endParaRPr lang="zh-TW" altLang="en-US"/>
          </a:p>
        </p:txBody>
      </p:sp>
      <p:sp>
        <p:nvSpPr>
          <p:cNvPr id="5" name="投影片編號版面配置區 4">
            <a:extLst>
              <a:ext uri="{FF2B5EF4-FFF2-40B4-BE49-F238E27FC236}">
                <a16:creationId xmlns:a16="http://schemas.microsoft.com/office/drawing/2014/main" id="{B79D2296-F4A0-44C9-C365-F948BABA036E}"/>
              </a:ext>
            </a:extLst>
          </p:cNvPr>
          <p:cNvSpPr>
            <a:spLocks noGrp="1"/>
          </p:cNvSpPr>
          <p:nvPr>
            <p:ph type="sldNum" sz="quarter" idx="12"/>
          </p:nvPr>
        </p:nvSpPr>
        <p:spPr/>
        <p:txBody>
          <a:bodyPr/>
          <a:lstStyle/>
          <a:p>
            <a:fld id="{D122B0B9-7B5A-4E7C-B90D-A0EA07B70D84}" type="slidenum">
              <a:rPr lang="zh-TW" altLang="en-US" smtClean="0"/>
              <a:t>43</a:t>
            </a:fld>
            <a:endParaRPr lang="zh-TW" altLang="en-US"/>
          </a:p>
        </p:txBody>
      </p:sp>
      <p:sp>
        <p:nvSpPr>
          <p:cNvPr id="8" name="矩形 7">
            <a:extLst>
              <a:ext uri="{FF2B5EF4-FFF2-40B4-BE49-F238E27FC236}">
                <a16:creationId xmlns:a16="http://schemas.microsoft.com/office/drawing/2014/main" id="{C25366F1-5BD5-334A-063B-F3626C26D04A}"/>
              </a:ext>
            </a:extLst>
          </p:cNvPr>
          <p:cNvSpPr/>
          <p:nvPr/>
        </p:nvSpPr>
        <p:spPr>
          <a:xfrm>
            <a:off x="-1" y="4791544"/>
            <a:ext cx="3136539" cy="605422"/>
          </a:xfrm>
          <a:prstGeom prst="rect">
            <a:avLst/>
          </a:prstGeom>
          <a:solidFill>
            <a:schemeClr val="bg2"/>
          </a:solidFill>
          <a:ln>
            <a:solidFill>
              <a:schemeClr val="bg1"/>
            </a:solidFill>
          </a:ln>
        </p:spPr>
        <p:txBody>
          <a:bodyPr wrap="square">
            <a:spAutoFit/>
          </a:bodyPr>
          <a:lstStyle/>
          <a:p>
            <a:pPr algn="r" defTabSz="914309">
              <a:lnSpc>
                <a:spcPts val="4600"/>
              </a:lnSpc>
            </a:pP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防火避難類</a:t>
            </a:r>
            <a:endPar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B24151BE-57C3-E0B2-4830-0FCA9668B272}"/>
              </a:ext>
            </a:extLst>
          </p:cNvPr>
          <p:cNvSpPr/>
          <p:nvPr/>
        </p:nvSpPr>
        <p:spPr>
          <a:xfrm>
            <a:off x="0" y="5449938"/>
            <a:ext cx="3136539" cy="617220"/>
          </a:xfrm>
          <a:prstGeom prst="rect">
            <a:avLst/>
          </a:prstGeom>
          <a:solidFill>
            <a:schemeClr val="bg2"/>
          </a:solidFill>
          <a:ln>
            <a:solidFill>
              <a:schemeClr val="bg1"/>
            </a:solidFill>
          </a:ln>
        </p:spPr>
        <p:txBody>
          <a:bodyPr wrap="square">
            <a:spAutoFit/>
          </a:bodyPr>
          <a:lstStyle/>
          <a:p>
            <a:pPr marL="0" marR="0" lvl="0" indent="0" algn="r" defTabSz="914309" rtl="0" eaLnBrk="1" fontAlgn="auto" latinLnBrk="0" hangingPunct="1">
              <a:lnSpc>
                <a:spcPts val="46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其            他</a:t>
            </a:r>
            <a:endParaRPr kumimoji="1" lang="en-US" altLang="zh-TW" sz="2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6" name="矩形 5">
            <a:extLst>
              <a:ext uri="{FF2B5EF4-FFF2-40B4-BE49-F238E27FC236}">
                <a16:creationId xmlns:a16="http://schemas.microsoft.com/office/drawing/2014/main" id="{45D1C184-255C-25AC-449B-E5C0DBC7DC91}"/>
              </a:ext>
            </a:extLst>
          </p:cNvPr>
          <p:cNvSpPr/>
          <p:nvPr/>
        </p:nvSpPr>
        <p:spPr>
          <a:xfrm>
            <a:off x="0" y="4791544"/>
            <a:ext cx="3136539" cy="605422"/>
          </a:xfrm>
          <a:prstGeom prst="rect">
            <a:avLst/>
          </a:prstGeom>
          <a:solidFill>
            <a:schemeClr val="accent2">
              <a:lumMod val="20000"/>
              <a:lumOff val="80000"/>
            </a:schemeClr>
          </a:solidFill>
          <a:ln>
            <a:solidFill>
              <a:schemeClr val="bg1"/>
            </a:solidFill>
          </a:ln>
        </p:spPr>
        <p:txBody>
          <a:bodyPr wrap="square">
            <a:spAutoFit/>
          </a:bodyPr>
          <a:lstStyle/>
          <a:p>
            <a:pPr marL="0" marR="0" lvl="0" indent="0" algn="r" defTabSz="914309" rtl="0" eaLnBrk="1" fontAlgn="auto" latinLnBrk="0" hangingPunct="1">
              <a:lnSpc>
                <a:spcPts val="46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防火避難類</a:t>
            </a:r>
            <a:endParaRPr kumimoji="1" lang="en-US" altLang="zh-TW"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7" name="矩形 6">
            <a:extLst>
              <a:ext uri="{FF2B5EF4-FFF2-40B4-BE49-F238E27FC236}">
                <a16:creationId xmlns:a16="http://schemas.microsoft.com/office/drawing/2014/main" id="{031156C0-3177-7D33-0197-74512261A338}"/>
              </a:ext>
            </a:extLst>
          </p:cNvPr>
          <p:cNvSpPr/>
          <p:nvPr/>
        </p:nvSpPr>
        <p:spPr>
          <a:xfrm>
            <a:off x="-2" y="5449938"/>
            <a:ext cx="3136539" cy="617220"/>
          </a:xfrm>
          <a:prstGeom prst="rect">
            <a:avLst/>
          </a:prstGeom>
          <a:solidFill>
            <a:schemeClr val="accent1">
              <a:lumMod val="20000"/>
              <a:lumOff val="80000"/>
            </a:schemeClr>
          </a:solidFill>
          <a:ln>
            <a:solidFill>
              <a:schemeClr val="bg1"/>
            </a:solidFill>
          </a:ln>
        </p:spPr>
        <p:txBody>
          <a:bodyPr wrap="square">
            <a:spAutoFit/>
          </a:bodyPr>
          <a:lstStyle/>
          <a:p>
            <a:pPr marL="0" marR="0" lvl="0" indent="0" algn="r" defTabSz="914309" rtl="0" eaLnBrk="1" fontAlgn="auto" latinLnBrk="0" hangingPunct="1">
              <a:lnSpc>
                <a:spcPts val="4600"/>
              </a:lnSpc>
              <a:spcBef>
                <a:spcPts val="0"/>
              </a:spcBef>
              <a:spcAft>
                <a:spcPts val="0"/>
              </a:spcAft>
              <a:buClrTx/>
              <a:buSzTx/>
              <a:buFontTx/>
              <a:buNone/>
              <a:tabLst/>
              <a:defRPr/>
            </a:pPr>
            <a:r>
              <a:rPr kumimoji="1" lang="zh-TW" alt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其            他</a:t>
            </a:r>
            <a:endParaRPr kumimoji="1" lang="en-US" altLang="zh-TW"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
        <p:nvSpPr>
          <p:cNvPr id="10" name="文字方塊 9">
            <a:extLst>
              <a:ext uri="{FF2B5EF4-FFF2-40B4-BE49-F238E27FC236}">
                <a16:creationId xmlns:a16="http://schemas.microsoft.com/office/drawing/2014/main" id="{1861DCFD-1074-6E70-6179-42CC1EDE4DEF}"/>
              </a:ext>
            </a:extLst>
          </p:cNvPr>
          <p:cNvSpPr txBox="1"/>
          <p:nvPr/>
        </p:nvSpPr>
        <p:spPr>
          <a:xfrm>
            <a:off x="8361916" y="505826"/>
            <a:ext cx="3194551" cy="2554545"/>
          </a:xfrm>
          <a:prstGeom prst="rect">
            <a:avLst/>
          </a:prstGeom>
          <a:noFill/>
        </p:spPr>
        <p:txBody>
          <a:bodyPr wrap="square">
            <a:spAutoFit/>
          </a:bodyPr>
          <a:lstStyle/>
          <a:p>
            <a:pPr lvl="0">
              <a:spcBef>
                <a:spcPts val="1200"/>
              </a:spcBef>
              <a:spcAft>
                <a:spcPts val="0"/>
              </a:spcAft>
            </a:pP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有關基地地面</a:t>
            </a:r>
            <a:endPar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a:t>
            </a: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關停車空間</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隔音構造</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衛生</a:t>
            </a: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設備</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有關昇降設備 </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p:txBody>
      </p:sp>
      <p:cxnSp>
        <p:nvCxnSpPr>
          <p:cNvPr id="11" name="直線接點 10">
            <a:extLst>
              <a:ext uri="{FF2B5EF4-FFF2-40B4-BE49-F238E27FC236}">
                <a16:creationId xmlns:a16="http://schemas.microsoft.com/office/drawing/2014/main" id="{748F459A-A5A5-00B8-F651-57DD828D3658}"/>
              </a:ext>
            </a:extLst>
          </p:cNvPr>
          <p:cNvCxnSpPr>
            <a:cxnSpLocks/>
          </p:cNvCxnSpPr>
          <p:nvPr/>
        </p:nvCxnSpPr>
        <p:spPr>
          <a:xfrm>
            <a:off x="8324751" y="583690"/>
            <a:ext cx="0" cy="2385754"/>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54487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6836463"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23</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來文單位：黃永祺建築師事務所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59-1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請釋摘要：停車空間檢討</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相鄰街廓得集中留設</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裝卸位</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9AA88188-AC0D-4B4B-BC63-B34ABCFC251E}"/>
              </a:ext>
            </a:extLst>
          </p:cNvPr>
          <p:cNvSpPr txBox="1"/>
          <p:nvPr/>
        </p:nvSpPr>
        <p:spPr>
          <a:xfrm>
            <a:off x="629452" y="3689153"/>
            <a:ext cx="6875991" cy="1477328"/>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defTabSz="914309">
              <a:defRPr sz="2000"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lgn="just">
              <a:spcBef>
                <a:spcPts val="1200"/>
              </a:spcBef>
              <a:spcAft>
                <a:spcPts val="1200"/>
              </a:spcAft>
            </a:pPr>
            <a:r>
              <a:rPr lang="zh-TW" altLang="en-US" sz="1800" dirty="0"/>
              <a:t>按「停車空間應設置在同一基地內。但二宗以上在同一街廓或相鄰街廓之基地同時請領建照者，得經起造人之同意，將停車空間集中留設。」為建築技術規則建築設計施工編第</a:t>
            </a:r>
            <a:r>
              <a:rPr lang="en-US" altLang="zh-TW" sz="1800" dirty="0"/>
              <a:t>59</a:t>
            </a:r>
            <a:r>
              <a:rPr lang="zh-TW" altLang="en-US" sz="1800" dirty="0"/>
              <a:t>條之</a:t>
            </a:r>
            <a:r>
              <a:rPr lang="en-US" altLang="zh-TW" sz="1800" dirty="0"/>
              <a:t>1</a:t>
            </a:r>
            <a:r>
              <a:rPr lang="zh-TW" altLang="en-US" sz="1800" dirty="0"/>
              <a:t>第</a:t>
            </a:r>
            <a:r>
              <a:rPr lang="en-US" altLang="zh-TW" sz="1800" dirty="0"/>
              <a:t>1</a:t>
            </a:r>
            <a:r>
              <a:rPr lang="zh-TW" altLang="en-US" sz="1800" dirty="0"/>
              <a:t>款所明定，至裝卸位與停車位性質有別，不適用上開集中留設之規定。</a:t>
            </a:r>
          </a:p>
        </p:txBody>
      </p:sp>
      <p:sp>
        <p:nvSpPr>
          <p:cNvPr id="7" name="文字方塊 6">
            <a:extLst>
              <a:ext uri="{FF2B5EF4-FFF2-40B4-BE49-F238E27FC236}">
                <a16:creationId xmlns:a16="http://schemas.microsoft.com/office/drawing/2014/main" id="{8284B0FB-78BF-4553-AE6B-B28195E9A73E}"/>
              </a:ext>
            </a:extLst>
          </p:cNvPr>
          <p:cNvSpPr txBox="1"/>
          <p:nvPr/>
        </p:nvSpPr>
        <p:spPr>
          <a:xfrm>
            <a:off x="629452" y="2366743"/>
            <a:ext cx="6858983" cy="1200329"/>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r>
              <a:rPr lang="zh-TW" altLang="en-US" sz="1800" b="0" dirty="0">
                <a:solidFill>
                  <a:srgbClr val="C00000"/>
                </a:solidFill>
                <a:latin typeface="微軟正黑體" panose="020B0604030504040204" pitchFamily="34" charset="-120"/>
                <a:ea typeface="微軟正黑體" panose="020B0604030504040204" pitchFamily="34" charset="-120"/>
              </a:rPr>
              <a:t>第 </a:t>
            </a:r>
            <a:r>
              <a:rPr lang="en-US" altLang="zh-TW" sz="1800" b="0" dirty="0">
                <a:solidFill>
                  <a:srgbClr val="C00000"/>
                </a:solidFill>
                <a:latin typeface="微軟正黑體" panose="020B0604030504040204" pitchFamily="34" charset="-120"/>
                <a:ea typeface="微軟正黑體" panose="020B0604030504040204" pitchFamily="34" charset="-120"/>
              </a:rPr>
              <a:t>59-1 </a:t>
            </a:r>
            <a:r>
              <a:rPr lang="zh-TW" altLang="en-US" sz="1800" b="0" dirty="0">
                <a:solidFill>
                  <a:srgbClr val="C00000"/>
                </a:solidFill>
                <a:latin typeface="微軟正黑體" panose="020B0604030504040204" pitchFamily="34" charset="-120"/>
                <a:ea typeface="微軟正黑體" panose="020B0604030504040204" pitchFamily="34" charset="-120"/>
              </a:rPr>
              <a:t>條 </a:t>
            </a:r>
            <a:r>
              <a:rPr lang="zh-TW" altLang="en-US" sz="1800" b="0" dirty="0">
                <a:solidFill>
                  <a:schemeClr val="tx1"/>
                </a:solidFill>
                <a:effectLst/>
                <a:latin typeface="微軟正黑體" panose="020B0604030504040204" pitchFamily="34" charset="-120"/>
                <a:ea typeface="微軟正黑體" panose="020B0604030504040204" pitchFamily="34" charset="-120"/>
              </a:rPr>
              <a:t>停車空間之設置，依左列規定：</a:t>
            </a:r>
          </a:p>
          <a:p>
            <a:pPr algn="l"/>
            <a:r>
              <a:rPr lang="zh-TW" altLang="en-US" sz="1800" b="0" dirty="0">
                <a:solidFill>
                  <a:schemeClr val="tx1"/>
                </a:solidFill>
                <a:effectLst/>
                <a:latin typeface="微軟正黑體" panose="020B0604030504040204" pitchFamily="34" charset="-120"/>
                <a:ea typeface="微軟正黑體" panose="020B0604030504040204" pitchFamily="34" charset="-120"/>
              </a:rPr>
              <a:t>一、停車空間應設置在同一基地內。但二宗以上在同一街廓或相鄰街廓之基地同時請領建照者，得經起造人之同意，將停車空間</a:t>
            </a:r>
            <a:r>
              <a:rPr lang="zh-TW" altLang="en-US" sz="1800" b="0" dirty="0">
                <a:solidFill>
                  <a:srgbClr val="C00000"/>
                </a:solidFill>
                <a:latin typeface="微軟正黑體" panose="020B0604030504040204" pitchFamily="34" charset="-120"/>
                <a:ea typeface="微軟正黑體" panose="020B0604030504040204" pitchFamily="34" charset="-120"/>
              </a:rPr>
              <a:t>集中留設</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p>
        </p:txBody>
      </p:sp>
      <p:sp>
        <p:nvSpPr>
          <p:cNvPr id="2" name="日期版面配置區 1">
            <a:extLst>
              <a:ext uri="{FF2B5EF4-FFF2-40B4-BE49-F238E27FC236}">
                <a16:creationId xmlns:a16="http://schemas.microsoft.com/office/drawing/2014/main" id="{41AB5537-4AFB-5EF4-6616-582C02BE790D}"/>
              </a:ext>
            </a:extLst>
          </p:cNvPr>
          <p:cNvSpPr>
            <a:spLocks noGrp="1"/>
          </p:cNvSpPr>
          <p:nvPr>
            <p:ph type="dt" sz="half" idx="10"/>
          </p:nvPr>
        </p:nvSpPr>
        <p:spPr/>
        <p:txBody>
          <a:bodyPr/>
          <a:lstStyle/>
          <a:p>
            <a:fld id="{940E2C52-6499-42B2-A4E2-E6C9BCC9C015}" type="datetime1">
              <a:rPr lang="zh-TW" altLang="en-US" smtClean="0"/>
              <a:t>2022/11/30</a:t>
            </a:fld>
            <a:endParaRPr lang="zh-TW" altLang="en-US"/>
          </a:p>
        </p:txBody>
      </p:sp>
      <p:sp>
        <p:nvSpPr>
          <p:cNvPr id="3" name="投影片編號版面配置區 2">
            <a:extLst>
              <a:ext uri="{FF2B5EF4-FFF2-40B4-BE49-F238E27FC236}">
                <a16:creationId xmlns:a16="http://schemas.microsoft.com/office/drawing/2014/main" id="{1C92B704-B0E5-085B-4499-0F135BCF80FF}"/>
              </a:ext>
            </a:extLst>
          </p:cNvPr>
          <p:cNvSpPr>
            <a:spLocks noGrp="1"/>
          </p:cNvSpPr>
          <p:nvPr>
            <p:ph type="sldNum" sz="quarter" idx="12"/>
          </p:nvPr>
        </p:nvSpPr>
        <p:spPr/>
        <p:txBody>
          <a:bodyPr/>
          <a:lstStyle/>
          <a:p>
            <a:fld id="{D122B0B9-7B5A-4E7C-B90D-A0EA07B70D84}" type="slidenum">
              <a:rPr lang="zh-TW" altLang="en-US" smtClean="0"/>
              <a:t>44</a:t>
            </a:fld>
            <a:endParaRPr lang="zh-TW" altLang="en-US"/>
          </a:p>
        </p:txBody>
      </p:sp>
      <p:sp>
        <p:nvSpPr>
          <p:cNvPr id="5" name="文字方塊 4">
            <a:extLst>
              <a:ext uri="{FF2B5EF4-FFF2-40B4-BE49-F238E27FC236}">
                <a16:creationId xmlns:a16="http://schemas.microsoft.com/office/drawing/2014/main" id="{FC44DFB4-BDEA-C9AF-2A0E-F850E63F2A03}"/>
              </a:ext>
            </a:extLst>
          </p:cNvPr>
          <p:cNvSpPr txBox="1"/>
          <p:nvPr/>
        </p:nvSpPr>
        <p:spPr>
          <a:xfrm>
            <a:off x="8361916" y="505826"/>
            <a:ext cx="3194551" cy="2554545"/>
          </a:xfrm>
          <a:prstGeom prst="rect">
            <a:avLst/>
          </a:prstGeom>
          <a:noFill/>
        </p:spPr>
        <p:txBody>
          <a:bodyPr wrap="square">
            <a:spAutoFit/>
          </a:bodyPr>
          <a:lstStyle/>
          <a:p>
            <a:pPr>
              <a:spcBef>
                <a:spcPts val="1200"/>
              </a:spcBef>
            </a:pP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有關基地地面</a:t>
            </a:r>
            <a:endPar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a:t>
            </a: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關停車空間 </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一</a:t>
            </a:r>
            <a:endPar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隔音構造</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衛生</a:t>
            </a: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設備</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有關昇降設備 </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p:txBody>
      </p:sp>
      <p:cxnSp>
        <p:nvCxnSpPr>
          <p:cNvPr id="6" name="直線接點 5">
            <a:extLst>
              <a:ext uri="{FF2B5EF4-FFF2-40B4-BE49-F238E27FC236}">
                <a16:creationId xmlns:a16="http://schemas.microsoft.com/office/drawing/2014/main" id="{93D0753F-1493-9F94-D4B2-D2BD4D0E563D}"/>
              </a:ext>
            </a:extLst>
          </p:cNvPr>
          <p:cNvCxnSpPr>
            <a:cxnSpLocks/>
          </p:cNvCxnSpPr>
          <p:nvPr/>
        </p:nvCxnSpPr>
        <p:spPr>
          <a:xfrm>
            <a:off x="8324751" y="583690"/>
            <a:ext cx="0" cy="2385754"/>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9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1" y="664172"/>
            <a:ext cx="7496449"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來文單位：基隆市政府</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59-1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無障礙規範</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\106.4.25</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部函</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請釋摘要：無障礙停車位集中留設</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無障礙通路檢討</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通行之道路</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日期版面配置區 1">
            <a:extLst>
              <a:ext uri="{FF2B5EF4-FFF2-40B4-BE49-F238E27FC236}">
                <a16:creationId xmlns:a16="http://schemas.microsoft.com/office/drawing/2014/main" id="{41AB5537-4AFB-5EF4-6616-582C02BE790D}"/>
              </a:ext>
            </a:extLst>
          </p:cNvPr>
          <p:cNvSpPr>
            <a:spLocks noGrp="1"/>
          </p:cNvSpPr>
          <p:nvPr>
            <p:ph type="dt" sz="half" idx="10"/>
          </p:nvPr>
        </p:nvSpPr>
        <p:spPr/>
        <p:txBody>
          <a:bodyPr/>
          <a:lstStyle/>
          <a:p>
            <a:fld id="{940E2C52-6499-42B2-A4E2-E6C9BCC9C015}" type="datetime1">
              <a:rPr lang="zh-TW" altLang="en-US" smtClean="0"/>
              <a:t>2022/11/30</a:t>
            </a:fld>
            <a:endParaRPr lang="zh-TW" altLang="en-US" dirty="0"/>
          </a:p>
        </p:txBody>
      </p:sp>
      <p:sp>
        <p:nvSpPr>
          <p:cNvPr id="3" name="投影片編號版面配置區 2">
            <a:extLst>
              <a:ext uri="{FF2B5EF4-FFF2-40B4-BE49-F238E27FC236}">
                <a16:creationId xmlns:a16="http://schemas.microsoft.com/office/drawing/2014/main" id="{1C92B704-B0E5-085B-4499-0F135BCF80FF}"/>
              </a:ext>
            </a:extLst>
          </p:cNvPr>
          <p:cNvSpPr>
            <a:spLocks noGrp="1"/>
          </p:cNvSpPr>
          <p:nvPr>
            <p:ph type="sldNum" sz="quarter" idx="12"/>
          </p:nvPr>
        </p:nvSpPr>
        <p:spPr/>
        <p:txBody>
          <a:bodyPr/>
          <a:lstStyle/>
          <a:p>
            <a:fld id="{D122B0B9-7B5A-4E7C-B90D-A0EA07B70D84}" type="slidenum">
              <a:rPr lang="zh-TW" altLang="en-US" smtClean="0"/>
              <a:t>45</a:t>
            </a:fld>
            <a:endParaRPr lang="zh-TW" altLang="en-US"/>
          </a:p>
        </p:txBody>
      </p:sp>
      <p:sp>
        <p:nvSpPr>
          <p:cNvPr id="5" name="文字方塊 4">
            <a:extLst>
              <a:ext uri="{FF2B5EF4-FFF2-40B4-BE49-F238E27FC236}">
                <a16:creationId xmlns:a16="http://schemas.microsoft.com/office/drawing/2014/main" id="{FC44DFB4-BDEA-C9AF-2A0E-F850E63F2A03}"/>
              </a:ext>
            </a:extLst>
          </p:cNvPr>
          <p:cNvSpPr txBox="1"/>
          <p:nvPr/>
        </p:nvSpPr>
        <p:spPr>
          <a:xfrm>
            <a:off x="8361916" y="505826"/>
            <a:ext cx="3194551" cy="2554545"/>
          </a:xfrm>
          <a:prstGeom prst="rect">
            <a:avLst/>
          </a:prstGeom>
          <a:noFill/>
        </p:spPr>
        <p:txBody>
          <a:bodyPr wrap="square">
            <a:spAutoFit/>
          </a:bodyPr>
          <a:lstStyle/>
          <a:p>
            <a:pPr>
              <a:spcBef>
                <a:spcPts val="1200"/>
              </a:spcBef>
            </a:pP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有關基地地面</a:t>
            </a:r>
            <a:endPar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a:t>
            </a: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關停車空間 </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二</a:t>
            </a:r>
            <a:endPar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隔音構造</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衛生</a:t>
            </a: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設備</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有關昇降設備 </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p:txBody>
      </p:sp>
      <p:cxnSp>
        <p:nvCxnSpPr>
          <p:cNvPr id="6" name="直線接點 5">
            <a:extLst>
              <a:ext uri="{FF2B5EF4-FFF2-40B4-BE49-F238E27FC236}">
                <a16:creationId xmlns:a16="http://schemas.microsoft.com/office/drawing/2014/main" id="{93D0753F-1493-9F94-D4B2-D2BD4D0E563D}"/>
              </a:ext>
            </a:extLst>
          </p:cNvPr>
          <p:cNvCxnSpPr>
            <a:cxnSpLocks/>
          </p:cNvCxnSpPr>
          <p:nvPr/>
        </p:nvCxnSpPr>
        <p:spPr>
          <a:xfrm>
            <a:off x="8324751" y="583690"/>
            <a:ext cx="0" cy="2385754"/>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1283B8E8-56E0-15C8-08AA-00B93C4F2457}"/>
              </a:ext>
            </a:extLst>
          </p:cNvPr>
          <p:cNvSpPr txBox="1"/>
          <p:nvPr/>
        </p:nvSpPr>
        <p:spPr>
          <a:xfrm>
            <a:off x="629451" y="2366743"/>
            <a:ext cx="7496443" cy="1200329"/>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r>
              <a:rPr lang="zh-TW" altLang="en-US" sz="1800" b="0" dirty="0">
                <a:solidFill>
                  <a:srgbClr val="C00000"/>
                </a:solidFill>
                <a:latin typeface="微軟正黑體" panose="020B0604030504040204" pitchFamily="34" charset="-120"/>
                <a:ea typeface="微軟正黑體" panose="020B0604030504040204" pitchFamily="34" charset="-120"/>
              </a:rPr>
              <a:t>第 </a:t>
            </a:r>
            <a:r>
              <a:rPr lang="en-US" altLang="zh-TW" sz="1800" b="0" dirty="0">
                <a:solidFill>
                  <a:srgbClr val="C00000"/>
                </a:solidFill>
                <a:latin typeface="微軟正黑體" panose="020B0604030504040204" pitchFamily="34" charset="-120"/>
                <a:ea typeface="微軟正黑體" panose="020B0604030504040204" pitchFamily="34" charset="-120"/>
              </a:rPr>
              <a:t>59-1 </a:t>
            </a:r>
            <a:r>
              <a:rPr lang="zh-TW" altLang="en-US" sz="1800" b="0" dirty="0">
                <a:solidFill>
                  <a:srgbClr val="C00000"/>
                </a:solidFill>
                <a:latin typeface="微軟正黑體" panose="020B0604030504040204" pitchFamily="34" charset="-120"/>
                <a:ea typeface="微軟正黑體" panose="020B0604030504040204" pitchFamily="34" charset="-120"/>
              </a:rPr>
              <a:t>條 </a:t>
            </a:r>
            <a:r>
              <a:rPr lang="zh-TW" altLang="en-US" sz="1800" b="0" dirty="0">
                <a:solidFill>
                  <a:schemeClr val="tx1"/>
                </a:solidFill>
                <a:effectLst/>
                <a:latin typeface="微軟正黑體" panose="020B0604030504040204" pitchFamily="34" charset="-120"/>
                <a:ea typeface="微軟正黑體" panose="020B0604030504040204" pitchFamily="34" charset="-120"/>
              </a:rPr>
              <a:t>停車空間之設置，依左列規定：</a:t>
            </a:r>
          </a:p>
          <a:p>
            <a:pPr algn="l"/>
            <a:r>
              <a:rPr lang="zh-TW" altLang="en-US" sz="1800" b="0" dirty="0">
                <a:solidFill>
                  <a:schemeClr val="tx1"/>
                </a:solidFill>
                <a:effectLst/>
                <a:latin typeface="微軟正黑體" panose="020B0604030504040204" pitchFamily="34" charset="-120"/>
                <a:ea typeface="微軟正黑體" panose="020B0604030504040204" pitchFamily="34" charset="-120"/>
              </a:rPr>
              <a:t>一、停車空間應設置在同一基地內。但二宗以上在同一街廓或相鄰街廓之基地同時請領建照者，得經起造人之同意，將停車空間</a:t>
            </a:r>
            <a:r>
              <a:rPr lang="zh-TW" altLang="en-US" sz="1800" b="0" dirty="0">
                <a:solidFill>
                  <a:srgbClr val="C00000"/>
                </a:solidFill>
                <a:latin typeface="微軟正黑體" panose="020B0604030504040204" pitchFamily="34" charset="-120"/>
                <a:ea typeface="微軟正黑體" panose="020B0604030504040204" pitchFamily="34" charset="-120"/>
              </a:rPr>
              <a:t>集中留設</a:t>
            </a:r>
            <a:r>
              <a:rPr lang="zh-TW" altLang="en-US" sz="1800" b="0" dirty="0">
                <a:solidFill>
                  <a:schemeClr val="tx1"/>
                </a:solidFill>
                <a:effectLst/>
                <a:latin typeface="微軟正黑體" panose="020B0604030504040204" pitchFamily="34" charset="-120"/>
                <a:ea typeface="微軟正黑體" panose="020B0604030504040204" pitchFamily="34" charset="-120"/>
              </a:rPr>
              <a:t>。</a:t>
            </a:r>
          </a:p>
        </p:txBody>
      </p:sp>
      <p:sp>
        <p:nvSpPr>
          <p:cNvPr id="9" name="文字方塊 8">
            <a:extLst>
              <a:ext uri="{FF2B5EF4-FFF2-40B4-BE49-F238E27FC236}">
                <a16:creationId xmlns:a16="http://schemas.microsoft.com/office/drawing/2014/main" id="{1927D55F-DB8E-38F7-F9B9-05A9AE69A8EA}"/>
              </a:ext>
            </a:extLst>
          </p:cNvPr>
          <p:cNvSpPr txBox="1"/>
          <p:nvPr/>
        </p:nvSpPr>
        <p:spPr>
          <a:xfrm>
            <a:off x="629450" y="3609421"/>
            <a:ext cx="10927009" cy="923330"/>
          </a:xfrm>
          <a:prstGeom prst="rect">
            <a:avLst/>
          </a:prstGeom>
          <a:solidFill>
            <a:schemeClr val="accent6">
              <a:lumMod val="20000"/>
              <a:lumOff val="80000"/>
            </a:schemeClr>
          </a:solidFill>
        </p:spPr>
        <p:txBody>
          <a:bodyPr wrap="square">
            <a:spAutoFit/>
          </a:bodyPr>
          <a:lstStyle>
            <a:defPPr>
              <a:defRPr lang="zh-TW"/>
            </a:defPPr>
            <a:lvl1pPr lvl="0" defTabSz="914309">
              <a:spcBef>
                <a:spcPts val="1200"/>
              </a:spcBef>
              <a:defRPr b="0" spc="200">
                <a:effectLst/>
                <a:latin typeface="微軟正黑體" panose="020B0604030504040204" pitchFamily="34" charset="-120"/>
                <a:ea typeface="微軟正黑體" panose="020B0604030504040204" pitchFamily="34" charset="-120"/>
              </a:defRPr>
            </a:lvl1pPr>
          </a:lstStyle>
          <a:p>
            <a:pPr>
              <a:spcBef>
                <a:spcPts val="0"/>
              </a:spcBef>
            </a:pPr>
            <a:r>
              <a:rPr lang="zh-TW" altLang="en-US" dirty="0">
                <a:solidFill>
                  <a:srgbClr val="C00000"/>
                </a:solidFill>
                <a:effectLst>
                  <a:outerShdw blurRad="38100" dist="38100" dir="2700000" algn="tl">
                    <a:srgbClr val="000000">
                      <a:alpha val="43137"/>
                    </a:srgbClr>
                  </a:outerShdw>
                </a:effectLst>
              </a:rPr>
              <a:t>本部</a:t>
            </a:r>
            <a:r>
              <a:rPr lang="en-US" altLang="zh-TW" dirty="0">
                <a:solidFill>
                  <a:srgbClr val="C00000"/>
                </a:solidFill>
                <a:effectLst>
                  <a:outerShdw blurRad="38100" dist="38100" dir="2700000" algn="tl">
                    <a:srgbClr val="000000">
                      <a:alpha val="43137"/>
                    </a:srgbClr>
                  </a:outerShdw>
                </a:effectLst>
              </a:rPr>
              <a:t>106</a:t>
            </a:r>
            <a:r>
              <a:rPr lang="zh-TW" altLang="en-US" dirty="0">
                <a:solidFill>
                  <a:srgbClr val="C00000"/>
                </a:solidFill>
                <a:effectLst>
                  <a:outerShdw blurRad="38100" dist="38100" dir="2700000" algn="tl">
                    <a:srgbClr val="000000">
                      <a:alpha val="43137"/>
                    </a:srgbClr>
                  </a:outerShdw>
                </a:effectLst>
              </a:rPr>
              <a:t>年</a:t>
            </a:r>
            <a:r>
              <a:rPr lang="en-US" altLang="zh-TW" dirty="0">
                <a:solidFill>
                  <a:srgbClr val="C00000"/>
                </a:solidFill>
                <a:effectLst>
                  <a:outerShdw blurRad="38100" dist="38100" dir="2700000" algn="tl">
                    <a:srgbClr val="000000">
                      <a:alpha val="43137"/>
                    </a:srgbClr>
                  </a:outerShdw>
                </a:effectLst>
              </a:rPr>
              <a:t>4</a:t>
            </a:r>
            <a:r>
              <a:rPr lang="zh-TW" altLang="en-US" dirty="0">
                <a:solidFill>
                  <a:srgbClr val="C00000"/>
                </a:solidFill>
                <a:effectLst>
                  <a:outerShdw blurRad="38100" dist="38100" dir="2700000" algn="tl">
                    <a:srgbClr val="000000">
                      <a:alpha val="43137"/>
                    </a:srgbClr>
                  </a:outerShdw>
                </a:effectLst>
              </a:rPr>
              <a:t>月</a:t>
            </a:r>
            <a:r>
              <a:rPr lang="en-US" altLang="zh-TW" dirty="0">
                <a:solidFill>
                  <a:srgbClr val="C00000"/>
                </a:solidFill>
                <a:effectLst>
                  <a:outerShdw blurRad="38100" dist="38100" dir="2700000" algn="tl">
                    <a:srgbClr val="000000">
                      <a:alpha val="43137"/>
                    </a:srgbClr>
                  </a:outerShdw>
                </a:effectLst>
              </a:rPr>
              <a:t>25</a:t>
            </a:r>
            <a:r>
              <a:rPr lang="zh-TW" altLang="en-US" dirty="0">
                <a:solidFill>
                  <a:srgbClr val="C00000"/>
                </a:solidFill>
                <a:effectLst>
                  <a:outerShdw blurRad="38100" dist="38100" dir="2700000" algn="tl">
                    <a:srgbClr val="000000">
                      <a:alpha val="43137"/>
                    </a:srgbClr>
                  </a:outerShdw>
                </a:effectLst>
              </a:rPr>
              <a:t>日內授營建管字第</a:t>
            </a:r>
            <a:r>
              <a:rPr lang="en-US" altLang="zh-TW" dirty="0">
                <a:solidFill>
                  <a:srgbClr val="C00000"/>
                </a:solidFill>
                <a:effectLst>
                  <a:outerShdw blurRad="38100" dist="38100" dir="2700000" algn="tl">
                    <a:srgbClr val="000000">
                      <a:alpha val="43137"/>
                    </a:srgbClr>
                  </a:outerShdw>
                </a:effectLst>
              </a:rPr>
              <a:t>1060806233</a:t>
            </a:r>
            <a:r>
              <a:rPr lang="zh-TW" altLang="en-US" dirty="0">
                <a:solidFill>
                  <a:srgbClr val="C00000"/>
                </a:solidFill>
                <a:effectLst>
                  <a:outerShdw blurRad="38100" dist="38100" dir="2700000" algn="tl">
                    <a:srgbClr val="000000">
                      <a:alpha val="43137"/>
                    </a:srgbClr>
                  </a:outerShdw>
                </a:effectLst>
              </a:rPr>
              <a:t>號函</a:t>
            </a:r>
            <a:r>
              <a:rPr lang="zh-TW" altLang="en-US" dirty="0"/>
              <a:t>明示，相鄰街廓之二宗基地同時請領建照者，得經起造人同意，將</a:t>
            </a:r>
            <a:r>
              <a:rPr lang="zh-TW" altLang="en-US" dirty="0">
                <a:solidFill>
                  <a:srgbClr val="C00000"/>
                </a:solidFill>
                <a:effectLst>
                  <a:outerShdw blurRad="38100" dist="38100" dir="2700000" algn="tl">
                    <a:srgbClr val="000000">
                      <a:alpha val="43137"/>
                    </a:srgbClr>
                  </a:outerShdw>
                </a:effectLst>
              </a:rPr>
              <a:t>無障礙停車位集中留設</a:t>
            </a:r>
            <a:r>
              <a:rPr lang="zh-TW" altLang="en-US" dirty="0"/>
              <a:t>，惟仍應符合第</a:t>
            </a:r>
            <a:r>
              <a:rPr lang="en-US" altLang="zh-TW" dirty="0"/>
              <a:t>167</a:t>
            </a:r>
            <a:r>
              <a:rPr lang="zh-TW" altLang="en-US" dirty="0"/>
              <a:t>條第</a:t>
            </a:r>
            <a:r>
              <a:rPr lang="en-US" altLang="zh-TW" dirty="0"/>
              <a:t>1</a:t>
            </a:r>
            <a:r>
              <a:rPr lang="zh-TW" altLang="en-US" dirty="0"/>
              <a:t>、</a:t>
            </a:r>
            <a:r>
              <a:rPr lang="en-US" altLang="zh-TW" dirty="0"/>
              <a:t>3</a:t>
            </a:r>
            <a:r>
              <a:rPr lang="zh-TW" altLang="en-US" dirty="0"/>
              <a:t>項，第</a:t>
            </a:r>
            <a:r>
              <a:rPr lang="en-US" altLang="zh-TW" dirty="0"/>
              <a:t>167</a:t>
            </a:r>
            <a:r>
              <a:rPr lang="zh-TW" altLang="en-US" dirty="0"/>
              <a:t>條之</a:t>
            </a:r>
            <a:r>
              <a:rPr lang="en-US" altLang="zh-TW" dirty="0"/>
              <a:t>1</a:t>
            </a:r>
            <a:r>
              <a:rPr lang="zh-TW" altLang="en-US" dirty="0"/>
              <a:t>、第</a:t>
            </a:r>
            <a:r>
              <a:rPr lang="en-US" altLang="zh-TW" dirty="0"/>
              <a:t>167</a:t>
            </a:r>
            <a:r>
              <a:rPr lang="zh-TW" altLang="en-US" dirty="0"/>
              <a:t>條之</a:t>
            </a:r>
            <a:r>
              <a:rPr lang="en-US" altLang="zh-TW" dirty="0"/>
              <a:t>6</a:t>
            </a:r>
            <a:r>
              <a:rPr lang="zh-TW" altLang="en-US" dirty="0"/>
              <a:t>及建築物無障礙設施設計規範</a:t>
            </a:r>
            <a:r>
              <a:rPr lang="en-US" altLang="zh-TW" dirty="0"/>
              <a:t>104.3</a:t>
            </a:r>
            <a:r>
              <a:rPr lang="zh-TW" altLang="en-US" dirty="0"/>
              <a:t>之規定，</a:t>
            </a:r>
            <a:r>
              <a:rPr lang="zh-TW" altLang="en-US" dirty="0">
                <a:solidFill>
                  <a:srgbClr val="C00000"/>
                </a:solidFill>
                <a:effectLst>
                  <a:outerShdw blurRad="38100" dist="38100" dir="2700000" algn="tl">
                    <a:srgbClr val="000000">
                      <a:alpha val="43137"/>
                    </a:srgbClr>
                  </a:outerShdw>
                </a:effectLst>
              </a:rPr>
              <a:t>並設置無障礙通路通達無障礙停車位</a:t>
            </a:r>
            <a:r>
              <a:rPr lang="zh-TW" altLang="en-US" dirty="0"/>
              <a:t>。</a:t>
            </a:r>
          </a:p>
        </p:txBody>
      </p:sp>
      <p:sp>
        <p:nvSpPr>
          <p:cNvPr id="10" name="文字方塊 9">
            <a:extLst>
              <a:ext uri="{FF2B5EF4-FFF2-40B4-BE49-F238E27FC236}">
                <a16:creationId xmlns:a16="http://schemas.microsoft.com/office/drawing/2014/main" id="{17A54FF0-247F-13FA-C16B-BDF1074F5384}"/>
              </a:ext>
            </a:extLst>
          </p:cNvPr>
          <p:cNvSpPr txBox="1"/>
          <p:nvPr/>
        </p:nvSpPr>
        <p:spPr>
          <a:xfrm>
            <a:off x="629451" y="4587542"/>
            <a:ext cx="10927008" cy="923330"/>
          </a:xfrm>
          <a:prstGeom prst="rect">
            <a:avLst/>
          </a:prstGeom>
          <a:solidFill>
            <a:schemeClr val="accent5">
              <a:lumMod val="20000"/>
              <a:lumOff val="80000"/>
            </a:schemeClr>
          </a:solidFill>
        </p:spPr>
        <p:txBody>
          <a:bodyPr wrap="square">
            <a:spAutoFit/>
          </a:bodyPr>
          <a:lstStyle>
            <a:defPPr>
              <a:defRPr lang="zh-TW"/>
            </a:defPPr>
            <a:lvl1pPr lvl="0" defTabSz="914309">
              <a:spcBef>
                <a:spcPts val="1200"/>
              </a:spcBef>
              <a:defRPr b="0" spc="200">
                <a:effectLst/>
                <a:latin typeface="微軟正黑體" panose="020B0604030504040204" pitchFamily="34" charset="-120"/>
                <a:ea typeface="微軟正黑體" panose="020B0604030504040204" pitchFamily="34" charset="-120"/>
              </a:defRPr>
            </a:lvl1pPr>
          </a:lstStyle>
          <a:p>
            <a:r>
              <a:rPr lang="zh-TW" altLang="en-US" dirty="0">
                <a:solidFill>
                  <a:srgbClr val="C00000"/>
                </a:solidFill>
                <a:effectLst>
                  <a:outerShdw blurRad="38100" dist="38100" dir="2700000" algn="tl">
                    <a:srgbClr val="000000">
                      <a:alpha val="43137"/>
                    </a:srgbClr>
                  </a:outerShdw>
                </a:effectLst>
              </a:rPr>
              <a:t>無障礙規範</a:t>
            </a:r>
            <a:r>
              <a:rPr lang="en-US" altLang="zh-TW" dirty="0"/>
              <a:t>201</a:t>
            </a:r>
            <a:r>
              <a:rPr lang="zh-TW" altLang="en-US" dirty="0"/>
              <a:t>「建築物依規定應設置無障礙通路者，其通路設計應符合本章規定。」、</a:t>
            </a:r>
            <a:r>
              <a:rPr lang="en-US" altLang="zh-TW" dirty="0"/>
              <a:t>203</a:t>
            </a:r>
            <a:r>
              <a:rPr lang="zh-TW" altLang="en-US" dirty="0"/>
              <a:t>「</a:t>
            </a:r>
            <a:r>
              <a:rPr lang="zh-TW" altLang="en-US" dirty="0">
                <a:solidFill>
                  <a:srgbClr val="C00000"/>
                </a:solidFill>
                <a:effectLst>
                  <a:outerShdw blurRad="38100" dist="38100" dir="2700000" algn="tl">
                    <a:srgbClr val="000000">
                      <a:alpha val="43137"/>
                    </a:srgbClr>
                  </a:outerShdw>
                </a:effectLst>
              </a:rPr>
              <a:t>建築線至建築物主要出入口</a:t>
            </a:r>
            <a:r>
              <a:rPr lang="zh-TW" altLang="en-US" dirty="0"/>
              <a:t>，或</a:t>
            </a:r>
            <a:r>
              <a:rPr lang="zh-TW" altLang="en-US" dirty="0">
                <a:solidFill>
                  <a:srgbClr val="C00000"/>
                </a:solidFill>
                <a:effectLst>
                  <a:outerShdw blurRad="38100" dist="38100" dir="2700000" algn="tl">
                    <a:srgbClr val="000000">
                      <a:alpha val="43137"/>
                    </a:srgbClr>
                  </a:outerShdw>
                </a:effectLst>
              </a:rPr>
              <a:t>基地內各幢建築物間</a:t>
            </a:r>
            <a:r>
              <a:rPr lang="zh-TW" altLang="en-US" dirty="0"/>
              <a:t>，設有引導設施，作為無障礙通路之室外通路應符合本節規定。」</a:t>
            </a:r>
          </a:p>
        </p:txBody>
      </p:sp>
      <p:sp>
        <p:nvSpPr>
          <p:cNvPr id="11" name="文字方塊 10">
            <a:extLst>
              <a:ext uri="{FF2B5EF4-FFF2-40B4-BE49-F238E27FC236}">
                <a16:creationId xmlns:a16="http://schemas.microsoft.com/office/drawing/2014/main" id="{0151D744-4243-460E-9994-BBE13B7FF7B9}"/>
              </a:ext>
            </a:extLst>
          </p:cNvPr>
          <p:cNvSpPr txBox="1"/>
          <p:nvPr/>
        </p:nvSpPr>
        <p:spPr>
          <a:xfrm>
            <a:off x="667159" y="5602795"/>
            <a:ext cx="10889300" cy="923330"/>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defTabSz="914309">
              <a:defRPr sz="2000"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lgn="just">
              <a:spcBef>
                <a:spcPts val="1200"/>
              </a:spcBef>
              <a:spcAft>
                <a:spcPts val="1200"/>
              </a:spcAft>
            </a:pPr>
            <a:r>
              <a:rPr lang="zh-TW" altLang="en-US" sz="1800" dirty="0"/>
              <a:t>相鄰街廓二宗基地同時請領建照者，得將無障礙停車位集中留設，通達無障礙停車位之無障礙通路以建築基地內之通路範圍進行檢討為限，行動不便者如需藉由道路始能通達他棟無障礙車位，其所通行道路非屬本規範適用範圍，亦非本規範所稱之無障礙通路，無須進行該道路坡度之檢討。</a:t>
            </a:r>
          </a:p>
        </p:txBody>
      </p:sp>
    </p:spTree>
    <p:extLst>
      <p:ext uri="{BB962C8B-B14F-4D97-AF65-F5344CB8AC3E}">
        <p14:creationId xmlns:p14="http://schemas.microsoft.com/office/powerpoint/2010/main" val="249787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7298490"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9</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來文單位：郭小暉建築師事務所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請釋摘要：停車空間有效通風面積檢討</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全自動機械停車空間</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9AA88188-AC0D-4B4B-BC63-B34ABCFC251E}"/>
              </a:ext>
            </a:extLst>
          </p:cNvPr>
          <p:cNvSpPr txBox="1"/>
          <p:nvPr/>
        </p:nvSpPr>
        <p:spPr>
          <a:xfrm>
            <a:off x="629452" y="3717434"/>
            <a:ext cx="6875991" cy="2031325"/>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defTabSz="914309">
              <a:defRPr sz="2000"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lgn="just">
              <a:spcBef>
                <a:spcPts val="1200"/>
              </a:spcBef>
              <a:spcAft>
                <a:spcPts val="1200"/>
              </a:spcAft>
            </a:pPr>
            <a:r>
              <a:rPr lang="zh-TW" altLang="en-US" sz="1800" dirty="0"/>
              <a:t>有關全自動機械停車設備，雖汽車駛入機械停車設備後，存車人即將車輛熄火並退出裝置外，人員不隨機械停車設備移動，惟考量汽車駛入停車設備</a:t>
            </a:r>
            <a:r>
              <a:rPr lang="zh-TW" altLang="en-US" sz="1800" dirty="0">
                <a:solidFill>
                  <a:srgbClr val="C00000"/>
                </a:solidFill>
              </a:rPr>
              <a:t>熄火前、起車啟動駛離前</a:t>
            </a:r>
            <a:r>
              <a:rPr lang="zh-TW" altLang="en-US" sz="1800" dirty="0"/>
              <a:t>仍有排放廢氣，及汽車漏油之風險，機械停車設備內仍有專業廠商</a:t>
            </a:r>
            <a:r>
              <a:rPr lang="zh-TW" altLang="en-US" sz="1800" dirty="0">
                <a:solidFill>
                  <a:srgbClr val="C00000"/>
                </a:solidFill>
              </a:rPr>
              <a:t>進入維護保養</a:t>
            </a:r>
            <a:r>
              <a:rPr lang="zh-TW" altLang="en-US" sz="1800" dirty="0"/>
              <a:t>或檢查機構</a:t>
            </a:r>
            <a:r>
              <a:rPr lang="zh-TW" altLang="en-US" sz="1800" dirty="0">
                <a:solidFill>
                  <a:srgbClr val="C00000"/>
                </a:solidFill>
              </a:rPr>
              <a:t>定期檢查</a:t>
            </a:r>
            <a:r>
              <a:rPr lang="zh-TW" altLang="en-US" sz="1800" dirty="0"/>
              <a:t>之需求，須維護其工作環境安全，全自動機械停車空間仍應依上開第</a:t>
            </a:r>
            <a:r>
              <a:rPr lang="en-US" altLang="zh-TW" sz="1800" dirty="0"/>
              <a:t>62</a:t>
            </a:r>
            <a:r>
              <a:rPr lang="zh-TW" altLang="en-US" sz="1800" dirty="0"/>
              <a:t>條第</a:t>
            </a:r>
            <a:r>
              <a:rPr lang="en-US" altLang="zh-TW" sz="1800" dirty="0"/>
              <a:t>2</a:t>
            </a:r>
            <a:r>
              <a:rPr lang="zh-TW" altLang="en-US" sz="1800" dirty="0"/>
              <a:t>款檢討有效通風面積或設置機械通風設備。</a:t>
            </a:r>
          </a:p>
        </p:txBody>
      </p:sp>
      <p:sp>
        <p:nvSpPr>
          <p:cNvPr id="7" name="文字方塊 6">
            <a:extLst>
              <a:ext uri="{FF2B5EF4-FFF2-40B4-BE49-F238E27FC236}">
                <a16:creationId xmlns:a16="http://schemas.microsoft.com/office/drawing/2014/main" id="{8284B0FB-78BF-4553-AE6B-B28195E9A73E}"/>
              </a:ext>
            </a:extLst>
          </p:cNvPr>
          <p:cNvSpPr txBox="1"/>
          <p:nvPr/>
        </p:nvSpPr>
        <p:spPr>
          <a:xfrm>
            <a:off x="629452" y="2366743"/>
            <a:ext cx="6858983" cy="1200329"/>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r>
              <a:rPr lang="zh-TW" altLang="en-US" sz="1800" b="0" dirty="0">
                <a:solidFill>
                  <a:srgbClr val="C00000"/>
                </a:solidFill>
                <a:latin typeface="微軟正黑體" panose="020B0604030504040204" pitchFamily="34" charset="-120"/>
                <a:ea typeface="微軟正黑體" panose="020B0604030504040204" pitchFamily="34" charset="-120"/>
              </a:rPr>
              <a:t>第 </a:t>
            </a:r>
            <a:r>
              <a:rPr lang="en-US" altLang="zh-TW" sz="1800" b="0" dirty="0">
                <a:solidFill>
                  <a:srgbClr val="C00000"/>
                </a:solidFill>
                <a:latin typeface="微軟正黑體" panose="020B0604030504040204" pitchFamily="34" charset="-120"/>
                <a:ea typeface="微軟正黑體" panose="020B0604030504040204" pitchFamily="34" charset="-120"/>
              </a:rPr>
              <a:t>62 </a:t>
            </a:r>
            <a:r>
              <a:rPr lang="zh-TW" altLang="en-US" sz="1800" b="0" dirty="0">
                <a:solidFill>
                  <a:srgbClr val="C00000"/>
                </a:solidFill>
                <a:latin typeface="微軟正黑體" panose="020B0604030504040204" pitchFamily="34" charset="-120"/>
                <a:ea typeface="微軟正黑體" panose="020B0604030504040204" pitchFamily="34" charset="-120"/>
              </a:rPr>
              <a:t>條  </a:t>
            </a:r>
            <a:r>
              <a:rPr lang="zh-TW" altLang="en-US" sz="1800" b="0" dirty="0">
                <a:solidFill>
                  <a:schemeClr val="tx1"/>
                </a:solidFill>
                <a:effectLst/>
                <a:latin typeface="微軟正黑體" panose="020B0604030504040204" pitchFamily="34" charset="-120"/>
                <a:ea typeface="微軟正黑體" panose="020B0604030504040204" pitchFamily="34" charset="-120"/>
              </a:rPr>
              <a:t>停車空間之構造應依下列規定：</a:t>
            </a:r>
          </a:p>
          <a:p>
            <a:pPr algn="l"/>
            <a:r>
              <a:rPr lang="zh-TW" altLang="en-US" sz="1800" b="0" dirty="0">
                <a:solidFill>
                  <a:schemeClr val="tx1"/>
                </a:solidFill>
                <a:effectLst/>
                <a:latin typeface="微軟正黑體" panose="020B0604030504040204" pitchFamily="34" charset="-120"/>
                <a:ea typeface="微軟正黑體" panose="020B0604030504040204" pitchFamily="34" charset="-120"/>
              </a:rPr>
              <a:t>二、停車空間設置戶外空氣之窗戶或開口，其</a:t>
            </a:r>
            <a:r>
              <a:rPr lang="zh-TW" altLang="en-US" sz="1800" b="0" dirty="0">
                <a:solidFill>
                  <a:srgbClr val="C00000"/>
                </a:solidFill>
                <a:latin typeface="微軟正黑體" panose="020B0604030504040204" pitchFamily="34" charset="-120"/>
                <a:ea typeface="微軟正黑體" panose="020B0604030504040204" pitchFamily="34" charset="-120"/>
              </a:rPr>
              <a:t>有效通風面積</a:t>
            </a:r>
            <a:r>
              <a:rPr lang="zh-TW" altLang="en-US" sz="1800" b="0" dirty="0">
                <a:solidFill>
                  <a:schemeClr val="tx1"/>
                </a:solidFill>
                <a:effectLst/>
                <a:latin typeface="微軟正黑體" panose="020B0604030504040204" pitchFamily="34" charset="-120"/>
                <a:ea typeface="微軟正黑體" panose="020B0604030504040204" pitchFamily="34" charset="-120"/>
              </a:rPr>
              <a:t>不得小於該層供停車使用之樓地板面積百分之五或依規定設置機械通風設備。</a:t>
            </a:r>
          </a:p>
        </p:txBody>
      </p:sp>
      <p:sp>
        <p:nvSpPr>
          <p:cNvPr id="2" name="日期版面配置區 1">
            <a:extLst>
              <a:ext uri="{FF2B5EF4-FFF2-40B4-BE49-F238E27FC236}">
                <a16:creationId xmlns:a16="http://schemas.microsoft.com/office/drawing/2014/main" id="{41AB5537-4AFB-5EF4-6616-582C02BE790D}"/>
              </a:ext>
            </a:extLst>
          </p:cNvPr>
          <p:cNvSpPr>
            <a:spLocks noGrp="1"/>
          </p:cNvSpPr>
          <p:nvPr>
            <p:ph type="dt" sz="half" idx="10"/>
          </p:nvPr>
        </p:nvSpPr>
        <p:spPr/>
        <p:txBody>
          <a:bodyPr/>
          <a:lstStyle/>
          <a:p>
            <a:fld id="{940E2C52-6499-42B2-A4E2-E6C9BCC9C015}" type="datetime1">
              <a:rPr lang="zh-TW" altLang="en-US" smtClean="0"/>
              <a:t>2022/11/30</a:t>
            </a:fld>
            <a:endParaRPr lang="zh-TW" altLang="en-US" dirty="0"/>
          </a:p>
        </p:txBody>
      </p:sp>
      <p:sp>
        <p:nvSpPr>
          <p:cNvPr id="3" name="投影片編號版面配置區 2">
            <a:extLst>
              <a:ext uri="{FF2B5EF4-FFF2-40B4-BE49-F238E27FC236}">
                <a16:creationId xmlns:a16="http://schemas.microsoft.com/office/drawing/2014/main" id="{1C92B704-B0E5-085B-4499-0F135BCF80FF}"/>
              </a:ext>
            </a:extLst>
          </p:cNvPr>
          <p:cNvSpPr>
            <a:spLocks noGrp="1"/>
          </p:cNvSpPr>
          <p:nvPr>
            <p:ph type="sldNum" sz="quarter" idx="12"/>
          </p:nvPr>
        </p:nvSpPr>
        <p:spPr/>
        <p:txBody>
          <a:bodyPr/>
          <a:lstStyle/>
          <a:p>
            <a:fld id="{D122B0B9-7B5A-4E7C-B90D-A0EA07B70D84}" type="slidenum">
              <a:rPr lang="zh-TW" altLang="en-US" smtClean="0"/>
              <a:t>46</a:t>
            </a:fld>
            <a:endParaRPr lang="zh-TW" altLang="en-US"/>
          </a:p>
        </p:txBody>
      </p:sp>
      <p:sp>
        <p:nvSpPr>
          <p:cNvPr id="5" name="文字方塊 4">
            <a:extLst>
              <a:ext uri="{FF2B5EF4-FFF2-40B4-BE49-F238E27FC236}">
                <a16:creationId xmlns:a16="http://schemas.microsoft.com/office/drawing/2014/main" id="{FC44DFB4-BDEA-C9AF-2A0E-F850E63F2A03}"/>
              </a:ext>
            </a:extLst>
          </p:cNvPr>
          <p:cNvSpPr txBox="1"/>
          <p:nvPr/>
        </p:nvSpPr>
        <p:spPr>
          <a:xfrm>
            <a:off x="8361916" y="505826"/>
            <a:ext cx="3194551" cy="2554545"/>
          </a:xfrm>
          <a:prstGeom prst="rect">
            <a:avLst/>
          </a:prstGeom>
          <a:noFill/>
        </p:spPr>
        <p:txBody>
          <a:bodyPr wrap="square">
            <a:spAutoFit/>
          </a:bodyPr>
          <a:lstStyle/>
          <a:p>
            <a:pPr>
              <a:spcBef>
                <a:spcPts val="1200"/>
              </a:spcBef>
            </a:pP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有關基地地面</a:t>
            </a:r>
            <a:endPar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a:t>
            </a: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關停車空間 </a:t>
            </a:r>
            <a:r>
              <a:rPr kumimoji="1" lang="en-US" altLang="zh-TW" sz="24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kumimoji="1" lang="zh-TW" altLang="en-US" sz="2400" b="1"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三</a:t>
            </a:r>
            <a:endPar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隔音構造</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衛生</a:t>
            </a: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設備</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有關昇降設備 </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p:txBody>
      </p:sp>
      <p:cxnSp>
        <p:nvCxnSpPr>
          <p:cNvPr id="6" name="直線接點 5">
            <a:extLst>
              <a:ext uri="{FF2B5EF4-FFF2-40B4-BE49-F238E27FC236}">
                <a16:creationId xmlns:a16="http://schemas.microsoft.com/office/drawing/2014/main" id="{93D0753F-1493-9F94-D4B2-D2BD4D0E563D}"/>
              </a:ext>
            </a:extLst>
          </p:cNvPr>
          <p:cNvCxnSpPr>
            <a:cxnSpLocks/>
          </p:cNvCxnSpPr>
          <p:nvPr/>
        </p:nvCxnSpPr>
        <p:spPr>
          <a:xfrm>
            <a:off x="8324751" y="583690"/>
            <a:ext cx="0" cy="2385754"/>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85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2" y="664172"/>
            <a:ext cx="7298490"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6</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來文單位：太格特殊建材股份有限公司</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46-6</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署函</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請釋摘要：衝擊音隔音構造檢討</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分戶樓板</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廚具及中島下方</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9AA88188-AC0D-4B4B-BC63-B34ABCFC251E}"/>
              </a:ext>
            </a:extLst>
          </p:cNvPr>
          <p:cNvSpPr txBox="1"/>
          <p:nvPr/>
        </p:nvSpPr>
        <p:spPr>
          <a:xfrm>
            <a:off x="629452" y="4868285"/>
            <a:ext cx="6875991" cy="923330"/>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defTabSz="914309">
              <a:defRPr sz="2000"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lgn="just">
              <a:spcBef>
                <a:spcPts val="1200"/>
              </a:spcBef>
              <a:spcAft>
                <a:spcPts val="1200"/>
              </a:spcAft>
            </a:pPr>
            <a:r>
              <a:rPr lang="zh-TW" altLang="en-US" sz="1800" dirty="0"/>
              <a:t>非屬上述法令及函釋所稱「陽臺或各層樓板下方無設置居室」及「浴廁空間」者，皆應依法檢討分戶樓板之衝擊音隔音構造。</a:t>
            </a:r>
          </a:p>
        </p:txBody>
      </p:sp>
      <p:sp>
        <p:nvSpPr>
          <p:cNvPr id="7" name="文字方塊 6">
            <a:extLst>
              <a:ext uri="{FF2B5EF4-FFF2-40B4-BE49-F238E27FC236}">
                <a16:creationId xmlns:a16="http://schemas.microsoft.com/office/drawing/2014/main" id="{8284B0FB-78BF-4553-AE6B-B28195E9A73E}"/>
              </a:ext>
            </a:extLst>
          </p:cNvPr>
          <p:cNvSpPr txBox="1"/>
          <p:nvPr/>
        </p:nvSpPr>
        <p:spPr>
          <a:xfrm>
            <a:off x="629452" y="2366743"/>
            <a:ext cx="6858983" cy="923330"/>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r>
              <a:rPr lang="zh-TW" altLang="en-US" sz="1800" b="0" dirty="0">
                <a:solidFill>
                  <a:srgbClr val="C00000"/>
                </a:solidFill>
                <a:latin typeface="微軟正黑體" panose="020B0604030504040204" pitchFamily="34" charset="-120"/>
                <a:ea typeface="微軟正黑體" panose="020B0604030504040204" pitchFamily="34" charset="-120"/>
              </a:rPr>
              <a:t>第 </a:t>
            </a:r>
            <a:r>
              <a:rPr lang="en-US" altLang="zh-TW" sz="1800" b="0" dirty="0">
                <a:solidFill>
                  <a:srgbClr val="C00000"/>
                </a:solidFill>
                <a:latin typeface="微軟正黑體" panose="020B0604030504040204" pitchFamily="34" charset="-120"/>
                <a:ea typeface="微軟正黑體" panose="020B0604030504040204" pitchFamily="34" charset="-120"/>
              </a:rPr>
              <a:t>46-6 </a:t>
            </a:r>
            <a:r>
              <a:rPr lang="zh-TW" altLang="en-US" sz="1800" b="0" dirty="0">
                <a:solidFill>
                  <a:srgbClr val="C00000"/>
                </a:solidFill>
                <a:latin typeface="微軟正黑體" panose="020B0604030504040204" pitchFamily="34" charset="-120"/>
                <a:ea typeface="微軟正黑體" panose="020B0604030504040204" pitchFamily="34" charset="-120"/>
              </a:rPr>
              <a:t>條</a:t>
            </a:r>
          </a:p>
          <a:p>
            <a:pPr algn="l"/>
            <a:r>
              <a:rPr lang="zh-TW" altLang="en-US" sz="1800" b="0" dirty="0">
                <a:solidFill>
                  <a:schemeClr val="tx1"/>
                </a:solidFill>
                <a:effectLst/>
                <a:latin typeface="微軟正黑體" panose="020B0604030504040204" pitchFamily="34" charset="-120"/>
                <a:ea typeface="微軟正黑體" panose="020B0604030504040204" pitchFamily="34" charset="-120"/>
              </a:rPr>
              <a:t>分戶樓板之衝擊音隔音構造，應符合下列規定之一。但</a:t>
            </a:r>
            <a:r>
              <a:rPr lang="zh-TW" altLang="en-US" sz="1800" b="0" dirty="0">
                <a:solidFill>
                  <a:srgbClr val="C00000"/>
                </a:solidFill>
                <a:latin typeface="微軟正黑體" panose="020B0604030504040204" pitchFamily="34" charset="-120"/>
                <a:ea typeface="微軟正黑體" panose="020B0604030504040204" pitchFamily="34" charset="-120"/>
              </a:rPr>
              <a:t>陽臺或各層樓板下方無設置居室</a:t>
            </a:r>
            <a:r>
              <a:rPr lang="zh-TW" altLang="en-US" sz="1800" b="0" dirty="0">
                <a:solidFill>
                  <a:schemeClr val="tx1"/>
                </a:solidFill>
                <a:effectLst/>
                <a:latin typeface="微軟正黑體" panose="020B0604030504040204" pitchFamily="34" charset="-120"/>
                <a:ea typeface="微軟正黑體" panose="020B0604030504040204" pitchFamily="34" charset="-120"/>
              </a:rPr>
              <a:t>者，不在此限。</a:t>
            </a:r>
            <a:endParaRPr lang="en-US" altLang="zh-TW" sz="1800" b="0" dirty="0">
              <a:solidFill>
                <a:schemeClr val="tx1"/>
              </a:solidFill>
              <a:effectLst/>
              <a:latin typeface="微軟正黑體" panose="020B0604030504040204" pitchFamily="34" charset="-120"/>
              <a:ea typeface="微軟正黑體" panose="020B0604030504040204" pitchFamily="34" charset="-120"/>
            </a:endParaRPr>
          </a:p>
        </p:txBody>
      </p:sp>
      <p:sp>
        <p:nvSpPr>
          <p:cNvPr id="2" name="日期版面配置區 1">
            <a:extLst>
              <a:ext uri="{FF2B5EF4-FFF2-40B4-BE49-F238E27FC236}">
                <a16:creationId xmlns:a16="http://schemas.microsoft.com/office/drawing/2014/main" id="{41AB5537-4AFB-5EF4-6616-582C02BE790D}"/>
              </a:ext>
            </a:extLst>
          </p:cNvPr>
          <p:cNvSpPr>
            <a:spLocks noGrp="1"/>
          </p:cNvSpPr>
          <p:nvPr>
            <p:ph type="dt" sz="half" idx="10"/>
          </p:nvPr>
        </p:nvSpPr>
        <p:spPr/>
        <p:txBody>
          <a:bodyPr/>
          <a:lstStyle/>
          <a:p>
            <a:fld id="{940E2C52-6499-42B2-A4E2-E6C9BCC9C015}" type="datetime1">
              <a:rPr lang="zh-TW" altLang="en-US" smtClean="0"/>
              <a:t>2022/11/30</a:t>
            </a:fld>
            <a:endParaRPr lang="zh-TW" altLang="en-US" dirty="0"/>
          </a:p>
        </p:txBody>
      </p:sp>
      <p:sp>
        <p:nvSpPr>
          <p:cNvPr id="3" name="投影片編號版面配置區 2">
            <a:extLst>
              <a:ext uri="{FF2B5EF4-FFF2-40B4-BE49-F238E27FC236}">
                <a16:creationId xmlns:a16="http://schemas.microsoft.com/office/drawing/2014/main" id="{1C92B704-B0E5-085B-4499-0F135BCF80FF}"/>
              </a:ext>
            </a:extLst>
          </p:cNvPr>
          <p:cNvSpPr>
            <a:spLocks noGrp="1"/>
          </p:cNvSpPr>
          <p:nvPr>
            <p:ph type="sldNum" sz="quarter" idx="12"/>
          </p:nvPr>
        </p:nvSpPr>
        <p:spPr/>
        <p:txBody>
          <a:bodyPr/>
          <a:lstStyle/>
          <a:p>
            <a:fld id="{D122B0B9-7B5A-4E7C-B90D-A0EA07B70D84}" type="slidenum">
              <a:rPr lang="zh-TW" altLang="en-US" smtClean="0"/>
              <a:t>47</a:t>
            </a:fld>
            <a:endParaRPr lang="zh-TW" altLang="en-US"/>
          </a:p>
        </p:txBody>
      </p:sp>
      <p:sp>
        <p:nvSpPr>
          <p:cNvPr id="5" name="文字方塊 4">
            <a:extLst>
              <a:ext uri="{FF2B5EF4-FFF2-40B4-BE49-F238E27FC236}">
                <a16:creationId xmlns:a16="http://schemas.microsoft.com/office/drawing/2014/main" id="{FC44DFB4-BDEA-C9AF-2A0E-F850E63F2A03}"/>
              </a:ext>
            </a:extLst>
          </p:cNvPr>
          <p:cNvSpPr txBox="1"/>
          <p:nvPr/>
        </p:nvSpPr>
        <p:spPr>
          <a:xfrm>
            <a:off x="8361916" y="505826"/>
            <a:ext cx="3194551" cy="2554545"/>
          </a:xfrm>
          <a:prstGeom prst="rect">
            <a:avLst/>
          </a:prstGeom>
          <a:noFill/>
        </p:spPr>
        <p:txBody>
          <a:bodyPr wrap="square">
            <a:spAutoFit/>
          </a:bodyPr>
          <a:lstStyle/>
          <a:p>
            <a:pPr>
              <a:spcBef>
                <a:spcPts val="1200"/>
              </a:spcBef>
            </a:pP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有關基地地面</a:t>
            </a:r>
            <a:endPar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a:t>
            </a: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關停車空間</a:t>
            </a:r>
            <a:endPar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隔音構造</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衛生</a:t>
            </a: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設備</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有關昇降設備 </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p:txBody>
      </p:sp>
      <p:cxnSp>
        <p:nvCxnSpPr>
          <p:cNvPr id="6" name="直線接點 5">
            <a:extLst>
              <a:ext uri="{FF2B5EF4-FFF2-40B4-BE49-F238E27FC236}">
                <a16:creationId xmlns:a16="http://schemas.microsoft.com/office/drawing/2014/main" id="{93D0753F-1493-9F94-D4B2-D2BD4D0E563D}"/>
              </a:ext>
            </a:extLst>
          </p:cNvPr>
          <p:cNvCxnSpPr>
            <a:cxnSpLocks/>
          </p:cNvCxnSpPr>
          <p:nvPr/>
        </p:nvCxnSpPr>
        <p:spPr>
          <a:xfrm>
            <a:off x="8324751" y="583690"/>
            <a:ext cx="0" cy="2385754"/>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文字方塊 3">
            <a:extLst>
              <a:ext uri="{FF2B5EF4-FFF2-40B4-BE49-F238E27FC236}">
                <a16:creationId xmlns:a16="http://schemas.microsoft.com/office/drawing/2014/main" id="{18CDE926-97F0-BFEF-433A-585FCD97CFE1}"/>
              </a:ext>
            </a:extLst>
          </p:cNvPr>
          <p:cNvSpPr txBox="1"/>
          <p:nvPr/>
        </p:nvSpPr>
        <p:spPr>
          <a:xfrm>
            <a:off x="629452" y="3323365"/>
            <a:ext cx="6858983" cy="1477328"/>
          </a:xfrm>
          <a:prstGeom prst="rect">
            <a:avLst/>
          </a:prstGeom>
          <a:solidFill>
            <a:schemeClr val="accent6">
              <a:lumMod val="20000"/>
              <a:lumOff val="80000"/>
            </a:schemeClr>
          </a:solidFill>
        </p:spPr>
        <p:txBody>
          <a:bodyPr wrap="square">
            <a:spAutoFit/>
          </a:bodyPr>
          <a:lstStyle>
            <a:defPPr>
              <a:defRPr lang="zh-TW"/>
            </a:defPPr>
            <a:lvl1pPr lvl="0" defTabSz="914309">
              <a:spcBef>
                <a:spcPts val="1200"/>
              </a:spcBef>
              <a:defRPr b="0" spc="200">
                <a:effectLst/>
                <a:latin typeface="微軟正黑體" panose="020B0604030504040204" pitchFamily="34" charset="-120"/>
                <a:ea typeface="微軟正黑體" panose="020B0604030504040204" pitchFamily="34" charset="-120"/>
              </a:defRPr>
            </a:lvl1pPr>
          </a:lstStyle>
          <a:p>
            <a:pPr>
              <a:spcBef>
                <a:spcPts val="0"/>
              </a:spcBef>
            </a:pPr>
            <a:r>
              <a:rPr lang="zh-TW" altLang="en-US" dirty="0">
                <a:solidFill>
                  <a:srgbClr val="C00000"/>
                </a:solidFill>
                <a:effectLst>
                  <a:outerShdw blurRad="38100" dist="38100" dir="2700000" algn="tl">
                    <a:srgbClr val="000000">
                      <a:alpha val="43137"/>
                    </a:srgbClr>
                  </a:outerShdw>
                </a:effectLst>
              </a:rPr>
              <a:t>本署</a:t>
            </a:r>
            <a:r>
              <a:rPr lang="en-US" altLang="zh-TW" dirty="0">
                <a:solidFill>
                  <a:srgbClr val="C00000"/>
                </a:solidFill>
                <a:effectLst>
                  <a:outerShdw blurRad="38100" dist="38100" dir="2700000" algn="tl">
                    <a:srgbClr val="000000">
                      <a:alpha val="43137"/>
                    </a:srgbClr>
                  </a:outerShdw>
                </a:effectLst>
              </a:rPr>
              <a:t>110</a:t>
            </a:r>
            <a:r>
              <a:rPr lang="zh-TW" altLang="en-US" dirty="0">
                <a:solidFill>
                  <a:srgbClr val="C00000"/>
                </a:solidFill>
                <a:effectLst>
                  <a:outerShdw blurRad="38100" dist="38100" dir="2700000" algn="tl">
                    <a:srgbClr val="000000">
                      <a:alpha val="43137"/>
                    </a:srgbClr>
                  </a:outerShdw>
                </a:effectLst>
              </a:rPr>
              <a:t>年</a:t>
            </a:r>
            <a:r>
              <a:rPr lang="en-US" altLang="zh-TW" dirty="0">
                <a:solidFill>
                  <a:srgbClr val="C00000"/>
                </a:solidFill>
                <a:effectLst>
                  <a:outerShdw blurRad="38100" dist="38100" dir="2700000" algn="tl">
                    <a:srgbClr val="000000">
                      <a:alpha val="43137"/>
                    </a:srgbClr>
                  </a:outerShdw>
                </a:effectLst>
              </a:rPr>
              <a:t>1</a:t>
            </a:r>
            <a:r>
              <a:rPr lang="zh-TW" altLang="en-US" dirty="0">
                <a:solidFill>
                  <a:srgbClr val="C00000"/>
                </a:solidFill>
                <a:effectLst>
                  <a:outerShdw blurRad="38100" dist="38100" dir="2700000" algn="tl">
                    <a:srgbClr val="000000">
                      <a:alpha val="43137"/>
                    </a:srgbClr>
                  </a:outerShdw>
                </a:effectLst>
              </a:rPr>
              <a:t>月</a:t>
            </a:r>
            <a:r>
              <a:rPr lang="en-US" altLang="zh-TW" dirty="0">
                <a:solidFill>
                  <a:srgbClr val="C00000"/>
                </a:solidFill>
                <a:effectLst>
                  <a:outerShdw blurRad="38100" dist="38100" dir="2700000" algn="tl">
                    <a:srgbClr val="000000">
                      <a:alpha val="43137"/>
                    </a:srgbClr>
                  </a:outerShdw>
                </a:effectLst>
              </a:rPr>
              <a:t>4</a:t>
            </a:r>
            <a:r>
              <a:rPr lang="zh-TW" altLang="en-US" dirty="0">
                <a:solidFill>
                  <a:srgbClr val="C00000"/>
                </a:solidFill>
                <a:effectLst>
                  <a:outerShdw blurRad="38100" dist="38100" dir="2700000" algn="tl">
                    <a:srgbClr val="000000">
                      <a:alpha val="43137"/>
                    </a:srgbClr>
                  </a:outerShdw>
                </a:effectLst>
              </a:rPr>
              <a:t>日營署建管字第</a:t>
            </a:r>
            <a:r>
              <a:rPr lang="en-US" altLang="zh-TW" dirty="0">
                <a:solidFill>
                  <a:srgbClr val="C00000"/>
                </a:solidFill>
                <a:effectLst>
                  <a:outerShdw blurRad="38100" dist="38100" dir="2700000" algn="tl">
                    <a:srgbClr val="000000">
                      <a:alpha val="43137"/>
                    </a:srgbClr>
                  </a:outerShdw>
                </a:effectLst>
              </a:rPr>
              <a:t>1091278481</a:t>
            </a:r>
            <a:r>
              <a:rPr lang="zh-TW" altLang="en-US" dirty="0">
                <a:solidFill>
                  <a:srgbClr val="C00000"/>
                </a:solidFill>
                <a:effectLst>
                  <a:outerShdw blurRad="38100" dist="38100" dir="2700000" algn="tl">
                    <a:srgbClr val="000000">
                      <a:alpha val="43137"/>
                    </a:srgbClr>
                  </a:outerShdw>
                </a:effectLst>
              </a:rPr>
              <a:t>號函</a:t>
            </a:r>
            <a:r>
              <a:rPr lang="zh-TW" altLang="en-US" dirty="0"/>
              <a:t>：「</a:t>
            </a:r>
            <a:r>
              <a:rPr lang="en-US" altLang="zh-TW" dirty="0"/>
              <a:t>……</a:t>
            </a:r>
            <a:r>
              <a:rPr lang="zh-TW" altLang="en-US" dirty="0"/>
              <a:t>浴廁主要噪音源是排水管線而非衝擊音，考量建築技術規則建築設計施工編第</a:t>
            </a:r>
            <a:r>
              <a:rPr lang="en-US" altLang="zh-TW" dirty="0"/>
              <a:t>46</a:t>
            </a:r>
            <a:r>
              <a:rPr lang="zh-TW" altLang="en-US" dirty="0"/>
              <a:t>條之</a:t>
            </a:r>
            <a:r>
              <a:rPr lang="en-US" altLang="zh-TW" dirty="0"/>
              <a:t>6</a:t>
            </a:r>
            <a:r>
              <a:rPr lang="zh-TW" altLang="en-US" dirty="0"/>
              <a:t>之立法原意及實際效用，居室上方如為浴廁空間，該浴廁空間之樓板免依規定設置分戶樓板之衝擊音隔音構造</a:t>
            </a:r>
            <a:r>
              <a:rPr lang="en-US" altLang="zh-TW" dirty="0"/>
              <a:t>……</a:t>
            </a:r>
            <a:r>
              <a:rPr lang="zh-TW" altLang="en-US" dirty="0"/>
              <a:t>」。</a:t>
            </a:r>
          </a:p>
        </p:txBody>
      </p:sp>
    </p:spTree>
    <p:extLst>
      <p:ext uri="{BB962C8B-B14F-4D97-AF65-F5344CB8AC3E}">
        <p14:creationId xmlns:p14="http://schemas.microsoft.com/office/powerpoint/2010/main" val="335233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up)">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animBg="1"/>
      <p:bldP spid="7"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1" y="664172"/>
            <a:ext cx="7411607"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12</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來文單位：張○海君</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47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設備編第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20m²</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住宅建照</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廁所設置規定</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衛生設備數量規定</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9AA88188-AC0D-4B4B-BC63-B34ABCFC251E}"/>
              </a:ext>
            </a:extLst>
          </p:cNvPr>
          <p:cNvSpPr txBox="1"/>
          <p:nvPr/>
        </p:nvSpPr>
        <p:spPr>
          <a:xfrm>
            <a:off x="637955" y="4045922"/>
            <a:ext cx="10918512" cy="2308324"/>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defTabSz="914309">
              <a:defRPr sz="2000"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lgn="just">
              <a:spcBef>
                <a:spcPts val="1200"/>
              </a:spcBef>
              <a:spcAft>
                <a:spcPts val="1200"/>
              </a:spcAft>
            </a:pPr>
            <a:r>
              <a:rPr lang="zh-TW" altLang="en-US" sz="1800" dirty="0"/>
              <a:t>有關符合建築技術規則建築設計施工編第</a:t>
            </a:r>
            <a:r>
              <a:rPr lang="en-US" altLang="zh-TW" sz="1800" dirty="0"/>
              <a:t>47</a:t>
            </a:r>
            <a:r>
              <a:rPr lang="zh-TW" altLang="en-US" sz="1800" dirty="0"/>
              <a:t>條規定</a:t>
            </a:r>
            <a:r>
              <a:rPr lang="zh-TW" altLang="en-US" sz="1800" dirty="0">
                <a:solidFill>
                  <a:srgbClr val="C00000"/>
                </a:solidFill>
              </a:rPr>
              <a:t>可免設置廁所</a:t>
            </a:r>
            <a:r>
              <a:rPr lang="zh-TW" altLang="en-US" sz="1800" dirty="0"/>
              <a:t>，是否還需要設置符合建築設備編第</a:t>
            </a:r>
            <a:r>
              <a:rPr lang="en-US" altLang="zh-TW" sz="1800" dirty="0"/>
              <a:t>37</a:t>
            </a:r>
            <a:r>
              <a:rPr lang="zh-TW" altLang="en-US" sz="1800" dirty="0"/>
              <a:t>條建築物衛生設備</a:t>
            </a:r>
            <a:r>
              <a:rPr lang="zh-TW" altLang="en-US" sz="1800" dirty="0">
                <a:solidFill>
                  <a:srgbClr val="C00000"/>
                </a:solidFill>
              </a:rPr>
              <a:t>數量規定</a:t>
            </a:r>
            <a:r>
              <a:rPr lang="zh-TW" altLang="en-US" sz="1800" dirty="0"/>
              <a:t>乙節，建築技術規則建築設計施工編第</a:t>
            </a:r>
            <a:r>
              <a:rPr lang="en-US" altLang="zh-TW" sz="1800" dirty="0"/>
              <a:t>47</a:t>
            </a:r>
            <a:r>
              <a:rPr lang="zh-TW" altLang="en-US" sz="1800" dirty="0"/>
              <a:t>條規定：「凡有居室之建築物，其樓地板面積達三十平方公尺以上者，應設置廁所。但同一基地內，已有廁所者不在此限。」另查同規則建築設備編第</a:t>
            </a:r>
            <a:r>
              <a:rPr lang="en-US" altLang="zh-TW" sz="1800" dirty="0"/>
              <a:t>37</a:t>
            </a:r>
            <a:r>
              <a:rPr lang="zh-TW" altLang="en-US" sz="1800" dirty="0"/>
              <a:t>條規定：「建築物裝設之衛生設備數量不得少於下表規定</a:t>
            </a:r>
            <a:r>
              <a:rPr lang="en-US" altLang="zh-TW" sz="1800" dirty="0"/>
              <a:t>……</a:t>
            </a:r>
            <a:r>
              <a:rPr lang="zh-TW" altLang="en-US" sz="1800" dirty="0"/>
              <a:t>」，並就建築物應設置之大便器、小便器、洗面盆、浴缸或淋浴數量定有明文。</a:t>
            </a:r>
            <a:r>
              <a:rPr lang="zh-TW" altLang="en-US" sz="1800" dirty="0">
                <a:solidFill>
                  <a:srgbClr val="C00000"/>
                </a:solidFill>
              </a:rPr>
              <a:t>有關廁所之設置係屬原則性之規定</a:t>
            </a:r>
            <a:r>
              <a:rPr lang="zh-TW" altLang="en-US" sz="1800" dirty="0"/>
              <a:t>，至廁所內應設置大便器及小便器數量，則依同規則建築設備編第</a:t>
            </a:r>
            <a:r>
              <a:rPr lang="en-US" altLang="zh-TW" sz="1800" dirty="0"/>
              <a:t>37</a:t>
            </a:r>
            <a:r>
              <a:rPr lang="zh-TW" altLang="en-US" sz="1800" dirty="0"/>
              <a:t>條規定檢討。</a:t>
            </a:r>
            <a:r>
              <a:rPr lang="zh-TW" altLang="en-US" sz="1800" dirty="0">
                <a:solidFill>
                  <a:srgbClr val="C00000"/>
                </a:solidFill>
              </a:rPr>
              <a:t>如有居室之建築物其樓地板面積未達</a:t>
            </a:r>
            <a:r>
              <a:rPr lang="en-US" altLang="zh-TW" sz="1800" dirty="0">
                <a:solidFill>
                  <a:srgbClr val="C00000"/>
                </a:solidFill>
              </a:rPr>
              <a:t>30</a:t>
            </a:r>
            <a:r>
              <a:rPr lang="zh-TW" altLang="en-US" sz="1800" dirty="0">
                <a:solidFill>
                  <a:srgbClr val="C00000"/>
                </a:solidFill>
              </a:rPr>
              <a:t>平方公尺者，依法無須設置廁所，自毋須依同規則建築設備編第</a:t>
            </a:r>
            <a:r>
              <a:rPr lang="en-US" altLang="zh-TW" sz="1800" dirty="0">
                <a:solidFill>
                  <a:srgbClr val="C00000"/>
                </a:solidFill>
              </a:rPr>
              <a:t>37</a:t>
            </a:r>
            <a:r>
              <a:rPr lang="zh-TW" altLang="en-US" sz="1800" dirty="0">
                <a:solidFill>
                  <a:srgbClr val="C00000"/>
                </a:solidFill>
              </a:rPr>
              <a:t>條規定檢討衛生設備</a:t>
            </a:r>
            <a:r>
              <a:rPr lang="zh-TW" altLang="en-US" sz="1800" dirty="0"/>
              <a:t>。</a:t>
            </a:r>
          </a:p>
        </p:txBody>
      </p:sp>
      <p:sp>
        <p:nvSpPr>
          <p:cNvPr id="7" name="文字方塊 6">
            <a:extLst>
              <a:ext uri="{FF2B5EF4-FFF2-40B4-BE49-F238E27FC236}">
                <a16:creationId xmlns:a16="http://schemas.microsoft.com/office/drawing/2014/main" id="{8284B0FB-78BF-4553-AE6B-B28195E9A73E}"/>
              </a:ext>
            </a:extLst>
          </p:cNvPr>
          <p:cNvSpPr txBox="1"/>
          <p:nvPr/>
        </p:nvSpPr>
        <p:spPr>
          <a:xfrm>
            <a:off x="629452" y="2366743"/>
            <a:ext cx="6858983" cy="923330"/>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r>
              <a:rPr lang="zh-TW" altLang="en-US" sz="1800" b="0" dirty="0">
                <a:solidFill>
                  <a:srgbClr val="C00000"/>
                </a:solidFill>
                <a:latin typeface="微軟正黑體" panose="020B0604030504040204" pitchFamily="34" charset="-120"/>
                <a:ea typeface="微軟正黑體" panose="020B0604030504040204" pitchFamily="34" charset="-120"/>
              </a:rPr>
              <a:t>建築設計施工編第 </a:t>
            </a:r>
            <a:r>
              <a:rPr lang="en-US" altLang="zh-TW" sz="1800" b="0" dirty="0">
                <a:solidFill>
                  <a:srgbClr val="C00000"/>
                </a:solidFill>
                <a:latin typeface="微軟正黑體" panose="020B0604030504040204" pitchFamily="34" charset="-120"/>
                <a:ea typeface="微軟正黑體" panose="020B0604030504040204" pitchFamily="34" charset="-120"/>
              </a:rPr>
              <a:t>47 </a:t>
            </a:r>
            <a:r>
              <a:rPr lang="zh-TW" altLang="en-US" sz="1800" b="0" dirty="0">
                <a:solidFill>
                  <a:srgbClr val="C00000"/>
                </a:solidFill>
                <a:latin typeface="微軟正黑體" panose="020B0604030504040204" pitchFamily="34" charset="-120"/>
                <a:ea typeface="微軟正黑體" panose="020B0604030504040204" pitchFamily="34" charset="-120"/>
              </a:rPr>
              <a:t>條</a:t>
            </a:r>
          </a:p>
          <a:p>
            <a:pPr algn="l"/>
            <a:r>
              <a:rPr lang="zh-TW" altLang="en-US" sz="1800" b="0" dirty="0">
                <a:solidFill>
                  <a:schemeClr val="tx1"/>
                </a:solidFill>
                <a:effectLst/>
                <a:latin typeface="微軟正黑體" panose="020B0604030504040204" pitchFamily="34" charset="-120"/>
                <a:ea typeface="微軟正黑體" panose="020B0604030504040204" pitchFamily="34" charset="-120"/>
              </a:rPr>
              <a:t>凡有居室之建築物，其樓地板面積達</a:t>
            </a:r>
            <a:r>
              <a:rPr lang="zh-TW" altLang="en-US" sz="1800" b="0" dirty="0">
                <a:solidFill>
                  <a:srgbClr val="C00000"/>
                </a:solidFill>
                <a:latin typeface="微軟正黑體" panose="020B0604030504040204" pitchFamily="34" charset="-120"/>
                <a:ea typeface="微軟正黑體" panose="020B0604030504040204" pitchFamily="34" charset="-120"/>
              </a:rPr>
              <a:t>三十平方公尺</a:t>
            </a:r>
            <a:r>
              <a:rPr lang="zh-TW" altLang="en-US" sz="1800" b="0" dirty="0">
                <a:solidFill>
                  <a:schemeClr val="tx1"/>
                </a:solidFill>
                <a:effectLst/>
                <a:latin typeface="微軟正黑體" panose="020B0604030504040204" pitchFamily="34" charset="-120"/>
                <a:ea typeface="微軟正黑體" panose="020B0604030504040204" pitchFamily="34" charset="-120"/>
              </a:rPr>
              <a:t>以上者，</a:t>
            </a:r>
            <a:r>
              <a:rPr lang="zh-TW" altLang="en-US" sz="1800" b="0" dirty="0">
                <a:solidFill>
                  <a:srgbClr val="C00000"/>
                </a:solidFill>
                <a:latin typeface="微軟正黑體" panose="020B0604030504040204" pitchFamily="34" charset="-120"/>
                <a:ea typeface="微軟正黑體" panose="020B0604030504040204" pitchFamily="34" charset="-120"/>
              </a:rPr>
              <a:t>應設置廁所</a:t>
            </a:r>
            <a:r>
              <a:rPr lang="zh-TW" altLang="en-US" sz="1800" b="0" dirty="0">
                <a:solidFill>
                  <a:schemeClr val="tx1"/>
                </a:solidFill>
                <a:effectLst/>
                <a:latin typeface="微軟正黑體" panose="020B0604030504040204" pitchFamily="34" charset="-120"/>
                <a:ea typeface="微軟正黑體" panose="020B0604030504040204" pitchFamily="34" charset="-120"/>
              </a:rPr>
              <a:t>。但同一基地內，已有廁所者不在此限。</a:t>
            </a:r>
          </a:p>
        </p:txBody>
      </p:sp>
      <p:sp>
        <p:nvSpPr>
          <p:cNvPr id="2" name="日期版面配置區 1">
            <a:extLst>
              <a:ext uri="{FF2B5EF4-FFF2-40B4-BE49-F238E27FC236}">
                <a16:creationId xmlns:a16="http://schemas.microsoft.com/office/drawing/2014/main" id="{41AB5537-4AFB-5EF4-6616-582C02BE790D}"/>
              </a:ext>
            </a:extLst>
          </p:cNvPr>
          <p:cNvSpPr>
            <a:spLocks noGrp="1"/>
          </p:cNvSpPr>
          <p:nvPr>
            <p:ph type="dt" sz="half" idx="10"/>
          </p:nvPr>
        </p:nvSpPr>
        <p:spPr/>
        <p:txBody>
          <a:bodyPr/>
          <a:lstStyle/>
          <a:p>
            <a:fld id="{940E2C52-6499-42B2-A4E2-E6C9BCC9C015}" type="datetime1">
              <a:rPr lang="zh-TW" altLang="en-US" smtClean="0"/>
              <a:t>2022/11/30</a:t>
            </a:fld>
            <a:endParaRPr lang="zh-TW" altLang="en-US" dirty="0"/>
          </a:p>
        </p:txBody>
      </p:sp>
      <p:sp>
        <p:nvSpPr>
          <p:cNvPr id="3" name="投影片編號版面配置區 2">
            <a:extLst>
              <a:ext uri="{FF2B5EF4-FFF2-40B4-BE49-F238E27FC236}">
                <a16:creationId xmlns:a16="http://schemas.microsoft.com/office/drawing/2014/main" id="{1C92B704-B0E5-085B-4499-0F135BCF80FF}"/>
              </a:ext>
            </a:extLst>
          </p:cNvPr>
          <p:cNvSpPr>
            <a:spLocks noGrp="1"/>
          </p:cNvSpPr>
          <p:nvPr>
            <p:ph type="sldNum" sz="quarter" idx="12"/>
          </p:nvPr>
        </p:nvSpPr>
        <p:spPr/>
        <p:txBody>
          <a:bodyPr/>
          <a:lstStyle/>
          <a:p>
            <a:fld id="{D122B0B9-7B5A-4E7C-B90D-A0EA07B70D84}" type="slidenum">
              <a:rPr lang="zh-TW" altLang="en-US" smtClean="0"/>
              <a:t>48</a:t>
            </a:fld>
            <a:endParaRPr lang="zh-TW" altLang="en-US"/>
          </a:p>
        </p:txBody>
      </p:sp>
      <p:sp>
        <p:nvSpPr>
          <p:cNvPr id="5" name="文字方塊 4">
            <a:extLst>
              <a:ext uri="{FF2B5EF4-FFF2-40B4-BE49-F238E27FC236}">
                <a16:creationId xmlns:a16="http://schemas.microsoft.com/office/drawing/2014/main" id="{FC44DFB4-BDEA-C9AF-2A0E-F850E63F2A03}"/>
              </a:ext>
            </a:extLst>
          </p:cNvPr>
          <p:cNvSpPr txBox="1"/>
          <p:nvPr/>
        </p:nvSpPr>
        <p:spPr>
          <a:xfrm>
            <a:off x="8361916" y="505826"/>
            <a:ext cx="3194551" cy="2554545"/>
          </a:xfrm>
          <a:prstGeom prst="rect">
            <a:avLst/>
          </a:prstGeom>
          <a:noFill/>
        </p:spPr>
        <p:txBody>
          <a:bodyPr wrap="square">
            <a:spAutoFit/>
          </a:bodyPr>
          <a:lstStyle/>
          <a:p>
            <a:pPr>
              <a:spcBef>
                <a:spcPts val="1200"/>
              </a:spcBef>
            </a:pP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有關基地地面</a:t>
            </a:r>
            <a:endPar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a:t>
            </a: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關停車空間</a:t>
            </a:r>
            <a:endPar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隔音構造</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衛生</a:t>
            </a:r>
            <a:r>
              <a:rPr kumimoji="1" lang="zh-TW"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設備</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有關昇降設備 </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p:txBody>
      </p:sp>
      <p:cxnSp>
        <p:nvCxnSpPr>
          <p:cNvPr id="6" name="直線接點 5">
            <a:extLst>
              <a:ext uri="{FF2B5EF4-FFF2-40B4-BE49-F238E27FC236}">
                <a16:creationId xmlns:a16="http://schemas.microsoft.com/office/drawing/2014/main" id="{93D0753F-1493-9F94-D4B2-D2BD4D0E563D}"/>
              </a:ext>
            </a:extLst>
          </p:cNvPr>
          <p:cNvCxnSpPr>
            <a:cxnSpLocks/>
          </p:cNvCxnSpPr>
          <p:nvPr/>
        </p:nvCxnSpPr>
        <p:spPr>
          <a:xfrm>
            <a:off x="8324751" y="583690"/>
            <a:ext cx="0" cy="2385754"/>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文字方塊 3">
            <a:extLst>
              <a:ext uri="{FF2B5EF4-FFF2-40B4-BE49-F238E27FC236}">
                <a16:creationId xmlns:a16="http://schemas.microsoft.com/office/drawing/2014/main" id="{18CDE926-97F0-BFEF-433A-585FCD97CFE1}"/>
              </a:ext>
            </a:extLst>
          </p:cNvPr>
          <p:cNvSpPr txBox="1"/>
          <p:nvPr/>
        </p:nvSpPr>
        <p:spPr>
          <a:xfrm>
            <a:off x="637955" y="3329235"/>
            <a:ext cx="10918512" cy="646331"/>
          </a:xfrm>
          <a:prstGeom prst="rect">
            <a:avLst/>
          </a:prstGeom>
          <a:solidFill>
            <a:schemeClr val="accent6">
              <a:lumMod val="20000"/>
              <a:lumOff val="80000"/>
            </a:schemeClr>
          </a:solidFill>
        </p:spPr>
        <p:txBody>
          <a:bodyPr wrap="square">
            <a:spAutoFit/>
          </a:bodyPr>
          <a:lstStyle>
            <a:defPPr>
              <a:defRPr lang="zh-TW"/>
            </a:defPPr>
            <a:lvl1pPr lvl="0" defTabSz="914309">
              <a:spcBef>
                <a:spcPts val="1200"/>
              </a:spcBef>
              <a:defRPr b="0" spc="200">
                <a:effectLst/>
                <a:latin typeface="微軟正黑體" panose="020B0604030504040204" pitchFamily="34" charset="-120"/>
                <a:ea typeface="微軟正黑體" panose="020B0604030504040204" pitchFamily="34" charset="-120"/>
              </a:defRPr>
            </a:lvl1pPr>
          </a:lstStyle>
          <a:p>
            <a:pPr>
              <a:spcBef>
                <a:spcPts val="0"/>
              </a:spcBef>
            </a:pPr>
            <a:r>
              <a:rPr lang="zh-TW" altLang="en-US" dirty="0">
                <a:solidFill>
                  <a:srgbClr val="C00000"/>
                </a:solidFill>
                <a:effectLst>
                  <a:outerShdw blurRad="38100" dist="38100" dir="2700000" algn="tl">
                    <a:srgbClr val="000000">
                      <a:alpha val="43137"/>
                    </a:srgbClr>
                  </a:outerShdw>
                </a:effectLst>
              </a:rPr>
              <a:t>設備編第 </a:t>
            </a:r>
            <a:r>
              <a:rPr lang="en-US" altLang="zh-TW" dirty="0">
                <a:solidFill>
                  <a:srgbClr val="C00000"/>
                </a:solidFill>
                <a:effectLst>
                  <a:outerShdw blurRad="38100" dist="38100" dir="2700000" algn="tl">
                    <a:srgbClr val="000000">
                      <a:alpha val="43137"/>
                    </a:srgbClr>
                  </a:outerShdw>
                </a:effectLst>
              </a:rPr>
              <a:t>37</a:t>
            </a:r>
            <a:r>
              <a:rPr lang="zh-TW" altLang="en-US" dirty="0">
                <a:solidFill>
                  <a:srgbClr val="C00000"/>
                </a:solidFill>
                <a:effectLst>
                  <a:outerShdw blurRad="38100" dist="38100" dir="2700000" algn="tl">
                    <a:srgbClr val="000000">
                      <a:alpha val="43137"/>
                    </a:srgbClr>
                  </a:outerShdw>
                </a:effectLst>
              </a:rPr>
              <a:t> 條 </a:t>
            </a:r>
            <a:r>
              <a:rPr lang="zh-TW" altLang="en-US" dirty="0"/>
              <a:t>建築物裝設之</a:t>
            </a:r>
            <a:r>
              <a:rPr lang="zh-TW" altLang="en-US" dirty="0">
                <a:solidFill>
                  <a:srgbClr val="C00000"/>
                </a:solidFill>
                <a:effectLst>
                  <a:outerShdw blurRad="38100" dist="38100" dir="2700000" algn="tl">
                    <a:srgbClr val="000000">
                      <a:alpha val="43137"/>
                    </a:srgbClr>
                  </a:outerShdw>
                </a:effectLst>
              </a:rPr>
              <a:t>衛生設備數量</a:t>
            </a:r>
            <a:r>
              <a:rPr lang="zh-TW" altLang="en-US" dirty="0"/>
              <a:t>不得少於下表規定：住宅、集合住宅，每一居住單位一個大便器，每一居住單位一個洗面盆，每一居住單位一個浴缸或淋浴。</a:t>
            </a:r>
          </a:p>
        </p:txBody>
      </p:sp>
    </p:spTree>
    <p:extLst>
      <p:ext uri="{BB962C8B-B14F-4D97-AF65-F5344CB8AC3E}">
        <p14:creationId xmlns:p14="http://schemas.microsoft.com/office/powerpoint/2010/main" val="304112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up)">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animBg="1"/>
      <p:bldP spid="7"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字方塊 22">
            <a:extLst>
              <a:ext uri="{FF2B5EF4-FFF2-40B4-BE49-F238E27FC236}">
                <a16:creationId xmlns:a16="http://schemas.microsoft.com/office/drawing/2014/main" id="{06C61654-15B4-42E8-8E4F-1CCA0B2EE403}"/>
              </a:ext>
            </a:extLst>
          </p:cNvPr>
          <p:cNvSpPr txBox="1"/>
          <p:nvPr/>
        </p:nvSpPr>
        <p:spPr>
          <a:xfrm>
            <a:off x="629451" y="664172"/>
            <a:ext cx="7658136" cy="1690078"/>
          </a:xfrm>
          <a:prstGeom prst="rect">
            <a:avLst/>
          </a:prstGeom>
          <a:noFill/>
        </p:spPr>
        <p:txBody>
          <a:bodyPr wrap="square">
            <a:spAutoFit/>
          </a:bodyPr>
          <a:lstStyle/>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函釋時間：</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111</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7</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月</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日</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來文單位：陳俊宏建築師事務所</a:t>
            </a:r>
            <a:endPar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請釋條文：建築技術規則</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建築設計施工編</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第</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55</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條</a:t>
            </a:r>
          </a:p>
          <a:p>
            <a:pPr>
              <a:lnSpc>
                <a:spcPts val="3200"/>
              </a:lnSpc>
            </a:pP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請釋摘要：增設昇降機</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\12m²</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免計面積上限</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分棟檢討</a:t>
            </a:r>
            <a:r>
              <a:rPr lang="en-US" altLang="zh-TW"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20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同意書檢附</a:t>
            </a:r>
            <a:endParaRPr lang="en-US" altLang="zh-TW" sz="2000" b="1" u="sng"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33" name="文字方塊 32">
            <a:extLst>
              <a:ext uri="{FF2B5EF4-FFF2-40B4-BE49-F238E27FC236}">
                <a16:creationId xmlns:a16="http://schemas.microsoft.com/office/drawing/2014/main" id="{9AA88188-AC0D-4B4B-BC63-B34ABCFC251E}"/>
              </a:ext>
            </a:extLst>
          </p:cNvPr>
          <p:cNvSpPr txBox="1"/>
          <p:nvPr/>
        </p:nvSpPr>
        <p:spPr>
          <a:xfrm>
            <a:off x="637955" y="4503751"/>
            <a:ext cx="10918512" cy="1754326"/>
          </a:xfrm>
          <a:prstGeom prst="rect">
            <a:avLst/>
          </a:prstGeom>
          <a:gradFill flip="none" rotWithShape="1">
            <a:gsLst>
              <a:gs pos="0">
                <a:schemeClr val="accent2">
                  <a:lumMod val="20000"/>
                  <a:lumOff val="80000"/>
                </a:schemeClr>
              </a:gs>
              <a:gs pos="92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57150">
            <a:solidFill>
              <a:schemeClr val="accent1">
                <a:lumMod val="75000"/>
              </a:schemeClr>
            </a:solidFill>
          </a:ln>
        </p:spPr>
        <p:txBody>
          <a:bodyPr wrap="square">
            <a:spAutoFit/>
          </a:bodyPr>
          <a:lstStyle>
            <a:defPPr>
              <a:defRPr lang="zh-TW"/>
            </a:defPPr>
            <a:lvl1pPr lvl="0" defTabSz="914309">
              <a:defRPr sz="2000" b="0" spc="20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defRPr>
            </a:lvl1pPr>
          </a:lstStyle>
          <a:p>
            <a:pPr algn="just">
              <a:spcBef>
                <a:spcPts val="1200"/>
              </a:spcBef>
              <a:spcAft>
                <a:spcPts val="1200"/>
              </a:spcAft>
            </a:pPr>
            <a:r>
              <a:rPr lang="zh-TW" altLang="en-US" sz="1800" dirty="0"/>
              <a:t>有關建築物增設昇降機得否以</a:t>
            </a:r>
            <a:r>
              <a:rPr lang="zh-TW" altLang="en-US" sz="1800" dirty="0">
                <a:solidFill>
                  <a:srgbClr val="C00000"/>
                </a:solidFill>
              </a:rPr>
              <a:t>分棟</a:t>
            </a:r>
            <a:r>
              <a:rPr lang="zh-TW" altLang="en-US" sz="1800" dirty="0"/>
              <a:t>方式檢討</a:t>
            </a:r>
            <a:r>
              <a:rPr lang="en-US" altLang="zh-TW" sz="1800" dirty="0"/>
              <a:t>1</a:t>
            </a:r>
            <a:r>
              <a:rPr lang="zh-TW" altLang="en-US" sz="1800" dirty="0"/>
              <a:t>節，本部</a:t>
            </a:r>
            <a:r>
              <a:rPr lang="en-US" altLang="zh-TW" sz="1800" dirty="0"/>
              <a:t>100</a:t>
            </a:r>
            <a:r>
              <a:rPr lang="zh-TW" altLang="en-US" sz="1800" dirty="0"/>
              <a:t>年</a:t>
            </a:r>
            <a:r>
              <a:rPr lang="en-US" altLang="zh-TW" sz="1800" dirty="0"/>
              <a:t>8</a:t>
            </a:r>
            <a:r>
              <a:rPr lang="zh-TW" altLang="en-US" sz="1800" dirty="0"/>
              <a:t>月</a:t>
            </a:r>
            <a:r>
              <a:rPr lang="en-US" altLang="zh-TW" sz="1800" dirty="0"/>
              <a:t>5</a:t>
            </a:r>
            <a:r>
              <a:rPr lang="zh-TW" altLang="en-US" sz="1800" dirty="0"/>
              <a:t>日台內營字第</a:t>
            </a:r>
            <a:r>
              <a:rPr lang="en-US" altLang="zh-TW" sz="1800" dirty="0"/>
              <a:t>1000806691</a:t>
            </a:r>
            <a:r>
              <a:rPr lang="zh-TW" altLang="en-US" sz="1800" dirty="0"/>
              <a:t>號函示：「查上開第</a:t>
            </a:r>
            <a:r>
              <a:rPr lang="en-US" altLang="zh-TW" sz="1800" dirty="0"/>
              <a:t>55</a:t>
            </a:r>
            <a:r>
              <a:rPr lang="zh-TW" altLang="en-US" sz="1800" dirty="0"/>
              <a:t>條第</a:t>
            </a:r>
            <a:r>
              <a:rPr lang="en-US" altLang="zh-TW" sz="1800" dirty="0"/>
              <a:t>2</a:t>
            </a:r>
            <a:r>
              <a:rPr lang="zh-TW" altLang="en-US" sz="1800" dirty="0"/>
              <a:t>項有關增設昇降機之放寬規定，揆其立法意旨係為應高齡化社會及行動不便者之需求而增訂，鑑於</a:t>
            </a:r>
            <a:r>
              <a:rPr lang="zh-TW" altLang="en-US" sz="1800" dirty="0">
                <a:solidFill>
                  <a:srgbClr val="C00000"/>
                </a:solidFill>
              </a:rPr>
              <a:t>每一棟建築物均有相同需求</a:t>
            </a:r>
            <a:r>
              <a:rPr lang="zh-TW" altLang="en-US" sz="1800" dirty="0"/>
              <a:t>，是以，符合上開第</a:t>
            </a:r>
            <a:r>
              <a:rPr lang="en-US" altLang="zh-TW" sz="1800" dirty="0"/>
              <a:t>55</a:t>
            </a:r>
            <a:r>
              <a:rPr lang="zh-TW" altLang="en-US" sz="1800" dirty="0"/>
              <a:t>條第</a:t>
            </a:r>
            <a:r>
              <a:rPr lang="en-US" altLang="zh-TW" sz="1800" dirty="0"/>
              <a:t>2</a:t>
            </a:r>
            <a:r>
              <a:rPr lang="zh-TW" altLang="en-US" sz="1800" dirty="0"/>
              <a:t>項規定之建築物，其增設昇降機者，</a:t>
            </a:r>
            <a:r>
              <a:rPr lang="zh-TW" altLang="en-US" sz="1800" dirty="0">
                <a:solidFill>
                  <a:srgbClr val="C00000"/>
                </a:solidFill>
              </a:rPr>
              <a:t>得以分棟分別檢討</a:t>
            </a:r>
            <a:r>
              <a:rPr lang="zh-TW" altLang="en-US" sz="1800" dirty="0"/>
              <a:t>符合該項規定，以促進舊有建築物無障礙設施之改善。」另有關土地及建築物權利證明文件檢附部分，本部「建築物於共有土地增設昇降機應檢附土地及建築物權利證明文件作業規定」第</a:t>
            </a:r>
            <a:r>
              <a:rPr lang="en-US" altLang="zh-TW" sz="1800" dirty="0"/>
              <a:t>9</a:t>
            </a:r>
            <a:r>
              <a:rPr lang="zh-TW" altLang="en-US" sz="1800" dirty="0"/>
              <a:t>點及第</a:t>
            </a:r>
            <a:r>
              <a:rPr lang="en-US" altLang="zh-TW" sz="1800" dirty="0"/>
              <a:t>10</a:t>
            </a:r>
            <a:r>
              <a:rPr lang="zh-TW" altLang="en-US" sz="1800" dirty="0"/>
              <a:t>點已分別訂有相關檢附規定。</a:t>
            </a:r>
          </a:p>
        </p:txBody>
      </p:sp>
      <p:sp>
        <p:nvSpPr>
          <p:cNvPr id="7" name="文字方塊 6">
            <a:extLst>
              <a:ext uri="{FF2B5EF4-FFF2-40B4-BE49-F238E27FC236}">
                <a16:creationId xmlns:a16="http://schemas.microsoft.com/office/drawing/2014/main" id="{8284B0FB-78BF-4553-AE6B-B28195E9A73E}"/>
              </a:ext>
            </a:extLst>
          </p:cNvPr>
          <p:cNvSpPr txBox="1"/>
          <p:nvPr/>
        </p:nvSpPr>
        <p:spPr>
          <a:xfrm>
            <a:off x="629452" y="2366743"/>
            <a:ext cx="7430463" cy="2031325"/>
          </a:xfrm>
          <a:prstGeom prst="rect">
            <a:avLst/>
          </a:prstGeom>
          <a:solidFill>
            <a:schemeClr val="bg1">
              <a:lumMod val="85000"/>
            </a:schemeClr>
          </a:solidFill>
        </p:spPr>
        <p:txBody>
          <a:bodyPr wrap="square">
            <a:spAutoFit/>
          </a:bodyPr>
          <a:lstStyle>
            <a:defPPr>
              <a:defRPr lang="zh-TW"/>
            </a:defPPr>
            <a:lvl1pPr lvl="0" algn="ctr" defTabSz="914309">
              <a:defRPr sz="4000" b="1" spc="200">
                <a:solidFill>
                  <a:schemeClr val="bg1"/>
                </a:solidFill>
                <a:effectLst>
                  <a:outerShdw blurRad="38100" dist="38100" dir="2700000" algn="tl">
                    <a:srgbClr val="000000">
                      <a:alpha val="43137"/>
                    </a:srgbClr>
                  </a:outerShdw>
                </a:effectLst>
                <a:latin typeface="華康魏碑體 Std W7" panose="03000700000000000000" pitchFamily="66" charset="-120"/>
                <a:ea typeface="華康魏碑體 Std W7" panose="03000700000000000000" pitchFamily="66" charset="-120"/>
              </a:defRPr>
            </a:lvl1pPr>
          </a:lstStyle>
          <a:p>
            <a:pPr algn="l"/>
            <a:r>
              <a:rPr lang="zh-TW" altLang="en-US" sz="1800" b="0" dirty="0">
                <a:solidFill>
                  <a:srgbClr val="C00000"/>
                </a:solidFill>
                <a:latin typeface="微軟正黑體" panose="020B0604030504040204" pitchFamily="34" charset="-120"/>
                <a:ea typeface="微軟正黑體" panose="020B0604030504040204" pitchFamily="34" charset="-120"/>
              </a:rPr>
              <a:t>第 </a:t>
            </a:r>
            <a:r>
              <a:rPr lang="en-US" altLang="zh-TW" sz="1800" b="0" dirty="0">
                <a:solidFill>
                  <a:srgbClr val="C00000"/>
                </a:solidFill>
                <a:latin typeface="微軟正黑體" panose="020B0604030504040204" pitchFamily="34" charset="-120"/>
                <a:ea typeface="微軟正黑體" panose="020B0604030504040204" pitchFamily="34" charset="-120"/>
              </a:rPr>
              <a:t>55 </a:t>
            </a:r>
            <a:r>
              <a:rPr lang="zh-TW" altLang="en-US" sz="1800" b="0" dirty="0">
                <a:solidFill>
                  <a:srgbClr val="C00000"/>
                </a:solidFill>
                <a:latin typeface="微軟正黑體" panose="020B0604030504040204" pitchFamily="34" charset="-120"/>
                <a:ea typeface="微軟正黑體" panose="020B0604030504040204" pitchFamily="34" charset="-120"/>
              </a:rPr>
              <a:t>條 </a:t>
            </a:r>
            <a:r>
              <a:rPr lang="zh-TW" altLang="en-US" sz="1800" b="0" dirty="0">
                <a:solidFill>
                  <a:schemeClr val="tx1"/>
                </a:solidFill>
                <a:effectLst/>
                <a:latin typeface="微軟正黑體" panose="020B0604030504040204" pitchFamily="34" charset="-120"/>
                <a:ea typeface="微軟正黑體" panose="020B0604030504040204" pitchFamily="34" charset="-120"/>
              </a:rPr>
              <a:t>昇降機之設置依下列規定：</a:t>
            </a:r>
          </a:p>
          <a:p>
            <a:pPr algn="l"/>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第二項</a:t>
            </a:r>
            <a:r>
              <a:rPr lang="en-US" altLang="zh-TW" sz="1800" b="0" dirty="0">
                <a:solidFill>
                  <a:schemeClr val="tx1"/>
                </a:solidFill>
                <a:effectLst/>
                <a:latin typeface="微軟正黑體" panose="020B0604030504040204" pitchFamily="34" charset="-120"/>
                <a:ea typeface="微軟正黑體" panose="020B0604030504040204" pitchFamily="34" charset="-120"/>
              </a:rPr>
              <a:t>)</a:t>
            </a:r>
            <a:r>
              <a:rPr lang="zh-TW" altLang="en-US" sz="1800" b="0" dirty="0">
                <a:solidFill>
                  <a:schemeClr val="tx1"/>
                </a:solidFill>
                <a:effectLst/>
                <a:latin typeface="微軟正黑體" panose="020B0604030504040204" pitchFamily="34" charset="-120"/>
                <a:ea typeface="微軟正黑體" panose="020B0604030504040204" pitchFamily="34" charset="-120"/>
              </a:rPr>
              <a:t>本規則中華民國一百零二年一月一日修正生效前申請建造執照，並於興建完成後領得使用執照之五層以下建築物增設昇降機者，得依下列規定辦理：</a:t>
            </a:r>
          </a:p>
          <a:p>
            <a:pPr algn="l"/>
            <a:r>
              <a:rPr lang="zh-TW" altLang="en-US" sz="1800" b="0" dirty="0">
                <a:solidFill>
                  <a:schemeClr val="tx1"/>
                </a:solidFill>
                <a:effectLst/>
                <a:latin typeface="微軟正黑體" panose="020B0604030504040204" pitchFamily="34" charset="-120"/>
                <a:ea typeface="微軟正黑體" panose="020B0604030504040204" pitchFamily="34" charset="-120"/>
              </a:rPr>
              <a:t>一、不計入建築面積及各層樓地板面積。其增設之昇降機間及昇降機道於各層面積不得超過十二平方公尺，且昇降機道面積不得超過六平方公尺。</a:t>
            </a:r>
          </a:p>
        </p:txBody>
      </p:sp>
      <p:sp>
        <p:nvSpPr>
          <p:cNvPr id="2" name="日期版面配置區 1">
            <a:extLst>
              <a:ext uri="{FF2B5EF4-FFF2-40B4-BE49-F238E27FC236}">
                <a16:creationId xmlns:a16="http://schemas.microsoft.com/office/drawing/2014/main" id="{41AB5537-4AFB-5EF4-6616-582C02BE790D}"/>
              </a:ext>
            </a:extLst>
          </p:cNvPr>
          <p:cNvSpPr>
            <a:spLocks noGrp="1"/>
          </p:cNvSpPr>
          <p:nvPr>
            <p:ph type="dt" sz="half" idx="10"/>
          </p:nvPr>
        </p:nvSpPr>
        <p:spPr/>
        <p:txBody>
          <a:bodyPr/>
          <a:lstStyle/>
          <a:p>
            <a:fld id="{940E2C52-6499-42B2-A4E2-E6C9BCC9C015}" type="datetime1">
              <a:rPr lang="zh-TW" altLang="en-US" smtClean="0"/>
              <a:t>2022/11/30</a:t>
            </a:fld>
            <a:endParaRPr lang="zh-TW" altLang="en-US" dirty="0"/>
          </a:p>
        </p:txBody>
      </p:sp>
      <p:sp>
        <p:nvSpPr>
          <p:cNvPr id="3" name="投影片編號版面配置區 2">
            <a:extLst>
              <a:ext uri="{FF2B5EF4-FFF2-40B4-BE49-F238E27FC236}">
                <a16:creationId xmlns:a16="http://schemas.microsoft.com/office/drawing/2014/main" id="{1C92B704-B0E5-085B-4499-0F135BCF80FF}"/>
              </a:ext>
            </a:extLst>
          </p:cNvPr>
          <p:cNvSpPr>
            <a:spLocks noGrp="1"/>
          </p:cNvSpPr>
          <p:nvPr>
            <p:ph type="sldNum" sz="quarter" idx="12"/>
          </p:nvPr>
        </p:nvSpPr>
        <p:spPr/>
        <p:txBody>
          <a:bodyPr/>
          <a:lstStyle/>
          <a:p>
            <a:fld id="{D122B0B9-7B5A-4E7C-B90D-A0EA07B70D84}" type="slidenum">
              <a:rPr lang="zh-TW" altLang="en-US" smtClean="0"/>
              <a:t>49</a:t>
            </a:fld>
            <a:endParaRPr lang="zh-TW" altLang="en-US"/>
          </a:p>
        </p:txBody>
      </p:sp>
      <p:sp>
        <p:nvSpPr>
          <p:cNvPr id="5" name="文字方塊 4">
            <a:extLst>
              <a:ext uri="{FF2B5EF4-FFF2-40B4-BE49-F238E27FC236}">
                <a16:creationId xmlns:a16="http://schemas.microsoft.com/office/drawing/2014/main" id="{FC44DFB4-BDEA-C9AF-2A0E-F850E63F2A03}"/>
              </a:ext>
            </a:extLst>
          </p:cNvPr>
          <p:cNvSpPr txBox="1"/>
          <p:nvPr/>
        </p:nvSpPr>
        <p:spPr>
          <a:xfrm>
            <a:off x="8361916" y="505826"/>
            <a:ext cx="3194551" cy="2554545"/>
          </a:xfrm>
          <a:prstGeom prst="rect">
            <a:avLst/>
          </a:prstGeom>
          <a:noFill/>
        </p:spPr>
        <p:txBody>
          <a:bodyPr wrap="square">
            <a:spAutoFit/>
          </a:bodyPr>
          <a:lstStyle/>
          <a:p>
            <a:pPr>
              <a:spcBef>
                <a:spcPts val="1200"/>
              </a:spcBef>
            </a:pP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有關基地地面</a:t>
            </a:r>
            <a:endPar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a:t>
            </a: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關停車空間</a:t>
            </a:r>
            <a:endPar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lvl="0">
              <a:spcBef>
                <a:spcPts val="1200"/>
              </a:spcBef>
              <a:spcAft>
                <a:spcPts val="0"/>
              </a:spcAft>
            </a:pP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隔音構造</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endPar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spcBef>
                <a:spcPts val="1200"/>
              </a:spcBef>
            </a:pP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a:t>
            </a:r>
            <a:r>
              <a:rPr kumimoji="1" lang="zh-TW" altLang="en-US"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衛生</a:t>
            </a:r>
            <a:r>
              <a:rPr kumimoji="1" lang="zh-TW"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設備</a:t>
            </a:r>
            <a:r>
              <a:rPr kumimoji="1" lang="en-US" altLang="zh-TW" sz="2400" dirty="0">
                <a:solidFill>
                  <a:schemeClr val="bg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a:p>
            <a:pPr lvl="0">
              <a:spcBef>
                <a:spcPts val="1200"/>
              </a:spcBef>
              <a:spcAft>
                <a:spcPts val="0"/>
              </a:spcAft>
            </a:pPr>
            <a:r>
              <a:rPr kumimoji="1" lang="zh-TW" altLang="en-US"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有關昇降設備 </a:t>
            </a:r>
            <a:r>
              <a:rPr kumimoji="1" lang="en-US" altLang="zh-TW" sz="24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p>
        </p:txBody>
      </p:sp>
      <p:cxnSp>
        <p:nvCxnSpPr>
          <p:cNvPr id="6" name="直線接點 5">
            <a:extLst>
              <a:ext uri="{FF2B5EF4-FFF2-40B4-BE49-F238E27FC236}">
                <a16:creationId xmlns:a16="http://schemas.microsoft.com/office/drawing/2014/main" id="{93D0753F-1493-9F94-D4B2-D2BD4D0E563D}"/>
              </a:ext>
            </a:extLst>
          </p:cNvPr>
          <p:cNvCxnSpPr>
            <a:cxnSpLocks/>
          </p:cNvCxnSpPr>
          <p:nvPr/>
        </p:nvCxnSpPr>
        <p:spPr>
          <a:xfrm>
            <a:off x="8324751" y="583690"/>
            <a:ext cx="0" cy="2385754"/>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65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10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up)">
                                      <p:cBhvr>
                                        <p:cTn id="1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BC4510FC-5237-4421-825D-9E4C671C252E}"/>
              </a:ext>
            </a:extLst>
          </p:cNvPr>
          <p:cNvGrpSpPr/>
          <p:nvPr/>
        </p:nvGrpSpPr>
        <p:grpSpPr>
          <a:xfrm>
            <a:off x="0" y="2515508"/>
            <a:ext cx="4387933" cy="2301764"/>
            <a:chOff x="0" y="2515508"/>
            <a:chExt cx="4387933" cy="2301764"/>
          </a:xfrm>
        </p:grpSpPr>
        <p:sp>
          <p:nvSpPr>
            <p:cNvPr id="7" name="矩形 6">
              <a:extLst>
                <a:ext uri="{FF2B5EF4-FFF2-40B4-BE49-F238E27FC236}">
                  <a16:creationId xmlns:a16="http://schemas.microsoft.com/office/drawing/2014/main" id="{E41DA16D-574E-4A78-BADA-D78785BB997F}"/>
                </a:ext>
              </a:extLst>
            </p:cNvPr>
            <p:cNvSpPr/>
            <p:nvPr/>
          </p:nvSpPr>
          <p:spPr>
            <a:xfrm>
              <a:off x="0" y="2515508"/>
              <a:ext cx="2026763" cy="2301764"/>
            </a:xfrm>
            <a:prstGeom prst="rect">
              <a:avLst/>
            </a:prstGeom>
            <a:solidFill>
              <a:srgbClr val="BFBF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8" name="矩形 7">
              <a:extLst>
                <a:ext uri="{FF2B5EF4-FFF2-40B4-BE49-F238E27FC236}">
                  <a16:creationId xmlns:a16="http://schemas.microsoft.com/office/drawing/2014/main" id="{C2EB6A42-33CD-4C69-8F46-828727034550}"/>
                </a:ext>
              </a:extLst>
            </p:cNvPr>
            <p:cNvSpPr/>
            <p:nvPr/>
          </p:nvSpPr>
          <p:spPr>
            <a:xfrm>
              <a:off x="148965" y="3266922"/>
              <a:ext cx="4238968" cy="798937"/>
            </a:xfrm>
            <a:prstGeom prst="rect">
              <a:avLst/>
            </a:prstGeom>
            <a:noFill/>
          </p:spPr>
          <p:txBody>
            <a:bodyPr wrap="square">
              <a:spAutoFit/>
            </a:bodyPr>
            <a:lstStyle/>
            <a:p>
              <a:pPr algn="ctr" defTabSz="914309">
                <a:lnSpc>
                  <a:spcPts val="6000"/>
                </a:lnSpc>
                <a:defRPr/>
              </a:pPr>
              <a:r>
                <a:rPr kumimoji="1" lang="zh-TW" altLang="en-US" sz="4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a:t>
              </a:r>
              <a:r>
                <a:rPr kumimoji="1" lang="zh-TW" altLang="en-US" sz="4400" u="sng" dirty="0">
                  <a:solidFill>
                    <a:schemeClr val="bg1"/>
                  </a:solidFill>
                  <a:latin typeface="微軟正黑體" panose="020B0604030504040204" pitchFamily="34" charset="-120"/>
                  <a:ea typeface="微軟正黑體" panose="020B0604030504040204" pitchFamily="34" charset="-120"/>
                </a:rPr>
                <a:t>層次次</a:t>
              </a:r>
              <a:endParaRPr kumimoji="1" lang="en-US" altLang="zh-TW" sz="4400" u="sng" dirty="0">
                <a:solidFill>
                  <a:schemeClr val="bg1"/>
                </a:solidFill>
                <a:latin typeface="微軟正黑體" panose="020B0604030504040204" pitchFamily="34" charset="-120"/>
                <a:ea typeface="微軟正黑體" panose="020B0604030504040204" pitchFamily="34" charset="-120"/>
              </a:endParaRPr>
            </a:p>
          </p:txBody>
        </p:sp>
      </p:grpSp>
      <p:sp>
        <p:nvSpPr>
          <p:cNvPr id="14" name="文字方塊 13">
            <a:extLst>
              <a:ext uri="{FF2B5EF4-FFF2-40B4-BE49-F238E27FC236}">
                <a16:creationId xmlns:a16="http://schemas.microsoft.com/office/drawing/2014/main" id="{CF5436BD-C24B-42A9-821D-61CD61FE09D6}"/>
              </a:ext>
            </a:extLst>
          </p:cNvPr>
          <p:cNvSpPr txBox="1"/>
          <p:nvPr/>
        </p:nvSpPr>
        <p:spPr>
          <a:xfrm>
            <a:off x="4567083" y="2706331"/>
            <a:ext cx="6366677" cy="1960345"/>
          </a:xfrm>
          <a:prstGeom prst="rect">
            <a:avLst/>
          </a:prstGeom>
          <a:noFill/>
        </p:spPr>
        <p:txBody>
          <a:bodyPr wrap="square">
            <a:spAutoFit/>
          </a:bodyPr>
          <a:lstStyle>
            <a:defPPr>
              <a:defRPr lang="zh-TW"/>
            </a:defPPr>
            <a:lvl1pPr>
              <a:lnSpc>
                <a:spcPts val="2400"/>
              </a:lnSpc>
              <a:spcBef>
                <a:spcPts val="1200"/>
              </a:spcBef>
              <a:defRPr kumimoji="1" sz="2400">
                <a:solidFill>
                  <a:prstClr val="black"/>
                </a:solidFill>
                <a:latin typeface="微軟正黑體" panose="020B0604030504040204" pitchFamily="34" charset="-120"/>
                <a:ea typeface="微軟正黑體" panose="020B0604030504040204" pitchFamily="34" charset="-120"/>
              </a:defRPr>
            </a:lvl1pPr>
          </a:lstStyle>
          <a:p>
            <a:pPr>
              <a:lnSpc>
                <a:spcPct val="150000"/>
              </a:lnSpc>
              <a:spcAft>
                <a:spcPts val="1200"/>
              </a:spcAft>
            </a:pPr>
            <a:r>
              <a:rPr lang="zh-TW" altLang="en-US" sz="3600" u="sng" dirty="0">
                <a:solidFill>
                  <a:srgbClr val="C00000"/>
                </a:solidFill>
                <a:effectLst>
                  <a:outerShdw blurRad="38100" dist="38100" dir="2700000" algn="tl">
                    <a:srgbClr val="000000">
                      <a:alpha val="43137"/>
                    </a:srgbClr>
                  </a:outerShdw>
                </a:effectLst>
              </a:rPr>
              <a:t>文義</a:t>
            </a:r>
            <a:r>
              <a:rPr lang="zh-TW" altLang="en-US" sz="3600" dirty="0">
                <a:solidFill>
                  <a:schemeClr val="tx1"/>
                </a:solidFill>
                <a:effectLst>
                  <a:outerShdw blurRad="38100" dist="38100" dir="2700000" algn="tl">
                    <a:srgbClr val="000000">
                      <a:alpha val="43137"/>
                    </a:srgbClr>
                  </a:outerShdw>
                </a:effectLst>
              </a:rPr>
              <a:t>解釋</a:t>
            </a:r>
            <a:endParaRPr lang="en-US" altLang="zh-TW" sz="3600" dirty="0">
              <a:solidFill>
                <a:schemeClr val="tx1"/>
              </a:solidFill>
              <a:effectLst>
                <a:outerShdw blurRad="38100" dist="38100" dir="2700000" algn="tl">
                  <a:srgbClr val="000000">
                    <a:alpha val="43137"/>
                  </a:srgbClr>
                </a:outerShdw>
              </a:effectLst>
            </a:endParaRPr>
          </a:p>
          <a:p>
            <a:pPr>
              <a:lnSpc>
                <a:spcPct val="150000"/>
              </a:lnSpc>
              <a:spcAft>
                <a:spcPts val="1200"/>
              </a:spcAft>
            </a:pPr>
            <a:r>
              <a:rPr lang="zh-TW" altLang="en-US" sz="3600" u="sng" dirty="0">
                <a:solidFill>
                  <a:schemeClr val="bg1"/>
                </a:solidFill>
              </a:rPr>
              <a:t>補充</a:t>
            </a:r>
            <a:r>
              <a:rPr lang="zh-TW" altLang="en-US" sz="3600" dirty="0">
                <a:solidFill>
                  <a:schemeClr val="bg1"/>
                </a:solidFill>
              </a:rPr>
              <a:t>解釋</a:t>
            </a:r>
          </a:p>
        </p:txBody>
      </p:sp>
      <p:cxnSp>
        <p:nvCxnSpPr>
          <p:cNvPr id="10" name="直線接點 9">
            <a:extLst>
              <a:ext uri="{FF2B5EF4-FFF2-40B4-BE49-F238E27FC236}">
                <a16:creationId xmlns:a16="http://schemas.microsoft.com/office/drawing/2014/main" id="{24D577D6-44C0-4D65-B6D9-7CE4B4C6DB9D}"/>
              </a:ext>
            </a:extLst>
          </p:cNvPr>
          <p:cNvCxnSpPr>
            <a:cxnSpLocks/>
          </p:cNvCxnSpPr>
          <p:nvPr/>
        </p:nvCxnSpPr>
        <p:spPr>
          <a:xfrm>
            <a:off x="4441579" y="2706331"/>
            <a:ext cx="0" cy="226145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文字方塊 4">
            <a:extLst>
              <a:ext uri="{FF2B5EF4-FFF2-40B4-BE49-F238E27FC236}">
                <a16:creationId xmlns:a16="http://schemas.microsoft.com/office/drawing/2014/main" id="{FAFD8353-FB93-40B0-9740-AC2AA88A8E73}"/>
              </a:ext>
            </a:extLst>
          </p:cNvPr>
          <p:cNvSpPr txBox="1"/>
          <p:nvPr/>
        </p:nvSpPr>
        <p:spPr>
          <a:xfrm>
            <a:off x="6859910" y="139949"/>
            <a:ext cx="3799382" cy="6044860"/>
          </a:xfrm>
          <a:prstGeom prst="rect">
            <a:avLst/>
          </a:prstGeom>
          <a:noFill/>
        </p:spPr>
        <p:txBody>
          <a:bodyPr wrap="square">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新細明體" panose="02020500000000000000" pitchFamily="18" charset="-120"/>
                <a:cs typeface="+mn-cs"/>
              </a:rPr>
              <a:t>其函釋內容原條文已明定，函釋只是再次闡明立法原意，並無新增規定，所以</a:t>
            </a:r>
            <a:r>
              <a:rPr kumimoji="0" lang="zh-TW" altLang="en-US" sz="2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新細明體" panose="02020500000000000000" pitchFamily="18" charset="-120"/>
                <a:cs typeface="+mn-cs"/>
              </a:rPr>
              <a:t>追溯自所解釋之法規條文生效日之日起有其適用</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新細明體" panose="02020500000000000000" pitchFamily="18" charset="-120"/>
                <a:cs typeface="+mn-cs"/>
              </a:rPr>
              <a:t>。</a:t>
            </a:r>
            <a:endParaRPr kumimoji="0" lang="en-US" altLang="zh-TW"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新細明體" panose="02020500000000000000" pitchFamily="18" charset="-120"/>
              <a:cs typeface="+mn-cs"/>
            </a:endParaRPr>
          </a:p>
          <a:p>
            <a:pPr>
              <a:lnSpc>
                <a:spcPts val="3600"/>
              </a:lnSpc>
              <a:defRPr/>
            </a:pPr>
            <a:r>
              <a:rPr lang="zh-TW" altLang="en-US" sz="2000" dirty="0">
                <a:solidFill>
                  <a:prstClr val="black"/>
                </a:solidFill>
                <a:effectLst>
                  <a:outerShdw blurRad="38100" dist="38100" dir="2700000" algn="tl">
                    <a:srgbClr val="000000">
                      <a:alpha val="43137"/>
                    </a:srgbClr>
                  </a:outerShdw>
                </a:effectLst>
              </a:rPr>
              <a:t>惟在後之函釋如與在前之函釋或認知不一致時，在前之函釋或認知並非當然錯誤。於後函釋發布前，依前函釋或認知所為之行政處分已確定者，除前函釋確有違法之情形外，為維持法律秩序之安定，應不受後函釋之影響</a:t>
            </a:r>
            <a:r>
              <a:rPr lang="zh-TW" altLang="en-US" sz="2000" dirty="0">
                <a:solidFill>
                  <a:prstClr val="black"/>
                </a:solidFill>
                <a:effectLst>
                  <a:outerShdw blurRad="38100" dist="38100" dir="2700000" algn="tl">
                    <a:srgbClr val="000000">
                      <a:alpha val="43137"/>
                    </a:srgbClr>
                  </a:outerShdw>
                </a:effectLst>
                <a:latin typeface="Posterama" panose="020B0504020200020000" pitchFamily="34" charset="0"/>
                <a:cs typeface="Posterama" panose="020B0504020200020000" pitchFamily="34" charset="0"/>
              </a:rPr>
              <a:t>，</a:t>
            </a:r>
            <a:r>
              <a:rPr lang="zh-TW" altLang="en-US" sz="2000" dirty="0">
                <a:solidFill>
                  <a:srgbClr val="C00000"/>
                </a:solidFill>
                <a:effectLst>
                  <a:outerShdw blurRad="38100" dist="38100" dir="2700000" algn="tl">
                    <a:srgbClr val="000000">
                      <a:alpha val="43137"/>
                    </a:srgbClr>
                  </a:outerShdw>
                </a:effectLst>
                <a:latin typeface="Calibri" panose="020F0502020204030204"/>
                <a:ea typeface="新細明體" panose="02020500000000000000" pitchFamily="18" charset="-120"/>
              </a:rPr>
              <a:t>亦即</a:t>
            </a:r>
            <a:r>
              <a:rPr lang="zh-TW" altLang="en-US" sz="2000" dirty="0">
                <a:solidFill>
                  <a:srgbClr val="C00000"/>
                </a:solidFill>
                <a:effectLst>
                  <a:outerShdw blurRad="38100" dist="38100" dir="2700000" algn="tl">
                    <a:srgbClr val="000000">
                      <a:alpha val="43137"/>
                    </a:srgbClr>
                  </a:outerShdw>
                </a:effectLst>
                <a:latin typeface="Posterama" panose="020B0504020200020000" pitchFamily="34" charset="0"/>
                <a:ea typeface="新細明體" panose="02020500000000000000" pitchFamily="18" charset="-120"/>
                <a:cs typeface="Posterama" panose="020B0504020200020000" pitchFamily="34" charset="0"/>
              </a:rPr>
              <a:t>，</a:t>
            </a:r>
            <a:r>
              <a:rPr lang="zh-TW" altLang="en-US" sz="2000" dirty="0">
                <a:solidFill>
                  <a:srgbClr val="C00000"/>
                </a:solidFill>
                <a:effectLst>
                  <a:outerShdw blurRad="38100" dist="38100" dir="2700000" algn="tl">
                    <a:srgbClr val="000000">
                      <a:alpha val="43137"/>
                    </a:srgbClr>
                  </a:outerShdw>
                </a:effectLst>
                <a:latin typeface="Calibri" panose="020F0502020204030204"/>
                <a:ea typeface="新細明體" panose="02020500000000000000" pitchFamily="18" charset="-120"/>
              </a:rPr>
              <a:t>若主管機關未要求回溯修改</a:t>
            </a:r>
            <a:r>
              <a:rPr kumimoji="0" lang="zh-TW" altLang="en-US" sz="2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新細明體" panose="02020500000000000000" pitchFamily="18" charset="-120"/>
                <a:cs typeface="+mn-cs"/>
              </a:rPr>
              <a:t>或撤銷處分，原處分仍為有效。</a:t>
            </a:r>
          </a:p>
        </p:txBody>
      </p:sp>
      <p:cxnSp>
        <p:nvCxnSpPr>
          <p:cNvPr id="11" name="直線接點 10">
            <a:extLst>
              <a:ext uri="{FF2B5EF4-FFF2-40B4-BE49-F238E27FC236}">
                <a16:creationId xmlns:a16="http://schemas.microsoft.com/office/drawing/2014/main" id="{8BD4DC34-6D8F-40A8-B1A4-2C167E1EFC15}"/>
              </a:ext>
            </a:extLst>
          </p:cNvPr>
          <p:cNvCxnSpPr>
            <a:cxnSpLocks/>
          </p:cNvCxnSpPr>
          <p:nvPr/>
        </p:nvCxnSpPr>
        <p:spPr>
          <a:xfrm>
            <a:off x="6811141" y="329938"/>
            <a:ext cx="48769" cy="5757353"/>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86E2D2A6-FB04-4685-B962-C44ECDE8579F}"/>
              </a:ext>
            </a:extLst>
          </p:cNvPr>
          <p:cNvSpPr/>
          <p:nvPr/>
        </p:nvSpPr>
        <p:spPr>
          <a:xfrm>
            <a:off x="2026763" y="3254818"/>
            <a:ext cx="1934680" cy="798937"/>
          </a:xfrm>
          <a:prstGeom prst="rect">
            <a:avLst/>
          </a:prstGeom>
          <a:noFill/>
        </p:spPr>
        <p:txBody>
          <a:bodyPr wrap="square">
            <a:spAutoFit/>
          </a:bodyPr>
          <a:lstStyle/>
          <a:p>
            <a:pPr defTabSz="914309">
              <a:lnSpc>
                <a:spcPts val="6000"/>
              </a:lnSpc>
              <a:defRPr/>
            </a:pPr>
            <a:r>
              <a:rPr kumimoji="1" lang="zh-TW" altLang="en-US"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生效日</a:t>
            </a:r>
            <a:endParaRPr kumimoji="1" lang="en-US" altLang="zh-TW"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日期版面配置區 1">
            <a:extLst>
              <a:ext uri="{FF2B5EF4-FFF2-40B4-BE49-F238E27FC236}">
                <a16:creationId xmlns:a16="http://schemas.microsoft.com/office/drawing/2014/main" id="{473368A6-0330-C120-8703-3D530DEDD81D}"/>
              </a:ext>
            </a:extLst>
          </p:cNvPr>
          <p:cNvSpPr>
            <a:spLocks noGrp="1"/>
          </p:cNvSpPr>
          <p:nvPr>
            <p:ph type="dt" sz="half" idx="10"/>
          </p:nvPr>
        </p:nvSpPr>
        <p:spPr/>
        <p:txBody>
          <a:bodyPr/>
          <a:lstStyle/>
          <a:p>
            <a:fld id="{5366E401-1907-42C5-B75E-A8A9A34F99C3}" type="datetime1">
              <a:rPr lang="zh-TW" altLang="en-US" smtClean="0"/>
              <a:t>2022/11/30</a:t>
            </a:fld>
            <a:endParaRPr lang="zh-TW" altLang="en-US"/>
          </a:p>
        </p:txBody>
      </p:sp>
      <p:sp>
        <p:nvSpPr>
          <p:cNvPr id="3" name="投影片編號版面配置區 2">
            <a:extLst>
              <a:ext uri="{FF2B5EF4-FFF2-40B4-BE49-F238E27FC236}">
                <a16:creationId xmlns:a16="http://schemas.microsoft.com/office/drawing/2014/main" id="{A90154B3-1343-9D39-686B-CDEAC7BBC79D}"/>
              </a:ext>
            </a:extLst>
          </p:cNvPr>
          <p:cNvSpPr>
            <a:spLocks noGrp="1"/>
          </p:cNvSpPr>
          <p:nvPr>
            <p:ph type="sldNum" sz="quarter" idx="12"/>
          </p:nvPr>
        </p:nvSpPr>
        <p:spPr/>
        <p:txBody>
          <a:bodyPr/>
          <a:lstStyle/>
          <a:p>
            <a:fld id="{D122B0B9-7B5A-4E7C-B90D-A0EA07B70D84}" type="slidenum">
              <a:rPr lang="zh-TW" altLang="en-US" smtClean="0"/>
              <a:t>5</a:t>
            </a:fld>
            <a:endParaRPr lang="zh-TW" altLang="en-US"/>
          </a:p>
        </p:txBody>
      </p:sp>
    </p:spTree>
    <p:extLst>
      <p:ext uri="{BB962C8B-B14F-4D97-AF65-F5344CB8AC3E}">
        <p14:creationId xmlns:p14="http://schemas.microsoft.com/office/powerpoint/2010/main" val="6441766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14B9ED72-7D83-4816-B7A8-3FB06FB1D2D6}"/>
              </a:ext>
            </a:extLst>
          </p:cNvPr>
          <p:cNvSpPr/>
          <p:nvPr/>
        </p:nvSpPr>
        <p:spPr>
          <a:xfrm>
            <a:off x="4326373" y="4328812"/>
            <a:ext cx="3284778" cy="1350241"/>
          </a:xfrm>
          <a:prstGeom prst="rect">
            <a:avLst/>
          </a:prstGeom>
        </p:spPr>
        <p:txBody>
          <a:bodyPr wrap="square">
            <a:spAutoFit/>
          </a:bodyPr>
          <a:lstStyle/>
          <a:p>
            <a:pPr algn="ctr" defTabSz="914309">
              <a:lnSpc>
                <a:spcPts val="3400"/>
              </a:lnSpc>
              <a:defRPr/>
            </a:pPr>
            <a:r>
              <a:rPr kumimoji="1" lang="zh-TW" altLang="en-US"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內政部營建署建築管理組</a:t>
            </a:r>
            <a:endParaRPr kumimoji="1" lang="en-US" altLang="zh-TW"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defTabSz="914309">
              <a:lnSpc>
                <a:spcPts val="3400"/>
              </a:lnSpc>
              <a:defRPr/>
            </a:pPr>
            <a:r>
              <a:rPr kumimoji="1" lang="zh-TW" altLang="en-US"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組    長</a:t>
            </a:r>
            <a:endParaRPr kumimoji="1" lang="en-US" altLang="zh-TW"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ctr" defTabSz="914309">
              <a:lnSpc>
                <a:spcPts val="3400"/>
              </a:lnSpc>
              <a:defRPr/>
            </a:pPr>
            <a:r>
              <a:rPr kumimoji="1" lang="zh-TW" altLang="en-US"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高文婷</a:t>
            </a:r>
          </a:p>
        </p:txBody>
      </p:sp>
      <p:sp>
        <p:nvSpPr>
          <p:cNvPr id="14" name="文字方塊 13">
            <a:extLst>
              <a:ext uri="{FF2B5EF4-FFF2-40B4-BE49-F238E27FC236}">
                <a16:creationId xmlns:a16="http://schemas.microsoft.com/office/drawing/2014/main" id="{9403B0EF-C8D6-413F-B60E-9D9FFB5C9CC4}"/>
              </a:ext>
            </a:extLst>
          </p:cNvPr>
          <p:cNvSpPr txBox="1"/>
          <p:nvPr/>
        </p:nvSpPr>
        <p:spPr>
          <a:xfrm>
            <a:off x="4529908" y="3071639"/>
            <a:ext cx="2877711" cy="1323439"/>
          </a:xfrm>
          <a:prstGeom prst="rect">
            <a:avLst/>
          </a:prstGeom>
          <a:noFill/>
        </p:spPr>
        <p:txBody>
          <a:bodyPr wrap="none" rtlCol="0">
            <a:spAutoFit/>
          </a:bodyPr>
          <a:lstStyle/>
          <a:p>
            <a:pPr algn="ctr" defTabSz="914309">
              <a:defRPr/>
            </a:pPr>
            <a:r>
              <a:rPr lang="zh-TW" altLang="en-US" sz="4000" b="1" spc="200" dirty="0">
                <a:solidFill>
                  <a:schemeClr val="accent3">
                    <a:lumMod val="60000"/>
                    <a:lumOff val="40000"/>
                  </a:schemeClr>
                </a:solidFill>
                <a:effectLst>
                  <a:outerShdw blurRad="38100" dist="38100" dir="2700000" algn="tl">
                    <a:srgbClr val="000000">
                      <a:alpha val="43137"/>
                    </a:srgbClr>
                  </a:outerShdw>
                </a:effectLst>
                <a:latin typeface="微軟正黑體" pitchFamily="34" charset="-120"/>
                <a:ea typeface="微軟正黑體" panose="020B0604030504040204" pitchFamily="34" charset="-120"/>
              </a:rPr>
              <a:t>簡</a:t>
            </a:r>
            <a:r>
              <a:rPr lang="zh-TW" altLang="en-US" sz="4000" b="1" spc="200" dirty="0">
                <a:solidFill>
                  <a:prstClr val="black"/>
                </a:solidFill>
                <a:effectLst>
                  <a:outerShdw blurRad="38100" dist="38100" dir="2700000" algn="tl">
                    <a:srgbClr val="000000">
                      <a:alpha val="43137"/>
                    </a:srgbClr>
                  </a:outerShdw>
                </a:effectLst>
                <a:latin typeface="微軟正黑體" pitchFamily="34" charset="-120"/>
                <a:ea typeface="微軟正黑體" panose="020B0604030504040204" pitchFamily="34" charset="-120"/>
              </a:rPr>
              <a:t> </a:t>
            </a:r>
            <a:r>
              <a:rPr lang="zh-TW" altLang="en-US" sz="4000" b="1" spc="200" dirty="0">
                <a:solidFill>
                  <a:srgbClr val="FFFF99"/>
                </a:solidFill>
                <a:effectLst>
                  <a:outerShdw blurRad="38100" dist="38100" dir="2700000" algn="tl">
                    <a:srgbClr val="000000">
                      <a:alpha val="43137"/>
                    </a:srgbClr>
                  </a:outerShdw>
                </a:effectLst>
                <a:latin typeface="微軟正黑體" pitchFamily="34" charset="-120"/>
                <a:ea typeface="微軟正黑體" panose="020B0604030504040204" pitchFamily="34" charset="-120"/>
              </a:rPr>
              <a:t>報</a:t>
            </a:r>
            <a:r>
              <a:rPr lang="zh-TW" altLang="en-US" sz="4000" b="1" spc="200" dirty="0">
                <a:solidFill>
                  <a:prstClr val="black"/>
                </a:solidFill>
                <a:effectLst>
                  <a:outerShdw blurRad="38100" dist="38100" dir="2700000" algn="tl">
                    <a:srgbClr val="000000">
                      <a:alpha val="43137"/>
                    </a:srgbClr>
                  </a:outerShdw>
                </a:effectLst>
                <a:latin typeface="微軟正黑體" pitchFamily="34" charset="-120"/>
                <a:ea typeface="微軟正黑體" panose="020B0604030504040204" pitchFamily="34" charset="-120"/>
              </a:rPr>
              <a:t> </a:t>
            </a:r>
            <a:r>
              <a:rPr lang="zh-TW" altLang="en-US" sz="4000" b="1" spc="200" dirty="0">
                <a:solidFill>
                  <a:schemeClr val="bg2">
                    <a:lumMod val="25000"/>
                    <a:lumOff val="75000"/>
                  </a:schemeClr>
                </a:solidFill>
                <a:effectLst>
                  <a:outerShdw blurRad="38100" dist="38100" dir="2700000" algn="tl">
                    <a:srgbClr val="000000">
                      <a:alpha val="43137"/>
                    </a:srgbClr>
                  </a:outerShdw>
                </a:effectLst>
                <a:latin typeface="微軟正黑體" pitchFamily="34" charset="-120"/>
                <a:ea typeface="微軟正黑體" panose="020B0604030504040204" pitchFamily="34" charset="-120"/>
              </a:rPr>
              <a:t>結</a:t>
            </a:r>
            <a:r>
              <a:rPr lang="zh-TW" altLang="en-US" sz="4000" b="1" spc="200" dirty="0">
                <a:solidFill>
                  <a:prstClr val="black"/>
                </a:solidFill>
                <a:effectLst>
                  <a:outerShdw blurRad="38100" dist="38100" dir="2700000" algn="tl">
                    <a:srgbClr val="000000">
                      <a:alpha val="43137"/>
                    </a:srgbClr>
                  </a:outerShdw>
                </a:effectLst>
                <a:latin typeface="微軟正黑體" pitchFamily="34" charset="-120"/>
                <a:ea typeface="微軟正黑體" panose="020B0604030504040204" pitchFamily="34" charset="-120"/>
              </a:rPr>
              <a:t> </a:t>
            </a:r>
            <a:r>
              <a:rPr lang="zh-TW" altLang="en-US" sz="4000" b="1" spc="200" dirty="0">
                <a:solidFill>
                  <a:srgbClr val="C5E0B4"/>
                </a:solidFill>
                <a:effectLst>
                  <a:outerShdw blurRad="38100" dist="38100" dir="2700000" algn="tl">
                    <a:srgbClr val="000000">
                      <a:alpha val="43137"/>
                    </a:srgbClr>
                  </a:outerShdw>
                </a:effectLst>
                <a:latin typeface="微軟正黑體" pitchFamily="34" charset="-120"/>
                <a:ea typeface="微軟正黑體" panose="020B0604030504040204" pitchFamily="34" charset="-120"/>
              </a:rPr>
              <a:t>束</a:t>
            </a:r>
            <a:endParaRPr lang="en-US" altLang="zh-TW" sz="4000" b="1" spc="200" dirty="0">
              <a:solidFill>
                <a:srgbClr val="C5E0B4"/>
              </a:solidFill>
              <a:effectLst>
                <a:outerShdw blurRad="38100" dist="38100" dir="2700000" algn="tl">
                  <a:srgbClr val="000000">
                    <a:alpha val="43137"/>
                  </a:srgbClr>
                </a:outerShdw>
              </a:effectLst>
              <a:latin typeface="微軟正黑體" pitchFamily="34" charset="-120"/>
              <a:ea typeface="微軟正黑體" panose="020B0604030504040204" pitchFamily="34" charset="-120"/>
            </a:endParaRPr>
          </a:p>
          <a:p>
            <a:pPr algn="ctr" defTabSz="914309">
              <a:defRPr/>
            </a:pPr>
            <a:r>
              <a:rPr kumimoji="1" lang="zh-TW" altLang="en-US" sz="4000" b="1" spc="200" dirty="0">
                <a:solidFill>
                  <a:prstClr val="black"/>
                </a:solidFill>
                <a:effectLst>
                  <a:outerShdw blurRad="38100" dist="38100" dir="2700000" algn="tl">
                    <a:srgbClr val="000000">
                      <a:alpha val="43137"/>
                    </a:srgbClr>
                  </a:outerShdw>
                </a:effectLst>
                <a:latin typeface="微軟正黑體" pitchFamily="34" charset="-120"/>
                <a:ea typeface="微軟正黑體" panose="020B0604030504040204" pitchFamily="34" charset="-120"/>
              </a:rPr>
              <a:t>敬 請 指 教</a:t>
            </a:r>
            <a:endParaRPr kumimoji="1" lang="en-US" altLang="zh-TW" sz="3200" b="1"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cxnSp>
        <p:nvCxnSpPr>
          <p:cNvPr id="17" name="直線接點 16">
            <a:extLst>
              <a:ext uri="{FF2B5EF4-FFF2-40B4-BE49-F238E27FC236}">
                <a16:creationId xmlns:a16="http://schemas.microsoft.com/office/drawing/2014/main" id="{A2BA7A7C-5E1E-431B-B403-38E65B133D26}"/>
              </a:ext>
            </a:extLst>
          </p:cNvPr>
          <p:cNvCxnSpPr/>
          <p:nvPr/>
        </p:nvCxnSpPr>
        <p:spPr>
          <a:xfrm>
            <a:off x="1959879" y="3718233"/>
            <a:ext cx="7550864" cy="0"/>
          </a:xfrm>
          <a:prstGeom prst="line">
            <a:avLst/>
          </a:prstGeom>
          <a:ln w="15875"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sp>
        <p:nvSpPr>
          <p:cNvPr id="2" name="日期版面配置區 1">
            <a:extLst>
              <a:ext uri="{FF2B5EF4-FFF2-40B4-BE49-F238E27FC236}">
                <a16:creationId xmlns:a16="http://schemas.microsoft.com/office/drawing/2014/main" id="{81761805-2BF5-A105-4720-669F4A13E25B}"/>
              </a:ext>
            </a:extLst>
          </p:cNvPr>
          <p:cNvSpPr>
            <a:spLocks noGrp="1"/>
          </p:cNvSpPr>
          <p:nvPr>
            <p:ph type="dt" sz="half" idx="10"/>
          </p:nvPr>
        </p:nvSpPr>
        <p:spPr/>
        <p:txBody>
          <a:bodyPr/>
          <a:lstStyle/>
          <a:p>
            <a:fld id="{11C74AAC-D5D0-43CF-A42C-B1F44C4CC207}" type="datetime1">
              <a:rPr lang="zh-TW" altLang="en-US" smtClean="0"/>
              <a:t>2022/11/30</a:t>
            </a:fld>
            <a:endParaRPr lang="zh-TW" altLang="en-US"/>
          </a:p>
        </p:txBody>
      </p:sp>
      <p:sp>
        <p:nvSpPr>
          <p:cNvPr id="3" name="投影片編號版面配置區 2">
            <a:extLst>
              <a:ext uri="{FF2B5EF4-FFF2-40B4-BE49-F238E27FC236}">
                <a16:creationId xmlns:a16="http://schemas.microsoft.com/office/drawing/2014/main" id="{69A939C4-24DD-3053-BBEA-A5B890960B7F}"/>
              </a:ext>
            </a:extLst>
          </p:cNvPr>
          <p:cNvSpPr>
            <a:spLocks noGrp="1"/>
          </p:cNvSpPr>
          <p:nvPr>
            <p:ph type="sldNum" sz="quarter" idx="12"/>
          </p:nvPr>
        </p:nvSpPr>
        <p:spPr/>
        <p:txBody>
          <a:bodyPr/>
          <a:lstStyle/>
          <a:p>
            <a:fld id="{D122B0B9-7B5A-4E7C-B90D-A0EA07B70D84}" type="slidenum">
              <a:rPr lang="zh-TW" altLang="en-US" smtClean="0"/>
              <a:pPr/>
              <a:t>50</a:t>
            </a:fld>
            <a:endParaRPr lang="zh-TW" altLang="en-US"/>
          </a:p>
        </p:txBody>
      </p:sp>
      <p:sp>
        <p:nvSpPr>
          <p:cNvPr id="4" name="矩形 3">
            <a:extLst>
              <a:ext uri="{FF2B5EF4-FFF2-40B4-BE49-F238E27FC236}">
                <a16:creationId xmlns:a16="http://schemas.microsoft.com/office/drawing/2014/main" id="{7F7A328C-DC4D-0CF0-0338-D7860D423721}"/>
              </a:ext>
            </a:extLst>
          </p:cNvPr>
          <p:cNvSpPr/>
          <p:nvPr/>
        </p:nvSpPr>
        <p:spPr>
          <a:xfrm>
            <a:off x="3683983" y="2512922"/>
            <a:ext cx="4185761" cy="528350"/>
          </a:xfrm>
          <a:prstGeom prst="rect">
            <a:avLst/>
          </a:prstGeom>
        </p:spPr>
        <p:txBody>
          <a:bodyPr wrap="none">
            <a:spAutoFit/>
          </a:bodyPr>
          <a:lstStyle/>
          <a:p>
            <a:pPr algn="r" defTabSz="914309">
              <a:lnSpc>
                <a:spcPts val="3400"/>
              </a:lnSpc>
              <a:defRPr/>
            </a:pPr>
            <a:r>
              <a:rPr kumimoji="1" lang="zh-TW" altLang="en-US" sz="3600" b="1" spc="300" dirty="0">
                <a:solidFill>
                  <a:prstClr val="black"/>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建築管理函釋解說</a:t>
            </a:r>
          </a:p>
        </p:txBody>
      </p:sp>
      <p:sp>
        <p:nvSpPr>
          <p:cNvPr id="5" name="矩形 4">
            <a:extLst>
              <a:ext uri="{FF2B5EF4-FFF2-40B4-BE49-F238E27FC236}">
                <a16:creationId xmlns:a16="http://schemas.microsoft.com/office/drawing/2014/main" id="{EEC4C400-853E-F309-E378-1CDDA508E2A9}"/>
              </a:ext>
            </a:extLst>
          </p:cNvPr>
          <p:cNvSpPr/>
          <p:nvPr/>
        </p:nvSpPr>
        <p:spPr>
          <a:xfrm>
            <a:off x="3708643" y="2006957"/>
            <a:ext cx="4158160" cy="439736"/>
          </a:xfrm>
          <a:prstGeom prst="rect">
            <a:avLst/>
          </a:prstGeom>
        </p:spPr>
        <p:txBody>
          <a:bodyPr wrap="square">
            <a:spAutoFit/>
          </a:bodyPr>
          <a:lstStyle/>
          <a:p>
            <a:pPr marL="0" marR="0" lvl="0" indent="0" algn="dist" defTabSz="914309" rtl="0" eaLnBrk="1" fontAlgn="auto" latinLnBrk="0" hangingPunct="1">
              <a:lnSpc>
                <a:spcPts val="3000"/>
              </a:lnSpc>
              <a:spcBef>
                <a:spcPts val="0"/>
              </a:spcBef>
              <a:spcAft>
                <a:spcPts val="0"/>
              </a:spcAft>
              <a:buClrTx/>
              <a:buSzTx/>
              <a:buFontTx/>
              <a:buNone/>
              <a:tabLst/>
              <a:defRPr/>
            </a:pPr>
            <a:r>
              <a:rPr kumimoji="1" lang="zh-TW" altLang="en-US" sz="2000" b="0" i="0" u="none" strike="noStrike" kern="1200" cap="none"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金門縣政府</a:t>
            </a:r>
            <a:r>
              <a:rPr kumimoji="1" lang="en-US" altLang="zh-TW" sz="2000" b="0" i="0" u="none" strike="noStrike" kern="1200" cap="none"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111</a:t>
            </a:r>
            <a:r>
              <a:rPr kumimoji="1" lang="zh-TW" altLang="en-US" sz="2000" b="0" i="0" u="none" strike="noStrike" kern="1200" cap="none"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rPr>
              <a:t>年度建管講習會</a:t>
            </a:r>
            <a:endParaRPr kumimoji="1" lang="en-US" altLang="zh-TW" sz="2000" b="0" i="0" u="none" strike="noStrike" kern="1200" cap="none" normalizeH="0" baseline="0" noProof="0" dirty="0">
              <a:ln>
                <a:noFill/>
              </a:ln>
              <a:solidFill>
                <a:prstClr val="black"/>
              </a:solidFill>
              <a:effectLst>
                <a:outerShdw blurRad="38100" dist="38100" dir="2700000" algn="tl">
                  <a:srgbClr val="000000">
                    <a:alpha val="43137"/>
                  </a:srgbClr>
                </a:outerShdw>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3928653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3DB896B2-A57E-4F19-B650-33512BE1656D}"/>
              </a:ext>
            </a:extLst>
          </p:cNvPr>
          <p:cNvGrpSpPr/>
          <p:nvPr/>
        </p:nvGrpSpPr>
        <p:grpSpPr>
          <a:xfrm>
            <a:off x="0" y="2515508"/>
            <a:ext cx="4387933" cy="2301764"/>
            <a:chOff x="0" y="2515508"/>
            <a:chExt cx="4387933" cy="2301764"/>
          </a:xfrm>
        </p:grpSpPr>
        <p:sp>
          <p:nvSpPr>
            <p:cNvPr id="8" name="矩形 7">
              <a:extLst>
                <a:ext uri="{FF2B5EF4-FFF2-40B4-BE49-F238E27FC236}">
                  <a16:creationId xmlns:a16="http://schemas.microsoft.com/office/drawing/2014/main" id="{7388AB96-4C34-4171-9F72-1A41EDAB1070}"/>
                </a:ext>
              </a:extLst>
            </p:cNvPr>
            <p:cNvSpPr/>
            <p:nvPr/>
          </p:nvSpPr>
          <p:spPr>
            <a:xfrm>
              <a:off x="0" y="2515508"/>
              <a:ext cx="2026763" cy="2301764"/>
            </a:xfrm>
            <a:prstGeom prst="rect">
              <a:avLst/>
            </a:prstGeom>
            <a:solidFill>
              <a:srgbClr val="BFBF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1" name="矩形 10">
              <a:extLst>
                <a:ext uri="{FF2B5EF4-FFF2-40B4-BE49-F238E27FC236}">
                  <a16:creationId xmlns:a16="http://schemas.microsoft.com/office/drawing/2014/main" id="{AA836882-C8A9-46EB-A201-8DEC46A8A8F9}"/>
                </a:ext>
              </a:extLst>
            </p:cNvPr>
            <p:cNvSpPr/>
            <p:nvPr/>
          </p:nvSpPr>
          <p:spPr>
            <a:xfrm>
              <a:off x="148965" y="3266922"/>
              <a:ext cx="4238968" cy="798937"/>
            </a:xfrm>
            <a:prstGeom prst="rect">
              <a:avLst/>
            </a:prstGeom>
            <a:noFill/>
          </p:spPr>
          <p:txBody>
            <a:bodyPr wrap="square">
              <a:spAutoFit/>
            </a:bodyPr>
            <a:lstStyle/>
            <a:p>
              <a:pPr algn="ctr" defTabSz="914309">
                <a:lnSpc>
                  <a:spcPts val="6000"/>
                </a:lnSpc>
                <a:defRPr/>
              </a:pPr>
              <a:r>
                <a:rPr kumimoji="1" lang="zh-TW" altLang="en-US" sz="4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a:t>
              </a:r>
              <a:r>
                <a:rPr kumimoji="1" lang="zh-TW" altLang="en-US" sz="4400" u="sng" dirty="0">
                  <a:solidFill>
                    <a:schemeClr val="bg1"/>
                  </a:solidFill>
                  <a:latin typeface="微軟正黑體" panose="020B0604030504040204" pitchFamily="34" charset="-120"/>
                  <a:ea typeface="微軟正黑體" panose="020B0604030504040204" pitchFamily="34" charset="-120"/>
                </a:rPr>
                <a:t>層次次</a:t>
              </a:r>
              <a:endParaRPr kumimoji="1" lang="en-US" altLang="zh-TW" sz="4400" u="sng" dirty="0">
                <a:solidFill>
                  <a:schemeClr val="bg1"/>
                </a:solidFill>
                <a:latin typeface="微軟正黑體" panose="020B0604030504040204" pitchFamily="34" charset="-120"/>
                <a:ea typeface="微軟正黑體" panose="020B0604030504040204" pitchFamily="34" charset="-120"/>
              </a:endParaRPr>
            </a:p>
          </p:txBody>
        </p:sp>
      </p:grpSp>
      <p:sp>
        <p:nvSpPr>
          <p:cNvPr id="14" name="文字方塊 13">
            <a:extLst>
              <a:ext uri="{FF2B5EF4-FFF2-40B4-BE49-F238E27FC236}">
                <a16:creationId xmlns:a16="http://schemas.microsoft.com/office/drawing/2014/main" id="{CF5436BD-C24B-42A9-821D-61CD61FE09D6}"/>
              </a:ext>
            </a:extLst>
          </p:cNvPr>
          <p:cNvSpPr txBox="1"/>
          <p:nvPr/>
        </p:nvSpPr>
        <p:spPr>
          <a:xfrm>
            <a:off x="4567083" y="2706331"/>
            <a:ext cx="6366677" cy="1960345"/>
          </a:xfrm>
          <a:prstGeom prst="rect">
            <a:avLst/>
          </a:prstGeom>
          <a:noFill/>
        </p:spPr>
        <p:txBody>
          <a:bodyPr wrap="square">
            <a:spAutoFit/>
          </a:bodyPr>
          <a:lstStyle>
            <a:defPPr>
              <a:defRPr lang="zh-TW"/>
            </a:defPPr>
            <a:lvl1pPr>
              <a:lnSpc>
                <a:spcPts val="2400"/>
              </a:lnSpc>
              <a:spcBef>
                <a:spcPts val="1200"/>
              </a:spcBef>
              <a:defRPr kumimoji="1" sz="2400">
                <a:solidFill>
                  <a:prstClr val="black"/>
                </a:solidFill>
                <a:latin typeface="微軟正黑體" panose="020B0604030504040204" pitchFamily="34" charset="-120"/>
                <a:ea typeface="微軟正黑體" panose="020B0604030504040204" pitchFamily="34" charset="-120"/>
              </a:defRPr>
            </a:lvl1pPr>
          </a:lstStyle>
          <a:p>
            <a:pPr>
              <a:lnSpc>
                <a:spcPct val="150000"/>
              </a:lnSpc>
              <a:spcAft>
                <a:spcPts val="1200"/>
              </a:spcAft>
            </a:pPr>
            <a:r>
              <a:rPr lang="zh-TW" altLang="en-US" sz="3600" u="sng" dirty="0">
                <a:solidFill>
                  <a:schemeClr val="bg1"/>
                </a:solidFill>
              </a:rPr>
              <a:t>文義</a:t>
            </a:r>
            <a:r>
              <a:rPr lang="zh-TW" altLang="en-US" sz="3600" dirty="0">
                <a:solidFill>
                  <a:schemeClr val="bg1"/>
                </a:solidFill>
              </a:rPr>
              <a:t>解釋</a:t>
            </a:r>
            <a:endParaRPr lang="en-US" altLang="zh-TW" sz="3600" dirty="0">
              <a:solidFill>
                <a:schemeClr val="bg1"/>
              </a:solidFill>
            </a:endParaRPr>
          </a:p>
          <a:p>
            <a:pPr>
              <a:lnSpc>
                <a:spcPct val="150000"/>
              </a:lnSpc>
              <a:spcAft>
                <a:spcPts val="1200"/>
              </a:spcAft>
            </a:pPr>
            <a:r>
              <a:rPr lang="zh-TW" altLang="en-US" sz="3600" u="sng" dirty="0">
                <a:solidFill>
                  <a:srgbClr val="C00000"/>
                </a:solidFill>
                <a:effectLst>
                  <a:outerShdw blurRad="38100" dist="38100" dir="2700000" algn="tl">
                    <a:srgbClr val="000000">
                      <a:alpha val="43137"/>
                    </a:srgbClr>
                  </a:outerShdw>
                </a:effectLst>
              </a:rPr>
              <a:t>補充</a:t>
            </a:r>
            <a:r>
              <a:rPr lang="zh-TW" altLang="en-US" sz="3600" dirty="0">
                <a:solidFill>
                  <a:schemeClr val="tx1"/>
                </a:solidFill>
                <a:effectLst>
                  <a:outerShdw blurRad="38100" dist="38100" dir="2700000" algn="tl">
                    <a:srgbClr val="000000">
                      <a:alpha val="43137"/>
                    </a:srgbClr>
                  </a:outerShdw>
                </a:effectLst>
              </a:rPr>
              <a:t>解釋</a:t>
            </a:r>
          </a:p>
        </p:txBody>
      </p:sp>
      <p:cxnSp>
        <p:nvCxnSpPr>
          <p:cNvPr id="10" name="直線接點 9">
            <a:extLst>
              <a:ext uri="{FF2B5EF4-FFF2-40B4-BE49-F238E27FC236}">
                <a16:creationId xmlns:a16="http://schemas.microsoft.com/office/drawing/2014/main" id="{24D577D6-44C0-4D65-B6D9-7CE4B4C6DB9D}"/>
              </a:ext>
            </a:extLst>
          </p:cNvPr>
          <p:cNvCxnSpPr>
            <a:cxnSpLocks/>
          </p:cNvCxnSpPr>
          <p:nvPr/>
        </p:nvCxnSpPr>
        <p:spPr>
          <a:xfrm>
            <a:off x="4441579" y="2706331"/>
            <a:ext cx="0" cy="226145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59023061-A852-40AC-8180-64ECEEFAD384}"/>
              </a:ext>
            </a:extLst>
          </p:cNvPr>
          <p:cNvSpPr txBox="1"/>
          <p:nvPr/>
        </p:nvSpPr>
        <p:spPr>
          <a:xfrm>
            <a:off x="6856396" y="3386634"/>
            <a:ext cx="3977758" cy="2107885"/>
          </a:xfrm>
          <a:prstGeom prst="rect">
            <a:avLst/>
          </a:prstGeom>
          <a:noFill/>
        </p:spPr>
        <p:txBody>
          <a:bodyPr wrap="square">
            <a:spAutoFit/>
          </a:bodyPr>
          <a:lstStyle/>
          <a:p>
            <a:pPr marL="0" marR="0" lvl="0" indent="0" algn="l" defTabSz="914400" rtl="0" eaLnBrk="1" fontAlgn="auto" latinLnBrk="0" hangingPunct="1">
              <a:lnSpc>
                <a:spcPts val="3200"/>
              </a:lnSpc>
              <a:spcBef>
                <a:spcPts val="0"/>
              </a:spcBef>
              <a:spcAft>
                <a:spcPts val="0"/>
              </a:spcAft>
              <a:buClrTx/>
              <a:buSzTx/>
              <a:buFontTx/>
              <a:buNone/>
              <a:tabLst/>
              <a:defRPr/>
            </a:pP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新細明體" panose="02020500000000000000" pitchFamily="18" charset="-120"/>
                <a:cs typeface="+mn-cs"/>
              </a:rPr>
              <a:t>係為</a:t>
            </a:r>
            <a:r>
              <a:rPr kumimoji="0" lang="zh-TW" altLang="en-US" sz="2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新細明體" panose="02020500000000000000" pitchFamily="18" charset="-120"/>
                <a:cs typeface="+mn-cs"/>
              </a:rPr>
              <a:t>還原立法意旨、彌補條文疏漏及求取執法一致，以函釋新增補充規定</a:t>
            </a:r>
            <a:r>
              <a:rPr kumimoji="0" lang="zh-TW" alt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新細明體" panose="02020500000000000000" pitchFamily="18" charset="-120"/>
                <a:cs typeface="+mn-cs"/>
              </a:rPr>
              <a:t>，此種補充解釋，為因應執行需要新增內容，</a:t>
            </a:r>
            <a:r>
              <a:rPr kumimoji="0" lang="zh-TW" altLang="en-US" sz="20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新細明體" panose="02020500000000000000" pitchFamily="18" charset="-120"/>
                <a:cs typeface="+mn-cs"/>
              </a:rPr>
              <a:t>故允許給予適用起始時點。</a:t>
            </a:r>
          </a:p>
        </p:txBody>
      </p:sp>
      <p:cxnSp>
        <p:nvCxnSpPr>
          <p:cNvPr id="12" name="直線接點 11">
            <a:extLst>
              <a:ext uri="{FF2B5EF4-FFF2-40B4-BE49-F238E27FC236}">
                <a16:creationId xmlns:a16="http://schemas.microsoft.com/office/drawing/2014/main" id="{03973325-EA8B-4FE3-892D-B8FBE1AC4F90}"/>
              </a:ext>
            </a:extLst>
          </p:cNvPr>
          <p:cNvCxnSpPr>
            <a:cxnSpLocks/>
          </p:cNvCxnSpPr>
          <p:nvPr/>
        </p:nvCxnSpPr>
        <p:spPr>
          <a:xfrm>
            <a:off x="6776347" y="3450285"/>
            <a:ext cx="0" cy="198058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矩形 12">
            <a:extLst>
              <a:ext uri="{FF2B5EF4-FFF2-40B4-BE49-F238E27FC236}">
                <a16:creationId xmlns:a16="http://schemas.microsoft.com/office/drawing/2014/main" id="{0F80E2F0-FB3C-4BCA-BBB7-4FB7CC2331F7}"/>
              </a:ext>
            </a:extLst>
          </p:cNvPr>
          <p:cNvSpPr/>
          <p:nvPr/>
        </p:nvSpPr>
        <p:spPr>
          <a:xfrm>
            <a:off x="2026763" y="3254818"/>
            <a:ext cx="1934680" cy="798937"/>
          </a:xfrm>
          <a:prstGeom prst="rect">
            <a:avLst/>
          </a:prstGeom>
          <a:noFill/>
        </p:spPr>
        <p:txBody>
          <a:bodyPr wrap="square">
            <a:spAutoFit/>
          </a:bodyPr>
          <a:lstStyle/>
          <a:p>
            <a:pPr defTabSz="914309">
              <a:lnSpc>
                <a:spcPts val="6000"/>
              </a:lnSpc>
              <a:defRPr/>
            </a:pPr>
            <a:r>
              <a:rPr kumimoji="1" lang="zh-TW" altLang="en-US"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生效日</a:t>
            </a:r>
            <a:endParaRPr kumimoji="1" lang="en-US" altLang="zh-TW"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日期版面配置區 1">
            <a:extLst>
              <a:ext uri="{FF2B5EF4-FFF2-40B4-BE49-F238E27FC236}">
                <a16:creationId xmlns:a16="http://schemas.microsoft.com/office/drawing/2014/main" id="{446DD50E-ED66-580A-5EFB-5ACDEB03147C}"/>
              </a:ext>
            </a:extLst>
          </p:cNvPr>
          <p:cNvSpPr>
            <a:spLocks noGrp="1"/>
          </p:cNvSpPr>
          <p:nvPr>
            <p:ph type="dt" sz="half" idx="10"/>
          </p:nvPr>
        </p:nvSpPr>
        <p:spPr/>
        <p:txBody>
          <a:bodyPr/>
          <a:lstStyle/>
          <a:p>
            <a:fld id="{24DA52B9-2952-43D3-83FA-D267F60500DE}" type="datetime1">
              <a:rPr lang="zh-TW" altLang="en-US" smtClean="0"/>
              <a:t>2022/11/30</a:t>
            </a:fld>
            <a:endParaRPr lang="zh-TW" altLang="en-US"/>
          </a:p>
        </p:txBody>
      </p:sp>
      <p:sp>
        <p:nvSpPr>
          <p:cNvPr id="3" name="投影片編號版面配置區 2">
            <a:extLst>
              <a:ext uri="{FF2B5EF4-FFF2-40B4-BE49-F238E27FC236}">
                <a16:creationId xmlns:a16="http://schemas.microsoft.com/office/drawing/2014/main" id="{23ABF895-E7C9-E9AA-FAD8-0DB5D5677F12}"/>
              </a:ext>
            </a:extLst>
          </p:cNvPr>
          <p:cNvSpPr>
            <a:spLocks noGrp="1"/>
          </p:cNvSpPr>
          <p:nvPr>
            <p:ph type="sldNum" sz="quarter" idx="12"/>
          </p:nvPr>
        </p:nvSpPr>
        <p:spPr/>
        <p:txBody>
          <a:bodyPr/>
          <a:lstStyle/>
          <a:p>
            <a:fld id="{D122B0B9-7B5A-4E7C-B90D-A0EA07B70D84}" type="slidenum">
              <a:rPr lang="zh-TW" altLang="en-US" smtClean="0"/>
              <a:t>6</a:t>
            </a:fld>
            <a:endParaRPr lang="zh-TW" altLang="en-US"/>
          </a:p>
        </p:txBody>
      </p:sp>
    </p:spTree>
    <p:extLst>
      <p:ext uri="{BB962C8B-B14F-4D97-AF65-F5344CB8AC3E}">
        <p14:creationId xmlns:p14="http://schemas.microsoft.com/office/powerpoint/2010/main" val="28959209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1000"/>
                                        <p:tgtEl>
                                          <p:spTgt spid="1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接點 9">
            <a:extLst>
              <a:ext uri="{FF2B5EF4-FFF2-40B4-BE49-F238E27FC236}">
                <a16:creationId xmlns:a16="http://schemas.microsoft.com/office/drawing/2014/main" id="{24D577D6-44C0-4D65-B6D9-7CE4B4C6DB9D}"/>
              </a:ext>
            </a:extLst>
          </p:cNvPr>
          <p:cNvCxnSpPr>
            <a:cxnSpLocks/>
          </p:cNvCxnSpPr>
          <p:nvPr/>
        </p:nvCxnSpPr>
        <p:spPr>
          <a:xfrm>
            <a:off x="4441579" y="2706331"/>
            <a:ext cx="0" cy="226145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4" name="群組 13">
            <a:extLst>
              <a:ext uri="{FF2B5EF4-FFF2-40B4-BE49-F238E27FC236}">
                <a16:creationId xmlns:a16="http://schemas.microsoft.com/office/drawing/2014/main" id="{C5C8DA95-5B81-4F4E-81E0-5A6E68421A37}"/>
              </a:ext>
            </a:extLst>
          </p:cNvPr>
          <p:cNvGrpSpPr/>
          <p:nvPr/>
        </p:nvGrpSpPr>
        <p:grpSpPr>
          <a:xfrm>
            <a:off x="4720225" y="1608479"/>
            <a:ext cx="6252574" cy="4441725"/>
            <a:chOff x="4720225" y="2113454"/>
            <a:chExt cx="6252574" cy="4441725"/>
          </a:xfrm>
        </p:grpSpPr>
        <p:pic>
          <p:nvPicPr>
            <p:cNvPr id="16" name="圖片 15">
              <a:extLst>
                <a:ext uri="{FF2B5EF4-FFF2-40B4-BE49-F238E27FC236}">
                  <a16:creationId xmlns:a16="http://schemas.microsoft.com/office/drawing/2014/main" id="{2C7A1A9E-9E84-4B6F-ACB5-BD001DA9E63C}"/>
                </a:ext>
              </a:extLst>
            </p:cNvPr>
            <p:cNvPicPr>
              <a:picLocks noChangeAspect="1"/>
            </p:cNvPicPr>
            <p:nvPr/>
          </p:nvPicPr>
          <p:blipFill rotWithShape="1">
            <a:blip r:embed="rId2"/>
            <a:srcRect l="33135" t="34826" r="25895" b="13432"/>
            <a:stretch/>
          </p:blipFill>
          <p:spPr>
            <a:xfrm>
              <a:off x="4720225" y="2113454"/>
              <a:ext cx="6252574" cy="4441725"/>
            </a:xfrm>
            <a:prstGeom prst="rect">
              <a:avLst/>
            </a:prstGeom>
          </p:spPr>
        </p:pic>
        <p:cxnSp>
          <p:nvCxnSpPr>
            <p:cNvPr id="17" name="直線接點 16">
              <a:extLst>
                <a:ext uri="{FF2B5EF4-FFF2-40B4-BE49-F238E27FC236}">
                  <a16:creationId xmlns:a16="http://schemas.microsoft.com/office/drawing/2014/main" id="{B551F8A0-0094-4300-B4F5-8684C7773940}"/>
                </a:ext>
              </a:extLst>
            </p:cNvPr>
            <p:cNvCxnSpPr>
              <a:cxnSpLocks/>
            </p:cNvCxnSpPr>
            <p:nvPr/>
          </p:nvCxnSpPr>
          <p:spPr>
            <a:xfrm>
              <a:off x="5500047" y="4285396"/>
              <a:ext cx="515885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線接點 17">
              <a:extLst>
                <a:ext uri="{FF2B5EF4-FFF2-40B4-BE49-F238E27FC236}">
                  <a16:creationId xmlns:a16="http://schemas.microsoft.com/office/drawing/2014/main" id="{FEC06271-3824-43DF-9B53-2D30D98F490F}"/>
                </a:ext>
              </a:extLst>
            </p:cNvPr>
            <p:cNvCxnSpPr>
              <a:cxnSpLocks/>
            </p:cNvCxnSpPr>
            <p:nvPr/>
          </p:nvCxnSpPr>
          <p:spPr>
            <a:xfrm>
              <a:off x="5008728" y="4599294"/>
              <a:ext cx="565017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線接點 18">
              <a:extLst>
                <a:ext uri="{FF2B5EF4-FFF2-40B4-BE49-F238E27FC236}">
                  <a16:creationId xmlns:a16="http://schemas.microsoft.com/office/drawing/2014/main" id="{59258D41-DEBD-4EE5-AC44-EBFF9EEC565D}"/>
                </a:ext>
              </a:extLst>
            </p:cNvPr>
            <p:cNvCxnSpPr>
              <a:cxnSpLocks/>
            </p:cNvCxnSpPr>
            <p:nvPr/>
          </p:nvCxnSpPr>
          <p:spPr>
            <a:xfrm>
              <a:off x="5036022" y="4899545"/>
              <a:ext cx="565017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8006EA52-E3D6-4CD7-8201-CE3BC93A9B41}"/>
                </a:ext>
              </a:extLst>
            </p:cNvPr>
            <p:cNvCxnSpPr>
              <a:cxnSpLocks/>
            </p:cNvCxnSpPr>
            <p:nvPr/>
          </p:nvCxnSpPr>
          <p:spPr>
            <a:xfrm>
              <a:off x="5008728" y="5227091"/>
              <a:ext cx="530897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 name="群組 10">
            <a:extLst>
              <a:ext uri="{FF2B5EF4-FFF2-40B4-BE49-F238E27FC236}">
                <a16:creationId xmlns:a16="http://schemas.microsoft.com/office/drawing/2014/main" id="{EE70F202-8530-499F-A6EF-D78158A832E2}"/>
              </a:ext>
            </a:extLst>
          </p:cNvPr>
          <p:cNvGrpSpPr/>
          <p:nvPr/>
        </p:nvGrpSpPr>
        <p:grpSpPr>
          <a:xfrm>
            <a:off x="0" y="2515508"/>
            <a:ext cx="4387933" cy="2301764"/>
            <a:chOff x="0" y="2515508"/>
            <a:chExt cx="4387933" cy="2301764"/>
          </a:xfrm>
        </p:grpSpPr>
        <p:sp>
          <p:nvSpPr>
            <p:cNvPr id="12" name="矩形 11">
              <a:extLst>
                <a:ext uri="{FF2B5EF4-FFF2-40B4-BE49-F238E27FC236}">
                  <a16:creationId xmlns:a16="http://schemas.microsoft.com/office/drawing/2014/main" id="{D06D20D0-2986-4D36-AADD-18F2C889C6B7}"/>
                </a:ext>
              </a:extLst>
            </p:cNvPr>
            <p:cNvSpPr/>
            <p:nvPr/>
          </p:nvSpPr>
          <p:spPr>
            <a:xfrm>
              <a:off x="0" y="2515508"/>
              <a:ext cx="2026763" cy="2301764"/>
            </a:xfrm>
            <a:prstGeom prst="rect">
              <a:avLst/>
            </a:prstGeom>
            <a:solidFill>
              <a:srgbClr val="BFBF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矩形 12">
              <a:extLst>
                <a:ext uri="{FF2B5EF4-FFF2-40B4-BE49-F238E27FC236}">
                  <a16:creationId xmlns:a16="http://schemas.microsoft.com/office/drawing/2014/main" id="{B1A2D179-7395-46CF-A3FA-F2A9B647DF89}"/>
                </a:ext>
              </a:extLst>
            </p:cNvPr>
            <p:cNvSpPr/>
            <p:nvPr/>
          </p:nvSpPr>
          <p:spPr>
            <a:xfrm>
              <a:off x="148965" y="3266922"/>
              <a:ext cx="4238968" cy="798937"/>
            </a:xfrm>
            <a:prstGeom prst="rect">
              <a:avLst/>
            </a:prstGeom>
            <a:noFill/>
          </p:spPr>
          <p:txBody>
            <a:bodyPr wrap="square">
              <a:spAutoFit/>
            </a:bodyPr>
            <a:lstStyle/>
            <a:p>
              <a:pPr algn="ctr" defTabSz="914309">
                <a:lnSpc>
                  <a:spcPts val="6000"/>
                </a:lnSpc>
                <a:defRPr/>
              </a:pPr>
              <a:r>
                <a:rPr kumimoji="1" lang="zh-TW" altLang="en-US" sz="4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a:t>
              </a:r>
              <a:r>
                <a:rPr kumimoji="1" lang="zh-TW" altLang="en-US" sz="4400" u="sng" dirty="0">
                  <a:solidFill>
                    <a:schemeClr val="bg1"/>
                  </a:solidFill>
                  <a:latin typeface="微軟正黑體" panose="020B0604030504040204" pitchFamily="34" charset="-120"/>
                  <a:ea typeface="微軟正黑體" panose="020B0604030504040204" pitchFamily="34" charset="-120"/>
                </a:rPr>
                <a:t>層次次</a:t>
              </a:r>
              <a:endParaRPr kumimoji="1" lang="en-US" altLang="zh-TW" sz="4400" u="sng" dirty="0">
                <a:solidFill>
                  <a:schemeClr val="bg1"/>
                </a:solidFill>
                <a:latin typeface="微軟正黑體" panose="020B0604030504040204" pitchFamily="34" charset="-120"/>
                <a:ea typeface="微軟正黑體" panose="020B0604030504040204" pitchFamily="34" charset="-120"/>
              </a:endParaRPr>
            </a:p>
          </p:txBody>
        </p:sp>
      </p:grpSp>
      <p:sp>
        <p:nvSpPr>
          <p:cNvPr id="15" name="矩形 14">
            <a:extLst>
              <a:ext uri="{FF2B5EF4-FFF2-40B4-BE49-F238E27FC236}">
                <a16:creationId xmlns:a16="http://schemas.microsoft.com/office/drawing/2014/main" id="{01DF433C-0A60-4EAF-8387-7BCC4E167D48}"/>
              </a:ext>
            </a:extLst>
          </p:cNvPr>
          <p:cNvSpPr/>
          <p:nvPr/>
        </p:nvSpPr>
        <p:spPr>
          <a:xfrm>
            <a:off x="2026763" y="3254818"/>
            <a:ext cx="1934680" cy="798937"/>
          </a:xfrm>
          <a:prstGeom prst="rect">
            <a:avLst/>
          </a:prstGeom>
          <a:noFill/>
        </p:spPr>
        <p:txBody>
          <a:bodyPr wrap="square">
            <a:spAutoFit/>
          </a:bodyPr>
          <a:lstStyle/>
          <a:p>
            <a:pPr defTabSz="914309">
              <a:lnSpc>
                <a:spcPts val="6000"/>
              </a:lnSpc>
              <a:defRPr/>
            </a:pPr>
            <a:r>
              <a:rPr kumimoji="1" lang="zh-TW" altLang="en-US"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生效日</a:t>
            </a:r>
            <a:endParaRPr kumimoji="1" lang="en-US" altLang="zh-TW"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日期版面配置區 1">
            <a:extLst>
              <a:ext uri="{FF2B5EF4-FFF2-40B4-BE49-F238E27FC236}">
                <a16:creationId xmlns:a16="http://schemas.microsoft.com/office/drawing/2014/main" id="{DACB1DA2-1DE9-4465-7E1D-31961A1929AC}"/>
              </a:ext>
            </a:extLst>
          </p:cNvPr>
          <p:cNvSpPr>
            <a:spLocks noGrp="1"/>
          </p:cNvSpPr>
          <p:nvPr>
            <p:ph type="dt" sz="half" idx="10"/>
          </p:nvPr>
        </p:nvSpPr>
        <p:spPr/>
        <p:txBody>
          <a:bodyPr/>
          <a:lstStyle/>
          <a:p>
            <a:fld id="{85A8B023-519B-4154-9F7D-137BD549C0CD}" type="datetime1">
              <a:rPr lang="zh-TW" altLang="en-US" smtClean="0"/>
              <a:t>2022/11/30</a:t>
            </a:fld>
            <a:endParaRPr lang="zh-TW" altLang="en-US"/>
          </a:p>
        </p:txBody>
      </p:sp>
      <p:sp>
        <p:nvSpPr>
          <p:cNvPr id="3" name="投影片編號版面配置區 2">
            <a:extLst>
              <a:ext uri="{FF2B5EF4-FFF2-40B4-BE49-F238E27FC236}">
                <a16:creationId xmlns:a16="http://schemas.microsoft.com/office/drawing/2014/main" id="{3ACCE602-A248-6967-479B-E268229C93DF}"/>
              </a:ext>
            </a:extLst>
          </p:cNvPr>
          <p:cNvSpPr>
            <a:spLocks noGrp="1"/>
          </p:cNvSpPr>
          <p:nvPr>
            <p:ph type="sldNum" sz="quarter" idx="12"/>
          </p:nvPr>
        </p:nvSpPr>
        <p:spPr/>
        <p:txBody>
          <a:bodyPr/>
          <a:lstStyle/>
          <a:p>
            <a:fld id="{D122B0B9-7B5A-4E7C-B90D-A0EA07B70D84}" type="slidenum">
              <a:rPr lang="zh-TW" altLang="en-US" smtClean="0"/>
              <a:t>7</a:t>
            </a:fld>
            <a:endParaRPr lang="zh-TW" altLang="en-US"/>
          </a:p>
        </p:txBody>
      </p:sp>
    </p:spTree>
    <p:extLst>
      <p:ext uri="{BB962C8B-B14F-4D97-AF65-F5344CB8AC3E}">
        <p14:creationId xmlns:p14="http://schemas.microsoft.com/office/powerpoint/2010/main" val="193463596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EE67E120-62C1-472B-9F70-AB9E8F810E42}"/>
              </a:ext>
            </a:extLst>
          </p:cNvPr>
          <p:cNvGrpSpPr/>
          <p:nvPr/>
        </p:nvGrpSpPr>
        <p:grpSpPr>
          <a:xfrm>
            <a:off x="0" y="2515508"/>
            <a:ext cx="4387933" cy="2301764"/>
            <a:chOff x="0" y="2515508"/>
            <a:chExt cx="4387933" cy="2301764"/>
          </a:xfrm>
        </p:grpSpPr>
        <p:sp>
          <p:nvSpPr>
            <p:cNvPr id="16" name="矩形 15">
              <a:extLst>
                <a:ext uri="{FF2B5EF4-FFF2-40B4-BE49-F238E27FC236}">
                  <a16:creationId xmlns:a16="http://schemas.microsoft.com/office/drawing/2014/main" id="{13CFFBEF-2325-4AB2-A29C-9D5C3B152C40}"/>
                </a:ext>
              </a:extLst>
            </p:cNvPr>
            <p:cNvSpPr/>
            <p:nvPr/>
          </p:nvSpPr>
          <p:spPr>
            <a:xfrm>
              <a:off x="0" y="2515508"/>
              <a:ext cx="2026763" cy="2301764"/>
            </a:xfrm>
            <a:prstGeom prst="rect">
              <a:avLst/>
            </a:prstGeom>
            <a:solidFill>
              <a:srgbClr val="BFBF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7" name="矩形 16">
              <a:extLst>
                <a:ext uri="{FF2B5EF4-FFF2-40B4-BE49-F238E27FC236}">
                  <a16:creationId xmlns:a16="http://schemas.microsoft.com/office/drawing/2014/main" id="{C86D9B60-69C0-4BB3-BFF1-F5D9E61143BF}"/>
                </a:ext>
              </a:extLst>
            </p:cNvPr>
            <p:cNvSpPr/>
            <p:nvPr/>
          </p:nvSpPr>
          <p:spPr>
            <a:xfrm>
              <a:off x="148965" y="3266922"/>
              <a:ext cx="4238968" cy="798937"/>
            </a:xfrm>
            <a:prstGeom prst="rect">
              <a:avLst/>
            </a:prstGeom>
            <a:noFill/>
          </p:spPr>
          <p:txBody>
            <a:bodyPr wrap="square">
              <a:spAutoFit/>
            </a:bodyPr>
            <a:lstStyle/>
            <a:p>
              <a:pPr algn="ctr" defTabSz="914309">
                <a:lnSpc>
                  <a:spcPts val="6000"/>
                </a:lnSpc>
                <a:defRPr/>
              </a:pPr>
              <a:r>
                <a:rPr kumimoji="1" lang="zh-TW" altLang="en-US" sz="4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a:t>
              </a:r>
              <a:r>
                <a:rPr kumimoji="1" lang="zh-TW" altLang="en-US" sz="4400" u="sng" dirty="0">
                  <a:solidFill>
                    <a:schemeClr val="bg1"/>
                  </a:solidFill>
                  <a:latin typeface="微軟正黑體" panose="020B0604030504040204" pitchFamily="34" charset="-120"/>
                  <a:ea typeface="微軟正黑體" panose="020B0604030504040204" pitchFamily="34" charset="-120"/>
                </a:rPr>
                <a:t>層次次</a:t>
              </a:r>
              <a:endParaRPr kumimoji="1" lang="en-US" altLang="zh-TW" sz="4400" u="sng" dirty="0">
                <a:solidFill>
                  <a:schemeClr val="bg1"/>
                </a:solidFill>
                <a:latin typeface="微軟正黑體" panose="020B0604030504040204" pitchFamily="34" charset="-120"/>
                <a:ea typeface="微軟正黑體" panose="020B0604030504040204" pitchFamily="34" charset="-120"/>
              </a:endParaRPr>
            </a:p>
          </p:txBody>
        </p:sp>
      </p:grpSp>
      <p:grpSp>
        <p:nvGrpSpPr>
          <p:cNvPr id="3" name="群組 2">
            <a:extLst>
              <a:ext uri="{FF2B5EF4-FFF2-40B4-BE49-F238E27FC236}">
                <a16:creationId xmlns:a16="http://schemas.microsoft.com/office/drawing/2014/main" id="{E27F6884-2BF5-4A25-8E24-29B0684F50DD}"/>
              </a:ext>
            </a:extLst>
          </p:cNvPr>
          <p:cNvGrpSpPr/>
          <p:nvPr/>
        </p:nvGrpSpPr>
        <p:grpSpPr>
          <a:xfrm>
            <a:off x="4593469" y="1815063"/>
            <a:ext cx="6313905" cy="4043990"/>
            <a:chOff x="4413235" y="1815063"/>
            <a:chExt cx="6313905" cy="4043990"/>
          </a:xfrm>
        </p:grpSpPr>
        <p:pic>
          <p:nvPicPr>
            <p:cNvPr id="11" name="圖片 10">
              <a:extLst>
                <a:ext uri="{FF2B5EF4-FFF2-40B4-BE49-F238E27FC236}">
                  <a16:creationId xmlns:a16="http://schemas.microsoft.com/office/drawing/2014/main" id="{BDCFAEB2-1721-4B2F-A331-CFCDBC7217E7}"/>
                </a:ext>
              </a:extLst>
            </p:cNvPr>
            <p:cNvPicPr>
              <a:picLocks noChangeAspect="1"/>
            </p:cNvPicPr>
            <p:nvPr/>
          </p:nvPicPr>
          <p:blipFill rotWithShape="1">
            <a:blip r:embed="rId2"/>
            <a:srcRect l="33189" t="42104" r="26836" b="17413"/>
            <a:stretch/>
          </p:blipFill>
          <p:spPr>
            <a:xfrm>
              <a:off x="4413235" y="1815063"/>
              <a:ext cx="6313905" cy="4043990"/>
            </a:xfrm>
            <a:prstGeom prst="rect">
              <a:avLst/>
            </a:prstGeom>
          </p:spPr>
        </p:pic>
        <p:cxnSp>
          <p:nvCxnSpPr>
            <p:cNvPr id="12" name="直線接點 11">
              <a:extLst>
                <a:ext uri="{FF2B5EF4-FFF2-40B4-BE49-F238E27FC236}">
                  <a16:creationId xmlns:a16="http://schemas.microsoft.com/office/drawing/2014/main" id="{8B7C76C9-95E3-47B3-AE2B-A27FCA74A3CE}"/>
                </a:ext>
              </a:extLst>
            </p:cNvPr>
            <p:cNvCxnSpPr>
              <a:cxnSpLocks/>
            </p:cNvCxnSpPr>
            <p:nvPr/>
          </p:nvCxnSpPr>
          <p:spPr>
            <a:xfrm>
              <a:off x="4809020" y="4390966"/>
              <a:ext cx="57534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D8CA673B-6808-4753-AC5C-F9FC3779550D}"/>
                </a:ext>
              </a:extLst>
            </p:cNvPr>
            <p:cNvCxnSpPr>
              <a:cxnSpLocks/>
            </p:cNvCxnSpPr>
            <p:nvPr/>
          </p:nvCxnSpPr>
          <p:spPr>
            <a:xfrm>
              <a:off x="4809020" y="4748082"/>
              <a:ext cx="575345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C3D5950E-1AA8-4FF8-AC85-0535F1A8D80F}"/>
                </a:ext>
              </a:extLst>
            </p:cNvPr>
            <p:cNvCxnSpPr>
              <a:cxnSpLocks/>
            </p:cNvCxnSpPr>
            <p:nvPr/>
          </p:nvCxnSpPr>
          <p:spPr>
            <a:xfrm>
              <a:off x="4809020" y="5130220"/>
              <a:ext cx="364107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cxnSp>
        <p:nvCxnSpPr>
          <p:cNvPr id="10" name="直線接點 9">
            <a:extLst>
              <a:ext uri="{FF2B5EF4-FFF2-40B4-BE49-F238E27FC236}">
                <a16:creationId xmlns:a16="http://schemas.microsoft.com/office/drawing/2014/main" id="{24D577D6-44C0-4D65-B6D9-7CE4B4C6DB9D}"/>
              </a:ext>
            </a:extLst>
          </p:cNvPr>
          <p:cNvCxnSpPr>
            <a:cxnSpLocks/>
          </p:cNvCxnSpPr>
          <p:nvPr/>
        </p:nvCxnSpPr>
        <p:spPr>
          <a:xfrm>
            <a:off x="4441579" y="2706331"/>
            <a:ext cx="0" cy="226145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矩形 17">
            <a:extLst>
              <a:ext uri="{FF2B5EF4-FFF2-40B4-BE49-F238E27FC236}">
                <a16:creationId xmlns:a16="http://schemas.microsoft.com/office/drawing/2014/main" id="{4FF9F60A-6642-4A44-9ADD-EFAEB618163B}"/>
              </a:ext>
            </a:extLst>
          </p:cNvPr>
          <p:cNvSpPr/>
          <p:nvPr/>
        </p:nvSpPr>
        <p:spPr>
          <a:xfrm>
            <a:off x="2026763" y="3254818"/>
            <a:ext cx="1934680" cy="798937"/>
          </a:xfrm>
          <a:prstGeom prst="rect">
            <a:avLst/>
          </a:prstGeom>
          <a:noFill/>
        </p:spPr>
        <p:txBody>
          <a:bodyPr wrap="square">
            <a:spAutoFit/>
          </a:bodyPr>
          <a:lstStyle/>
          <a:p>
            <a:pPr defTabSz="914309">
              <a:lnSpc>
                <a:spcPts val="6000"/>
              </a:lnSpc>
              <a:defRPr/>
            </a:pPr>
            <a:r>
              <a:rPr kumimoji="1" lang="zh-TW" altLang="en-US"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生效日</a:t>
            </a:r>
            <a:endParaRPr kumimoji="1" lang="en-US" altLang="zh-TW"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19" name="矩形 18">
            <a:extLst>
              <a:ext uri="{FF2B5EF4-FFF2-40B4-BE49-F238E27FC236}">
                <a16:creationId xmlns:a16="http://schemas.microsoft.com/office/drawing/2014/main" id="{9807E3E6-FC95-4441-906B-CC0AA4BA2F59}"/>
              </a:ext>
            </a:extLst>
          </p:cNvPr>
          <p:cNvSpPr/>
          <p:nvPr/>
        </p:nvSpPr>
        <p:spPr>
          <a:xfrm>
            <a:off x="7865979" y="5537375"/>
            <a:ext cx="1836655" cy="584775"/>
          </a:xfrm>
          <a:prstGeom prst="rect">
            <a:avLst/>
          </a:prstGeom>
          <a:noFill/>
          <a:ln w="38100">
            <a:solidFill>
              <a:srgbClr val="C00000"/>
            </a:solidFill>
            <a:prstDash val="sysDot"/>
          </a:ln>
        </p:spPr>
        <p:txBody>
          <a:bodyPr wrap="square">
            <a:spAutoFit/>
          </a:bodyPr>
          <a:lstStyle/>
          <a:p>
            <a:pPr defTabSz="914309">
              <a:defRPr/>
            </a:pPr>
            <a:r>
              <a:rPr kumimoji="1" lang="zh-TW" altLang="en-US" sz="32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緩衝期間</a:t>
            </a:r>
            <a:endParaRPr kumimoji="1" lang="en-US" altLang="zh-TW" sz="3200"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2" name="日期版面配置區 1">
            <a:extLst>
              <a:ext uri="{FF2B5EF4-FFF2-40B4-BE49-F238E27FC236}">
                <a16:creationId xmlns:a16="http://schemas.microsoft.com/office/drawing/2014/main" id="{1EC9B71F-42C6-909B-322E-775EE6E04F0E}"/>
              </a:ext>
            </a:extLst>
          </p:cNvPr>
          <p:cNvSpPr>
            <a:spLocks noGrp="1"/>
          </p:cNvSpPr>
          <p:nvPr>
            <p:ph type="dt" sz="half" idx="10"/>
          </p:nvPr>
        </p:nvSpPr>
        <p:spPr/>
        <p:txBody>
          <a:bodyPr/>
          <a:lstStyle/>
          <a:p>
            <a:fld id="{0B7A491C-E26C-4C25-A2AE-EE4489AAD8D6}" type="datetime1">
              <a:rPr lang="zh-TW" altLang="en-US" smtClean="0"/>
              <a:t>2022/11/30</a:t>
            </a:fld>
            <a:endParaRPr lang="zh-TW" altLang="en-US"/>
          </a:p>
        </p:txBody>
      </p:sp>
      <p:sp>
        <p:nvSpPr>
          <p:cNvPr id="4" name="投影片編號版面配置區 3">
            <a:extLst>
              <a:ext uri="{FF2B5EF4-FFF2-40B4-BE49-F238E27FC236}">
                <a16:creationId xmlns:a16="http://schemas.microsoft.com/office/drawing/2014/main" id="{9B2277FD-C10B-DFA8-7C9D-5402A678C604}"/>
              </a:ext>
            </a:extLst>
          </p:cNvPr>
          <p:cNvSpPr>
            <a:spLocks noGrp="1"/>
          </p:cNvSpPr>
          <p:nvPr>
            <p:ph type="sldNum" sz="quarter" idx="12"/>
          </p:nvPr>
        </p:nvSpPr>
        <p:spPr/>
        <p:txBody>
          <a:bodyPr/>
          <a:lstStyle/>
          <a:p>
            <a:fld id="{D122B0B9-7B5A-4E7C-B90D-A0EA07B70D84}" type="slidenum">
              <a:rPr lang="zh-TW" altLang="en-US" smtClean="0"/>
              <a:t>8</a:t>
            </a:fld>
            <a:endParaRPr lang="zh-TW" altLang="en-US"/>
          </a:p>
        </p:txBody>
      </p:sp>
    </p:spTree>
    <p:extLst>
      <p:ext uri="{BB962C8B-B14F-4D97-AF65-F5344CB8AC3E}">
        <p14:creationId xmlns:p14="http://schemas.microsoft.com/office/powerpoint/2010/main" val="208529717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接點 9">
            <a:extLst>
              <a:ext uri="{FF2B5EF4-FFF2-40B4-BE49-F238E27FC236}">
                <a16:creationId xmlns:a16="http://schemas.microsoft.com/office/drawing/2014/main" id="{24D577D6-44C0-4D65-B6D9-7CE4B4C6DB9D}"/>
              </a:ext>
            </a:extLst>
          </p:cNvPr>
          <p:cNvCxnSpPr>
            <a:cxnSpLocks/>
          </p:cNvCxnSpPr>
          <p:nvPr/>
        </p:nvCxnSpPr>
        <p:spPr>
          <a:xfrm>
            <a:off x="4441579" y="2706331"/>
            <a:ext cx="0" cy="2261455"/>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1" name="群組 10">
            <a:extLst>
              <a:ext uri="{FF2B5EF4-FFF2-40B4-BE49-F238E27FC236}">
                <a16:creationId xmlns:a16="http://schemas.microsoft.com/office/drawing/2014/main" id="{EE70F202-8530-499F-A6EF-D78158A832E2}"/>
              </a:ext>
            </a:extLst>
          </p:cNvPr>
          <p:cNvGrpSpPr/>
          <p:nvPr/>
        </p:nvGrpSpPr>
        <p:grpSpPr>
          <a:xfrm>
            <a:off x="0" y="2515508"/>
            <a:ext cx="4387933" cy="2301764"/>
            <a:chOff x="0" y="2515508"/>
            <a:chExt cx="4387933" cy="2301764"/>
          </a:xfrm>
        </p:grpSpPr>
        <p:sp>
          <p:nvSpPr>
            <p:cNvPr id="12" name="矩形 11">
              <a:extLst>
                <a:ext uri="{FF2B5EF4-FFF2-40B4-BE49-F238E27FC236}">
                  <a16:creationId xmlns:a16="http://schemas.microsoft.com/office/drawing/2014/main" id="{D06D20D0-2986-4D36-AADD-18F2C889C6B7}"/>
                </a:ext>
              </a:extLst>
            </p:cNvPr>
            <p:cNvSpPr/>
            <p:nvPr/>
          </p:nvSpPr>
          <p:spPr>
            <a:xfrm>
              <a:off x="0" y="2515508"/>
              <a:ext cx="2026763" cy="2301764"/>
            </a:xfrm>
            <a:prstGeom prst="rect">
              <a:avLst/>
            </a:prstGeom>
            <a:solidFill>
              <a:srgbClr val="BFBFB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13" name="矩形 12">
              <a:extLst>
                <a:ext uri="{FF2B5EF4-FFF2-40B4-BE49-F238E27FC236}">
                  <a16:creationId xmlns:a16="http://schemas.microsoft.com/office/drawing/2014/main" id="{B1A2D179-7395-46CF-A3FA-F2A9B647DF89}"/>
                </a:ext>
              </a:extLst>
            </p:cNvPr>
            <p:cNvSpPr/>
            <p:nvPr/>
          </p:nvSpPr>
          <p:spPr>
            <a:xfrm>
              <a:off x="148965" y="3266922"/>
              <a:ext cx="4238968" cy="798937"/>
            </a:xfrm>
            <a:prstGeom prst="rect">
              <a:avLst/>
            </a:prstGeom>
            <a:noFill/>
          </p:spPr>
          <p:txBody>
            <a:bodyPr wrap="square">
              <a:spAutoFit/>
            </a:bodyPr>
            <a:lstStyle/>
            <a:p>
              <a:pPr algn="ctr" defTabSz="914309">
                <a:lnSpc>
                  <a:spcPts val="6000"/>
                </a:lnSpc>
                <a:defRPr/>
              </a:pPr>
              <a:r>
                <a:rPr kumimoji="1" lang="zh-TW" altLang="en-US" sz="44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函釋</a:t>
              </a:r>
              <a:r>
                <a:rPr kumimoji="1" lang="zh-TW" altLang="en-US" sz="4400" u="sng" dirty="0">
                  <a:solidFill>
                    <a:schemeClr val="bg1"/>
                  </a:solidFill>
                  <a:latin typeface="微軟正黑體" panose="020B0604030504040204" pitchFamily="34" charset="-120"/>
                  <a:ea typeface="微軟正黑體" panose="020B0604030504040204" pitchFamily="34" charset="-120"/>
                </a:rPr>
                <a:t>層次次</a:t>
              </a:r>
              <a:endParaRPr kumimoji="1" lang="en-US" altLang="zh-TW" sz="4400" u="sng" dirty="0">
                <a:solidFill>
                  <a:schemeClr val="bg1"/>
                </a:solidFill>
                <a:latin typeface="微軟正黑體" panose="020B0604030504040204" pitchFamily="34" charset="-120"/>
                <a:ea typeface="微軟正黑體" panose="020B0604030504040204" pitchFamily="34" charset="-120"/>
              </a:endParaRPr>
            </a:p>
          </p:txBody>
        </p:sp>
      </p:grpSp>
      <p:sp>
        <p:nvSpPr>
          <p:cNvPr id="15" name="矩形 14">
            <a:extLst>
              <a:ext uri="{FF2B5EF4-FFF2-40B4-BE49-F238E27FC236}">
                <a16:creationId xmlns:a16="http://schemas.microsoft.com/office/drawing/2014/main" id="{01DF433C-0A60-4EAF-8387-7BCC4E167D48}"/>
              </a:ext>
            </a:extLst>
          </p:cNvPr>
          <p:cNvSpPr/>
          <p:nvPr/>
        </p:nvSpPr>
        <p:spPr>
          <a:xfrm>
            <a:off x="2026763" y="3254818"/>
            <a:ext cx="1934680" cy="798937"/>
          </a:xfrm>
          <a:prstGeom prst="rect">
            <a:avLst/>
          </a:prstGeom>
          <a:noFill/>
        </p:spPr>
        <p:txBody>
          <a:bodyPr wrap="square">
            <a:spAutoFit/>
          </a:bodyPr>
          <a:lstStyle/>
          <a:p>
            <a:pPr defTabSz="914309">
              <a:lnSpc>
                <a:spcPts val="6000"/>
              </a:lnSpc>
              <a:defRPr/>
            </a:pPr>
            <a:r>
              <a:rPr kumimoji="1" lang="zh-TW" altLang="en-US"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生效日</a:t>
            </a:r>
            <a:endParaRPr kumimoji="1" lang="en-US" altLang="zh-TW" sz="4400" u="sng" dirty="0">
              <a:solidFill>
                <a:srgbClr val="C0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3" name="圖片 2">
            <a:extLst>
              <a:ext uri="{FF2B5EF4-FFF2-40B4-BE49-F238E27FC236}">
                <a16:creationId xmlns:a16="http://schemas.microsoft.com/office/drawing/2014/main" id="{1C81F53F-1774-4CE2-BA96-5EC2E4082046}"/>
              </a:ext>
            </a:extLst>
          </p:cNvPr>
          <p:cNvPicPr>
            <a:picLocks noChangeAspect="1"/>
          </p:cNvPicPr>
          <p:nvPr/>
        </p:nvPicPr>
        <p:blipFill rotWithShape="1">
          <a:blip r:embed="rId2"/>
          <a:srcRect l="61266" t="18875" r="16624" b="29757"/>
          <a:stretch/>
        </p:blipFill>
        <p:spPr>
          <a:xfrm>
            <a:off x="5218561" y="196679"/>
            <a:ext cx="4946676" cy="6464642"/>
          </a:xfrm>
          <a:prstGeom prst="rect">
            <a:avLst/>
          </a:prstGeom>
        </p:spPr>
      </p:pic>
      <p:cxnSp>
        <p:nvCxnSpPr>
          <p:cNvPr id="21" name="直線接點 20">
            <a:extLst>
              <a:ext uri="{FF2B5EF4-FFF2-40B4-BE49-F238E27FC236}">
                <a16:creationId xmlns:a16="http://schemas.microsoft.com/office/drawing/2014/main" id="{4B5FA11D-670D-4482-9869-D8A02165BC78}"/>
              </a:ext>
            </a:extLst>
          </p:cNvPr>
          <p:cNvCxnSpPr>
            <a:cxnSpLocks/>
          </p:cNvCxnSpPr>
          <p:nvPr/>
        </p:nvCxnSpPr>
        <p:spPr>
          <a:xfrm>
            <a:off x="5218561" y="2512840"/>
            <a:ext cx="425794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E1195F80-FA58-4431-A4FC-E9AB8CA73773}"/>
              </a:ext>
            </a:extLst>
          </p:cNvPr>
          <p:cNvCxnSpPr>
            <a:cxnSpLocks/>
          </p:cNvCxnSpPr>
          <p:nvPr/>
        </p:nvCxnSpPr>
        <p:spPr>
          <a:xfrm>
            <a:off x="5596592" y="6061584"/>
            <a:ext cx="425794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637C3FC6-24F8-43F3-BC08-FC1B792DABA8}"/>
              </a:ext>
            </a:extLst>
          </p:cNvPr>
          <p:cNvCxnSpPr>
            <a:cxnSpLocks/>
          </p:cNvCxnSpPr>
          <p:nvPr/>
        </p:nvCxnSpPr>
        <p:spPr>
          <a:xfrm>
            <a:off x="9155875" y="5764699"/>
            <a:ext cx="69866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46129F6F-F485-4A3F-83BD-FB919FF8E6CF}"/>
              </a:ext>
            </a:extLst>
          </p:cNvPr>
          <p:cNvCxnSpPr>
            <a:cxnSpLocks/>
          </p:cNvCxnSpPr>
          <p:nvPr/>
        </p:nvCxnSpPr>
        <p:spPr>
          <a:xfrm>
            <a:off x="5596592" y="6346591"/>
            <a:ext cx="208674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日期版面配置區 1">
            <a:extLst>
              <a:ext uri="{FF2B5EF4-FFF2-40B4-BE49-F238E27FC236}">
                <a16:creationId xmlns:a16="http://schemas.microsoft.com/office/drawing/2014/main" id="{4A7F14F2-085E-F5DF-11E1-C124FF2B5AC8}"/>
              </a:ext>
            </a:extLst>
          </p:cNvPr>
          <p:cNvSpPr>
            <a:spLocks noGrp="1"/>
          </p:cNvSpPr>
          <p:nvPr>
            <p:ph type="dt" sz="half" idx="10"/>
          </p:nvPr>
        </p:nvSpPr>
        <p:spPr/>
        <p:txBody>
          <a:bodyPr/>
          <a:lstStyle/>
          <a:p>
            <a:fld id="{405B6D50-4D85-4450-A59E-566EB9D810E7}" type="datetime1">
              <a:rPr lang="zh-TW" altLang="en-US" smtClean="0"/>
              <a:t>2022/11/30</a:t>
            </a:fld>
            <a:endParaRPr lang="zh-TW" altLang="en-US"/>
          </a:p>
        </p:txBody>
      </p:sp>
      <p:sp>
        <p:nvSpPr>
          <p:cNvPr id="4" name="投影片編號版面配置區 3">
            <a:extLst>
              <a:ext uri="{FF2B5EF4-FFF2-40B4-BE49-F238E27FC236}">
                <a16:creationId xmlns:a16="http://schemas.microsoft.com/office/drawing/2014/main" id="{B8E067F1-4DE9-154D-8E2B-5DC3DAE431AB}"/>
              </a:ext>
            </a:extLst>
          </p:cNvPr>
          <p:cNvSpPr>
            <a:spLocks noGrp="1"/>
          </p:cNvSpPr>
          <p:nvPr>
            <p:ph type="sldNum" sz="quarter" idx="12"/>
          </p:nvPr>
        </p:nvSpPr>
        <p:spPr/>
        <p:txBody>
          <a:bodyPr/>
          <a:lstStyle/>
          <a:p>
            <a:fld id="{D122B0B9-7B5A-4E7C-B90D-A0EA07B70D84}" type="slidenum">
              <a:rPr lang="zh-TW" altLang="en-US" smtClean="0"/>
              <a:t>9</a:t>
            </a:fld>
            <a:endParaRPr lang="zh-TW" altLang="en-US"/>
          </a:p>
        </p:txBody>
      </p:sp>
    </p:spTree>
    <p:extLst>
      <p:ext uri="{BB962C8B-B14F-4D97-AF65-F5344CB8AC3E}">
        <p14:creationId xmlns:p14="http://schemas.microsoft.com/office/powerpoint/2010/main" val="244922968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10410</TotalTime>
  <Words>8648</Words>
  <Application>Microsoft Office PowerPoint</Application>
  <PresentationFormat>寬螢幕</PresentationFormat>
  <Paragraphs>607</Paragraphs>
  <Slides>50</Slides>
  <Notes>0</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50</vt:i4>
      </vt:variant>
    </vt:vector>
  </HeadingPairs>
  <TitlesOfParts>
    <vt:vector size="58" baseType="lpstr">
      <vt:lpstr>微軟正黑體</vt:lpstr>
      <vt:lpstr>PMingLiU</vt:lpstr>
      <vt:lpstr>PMingLiU</vt:lpstr>
      <vt:lpstr>Arial</vt:lpstr>
      <vt:lpstr>Calibri</vt:lpstr>
      <vt:lpstr>Calibri Light</vt:lpstr>
      <vt:lpstr>Posterama</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文婷 高</dc:creator>
  <cp:lastModifiedBy>Admin</cp:lastModifiedBy>
  <cp:revision>467</cp:revision>
  <dcterms:created xsi:type="dcterms:W3CDTF">2019-05-22T14:37:51Z</dcterms:created>
  <dcterms:modified xsi:type="dcterms:W3CDTF">2022-11-30T01:42:47Z</dcterms:modified>
</cp:coreProperties>
</file>