
<file path=[Content_Types].xml><?xml version="1.0" encoding="utf-8"?>
<Types xmlns="http://schemas.openxmlformats.org/package/2006/content-types">
  <Default Extension="bin" ContentType="application/vnd.openxmlformats-officedocument.oleObject"/>
  <Default Extension="emf" ContentType="image/x-emf"/>
  <Default Extension="gif" ContentType="image/gif"/>
  <Default Extension="jpeg" ContentType="image/jpeg"/>
  <Default Extension="jpg" ContentType="image/jpeg"/>
  <Default Extension="png" ContentType="image/pn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diagrams/data2.xml" ContentType="application/vnd.openxmlformats-officedocument.drawingml.diagramData+xml"/>
  <Override PartName="/ppt/diagrams/layout2.xml" ContentType="application/vnd.openxmlformats-officedocument.drawingml.diagramLayout+xml"/>
  <Override PartName="/ppt/diagrams/quickStyle2.xml" ContentType="application/vnd.openxmlformats-officedocument.drawingml.diagramStyle+xml"/>
  <Override PartName="/ppt/diagrams/colors2.xml" ContentType="application/vnd.openxmlformats-officedocument.drawingml.diagramColors+xml"/>
  <Override PartName="/ppt/diagrams/drawing2.xml" ContentType="application/vnd.ms-office.drawingml.diagramDrawing+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theme/themeOverride1.xml" ContentType="application/vnd.openxmlformats-officedocument.themeOverr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media/image9.jpg" ContentType="image/jpg"/>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media/image30.jpg" ContentType="image/jpg"/>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media/image38.jpg" ContentType="image/jpg"/>
  <Override PartName="/ppt/media/image40.jpg" ContentType="image/jpg"/>
  <Override PartName="/ppt/notesSlides/notesSlide49.xml" ContentType="application/vnd.openxmlformats-officedocument.presentationml.notesSlide+xml"/>
  <Override PartName="/ppt/media/image41.jpg" ContentType="image/jpg"/>
  <Override PartName="/ppt/media/image42.jpg" ContentType="image/jpg"/>
  <Override PartName="/ppt/media/image44.jpg" ContentType="image/jpg"/>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media/image51.jpg" ContentType="image/jpg"/>
  <Override PartName="/ppt/notesSlides/notesSlide54.xml" ContentType="application/vnd.openxmlformats-officedocument.presentationml.notesSlide+xml"/>
  <Override PartName="/ppt/media/image52.jpg" ContentType="image/jpg"/>
  <Override PartName="/ppt/media/image53.jpg" ContentType="image/jpg"/>
  <Override PartName="/ppt/notesSlides/notesSlide55.xml" ContentType="application/vnd.openxmlformats-officedocument.presentationml.notesSlide+xml"/>
  <Override PartName="/ppt/media/image58.jpg" ContentType="image/jpg"/>
  <Override PartName="/ppt/notesSlides/notesSlide56.xml" ContentType="application/vnd.openxmlformats-officedocument.presentationml.notesSlide+xml"/>
  <Override PartName="/ppt/notesSlides/notesSlide57.xml" ContentType="application/vnd.openxmlformats-officedocument.presentationml.notesSlide+xml"/>
  <Override PartName="/ppt/media/image60.jpg" ContentType="image/jpg"/>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media/image63.jpg" ContentType="image/jpg"/>
  <Override PartName="/ppt/media/image64.jpg" ContentType="image/jpg"/>
  <Override PartName="/ppt/notesSlides/notesSlide61.xml" ContentType="application/vnd.openxmlformats-officedocument.presentationml.notesSlide+xml"/>
  <Override PartName="/ppt/media/image65.jpg" ContentType="image/jpg"/>
  <Override PartName="/ppt/media/image66.jpg" ContentType="image/jpg"/>
  <Override PartName="/ppt/notesSlides/notesSlide62.xml" ContentType="application/vnd.openxmlformats-officedocument.presentationml.notesSlide+xml"/>
  <Override PartName="/ppt/media/image69.jpg" ContentType="image/jpg"/>
  <Override PartName="/ppt/notesSlides/notesSlide63.xml" ContentType="application/vnd.openxmlformats-officedocument.presentationml.notesSlide+xml"/>
  <Override PartName="/ppt/notesSlides/notesSlide64.xml" ContentType="application/vnd.openxmlformats-officedocument.presentationml.notesSlide+xml"/>
  <Override PartName="/ppt/media/image75.jpg" ContentType="image/jpg"/>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816" r:id="rId1"/>
  </p:sldMasterIdLst>
  <p:notesMasterIdLst>
    <p:notesMasterId r:id="rId102"/>
  </p:notesMasterIdLst>
  <p:handoutMasterIdLst>
    <p:handoutMasterId r:id="rId103"/>
  </p:handoutMasterIdLst>
  <p:sldIdLst>
    <p:sldId id="256" r:id="rId2"/>
    <p:sldId id="259" r:id="rId3"/>
    <p:sldId id="258" r:id="rId4"/>
    <p:sldId id="274" r:id="rId5"/>
    <p:sldId id="400" r:id="rId6"/>
    <p:sldId id="261" r:id="rId7"/>
    <p:sldId id="330" r:id="rId8"/>
    <p:sldId id="280" r:id="rId9"/>
    <p:sldId id="272" r:id="rId10"/>
    <p:sldId id="331" r:id="rId11"/>
    <p:sldId id="286" r:id="rId12"/>
    <p:sldId id="288" r:id="rId13"/>
    <p:sldId id="322" r:id="rId14"/>
    <p:sldId id="324" r:id="rId15"/>
    <p:sldId id="323" r:id="rId16"/>
    <p:sldId id="276" r:id="rId17"/>
    <p:sldId id="328" r:id="rId18"/>
    <p:sldId id="275" r:id="rId19"/>
    <p:sldId id="277" r:id="rId20"/>
    <p:sldId id="278" r:id="rId21"/>
    <p:sldId id="279" r:id="rId22"/>
    <p:sldId id="285" r:id="rId23"/>
    <p:sldId id="382" r:id="rId24"/>
    <p:sldId id="383" r:id="rId25"/>
    <p:sldId id="384" r:id="rId26"/>
    <p:sldId id="388" r:id="rId27"/>
    <p:sldId id="393" r:id="rId28"/>
    <p:sldId id="398" r:id="rId29"/>
    <p:sldId id="320" r:id="rId30"/>
    <p:sldId id="334" r:id="rId31"/>
    <p:sldId id="335" r:id="rId32"/>
    <p:sldId id="336" r:id="rId33"/>
    <p:sldId id="402" r:id="rId34"/>
    <p:sldId id="410" r:id="rId35"/>
    <p:sldId id="438" r:id="rId36"/>
    <p:sldId id="411" r:id="rId37"/>
    <p:sldId id="412" r:id="rId38"/>
    <p:sldId id="413" r:id="rId39"/>
    <p:sldId id="341" r:id="rId40"/>
    <p:sldId id="342" r:id="rId41"/>
    <p:sldId id="343" r:id="rId42"/>
    <p:sldId id="346" r:id="rId43"/>
    <p:sldId id="347" r:id="rId44"/>
    <p:sldId id="348" r:id="rId45"/>
    <p:sldId id="349" r:id="rId46"/>
    <p:sldId id="350" r:id="rId47"/>
    <p:sldId id="351" r:id="rId48"/>
    <p:sldId id="352" r:id="rId49"/>
    <p:sldId id="353" r:id="rId50"/>
    <p:sldId id="354" r:id="rId51"/>
    <p:sldId id="355" r:id="rId52"/>
    <p:sldId id="356" r:id="rId53"/>
    <p:sldId id="357" r:id="rId54"/>
    <p:sldId id="358" r:id="rId55"/>
    <p:sldId id="359" r:id="rId56"/>
    <p:sldId id="360" r:id="rId57"/>
    <p:sldId id="361" r:id="rId58"/>
    <p:sldId id="362" r:id="rId59"/>
    <p:sldId id="363" r:id="rId60"/>
    <p:sldId id="364" r:id="rId61"/>
    <p:sldId id="365" r:id="rId62"/>
    <p:sldId id="366" r:id="rId63"/>
    <p:sldId id="367" r:id="rId64"/>
    <p:sldId id="368" r:id="rId65"/>
    <p:sldId id="369" r:id="rId66"/>
    <p:sldId id="370" r:id="rId67"/>
    <p:sldId id="371" r:id="rId68"/>
    <p:sldId id="372" r:id="rId69"/>
    <p:sldId id="373" r:id="rId70"/>
    <p:sldId id="374" r:id="rId71"/>
    <p:sldId id="375" r:id="rId72"/>
    <p:sldId id="376" r:id="rId73"/>
    <p:sldId id="377" r:id="rId74"/>
    <p:sldId id="378" r:id="rId75"/>
    <p:sldId id="379" r:id="rId76"/>
    <p:sldId id="380" r:id="rId77"/>
    <p:sldId id="381" r:id="rId78"/>
    <p:sldId id="418" r:id="rId79"/>
    <p:sldId id="424" r:id="rId80"/>
    <p:sldId id="428" r:id="rId81"/>
    <p:sldId id="439" r:id="rId82"/>
    <p:sldId id="440" r:id="rId83"/>
    <p:sldId id="441" r:id="rId84"/>
    <p:sldId id="442" r:id="rId85"/>
    <p:sldId id="443" r:id="rId86"/>
    <p:sldId id="444" r:id="rId87"/>
    <p:sldId id="445" r:id="rId88"/>
    <p:sldId id="446" r:id="rId89"/>
    <p:sldId id="447" r:id="rId90"/>
    <p:sldId id="448" r:id="rId91"/>
    <p:sldId id="449" r:id="rId92"/>
    <p:sldId id="450" r:id="rId93"/>
    <p:sldId id="451" r:id="rId94"/>
    <p:sldId id="452" r:id="rId95"/>
    <p:sldId id="453" r:id="rId96"/>
    <p:sldId id="454" r:id="rId97"/>
    <p:sldId id="455" r:id="rId98"/>
    <p:sldId id="465" r:id="rId99"/>
    <p:sldId id="466" r:id="rId100"/>
    <p:sldId id="435" r:id="rId101"/>
  </p:sldIdLst>
  <p:sldSz cx="9906000" cy="6858000" type="A4"/>
  <p:notesSz cx="6805613" cy="9939338"/>
  <p:defaultTextStyle>
    <a:defPPr>
      <a:defRPr lang="zh-TW"/>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3" algn="l" defTabSz="914342" rtl="0" eaLnBrk="1" latinLnBrk="0" hangingPunct="1">
      <a:defRPr sz="1800" kern="1200">
        <a:solidFill>
          <a:schemeClr val="tx1"/>
        </a:solidFill>
        <a:latin typeface="+mn-lt"/>
        <a:ea typeface="+mn-ea"/>
        <a:cs typeface="+mn-cs"/>
      </a:defRPr>
    </a:lvl4pPr>
    <a:lvl5pPr marL="1828684" algn="l" defTabSz="914342" rtl="0" eaLnBrk="1" latinLnBrk="0" hangingPunct="1">
      <a:defRPr sz="1800" kern="1200">
        <a:solidFill>
          <a:schemeClr val="tx1"/>
        </a:solidFill>
        <a:latin typeface="+mn-lt"/>
        <a:ea typeface="+mn-ea"/>
        <a:cs typeface="+mn-cs"/>
      </a:defRPr>
    </a:lvl5pPr>
    <a:lvl6pPr marL="2285855" algn="l" defTabSz="914342" rtl="0" eaLnBrk="1" latinLnBrk="0" hangingPunct="1">
      <a:defRPr sz="1800" kern="1200">
        <a:solidFill>
          <a:schemeClr val="tx1"/>
        </a:solidFill>
        <a:latin typeface="+mn-lt"/>
        <a:ea typeface="+mn-ea"/>
        <a:cs typeface="+mn-cs"/>
      </a:defRPr>
    </a:lvl6pPr>
    <a:lvl7pPr marL="2743026" algn="l" defTabSz="914342" rtl="0" eaLnBrk="1" latinLnBrk="0" hangingPunct="1">
      <a:defRPr sz="1800" kern="1200">
        <a:solidFill>
          <a:schemeClr val="tx1"/>
        </a:solidFill>
        <a:latin typeface="+mn-lt"/>
        <a:ea typeface="+mn-ea"/>
        <a:cs typeface="+mn-cs"/>
      </a:defRPr>
    </a:lvl7pPr>
    <a:lvl8pPr marL="3200198" algn="l" defTabSz="914342" rtl="0" eaLnBrk="1" latinLnBrk="0" hangingPunct="1">
      <a:defRPr sz="1800" kern="1200">
        <a:solidFill>
          <a:schemeClr val="tx1"/>
        </a:solidFill>
        <a:latin typeface="+mn-lt"/>
        <a:ea typeface="+mn-ea"/>
        <a:cs typeface="+mn-cs"/>
      </a:defRPr>
    </a:lvl8pPr>
    <a:lvl9pPr marL="3657369" algn="l" defTabSz="914342"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799">
          <p15:clr>
            <a:srgbClr val="A4A3A4"/>
          </p15:clr>
        </p15:guide>
        <p15:guide id="2" pos="5842">
          <p15:clr>
            <a:srgbClr val="A4A3A4"/>
          </p15:clr>
        </p15:guide>
        <p15:guide id="3" pos="444" userDrawn="1">
          <p15:clr>
            <a:srgbClr val="A4A3A4"/>
          </p15:clr>
        </p15:guide>
      </p15:sldGuideLst>
    </p:ext>
    <p:ext uri="{2D200454-40CA-4A62-9FC3-DE9A4176ACB9}">
      <p15:notesGuideLst xmlns:p15="http://schemas.microsoft.com/office/powerpoint/2012/main">
        <p15:guide id="1" orient="horz" pos="3130" userDrawn="1">
          <p15:clr>
            <a:srgbClr val="A4A3A4"/>
          </p15:clr>
        </p15:guide>
        <p15:guide id="2" pos="2144" userDrawn="1">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中等深淺樣式 2 - 輔色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無樣式、表格格線">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2D5ABB26-0587-4C30-8999-92F81FD0307C}" styleName="無樣式、無格線">
    <a:wholeTbl>
      <a:tcTxStyle>
        <a:fontRef idx="minor">
          <a:scrgbClr r="0" g="0" b="0"/>
        </a:fontRef>
        <a:schemeClr val="tx1"/>
      </a:tcTxStyle>
      <a:tcStyle>
        <a:tcBdr>
          <a:left>
            <a:ln>
              <a:noFill/>
            </a:ln>
          </a:left>
          <a:right>
            <a:ln>
              <a:noFill/>
            </a:ln>
          </a:right>
          <a:top>
            <a:ln>
              <a:noFill/>
            </a:ln>
          </a:top>
          <a:bottom>
            <a:ln>
              <a:noFill/>
            </a:ln>
          </a:bottom>
          <a:insideH>
            <a:ln>
              <a:noFill/>
            </a:ln>
          </a:insideH>
          <a:insideV>
            <a:ln>
              <a:noFill/>
            </a:ln>
          </a:insideV>
        </a:tcBdr>
        <a:fill>
          <a:noFill/>
        </a:fill>
      </a:tcStyle>
    </a:wholeTbl>
  </a:tblStyle>
  <a:tblStyle styleId="{073A0DAA-6AF3-43AB-8588-CEC1D06C72B9}" styleName="中等深淺樣式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dk1">
              <a:tint val="20000"/>
            </a:schemeClr>
          </a:solidFill>
        </a:fill>
      </a:tcStyle>
    </a:wholeTbl>
    <a:band1H>
      <a:tcStyle>
        <a:tcBdr/>
        <a:fill>
          <a:solidFill>
            <a:schemeClr val="dk1">
              <a:tint val="40000"/>
            </a:schemeClr>
          </a:solidFill>
        </a:fill>
      </a:tcStyle>
    </a:band1H>
    <a:band2H>
      <a:tcStyle>
        <a:tcBdr/>
      </a:tcStyle>
    </a:band2H>
    <a:band1V>
      <a:tcStyle>
        <a:tcBdr/>
        <a:fill>
          <a:solidFill>
            <a:schemeClr val="dk1">
              <a:tint val="40000"/>
            </a:schemeClr>
          </a:solidFill>
        </a:fill>
      </a:tcStyle>
    </a:band1V>
    <a:band2V>
      <a:tcStyle>
        <a:tcBdr/>
      </a:tcStyle>
    </a:band2V>
    <a:lastCol>
      <a:tcTxStyle b="on">
        <a:fontRef idx="minor">
          <a:prstClr val="black"/>
        </a:fontRef>
        <a:schemeClr val="lt1"/>
      </a:tcTxStyle>
      <a:tcStyle>
        <a:tcBdr/>
        <a:fill>
          <a:solidFill>
            <a:schemeClr val="dk1"/>
          </a:solidFill>
        </a:fill>
      </a:tcStyle>
    </a:lastCol>
    <a:firstCol>
      <a:tcTxStyle b="on">
        <a:fontRef idx="minor">
          <a:prstClr val="black"/>
        </a:fontRef>
        <a:schemeClr val="lt1"/>
      </a:tcTxStyle>
      <a:tcStyle>
        <a:tcBdr/>
        <a:fill>
          <a:solidFill>
            <a:schemeClr val="dk1"/>
          </a:solidFill>
        </a:fill>
      </a:tcStyle>
    </a:firstCol>
    <a:lastRow>
      <a:tcTxStyle b="on">
        <a:fontRef idx="minor">
          <a:prstClr val="black"/>
        </a:fontRef>
        <a:schemeClr val="lt1"/>
      </a:tcTxStyle>
      <a:tcStyle>
        <a:tcBdr>
          <a:top>
            <a:ln w="38100" cmpd="sng">
              <a:solidFill>
                <a:schemeClr val="lt1"/>
              </a:solidFill>
            </a:ln>
          </a:top>
        </a:tcBdr>
        <a:fill>
          <a:solidFill>
            <a:schemeClr val="dk1"/>
          </a:solidFill>
        </a:fill>
      </a:tcStyle>
    </a:lastRow>
    <a:firstRow>
      <a:tcTxStyle b="on">
        <a:fontRef idx="minor">
          <a:prstClr val="black"/>
        </a:fontRef>
        <a:schemeClr val="lt1"/>
      </a:tcTxStyle>
      <a:tcStyle>
        <a:tcBdr>
          <a:bottom>
            <a:ln w="38100" cmpd="sng">
              <a:solidFill>
                <a:schemeClr val="lt1"/>
              </a:solidFill>
            </a:ln>
          </a:bottom>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2622" autoAdjust="0"/>
    <p:restoredTop sz="97804" autoAdjust="0"/>
  </p:normalViewPr>
  <p:slideViewPr>
    <p:cSldViewPr>
      <p:cViewPr varScale="1">
        <p:scale>
          <a:sx n="106" d="100"/>
          <a:sy n="106" d="100"/>
        </p:scale>
        <p:origin x="1602" y="114"/>
      </p:cViewPr>
      <p:guideLst>
        <p:guide orient="horz" pos="799"/>
        <p:guide pos="5842"/>
        <p:guide pos="444"/>
      </p:guideLst>
    </p:cSldViewPr>
  </p:slideViewPr>
  <p:outlineViewPr>
    <p:cViewPr>
      <p:scale>
        <a:sx n="33" d="100"/>
        <a:sy n="33" d="100"/>
      </p:scale>
      <p:origin x="0" y="0"/>
    </p:cViewPr>
  </p:outlineViewPr>
  <p:notesTextViewPr>
    <p:cViewPr>
      <p:scale>
        <a:sx n="1" d="1"/>
        <a:sy n="1" d="1"/>
      </p:scale>
      <p:origin x="0" y="0"/>
    </p:cViewPr>
  </p:notesTextViewPr>
  <p:notesViewPr>
    <p:cSldViewPr showGuides="1">
      <p:cViewPr varScale="1">
        <p:scale>
          <a:sx n="60" d="100"/>
          <a:sy n="60" d="100"/>
        </p:scale>
        <p:origin x="-2946" y="-96"/>
      </p:cViewPr>
      <p:guideLst>
        <p:guide orient="horz" pos="3130"/>
        <p:guide pos="2144"/>
      </p:guideLst>
    </p:cSldViewPr>
  </p:notes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07" Type="http://schemas.openxmlformats.org/officeDocument/2006/relationships/tableStyles" Target="tableStyles.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102" Type="http://schemas.openxmlformats.org/officeDocument/2006/relationships/notesMaster" Target="notesMasters/notesMaster1.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slide" Target="slides/slide94.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12" Type="http://schemas.openxmlformats.org/officeDocument/2006/relationships/slide" Target="slides/slide11.xml"/><Relationship Id="rId17" Type="http://schemas.openxmlformats.org/officeDocument/2006/relationships/slide" Target="slides/slide16.xml"/><Relationship Id="rId33" Type="http://schemas.openxmlformats.org/officeDocument/2006/relationships/slide" Target="slides/slide32.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handoutMaster" Target="handoutMasters/handoutMaster1.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slide" Target="slides/slide95.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6" Type="http://schemas.openxmlformats.org/officeDocument/2006/relationships/theme" Target="theme/theme1.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04" Type="http://schemas.openxmlformats.org/officeDocument/2006/relationships/presProps" Target="presProp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105" Type="http://schemas.openxmlformats.org/officeDocument/2006/relationships/viewProps" Target="viewProp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3" Type="http://schemas.openxmlformats.org/officeDocument/2006/relationships/slide" Target="slides/slide2.xml"/><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s>
</file>

<file path=ppt/diagrams/colors1.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colors2.xml><?xml version="1.0" encoding="utf-8"?>
<dgm:colorsDef xmlns:dgm="http://schemas.openxmlformats.org/drawingml/2006/diagram" xmlns:a="http://schemas.openxmlformats.org/drawingml/2006/main" uniqueId="urn:microsoft.com/office/officeart/2005/8/colors/accent4_1">
  <dgm:title val=""/>
  <dgm:desc val=""/>
  <dgm:catLst>
    <dgm:cat type="accent4" pri="11100"/>
  </dgm:catLst>
  <dgm:styleLbl name="node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lig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lnNode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vennNode1">
    <dgm:fillClrLst meth="repeat">
      <a:schemeClr val="lt1">
        <a:alpha val="50000"/>
      </a:schemeClr>
    </dgm:fillClrLst>
    <dgm:linClrLst meth="repeat">
      <a:schemeClr val="accent4">
        <a:shade val="80000"/>
      </a:schemeClr>
    </dgm:linClrLst>
    <dgm:effectClrLst/>
    <dgm:txLinClrLst/>
    <dgm:txFillClrLst/>
    <dgm:txEffectClrLst/>
  </dgm:styleLbl>
  <dgm:styleLbl name="node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node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f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align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bgImgPlace1">
    <dgm:fillClrLst meth="repeat">
      <a:schemeClr val="accent4">
        <a:tint val="40000"/>
      </a:schemeClr>
    </dgm:fillClrLst>
    <dgm:linClrLst meth="repeat">
      <a:schemeClr val="accent4">
        <a:shade val="80000"/>
      </a:schemeClr>
    </dgm:linClrLst>
    <dgm:effectClrLst/>
    <dgm:txLinClrLst/>
    <dgm:txFillClrLst meth="repeat">
      <a:schemeClr val="lt1"/>
    </dgm:txFillClrLst>
    <dgm:txEffectClrLst/>
  </dgm:styleLbl>
  <dgm:styleLbl name="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f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bgSibTrans2D1">
    <dgm:fillClrLst meth="repeat">
      <a:schemeClr val="accent4">
        <a:tint val="60000"/>
      </a:schemeClr>
    </dgm:fillClrLst>
    <dgm:linClrLst meth="repeat">
      <a:schemeClr val="accent4">
        <a:tint val="60000"/>
      </a:schemeClr>
    </dgm:linClrLst>
    <dgm:effectClrLst/>
    <dgm:txLinClrLst/>
    <dgm:txFillClrLst meth="repeat">
      <a:schemeClr val="dk1"/>
    </dgm:txFillClrLst>
    <dgm:txEffectClrLst/>
  </dgm:styleLbl>
  <dgm:styleLbl name="sibTrans1D1">
    <dgm:fillClrLst meth="repeat">
      <a:schemeClr val="accent4"/>
    </dgm:fillClrLst>
    <dgm:linClrLst meth="repeat">
      <a:schemeClr val="accent4"/>
    </dgm:linClrLst>
    <dgm:effectClrLst/>
    <dgm:txLinClrLst/>
    <dgm:txFillClrLst meth="repeat">
      <a:schemeClr val="tx1"/>
    </dgm:txFillClrLst>
    <dgm:txEffectClrLst/>
  </dgm:styleLbl>
  <dgm:styleLbl name="callout">
    <dgm:fillClrLst meth="repeat">
      <a:schemeClr val="accent4"/>
    </dgm:fillClrLst>
    <dgm:linClrLst meth="repeat">
      <a:schemeClr val="accent4"/>
    </dgm:linClrLst>
    <dgm:effectClrLst/>
    <dgm:txLinClrLst/>
    <dgm:txFillClrLst meth="repeat">
      <a:schemeClr val="tx1"/>
    </dgm:txFillClrLst>
    <dgm:txEffectClrLst/>
  </dgm:styleLbl>
  <dgm:styleLbl name="asst0">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1">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2">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3">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asst4">
    <dgm:fillClrLst meth="repeat">
      <a:schemeClr val="lt1"/>
    </dgm:fillClrLst>
    <dgm:linClrLst meth="repeat">
      <a:schemeClr val="accent4">
        <a:shade val="80000"/>
      </a:schemeClr>
    </dgm:linClrLst>
    <dgm:effectClrLst/>
    <dgm:txLinClrLst/>
    <dgm:txFillClrLst meth="repeat">
      <a:schemeClr val="dk1"/>
    </dgm:txFillClrLst>
    <dgm:txEffectClrLst/>
  </dgm:styleLbl>
  <dgm:styleLbl name="parChTrans2D1">
    <dgm:fillClrLst meth="repeat">
      <a:schemeClr val="accent4">
        <a:tint val="60000"/>
      </a:schemeClr>
    </dgm:fillClrLst>
    <dgm:linClrLst meth="repeat">
      <a:schemeClr val="accent4">
        <a:tint val="60000"/>
      </a:schemeClr>
    </dgm:linClrLst>
    <dgm:effectClrLst/>
    <dgm:txLinClrLst/>
    <dgm:txFillClrLst/>
    <dgm:txEffectClrLst/>
  </dgm:styleLbl>
  <dgm:styleLbl name="parChTrans2D2">
    <dgm:fillClrLst meth="repeat">
      <a:schemeClr val="accent4"/>
    </dgm:fillClrLst>
    <dgm:linClrLst meth="repeat">
      <a:schemeClr val="accent4"/>
    </dgm:linClrLst>
    <dgm:effectClrLst/>
    <dgm:txLinClrLst/>
    <dgm:txFillClrLst/>
    <dgm:txEffectClrLst/>
  </dgm:styleLbl>
  <dgm:styleLbl name="parChTrans2D3">
    <dgm:fillClrLst meth="repeat">
      <a:schemeClr val="accent4"/>
    </dgm:fillClrLst>
    <dgm:linClrLst meth="repeat">
      <a:schemeClr val="accent4"/>
    </dgm:linClrLst>
    <dgm:effectClrLst/>
    <dgm:txLinClrLst/>
    <dgm:txFillClrLst/>
    <dgm:txEffectClrLst/>
  </dgm:styleLbl>
  <dgm:styleLbl name="parChTrans2D4">
    <dgm:fillClrLst meth="repeat">
      <a:schemeClr val="accent4"/>
    </dgm:fillClrLst>
    <dgm:linClrLst meth="repeat">
      <a:schemeClr val="accent4"/>
    </dgm:linClrLst>
    <dgm:effectClrLst/>
    <dgm:txLinClrLst/>
    <dgm:txFillClrLst meth="repeat">
      <a:schemeClr val="lt1"/>
    </dgm:txFillClrLst>
    <dgm:txEffectClrLst/>
  </dgm:styleLbl>
  <dgm:styleLbl name="parChTrans1D1">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2">
    <dgm:fillClrLst meth="repeat">
      <a:schemeClr val="accent4"/>
    </dgm:fillClrLst>
    <dgm:linClrLst meth="repeat">
      <a:schemeClr val="accent4">
        <a:shade val="60000"/>
      </a:schemeClr>
    </dgm:linClrLst>
    <dgm:effectClrLst/>
    <dgm:txLinClrLst/>
    <dgm:txFillClrLst meth="repeat">
      <a:schemeClr val="tx1"/>
    </dgm:txFillClrLst>
    <dgm:txEffectClrLst/>
  </dgm:styleLbl>
  <dgm:styleLbl name="parChTrans1D3">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parChTrans1D4">
    <dgm:fillClrLst meth="repeat">
      <a:schemeClr val="accent4"/>
    </dgm:fillClrLst>
    <dgm:linClrLst meth="repeat">
      <a:schemeClr val="accent4">
        <a:shade val="80000"/>
      </a:schemeClr>
    </dgm:linClrLst>
    <dgm:effectClrLst/>
    <dgm:txLinClrLst/>
    <dgm:txFillClrLst meth="repeat">
      <a:schemeClr val="tx1"/>
    </dgm:txFillClrLst>
    <dgm:txEffectClrLst/>
  </dgm:styleLbl>
  <dgm:styleLbl name="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conF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align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trAlignAcc1">
    <dgm:fillClrLst meth="repeat">
      <a:schemeClr val="accent4">
        <a:alpha val="40000"/>
        <a:tint val="40000"/>
      </a:schemeClr>
    </dgm:fillClrLst>
    <dgm:linClrLst meth="repeat">
      <a:schemeClr val="accent4"/>
    </dgm:linClrLst>
    <dgm:effectClrLst/>
    <dgm:txLinClrLst/>
    <dgm:txFillClrLst meth="repeat">
      <a:schemeClr val="dk1"/>
    </dgm:txFillClrLst>
    <dgm:txEffectClrLst/>
  </dgm:styleLbl>
  <dgm:styleLbl name="bgAcc1">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solidFgAcc1">
    <dgm:fillClrLst meth="repeat">
      <a:schemeClr val="lt1"/>
    </dgm:fillClrLst>
    <dgm:linClrLst meth="repeat">
      <a:schemeClr val="accent4"/>
    </dgm:linClrLst>
    <dgm:effectClrLst/>
    <dgm:txLinClrLst/>
    <dgm:txFillClrLst meth="repeat">
      <a:schemeClr val="dk1"/>
    </dgm:txFillClrLst>
    <dgm:txEffectClrLst/>
  </dgm:styleLbl>
  <dgm:styleLbl name="solidAlignAcc1">
    <dgm:fillClrLst meth="repeat">
      <a:schemeClr val="lt1"/>
    </dgm:fillClrLst>
    <dgm:linClrLst meth="repeat">
      <a:schemeClr val="accent4"/>
    </dgm:linClrLst>
    <dgm:effectClrLst/>
    <dgm:txLinClrLst/>
    <dgm:txFillClrLst meth="repeat">
      <a:schemeClr val="dk1"/>
    </dgm:txFillClrLst>
    <dgm:txEffectClrLst/>
  </dgm:styleLbl>
  <dgm:styleLbl name="solidBgAcc1">
    <dgm:fillClrLst meth="repeat">
      <a:schemeClr val="lt1"/>
    </dgm:fillClrLst>
    <dgm:linClrLst meth="repeat">
      <a:schemeClr val="accent4"/>
    </dgm:linClrLst>
    <dgm:effectClrLst/>
    <dgm:txLinClrLst/>
    <dgm:txFillClrLst meth="repeat">
      <a:schemeClr val="dk1"/>
    </dgm:txFillClrLst>
    <dgm:txEffectClrLst/>
  </dgm:styleLbl>
  <dgm:styleLbl name="f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align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bgAccFollowNode1">
    <dgm:fillClrLst meth="repeat">
      <a:schemeClr val="lt1">
        <a:alpha val="90000"/>
        <a:tint val="40000"/>
      </a:schemeClr>
    </dgm:fillClrLst>
    <dgm:linClrLst meth="repeat">
      <a:schemeClr val="accent4">
        <a:alpha val="90000"/>
      </a:schemeClr>
    </dgm:linClrLst>
    <dgm:effectClrLst/>
    <dgm:txLinClrLst/>
    <dgm:txFillClrLst meth="repeat">
      <a:schemeClr val="dk1"/>
    </dgm:txFillClrLst>
    <dgm:txEffectClrLst/>
  </dgm:styleLbl>
  <dgm:styleLbl name="fgAcc0">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2">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3">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fgAcc4">
    <dgm:fillClrLst meth="repeat">
      <a:schemeClr val="accent4">
        <a:alpha val="90000"/>
        <a:tint val="40000"/>
      </a:schemeClr>
    </dgm:fillClrLst>
    <dgm:linClrLst meth="repeat">
      <a:schemeClr val="accent4"/>
    </dgm:linClrLst>
    <dgm:effectClrLst/>
    <dgm:txLinClrLst/>
    <dgm:txFillClrLst meth="repeat">
      <a:schemeClr val="dk1"/>
    </dgm:txFillClrLst>
    <dgm:txEffectClrLst/>
  </dgm:styleLbl>
  <dgm:styleLbl name="bgShp">
    <dgm:fillClrLst meth="repeat">
      <a:schemeClr val="accent4">
        <a:tint val="40000"/>
      </a:schemeClr>
    </dgm:fillClrLst>
    <dgm:linClrLst meth="repeat">
      <a:schemeClr val="accent4"/>
    </dgm:linClrLst>
    <dgm:effectClrLst/>
    <dgm:txLinClrLst/>
    <dgm:txFillClrLst meth="repeat">
      <a:schemeClr val="dk1"/>
    </dgm:txFillClrLst>
    <dgm:txEffectClrLst/>
  </dgm:styleLbl>
  <dgm:styleLbl name="dkBgShp">
    <dgm:fillClrLst meth="repeat">
      <a:schemeClr val="accent4">
        <a:shade val="80000"/>
      </a:schemeClr>
    </dgm:fillClrLst>
    <dgm:linClrLst meth="repeat">
      <a:schemeClr val="accent4"/>
    </dgm:linClrLst>
    <dgm:effectClrLst/>
    <dgm:txLinClrLst/>
    <dgm:txFillClrLst meth="repeat">
      <a:schemeClr val="lt1"/>
    </dgm:txFillClrLst>
    <dgm:txEffectClrLst/>
  </dgm:styleLbl>
  <dgm:styleLbl name="trBgShp">
    <dgm:fillClrLst meth="repeat">
      <a:schemeClr val="accent4">
        <a:tint val="50000"/>
        <a:alpha val="40000"/>
      </a:schemeClr>
    </dgm:fillClrLst>
    <dgm:linClrLst meth="repeat">
      <a:schemeClr val="accent4"/>
    </dgm:linClrLst>
    <dgm:effectClrLst/>
    <dgm:txLinClrLst/>
    <dgm:txFillClrLst meth="repeat">
      <a:schemeClr val="lt1"/>
    </dgm:txFillClrLst>
    <dgm:txEffectClrLst/>
  </dgm:styleLbl>
  <dgm:styleLbl name="fgShp">
    <dgm:fillClrLst meth="repeat">
      <a:schemeClr val="accent4">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792F32DE-EE32-4DEB-A5FA-8EAB75D6AD17}" type="doc">
      <dgm:prSet loTypeId="urn:microsoft.com/office/officeart/2005/8/layout/hierarchy2" loCatId="hierarchy" qsTypeId="urn:microsoft.com/office/officeart/2005/8/quickstyle/simple4" qsCatId="simple" csTypeId="urn:microsoft.com/office/officeart/2005/8/colors/accent4_1" csCatId="accent4" phldr="1"/>
      <dgm:spPr/>
      <dgm:t>
        <a:bodyPr/>
        <a:lstStyle/>
        <a:p>
          <a:endParaRPr lang="zh-TW" altLang="en-US"/>
        </a:p>
      </dgm:t>
    </dgm:pt>
    <dgm:pt modelId="{E453D1F7-0403-40CF-ACA9-78BFC962E97F}">
      <dgm:prSet phldrT="[文字]" custT="1"/>
      <dgm:spPr/>
      <dgm:t>
        <a:bodyPr/>
        <a:lstStyle/>
        <a:p>
          <a:pPr algn="ctr"/>
          <a:r>
            <a:rPr lang="zh-TW" altLang="en-US" sz="4000" b="1" dirty="0">
              <a:latin typeface="標楷體" pitchFamily="65" charset="-120"/>
              <a:ea typeface="標楷體" pitchFamily="65" charset="-120"/>
            </a:rPr>
            <a:t>未到</a:t>
          </a:r>
          <a:endParaRPr lang="en-US" altLang="zh-TW" sz="4000" b="1" dirty="0">
            <a:latin typeface="標楷體" pitchFamily="65" charset="-120"/>
            <a:ea typeface="標楷體" pitchFamily="65" charset="-120"/>
          </a:endParaRPr>
        </a:p>
        <a:p>
          <a:pPr algn="ctr"/>
          <a:r>
            <a:rPr lang="zh-TW" altLang="en-US" sz="3000" b="1" dirty="0">
              <a:latin typeface="標楷體" pitchFamily="65" charset="-120"/>
              <a:ea typeface="標楷體" pitchFamily="65" charset="-120"/>
            </a:rPr>
            <a:t>拆除期限</a:t>
          </a:r>
        </a:p>
      </dgm:t>
    </dgm:pt>
    <dgm:pt modelId="{7F51977B-4071-4EAD-BEA6-C7C6E81959E3}" type="parTrans" cxnId="{0E751AC6-4A5D-4FE6-83CB-744D57422142}">
      <dgm:prSet/>
      <dgm:spPr/>
      <dgm:t>
        <a:bodyPr/>
        <a:lstStyle/>
        <a:p>
          <a:endParaRPr lang="zh-TW" altLang="en-US"/>
        </a:p>
      </dgm:t>
    </dgm:pt>
    <dgm:pt modelId="{B745AAB5-8452-44A5-9581-E2DE2E656F5D}" type="sibTrans" cxnId="{0E751AC6-4A5D-4FE6-83CB-744D57422142}">
      <dgm:prSet/>
      <dgm:spPr/>
      <dgm:t>
        <a:bodyPr/>
        <a:lstStyle/>
        <a:p>
          <a:endParaRPr lang="zh-TW" altLang="en-US"/>
        </a:p>
      </dgm:t>
    </dgm:pt>
    <dgm:pt modelId="{0D156CE4-BCD0-4C29-B95C-4E8707C1CC2F}">
      <dgm:prSet phldrT="[文字]" custT="1"/>
      <dgm:spPr/>
      <dgm:t>
        <a:bodyPr/>
        <a:lstStyle/>
        <a:p>
          <a:r>
            <a:rPr lang="zh-TW" altLang="en-US" sz="3500" b="1" dirty="0">
              <a:latin typeface="標楷體" pitchFamily="65" charset="-120"/>
              <a:ea typeface="標楷體" pitchFamily="65" charset="-120"/>
            </a:rPr>
            <a:t>原規模</a:t>
          </a:r>
        </a:p>
      </dgm:t>
    </dgm:pt>
    <dgm:pt modelId="{4527C95B-87B6-4CD1-8EBA-7BEBB54FDC90}" type="parTrans" cxnId="{BEB10054-7D88-47A8-8495-5E54A673C681}">
      <dgm:prSet/>
      <dgm:spPr/>
      <dgm:t>
        <a:bodyPr/>
        <a:lstStyle/>
        <a:p>
          <a:endParaRPr lang="zh-TW" altLang="en-US"/>
        </a:p>
      </dgm:t>
    </dgm:pt>
    <dgm:pt modelId="{A9ED81AE-801A-44F3-939A-D9C3CFCF8C55}" type="sibTrans" cxnId="{BEB10054-7D88-47A8-8495-5E54A673C681}">
      <dgm:prSet/>
      <dgm:spPr/>
      <dgm:t>
        <a:bodyPr/>
        <a:lstStyle/>
        <a:p>
          <a:endParaRPr lang="zh-TW" altLang="en-US"/>
        </a:p>
      </dgm:t>
    </dgm:pt>
    <dgm:pt modelId="{790FD888-94F7-4747-99AF-527BE8D8A4AD}">
      <dgm:prSet phldrT="[文字]" custT="1"/>
      <dgm:spPr/>
      <dgm:t>
        <a:bodyPr/>
        <a:lstStyle/>
        <a:p>
          <a:r>
            <a:rPr lang="zh-TW" altLang="en-US" sz="2400" b="1" dirty="0">
              <a:latin typeface="標楷體" pitchFamily="65" charset="-120"/>
              <a:ea typeface="標楷體" pitchFamily="65" charset="-120"/>
            </a:rPr>
            <a:t>拍照列管</a:t>
          </a:r>
          <a:endParaRPr lang="en-US" altLang="zh-TW" sz="2400" b="1" dirty="0">
            <a:latin typeface="標楷體" pitchFamily="65" charset="-120"/>
            <a:ea typeface="標楷體" pitchFamily="65" charset="-120"/>
          </a:endParaRPr>
        </a:p>
        <a:p>
          <a:r>
            <a:rPr lang="zh-TW" altLang="en-US" sz="2400" b="1" dirty="0">
              <a:latin typeface="標楷體" pitchFamily="65" charset="-120"/>
              <a:ea typeface="標楷體" pitchFamily="65" charset="-120"/>
            </a:rPr>
            <a:t>暫免拆除</a:t>
          </a:r>
        </a:p>
      </dgm:t>
    </dgm:pt>
    <dgm:pt modelId="{244D892D-B991-45E3-A5BF-93DADB873DFC}" type="parTrans" cxnId="{EF589C11-BB38-4898-B941-65681B5E99E2}">
      <dgm:prSet/>
      <dgm:spPr/>
      <dgm:t>
        <a:bodyPr/>
        <a:lstStyle/>
        <a:p>
          <a:endParaRPr lang="zh-TW" altLang="en-US"/>
        </a:p>
      </dgm:t>
    </dgm:pt>
    <dgm:pt modelId="{8F3E7A85-1846-4F46-838E-67C79BBB06AD}" type="sibTrans" cxnId="{EF589C11-BB38-4898-B941-65681B5E99E2}">
      <dgm:prSet/>
      <dgm:spPr/>
      <dgm:t>
        <a:bodyPr/>
        <a:lstStyle/>
        <a:p>
          <a:endParaRPr lang="zh-TW" altLang="en-US"/>
        </a:p>
      </dgm:t>
    </dgm:pt>
    <dgm:pt modelId="{8C5C5949-AE8C-42F3-8255-5F29B48F2EE8}">
      <dgm:prSet phldrT="[文字]" custT="1"/>
      <dgm:spPr/>
      <dgm:t>
        <a:bodyPr/>
        <a:lstStyle/>
        <a:p>
          <a:r>
            <a:rPr lang="zh-TW" altLang="en-US" sz="3000" b="1" dirty="0">
              <a:latin typeface="標楷體" pitchFamily="65" charset="-120"/>
              <a:ea typeface="標楷體" pitchFamily="65" charset="-120"/>
            </a:rPr>
            <a:t>增建擴大</a:t>
          </a:r>
        </a:p>
      </dgm:t>
    </dgm:pt>
    <dgm:pt modelId="{01A955E6-1E64-4ED0-A591-EF8465D1C9F5}" type="parTrans" cxnId="{D1ACFD4E-C576-4904-BD8D-D32C3C6BE16A}">
      <dgm:prSet/>
      <dgm:spPr/>
      <dgm:t>
        <a:bodyPr/>
        <a:lstStyle/>
        <a:p>
          <a:endParaRPr lang="zh-TW" altLang="en-US"/>
        </a:p>
      </dgm:t>
    </dgm:pt>
    <dgm:pt modelId="{A9B9ABBA-0351-4DE8-933A-13ADCB753C94}" type="sibTrans" cxnId="{D1ACFD4E-C576-4904-BD8D-D32C3C6BE16A}">
      <dgm:prSet/>
      <dgm:spPr/>
      <dgm:t>
        <a:bodyPr/>
        <a:lstStyle/>
        <a:p>
          <a:endParaRPr lang="zh-TW" altLang="en-US"/>
        </a:p>
      </dgm:t>
    </dgm:pt>
    <dgm:pt modelId="{ADD64BA8-743B-4F45-9DE1-4FB15F615B0F}">
      <dgm:prSet phldrT="[文字]" custT="1"/>
      <dgm:spPr/>
      <dgm:t>
        <a:bodyPr/>
        <a:lstStyle/>
        <a:p>
          <a:r>
            <a:rPr lang="zh-TW" altLang="en-US" sz="3000" b="1" u="sng" dirty="0">
              <a:solidFill>
                <a:srgbClr val="FF0000"/>
              </a:solidFill>
              <a:latin typeface="標楷體" pitchFamily="65" charset="-120"/>
              <a:ea typeface="標楷體" pitchFamily="65" charset="-120"/>
            </a:rPr>
            <a:t>查報拆除！</a:t>
          </a:r>
        </a:p>
      </dgm:t>
    </dgm:pt>
    <dgm:pt modelId="{65C128FB-7ACE-46CB-99A8-CDA08530B4C7}" type="parTrans" cxnId="{336F03B6-934C-44E0-ADFD-F2E1EA84ACF8}">
      <dgm:prSet/>
      <dgm:spPr/>
      <dgm:t>
        <a:bodyPr/>
        <a:lstStyle/>
        <a:p>
          <a:endParaRPr lang="zh-TW" altLang="en-US"/>
        </a:p>
      </dgm:t>
    </dgm:pt>
    <dgm:pt modelId="{F2E334B6-3B26-4510-9F3B-35E336079A23}" type="sibTrans" cxnId="{336F03B6-934C-44E0-ADFD-F2E1EA84ACF8}">
      <dgm:prSet/>
      <dgm:spPr/>
      <dgm:t>
        <a:bodyPr/>
        <a:lstStyle/>
        <a:p>
          <a:endParaRPr lang="zh-TW" altLang="en-US"/>
        </a:p>
      </dgm:t>
    </dgm:pt>
    <dgm:pt modelId="{41235DFE-7A9D-4845-B3C6-FE80674F0086}" type="pres">
      <dgm:prSet presAssocID="{792F32DE-EE32-4DEB-A5FA-8EAB75D6AD17}" presName="diagram" presStyleCnt="0">
        <dgm:presLayoutVars>
          <dgm:chPref val="1"/>
          <dgm:dir/>
          <dgm:animOne val="branch"/>
          <dgm:animLvl val="lvl"/>
          <dgm:resizeHandles val="exact"/>
        </dgm:presLayoutVars>
      </dgm:prSet>
      <dgm:spPr/>
    </dgm:pt>
    <dgm:pt modelId="{A85F040C-3EBC-4F85-A913-A92749CE0238}" type="pres">
      <dgm:prSet presAssocID="{E453D1F7-0403-40CF-ACA9-78BFC962E97F}" presName="root1" presStyleCnt="0"/>
      <dgm:spPr/>
    </dgm:pt>
    <dgm:pt modelId="{68FA6603-A261-4B01-85D8-395B0104F871}" type="pres">
      <dgm:prSet presAssocID="{E453D1F7-0403-40CF-ACA9-78BFC962E97F}" presName="LevelOneTextNode" presStyleLbl="node0" presStyleIdx="0" presStyleCnt="1" custScaleY="178180" custLinFactNeighborX="-228" custLinFactNeighborY="-87">
        <dgm:presLayoutVars>
          <dgm:chPref val="3"/>
        </dgm:presLayoutVars>
      </dgm:prSet>
      <dgm:spPr/>
    </dgm:pt>
    <dgm:pt modelId="{2C7D561A-D00C-47F8-B700-8A1B68C712BF}" type="pres">
      <dgm:prSet presAssocID="{E453D1F7-0403-40CF-ACA9-78BFC962E97F}" presName="level2hierChild" presStyleCnt="0"/>
      <dgm:spPr/>
    </dgm:pt>
    <dgm:pt modelId="{738C7407-BF74-4586-B3A4-DCEA1D36D62F}" type="pres">
      <dgm:prSet presAssocID="{4527C95B-87B6-4CD1-8EBA-7BEBB54FDC90}" presName="conn2-1" presStyleLbl="parChTrans1D2" presStyleIdx="0" presStyleCnt="2"/>
      <dgm:spPr/>
    </dgm:pt>
    <dgm:pt modelId="{BD74355C-EC86-4C31-AD48-BC317F9EDEB9}" type="pres">
      <dgm:prSet presAssocID="{4527C95B-87B6-4CD1-8EBA-7BEBB54FDC90}" presName="connTx" presStyleLbl="parChTrans1D2" presStyleIdx="0" presStyleCnt="2"/>
      <dgm:spPr/>
    </dgm:pt>
    <dgm:pt modelId="{84A6B6FD-4A0C-4BF7-94BD-F09B083D2DDF}" type="pres">
      <dgm:prSet presAssocID="{0D156CE4-BCD0-4C29-B95C-4E8707C1CC2F}" presName="root2" presStyleCnt="0"/>
      <dgm:spPr/>
    </dgm:pt>
    <dgm:pt modelId="{9DD24D45-E792-4E80-83F0-40BDF05342AF}" type="pres">
      <dgm:prSet presAssocID="{0D156CE4-BCD0-4C29-B95C-4E8707C1CC2F}" presName="LevelTwoTextNode" presStyleLbl="node2" presStyleIdx="0" presStyleCnt="2">
        <dgm:presLayoutVars>
          <dgm:chPref val="3"/>
        </dgm:presLayoutVars>
      </dgm:prSet>
      <dgm:spPr/>
    </dgm:pt>
    <dgm:pt modelId="{76CA331B-E9DA-46F2-BB5D-FD40136F3B07}" type="pres">
      <dgm:prSet presAssocID="{0D156CE4-BCD0-4C29-B95C-4E8707C1CC2F}" presName="level3hierChild" presStyleCnt="0"/>
      <dgm:spPr/>
    </dgm:pt>
    <dgm:pt modelId="{F7E898B7-787A-4630-B77B-B14FBC71C5D2}" type="pres">
      <dgm:prSet presAssocID="{244D892D-B991-45E3-A5BF-93DADB873DFC}" presName="conn2-1" presStyleLbl="parChTrans1D3" presStyleIdx="0" presStyleCnt="2"/>
      <dgm:spPr/>
    </dgm:pt>
    <dgm:pt modelId="{1A1C7582-E420-4293-9E26-FC5A13DBEDA3}" type="pres">
      <dgm:prSet presAssocID="{244D892D-B991-45E3-A5BF-93DADB873DFC}" presName="connTx" presStyleLbl="parChTrans1D3" presStyleIdx="0" presStyleCnt="2"/>
      <dgm:spPr/>
    </dgm:pt>
    <dgm:pt modelId="{B61E06B0-7946-45D0-AB99-BF278404347D}" type="pres">
      <dgm:prSet presAssocID="{790FD888-94F7-4747-99AF-527BE8D8A4AD}" presName="root2" presStyleCnt="0"/>
      <dgm:spPr/>
    </dgm:pt>
    <dgm:pt modelId="{799ADD98-E040-45BF-B655-ACB457469A45}" type="pres">
      <dgm:prSet presAssocID="{790FD888-94F7-4747-99AF-527BE8D8A4AD}" presName="LevelTwoTextNode" presStyleLbl="node3" presStyleIdx="0" presStyleCnt="2">
        <dgm:presLayoutVars>
          <dgm:chPref val="3"/>
        </dgm:presLayoutVars>
      </dgm:prSet>
      <dgm:spPr/>
    </dgm:pt>
    <dgm:pt modelId="{4215C3C6-85F3-494D-93B6-F600037BF4DC}" type="pres">
      <dgm:prSet presAssocID="{790FD888-94F7-4747-99AF-527BE8D8A4AD}" presName="level3hierChild" presStyleCnt="0"/>
      <dgm:spPr/>
    </dgm:pt>
    <dgm:pt modelId="{CC7F3F45-982E-49B7-8D05-1F3FF4BE2384}" type="pres">
      <dgm:prSet presAssocID="{01A955E6-1E64-4ED0-A591-EF8465D1C9F5}" presName="conn2-1" presStyleLbl="parChTrans1D2" presStyleIdx="1" presStyleCnt="2"/>
      <dgm:spPr/>
    </dgm:pt>
    <dgm:pt modelId="{7E93D52A-838B-4FA3-A94B-3A7929B8B240}" type="pres">
      <dgm:prSet presAssocID="{01A955E6-1E64-4ED0-A591-EF8465D1C9F5}" presName="connTx" presStyleLbl="parChTrans1D2" presStyleIdx="1" presStyleCnt="2"/>
      <dgm:spPr/>
    </dgm:pt>
    <dgm:pt modelId="{D780FE3D-C734-459B-B590-3A37E7064E45}" type="pres">
      <dgm:prSet presAssocID="{8C5C5949-AE8C-42F3-8255-5F29B48F2EE8}" presName="root2" presStyleCnt="0"/>
      <dgm:spPr/>
    </dgm:pt>
    <dgm:pt modelId="{0DEE71A4-C61D-41AD-B029-0BBEC02CEB57}" type="pres">
      <dgm:prSet presAssocID="{8C5C5949-AE8C-42F3-8255-5F29B48F2EE8}" presName="LevelTwoTextNode" presStyleLbl="node2" presStyleIdx="1" presStyleCnt="2">
        <dgm:presLayoutVars>
          <dgm:chPref val="3"/>
        </dgm:presLayoutVars>
      </dgm:prSet>
      <dgm:spPr/>
    </dgm:pt>
    <dgm:pt modelId="{D48C420A-71A7-4691-BD8B-3EA11A19AE9D}" type="pres">
      <dgm:prSet presAssocID="{8C5C5949-AE8C-42F3-8255-5F29B48F2EE8}" presName="level3hierChild" presStyleCnt="0"/>
      <dgm:spPr/>
    </dgm:pt>
    <dgm:pt modelId="{42CBE7C4-9A82-4A9C-971F-45802D9013B5}" type="pres">
      <dgm:prSet presAssocID="{65C128FB-7ACE-46CB-99A8-CDA08530B4C7}" presName="conn2-1" presStyleLbl="parChTrans1D3" presStyleIdx="1" presStyleCnt="2"/>
      <dgm:spPr/>
    </dgm:pt>
    <dgm:pt modelId="{4CD16AC2-FC5B-403E-B918-24F2056C35D6}" type="pres">
      <dgm:prSet presAssocID="{65C128FB-7ACE-46CB-99A8-CDA08530B4C7}" presName="connTx" presStyleLbl="parChTrans1D3" presStyleIdx="1" presStyleCnt="2"/>
      <dgm:spPr/>
    </dgm:pt>
    <dgm:pt modelId="{A3C4D984-6604-41FA-B01E-F7B947847A91}" type="pres">
      <dgm:prSet presAssocID="{ADD64BA8-743B-4F45-9DE1-4FB15F615B0F}" presName="root2" presStyleCnt="0"/>
      <dgm:spPr/>
    </dgm:pt>
    <dgm:pt modelId="{AA1A1CCD-2748-40FE-A27B-26B5B632BA5D}" type="pres">
      <dgm:prSet presAssocID="{ADD64BA8-743B-4F45-9DE1-4FB15F615B0F}" presName="LevelTwoTextNode" presStyleLbl="node3" presStyleIdx="1" presStyleCnt="2">
        <dgm:presLayoutVars>
          <dgm:chPref val="3"/>
        </dgm:presLayoutVars>
      </dgm:prSet>
      <dgm:spPr/>
    </dgm:pt>
    <dgm:pt modelId="{C5B1CC04-FC55-4E54-9AC0-4A3A01A1D935}" type="pres">
      <dgm:prSet presAssocID="{ADD64BA8-743B-4F45-9DE1-4FB15F615B0F}" presName="level3hierChild" presStyleCnt="0"/>
      <dgm:spPr/>
    </dgm:pt>
  </dgm:ptLst>
  <dgm:cxnLst>
    <dgm:cxn modelId="{EF589C11-BB38-4898-B941-65681B5E99E2}" srcId="{0D156CE4-BCD0-4C29-B95C-4E8707C1CC2F}" destId="{790FD888-94F7-4747-99AF-527BE8D8A4AD}" srcOrd="0" destOrd="0" parTransId="{244D892D-B991-45E3-A5BF-93DADB873DFC}" sibTransId="{8F3E7A85-1846-4F46-838E-67C79BBB06AD}"/>
    <dgm:cxn modelId="{879FAD1C-5BD9-4984-8F81-F18D390C28AC}" type="presOf" srcId="{792F32DE-EE32-4DEB-A5FA-8EAB75D6AD17}" destId="{41235DFE-7A9D-4845-B3C6-FE80674F0086}" srcOrd="0" destOrd="0" presId="urn:microsoft.com/office/officeart/2005/8/layout/hierarchy2"/>
    <dgm:cxn modelId="{0D2DA337-86C3-418A-8E80-932C20C2B73A}" type="presOf" srcId="{65C128FB-7ACE-46CB-99A8-CDA08530B4C7}" destId="{42CBE7C4-9A82-4A9C-971F-45802D9013B5}" srcOrd="0" destOrd="0" presId="urn:microsoft.com/office/officeart/2005/8/layout/hierarchy2"/>
    <dgm:cxn modelId="{4F3A3442-B7B7-4636-80D8-4E81EEBE203B}" type="presOf" srcId="{4527C95B-87B6-4CD1-8EBA-7BEBB54FDC90}" destId="{738C7407-BF74-4586-B3A4-DCEA1D36D62F}" srcOrd="0" destOrd="0" presId="urn:microsoft.com/office/officeart/2005/8/layout/hierarchy2"/>
    <dgm:cxn modelId="{9706F64B-8CC6-4D15-952D-3F1B4B2A3D82}" type="presOf" srcId="{E453D1F7-0403-40CF-ACA9-78BFC962E97F}" destId="{68FA6603-A261-4B01-85D8-395B0104F871}" srcOrd="0" destOrd="0" presId="urn:microsoft.com/office/officeart/2005/8/layout/hierarchy2"/>
    <dgm:cxn modelId="{D1ACFD4E-C576-4904-BD8D-D32C3C6BE16A}" srcId="{E453D1F7-0403-40CF-ACA9-78BFC962E97F}" destId="{8C5C5949-AE8C-42F3-8255-5F29B48F2EE8}" srcOrd="1" destOrd="0" parTransId="{01A955E6-1E64-4ED0-A591-EF8465D1C9F5}" sibTransId="{A9B9ABBA-0351-4DE8-933A-13ADCB753C94}"/>
    <dgm:cxn modelId="{BEB10054-7D88-47A8-8495-5E54A673C681}" srcId="{E453D1F7-0403-40CF-ACA9-78BFC962E97F}" destId="{0D156CE4-BCD0-4C29-B95C-4E8707C1CC2F}" srcOrd="0" destOrd="0" parTransId="{4527C95B-87B6-4CD1-8EBA-7BEBB54FDC90}" sibTransId="{A9ED81AE-801A-44F3-939A-D9C3CFCF8C55}"/>
    <dgm:cxn modelId="{2F00845A-A2FB-48D8-B5AB-CBDE7DCCF2EF}" type="presOf" srcId="{01A955E6-1E64-4ED0-A591-EF8465D1C9F5}" destId="{CC7F3F45-982E-49B7-8D05-1F3FF4BE2384}" srcOrd="0" destOrd="0" presId="urn:microsoft.com/office/officeart/2005/8/layout/hierarchy2"/>
    <dgm:cxn modelId="{1745258C-130A-4992-9A77-3FDFEF453EFC}" type="presOf" srcId="{244D892D-B991-45E3-A5BF-93DADB873DFC}" destId="{F7E898B7-787A-4630-B77B-B14FBC71C5D2}" srcOrd="0" destOrd="0" presId="urn:microsoft.com/office/officeart/2005/8/layout/hierarchy2"/>
    <dgm:cxn modelId="{E013DFA3-DEEB-4422-9FB0-5126043B1A2F}" type="presOf" srcId="{244D892D-B991-45E3-A5BF-93DADB873DFC}" destId="{1A1C7582-E420-4293-9E26-FC5A13DBEDA3}" srcOrd="1" destOrd="0" presId="urn:microsoft.com/office/officeart/2005/8/layout/hierarchy2"/>
    <dgm:cxn modelId="{336F03B6-934C-44E0-ADFD-F2E1EA84ACF8}" srcId="{8C5C5949-AE8C-42F3-8255-5F29B48F2EE8}" destId="{ADD64BA8-743B-4F45-9DE1-4FB15F615B0F}" srcOrd="0" destOrd="0" parTransId="{65C128FB-7ACE-46CB-99A8-CDA08530B4C7}" sibTransId="{F2E334B6-3B26-4510-9F3B-35E336079A23}"/>
    <dgm:cxn modelId="{7C6187BE-317E-499B-AFD1-633ACD708A45}" type="presOf" srcId="{8C5C5949-AE8C-42F3-8255-5F29B48F2EE8}" destId="{0DEE71A4-C61D-41AD-B029-0BBEC02CEB57}" srcOrd="0" destOrd="0" presId="urn:microsoft.com/office/officeart/2005/8/layout/hierarchy2"/>
    <dgm:cxn modelId="{09DA58C0-CC69-4E39-8642-3433A6F79360}" type="presOf" srcId="{0D156CE4-BCD0-4C29-B95C-4E8707C1CC2F}" destId="{9DD24D45-E792-4E80-83F0-40BDF05342AF}" srcOrd="0" destOrd="0" presId="urn:microsoft.com/office/officeart/2005/8/layout/hierarchy2"/>
    <dgm:cxn modelId="{831ECCC4-CDFA-4B18-BAD3-753B0B4FBFFF}" type="presOf" srcId="{790FD888-94F7-4747-99AF-527BE8D8A4AD}" destId="{799ADD98-E040-45BF-B655-ACB457469A45}" srcOrd="0" destOrd="0" presId="urn:microsoft.com/office/officeart/2005/8/layout/hierarchy2"/>
    <dgm:cxn modelId="{0E751AC6-4A5D-4FE6-83CB-744D57422142}" srcId="{792F32DE-EE32-4DEB-A5FA-8EAB75D6AD17}" destId="{E453D1F7-0403-40CF-ACA9-78BFC962E97F}" srcOrd="0" destOrd="0" parTransId="{7F51977B-4071-4EAD-BEA6-C7C6E81959E3}" sibTransId="{B745AAB5-8452-44A5-9581-E2DE2E656F5D}"/>
    <dgm:cxn modelId="{86A061CA-35A6-4359-8FD0-26C1208158B0}" type="presOf" srcId="{65C128FB-7ACE-46CB-99A8-CDA08530B4C7}" destId="{4CD16AC2-FC5B-403E-B918-24F2056C35D6}" srcOrd="1" destOrd="0" presId="urn:microsoft.com/office/officeart/2005/8/layout/hierarchy2"/>
    <dgm:cxn modelId="{10E19DE0-C168-4247-9A90-0618D56A9503}" type="presOf" srcId="{4527C95B-87B6-4CD1-8EBA-7BEBB54FDC90}" destId="{BD74355C-EC86-4C31-AD48-BC317F9EDEB9}" srcOrd="1" destOrd="0" presId="urn:microsoft.com/office/officeart/2005/8/layout/hierarchy2"/>
    <dgm:cxn modelId="{C83CAFE2-E2E0-42DA-8654-7ECF5C40ABD1}" type="presOf" srcId="{01A955E6-1E64-4ED0-A591-EF8465D1C9F5}" destId="{7E93D52A-838B-4FA3-A94B-3A7929B8B240}" srcOrd="1" destOrd="0" presId="urn:microsoft.com/office/officeart/2005/8/layout/hierarchy2"/>
    <dgm:cxn modelId="{1F387CE8-D1E5-41A3-91DE-9ED0B82782AA}" type="presOf" srcId="{ADD64BA8-743B-4F45-9DE1-4FB15F615B0F}" destId="{AA1A1CCD-2748-40FE-A27B-26B5B632BA5D}" srcOrd="0" destOrd="0" presId="urn:microsoft.com/office/officeart/2005/8/layout/hierarchy2"/>
    <dgm:cxn modelId="{40C98B7B-3BF8-48B9-99A1-6463873793EB}" type="presParOf" srcId="{41235DFE-7A9D-4845-B3C6-FE80674F0086}" destId="{A85F040C-3EBC-4F85-A913-A92749CE0238}" srcOrd="0" destOrd="0" presId="urn:microsoft.com/office/officeart/2005/8/layout/hierarchy2"/>
    <dgm:cxn modelId="{F377E122-23F9-48B9-BC60-1FB41DE0878A}" type="presParOf" srcId="{A85F040C-3EBC-4F85-A913-A92749CE0238}" destId="{68FA6603-A261-4B01-85D8-395B0104F871}" srcOrd="0" destOrd="0" presId="urn:microsoft.com/office/officeart/2005/8/layout/hierarchy2"/>
    <dgm:cxn modelId="{7F4B96B7-1AC0-4E28-9FAA-F4CF3F85D0CF}" type="presParOf" srcId="{A85F040C-3EBC-4F85-A913-A92749CE0238}" destId="{2C7D561A-D00C-47F8-B700-8A1B68C712BF}" srcOrd="1" destOrd="0" presId="urn:microsoft.com/office/officeart/2005/8/layout/hierarchy2"/>
    <dgm:cxn modelId="{5B82AE92-DDAE-4E0F-AFDA-C2B25CF95EAF}" type="presParOf" srcId="{2C7D561A-D00C-47F8-B700-8A1B68C712BF}" destId="{738C7407-BF74-4586-B3A4-DCEA1D36D62F}" srcOrd="0" destOrd="0" presId="urn:microsoft.com/office/officeart/2005/8/layout/hierarchy2"/>
    <dgm:cxn modelId="{5A925F6E-887F-408F-ACF3-4959F70CF4D1}" type="presParOf" srcId="{738C7407-BF74-4586-B3A4-DCEA1D36D62F}" destId="{BD74355C-EC86-4C31-AD48-BC317F9EDEB9}" srcOrd="0" destOrd="0" presId="urn:microsoft.com/office/officeart/2005/8/layout/hierarchy2"/>
    <dgm:cxn modelId="{68654A4F-96A7-44F0-BDC0-33A421F94060}" type="presParOf" srcId="{2C7D561A-D00C-47F8-B700-8A1B68C712BF}" destId="{84A6B6FD-4A0C-4BF7-94BD-F09B083D2DDF}" srcOrd="1" destOrd="0" presId="urn:microsoft.com/office/officeart/2005/8/layout/hierarchy2"/>
    <dgm:cxn modelId="{639C5C21-9887-4CF9-BE3A-4416E83ED3EC}" type="presParOf" srcId="{84A6B6FD-4A0C-4BF7-94BD-F09B083D2DDF}" destId="{9DD24D45-E792-4E80-83F0-40BDF05342AF}" srcOrd="0" destOrd="0" presId="urn:microsoft.com/office/officeart/2005/8/layout/hierarchy2"/>
    <dgm:cxn modelId="{AE61E57A-015D-428B-A18B-121545CC2A91}" type="presParOf" srcId="{84A6B6FD-4A0C-4BF7-94BD-F09B083D2DDF}" destId="{76CA331B-E9DA-46F2-BB5D-FD40136F3B07}" srcOrd="1" destOrd="0" presId="urn:microsoft.com/office/officeart/2005/8/layout/hierarchy2"/>
    <dgm:cxn modelId="{40EFC8D8-2A3B-43C3-B1FA-BA2913DAA3DE}" type="presParOf" srcId="{76CA331B-E9DA-46F2-BB5D-FD40136F3B07}" destId="{F7E898B7-787A-4630-B77B-B14FBC71C5D2}" srcOrd="0" destOrd="0" presId="urn:microsoft.com/office/officeart/2005/8/layout/hierarchy2"/>
    <dgm:cxn modelId="{D3EE2770-A032-4CBE-906D-CADA262E4C3B}" type="presParOf" srcId="{F7E898B7-787A-4630-B77B-B14FBC71C5D2}" destId="{1A1C7582-E420-4293-9E26-FC5A13DBEDA3}" srcOrd="0" destOrd="0" presId="urn:microsoft.com/office/officeart/2005/8/layout/hierarchy2"/>
    <dgm:cxn modelId="{02252330-C060-4812-BC2F-E5F469446684}" type="presParOf" srcId="{76CA331B-E9DA-46F2-BB5D-FD40136F3B07}" destId="{B61E06B0-7946-45D0-AB99-BF278404347D}" srcOrd="1" destOrd="0" presId="urn:microsoft.com/office/officeart/2005/8/layout/hierarchy2"/>
    <dgm:cxn modelId="{40538107-29C8-4A7D-8EF6-09290BD658FF}" type="presParOf" srcId="{B61E06B0-7946-45D0-AB99-BF278404347D}" destId="{799ADD98-E040-45BF-B655-ACB457469A45}" srcOrd="0" destOrd="0" presId="urn:microsoft.com/office/officeart/2005/8/layout/hierarchy2"/>
    <dgm:cxn modelId="{8C2F3B6A-0617-4765-8606-FBBDF7236868}" type="presParOf" srcId="{B61E06B0-7946-45D0-AB99-BF278404347D}" destId="{4215C3C6-85F3-494D-93B6-F600037BF4DC}" srcOrd="1" destOrd="0" presId="urn:microsoft.com/office/officeart/2005/8/layout/hierarchy2"/>
    <dgm:cxn modelId="{62B99B88-DAC2-483D-B4C4-87B8524160F7}" type="presParOf" srcId="{2C7D561A-D00C-47F8-B700-8A1B68C712BF}" destId="{CC7F3F45-982E-49B7-8D05-1F3FF4BE2384}" srcOrd="2" destOrd="0" presId="urn:microsoft.com/office/officeart/2005/8/layout/hierarchy2"/>
    <dgm:cxn modelId="{C8EB1DF2-9600-4CFE-A094-A72657455969}" type="presParOf" srcId="{CC7F3F45-982E-49B7-8D05-1F3FF4BE2384}" destId="{7E93D52A-838B-4FA3-A94B-3A7929B8B240}" srcOrd="0" destOrd="0" presId="urn:microsoft.com/office/officeart/2005/8/layout/hierarchy2"/>
    <dgm:cxn modelId="{FAE819A0-1DCD-444C-B507-ED09061B8B38}" type="presParOf" srcId="{2C7D561A-D00C-47F8-B700-8A1B68C712BF}" destId="{D780FE3D-C734-459B-B590-3A37E7064E45}" srcOrd="3" destOrd="0" presId="urn:microsoft.com/office/officeart/2005/8/layout/hierarchy2"/>
    <dgm:cxn modelId="{05323016-1355-4495-9C4C-38B2156119ED}" type="presParOf" srcId="{D780FE3D-C734-459B-B590-3A37E7064E45}" destId="{0DEE71A4-C61D-41AD-B029-0BBEC02CEB57}" srcOrd="0" destOrd="0" presId="urn:microsoft.com/office/officeart/2005/8/layout/hierarchy2"/>
    <dgm:cxn modelId="{A4EA40D7-E522-40DD-8C90-244FB9AB191A}" type="presParOf" srcId="{D780FE3D-C734-459B-B590-3A37E7064E45}" destId="{D48C420A-71A7-4691-BD8B-3EA11A19AE9D}" srcOrd="1" destOrd="0" presId="urn:microsoft.com/office/officeart/2005/8/layout/hierarchy2"/>
    <dgm:cxn modelId="{29114553-25CB-4A01-9D53-076471BB82BD}" type="presParOf" srcId="{D48C420A-71A7-4691-BD8B-3EA11A19AE9D}" destId="{42CBE7C4-9A82-4A9C-971F-45802D9013B5}" srcOrd="0" destOrd="0" presId="urn:microsoft.com/office/officeart/2005/8/layout/hierarchy2"/>
    <dgm:cxn modelId="{9BAE122B-8D90-4B43-B711-A44E5BEB3F25}" type="presParOf" srcId="{42CBE7C4-9A82-4A9C-971F-45802D9013B5}" destId="{4CD16AC2-FC5B-403E-B918-24F2056C35D6}" srcOrd="0" destOrd="0" presId="urn:microsoft.com/office/officeart/2005/8/layout/hierarchy2"/>
    <dgm:cxn modelId="{D4A26A20-0F8E-4D60-A020-4AC3F72077CB}" type="presParOf" srcId="{D48C420A-71A7-4691-BD8B-3EA11A19AE9D}" destId="{A3C4D984-6604-41FA-B01E-F7B947847A91}" srcOrd="1" destOrd="0" presId="urn:microsoft.com/office/officeart/2005/8/layout/hierarchy2"/>
    <dgm:cxn modelId="{E5508565-1F3F-4134-9A77-015EFAE8C098}" type="presParOf" srcId="{A3C4D984-6604-41FA-B01E-F7B947847A91}" destId="{AA1A1CCD-2748-40FE-A27B-26B5B632BA5D}" srcOrd="0" destOrd="0" presId="urn:microsoft.com/office/officeart/2005/8/layout/hierarchy2"/>
    <dgm:cxn modelId="{E33D0457-708A-4F01-97DC-FF5B1E11B5C6}" type="presParOf" srcId="{A3C4D984-6604-41FA-B01E-F7B947847A91}" destId="{C5B1CC04-FC55-4E54-9AC0-4A3A01A1D93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ata2.xml><?xml version="1.0" encoding="utf-8"?>
<dgm:dataModel xmlns:dgm="http://schemas.openxmlformats.org/drawingml/2006/diagram" xmlns:a="http://schemas.openxmlformats.org/drawingml/2006/main">
  <dgm:ptLst>
    <dgm:pt modelId="{0D1D2898-2FCF-4842-86D1-779CC5F8E949}" type="doc">
      <dgm:prSet loTypeId="urn:microsoft.com/office/officeart/2005/8/layout/hierarchy2" loCatId="hierarchy" qsTypeId="urn:microsoft.com/office/officeart/2005/8/quickstyle/simple5" qsCatId="simple" csTypeId="urn:microsoft.com/office/officeart/2005/8/colors/accent4_1" csCatId="accent4" phldr="1"/>
      <dgm:spPr/>
      <dgm:t>
        <a:bodyPr/>
        <a:lstStyle/>
        <a:p>
          <a:endParaRPr lang="zh-TW" altLang="en-US"/>
        </a:p>
      </dgm:t>
    </dgm:pt>
    <dgm:pt modelId="{70602918-419D-436F-9891-223609C0C1D5}">
      <dgm:prSet phldrT="[文字]" custT="1"/>
      <dgm:spPr/>
      <dgm:t>
        <a:bodyPr/>
        <a:lstStyle/>
        <a:p>
          <a:r>
            <a:rPr lang="zh-TW" altLang="en-US" sz="3500" b="1">
              <a:latin typeface="標楷體" panose="03000509000000000000" pitchFamily="65" charset="-120"/>
              <a:ea typeface="標楷體" panose="03000509000000000000" pitchFamily="65" charset="-120"/>
            </a:rPr>
            <a:t>圖說註明</a:t>
          </a:r>
          <a:endParaRPr lang="en-US" altLang="zh-TW" sz="3500" b="1">
            <a:latin typeface="標楷體" panose="03000509000000000000" pitchFamily="65" charset="-120"/>
            <a:ea typeface="標楷體" panose="03000509000000000000" pitchFamily="65" charset="-120"/>
          </a:endParaRPr>
        </a:p>
        <a:p>
          <a:r>
            <a:rPr lang="zh-TW" altLang="en-US" sz="2800" b="1">
              <a:latin typeface="標楷體" panose="03000509000000000000" pitchFamily="65" charset="-120"/>
              <a:ea typeface="標楷體" panose="03000509000000000000" pitchFamily="65" charset="-120"/>
            </a:rPr>
            <a:t>舊有或增建</a:t>
          </a:r>
          <a:endParaRPr lang="zh-TW" altLang="en-US" sz="2800" dirty="0"/>
        </a:p>
      </dgm:t>
    </dgm:pt>
    <dgm:pt modelId="{93887A47-F795-41BD-BCBF-4ED6A3E1BBD2}" type="parTrans" cxnId="{B9558681-D6E2-4A7B-819D-DD722E544C22}">
      <dgm:prSet/>
      <dgm:spPr/>
      <dgm:t>
        <a:bodyPr/>
        <a:lstStyle/>
        <a:p>
          <a:endParaRPr lang="zh-TW" altLang="en-US"/>
        </a:p>
      </dgm:t>
    </dgm:pt>
    <dgm:pt modelId="{E314C9A3-A206-4115-8244-034049007B7D}" type="sibTrans" cxnId="{B9558681-D6E2-4A7B-819D-DD722E544C22}">
      <dgm:prSet/>
      <dgm:spPr/>
      <dgm:t>
        <a:bodyPr/>
        <a:lstStyle/>
        <a:p>
          <a:endParaRPr lang="zh-TW" altLang="en-US"/>
        </a:p>
      </dgm:t>
    </dgm:pt>
    <dgm:pt modelId="{196508CB-119D-4CB8-9329-E846A6980997}">
      <dgm:prSet phldrT="[文字]" custT="1"/>
      <dgm:spPr/>
      <dgm:t>
        <a:bodyPr/>
        <a:lstStyle/>
        <a:p>
          <a:r>
            <a:rPr lang="zh-TW" altLang="en-US" sz="2500" b="1" dirty="0">
              <a:latin typeface="標楷體" panose="03000509000000000000" pitchFamily="65" charset="-120"/>
              <a:ea typeface="標楷體" panose="03000509000000000000" pitchFamily="65" charset="-120"/>
            </a:rPr>
            <a:t>適用舊有房屋</a:t>
          </a:r>
          <a:endParaRPr lang="en-US" altLang="zh-TW" sz="2500" b="1" dirty="0">
            <a:latin typeface="標楷體" panose="03000509000000000000" pitchFamily="65" charset="-120"/>
            <a:ea typeface="標楷體" panose="03000509000000000000" pitchFamily="65" charset="-120"/>
          </a:endParaRPr>
        </a:p>
        <a:p>
          <a:r>
            <a:rPr lang="en-US" altLang="zh-TW" sz="1800" b="1" dirty="0">
              <a:latin typeface="標楷體" panose="03000509000000000000" pitchFamily="65" charset="-120"/>
              <a:ea typeface="標楷體" panose="03000509000000000000" pitchFamily="65" charset="-120"/>
            </a:rPr>
            <a:t>(</a:t>
          </a:r>
          <a:r>
            <a:rPr lang="zh-TW" altLang="en-US" sz="1800" b="1" dirty="0">
              <a:latin typeface="標楷體" panose="03000509000000000000" pitchFamily="65" charset="-120"/>
              <a:ea typeface="標楷體" panose="03000509000000000000" pitchFamily="65" charset="-120"/>
            </a:rPr>
            <a:t>取得舊有房屋證明</a:t>
          </a:r>
          <a:r>
            <a:rPr lang="en-US" altLang="zh-TW" sz="1800" b="1" dirty="0">
              <a:latin typeface="標楷體" panose="03000509000000000000" pitchFamily="65" charset="-120"/>
              <a:ea typeface="標楷體" panose="03000509000000000000" pitchFamily="65" charset="-120"/>
            </a:rPr>
            <a:t>)</a:t>
          </a:r>
          <a:endParaRPr lang="zh-TW" altLang="en-US" sz="1800" b="1" dirty="0"/>
        </a:p>
      </dgm:t>
    </dgm:pt>
    <dgm:pt modelId="{B957FA8B-6A50-483D-B309-43C7674CE1C4}" type="parTrans" cxnId="{82F9CBD8-2108-4A7F-996B-07DDF556EEF6}">
      <dgm:prSet/>
      <dgm:spPr/>
      <dgm:t>
        <a:bodyPr/>
        <a:lstStyle/>
        <a:p>
          <a:endParaRPr lang="zh-TW" altLang="en-US"/>
        </a:p>
      </dgm:t>
    </dgm:pt>
    <dgm:pt modelId="{1F62D708-7C9F-46E0-B3C6-5934EA256F1D}" type="sibTrans" cxnId="{82F9CBD8-2108-4A7F-996B-07DDF556EEF6}">
      <dgm:prSet/>
      <dgm:spPr/>
      <dgm:t>
        <a:bodyPr/>
        <a:lstStyle/>
        <a:p>
          <a:endParaRPr lang="zh-TW" altLang="en-US"/>
        </a:p>
      </dgm:t>
    </dgm:pt>
    <dgm:pt modelId="{8F3D108B-9446-4DF0-B576-C42BC37E9C4E}">
      <dgm:prSet phldrT="[文字]" custT="1"/>
      <dgm:spPr/>
      <dgm:t>
        <a:bodyPr/>
        <a:lstStyle/>
        <a:p>
          <a:r>
            <a:rPr lang="zh-TW" altLang="en-US" sz="2400" b="1" dirty="0">
              <a:latin typeface="標楷體" pitchFamily="65" charset="-120"/>
              <a:ea typeface="標楷體" pitchFamily="65" charset="-120"/>
            </a:rPr>
            <a:t>依法申請</a:t>
          </a:r>
          <a:endParaRPr lang="en-US" altLang="zh-TW" sz="2400" b="1" dirty="0">
            <a:latin typeface="標楷體" pitchFamily="65" charset="-120"/>
            <a:ea typeface="標楷體" pitchFamily="65" charset="-120"/>
          </a:endParaRPr>
        </a:p>
        <a:p>
          <a:r>
            <a:rPr lang="zh-TW" altLang="en-US" sz="2400" b="1" dirty="0">
              <a:latin typeface="標楷體" pitchFamily="65" charset="-120"/>
              <a:ea typeface="標楷體" pitchFamily="65" charset="-120"/>
            </a:rPr>
            <a:t>補領建照</a:t>
          </a:r>
        </a:p>
      </dgm:t>
    </dgm:pt>
    <dgm:pt modelId="{751B8FA4-42AA-41C5-A0BF-DE7D4A653DFA}" type="parTrans" cxnId="{B05CE30A-B58D-4214-AB7F-F3032F9A6619}">
      <dgm:prSet/>
      <dgm:spPr/>
      <dgm:t>
        <a:bodyPr/>
        <a:lstStyle/>
        <a:p>
          <a:endParaRPr lang="zh-TW" altLang="en-US"/>
        </a:p>
      </dgm:t>
    </dgm:pt>
    <dgm:pt modelId="{5D7DAFCB-79DE-4887-B726-BDB693DAA05A}" type="sibTrans" cxnId="{B05CE30A-B58D-4214-AB7F-F3032F9A6619}">
      <dgm:prSet/>
      <dgm:spPr/>
      <dgm:t>
        <a:bodyPr/>
        <a:lstStyle/>
        <a:p>
          <a:endParaRPr lang="zh-TW" altLang="en-US"/>
        </a:p>
      </dgm:t>
    </dgm:pt>
    <dgm:pt modelId="{52F26418-0E82-4B5F-8327-D5FC8B033232}">
      <dgm:prSet phldrT="[文字]" custT="1"/>
      <dgm:spPr/>
      <dgm:t>
        <a:bodyPr/>
        <a:lstStyle/>
        <a:p>
          <a:r>
            <a:rPr lang="zh-TW" altLang="en-US" sz="2500" b="1" dirty="0">
              <a:latin typeface="標楷體" pitchFamily="65" charset="-120"/>
              <a:ea typeface="標楷體" pitchFamily="65" charset="-120"/>
            </a:rPr>
            <a:t>違法增建</a:t>
          </a:r>
          <a:endParaRPr lang="en-US" altLang="zh-TW" sz="2500" b="1" dirty="0">
            <a:latin typeface="標楷體" pitchFamily="65" charset="-120"/>
            <a:ea typeface="標楷體" pitchFamily="65" charset="-120"/>
          </a:endParaRPr>
        </a:p>
      </dgm:t>
    </dgm:pt>
    <dgm:pt modelId="{92279862-ABCB-41D9-9536-E7A035983507}" type="parTrans" cxnId="{88A9D52C-A04A-42E0-AB66-2C32E00A352B}">
      <dgm:prSet/>
      <dgm:spPr/>
      <dgm:t>
        <a:bodyPr/>
        <a:lstStyle/>
        <a:p>
          <a:endParaRPr lang="zh-TW" altLang="en-US"/>
        </a:p>
      </dgm:t>
    </dgm:pt>
    <dgm:pt modelId="{001D00EE-BCD9-40A7-94AF-4CEA9EBD532A}" type="sibTrans" cxnId="{88A9D52C-A04A-42E0-AB66-2C32E00A352B}">
      <dgm:prSet/>
      <dgm:spPr/>
      <dgm:t>
        <a:bodyPr/>
        <a:lstStyle/>
        <a:p>
          <a:endParaRPr lang="zh-TW" altLang="en-US"/>
        </a:p>
      </dgm:t>
    </dgm:pt>
    <dgm:pt modelId="{2FDC9CD1-1C77-4BD9-BB71-B60B020D99E5}">
      <dgm:prSet phldrT="[文字]" custT="1"/>
      <dgm:spPr/>
      <dgm:t>
        <a:bodyPr/>
        <a:lstStyle/>
        <a:p>
          <a:r>
            <a:rPr lang="zh-TW" altLang="en-US" sz="2400" b="1" u="sng" dirty="0">
              <a:solidFill>
                <a:srgbClr val="FF0000"/>
              </a:solidFill>
              <a:latin typeface="標楷體" pitchFamily="65" charset="-120"/>
              <a:ea typeface="標楷體" pitchFamily="65" charset="-120"/>
            </a:rPr>
            <a:t>不可申請</a:t>
          </a:r>
          <a:endParaRPr lang="en-US" altLang="zh-TW" sz="2400" b="1" u="sng" dirty="0">
            <a:solidFill>
              <a:srgbClr val="FF0000"/>
            </a:solidFill>
            <a:latin typeface="標楷體" pitchFamily="65" charset="-120"/>
            <a:ea typeface="標楷體" pitchFamily="65" charset="-120"/>
          </a:endParaRPr>
        </a:p>
        <a:p>
          <a:r>
            <a:rPr lang="zh-TW" altLang="en-US" sz="2400" b="1" u="sng" dirty="0">
              <a:solidFill>
                <a:srgbClr val="FF0000"/>
              </a:solidFill>
              <a:latin typeface="標楷體" pitchFamily="65" charset="-120"/>
              <a:ea typeface="標楷體" pitchFamily="65" charset="-120"/>
            </a:rPr>
            <a:t>並依法辦理</a:t>
          </a:r>
          <a:r>
            <a:rPr lang="en-US" altLang="zh-TW" sz="2400" b="1" u="sng" dirty="0">
              <a:solidFill>
                <a:srgbClr val="FF0000"/>
              </a:solidFill>
              <a:latin typeface="標楷體" pitchFamily="65" charset="-120"/>
              <a:ea typeface="標楷體" pitchFamily="65" charset="-120"/>
            </a:rPr>
            <a:t>!</a:t>
          </a:r>
        </a:p>
      </dgm:t>
    </dgm:pt>
    <dgm:pt modelId="{58FB16D4-B0B3-438D-B22A-142CCF771950}" type="parTrans" cxnId="{781908CD-70F0-4BDF-996B-CD3304612FAB}">
      <dgm:prSet/>
      <dgm:spPr/>
      <dgm:t>
        <a:bodyPr/>
        <a:lstStyle/>
        <a:p>
          <a:endParaRPr lang="zh-TW" altLang="en-US"/>
        </a:p>
      </dgm:t>
    </dgm:pt>
    <dgm:pt modelId="{9ED9C058-24CE-4F94-96DF-A8558C1828C2}" type="sibTrans" cxnId="{781908CD-70F0-4BDF-996B-CD3304612FAB}">
      <dgm:prSet/>
      <dgm:spPr/>
      <dgm:t>
        <a:bodyPr/>
        <a:lstStyle/>
        <a:p>
          <a:endParaRPr lang="zh-TW" altLang="en-US"/>
        </a:p>
      </dgm:t>
    </dgm:pt>
    <dgm:pt modelId="{3C4851AA-9B5B-40B8-99ED-DDC566DF09EE}" type="pres">
      <dgm:prSet presAssocID="{0D1D2898-2FCF-4842-86D1-779CC5F8E949}" presName="diagram" presStyleCnt="0">
        <dgm:presLayoutVars>
          <dgm:chPref val="1"/>
          <dgm:dir/>
          <dgm:animOne val="branch"/>
          <dgm:animLvl val="lvl"/>
          <dgm:resizeHandles val="exact"/>
        </dgm:presLayoutVars>
      </dgm:prSet>
      <dgm:spPr/>
    </dgm:pt>
    <dgm:pt modelId="{EC09EA22-CEFA-4629-B934-27FD930B3784}" type="pres">
      <dgm:prSet presAssocID="{70602918-419D-436F-9891-223609C0C1D5}" presName="root1" presStyleCnt="0"/>
      <dgm:spPr/>
    </dgm:pt>
    <dgm:pt modelId="{2A992FE9-8919-4776-9331-0CA3AE231C89}" type="pres">
      <dgm:prSet presAssocID="{70602918-419D-436F-9891-223609C0C1D5}" presName="LevelOneTextNode" presStyleLbl="node0" presStyleIdx="0" presStyleCnt="1" custScaleY="194884">
        <dgm:presLayoutVars>
          <dgm:chPref val="3"/>
        </dgm:presLayoutVars>
      </dgm:prSet>
      <dgm:spPr/>
    </dgm:pt>
    <dgm:pt modelId="{DF469CA7-1AF6-46AE-9C46-690CEAA923BF}" type="pres">
      <dgm:prSet presAssocID="{70602918-419D-436F-9891-223609C0C1D5}" presName="level2hierChild" presStyleCnt="0"/>
      <dgm:spPr/>
    </dgm:pt>
    <dgm:pt modelId="{CED3B2C0-F0EA-43EC-8F3D-4B863A882B65}" type="pres">
      <dgm:prSet presAssocID="{B957FA8B-6A50-483D-B309-43C7674CE1C4}" presName="conn2-1" presStyleLbl="parChTrans1D2" presStyleIdx="0" presStyleCnt="2"/>
      <dgm:spPr/>
    </dgm:pt>
    <dgm:pt modelId="{A28BF26D-FC2C-4C43-9885-AD18E04001BF}" type="pres">
      <dgm:prSet presAssocID="{B957FA8B-6A50-483D-B309-43C7674CE1C4}" presName="connTx" presStyleLbl="parChTrans1D2" presStyleIdx="0" presStyleCnt="2"/>
      <dgm:spPr/>
    </dgm:pt>
    <dgm:pt modelId="{0F17308A-D8D4-436D-8E2C-2C8F22905A64}" type="pres">
      <dgm:prSet presAssocID="{196508CB-119D-4CB8-9329-E846A6980997}" presName="root2" presStyleCnt="0"/>
      <dgm:spPr/>
    </dgm:pt>
    <dgm:pt modelId="{62B495C3-1995-4BCE-AD7F-EE1AFF29FB7A}" type="pres">
      <dgm:prSet presAssocID="{196508CB-119D-4CB8-9329-E846A6980997}" presName="LevelTwoTextNode" presStyleLbl="node2" presStyleIdx="0" presStyleCnt="2">
        <dgm:presLayoutVars>
          <dgm:chPref val="3"/>
        </dgm:presLayoutVars>
      </dgm:prSet>
      <dgm:spPr/>
    </dgm:pt>
    <dgm:pt modelId="{8DEAB6A0-3565-4B56-982F-4C5B4996A18E}" type="pres">
      <dgm:prSet presAssocID="{196508CB-119D-4CB8-9329-E846A6980997}" presName="level3hierChild" presStyleCnt="0"/>
      <dgm:spPr/>
    </dgm:pt>
    <dgm:pt modelId="{35707AB2-CF17-43FA-9775-396B0927C4B1}" type="pres">
      <dgm:prSet presAssocID="{751B8FA4-42AA-41C5-A0BF-DE7D4A653DFA}" presName="conn2-1" presStyleLbl="parChTrans1D3" presStyleIdx="0" presStyleCnt="2"/>
      <dgm:spPr/>
    </dgm:pt>
    <dgm:pt modelId="{54900CED-46AB-4A79-ACFB-18FFBB21567D}" type="pres">
      <dgm:prSet presAssocID="{751B8FA4-42AA-41C5-A0BF-DE7D4A653DFA}" presName="connTx" presStyleLbl="parChTrans1D3" presStyleIdx="0" presStyleCnt="2"/>
      <dgm:spPr/>
    </dgm:pt>
    <dgm:pt modelId="{E5A6E49A-1469-4BEB-A78F-CCD0BEC93D3A}" type="pres">
      <dgm:prSet presAssocID="{8F3D108B-9446-4DF0-B576-C42BC37E9C4E}" presName="root2" presStyleCnt="0"/>
      <dgm:spPr/>
    </dgm:pt>
    <dgm:pt modelId="{7513FE06-C8CE-407B-9E19-7BCDEE2A55B2}" type="pres">
      <dgm:prSet presAssocID="{8F3D108B-9446-4DF0-B576-C42BC37E9C4E}" presName="LevelTwoTextNode" presStyleLbl="node3" presStyleIdx="0" presStyleCnt="2">
        <dgm:presLayoutVars>
          <dgm:chPref val="3"/>
        </dgm:presLayoutVars>
      </dgm:prSet>
      <dgm:spPr/>
    </dgm:pt>
    <dgm:pt modelId="{CB6BAEB4-02AC-4E0C-981E-4B9C358A5F18}" type="pres">
      <dgm:prSet presAssocID="{8F3D108B-9446-4DF0-B576-C42BC37E9C4E}" presName="level3hierChild" presStyleCnt="0"/>
      <dgm:spPr/>
    </dgm:pt>
    <dgm:pt modelId="{92ACBF86-9B9A-4D46-91D0-5A0B86D0E7C4}" type="pres">
      <dgm:prSet presAssocID="{92279862-ABCB-41D9-9536-E7A035983507}" presName="conn2-1" presStyleLbl="parChTrans1D2" presStyleIdx="1" presStyleCnt="2"/>
      <dgm:spPr/>
    </dgm:pt>
    <dgm:pt modelId="{5479F845-7EC8-4C2A-8A06-46B5EBDCBD05}" type="pres">
      <dgm:prSet presAssocID="{92279862-ABCB-41D9-9536-E7A035983507}" presName="connTx" presStyleLbl="parChTrans1D2" presStyleIdx="1" presStyleCnt="2"/>
      <dgm:spPr/>
    </dgm:pt>
    <dgm:pt modelId="{8C595AF8-7F7F-4D14-B25A-28614BBB9BB2}" type="pres">
      <dgm:prSet presAssocID="{52F26418-0E82-4B5F-8327-D5FC8B033232}" presName="root2" presStyleCnt="0"/>
      <dgm:spPr/>
    </dgm:pt>
    <dgm:pt modelId="{DD2855AA-8449-4D85-B582-0823265F5D6A}" type="pres">
      <dgm:prSet presAssocID="{52F26418-0E82-4B5F-8327-D5FC8B033232}" presName="LevelTwoTextNode" presStyleLbl="node2" presStyleIdx="1" presStyleCnt="2">
        <dgm:presLayoutVars>
          <dgm:chPref val="3"/>
        </dgm:presLayoutVars>
      </dgm:prSet>
      <dgm:spPr/>
    </dgm:pt>
    <dgm:pt modelId="{DB8931FA-B22B-4BBD-9937-2FD757CCB57F}" type="pres">
      <dgm:prSet presAssocID="{52F26418-0E82-4B5F-8327-D5FC8B033232}" presName="level3hierChild" presStyleCnt="0"/>
      <dgm:spPr/>
    </dgm:pt>
    <dgm:pt modelId="{76EDCFB5-2C98-4BED-B584-56EAD7C2DFC1}" type="pres">
      <dgm:prSet presAssocID="{58FB16D4-B0B3-438D-B22A-142CCF771950}" presName="conn2-1" presStyleLbl="parChTrans1D3" presStyleIdx="1" presStyleCnt="2"/>
      <dgm:spPr/>
    </dgm:pt>
    <dgm:pt modelId="{A4FD2B53-F960-479F-B353-9B9FB615418D}" type="pres">
      <dgm:prSet presAssocID="{58FB16D4-B0B3-438D-B22A-142CCF771950}" presName="connTx" presStyleLbl="parChTrans1D3" presStyleIdx="1" presStyleCnt="2"/>
      <dgm:spPr/>
    </dgm:pt>
    <dgm:pt modelId="{3F28EB2D-4BFF-4E76-8E24-AD596C3AE334}" type="pres">
      <dgm:prSet presAssocID="{2FDC9CD1-1C77-4BD9-BB71-B60B020D99E5}" presName="root2" presStyleCnt="0"/>
      <dgm:spPr/>
    </dgm:pt>
    <dgm:pt modelId="{F5EA66D0-B550-41EF-B8FC-A496C3FD9A88}" type="pres">
      <dgm:prSet presAssocID="{2FDC9CD1-1C77-4BD9-BB71-B60B020D99E5}" presName="LevelTwoTextNode" presStyleLbl="node3" presStyleIdx="1" presStyleCnt="2">
        <dgm:presLayoutVars>
          <dgm:chPref val="3"/>
        </dgm:presLayoutVars>
      </dgm:prSet>
      <dgm:spPr/>
    </dgm:pt>
    <dgm:pt modelId="{EB471250-693F-4D82-BE6D-FD6118BE1195}" type="pres">
      <dgm:prSet presAssocID="{2FDC9CD1-1C77-4BD9-BB71-B60B020D99E5}" presName="level3hierChild" presStyleCnt="0"/>
      <dgm:spPr/>
    </dgm:pt>
  </dgm:ptLst>
  <dgm:cxnLst>
    <dgm:cxn modelId="{B05CE30A-B58D-4214-AB7F-F3032F9A6619}" srcId="{196508CB-119D-4CB8-9329-E846A6980997}" destId="{8F3D108B-9446-4DF0-B576-C42BC37E9C4E}" srcOrd="0" destOrd="0" parTransId="{751B8FA4-42AA-41C5-A0BF-DE7D4A653DFA}" sibTransId="{5D7DAFCB-79DE-4887-B726-BDB693DAA05A}"/>
    <dgm:cxn modelId="{B3DAD426-742B-446D-90E2-8E83793C7765}" type="presOf" srcId="{92279862-ABCB-41D9-9536-E7A035983507}" destId="{92ACBF86-9B9A-4D46-91D0-5A0B86D0E7C4}" srcOrd="0" destOrd="0" presId="urn:microsoft.com/office/officeart/2005/8/layout/hierarchy2"/>
    <dgm:cxn modelId="{E11AC629-3A83-44A9-9C24-14D7FD89A92D}" type="presOf" srcId="{58FB16D4-B0B3-438D-B22A-142CCF771950}" destId="{A4FD2B53-F960-479F-B353-9B9FB615418D}" srcOrd="1" destOrd="0" presId="urn:microsoft.com/office/officeart/2005/8/layout/hierarchy2"/>
    <dgm:cxn modelId="{88A9D52C-A04A-42E0-AB66-2C32E00A352B}" srcId="{70602918-419D-436F-9891-223609C0C1D5}" destId="{52F26418-0E82-4B5F-8327-D5FC8B033232}" srcOrd="1" destOrd="0" parTransId="{92279862-ABCB-41D9-9536-E7A035983507}" sibTransId="{001D00EE-BCD9-40A7-94AF-4CEA9EBD532A}"/>
    <dgm:cxn modelId="{95E2FA2F-5AAE-40EC-B2A5-626B6BBF6867}" type="presOf" srcId="{52F26418-0E82-4B5F-8327-D5FC8B033232}" destId="{DD2855AA-8449-4D85-B582-0823265F5D6A}" srcOrd="0" destOrd="0" presId="urn:microsoft.com/office/officeart/2005/8/layout/hierarchy2"/>
    <dgm:cxn modelId="{9FAA2036-3E6D-48B5-8102-2F3DB4891AE1}" type="presOf" srcId="{8F3D108B-9446-4DF0-B576-C42BC37E9C4E}" destId="{7513FE06-C8CE-407B-9E19-7BCDEE2A55B2}" srcOrd="0" destOrd="0" presId="urn:microsoft.com/office/officeart/2005/8/layout/hierarchy2"/>
    <dgm:cxn modelId="{CE3BE05F-57E6-4FD4-B631-8CC640E715C4}" type="presOf" srcId="{58FB16D4-B0B3-438D-B22A-142CCF771950}" destId="{76EDCFB5-2C98-4BED-B584-56EAD7C2DFC1}" srcOrd="0" destOrd="0" presId="urn:microsoft.com/office/officeart/2005/8/layout/hierarchy2"/>
    <dgm:cxn modelId="{C4D66A41-6D82-4E25-B9C8-F72C5B3643D3}" type="presOf" srcId="{70602918-419D-436F-9891-223609C0C1D5}" destId="{2A992FE9-8919-4776-9331-0CA3AE231C89}" srcOrd="0" destOrd="0" presId="urn:microsoft.com/office/officeart/2005/8/layout/hierarchy2"/>
    <dgm:cxn modelId="{99FED542-AB15-4428-809F-93EBBC1EEB92}" type="presOf" srcId="{751B8FA4-42AA-41C5-A0BF-DE7D4A653DFA}" destId="{35707AB2-CF17-43FA-9775-396B0927C4B1}" srcOrd="0" destOrd="0" presId="urn:microsoft.com/office/officeart/2005/8/layout/hierarchy2"/>
    <dgm:cxn modelId="{2AE5C44D-6739-482D-84B4-578A31D5AE27}" type="presOf" srcId="{2FDC9CD1-1C77-4BD9-BB71-B60B020D99E5}" destId="{F5EA66D0-B550-41EF-B8FC-A496C3FD9A88}" srcOrd="0" destOrd="0" presId="urn:microsoft.com/office/officeart/2005/8/layout/hierarchy2"/>
    <dgm:cxn modelId="{A8C3E16D-24DE-40F5-8764-C680ECB07009}" type="presOf" srcId="{92279862-ABCB-41D9-9536-E7A035983507}" destId="{5479F845-7EC8-4C2A-8A06-46B5EBDCBD05}" srcOrd="1" destOrd="0" presId="urn:microsoft.com/office/officeart/2005/8/layout/hierarchy2"/>
    <dgm:cxn modelId="{B9558681-D6E2-4A7B-819D-DD722E544C22}" srcId="{0D1D2898-2FCF-4842-86D1-779CC5F8E949}" destId="{70602918-419D-436F-9891-223609C0C1D5}" srcOrd="0" destOrd="0" parTransId="{93887A47-F795-41BD-BCBF-4ED6A3E1BBD2}" sibTransId="{E314C9A3-A206-4115-8244-034049007B7D}"/>
    <dgm:cxn modelId="{2885A4B6-EEB3-4B16-854D-582D464614E0}" type="presOf" srcId="{B957FA8B-6A50-483D-B309-43C7674CE1C4}" destId="{A28BF26D-FC2C-4C43-9885-AD18E04001BF}" srcOrd="1" destOrd="0" presId="urn:microsoft.com/office/officeart/2005/8/layout/hierarchy2"/>
    <dgm:cxn modelId="{B58326C3-407D-4C4D-AD65-C5E2561F8C88}" type="presOf" srcId="{196508CB-119D-4CB8-9329-E846A6980997}" destId="{62B495C3-1995-4BCE-AD7F-EE1AFF29FB7A}" srcOrd="0" destOrd="0" presId="urn:microsoft.com/office/officeart/2005/8/layout/hierarchy2"/>
    <dgm:cxn modelId="{781908CD-70F0-4BDF-996B-CD3304612FAB}" srcId="{52F26418-0E82-4B5F-8327-D5FC8B033232}" destId="{2FDC9CD1-1C77-4BD9-BB71-B60B020D99E5}" srcOrd="0" destOrd="0" parTransId="{58FB16D4-B0B3-438D-B22A-142CCF771950}" sibTransId="{9ED9C058-24CE-4F94-96DF-A8558C1828C2}"/>
    <dgm:cxn modelId="{82F9CBD8-2108-4A7F-996B-07DDF556EEF6}" srcId="{70602918-419D-436F-9891-223609C0C1D5}" destId="{196508CB-119D-4CB8-9329-E846A6980997}" srcOrd="0" destOrd="0" parTransId="{B957FA8B-6A50-483D-B309-43C7674CE1C4}" sibTransId="{1F62D708-7C9F-46E0-B3C6-5934EA256F1D}"/>
    <dgm:cxn modelId="{9A4351DB-65BF-4D82-B9CD-3B0A18656D4D}" type="presOf" srcId="{751B8FA4-42AA-41C5-A0BF-DE7D4A653DFA}" destId="{54900CED-46AB-4A79-ACFB-18FFBB21567D}" srcOrd="1" destOrd="0" presId="urn:microsoft.com/office/officeart/2005/8/layout/hierarchy2"/>
    <dgm:cxn modelId="{D8D6CFDE-3F5C-43DE-9077-7304CD426A23}" type="presOf" srcId="{B957FA8B-6A50-483D-B309-43C7674CE1C4}" destId="{CED3B2C0-F0EA-43EC-8F3D-4B863A882B65}" srcOrd="0" destOrd="0" presId="urn:microsoft.com/office/officeart/2005/8/layout/hierarchy2"/>
    <dgm:cxn modelId="{EFEC33EB-33B3-420D-97CE-CC1BC1519BC2}" type="presOf" srcId="{0D1D2898-2FCF-4842-86D1-779CC5F8E949}" destId="{3C4851AA-9B5B-40B8-99ED-DDC566DF09EE}" srcOrd="0" destOrd="0" presId="urn:microsoft.com/office/officeart/2005/8/layout/hierarchy2"/>
    <dgm:cxn modelId="{BD3C4E3F-DFCC-4FD8-84C3-17A930CD9E2B}" type="presParOf" srcId="{3C4851AA-9B5B-40B8-99ED-DDC566DF09EE}" destId="{EC09EA22-CEFA-4629-B934-27FD930B3784}" srcOrd="0" destOrd="0" presId="urn:microsoft.com/office/officeart/2005/8/layout/hierarchy2"/>
    <dgm:cxn modelId="{F257BFA4-B2B8-4031-A316-5F7C78F7EC80}" type="presParOf" srcId="{EC09EA22-CEFA-4629-B934-27FD930B3784}" destId="{2A992FE9-8919-4776-9331-0CA3AE231C89}" srcOrd="0" destOrd="0" presId="urn:microsoft.com/office/officeart/2005/8/layout/hierarchy2"/>
    <dgm:cxn modelId="{8F1923E4-A2BC-4CEA-A969-F0D14EC448B5}" type="presParOf" srcId="{EC09EA22-CEFA-4629-B934-27FD930B3784}" destId="{DF469CA7-1AF6-46AE-9C46-690CEAA923BF}" srcOrd="1" destOrd="0" presId="urn:microsoft.com/office/officeart/2005/8/layout/hierarchy2"/>
    <dgm:cxn modelId="{5A7C7823-A96C-4573-8374-BFF067F4CEC8}" type="presParOf" srcId="{DF469CA7-1AF6-46AE-9C46-690CEAA923BF}" destId="{CED3B2C0-F0EA-43EC-8F3D-4B863A882B65}" srcOrd="0" destOrd="0" presId="urn:microsoft.com/office/officeart/2005/8/layout/hierarchy2"/>
    <dgm:cxn modelId="{4380C038-1C62-4CAF-B407-B61C492F5AD7}" type="presParOf" srcId="{CED3B2C0-F0EA-43EC-8F3D-4B863A882B65}" destId="{A28BF26D-FC2C-4C43-9885-AD18E04001BF}" srcOrd="0" destOrd="0" presId="urn:microsoft.com/office/officeart/2005/8/layout/hierarchy2"/>
    <dgm:cxn modelId="{A17E659D-5FCF-4E75-A36F-E502FB552084}" type="presParOf" srcId="{DF469CA7-1AF6-46AE-9C46-690CEAA923BF}" destId="{0F17308A-D8D4-436D-8E2C-2C8F22905A64}" srcOrd="1" destOrd="0" presId="urn:microsoft.com/office/officeart/2005/8/layout/hierarchy2"/>
    <dgm:cxn modelId="{72225C75-8ECD-495A-BE42-84F6F1B096C2}" type="presParOf" srcId="{0F17308A-D8D4-436D-8E2C-2C8F22905A64}" destId="{62B495C3-1995-4BCE-AD7F-EE1AFF29FB7A}" srcOrd="0" destOrd="0" presId="urn:microsoft.com/office/officeart/2005/8/layout/hierarchy2"/>
    <dgm:cxn modelId="{180EC4FA-79E3-42F4-91FA-FF12B17E78C1}" type="presParOf" srcId="{0F17308A-D8D4-436D-8E2C-2C8F22905A64}" destId="{8DEAB6A0-3565-4B56-982F-4C5B4996A18E}" srcOrd="1" destOrd="0" presId="urn:microsoft.com/office/officeart/2005/8/layout/hierarchy2"/>
    <dgm:cxn modelId="{55A4D9E6-68D3-4D40-9F74-5F1D570CE4B3}" type="presParOf" srcId="{8DEAB6A0-3565-4B56-982F-4C5B4996A18E}" destId="{35707AB2-CF17-43FA-9775-396B0927C4B1}" srcOrd="0" destOrd="0" presId="urn:microsoft.com/office/officeart/2005/8/layout/hierarchy2"/>
    <dgm:cxn modelId="{94F36363-C8CA-43D5-B0A6-58C145571A8A}" type="presParOf" srcId="{35707AB2-CF17-43FA-9775-396B0927C4B1}" destId="{54900CED-46AB-4A79-ACFB-18FFBB21567D}" srcOrd="0" destOrd="0" presId="urn:microsoft.com/office/officeart/2005/8/layout/hierarchy2"/>
    <dgm:cxn modelId="{9F6B00C4-552A-45CA-AA99-982F3D19E106}" type="presParOf" srcId="{8DEAB6A0-3565-4B56-982F-4C5B4996A18E}" destId="{E5A6E49A-1469-4BEB-A78F-CCD0BEC93D3A}" srcOrd="1" destOrd="0" presId="urn:microsoft.com/office/officeart/2005/8/layout/hierarchy2"/>
    <dgm:cxn modelId="{1A974AF4-05D7-44F7-BF70-BFEC3E81A31A}" type="presParOf" srcId="{E5A6E49A-1469-4BEB-A78F-CCD0BEC93D3A}" destId="{7513FE06-C8CE-407B-9E19-7BCDEE2A55B2}" srcOrd="0" destOrd="0" presId="urn:microsoft.com/office/officeart/2005/8/layout/hierarchy2"/>
    <dgm:cxn modelId="{1365E153-6531-43AE-9571-E72F97D9ED86}" type="presParOf" srcId="{E5A6E49A-1469-4BEB-A78F-CCD0BEC93D3A}" destId="{CB6BAEB4-02AC-4E0C-981E-4B9C358A5F18}" srcOrd="1" destOrd="0" presId="urn:microsoft.com/office/officeart/2005/8/layout/hierarchy2"/>
    <dgm:cxn modelId="{12A80649-E10D-49A2-93A2-C4AF990041E8}" type="presParOf" srcId="{DF469CA7-1AF6-46AE-9C46-690CEAA923BF}" destId="{92ACBF86-9B9A-4D46-91D0-5A0B86D0E7C4}" srcOrd="2" destOrd="0" presId="urn:microsoft.com/office/officeart/2005/8/layout/hierarchy2"/>
    <dgm:cxn modelId="{01211EC3-9788-4B78-84A6-169B76A304CB}" type="presParOf" srcId="{92ACBF86-9B9A-4D46-91D0-5A0B86D0E7C4}" destId="{5479F845-7EC8-4C2A-8A06-46B5EBDCBD05}" srcOrd="0" destOrd="0" presId="urn:microsoft.com/office/officeart/2005/8/layout/hierarchy2"/>
    <dgm:cxn modelId="{8094968B-470E-425E-A4BA-3E151DAA0908}" type="presParOf" srcId="{DF469CA7-1AF6-46AE-9C46-690CEAA923BF}" destId="{8C595AF8-7F7F-4D14-B25A-28614BBB9BB2}" srcOrd="3" destOrd="0" presId="urn:microsoft.com/office/officeart/2005/8/layout/hierarchy2"/>
    <dgm:cxn modelId="{C8896A99-52DC-4784-8002-7608086D8A48}" type="presParOf" srcId="{8C595AF8-7F7F-4D14-B25A-28614BBB9BB2}" destId="{DD2855AA-8449-4D85-B582-0823265F5D6A}" srcOrd="0" destOrd="0" presId="urn:microsoft.com/office/officeart/2005/8/layout/hierarchy2"/>
    <dgm:cxn modelId="{0F771869-ECBE-47EA-B672-8A2BF19471C9}" type="presParOf" srcId="{8C595AF8-7F7F-4D14-B25A-28614BBB9BB2}" destId="{DB8931FA-B22B-4BBD-9937-2FD757CCB57F}" srcOrd="1" destOrd="0" presId="urn:microsoft.com/office/officeart/2005/8/layout/hierarchy2"/>
    <dgm:cxn modelId="{C527AD74-3F1B-4940-B8D1-37B8360480DD}" type="presParOf" srcId="{DB8931FA-B22B-4BBD-9937-2FD757CCB57F}" destId="{76EDCFB5-2C98-4BED-B584-56EAD7C2DFC1}" srcOrd="0" destOrd="0" presId="urn:microsoft.com/office/officeart/2005/8/layout/hierarchy2"/>
    <dgm:cxn modelId="{47797F15-BD44-4B2C-8409-2B7E92F4FF23}" type="presParOf" srcId="{76EDCFB5-2C98-4BED-B584-56EAD7C2DFC1}" destId="{A4FD2B53-F960-479F-B353-9B9FB615418D}" srcOrd="0" destOrd="0" presId="urn:microsoft.com/office/officeart/2005/8/layout/hierarchy2"/>
    <dgm:cxn modelId="{120222AE-9B82-4714-A89D-0C6C568B0DD7}" type="presParOf" srcId="{DB8931FA-B22B-4BBD-9937-2FD757CCB57F}" destId="{3F28EB2D-4BFF-4E76-8E24-AD596C3AE334}" srcOrd="1" destOrd="0" presId="urn:microsoft.com/office/officeart/2005/8/layout/hierarchy2"/>
    <dgm:cxn modelId="{EAF787DE-8A6E-4C1C-8800-CE2CB3FF566A}" type="presParOf" srcId="{3F28EB2D-4BFF-4E76-8E24-AD596C3AE334}" destId="{F5EA66D0-B550-41EF-B8FC-A496C3FD9A88}" srcOrd="0" destOrd="0" presId="urn:microsoft.com/office/officeart/2005/8/layout/hierarchy2"/>
    <dgm:cxn modelId="{82EA6B92-24BF-4ABF-A617-D176AA9BDA2D}" type="presParOf" srcId="{3F28EB2D-4BFF-4E76-8E24-AD596C3AE334}" destId="{EB471250-693F-4D82-BE6D-FD6118BE1195}" srcOrd="1" destOrd="0" presId="urn:microsoft.com/office/officeart/2005/8/layout/hierarchy2"/>
  </dgm:cxnLst>
  <dgm:bg/>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68FA6603-A261-4B01-85D8-395B0104F871}">
      <dsp:nvSpPr>
        <dsp:cNvPr id="0" name=""/>
        <dsp:cNvSpPr/>
      </dsp:nvSpPr>
      <dsp:spPr>
        <a:xfrm>
          <a:off x="2608" y="249641"/>
          <a:ext cx="2185528" cy="1947087"/>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5400" tIns="25400" rIns="25400" bIns="25400" numCol="1" spcCol="1270" anchor="ctr" anchorCtr="0">
          <a:noAutofit/>
        </a:bodyPr>
        <a:lstStyle/>
        <a:p>
          <a:pPr marL="0" lvl="0" indent="0" algn="ctr" defTabSz="1778000">
            <a:lnSpc>
              <a:spcPct val="90000"/>
            </a:lnSpc>
            <a:spcBef>
              <a:spcPct val="0"/>
            </a:spcBef>
            <a:spcAft>
              <a:spcPct val="35000"/>
            </a:spcAft>
            <a:buNone/>
          </a:pPr>
          <a:r>
            <a:rPr lang="zh-TW" altLang="en-US" sz="4000" b="1" kern="1200" dirty="0">
              <a:latin typeface="標楷體" pitchFamily="65" charset="-120"/>
              <a:ea typeface="標楷體" pitchFamily="65" charset="-120"/>
            </a:rPr>
            <a:t>未到</a:t>
          </a:r>
          <a:endParaRPr lang="en-US" altLang="zh-TW" sz="4000" b="1" kern="1200" dirty="0">
            <a:latin typeface="標楷體" pitchFamily="65" charset="-120"/>
            <a:ea typeface="標楷體" pitchFamily="65" charset="-120"/>
          </a:endParaRPr>
        </a:p>
        <a:p>
          <a:pPr marL="0" lvl="0" indent="0" algn="ctr" defTabSz="1778000">
            <a:lnSpc>
              <a:spcPct val="90000"/>
            </a:lnSpc>
            <a:spcBef>
              <a:spcPct val="0"/>
            </a:spcBef>
            <a:spcAft>
              <a:spcPct val="35000"/>
            </a:spcAft>
            <a:buNone/>
          </a:pPr>
          <a:r>
            <a:rPr lang="zh-TW" altLang="en-US" sz="3000" b="1" kern="1200" dirty="0">
              <a:latin typeface="標楷體" pitchFamily="65" charset="-120"/>
              <a:ea typeface="標楷體" pitchFamily="65" charset="-120"/>
            </a:rPr>
            <a:t>拆除期限</a:t>
          </a:r>
        </a:p>
      </dsp:txBody>
      <dsp:txXfrm>
        <a:off x="59636" y="306669"/>
        <a:ext cx="2071472" cy="1833031"/>
      </dsp:txXfrm>
    </dsp:sp>
    <dsp:sp modelId="{738C7407-BF74-4586-B3A4-DCEA1D36D62F}">
      <dsp:nvSpPr>
        <dsp:cNvPr id="0" name=""/>
        <dsp:cNvSpPr/>
      </dsp:nvSpPr>
      <dsp:spPr>
        <a:xfrm rot="19469312">
          <a:off x="2087687" y="869320"/>
          <a:ext cx="1080092" cy="80341"/>
        </a:xfrm>
        <a:custGeom>
          <a:avLst/>
          <a:gdLst/>
          <a:ahLst/>
          <a:cxnLst/>
          <a:rect l="0" t="0" r="0" b="0"/>
          <a:pathLst>
            <a:path>
              <a:moveTo>
                <a:pt x="0" y="40170"/>
              </a:moveTo>
              <a:lnTo>
                <a:pt x="1080092" y="40170"/>
              </a:lnTo>
            </a:path>
          </a:pathLst>
        </a:cu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600731" y="882488"/>
        <a:ext cx="54004" cy="54004"/>
      </dsp:txXfrm>
    </dsp:sp>
    <dsp:sp modelId="{9DD24D45-E792-4E80-83F0-40BDF05342AF}">
      <dsp:nvSpPr>
        <dsp:cNvPr id="0" name=""/>
        <dsp:cNvSpPr/>
      </dsp:nvSpPr>
      <dsp:spPr>
        <a:xfrm>
          <a:off x="3067331" y="49414"/>
          <a:ext cx="2185528" cy="1092764"/>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b="1" kern="1200" dirty="0">
              <a:latin typeface="標楷體" pitchFamily="65" charset="-120"/>
              <a:ea typeface="標楷體" pitchFamily="65" charset="-120"/>
            </a:rPr>
            <a:t>原規模</a:t>
          </a:r>
        </a:p>
      </dsp:txBody>
      <dsp:txXfrm>
        <a:off x="3099337" y="81420"/>
        <a:ext cx="2121516" cy="1028752"/>
      </dsp:txXfrm>
    </dsp:sp>
    <dsp:sp modelId="{F7E898B7-787A-4630-B77B-B14FBC71C5D2}">
      <dsp:nvSpPr>
        <dsp:cNvPr id="0" name=""/>
        <dsp:cNvSpPr/>
      </dsp:nvSpPr>
      <dsp:spPr>
        <a:xfrm>
          <a:off x="5252859" y="555625"/>
          <a:ext cx="874211" cy="80341"/>
        </a:xfrm>
        <a:custGeom>
          <a:avLst/>
          <a:gdLst/>
          <a:ahLst/>
          <a:cxnLst/>
          <a:rect l="0" t="0" r="0" b="0"/>
          <a:pathLst>
            <a:path>
              <a:moveTo>
                <a:pt x="0" y="40170"/>
              </a:moveTo>
              <a:lnTo>
                <a:pt x="874211" y="40170"/>
              </a:lnTo>
            </a:path>
          </a:pathLst>
        </a:custGeom>
        <a:noFill/>
        <a:ln w="9525" cap="flat" cmpd="sng" algn="ctr">
          <a:solidFill>
            <a:schemeClr val="accent4">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5668110" y="573941"/>
        <a:ext cx="43710" cy="43710"/>
      </dsp:txXfrm>
    </dsp:sp>
    <dsp:sp modelId="{799ADD98-E040-45BF-B655-ACB457469A45}">
      <dsp:nvSpPr>
        <dsp:cNvPr id="0" name=""/>
        <dsp:cNvSpPr/>
      </dsp:nvSpPr>
      <dsp:spPr>
        <a:xfrm>
          <a:off x="6127071" y="49414"/>
          <a:ext cx="2185528" cy="1092764"/>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標楷體" pitchFamily="65" charset="-120"/>
              <a:ea typeface="標楷體" pitchFamily="65" charset="-120"/>
            </a:rPr>
            <a:t>拍照列管</a:t>
          </a:r>
          <a:endParaRPr lang="en-US" altLang="zh-TW" sz="2400" b="1" kern="1200" dirty="0">
            <a:latin typeface="標楷體" pitchFamily="65" charset="-120"/>
            <a:ea typeface="標楷體" pitchFamily="65" charset="-120"/>
          </a:endParaRPr>
        </a:p>
        <a:p>
          <a:pPr marL="0" lvl="0" indent="0" algn="ctr" defTabSz="1066800">
            <a:lnSpc>
              <a:spcPct val="90000"/>
            </a:lnSpc>
            <a:spcBef>
              <a:spcPct val="0"/>
            </a:spcBef>
            <a:spcAft>
              <a:spcPct val="35000"/>
            </a:spcAft>
            <a:buNone/>
          </a:pPr>
          <a:r>
            <a:rPr lang="zh-TW" altLang="en-US" sz="2400" b="1" kern="1200" dirty="0">
              <a:latin typeface="標楷體" pitchFamily="65" charset="-120"/>
              <a:ea typeface="標楷體" pitchFamily="65" charset="-120"/>
            </a:rPr>
            <a:t>暫免拆除</a:t>
          </a:r>
        </a:p>
      </dsp:txBody>
      <dsp:txXfrm>
        <a:off x="6159077" y="81420"/>
        <a:ext cx="2121516" cy="1028752"/>
      </dsp:txXfrm>
    </dsp:sp>
    <dsp:sp modelId="{CC7F3F45-982E-49B7-8D05-1F3FF4BE2384}">
      <dsp:nvSpPr>
        <dsp:cNvPr id="0" name=""/>
        <dsp:cNvSpPr/>
      </dsp:nvSpPr>
      <dsp:spPr>
        <a:xfrm rot="2135609">
          <a:off x="2087135" y="1497659"/>
          <a:ext cx="1081197" cy="80341"/>
        </a:xfrm>
        <a:custGeom>
          <a:avLst/>
          <a:gdLst/>
          <a:ahLst/>
          <a:cxnLst/>
          <a:rect l="0" t="0" r="0" b="0"/>
          <a:pathLst>
            <a:path>
              <a:moveTo>
                <a:pt x="0" y="40170"/>
              </a:moveTo>
              <a:lnTo>
                <a:pt x="1081197" y="40170"/>
              </a:lnTo>
            </a:path>
          </a:pathLst>
        </a:custGeom>
        <a:noFill/>
        <a:ln w="9525" cap="flat" cmpd="sng" algn="ctr">
          <a:solidFill>
            <a:schemeClr val="accent4">
              <a:shade val="6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600704" y="1510800"/>
        <a:ext cx="54059" cy="54059"/>
      </dsp:txXfrm>
    </dsp:sp>
    <dsp:sp modelId="{0DEE71A4-C61D-41AD-B029-0BBEC02CEB57}">
      <dsp:nvSpPr>
        <dsp:cNvPr id="0" name=""/>
        <dsp:cNvSpPr/>
      </dsp:nvSpPr>
      <dsp:spPr>
        <a:xfrm>
          <a:off x="3067331" y="1306093"/>
          <a:ext cx="2185528" cy="1092764"/>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kern="1200" dirty="0">
              <a:latin typeface="標楷體" pitchFamily="65" charset="-120"/>
              <a:ea typeface="標楷體" pitchFamily="65" charset="-120"/>
            </a:rPr>
            <a:t>增建擴大</a:t>
          </a:r>
        </a:p>
      </dsp:txBody>
      <dsp:txXfrm>
        <a:off x="3099337" y="1338099"/>
        <a:ext cx="2121516" cy="1028752"/>
      </dsp:txXfrm>
    </dsp:sp>
    <dsp:sp modelId="{42CBE7C4-9A82-4A9C-971F-45802D9013B5}">
      <dsp:nvSpPr>
        <dsp:cNvPr id="0" name=""/>
        <dsp:cNvSpPr/>
      </dsp:nvSpPr>
      <dsp:spPr>
        <a:xfrm>
          <a:off x="5252859" y="1812304"/>
          <a:ext cx="874211" cy="80341"/>
        </a:xfrm>
        <a:custGeom>
          <a:avLst/>
          <a:gdLst/>
          <a:ahLst/>
          <a:cxnLst/>
          <a:rect l="0" t="0" r="0" b="0"/>
          <a:pathLst>
            <a:path>
              <a:moveTo>
                <a:pt x="0" y="40170"/>
              </a:moveTo>
              <a:lnTo>
                <a:pt x="874211" y="40170"/>
              </a:lnTo>
            </a:path>
          </a:pathLst>
        </a:custGeom>
        <a:noFill/>
        <a:ln w="9525" cap="flat" cmpd="sng" algn="ctr">
          <a:solidFill>
            <a:schemeClr val="accent4">
              <a:shade val="80000"/>
              <a:hueOff val="0"/>
              <a:satOff val="0"/>
              <a:lumOff val="0"/>
              <a:alphaOff val="0"/>
            </a:schemeClr>
          </a:solidFill>
          <a:prstDash val="solid"/>
        </a:ln>
        <a:effectLst/>
      </dsp:spPr>
      <dsp:style>
        <a:lnRef idx="1">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5668110" y="1830620"/>
        <a:ext cx="43710" cy="43710"/>
      </dsp:txXfrm>
    </dsp:sp>
    <dsp:sp modelId="{AA1A1CCD-2748-40FE-A27B-26B5B632BA5D}">
      <dsp:nvSpPr>
        <dsp:cNvPr id="0" name=""/>
        <dsp:cNvSpPr/>
      </dsp:nvSpPr>
      <dsp:spPr>
        <a:xfrm>
          <a:off x="6127071" y="1306093"/>
          <a:ext cx="2185528" cy="1092764"/>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19050" tIns="19050" rIns="19050" bIns="19050" numCol="1" spcCol="1270" anchor="ctr" anchorCtr="0">
          <a:noAutofit/>
        </a:bodyPr>
        <a:lstStyle/>
        <a:p>
          <a:pPr marL="0" lvl="0" indent="0" algn="ctr" defTabSz="1333500">
            <a:lnSpc>
              <a:spcPct val="90000"/>
            </a:lnSpc>
            <a:spcBef>
              <a:spcPct val="0"/>
            </a:spcBef>
            <a:spcAft>
              <a:spcPct val="35000"/>
            </a:spcAft>
            <a:buNone/>
          </a:pPr>
          <a:r>
            <a:rPr lang="zh-TW" altLang="en-US" sz="3000" b="1" u="sng" kern="1200" dirty="0">
              <a:solidFill>
                <a:srgbClr val="FF0000"/>
              </a:solidFill>
              <a:latin typeface="標楷體" pitchFamily="65" charset="-120"/>
              <a:ea typeface="標楷體" pitchFamily="65" charset="-120"/>
            </a:rPr>
            <a:t>查報拆除！</a:t>
          </a:r>
        </a:p>
      </dsp:txBody>
      <dsp:txXfrm>
        <a:off x="6159077" y="1338099"/>
        <a:ext cx="2121516" cy="1028752"/>
      </dsp:txXfrm>
    </dsp:sp>
  </dsp:spTree>
</dsp:drawing>
</file>

<file path=ppt/diagrams/drawing2.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A992FE9-8919-4776-9331-0CA3AE231C89}">
      <dsp:nvSpPr>
        <dsp:cNvPr id="0" name=""/>
        <dsp:cNvSpPr/>
      </dsp:nvSpPr>
      <dsp:spPr>
        <a:xfrm>
          <a:off x="5161" y="201161"/>
          <a:ext cx="2337543" cy="2277749"/>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22225" tIns="22225" rIns="22225" bIns="22225" numCol="1" spcCol="1270" anchor="ctr" anchorCtr="0">
          <a:noAutofit/>
        </a:bodyPr>
        <a:lstStyle/>
        <a:p>
          <a:pPr marL="0" lvl="0" indent="0" algn="ctr" defTabSz="1555750">
            <a:lnSpc>
              <a:spcPct val="90000"/>
            </a:lnSpc>
            <a:spcBef>
              <a:spcPct val="0"/>
            </a:spcBef>
            <a:spcAft>
              <a:spcPct val="35000"/>
            </a:spcAft>
            <a:buNone/>
          </a:pPr>
          <a:r>
            <a:rPr lang="zh-TW" altLang="en-US" sz="3500" b="1" kern="1200">
              <a:latin typeface="標楷體" panose="03000509000000000000" pitchFamily="65" charset="-120"/>
              <a:ea typeface="標楷體" panose="03000509000000000000" pitchFamily="65" charset="-120"/>
            </a:rPr>
            <a:t>圖說註明</a:t>
          </a:r>
          <a:endParaRPr lang="en-US" altLang="zh-TW" sz="3500" b="1" kern="1200">
            <a:latin typeface="標楷體" panose="03000509000000000000" pitchFamily="65" charset="-120"/>
            <a:ea typeface="標楷體" panose="03000509000000000000" pitchFamily="65" charset="-120"/>
          </a:endParaRPr>
        </a:p>
        <a:p>
          <a:pPr marL="0" lvl="0" indent="0" algn="ctr" defTabSz="1555750">
            <a:lnSpc>
              <a:spcPct val="90000"/>
            </a:lnSpc>
            <a:spcBef>
              <a:spcPct val="0"/>
            </a:spcBef>
            <a:spcAft>
              <a:spcPct val="35000"/>
            </a:spcAft>
            <a:buNone/>
          </a:pPr>
          <a:r>
            <a:rPr lang="zh-TW" altLang="en-US" sz="2800" b="1" kern="1200">
              <a:latin typeface="標楷體" panose="03000509000000000000" pitchFamily="65" charset="-120"/>
              <a:ea typeface="標楷體" panose="03000509000000000000" pitchFamily="65" charset="-120"/>
            </a:rPr>
            <a:t>舊有或增建</a:t>
          </a:r>
          <a:endParaRPr lang="zh-TW" altLang="en-US" sz="2800" kern="1200" dirty="0"/>
        </a:p>
      </dsp:txBody>
      <dsp:txXfrm>
        <a:off x="71874" y="267874"/>
        <a:ext cx="2204117" cy="2144323"/>
      </dsp:txXfrm>
    </dsp:sp>
    <dsp:sp modelId="{CED3B2C0-F0EA-43EC-8F3D-4B863A882B65}">
      <dsp:nvSpPr>
        <dsp:cNvPr id="0" name=""/>
        <dsp:cNvSpPr/>
      </dsp:nvSpPr>
      <dsp:spPr>
        <a:xfrm rot="19457599">
          <a:off x="2234474" y="964765"/>
          <a:ext cx="1151477" cy="78497"/>
        </a:xfrm>
        <a:custGeom>
          <a:avLst/>
          <a:gdLst/>
          <a:ahLst/>
          <a:cxnLst/>
          <a:rect l="0" t="0" r="0" b="0"/>
          <a:pathLst>
            <a:path>
              <a:moveTo>
                <a:pt x="0" y="39248"/>
              </a:moveTo>
              <a:lnTo>
                <a:pt x="1151477" y="39248"/>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781426" y="975227"/>
        <a:ext cx="57573" cy="57573"/>
      </dsp:txXfrm>
    </dsp:sp>
    <dsp:sp modelId="{62B495C3-1995-4BCE-AD7F-EE1AFF29FB7A}">
      <dsp:nvSpPr>
        <dsp:cNvPr id="0" name=""/>
        <dsp:cNvSpPr/>
      </dsp:nvSpPr>
      <dsp:spPr>
        <a:xfrm>
          <a:off x="3277722" y="83606"/>
          <a:ext cx="2337543" cy="116877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latin typeface="標楷體" panose="03000509000000000000" pitchFamily="65" charset="-120"/>
              <a:ea typeface="標楷體" panose="03000509000000000000" pitchFamily="65" charset="-120"/>
            </a:rPr>
            <a:t>適用舊有房屋</a:t>
          </a:r>
          <a:endParaRPr lang="en-US" altLang="zh-TW" sz="2500" b="1" kern="1200" dirty="0">
            <a:latin typeface="標楷體" panose="03000509000000000000" pitchFamily="65" charset="-120"/>
            <a:ea typeface="標楷體" panose="03000509000000000000" pitchFamily="65" charset="-120"/>
          </a:endParaRPr>
        </a:p>
        <a:p>
          <a:pPr marL="0" lvl="0" indent="0" algn="ctr" defTabSz="1111250">
            <a:lnSpc>
              <a:spcPct val="90000"/>
            </a:lnSpc>
            <a:spcBef>
              <a:spcPct val="0"/>
            </a:spcBef>
            <a:spcAft>
              <a:spcPct val="35000"/>
            </a:spcAft>
            <a:buNone/>
          </a:pPr>
          <a:r>
            <a:rPr lang="en-US" altLang="zh-TW" sz="1800" b="1" kern="1200" dirty="0">
              <a:latin typeface="標楷體" panose="03000509000000000000" pitchFamily="65" charset="-120"/>
              <a:ea typeface="標楷體" panose="03000509000000000000" pitchFamily="65" charset="-120"/>
            </a:rPr>
            <a:t>(</a:t>
          </a:r>
          <a:r>
            <a:rPr lang="zh-TW" altLang="en-US" sz="1800" b="1" kern="1200" dirty="0">
              <a:latin typeface="標楷體" panose="03000509000000000000" pitchFamily="65" charset="-120"/>
              <a:ea typeface="標楷體" panose="03000509000000000000" pitchFamily="65" charset="-120"/>
            </a:rPr>
            <a:t>取得舊有房屋證明</a:t>
          </a:r>
          <a:r>
            <a:rPr lang="en-US" altLang="zh-TW" sz="1800" b="1" kern="1200" dirty="0">
              <a:latin typeface="標楷體" panose="03000509000000000000" pitchFamily="65" charset="-120"/>
              <a:ea typeface="標楷體" panose="03000509000000000000" pitchFamily="65" charset="-120"/>
            </a:rPr>
            <a:t>)</a:t>
          </a:r>
          <a:endParaRPr lang="zh-TW" altLang="en-US" sz="1800" b="1" kern="1200" dirty="0"/>
        </a:p>
      </dsp:txBody>
      <dsp:txXfrm>
        <a:off x="3311954" y="117838"/>
        <a:ext cx="2269079" cy="1100307"/>
      </dsp:txXfrm>
    </dsp:sp>
    <dsp:sp modelId="{35707AB2-CF17-43FA-9775-396B0927C4B1}">
      <dsp:nvSpPr>
        <dsp:cNvPr id="0" name=""/>
        <dsp:cNvSpPr/>
      </dsp:nvSpPr>
      <dsp:spPr>
        <a:xfrm>
          <a:off x="5615265" y="628743"/>
          <a:ext cx="935017" cy="78497"/>
        </a:xfrm>
        <a:custGeom>
          <a:avLst/>
          <a:gdLst/>
          <a:ahLst/>
          <a:cxnLst/>
          <a:rect l="0" t="0" r="0" b="0"/>
          <a:pathLst>
            <a:path>
              <a:moveTo>
                <a:pt x="0" y="39248"/>
              </a:moveTo>
              <a:lnTo>
                <a:pt x="935017" y="39248"/>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6059399" y="644616"/>
        <a:ext cx="46750" cy="46750"/>
      </dsp:txXfrm>
    </dsp:sp>
    <dsp:sp modelId="{7513FE06-C8CE-407B-9E19-7BCDEE2A55B2}">
      <dsp:nvSpPr>
        <dsp:cNvPr id="0" name=""/>
        <dsp:cNvSpPr/>
      </dsp:nvSpPr>
      <dsp:spPr>
        <a:xfrm>
          <a:off x="6550283" y="83606"/>
          <a:ext cx="2337543" cy="116877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kern="1200" dirty="0">
              <a:latin typeface="標楷體" pitchFamily="65" charset="-120"/>
              <a:ea typeface="標楷體" pitchFamily="65" charset="-120"/>
            </a:rPr>
            <a:t>依法申請</a:t>
          </a:r>
          <a:endParaRPr lang="en-US" altLang="zh-TW" sz="2400" b="1" kern="1200" dirty="0">
            <a:latin typeface="標楷體" pitchFamily="65" charset="-120"/>
            <a:ea typeface="標楷體" pitchFamily="65" charset="-120"/>
          </a:endParaRPr>
        </a:p>
        <a:p>
          <a:pPr marL="0" lvl="0" indent="0" algn="ctr" defTabSz="1066800">
            <a:lnSpc>
              <a:spcPct val="90000"/>
            </a:lnSpc>
            <a:spcBef>
              <a:spcPct val="0"/>
            </a:spcBef>
            <a:spcAft>
              <a:spcPct val="35000"/>
            </a:spcAft>
            <a:buNone/>
          </a:pPr>
          <a:r>
            <a:rPr lang="zh-TW" altLang="en-US" sz="2400" b="1" kern="1200" dirty="0">
              <a:latin typeface="標楷體" pitchFamily="65" charset="-120"/>
              <a:ea typeface="標楷體" pitchFamily="65" charset="-120"/>
            </a:rPr>
            <a:t>補領建照</a:t>
          </a:r>
        </a:p>
      </dsp:txBody>
      <dsp:txXfrm>
        <a:off x="6584515" y="117838"/>
        <a:ext cx="2269079" cy="1100307"/>
      </dsp:txXfrm>
    </dsp:sp>
    <dsp:sp modelId="{92ACBF86-9B9A-4D46-91D0-5A0B86D0E7C4}">
      <dsp:nvSpPr>
        <dsp:cNvPr id="0" name=""/>
        <dsp:cNvSpPr/>
      </dsp:nvSpPr>
      <dsp:spPr>
        <a:xfrm rot="2142401">
          <a:off x="2234474" y="1636809"/>
          <a:ext cx="1151477" cy="78497"/>
        </a:xfrm>
        <a:custGeom>
          <a:avLst/>
          <a:gdLst/>
          <a:ahLst/>
          <a:cxnLst/>
          <a:rect l="0" t="0" r="0" b="0"/>
          <a:pathLst>
            <a:path>
              <a:moveTo>
                <a:pt x="0" y="39248"/>
              </a:moveTo>
              <a:lnTo>
                <a:pt x="1151477" y="39248"/>
              </a:lnTo>
            </a:path>
          </a:pathLst>
        </a:custGeom>
        <a:noFill/>
        <a:ln w="25400" cap="flat" cmpd="sng" algn="ctr">
          <a:solidFill>
            <a:schemeClr val="accent4">
              <a:shade val="6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2781426" y="1647270"/>
        <a:ext cx="57573" cy="57573"/>
      </dsp:txXfrm>
    </dsp:sp>
    <dsp:sp modelId="{DD2855AA-8449-4D85-B582-0823265F5D6A}">
      <dsp:nvSpPr>
        <dsp:cNvPr id="0" name=""/>
        <dsp:cNvSpPr/>
      </dsp:nvSpPr>
      <dsp:spPr>
        <a:xfrm>
          <a:off x="3277722" y="1427693"/>
          <a:ext cx="2337543" cy="116877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875" tIns="15875" rIns="15875" bIns="15875" numCol="1" spcCol="1270" anchor="ctr" anchorCtr="0">
          <a:noAutofit/>
        </a:bodyPr>
        <a:lstStyle/>
        <a:p>
          <a:pPr marL="0" lvl="0" indent="0" algn="ctr" defTabSz="1111250">
            <a:lnSpc>
              <a:spcPct val="90000"/>
            </a:lnSpc>
            <a:spcBef>
              <a:spcPct val="0"/>
            </a:spcBef>
            <a:spcAft>
              <a:spcPct val="35000"/>
            </a:spcAft>
            <a:buNone/>
          </a:pPr>
          <a:r>
            <a:rPr lang="zh-TW" altLang="en-US" sz="2500" b="1" kern="1200" dirty="0">
              <a:latin typeface="標楷體" pitchFamily="65" charset="-120"/>
              <a:ea typeface="標楷體" pitchFamily="65" charset="-120"/>
            </a:rPr>
            <a:t>違法增建</a:t>
          </a:r>
          <a:endParaRPr lang="en-US" altLang="zh-TW" sz="2500" b="1" kern="1200" dirty="0">
            <a:latin typeface="標楷體" pitchFamily="65" charset="-120"/>
            <a:ea typeface="標楷體" pitchFamily="65" charset="-120"/>
          </a:endParaRPr>
        </a:p>
      </dsp:txBody>
      <dsp:txXfrm>
        <a:off x="3311954" y="1461925"/>
        <a:ext cx="2269079" cy="1100307"/>
      </dsp:txXfrm>
    </dsp:sp>
    <dsp:sp modelId="{76EDCFB5-2C98-4BED-B584-56EAD7C2DFC1}">
      <dsp:nvSpPr>
        <dsp:cNvPr id="0" name=""/>
        <dsp:cNvSpPr/>
      </dsp:nvSpPr>
      <dsp:spPr>
        <a:xfrm>
          <a:off x="5615265" y="1972831"/>
          <a:ext cx="935017" cy="78497"/>
        </a:xfrm>
        <a:custGeom>
          <a:avLst/>
          <a:gdLst/>
          <a:ahLst/>
          <a:cxnLst/>
          <a:rect l="0" t="0" r="0" b="0"/>
          <a:pathLst>
            <a:path>
              <a:moveTo>
                <a:pt x="0" y="39248"/>
              </a:moveTo>
              <a:lnTo>
                <a:pt x="935017" y="39248"/>
              </a:lnTo>
            </a:path>
          </a:pathLst>
        </a:custGeom>
        <a:noFill/>
        <a:ln w="25400" cap="flat" cmpd="sng" algn="ctr">
          <a:solidFill>
            <a:schemeClr val="accent4">
              <a:shade val="80000"/>
              <a:hueOff val="0"/>
              <a:satOff val="0"/>
              <a:lumOff val="0"/>
              <a:alphaOff val="0"/>
            </a:schemeClr>
          </a:solidFill>
          <a:prstDash val="solid"/>
        </a:ln>
        <a:effectLst/>
      </dsp:spPr>
      <dsp:style>
        <a:lnRef idx="2">
          <a:scrgbClr r="0" g="0" b="0"/>
        </a:lnRef>
        <a:fillRef idx="0">
          <a:scrgbClr r="0" g="0" b="0"/>
        </a:fillRef>
        <a:effectRef idx="0">
          <a:scrgbClr r="0" g="0" b="0"/>
        </a:effectRef>
        <a:fontRef idx="minor"/>
      </dsp:style>
      <dsp:txBody>
        <a:bodyPr spcFirstLastPara="0" vert="horz" wrap="square" lIns="12700" tIns="0" rIns="12700" bIns="0" numCol="1" spcCol="1270" anchor="ctr" anchorCtr="0">
          <a:noAutofit/>
        </a:bodyPr>
        <a:lstStyle/>
        <a:p>
          <a:pPr marL="0" lvl="0" indent="0" algn="ctr" defTabSz="222250">
            <a:lnSpc>
              <a:spcPct val="90000"/>
            </a:lnSpc>
            <a:spcBef>
              <a:spcPct val="0"/>
            </a:spcBef>
            <a:spcAft>
              <a:spcPct val="35000"/>
            </a:spcAft>
            <a:buNone/>
          </a:pPr>
          <a:endParaRPr lang="zh-TW" altLang="en-US" sz="500" kern="1200"/>
        </a:p>
      </dsp:txBody>
      <dsp:txXfrm>
        <a:off x="6059399" y="1988704"/>
        <a:ext cx="46750" cy="46750"/>
      </dsp:txXfrm>
    </dsp:sp>
    <dsp:sp modelId="{F5EA66D0-B550-41EF-B8FC-A496C3FD9A88}">
      <dsp:nvSpPr>
        <dsp:cNvPr id="0" name=""/>
        <dsp:cNvSpPr/>
      </dsp:nvSpPr>
      <dsp:spPr>
        <a:xfrm>
          <a:off x="6550283" y="1427693"/>
          <a:ext cx="2337543" cy="1168771"/>
        </a:xfrm>
        <a:prstGeom prst="roundRect">
          <a:avLst>
            <a:gd name="adj" fmla="val 10000"/>
          </a:avLst>
        </a:prstGeom>
        <a:gradFill rotWithShape="0">
          <a:gsLst>
            <a:gs pos="0">
              <a:schemeClr val="lt1">
                <a:hueOff val="0"/>
                <a:satOff val="0"/>
                <a:lumOff val="0"/>
                <a:alphaOff val="0"/>
                <a:shade val="51000"/>
                <a:satMod val="130000"/>
              </a:schemeClr>
            </a:gs>
            <a:gs pos="80000">
              <a:schemeClr val="lt1">
                <a:hueOff val="0"/>
                <a:satOff val="0"/>
                <a:lumOff val="0"/>
                <a:alphaOff val="0"/>
                <a:shade val="93000"/>
                <a:satMod val="130000"/>
              </a:schemeClr>
            </a:gs>
            <a:gs pos="100000">
              <a:schemeClr val="lt1">
                <a:hueOff val="0"/>
                <a:satOff val="0"/>
                <a:lumOff val="0"/>
                <a:alphaOff val="0"/>
                <a:shade val="94000"/>
                <a:satMod val="135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dsp:spPr>
      <dsp:style>
        <a:lnRef idx="0">
          <a:scrgbClr r="0" g="0" b="0"/>
        </a:lnRef>
        <a:fillRef idx="3">
          <a:scrgbClr r="0" g="0" b="0"/>
        </a:fillRef>
        <a:effectRef idx="3">
          <a:scrgbClr r="0" g="0" b="0"/>
        </a:effectRef>
        <a:fontRef idx="minor">
          <a:schemeClr val="lt1"/>
        </a:fontRef>
      </dsp:style>
      <dsp:txBody>
        <a:bodyPr spcFirstLastPara="0" vert="horz" wrap="square" lIns="15240" tIns="15240" rIns="15240" bIns="15240" numCol="1" spcCol="1270" anchor="ctr" anchorCtr="0">
          <a:noAutofit/>
        </a:bodyPr>
        <a:lstStyle/>
        <a:p>
          <a:pPr marL="0" lvl="0" indent="0" algn="ctr" defTabSz="1066800">
            <a:lnSpc>
              <a:spcPct val="90000"/>
            </a:lnSpc>
            <a:spcBef>
              <a:spcPct val="0"/>
            </a:spcBef>
            <a:spcAft>
              <a:spcPct val="35000"/>
            </a:spcAft>
            <a:buNone/>
          </a:pPr>
          <a:r>
            <a:rPr lang="zh-TW" altLang="en-US" sz="2400" b="1" u="sng" kern="1200" dirty="0">
              <a:solidFill>
                <a:srgbClr val="FF0000"/>
              </a:solidFill>
              <a:latin typeface="標楷體" pitchFamily="65" charset="-120"/>
              <a:ea typeface="標楷體" pitchFamily="65" charset="-120"/>
            </a:rPr>
            <a:t>不可申請</a:t>
          </a:r>
          <a:endParaRPr lang="en-US" altLang="zh-TW" sz="2400" b="1" u="sng" kern="1200" dirty="0">
            <a:solidFill>
              <a:srgbClr val="FF0000"/>
            </a:solidFill>
            <a:latin typeface="標楷體" pitchFamily="65" charset="-120"/>
            <a:ea typeface="標楷體" pitchFamily="65" charset="-120"/>
          </a:endParaRPr>
        </a:p>
        <a:p>
          <a:pPr marL="0" lvl="0" indent="0" algn="ctr" defTabSz="1066800">
            <a:lnSpc>
              <a:spcPct val="90000"/>
            </a:lnSpc>
            <a:spcBef>
              <a:spcPct val="0"/>
            </a:spcBef>
            <a:spcAft>
              <a:spcPct val="35000"/>
            </a:spcAft>
            <a:buNone/>
          </a:pPr>
          <a:r>
            <a:rPr lang="zh-TW" altLang="en-US" sz="2400" b="1" u="sng" kern="1200" dirty="0">
              <a:solidFill>
                <a:srgbClr val="FF0000"/>
              </a:solidFill>
              <a:latin typeface="標楷體" pitchFamily="65" charset="-120"/>
              <a:ea typeface="標楷體" pitchFamily="65" charset="-120"/>
            </a:rPr>
            <a:t>並依法辦理</a:t>
          </a:r>
          <a:r>
            <a:rPr lang="en-US" altLang="zh-TW" sz="2400" b="1" u="sng" kern="1200" dirty="0">
              <a:solidFill>
                <a:srgbClr val="FF0000"/>
              </a:solidFill>
              <a:latin typeface="標楷體" pitchFamily="65" charset="-120"/>
              <a:ea typeface="標楷體" pitchFamily="65" charset="-120"/>
            </a:rPr>
            <a:t>!</a:t>
          </a:r>
        </a:p>
      </dsp:txBody>
      <dsp:txXfrm>
        <a:off x="6584515" y="1461925"/>
        <a:ext cx="2269079" cy="1100307"/>
      </dsp:txXfrm>
    </dsp:sp>
  </dsp:spTree>
</dsp:drawing>
</file>

<file path=ppt/diagrams/layout1.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layout2.xml><?xml version="1.0" encoding="utf-8"?>
<dgm:layoutDef xmlns:dgm="http://schemas.openxmlformats.org/drawingml/2006/diagram" xmlns:a="http://schemas.openxmlformats.org/drawingml/2006/main" uniqueId="urn:microsoft.com/office/officeart/2005/8/layout/hierarchy2">
  <dgm:title val=""/>
  <dgm:desc val=""/>
  <dgm:catLst>
    <dgm:cat type="hierarchy" pri="5000"/>
  </dgm:catLst>
  <dgm:sampData>
    <dgm:dataModel>
      <dgm:ptLst>
        <dgm:pt modelId="0" type="doc"/>
        <dgm:pt modelId="1">
          <dgm:prSet phldr="1"/>
        </dgm:pt>
        <dgm:pt modelId="2">
          <dgm:prSet phldr="1"/>
        </dgm:pt>
        <dgm:pt modelId="21">
          <dgm:prSet phldr="1"/>
        </dgm:pt>
        <dgm:pt modelId="22">
          <dgm:prSet phldr="1"/>
        </dgm:pt>
        <dgm:pt modelId="3">
          <dgm:prSet phldr="1"/>
        </dgm:pt>
        <dgm:pt modelId="31">
          <dgm:prSet phldr="1"/>
        </dgm:pt>
      </dgm:ptLst>
      <dgm:cxnLst>
        <dgm:cxn modelId="4" srcId="0" destId="1" srcOrd="0" destOrd="0"/>
        <dgm:cxn modelId="5" srcId="1" destId="2" srcOrd="0" destOrd="0"/>
        <dgm:cxn modelId="6" srcId="1" destId="3" srcOrd="1" destOrd="0"/>
        <dgm:cxn modelId="23" srcId="2" destId="21" srcOrd="0" destOrd="0"/>
        <dgm:cxn modelId="24" srcId="2" destId="22" srcOrd="1" destOrd="0"/>
        <dgm:cxn modelId="33" srcId="3" destId="31" srcOrd="0" destOrd="0"/>
      </dgm:cxnLst>
      <dgm:bg/>
      <dgm:whole/>
    </dgm:dataModel>
  </dgm:sampData>
  <dgm:styleData>
    <dgm:dataModel>
      <dgm:ptLst>
        <dgm:pt modelId="0" type="doc"/>
        <dgm:pt modelId="1"/>
        <dgm:pt modelId="11"/>
        <dgm:pt modelId="12"/>
      </dgm:ptLst>
      <dgm:cxnLst>
        <dgm:cxn modelId="2" srcId="0" destId="1" srcOrd="0" destOrd="0"/>
        <dgm:cxn modelId="13" srcId="1" destId="11" srcOrd="0" destOrd="0"/>
        <dgm:cxn modelId="14" srcId="1" destId="12" srcOrd="1" destOrd="0"/>
      </dgm:cxnLst>
      <dgm:bg/>
      <dgm:whole/>
    </dgm:dataModel>
  </dgm:styleData>
  <dgm:clrData>
    <dgm:dataModel>
      <dgm:ptLst>
        <dgm:pt modelId="0" type="doc"/>
        <dgm:pt modelId="1"/>
        <dgm:pt modelId="2"/>
        <dgm:pt modelId="21"/>
        <dgm:pt modelId="211"/>
        <dgm:pt modelId="3"/>
        <dgm:pt modelId="31"/>
        <dgm:pt modelId="311"/>
      </dgm:ptLst>
      <dgm:cxnLst>
        <dgm:cxn modelId="4" srcId="0" destId="1" srcOrd="0" destOrd="0"/>
        <dgm:cxn modelId="5" srcId="1" destId="2" srcOrd="0" destOrd="0"/>
        <dgm:cxn modelId="6" srcId="1" destId="3" srcOrd="1" destOrd="0"/>
        <dgm:cxn modelId="23" srcId="2" destId="21" srcOrd="0" destOrd="0"/>
        <dgm:cxn modelId="24" srcId="21" destId="211" srcOrd="0" destOrd="0"/>
        <dgm:cxn modelId="33" srcId="3" destId="31" srcOrd="0" destOrd="0"/>
        <dgm:cxn modelId="34" srcId="31" destId="311" srcOrd="0" destOrd="0"/>
      </dgm:cxnLst>
      <dgm:bg/>
      <dgm:whole/>
    </dgm:dataModel>
  </dgm:clrData>
  <dgm:layoutNode name="diagram">
    <dgm:varLst>
      <dgm:chPref val="1"/>
      <dgm:dir/>
      <dgm:animOne val="branch"/>
      <dgm:animLvl val="lvl"/>
      <dgm:resizeHandles val="exact"/>
    </dgm:varLst>
    <dgm:choose name="Name0">
      <dgm:if name="Name1" func="var" arg="dir" op="equ" val="norm">
        <dgm:alg type="hierChild">
          <dgm:param type="linDir" val="fromT"/>
          <dgm:param type="chAlign" val="l"/>
        </dgm:alg>
      </dgm:if>
      <dgm:else name="Name2">
        <dgm:alg type="hierChild">
          <dgm:param type="linDir" val="fromT"/>
          <dgm:param type="chAlign" val="r"/>
        </dgm:alg>
      </dgm:else>
    </dgm:choose>
    <dgm:shape xmlns:r="http://schemas.openxmlformats.org/officeDocument/2006/relationships" r:blip="">
      <dgm:adjLst/>
    </dgm:shape>
    <dgm:presOf/>
    <dgm:constrLst>
      <dgm:constr type="h" for="des" ptType="node" refType="h"/>
      <dgm:constr type="w" for="des" ptType="node" refType="h" refFor="des" refPtType="node" fact="2"/>
      <dgm:constr type="sibSp" refType="h" refFor="des" refPtType="node" op="equ" fact="0.15"/>
      <dgm:constr type="sibSp" for="des" forName="level2hierChild" refType="h" refFor="des" refPtType="node" op="equ" fact="0.15"/>
      <dgm:constr type="sibSp" for="des" forName="level3hierChild" refType="h" refFor="des" refPtType="node" op="equ" fact="0.15"/>
      <dgm:constr type="sp" for="des" forName="root1" refType="w" refFor="des" refPtType="node" fact="0.4"/>
      <dgm:constr type="sp" for="des" forName="root2" refType="sp" refFor="des" refForName="root1" op="equ"/>
      <dgm:constr type="primFontSz" for="des" ptType="node" op="equ" val="65"/>
      <dgm:constr type="primFontSz" for="des" forName="connTx" op="equ" val="55"/>
      <dgm:constr type="primFontSz" for="des" forName="connTx" refType="primFontSz" refFor="des" refPtType="node" op="lte" fact="0.8"/>
    </dgm:constrLst>
    <dgm:ruleLst/>
    <dgm:forEach name="Name3" axis="ch">
      <dgm:forEach name="Name4" axis="self" ptType="node">
        <dgm:layoutNode name="root1">
          <dgm:choose name="Name5">
            <dgm:if name="Name6" func="var" arg="dir" op="equ" val="norm">
              <dgm:alg type="hierRoot">
                <dgm:param type="hierAlign" val="lCtrCh"/>
              </dgm:alg>
            </dgm:if>
            <dgm:else name="Name7">
              <dgm:alg type="hierRoot">
                <dgm:param type="hierAlign" val="rCtrCh"/>
              </dgm:alg>
            </dgm:else>
          </dgm:choose>
          <dgm:shape xmlns:r="http://schemas.openxmlformats.org/officeDocument/2006/relationships" r:blip="">
            <dgm:adjLst/>
          </dgm:shape>
          <dgm:presOf/>
          <dgm:constrLst/>
          <dgm:ruleLst/>
          <dgm:layoutNode name="LevelOneTextNode" styleLbl="node0">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2hierChild">
            <dgm:choose name="Name8">
              <dgm:if name="Name9" func="var" arg="dir" op="equ" val="norm">
                <dgm:alg type="hierChild">
                  <dgm:param type="linDir" val="fromT"/>
                  <dgm:param type="chAlign" val="l"/>
                </dgm:alg>
              </dgm:if>
              <dgm:else name="Name10">
                <dgm:alg type="hierChild">
                  <dgm:param type="linDir" val="fromT"/>
                  <dgm:param type="chAlign" val="r"/>
                </dgm:alg>
              </dgm:else>
            </dgm:choose>
            <dgm:shape xmlns:r="http://schemas.openxmlformats.org/officeDocument/2006/relationships" r:blip="">
              <dgm:adjLst/>
            </dgm:shape>
            <dgm:presOf/>
            <dgm:constrLst/>
            <dgm:ruleLst/>
            <dgm:forEach name="repeat" axis="ch">
              <dgm:forEach name="Name11" axis="self" ptType="parTrans" cnt="1">
                <dgm:layoutNode name="conn2-1">
                  <dgm:choose name="Name12">
                    <dgm:if name="Name13" func="var" arg="dir" op="equ" val="norm">
                      <dgm:alg type="conn">
                        <dgm:param type="dim" val="1D"/>
                        <dgm:param type="begPts" val="midR"/>
                        <dgm:param type="endPts" val="midL"/>
                        <dgm:param type="endSty" val="noArr"/>
                      </dgm:alg>
                    </dgm:if>
                    <dgm:else name="Name14">
                      <dgm:alg type="conn">
                        <dgm:param type="dim" val="1D"/>
                        <dgm:param type="begPts" val="midL"/>
                        <dgm:param type="endPts" val="midR"/>
                        <dgm:param type="endSty" val="noArr"/>
                      </dgm:alg>
                    </dgm:else>
                  </dgm:choose>
                  <dgm:shape xmlns:r="http://schemas.openxmlformats.org/officeDocument/2006/relationships" type="conn" r:blip="">
                    <dgm:adjLst/>
                  </dgm:shape>
                  <dgm:presOf axis="self"/>
                  <dgm:constrLst>
                    <dgm:constr type="w" val="1"/>
                    <dgm:constr type="h" val="5"/>
                    <dgm:constr type="connDist"/>
                    <dgm:constr type="begPad"/>
                    <dgm:constr type="endPad"/>
                    <dgm:constr type="userA" for="ch" refType="connDist"/>
                  </dgm:constrLst>
                  <dgm:ruleLst/>
                  <dgm:layoutNode name="connTx">
                    <dgm:alg type="tx">
                      <dgm:param type="autoTxRot" val="grav"/>
                    </dgm:alg>
                    <dgm:shape xmlns:r="http://schemas.openxmlformats.org/officeDocument/2006/relationships" type="rect" r:blip="" hideGeom="1">
                      <dgm:adjLst/>
                    </dgm:shape>
                    <dgm:presOf axis="self"/>
                    <dgm:constrLst>
                      <dgm:constr type="userA"/>
                      <dgm:constr type="w" refType="userA" fact="0.05"/>
                      <dgm:constr type="h" refType="userA" fact="0.05"/>
                      <dgm:constr type="lMarg" val="1"/>
                      <dgm:constr type="rMarg" val="1"/>
                      <dgm:constr type="tMarg"/>
                      <dgm:constr type="bMarg"/>
                    </dgm:constrLst>
                    <dgm:ruleLst>
                      <dgm:rule type="h" val="NaN" fact="0.25" max="NaN"/>
                      <dgm:rule type="w" val="NaN" fact="0.8" max="NaN"/>
                      <dgm:rule type="primFontSz" val="5" fact="NaN" max="NaN"/>
                    </dgm:ruleLst>
                  </dgm:layoutNode>
                </dgm:layoutNode>
              </dgm:forEach>
              <dgm:forEach name="Name15" axis="self" ptType="node">
                <dgm:layoutNode name="root2">
                  <dgm:choose name="Name16">
                    <dgm:if name="Name17" func="var" arg="dir" op="equ" val="norm">
                      <dgm:alg type="hierRoot">
                        <dgm:param type="hierAlign" val="lCtrCh"/>
                      </dgm:alg>
                    </dgm:if>
                    <dgm:else name="Name18">
                      <dgm:alg type="hierRoot">
                        <dgm:param type="hierAlign" val="rCtrCh"/>
                      </dgm:alg>
                    </dgm:else>
                  </dgm:choose>
                  <dgm:shape xmlns:r="http://schemas.openxmlformats.org/officeDocument/2006/relationships" r:blip="">
                    <dgm:adjLst/>
                  </dgm:shape>
                  <dgm:presOf/>
                  <dgm:constrLst/>
                  <dgm:ruleLst/>
                  <dgm:layoutNode name="LevelTwoTextNode">
                    <dgm:varLst>
                      <dgm:chPref val="3"/>
                    </dgm:varLst>
                    <dgm:alg type="tx"/>
                    <dgm:shape xmlns:r="http://schemas.openxmlformats.org/officeDocument/2006/relationships" type="roundRect" r:blip="">
                      <dgm:adjLst>
                        <dgm:adj idx="1" val="0.1"/>
                      </dgm:adjLst>
                    </dgm:shape>
                    <dgm:presOf axis="self"/>
                    <dgm:constrLst>
                      <dgm:constr type="tMarg" refType="primFontSz" fact="0.05"/>
                      <dgm:constr type="bMarg" refType="primFontSz" fact="0.05"/>
                      <dgm:constr type="lMarg" refType="primFontSz" fact="0.05"/>
                      <dgm:constr type="rMarg" refType="primFontSz" fact="0.05"/>
                    </dgm:constrLst>
                    <dgm:ruleLst>
                      <dgm:rule type="primFontSz" val="5" fact="NaN" max="NaN"/>
                    </dgm:ruleLst>
                  </dgm:layoutNode>
                  <dgm:layoutNode name="level3hierChild">
                    <dgm:choose name="Name19">
                      <dgm:if name="Name20" func="var" arg="dir" op="equ" val="norm">
                        <dgm:alg type="hierChild">
                          <dgm:param type="linDir" val="fromT"/>
                          <dgm:param type="chAlign" val="l"/>
                        </dgm:alg>
                      </dgm:if>
                      <dgm:else name="Name21">
                        <dgm:alg type="hierChild">
                          <dgm:param type="linDir" val="fromT"/>
                          <dgm:param type="chAlign" val="r"/>
                        </dgm:alg>
                      </dgm:else>
                    </dgm:choose>
                    <dgm:shape xmlns:r="http://schemas.openxmlformats.org/officeDocument/2006/relationships" r:blip="">
                      <dgm:adjLst/>
                    </dgm:shape>
                    <dgm:presOf/>
                    <dgm:constrLst/>
                    <dgm:ruleLst/>
                    <dgm:forEach name="Name22" ref="repeat"/>
                  </dgm:layoutNode>
                </dgm:layoutNode>
              </dgm:forEach>
            </dgm:forEach>
          </dgm:layoutNode>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iagrams/quickStyle2.xml><?xml version="1.0" encoding="utf-8"?>
<dgm:styleDef xmlns:dgm="http://schemas.openxmlformats.org/drawingml/2006/diagram" xmlns:a="http://schemas.openxmlformats.org/drawingml/2006/main" uniqueId="urn:microsoft.com/office/officeart/2005/8/quickstyle/simple5">
  <dgm:title val=""/>
  <dgm:desc val=""/>
  <dgm:catLst>
    <dgm:cat type="simple" pri="105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ln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3">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3">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1">
        <a:scrgbClr r="0" g="0" b="0"/>
      </a:lnRef>
      <a:fillRef idx="0">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3">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2D4">
    <dgm:scene3d>
      <a:camera prst="orthographicFront"/>
      <a:lightRig rig="threePt" dir="t"/>
    </dgm:scene3d>
    <dgm:sp3d/>
    <dgm:txPr/>
    <dgm:style>
      <a:lnRef idx="0">
        <a:scrgbClr r="0" g="0" b="0"/>
      </a:lnRef>
      <a:fillRef idx="3">
        <a:scrgbClr r="0" g="0" b="0"/>
      </a:fillRef>
      <a:effectRef idx="3">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3">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2">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3">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3">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drawings/_rels/vmlDrawing1.vml.rels><?xml version="1.0" encoding="UTF-8" standalone="yes"?>
<Relationships xmlns="http://schemas.openxmlformats.org/package/2006/relationships"><Relationship Id="rId1" Type="http://schemas.openxmlformats.org/officeDocument/2006/relationships/image" Target="../media/image90.emf"/></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2949841" cy="497524"/>
          </a:xfrm>
          <a:prstGeom prst="rect">
            <a:avLst/>
          </a:prstGeom>
        </p:spPr>
        <p:txBody>
          <a:bodyPr vert="horz" lIns="91541" tIns="45771" rIns="91541" bIns="45771" rtlCol="0"/>
          <a:lstStyle>
            <a:lvl1pPr algn="l">
              <a:defRPr sz="1200"/>
            </a:lvl1pPr>
          </a:lstStyle>
          <a:p>
            <a:endParaRPr lang="zh-TW" altLang="en-US"/>
          </a:p>
        </p:txBody>
      </p:sp>
      <p:sp>
        <p:nvSpPr>
          <p:cNvPr id="3" name="日期版面配置區 2"/>
          <p:cNvSpPr>
            <a:spLocks noGrp="1"/>
          </p:cNvSpPr>
          <p:nvPr>
            <p:ph type="dt" sz="quarter" idx="1"/>
          </p:nvPr>
        </p:nvSpPr>
        <p:spPr>
          <a:xfrm>
            <a:off x="3854185" y="0"/>
            <a:ext cx="2949841" cy="497524"/>
          </a:xfrm>
          <a:prstGeom prst="rect">
            <a:avLst/>
          </a:prstGeom>
        </p:spPr>
        <p:txBody>
          <a:bodyPr vert="horz" lIns="91541" tIns="45771" rIns="91541" bIns="45771" rtlCol="0"/>
          <a:lstStyle>
            <a:lvl1pPr algn="r">
              <a:defRPr sz="1200"/>
            </a:lvl1pPr>
          </a:lstStyle>
          <a:p>
            <a:fld id="{5716ED0D-F982-4E63-A14D-4F737D57D804}" type="datetimeFigureOut">
              <a:rPr lang="zh-TW" altLang="en-US" smtClean="0"/>
              <a:t>2019/10/17</a:t>
            </a:fld>
            <a:endParaRPr lang="zh-TW" altLang="en-US"/>
          </a:p>
        </p:txBody>
      </p:sp>
      <p:sp>
        <p:nvSpPr>
          <p:cNvPr id="4" name="頁尾版面配置區 3"/>
          <p:cNvSpPr>
            <a:spLocks noGrp="1"/>
          </p:cNvSpPr>
          <p:nvPr>
            <p:ph type="ftr" sz="quarter" idx="2"/>
          </p:nvPr>
        </p:nvSpPr>
        <p:spPr>
          <a:xfrm>
            <a:off x="2" y="9440228"/>
            <a:ext cx="2949841" cy="497522"/>
          </a:xfrm>
          <a:prstGeom prst="rect">
            <a:avLst/>
          </a:prstGeom>
        </p:spPr>
        <p:txBody>
          <a:bodyPr vert="horz" lIns="91541" tIns="45771" rIns="91541" bIns="45771" rtlCol="0" anchor="b"/>
          <a:lstStyle>
            <a:lvl1pPr algn="l">
              <a:defRPr sz="1200"/>
            </a:lvl1pPr>
          </a:lstStyle>
          <a:p>
            <a:endParaRPr lang="zh-TW" altLang="en-US"/>
          </a:p>
        </p:txBody>
      </p:sp>
      <p:sp>
        <p:nvSpPr>
          <p:cNvPr id="5" name="投影片編號版面配置區 4"/>
          <p:cNvSpPr>
            <a:spLocks noGrp="1"/>
          </p:cNvSpPr>
          <p:nvPr>
            <p:ph type="sldNum" sz="quarter" idx="3"/>
          </p:nvPr>
        </p:nvSpPr>
        <p:spPr>
          <a:xfrm>
            <a:off x="3854185" y="9440228"/>
            <a:ext cx="2949841" cy="497522"/>
          </a:xfrm>
          <a:prstGeom prst="rect">
            <a:avLst/>
          </a:prstGeom>
        </p:spPr>
        <p:txBody>
          <a:bodyPr vert="horz" lIns="91541" tIns="45771" rIns="91541" bIns="45771" rtlCol="0" anchor="b"/>
          <a:lstStyle>
            <a:lvl1pPr algn="r">
              <a:defRPr sz="1200"/>
            </a:lvl1pPr>
          </a:lstStyle>
          <a:p>
            <a:fld id="{0D304501-DF97-4F24-B35B-CBED5FB39600}" type="slidenum">
              <a:rPr lang="zh-TW" altLang="en-US" smtClean="0"/>
              <a:t>‹#›</a:t>
            </a:fld>
            <a:endParaRPr lang="zh-TW" altLang="en-US"/>
          </a:p>
        </p:txBody>
      </p:sp>
    </p:spTree>
    <p:extLst>
      <p:ext uri="{BB962C8B-B14F-4D97-AF65-F5344CB8AC3E}">
        <p14:creationId xmlns:p14="http://schemas.microsoft.com/office/powerpoint/2010/main" val="3120884065"/>
      </p:ext>
    </p:extLst>
  </p:cSld>
  <p:clrMap bg1="lt1" tx1="dk1" bg2="lt2" tx2="dk2" accent1="accent1" accent2="accent2" accent3="accent3" accent4="accent4" accent5="accent5" accent6="accent6" hlink="hlink" folHlink="folHlink"/>
  <p:hf sldNum="0"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頁首版面配置區 1"/>
          <p:cNvSpPr>
            <a:spLocks noGrp="1"/>
          </p:cNvSpPr>
          <p:nvPr>
            <p:ph type="hdr" sz="quarter"/>
          </p:nvPr>
        </p:nvSpPr>
        <p:spPr>
          <a:xfrm>
            <a:off x="2" y="0"/>
            <a:ext cx="2949841" cy="497524"/>
          </a:xfrm>
          <a:prstGeom prst="rect">
            <a:avLst/>
          </a:prstGeom>
        </p:spPr>
        <p:txBody>
          <a:bodyPr vert="horz" lIns="91541" tIns="45771" rIns="91541" bIns="45771" rtlCol="0"/>
          <a:lstStyle>
            <a:lvl1pPr algn="l">
              <a:defRPr sz="1200"/>
            </a:lvl1pPr>
          </a:lstStyle>
          <a:p>
            <a:endParaRPr lang="zh-TW" altLang="en-US"/>
          </a:p>
        </p:txBody>
      </p:sp>
      <p:sp>
        <p:nvSpPr>
          <p:cNvPr id="3" name="日期版面配置區 2"/>
          <p:cNvSpPr>
            <a:spLocks noGrp="1"/>
          </p:cNvSpPr>
          <p:nvPr>
            <p:ph type="dt" idx="1"/>
          </p:nvPr>
        </p:nvSpPr>
        <p:spPr>
          <a:xfrm>
            <a:off x="3854185" y="0"/>
            <a:ext cx="2949841" cy="497524"/>
          </a:xfrm>
          <a:prstGeom prst="rect">
            <a:avLst/>
          </a:prstGeom>
        </p:spPr>
        <p:txBody>
          <a:bodyPr vert="horz" lIns="91541" tIns="45771" rIns="91541" bIns="45771" rtlCol="0"/>
          <a:lstStyle>
            <a:lvl1pPr algn="r">
              <a:defRPr sz="1200"/>
            </a:lvl1pPr>
          </a:lstStyle>
          <a:p>
            <a:fld id="{001826F0-3ED5-41CC-940E-80D781460A81}" type="datetimeFigureOut">
              <a:rPr lang="zh-TW" altLang="en-US" smtClean="0"/>
              <a:t>2019/10/17</a:t>
            </a:fld>
            <a:endParaRPr lang="zh-TW" altLang="en-US"/>
          </a:p>
        </p:txBody>
      </p:sp>
      <p:sp>
        <p:nvSpPr>
          <p:cNvPr id="4" name="投影片圖像版面配置區 3"/>
          <p:cNvSpPr>
            <a:spLocks noGrp="1" noRot="1" noChangeAspect="1"/>
          </p:cNvSpPr>
          <p:nvPr>
            <p:ph type="sldImg" idx="2"/>
          </p:nvPr>
        </p:nvSpPr>
        <p:spPr>
          <a:xfrm>
            <a:off x="709613" y="746125"/>
            <a:ext cx="5386387" cy="3729038"/>
          </a:xfrm>
          <a:prstGeom prst="rect">
            <a:avLst/>
          </a:prstGeom>
          <a:noFill/>
          <a:ln w="12700">
            <a:solidFill>
              <a:prstClr val="black"/>
            </a:solidFill>
          </a:ln>
        </p:spPr>
        <p:txBody>
          <a:bodyPr vert="horz" lIns="91541" tIns="45771" rIns="91541" bIns="45771" rtlCol="0" anchor="ctr"/>
          <a:lstStyle/>
          <a:p>
            <a:endParaRPr lang="zh-TW" altLang="en-US"/>
          </a:p>
        </p:txBody>
      </p:sp>
      <p:sp>
        <p:nvSpPr>
          <p:cNvPr id="5" name="備忘稿版面配置區 4"/>
          <p:cNvSpPr>
            <a:spLocks noGrp="1"/>
          </p:cNvSpPr>
          <p:nvPr>
            <p:ph type="body" sz="quarter" idx="3"/>
          </p:nvPr>
        </p:nvSpPr>
        <p:spPr>
          <a:xfrm>
            <a:off x="680244" y="4720909"/>
            <a:ext cx="5445126" cy="4472940"/>
          </a:xfrm>
          <a:prstGeom prst="rect">
            <a:avLst/>
          </a:prstGeom>
        </p:spPr>
        <p:txBody>
          <a:bodyPr vert="horz" lIns="91541" tIns="45771" rIns="91541" bIns="45771" rtlCol="0"/>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6" name="頁尾版面配置區 5"/>
          <p:cNvSpPr>
            <a:spLocks noGrp="1"/>
          </p:cNvSpPr>
          <p:nvPr>
            <p:ph type="ftr" sz="quarter" idx="4"/>
          </p:nvPr>
        </p:nvSpPr>
        <p:spPr>
          <a:xfrm>
            <a:off x="2" y="9440228"/>
            <a:ext cx="2949841" cy="497522"/>
          </a:xfrm>
          <a:prstGeom prst="rect">
            <a:avLst/>
          </a:prstGeom>
        </p:spPr>
        <p:txBody>
          <a:bodyPr vert="horz" lIns="91541" tIns="45771" rIns="91541" bIns="45771" rtlCol="0" anchor="b"/>
          <a:lstStyle>
            <a:lvl1pPr algn="l">
              <a:defRPr sz="1200"/>
            </a:lvl1pPr>
          </a:lstStyle>
          <a:p>
            <a:endParaRPr lang="zh-TW" altLang="en-US"/>
          </a:p>
        </p:txBody>
      </p:sp>
      <p:sp>
        <p:nvSpPr>
          <p:cNvPr id="7" name="投影片編號版面配置區 6"/>
          <p:cNvSpPr>
            <a:spLocks noGrp="1"/>
          </p:cNvSpPr>
          <p:nvPr>
            <p:ph type="sldNum" sz="quarter" idx="5"/>
          </p:nvPr>
        </p:nvSpPr>
        <p:spPr>
          <a:xfrm>
            <a:off x="3854185" y="9440228"/>
            <a:ext cx="2949841" cy="497522"/>
          </a:xfrm>
          <a:prstGeom prst="rect">
            <a:avLst/>
          </a:prstGeom>
        </p:spPr>
        <p:txBody>
          <a:bodyPr vert="horz" lIns="91541" tIns="45771" rIns="91541" bIns="45771" rtlCol="0" anchor="b"/>
          <a:lstStyle>
            <a:lvl1pPr algn="r">
              <a:defRPr sz="1200"/>
            </a:lvl1pPr>
          </a:lstStyle>
          <a:p>
            <a:fld id="{C55E8A70-ACF6-4C36-B4B1-E3D579EDD44A}" type="slidenum">
              <a:rPr lang="zh-TW" altLang="en-US" smtClean="0"/>
              <a:t>‹#›</a:t>
            </a:fld>
            <a:endParaRPr lang="zh-TW" altLang="en-US"/>
          </a:p>
        </p:txBody>
      </p:sp>
    </p:spTree>
    <p:extLst>
      <p:ext uri="{BB962C8B-B14F-4D97-AF65-F5344CB8AC3E}">
        <p14:creationId xmlns:p14="http://schemas.microsoft.com/office/powerpoint/2010/main" val="4229771975"/>
      </p:ext>
    </p:extLst>
  </p:cSld>
  <p:clrMap bg1="lt1" tx1="dk1" bg2="lt2" tx2="dk2" accent1="accent1" accent2="accent2" accent3="accent3" accent4="accent4" accent5="accent5" accent6="accent6" hlink="hlink" folHlink="folHlink"/>
  <p:hf sldNum="0" hdr="0" ftr="0" dt="0"/>
  <p:notesStyle>
    <a:lvl1pPr marL="0" algn="l" defTabSz="914342" rtl="0" eaLnBrk="1" latinLnBrk="0" hangingPunct="1">
      <a:defRPr sz="1200" kern="1200">
        <a:solidFill>
          <a:schemeClr val="tx1"/>
        </a:solidFill>
        <a:latin typeface="+mn-lt"/>
        <a:ea typeface="+mn-ea"/>
        <a:cs typeface="+mn-cs"/>
      </a:defRPr>
    </a:lvl1pPr>
    <a:lvl2pPr marL="457171" algn="l" defTabSz="914342" rtl="0" eaLnBrk="1" latinLnBrk="0" hangingPunct="1">
      <a:defRPr sz="1200" kern="1200">
        <a:solidFill>
          <a:schemeClr val="tx1"/>
        </a:solidFill>
        <a:latin typeface="+mn-lt"/>
        <a:ea typeface="+mn-ea"/>
        <a:cs typeface="+mn-cs"/>
      </a:defRPr>
    </a:lvl2pPr>
    <a:lvl3pPr marL="914342" algn="l" defTabSz="914342" rtl="0" eaLnBrk="1" latinLnBrk="0" hangingPunct="1">
      <a:defRPr sz="1200" kern="1200">
        <a:solidFill>
          <a:schemeClr val="tx1"/>
        </a:solidFill>
        <a:latin typeface="+mn-lt"/>
        <a:ea typeface="+mn-ea"/>
        <a:cs typeface="+mn-cs"/>
      </a:defRPr>
    </a:lvl3pPr>
    <a:lvl4pPr marL="1371513" algn="l" defTabSz="914342" rtl="0" eaLnBrk="1" latinLnBrk="0" hangingPunct="1">
      <a:defRPr sz="1200" kern="1200">
        <a:solidFill>
          <a:schemeClr val="tx1"/>
        </a:solidFill>
        <a:latin typeface="+mn-lt"/>
        <a:ea typeface="+mn-ea"/>
        <a:cs typeface="+mn-cs"/>
      </a:defRPr>
    </a:lvl4pPr>
    <a:lvl5pPr marL="1828684" algn="l" defTabSz="914342" rtl="0" eaLnBrk="1" latinLnBrk="0" hangingPunct="1">
      <a:defRPr sz="1200" kern="1200">
        <a:solidFill>
          <a:schemeClr val="tx1"/>
        </a:solidFill>
        <a:latin typeface="+mn-lt"/>
        <a:ea typeface="+mn-ea"/>
        <a:cs typeface="+mn-cs"/>
      </a:defRPr>
    </a:lvl5pPr>
    <a:lvl6pPr marL="2285855" algn="l" defTabSz="914342" rtl="0" eaLnBrk="1" latinLnBrk="0" hangingPunct="1">
      <a:defRPr sz="1200" kern="1200">
        <a:solidFill>
          <a:schemeClr val="tx1"/>
        </a:solidFill>
        <a:latin typeface="+mn-lt"/>
        <a:ea typeface="+mn-ea"/>
        <a:cs typeface="+mn-cs"/>
      </a:defRPr>
    </a:lvl6pPr>
    <a:lvl7pPr marL="2743026" algn="l" defTabSz="914342" rtl="0" eaLnBrk="1" latinLnBrk="0" hangingPunct="1">
      <a:defRPr sz="1200" kern="1200">
        <a:solidFill>
          <a:schemeClr val="tx1"/>
        </a:solidFill>
        <a:latin typeface="+mn-lt"/>
        <a:ea typeface="+mn-ea"/>
        <a:cs typeface="+mn-cs"/>
      </a:defRPr>
    </a:lvl7pPr>
    <a:lvl8pPr marL="3200198" algn="l" defTabSz="914342" rtl="0" eaLnBrk="1" latinLnBrk="0" hangingPunct="1">
      <a:defRPr sz="1200" kern="1200">
        <a:solidFill>
          <a:schemeClr val="tx1"/>
        </a:solidFill>
        <a:latin typeface="+mn-lt"/>
        <a:ea typeface="+mn-ea"/>
        <a:cs typeface="+mn-cs"/>
      </a:defRPr>
    </a:lvl8pPr>
    <a:lvl9pPr marL="3657369" algn="l" defTabSz="914342"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5088675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29343059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01382555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4682168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81699914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248553000"/>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070695701"/>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998131944"/>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92643692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16034819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116576389"/>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935862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46261000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014922369"/>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06867748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420862038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270218635"/>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237484971"/>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104758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27475791"/>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631993481"/>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853688156"/>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291181365"/>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060081456"/>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094871071"/>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754533679"/>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0119808"/>
      </p:ext>
    </p:extLst>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normAutofit/>
          </a:bodyPr>
          <a:lstStyle/>
          <a:p>
            <a:endParaRPr lang="zh-TW" altLang="en-US"/>
          </a:p>
        </p:txBody>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995718901"/>
      </p:ext>
    </p:extLst>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888337349"/>
      </p:ext>
    </p:extLst>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348800482"/>
      </p:ext>
    </p:extLst>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676455375"/>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537378270"/>
      </p:ext>
    </p:extLst>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39024595"/>
      </p:ext>
    </p:extLst>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878423013"/>
      </p:ext>
    </p:extLst>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86992295"/>
      </p:ext>
    </p:extLst>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054561168"/>
      </p:ext>
    </p:extLst>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157709943"/>
      </p:ext>
    </p:extLst>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900728259"/>
      </p:ext>
    </p:extLst>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879594438"/>
      </p:ext>
    </p:extLst>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056523733"/>
      </p:ext>
    </p:extLst>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300170651"/>
      </p:ext>
    </p:extLst>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11874498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346911093"/>
      </p:ext>
    </p:extLst>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183605569"/>
      </p:ext>
    </p:extLst>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089311989"/>
      </p:ext>
    </p:extLst>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35923915"/>
      </p:ext>
    </p:extLst>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750283165"/>
      </p:ext>
    </p:extLst>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360402500"/>
      </p:ext>
    </p:extLst>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878979685"/>
      </p:ext>
    </p:extLst>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179486924"/>
      </p:ext>
    </p:extLst>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867183216"/>
      </p:ext>
    </p:extLst>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59616612"/>
      </p:ext>
    </p:extLst>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25169841"/>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107497584"/>
      </p:ext>
    </p:extLst>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472363176"/>
      </p:ext>
    </p:extLst>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942859973"/>
      </p:ext>
    </p:extLst>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256088021"/>
      </p:ext>
    </p:extLst>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028263087"/>
      </p:ext>
    </p:extLst>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706140925"/>
      </p:ext>
    </p:extLst>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440260255"/>
      </p:ext>
    </p:extLst>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330022528"/>
      </p:ext>
    </p:extLst>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088465816"/>
      </p:ext>
    </p:extLst>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520776598"/>
      </p:ext>
    </p:extLst>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1431771800"/>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151889961"/>
      </p:ext>
    </p:extLst>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457692478"/>
      </p:ext>
    </p:extLst>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175283653"/>
      </p:ext>
    </p:extLst>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3291181365"/>
      </p:ext>
    </p:extLst>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影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dirty="0"/>
          </a:p>
        </p:txBody>
      </p:sp>
    </p:spTree>
    <p:extLst>
      <p:ext uri="{BB962C8B-B14F-4D97-AF65-F5344CB8AC3E}">
        <p14:creationId xmlns:p14="http://schemas.microsoft.com/office/powerpoint/2010/main" val="270227980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281071105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投影片圖像版面配置區 1"/>
          <p:cNvSpPr>
            <a:spLocks noGrp="1" noRot="1" noChangeAspect="1"/>
          </p:cNvSpPr>
          <p:nvPr>
            <p:ph type="sldImg"/>
          </p:nvPr>
        </p:nvSpPr>
        <p:spPr/>
      </p:sp>
      <p:sp>
        <p:nvSpPr>
          <p:cNvPr id="3" name="備忘稿版面配置區 2"/>
          <p:cNvSpPr>
            <a:spLocks noGrp="1"/>
          </p:cNvSpPr>
          <p:nvPr>
            <p:ph type="body" idx="1"/>
          </p:nvPr>
        </p:nvSpPr>
        <p:spPr/>
        <p:txBody>
          <a:bodyPr/>
          <a:lstStyle/>
          <a:p>
            <a:endParaRPr lang="zh-TW" altLang="en-US"/>
          </a:p>
        </p:txBody>
      </p:sp>
    </p:spTree>
    <p:extLst>
      <p:ext uri="{BB962C8B-B14F-4D97-AF65-F5344CB8AC3E}">
        <p14:creationId xmlns:p14="http://schemas.microsoft.com/office/powerpoint/2010/main" val="87186444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標題投影片">
    <p:spTree>
      <p:nvGrpSpPr>
        <p:cNvPr id="1" name=""/>
        <p:cNvGrpSpPr/>
        <p:nvPr/>
      </p:nvGrpSpPr>
      <p:grpSpPr>
        <a:xfrm>
          <a:off x="0" y="0"/>
          <a:ext cx="0" cy="0"/>
          <a:chOff x="0" y="0"/>
          <a:chExt cx="0" cy="0"/>
        </a:xfrm>
      </p:grpSpPr>
      <p:sp>
        <p:nvSpPr>
          <p:cNvPr id="2" name="標題 1"/>
          <p:cNvSpPr>
            <a:spLocks noGrp="1"/>
          </p:cNvSpPr>
          <p:nvPr>
            <p:ph type="ctrTitle"/>
          </p:nvPr>
        </p:nvSpPr>
        <p:spPr>
          <a:xfrm>
            <a:off x="742950" y="2130427"/>
            <a:ext cx="8420100" cy="1470025"/>
          </a:xfrm>
        </p:spPr>
        <p:txBody>
          <a:bodyPr/>
          <a:lstStyle/>
          <a:p>
            <a:r>
              <a:rPr lang="zh-TW" altLang="en-US"/>
              <a:t>按一下以編輯母片標題樣式</a:t>
            </a:r>
          </a:p>
        </p:txBody>
      </p:sp>
      <p:sp>
        <p:nvSpPr>
          <p:cNvPr id="3" name="副標題 2"/>
          <p:cNvSpPr>
            <a:spLocks noGrp="1"/>
          </p:cNvSpPr>
          <p:nvPr>
            <p:ph type="subTitle" idx="1"/>
          </p:nvPr>
        </p:nvSpPr>
        <p:spPr>
          <a:xfrm>
            <a:off x="1485900" y="3886201"/>
            <a:ext cx="6934200" cy="1752600"/>
          </a:xfrm>
        </p:spPr>
        <p:txBody>
          <a:bodyPr/>
          <a:lstStyle>
            <a:lvl1pPr marL="0" indent="0" algn="ctr">
              <a:buNone/>
              <a:defRPr>
                <a:solidFill>
                  <a:schemeClr val="tx1">
                    <a:tint val="75000"/>
                  </a:schemeClr>
                </a:solidFill>
              </a:defRPr>
            </a:lvl1pPr>
            <a:lvl2pPr marL="457171" indent="0" algn="ctr">
              <a:buNone/>
              <a:defRPr>
                <a:solidFill>
                  <a:schemeClr val="tx1">
                    <a:tint val="75000"/>
                  </a:schemeClr>
                </a:solidFill>
              </a:defRPr>
            </a:lvl2pPr>
            <a:lvl3pPr marL="914342" indent="0" algn="ctr">
              <a:buNone/>
              <a:defRPr>
                <a:solidFill>
                  <a:schemeClr val="tx1">
                    <a:tint val="75000"/>
                  </a:schemeClr>
                </a:solidFill>
              </a:defRPr>
            </a:lvl3pPr>
            <a:lvl4pPr marL="1371513" indent="0" algn="ctr">
              <a:buNone/>
              <a:defRPr>
                <a:solidFill>
                  <a:schemeClr val="tx1">
                    <a:tint val="75000"/>
                  </a:schemeClr>
                </a:solidFill>
              </a:defRPr>
            </a:lvl4pPr>
            <a:lvl5pPr marL="1828684" indent="0" algn="ctr">
              <a:buNone/>
              <a:defRPr>
                <a:solidFill>
                  <a:schemeClr val="tx1">
                    <a:tint val="75000"/>
                  </a:schemeClr>
                </a:solidFill>
              </a:defRPr>
            </a:lvl5pPr>
            <a:lvl6pPr marL="2285855" indent="0" algn="ctr">
              <a:buNone/>
              <a:defRPr>
                <a:solidFill>
                  <a:schemeClr val="tx1">
                    <a:tint val="75000"/>
                  </a:schemeClr>
                </a:solidFill>
              </a:defRPr>
            </a:lvl6pPr>
            <a:lvl7pPr marL="2743026" indent="0" algn="ctr">
              <a:buNone/>
              <a:defRPr>
                <a:solidFill>
                  <a:schemeClr val="tx1">
                    <a:tint val="75000"/>
                  </a:schemeClr>
                </a:solidFill>
              </a:defRPr>
            </a:lvl7pPr>
            <a:lvl8pPr marL="3200198" indent="0" algn="ctr">
              <a:buNone/>
              <a:defRPr>
                <a:solidFill>
                  <a:schemeClr val="tx1">
                    <a:tint val="75000"/>
                  </a:schemeClr>
                </a:solidFill>
              </a:defRPr>
            </a:lvl8pPr>
            <a:lvl9pPr marL="3657369" indent="0" algn="ctr">
              <a:buNone/>
              <a:defRPr>
                <a:solidFill>
                  <a:schemeClr val="tx1">
                    <a:tint val="75000"/>
                  </a:schemeClr>
                </a:solidFill>
              </a:defRPr>
            </a:lvl9pPr>
          </a:lstStyle>
          <a:p>
            <a:r>
              <a:rPr lang="zh-TW" altLang="en-US"/>
              <a:t>按一下以編輯母片副標題樣式</a:t>
            </a:r>
          </a:p>
        </p:txBody>
      </p:sp>
      <p:sp>
        <p:nvSpPr>
          <p:cNvPr id="4" name="日期版面配置區 3"/>
          <p:cNvSpPr>
            <a:spLocks noGrp="1"/>
          </p:cNvSpPr>
          <p:nvPr>
            <p:ph type="dt" sz="half" idx="10"/>
          </p:nvPr>
        </p:nvSpPr>
        <p:spPr/>
        <p:txBody>
          <a:bodyPr/>
          <a:lstStyle/>
          <a:p>
            <a:fld id="{76F6F205-5EC5-465F-A9E9-F22A20C0CAE0}" type="datetime1">
              <a:rPr lang="zh-TW" altLang="en-US" smtClean="0"/>
              <a:t>2019/10/17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52302135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標題及直排文字">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直排文字版面配置區 2"/>
          <p:cNvSpPr>
            <a:spLocks noGrp="1"/>
          </p:cNvSpPr>
          <p:nvPr>
            <p:ph type="body" orient="vert" idx="1"/>
          </p:nvPr>
        </p:nvSpPr>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39280173-FA62-41B7-B5AE-1ED8CE6BEE7E}" type="datetime1">
              <a:rPr lang="zh-TW" altLang="en-US" smtClean="0"/>
              <a:t>2019/10/17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1987619954"/>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直排標題及文字">
    <p:spTree>
      <p:nvGrpSpPr>
        <p:cNvPr id="1" name=""/>
        <p:cNvGrpSpPr/>
        <p:nvPr/>
      </p:nvGrpSpPr>
      <p:grpSpPr>
        <a:xfrm>
          <a:off x="0" y="0"/>
          <a:ext cx="0" cy="0"/>
          <a:chOff x="0" y="0"/>
          <a:chExt cx="0" cy="0"/>
        </a:xfrm>
      </p:grpSpPr>
      <p:sp>
        <p:nvSpPr>
          <p:cNvPr id="2" name="直排標題 1"/>
          <p:cNvSpPr>
            <a:spLocks noGrp="1"/>
          </p:cNvSpPr>
          <p:nvPr>
            <p:ph type="title" orient="vert"/>
          </p:nvPr>
        </p:nvSpPr>
        <p:spPr>
          <a:xfrm>
            <a:off x="7181850" y="274640"/>
            <a:ext cx="2228850" cy="5851525"/>
          </a:xfrm>
        </p:spPr>
        <p:txBody>
          <a:bodyPr vert="eaVert"/>
          <a:lstStyle/>
          <a:p>
            <a:r>
              <a:rPr lang="zh-TW" altLang="en-US"/>
              <a:t>按一下以編輯母片標題樣式</a:t>
            </a:r>
          </a:p>
        </p:txBody>
      </p:sp>
      <p:sp>
        <p:nvSpPr>
          <p:cNvPr id="3" name="直排文字版面配置區 2"/>
          <p:cNvSpPr>
            <a:spLocks noGrp="1"/>
          </p:cNvSpPr>
          <p:nvPr>
            <p:ph type="body" orient="vert" idx="1"/>
          </p:nvPr>
        </p:nvSpPr>
        <p:spPr>
          <a:xfrm>
            <a:off x="495300" y="274640"/>
            <a:ext cx="6521450" cy="5851525"/>
          </a:xfrm>
        </p:spPr>
        <p:txBody>
          <a:bodyPr vert="eaVert"/>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1A94DB8A-3923-4425-A4BE-BC1045A65BA3}" type="datetime1">
              <a:rPr lang="zh-TW" altLang="en-US" smtClean="0"/>
              <a:t>2019/10/17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4058739796"/>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標題及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idx="1"/>
          </p:nvPr>
        </p:nvSpPr>
        <p:spPr/>
        <p:txBody>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10"/>
          </p:nvPr>
        </p:nvSpPr>
        <p:spPr/>
        <p:txBody>
          <a:bodyPr/>
          <a:lstStyle/>
          <a:p>
            <a:fld id="{D81D2B45-F444-436B-8A3F-E390541ECEF4}" type="datetime1">
              <a:rPr lang="zh-TW" altLang="en-US" smtClean="0"/>
              <a:t>2019/10/17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149718622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章節標題">
    <p:spTree>
      <p:nvGrpSpPr>
        <p:cNvPr id="1" name=""/>
        <p:cNvGrpSpPr/>
        <p:nvPr/>
      </p:nvGrpSpPr>
      <p:grpSpPr>
        <a:xfrm>
          <a:off x="0" y="0"/>
          <a:ext cx="0" cy="0"/>
          <a:chOff x="0" y="0"/>
          <a:chExt cx="0" cy="0"/>
        </a:xfrm>
      </p:grpSpPr>
      <p:sp>
        <p:nvSpPr>
          <p:cNvPr id="2" name="標題 1"/>
          <p:cNvSpPr>
            <a:spLocks noGrp="1"/>
          </p:cNvSpPr>
          <p:nvPr>
            <p:ph type="title"/>
          </p:nvPr>
        </p:nvSpPr>
        <p:spPr>
          <a:xfrm>
            <a:off x="782506" y="4406902"/>
            <a:ext cx="8420100" cy="1362075"/>
          </a:xfrm>
        </p:spPr>
        <p:txBody>
          <a:bodyPr anchor="t"/>
          <a:lstStyle>
            <a:lvl1pPr algn="l">
              <a:defRPr sz="4000" b="1" cap="all"/>
            </a:lvl1pPr>
          </a:lstStyle>
          <a:p>
            <a:r>
              <a:rPr lang="zh-TW" altLang="en-US"/>
              <a:t>按一下以編輯母片標題樣式</a:t>
            </a:r>
          </a:p>
        </p:txBody>
      </p:sp>
      <p:sp>
        <p:nvSpPr>
          <p:cNvPr id="3" name="文字版面配置區 2"/>
          <p:cNvSpPr>
            <a:spLocks noGrp="1"/>
          </p:cNvSpPr>
          <p:nvPr>
            <p:ph type="body" idx="1"/>
          </p:nvPr>
        </p:nvSpPr>
        <p:spPr>
          <a:xfrm>
            <a:off x="782506" y="2906713"/>
            <a:ext cx="8420100" cy="1500187"/>
          </a:xfrm>
        </p:spPr>
        <p:txBody>
          <a:bodyPr anchor="b"/>
          <a:lstStyle>
            <a:lvl1pPr marL="0" indent="0">
              <a:buNone/>
              <a:defRPr sz="2000">
                <a:solidFill>
                  <a:schemeClr val="tx1">
                    <a:tint val="75000"/>
                  </a:schemeClr>
                </a:solidFill>
              </a:defRPr>
            </a:lvl1pPr>
            <a:lvl2pPr marL="457171" indent="0">
              <a:buNone/>
              <a:defRPr sz="1800">
                <a:solidFill>
                  <a:schemeClr val="tx1">
                    <a:tint val="75000"/>
                  </a:schemeClr>
                </a:solidFill>
              </a:defRPr>
            </a:lvl2pPr>
            <a:lvl3pPr marL="914342" indent="0">
              <a:buNone/>
              <a:defRPr sz="1600">
                <a:solidFill>
                  <a:schemeClr val="tx1">
                    <a:tint val="75000"/>
                  </a:schemeClr>
                </a:solidFill>
              </a:defRPr>
            </a:lvl3pPr>
            <a:lvl4pPr marL="1371513" indent="0">
              <a:buNone/>
              <a:defRPr sz="1400">
                <a:solidFill>
                  <a:schemeClr val="tx1">
                    <a:tint val="75000"/>
                  </a:schemeClr>
                </a:solidFill>
              </a:defRPr>
            </a:lvl4pPr>
            <a:lvl5pPr marL="1828684" indent="0">
              <a:buNone/>
              <a:defRPr sz="1400">
                <a:solidFill>
                  <a:schemeClr val="tx1">
                    <a:tint val="75000"/>
                  </a:schemeClr>
                </a:solidFill>
              </a:defRPr>
            </a:lvl5pPr>
            <a:lvl6pPr marL="2285855" indent="0">
              <a:buNone/>
              <a:defRPr sz="1400">
                <a:solidFill>
                  <a:schemeClr val="tx1">
                    <a:tint val="75000"/>
                  </a:schemeClr>
                </a:solidFill>
              </a:defRPr>
            </a:lvl6pPr>
            <a:lvl7pPr marL="2743026" indent="0">
              <a:buNone/>
              <a:defRPr sz="1400">
                <a:solidFill>
                  <a:schemeClr val="tx1">
                    <a:tint val="75000"/>
                  </a:schemeClr>
                </a:solidFill>
              </a:defRPr>
            </a:lvl7pPr>
            <a:lvl8pPr marL="3200198" indent="0">
              <a:buNone/>
              <a:defRPr sz="1400">
                <a:solidFill>
                  <a:schemeClr val="tx1">
                    <a:tint val="75000"/>
                  </a:schemeClr>
                </a:solidFill>
              </a:defRPr>
            </a:lvl8pPr>
            <a:lvl9pPr marL="3657369" indent="0">
              <a:buNone/>
              <a:defRPr sz="1400">
                <a:solidFill>
                  <a:schemeClr val="tx1">
                    <a:tint val="75000"/>
                  </a:schemeClr>
                </a:solidFill>
              </a:defRPr>
            </a:lvl9pPr>
          </a:lstStyle>
          <a:p>
            <a:pPr lvl="0"/>
            <a:r>
              <a:rPr lang="zh-TW" altLang="en-US"/>
              <a:t>按一下以編輯母片文字樣式</a:t>
            </a:r>
          </a:p>
        </p:txBody>
      </p:sp>
      <p:sp>
        <p:nvSpPr>
          <p:cNvPr id="4" name="日期版面配置區 3"/>
          <p:cNvSpPr>
            <a:spLocks noGrp="1"/>
          </p:cNvSpPr>
          <p:nvPr>
            <p:ph type="dt" sz="half" idx="10"/>
          </p:nvPr>
        </p:nvSpPr>
        <p:spPr/>
        <p:txBody>
          <a:bodyPr/>
          <a:lstStyle/>
          <a:p>
            <a:fld id="{8CA05329-7C13-4A61-91CA-921C494767D6}" type="datetime1">
              <a:rPr lang="zh-TW" altLang="en-US" smtClean="0"/>
              <a:t>2019/10/17</a:t>
            </a:fld>
            <a:endParaRPr lang="zh-TW" altLang="en-US"/>
          </a:p>
        </p:txBody>
      </p:sp>
      <p:sp>
        <p:nvSpPr>
          <p:cNvPr id="5" name="頁尾版面配置區 4"/>
          <p:cNvSpPr>
            <a:spLocks noGrp="1"/>
          </p:cNvSpPr>
          <p:nvPr>
            <p:ph type="ftr" sz="quarter" idx="11"/>
          </p:nvPr>
        </p:nvSpPr>
        <p:spPr/>
        <p:txBody>
          <a:bodyPr/>
          <a:lstStyle/>
          <a:p>
            <a:endParaRPr lang="zh-TW" altLang="en-US"/>
          </a:p>
        </p:txBody>
      </p:sp>
      <p:sp>
        <p:nvSpPr>
          <p:cNvPr id="6" name="投影片編號版面配置區 5"/>
          <p:cNvSpPr>
            <a:spLocks noGrp="1"/>
          </p:cNvSpPr>
          <p:nvPr>
            <p:ph type="sldNum" sz="quarter" idx="12"/>
          </p:nvPr>
        </p:nvSpPr>
        <p:spPr/>
        <p:txBody>
          <a:body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1110554437"/>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兩項物件">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內容版面配置區 2"/>
          <p:cNvSpPr>
            <a:spLocks noGrp="1"/>
          </p:cNvSpPr>
          <p:nvPr>
            <p:ph sz="half" idx="1"/>
          </p:nvPr>
        </p:nvSpPr>
        <p:spPr>
          <a:xfrm>
            <a:off x="49530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內容版面配置區 3"/>
          <p:cNvSpPr>
            <a:spLocks noGrp="1"/>
          </p:cNvSpPr>
          <p:nvPr>
            <p:ph sz="half" idx="2"/>
          </p:nvPr>
        </p:nvSpPr>
        <p:spPr>
          <a:xfrm>
            <a:off x="5035550" y="1600201"/>
            <a:ext cx="437515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日期版面配置區 4"/>
          <p:cNvSpPr>
            <a:spLocks noGrp="1"/>
          </p:cNvSpPr>
          <p:nvPr>
            <p:ph type="dt" sz="half" idx="10"/>
          </p:nvPr>
        </p:nvSpPr>
        <p:spPr/>
        <p:txBody>
          <a:bodyPr/>
          <a:lstStyle/>
          <a:p>
            <a:fld id="{1F3830B8-04C1-42EC-88C3-D4B4E860F6C1}" type="datetime1">
              <a:rPr lang="zh-TW" altLang="en-US" smtClean="0"/>
              <a:t>2019/10/17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4196352814"/>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比對">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lvl1pPr>
              <a:defRPr/>
            </a:lvl1pPr>
          </a:lstStyle>
          <a:p>
            <a:r>
              <a:rPr lang="zh-TW" altLang="en-US"/>
              <a:t>按一下以編輯母片標題樣式</a:t>
            </a:r>
          </a:p>
        </p:txBody>
      </p:sp>
      <p:sp>
        <p:nvSpPr>
          <p:cNvPr id="3" name="文字版面配置區 2"/>
          <p:cNvSpPr>
            <a:spLocks noGrp="1"/>
          </p:cNvSpPr>
          <p:nvPr>
            <p:ph type="body" idx="1"/>
          </p:nvPr>
        </p:nvSpPr>
        <p:spPr>
          <a:xfrm>
            <a:off x="495300" y="1535113"/>
            <a:ext cx="4376870" cy="639762"/>
          </a:xfrm>
        </p:spPr>
        <p:txBody>
          <a:bodyPr anchor="b"/>
          <a:lstStyle>
            <a:lvl1pPr marL="0" indent="0">
              <a:buNone/>
              <a:defRPr sz="2400" b="1"/>
            </a:lvl1pPr>
            <a:lvl2pPr marL="457171" indent="0">
              <a:buNone/>
              <a:defRPr sz="2000" b="1"/>
            </a:lvl2pPr>
            <a:lvl3pPr marL="914342" indent="0">
              <a:buNone/>
              <a:defRPr sz="1800" b="1"/>
            </a:lvl3pPr>
            <a:lvl4pPr marL="1371513" indent="0">
              <a:buNone/>
              <a:defRPr sz="1600" b="1"/>
            </a:lvl4pPr>
            <a:lvl5pPr marL="1828684" indent="0">
              <a:buNone/>
              <a:defRPr sz="1600" b="1"/>
            </a:lvl5pPr>
            <a:lvl6pPr marL="2285855" indent="0">
              <a:buNone/>
              <a:defRPr sz="1600" b="1"/>
            </a:lvl6pPr>
            <a:lvl7pPr marL="2743026" indent="0">
              <a:buNone/>
              <a:defRPr sz="1600" b="1"/>
            </a:lvl7pPr>
            <a:lvl8pPr marL="3200198" indent="0">
              <a:buNone/>
              <a:defRPr sz="1600" b="1"/>
            </a:lvl8pPr>
            <a:lvl9pPr marL="3657369" indent="0">
              <a:buNone/>
              <a:defRPr sz="1600" b="1"/>
            </a:lvl9pPr>
          </a:lstStyle>
          <a:p>
            <a:pPr lvl="0"/>
            <a:r>
              <a:rPr lang="zh-TW" altLang="en-US"/>
              <a:t>按一下以編輯母片文字樣式</a:t>
            </a:r>
          </a:p>
        </p:txBody>
      </p:sp>
      <p:sp>
        <p:nvSpPr>
          <p:cNvPr id="4" name="內容版面配置區 3"/>
          <p:cNvSpPr>
            <a:spLocks noGrp="1"/>
          </p:cNvSpPr>
          <p:nvPr>
            <p:ph sz="half" idx="2"/>
          </p:nvPr>
        </p:nvSpPr>
        <p:spPr>
          <a:xfrm>
            <a:off x="495300" y="2174875"/>
            <a:ext cx="437687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5" name="文字版面配置區 4"/>
          <p:cNvSpPr>
            <a:spLocks noGrp="1"/>
          </p:cNvSpPr>
          <p:nvPr>
            <p:ph type="body" sz="quarter" idx="3"/>
          </p:nvPr>
        </p:nvSpPr>
        <p:spPr>
          <a:xfrm>
            <a:off x="5032111" y="1535113"/>
            <a:ext cx="4378590" cy="639762"/>
          </a:xfrm>
        </p:spPr>
        <p:txBody>
          <a:bodyPr anchor="b"/>
          <a:lstStyle>
            <a:lvl1pPr marL="0" indent="0">
              <a:buNone/>
              <a:defRPr sz="2400" b="1"/>
            </a:lvl1pPr>
            <a:lvl2pPr marL="457171" indent="0">
              <a:buNone/>
              <a:defRPr sz="2000" b="1"/>
            </a:lvl2pPr>
            <a:lvl3pPr marL="914342" indent="0">
              <a:buNone/>
              <a:defRPr sz="1800" b="1"/>
            </a:lvl3pPr>
            <a:lvl4pPr marL="1371513" indent="0">
              <a:buNone/>
              <a:defRPr sz="1600" b="1"/>
            </a:lvl4pPr>
            <a:lvl5pPr marL="1828684" indent="0">
              <a:buNone/>
              <a:defRPr sz="1600" b="1"/>
            </a:lvl5pPr>
            <a:lvl6pPr marL="2285855" indent="0">
              <a:buNone/>
              <a:defRPr sz="1600" b="1"/>
            </a:lvl6pPr>
            <a:lvl7pPr marL="2743026" indent="0">
              <a:buNone/>
              <a:defRPr sz="1600" b="1"/>
            </a:lvl7pPr>
            <a:lvl8pPr marL="3200198" indent="0">
              <a:buNone/>
              <a:defRPr sz="1600" b="1"/>
            </a:lvl8pPr>
            <a:lvl9pPr marL="3657369" indent="0">
              <a:buNone/>
              <a:defRPr sz="1600" b="1"/>
            </a:lvl9pPr>
          </a:lstStyle>
          <a:p>
            <a:pPr lvl="0"/>
            <a:r>
              <a:rPr lang="zh-TW" altLang="en-US"/>
              <a:t>按一下以編輯母片文字樣式</a:t>
            </a:r>
          </a:p>
        </p:txBody>
      </p:sp>
      <p:sp>
        <p:nvSpPr>
          <p:cNvPr id="6" name="內容版面配置區 5"/>
          <p:cNvSpPr>
            <a:spLocks noGrp="1"/>
          </p:cNvSpPr>
          <p:nvPr>
            <p:ph sz="quarter" idx="4"/>
          </p:nvPr>
        </p:nvSpPr>
        <p:spPr>
          <a:xfrm>
            <a:off x="5032111" y="2174875"/>
            <a:ext cx="4378590"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7" name="日期版面配置區 6"/>
          <p:cNvSpPr>
            <a:spLocks noGrp="1"/>
          </p:cNvSpPr>
          <p:nvPr>
            <p:ph type="dt" sz="half" idx="10"/>
          </p:nvPr>
        </p:nvSpPr>
        <p:spPr/>
        <p:txBody>
          <a:bodyPr/>
          <a:lstStyle/>
          <a:p>
            <a:fld id="{F2995A2E-AC2D-4DC5-9981-137CA359EB75}" type="datetime1">
              <a:rPr lang="zh-TW" altLang="en-US" smtClean="0"/>
              <a:t>2019/10/17</a:t>
            </a:fld>
            <a:endParaRPr lang="zh-TW" altLang="en-US"/>
          </a:p>
        </p:txBody>
      </p:sp>
      <p:sp>
        <p:nvSpPr>
          <p:cNvPr id="8" name="頁尾版面配置區 7"/>
          <p:cNvSpPr>
            <a:spLocks noGrp="1"/>
          </p:cNvSpPr>
          <p:nvPr>
            <p:ph type="ftr" sz="quarter" idx="11"/>
          </p:nvPr>
        </p:nvSpPr>
        <p:spPr/>
        <p:txBody>
          <a:bodyPr/>
          <a:lstStyle/>
          <a:p>
            <a:endParaRPr lang="zh-TW" altLang="en-US"/>
          </a:p>
        </p:txBody>
      </p:sp>
      <p:sp>
        <p:nvSpPr>
          <p:cNvPr id="9" name="投影片編號版面配置區 8"/>
          <p:cNvSpPr>
            <a:spLocks noGrp="1"/>
          </p:cNvSpPr>
          <p:nvPr>
            <p:ph type="sldNum" sz="quarter" idx="12"/>
          </p:nvPr>
        </p:nvSpPr>
        <p:spPr/>
        <p:txBody>
          <a:body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420416717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只有標題">
    <p:spTree>
      <p:nvGrpSpPr>
        <p:cNvPr id="1" name=""/>
        <p:cNvGrpSpPr/>
        <p:nvPr/>
      </p:nvGrpSpPr>
      <p:grpSpPr>
        <a:xfrm>
          <a:off x="0" y="0"/>
          <a:ext cx="0" cy="0"/>
          <a:chOff x="0" y="0"/>
          <a:chExt cx="0" cy="0"/>
        </a:xfrm>
      </p:grpSpPr>
      <p:sp>
        <p:nvSpPr>
          <p:cNvPr id="2" name="標題 1"/>
          <p:cNvSpPr>
            <a:spLocks noGrp="1"/>
          </p:cNvSpPr>
          <p:nvPr>
            <p:ph type="title"/>
          </p:nvPr>
        </p:nvSpPr>
        <p:spPr/>
        <p:txBody>
          <a:bodyPr/>
          <a:lstStyle/>
          <a:p>
            <a:r>
              <a:rPr lang="zh-TW" altLang="en-US"/>
              <a:t>按一下以編輯母片標題樣式</a:t>
            </a:r>
          </a:p>
        </p:txBody>
      </p:sp>
      <p:sp>
        <p:nvSpPr>
          <p:cNvPr id="3" name="日期版面配置區 2"/>
          <p:cNvSpPr>
            <a:spLocks noGrp="1"/>
          </p:cNvSpPr>
          <p:nvPr>
            <p:ph type="dt" sz="half" idx="10"/>
          </p:nvPr>
        </p:nvSpPr>
        <p:spPr/>
        <p:txBody>
          <a:bodyPr/>
          <a:lstStyle/>
          <a:p>
            <a:fld id="{D9C00CC2-B998-4B2E-B391-020E031D6C24}" type="datetime1">
              <a:rPr lang="zh-TW" altLang="en-US" smtClean="0"/>
              <a:t>2019/10/17</a:t>
            </a:fld>
            <a:endParaRPr lang="zh-TW" altLang="en-US"/>
          </a:p>
        </p:txBody>
      </p:sp>
      <p:sp>
        <p:nvSpPr>
          <p:cNvPr id="4" name="頁尾版面配置區 3"/>
          <p:cNvSpPr>
            <a:spLocks noGrp="1"/>
          </p:cNvSpPr>
          <p:nvPr>
            <p:ph type="ftr" sz="quarter" idx="11"/>
          </p:nvPr>
        </p:nvSpPr>
        <p:spPr/>
        <p:txBody>
          <a:bodyPr/>
          <a:lstStyle/>
          <a:p>
            <a:endParaRPr lang="zh-TW" altLang="en-US"/>
          </a:p>
        </p:txBody>
      </p:sp>
      <p:sp>
        <p:nvSpPr>
          <p:cNvPr id="5" name="投影片編號版面配置區 4"/>
          <p:cNvSpPr>
            <a:spLocks noGrp="1"/>
          </p:cNvSpPr>
          <p:nvPr>
            <p:ph type="sldNum" sz="quarter" idx="12"/>
          </p:nvPr>
        </p:nvSpPr>
        <p:spPr/>
        <p:txBody>
          <a:body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372881041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版面配置區 1"/>
          <p:cNvSpPr>
            <a:spLocks noGrp="1"/>
          </p:cNvSpPr>
          <p:nvPr>
            <p:ph type="dt" sz="half" idx="10"/>
          </p:nvPr>
        </p:nvSpPr>
        <p:spPr/>
        <p:txBody>
          <a:bodyPr/>
          <a:lstStyle/>
          <a:p>
            <a:fld id="{644BE564-9875-4051-BFA8-FF2A833FBD85}" type="datetime1">
              <a:rPr lang="zh-TW" altLang="en-US" smtClean="0"/>
              <a:t>2019/10/17</a:t>
            </a:fld>
            <a:endParaRPr lang="zh-TW" altLang="en-US"/>
          </a:p>
        </p:txBody>
      </p:sp>
      <p:sp>
        <p:nvSpPr>
          <p:cNvPr id="3" name="頁尾版面配置區 2"/>
          <p:cNvSpPr>
            <a:spLocks noGrp="1"/>
          </p:cNvSpPr>
          <p:nvPr>
            <p:ph type="ftr" sz="quarter" idx="11"/>
          </p:nvPr>
        </p:nvSpPr>
        <p:spPr/>
        <p:txBody>
          <a:bodyPr/>
          <a:lstStyle/>
          <a:p>
            <a:endParaRPr lang="zh-TW" altLang="en-US"/>
          </a:p>
        </p:txBody>
      </p:sp>
      <p:sp>
        <p:nvSpPr>
          <p:cNvPr id="4" name="投影片編號版面配置區 3"/>
          <p:cNvSpPr>
            <a:spLocks noGrp="1"/>
          </p:cNvSpPr>
          <p:nvPr>
            <p:ph type="sldNum" sz="quarter" idx="12"/>
          </p:nvPr>
        </p:nvSpPr>
        <p:spPr/>
        <p:txBody>
          <a:body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427922358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含標題的內容">
    <p:spTree>
      <p:nvGrpSpPr>
        <p:cNvPr id="1" name=""/>
        <p:cNvGrpSpPr/>
        <p:nvPr/>
      </p:nvGrpSpPr>
      <p:grpSpPr>
        <a:xfrm>
          <a:off x="0" y="0"/>
          <a:ext cx="0" cy="0"/>
          <a:chOff x="0" y="0"/>
          <a:chExt cx="0" cy="0"/>
        </a:xfrm>
      </p:grpSpPr>
      <p:sp>
        <p:nvSpPr>
          <p:cNvPr id="2" name="標題 1"/>
          <p:cNvSpPr>
            <a:spLocks noGrp="1"/>
          </p:cNvSpPr>
          <p:nvPr>
            <p:ph type="title"/>
          </p:nvPr>
        </p:nvSpPr>
        <p:spPr>
          <a:xfrm>
            <a:off x="495300" y="273050"/>
            <a:ext cx="3259006" cy="1162050"/>
          </a:xfrm>
        </p:spPr>
        <p:txBody>
          <a:bodyPr anchor="b"/>
          <a:lstStyle>
            <a:lvl1pPr algn="l">
              <a:defRPr sz="2000" b="1"/>
            </a:lvl1pPr>
          </a:lstStyle>
          <a:p>
            <a:r>
              <a:rPr lang="zh-TW" altLang="en-US"/>
              <a:t>按一下以編輯母片標題樣式</a:t>
            </a:r>
          </a:p>
        </p:txBody>
      </p:sp>
      <p:sp>
        <p:nvSpPr>
          <p:cNvPr id="3" name="內容版面配置區 2"/>
          <p:cNvSpPr>
            <a:spLocks noGrp="1"/>
          </p:cNvSpPr>
          <p:nvPr>
            <p:ph idx="1"/>
          </p:nvPr>
        </p:nvSpPr>
        <p:spPr>
          <a:xfrm>
            <a:off x="3872972" y="273051"/>
            <a:ext cx="5537729"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文字版面配置區 3"/>
          <p:cNvSpPr>
            <a:spLocks noGrp="1"/>
          </p:cNvSpPr>
          <p:nvPr>
            <p:ph type="body" sz="half" idx="2"/>
          </p:nvPr>
        </p:nvSpPr>
        <p:spPr>
          <a:xfrm>
            <a:off x="495300" y="1435101"/>
            <a:ext cx="3259006" cy="4691063"/>
          </a:xfrm>
        </p:spPr>
        <p:txBody>
          <a:bodyPr/>
          <a:lstStyle>
            <a:lvl1pPr marL="0" indent="0">
              <a:buNone/>
              <a:defRPr sz="1400"/>
            </a:lvl1pPr>
            <a:lvl2pPr marL="457171" indent="0">
              <a:buNone/>
              <a:defRPr sz="1200"/>
            </a:lvl2pPr>
            <a:lvl3pPr marL="914342" indent="0">
              <a:buNone/>
              <a:defRPr sz="1000"/>
            </a:lvl3pPr>
            <a:lvl4pPr marL="1371513" indent="0">
              <a:buNone/>
              <a:defRPr sz="900"/>
            </a:lvl4pPr>
            <a:lvl5pPr marL="1828684" indent="0">
              <a:buNone/>
              <a:defRPr sz="900"/>
            </a:lvl5pPr>
            <a:lvl6pPr marL="2285855" indent="0">
              <a:buNone/>
              <a:defRPr sz="900"/>
            </a:lvl6pPr>
            <a:lvl7pPr marL="2743026" indent="0">
              <a:buNone/>
              <a:defRPr sz="900"/>
            </a:lvl7pPr>
            <a:lvl8pPr marL="3200198" indent="0">
              <a:buNone/>
              <a:defRPr sz="900"/>
            </a:lvl8pPr>
            <a:lvl9pPr marL="3657369"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8BB4E68B-D44F-485A-8390-2FDB0C15B0F9}" type="datetime1">
              <a:rPr lang="zh-TW" altLang="en-US" smtClean="0"/>
              <a:t>2019/10/17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55501191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含標題的圖片">
    <p:spTree>
      <p:nvGrpSpPr>
        <p:cNvPr id="1" name=""/>
        <p:cNvGrpSpPr/>
        <p:nvPr/>
      </p:nvGrpSpPr>
      <p:grpSpPr>
        <a:xfrm>
          <a:off x="0" y="0"/>
          <a:ext cx="0" cy="0"/>
          <a:chOff x="0" y="0"/>
          <a:chExt cx="0" cy="0"/>
        </a:xfrm>
      </p:grpSpPr>
      <p:sp>
        <p:nvSpPr>
          <p:cNvPr id="2" name="標題 1"/>
          <p:cNvSpPr>
            <a:spLocks noGrp="1"/>
          </p:cNvSpPr>
          <p:nvPr>
            <p:ph type="title"/>
          </p:nvPr>
        </p:nvSpPr>
        <p:spPr>
          <a:xfrm>
            <a:off x="1941645" y="4800600"/>
            <a:ext cx="5943600" cy="566738"/>
          </a:xfrm>
        </p:spPr>
        <p:txBody>
          <a:bodyPr anchor="b"/>
          <a:lstStyle>
            <a:lvl1pPr algn="l">
              <a:defRPr sz="2000" b="1"/>
            </a:lvl1pPr>
          </a:lstStyle>
          <a:p>
            <a:r>
              <a:rPr lang="zh-TW" altLang="en-US"/>
              <a:t>按一下以編輯母片標題樣式</a:t>
            </a:r>
          </a:p>
        </p:txBody>
      </p:sp>
      <p:sp>
        <p:nvSpPr>
          <p:cNvPr id="3" name="圖片版面配置區 2"/>
          <p:cNvSpPr>
            <a:spLocks noGrp="1"/>
          </p:cNvSpPr>
          <p:nvPr>
            <p:ph type="pic" idx="1"/>
          </p:nvPr>
        </p:nvSpPr>
        <p:spPr>
          <a:xfrm>
            <a:off x="1941645" y="612775"/>
            <a:ext cx="5943600" cy="4114800"/>
          </a:xfrm>
        </p:spPr>
        <p:txBody>
          <a:bodyPr/>
          <a:lstStyle>
            <a:lvl1pPr marL="0" indent="0">
              <a:buNone/>
              <a:defRPr sz="3200"/>
            </a:lvl1pPr>
            <a:lvl2pPr marL="457171" indent="0">
              <a:buNone/>
              <a:defRPr sz="2800"/>
            </a:lvl2pPr>
            <a:lvl3pPr marL="914342" indent="0">
              <a:buNone/>
              <a:defRPr sz="2400"/>
            </a:lvl3pPr>
            <a:lvl4pPr marL="1371513" indent="0">
              <a:buNone/>
              <a:defRPr sz="2000"/>
            </a:lvl4pPr>
            <a:lvl5pPr marL="1828684" indent="0">
              <a:buNone/>
              <a:defRPr sz="2000"/>
            </a:lvl5pPr>
            <a:lvl6pPr marL="2285855" indent="0">
              <a:buNone/>
              <a:defRPr sz="2000"/>
            </a:lvl6pPr>
            <a:lvl7pPr marL="2743026" indent="0">
              <a:buNone/>
              <a:defRPr sz="2000"/>
            </a:lvl7pPr>
            <a:lvl8pPr marL="3200198" indent="0">
              <a:buNone/>
              <a:defRPr sz="2000"/>
            </a:lvl8pPr>
            <a:lvl9pPr marL="3657369" indent="0">
              <a:buNone/>
              <a:defRPr sz="2000"/>
            </a:lvl9pPr>
          </a:lstStyle>
          <a:p>
            <a:endParaRPr lang="zh-TW" altLang="en-US"/>
          </a:p>
        </p:txBody>
      </p:sp>
      <p:sp>
        <p:nvSpPr>
          <p:cNvPr id="4" name="文字版面配置區 3"/>
          <p:cNvSpPr>
            <a:spLocks noGrp="1"/>
          </p:cNvSpPr>
          <p:nvPr>
            <p:ph type="body" sz="half" idx="2"/>
          </p:nvPr>
        </p:nvSpPr>
        <p:spPr>
          <a:xfrm>
            <a:off x="1941645" y="5367338"/>
            <a:ext cx="5943600" cy="804862"/>
          </a:xfrm>
        </p:spPr>
        <p:txBody>
          <a:bodyPr/>
          <a:lstStyle>
            <a:lvl1pPr marL="0" indent="0">
              <a:buNone/>
              <a:defRPr sz="1400"/>
            </a:lvl1pPr>
            <a:lvl2pPr marL="457171" indent="0">
              <a:buNone/>
              <a:defRPr sz="1200"/>
            </a:lvl2pPr>
            <a:lvl3pPr marL="914342" indent="0">
              <a:buNone/>
              <a:defRPr sz="1000"/>
            </a:lvl3pPr>
            <a:lvl4pPr marL="1371513" indent="0">
              <a:buNone/>
              <a:defRPr sz="900"/>
            </a:lvl4pPr>
            <a:lvl5pPr marL="1828684" indent="0">
              <a:buNone/>
              <a:defRPr sz="900"/>
            </a:lvl5pPr>
            <a:lvl6pPr marL="2285855" indent="0">
              <a:buNone/>
              <a:defRPr sz="900"/>
            </a:lvl6pPr>
            <a:lvl7pPr marL="2743026" indent="0">
              <a:buNone/>
              <a:defRPr sz="900"/>
            </a:lvl7pPr>
            <a:lvl8pPr marL="3200198" indent="0">
              <a:buNone/>
              <a:defRPr sz="900"/>
            </a:lvl8pPr>
            <a:lvl9pPr marL="3657369" indent="0">
              <a:buNone/>
              <a:defRPr sz="900"/>
            </a:lvl9pPr>
          </a:lstStyle>
          <a:p>
            <a:pPr lvl="0"/>
            <a:r>
              <a:rPr lang="zh-TW" altLang="en-US"/>
              <a:t>按一下以編輯母片文字樣式</a:t>
            </a:r>
          </a:p>
        </p:txBody>
      </p:sp>
      <p:sp>
        <p:nvSpPr>
          <p:cNvPr id="5" name="日期版面配置區 4"/>
          <p:cNvSpPr>
            <a:spLocks noGrp="1"/>
          </p:cNvSpPr>
          <p:nvPr>
            <p:ph type="dt" sz="half" idx="10"/>
          </p:nvPr>
        </p:nvSpPr>
        <p:spPr/>
        <p:txBody>
          <a:bodyPr/>
          <a:lstStyle/>
          <a:p>
            <a:fld id="{1699A573-8A74-46DE-A499-F5902E01D355}" type="datetime1">
              <a:rPr lang="zh-TW" altLang="en-US" smtClean="0"/>
              <a:t>2019/10/17</a:t>
            </a:fld>
            <a:endParaRPr lang="zh-TW" altLang="en-US"/>
          </a:p>
        </p:txBody>
      </p:sp>
      <p:sp>
        <p:nvSpPr>
          <p:cNvPr id="6" name="頁尾版面配置區 5"/>
          <p:cNvSpPr>
            <a:spLocks noGrp="1"/>
          </p:cNvSpPr>
          <p:nvPr>
            <p:ph type="ftr" sz="quarter" idx="11"/>
          </p:nvPr>
        </p:nvSpPr>
        <p:spPr/>
        <p:txBody>
          <a:bodyPr/>
          <a:lstStyle/>
          <a:p>
            <a:endParaRPr lang="zh-TW" altLang="en-US"/>
          </a:p>
        </p:txBody>
      </p:sp>
      <p:sp>
        <p:nvSpPr>
          <p:cNvPr id="7" name="投影片編號版面配置區 6"/>
          <p:cNvSpPr>
            <a:spLocks noGrp="1"/>
          </p:cNvSpPr>
          <p:nvPr>
            <p:ph type="sldNum" sz="quarter" idx="12"/>
          </p:nvPr>
        </p:nvSpPr>
        <p:spPr/>
        <p:txBody>
          <a:body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3410962787"/>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1">
          <a:blip r:embed="rId13">
            <a:lum/>
          </a:blip>
          <a:srcRect/>
          <a:stretch>
            <a:fillRect t="-1000" b="-1000"/>
          </a:stretch>
        </a:blipFill>
        <a:effectLst/>
      </p:bgPr>
    </p:bg>
    <p:spTree>
      <p:nvGrpSpPr>
        <p:cNvPr id="1" name=""/>
        <p:cNvGrpSpPr/>
        <p:nvPr/>
      </p:nvGrpSpPr>
      <p:grpSpPr>
        <a:xfrm>
          <a:off x="0" y="0"/>
          <a:ext cx="0" cy="0"/>
          <a:chOff x="0" y="0"/>
          <a:chExt cx="0" cy="0"/>
        </a:xfrm>
      </p:grpSpPr>
      <p:sp>
        <p:nvSpPr>
          <p:cNvPr id="2" name="標題版面配置區 1"/>
          <p:cNvSpPr>
            <a:spLocks noGrp="1"/>
          </p:cNvSpPr>
          <p:nvPr>
            <p:ph type="title"/>
          </p:nvPr>
        </p:nvSpPr>
        <p:spPr>
          <a:xfrm>
            <a:off x="495300" y="274639"/>
            <a:ext cx="8915400" cy="1143000"/>
          </a:xfrm>
          <a:prstGeom prst="rect">
            <a:avLst/>
          </a:prstGeom>
        </p:spPr>
        <p:txBody>
          <a:bodyPr vert="horz" lIns="91434" tIns="45718" rIns="91434" bIns="45718" rtlCol="0" anchor="ctr">
            <a:normAutofit/>
          </a:bodyPr>
          <a:lstStyle/>
          <a:p>
            <a:r>
              <a:rPr lang="zh-TW" altLang="en-US"/>
              <a:t>按一下以編輯母片標題樣式</a:t>
            </a:r>
          </a:p>
        </p:txBody>
      </p:sp>
      <p:sp>
        <p:nvSpPr>
          <p:cNvPr id="3" name="文字版面配置區 2"/>
          <p:cNvSpPr>
            <a:spLocks noGrp="1"/>
          </p:cNvSpPr>
          <p:nvPr>
            <p:ph type="body" idx="1"/>
          </p:nvPr>
        </p:nvSpPr>
        <p:spPr>
          <a:xfrm>
            <a:off x="495300" y="1600201"/>
            <a:ext cx="8915400" cy="4525963"/>
          </a:xfrm>
          <a:prstGeom prst="rect">
            <a:avLst/>
          </a:prstGeom>
        </p:spPr>
        <p:txBody>
          <a:bodyPr vert="horz" lIns="91434" tIns="45718" rIns="91434" bIns="45718" rtlCol="0">
            <a:normAutofit/>
          </a:bodyPr>
          <a:lstStyle/>
          <a:p>
            <a:pPr lvl="0"/>
            <a:r>
              <a:rPr lang="zh-TW" altLang="en-US"/>
              <a:t>按一下以編輯母片文字樣式</a:t>
            </a:r>
          </a:p>
          <a:p>
            <a:pPr lvl="1"/>
            <a:r>
              <a:rPr lang="zh-TW" altLang="en-US"/>
              <a:t>第二層</a:t>
            </a:r>
          </a:p>
          <a:p>
            <a:pPr lvl="2"/>
            <a:r>
              <a:rPr lang="zh-TW" altLang="en-US"/>
              <a:t>第三層</a:t>
            </a:r>
          </a:p>
          <a:p>
            <a:pPr lvl="3"/>
            <a:r>
              <a:rPr lang="zh-TW" altLang="en-US"/>
              <a:t>第四層</a:t>
            </a:r>
          </a:p>
          <a:p>
            <a:pPr lvl="4"/>
            <a:r>
              <a:rPr lang="zh-TW" altLang="en-US"/>
              <a:t>第五層</a:t>
            </a:r>
          </a:p>
        </p:txBody>
      </p:sp>
      <p:sp>
        <p:nvSpPr>
          <p:cNvPr id="4" name="日期版面配置區 3"/>
          <p:cNvSpPr>
            <a:spLocks noGrp="1"/>
          </p:cNvSpPr>
          <p:nvPr>
            <p:ph type="dt" sz="half" idx="2"/>
          </p:nvPr>
        </p:nvSpPr>
        <p:spPr>
          <a:xfrm>
            <a:off x="495301" y="6356352"/>
            <a:ext cx="2311400" cy="365125"/>
          </a:xfrm>
          <a:prstGeom prst="rect">
            <a:avLst/>
          </a:prstGeom>
        </p:spPr>
        <p:txBody>
          <a:bodyPr vert="horz" lIns="91434" tIns="45718" rIns="91434" bIns="45718" rtlCol="0" anchor="ctr"/>
          <a:lstStyle>
            <a:lvl1pPr algn="l">
              <a:defRPr sz="1200">
                <a:solidFill>
                  <a:schemeClr val="tx1">
                    <a:tint val="75000"/>
                  </a:schemeClr>
                </a:solidFill>
              </a:defRPr>
            </a:lvl1pPr>
          </a:lstStyle>
          <a:p>
            <a:fld id="{EAA40D86-0AB6-41ED-A187-3D1AD4182986}" type="datetime1">
              <a:rPr lang="zh-TW" altLang="en-US" smtClean="0"/>
              <a:t>2019/10/17</a:t>
            </a:fld>
            <a:endParaRPr lang="zh-TW" altLang="en-US"/>
          </a:p>
        </p:txBody>
      </p:sp>
      <p:sp>
        <p:nvSpPr>
          <p:cNvPr id="5" name="頁尾版面配置區 4"/>
          <p:cNvSpPr>
            <a:spLocks noGrp="1"/>
          </p:cNvSpPr>
          <p:nvPr>
            <p:ph type="ftr" sz="quarter" idx="3"/>
          </p:nvPr>
        </p:nvSpPr>
        <p:spPr>
          <a:xfrm>
            <a:off x="3384551" y="6356352"/>
            <a:ext cx="3136900" cy="365125"/>
          </a:xfrm>
          <a:prstGeom prst="rect">
            <a:avLst/>
          </a:prstGeom>
        </p:spPr>
        <p:txBody>
          <a:bodyPr vert="horz" lIns="91434" tIns="45718" rIns="91434" bIns="45718" rtlCol="0" anchor="ctr"/>
          <a:lstStyle>
            <a:lvl1pPr algn="ctr">
              <a:defRPr sz="1200">
                <a:solidFill>
                  <a:schemeClr val="tx1">
                    <a:tint val="75000"/>
                  </a:schemeClr>
                </a:solidFill>
              </a:defRPr>
            </a:lvl1pPr>
          </a:lstStyle>
          <a:p>
            <a:endParaRPr lang="zh-TW" altLang="en-US"/>
          </a:p>
        </p:txBody>
      </p:sp>
      <p:sp>
        <p:nvSpPr>
          <p:cNvPr id="6" name="投影片編號版面配置區 5"/>
          <p:cNvSpPr>
            <a:spLocks noGrp="1"/>
          </p:cNvSpPr>
          <p:nvPr>
            <p:ph type="sldNum" sz="quarter" idx="4"/>
          </p:nvPr>
        </p:nvSpPr>
        <p:spPr>
          <a:xfrm>
            <a:off x="7099300" y="6356352"/>
            <a:ext cx="2311400" cy="365125"/>
          </a:xfrm>
          <a:prstGeom prst="rect">
            <a:avLst/>
          </a:prstGeom>
        </p:spPr>
        <p:txBody>
          <a:bodyPr vert="horz" lIns="91434" tIns="45718" rIns="91434" bIns="45718" rtlCol="0" anchor="ctr"/>
          <a:lstStyle>
            <a:lvl1pPr algn="r">
              <a:defRPr sz="1200">
                <a:solidFill>
                  <a:schemeClr val="tx1">
                    <a:tint val="75000"/>
                  </a:schemeClr>
                </a:solidFill>
              </a:defRPr>
            </a:lvl1pPr>
          </a:lstStyle>
          <a:p>
            <a:fld id="{8C9CC544-47D8-4077-B150-0CF3D36C2392}" type="slidenum">
              <a:rPr lang="zh-TW" altLang="en-US" smtClean="0"/>
              <a:t>‹#›</a:t>
            </a:fld>
            <a:endParaRPr lang="zh-TW" altLang="en-US"/>
          </a:p>
        </p:txBody>
      </p:sp>
    </p:spTree>
    <p:extLst>
      <p:ext uri="{BB962C8B-B14F-4D97-AF65-F5344CB8AC3E}">
        <p14:creationId xmlns:p14="http://schemas.microsoft.com/office/powerpoint/2010/main" val="598891328"/>
      </p:ext>
    </p:extLst>
  </p:cSld>
  <p:clrMap bg1="lt1" tx1="dk1" bg2="lt2" tx2="dk2" accent1="accent1" accent2="accent2" accent3="accent3" accent4="accent4" accent5="accent5" accent6="accent6" hlink="hlink" folHlink="folHlink"/>
  <p:sldLayoutIdLst>
    <p:sldLayoutId id="2147483817" r:id="rId1"/>
    <p:sldLayoutId id="2147483818" r:id="rId2"/>
    <p:sldLayoutId id="2147483819" r:id="rId3"/>
    <p:sldLayoutId id="2147483820" r:id="rId4"/>
    <p:sldLayoutId id="2147483821" r:id="rId5"/>
    <p:sldLayoutId id="2147483822" r:id="rId6"/>
    <p:sldLayoutId id="2147483823" r:id="rId7"/>
    <p:sldLayoutId id="2147483824" r:id="rId8"/>
    <p:sldLayoutId id="2147483825" r:id="rId9"/>
    <p:sldLayoutId id="2147483826" r:id="rId10"/>
    <p:sldLayoutId id="2147483827" r:id="rId11"/>
  </p:sldLayoutIdLst>
  <p:hf sldNum="0" hdr="0" ftr="0" dt="0"/>
  <p:txStyles>
    <p:titleStyle>
      <a:lvl1pPr algn="ctr" defTabSz="914342" rtl="0" eaLnBrk="1" latinLnBrk="0" hangingPunct="1">
        <a:spcBef>
          <a:spcPct val="0"/>
        </a:spcBef>
        <a:buNone/>
        <a:defRPr sz="4400" kern="1200">
          <a:solidFill>
            <a:schemeClr val="tx1"/>
          </a:solidFill>
          <a:latin typeface="+mj-lt"/>
          <a:ea typeface="+mj-ea"/>
          <a:cs typeface="+mj-cs"/>
        </a:defRPr>
      </a:lvl1pPr>
    </p:titleStyle>
    <p:bodyStyle>
      <a:lvl1pPr marL="342879" indent="-342879" algn="l" defTabSz="914342"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1pPr>
      <a:lvl2pPr marL="742903" indent="-285732" algn="l" defTabSz="914342" rtl="0" eaLnBrk="1" latinLnBrk="0" hangingPunct="1">
        <a:spcBef>
          <a:spcPct val="20000"/>
        </a:spcBef>
        <a:buFont typeface="Arial" panose="020B0604020202020204" pitchFamily="34" charset="0"/>
        <a:buChar char="–"/>
        <a:defRPr sz="2800" kern="1200">
          <a:solidFill>
            <a:schemeClr val="tx1"/>
          </a:solidFill>
          <a:latin typeface="+mn-lt"/>
          <a:ea typeface="+mn-ea"/>
          <a:cs typeface="+mn-cs"/>
        </a:defRPr>
      </a:lvl2pPr>
      <a:lvl3pPr marL="1142928" indent="-228586" algn="l" defTabSz="914342" rtl="0" eaLnBrk="1" latinLnBrk="0" hangingPunct="1">
        <a:spcBef>
          <a:spcPct val="20000"/>
        </a:spcBef>
        <a:buFont typeface="Arial" panose="020B0604020202020204" pitchFamily="34" charset="0"/>
        <a:buChar char="•"/>
        <a:defRPr sz="2400" kern="1200">
          <a:solidFill>
            <a:schemeClr val="tx1"/>
          </a:solidFill>
          <a:latin typeface="+mn-lt"/>
          <a:ea typeface="+mn-ea"/>
          <a:cs typeface="+mn-cs"/>
        </a:defRPr>
      </a:lvl3pPr>
      <a:lvl4pPr marL="1600099" indent="-228586"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4pPr>
      <a:lvl5pPr marL="2057270" indent="-228586"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5pPr>
      <a:lvl6pPr marL="2514441" indent="-228586"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6pPr>
      <a:lvl7pPr marL="2971612" indent="-228586"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7pPr>
      <a:lvl8pPr marL="3428783" indent="-228586"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8pPr>
      <a:lvl9pPr marL="3885954" indent="-228586" algn="l" defTabSz="914342" rtl="0" eaLnBrk="1" latinLnBrk="0" hangingPunct="1">
        <a:spcBef>
          <a:spcPct val="20000"/>
        </a:spcBef>
        <a:buFont typeface="Arial" panose="020B0604020202020204" pitchFamily="34" charset="0"/>
        <a:buChar char="•"/>
        <a:defRPr sz="2000" kern="1200">
          <a:solidFill>
            <a:schemeClr val="tx1"/>
          </a:solidFill>
          <a:latin typeface="+mn-lt"/>
          <a:ea typeface="+mn-ea"/>
          <a:cs typeface="+mn-cs"/>
        </a:defRPr>
      </a:lvl9pPr>
    </p:bodyStyle>
    <p:otherStyle>
      <a:defPPr>
        <a:defRPr lang="zh-TW"/>
      </a:defPPr>
      <a:lvl1pPr marL="0" algn="l" defTabSz="914342" rtl="0" eaLnBrk="1" latinLnBrk="0" hangingPunct="1">
        <a:defRPr sz="1800" kern="1200">
          <a:solidFill>
            <a:schemeClr val="tx1"/>
          </a:solidFill>
          <a:latin typeface="+mn-lt"/>
          <a:ea typeface="+mn-ea"/>
          <a:cs typeface="+mn-cs"/>
        </a:defRPr>
      </a:lvl1pPr>
      <a:lvl2pPr marL="457171" algn="l" defTabSz="914342" rtl="0" eaLnBrk="1" latinLnBrk="0" hangingPunct="1">
        <a:defRPr sz="1800" kern="1200">
          <a:solidFill>
            <a:schemeClr val="tx1"/>
          </a:solidFill>
          <a:latin typeface="+mn-lt"/>
          <a:ea typeface="+mn-ea"/>
          <a:cs typeface="+mn-cs"/>
        </a:defRPr>
      </a:lvl2pPr>
      <a:lvl3pPr marL="914342" algn="l" defTabSz="914342" rtl="0" eaLnBrk="1" latinLnBrk="0" hangingPunct="1">
        <a:defRPr sz="1800" kern="1200">
          <a:solidFill>
            <a:schemeClr val="tx1"/>
          </a:solidFill>
          <a:latin typeface="+mn-lt"/>
          <a:ea typeface="+mn-ea"/>
          <a:cs typeface="+mn-cs"/>
        </a:defRPr>
      </a:lvl3pPr>
      <a:lvl4pPr marL="1371513" algn="l" defTabSz="914342" rtl="0" eaLnBrk="1" latinLnBrk="0" hangingPunct="1">
        <a:defRPr sz="1800" kern="1200">
          <a:solidFill>
            <a:schemeClr val="tx1"/>
          </a:solidFill>
          <a:latin typeface="+mn-lt"/>
          <a:ea typeface="+mn-ea"/>
          <a:cs typeface="+mn-cs"/>
        </a:defRPr>
      </a:lvl4pPr>
      <a:lvl5pPr marL="1828684" algn="l" defTabSz="914342" rtl="0" eaLnBrk="1" latinLnBrk="0" hangingPunct="1">
        <a:defRPr sz="1800" kern="1200">
          <a:solidFill>
            <a:schemeClr val="tx1"/>
          </a:solidFill>
          <a:latin typeface="+mn-lt"/>
          <a:ea typeface="+mn-ea"/>
          <a:cs typeface="+mn-cs"/>
        </a:defRPr>
      </a:lvl5pPr>
      <a:lvl6pPr marL="2285855" algn="l" defTabSz="914342" rtl="0" eaLnBrk="1" latinLnBrk="0" hangingPunct="1">
        <a:defRPr sz="1800" kern="1200">
          <a:solidFill>
            <a:schemeClr val="tx1"/>
          </a:solidFill>
          <a:latin typeface="+mn-lt"/>
          <a:ea typeface="+mn-ea"/>
          <a:cs typeface="+mn-cs"/>
        </a:defRPr>
      </a:lvl6pPr>
      <a:lvl7pPr marL="2743026" algn="l" defTabSz="914342" rtl="0" eaLnBrk="1" latinLnBrk="0" hangingPunct="1">
        <a:defRPr sz="1800" kern="1200">
          <a:solidFill>
            <a:schemeClr val="tx1"/>
          </a:solidFill>
          <a:latin typeface="+mn-lt"/>
          <a:ea typeface="+mn-ea"/>
          <a:cs typeface="+mn-cs"/>
        </a:defRPr>
      </a:lvl7pPr>
      <a:lvl8pPr marL="3200198" algn="l" defTabSz="914342" rtl="0" eaLnBrk="1" latinLnBrk="0" hangingPunct="1">
        <a:defRPr sz="1800" kern="1200">
          <a:solidFill>
            <a:schemeClr val="tx1"/>
          </a:solidFill>
          <a:latin typeface="+mn-lt"/>
          <a:ea typeface="+mn-ea"/>
          <a:cs typeface="+mn-cs"/>
        </a:defRPr>
      </a:lvl8pPr>
      <a:lvl9pPr marL="3657369" algn="l" defTabSz="914342"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xml"/></Relationships>
</file>

<file path=ppt/slides/_rels/slide100.xml.rels><?xml version="1.0" encoding="UTF-8" standalone="yes"?>
<Relationships xmlns="http://schemas.openxmlformats.org/package/2006/relationships"><Relationship Id="rId2" Type="http://schemas.openxmlformats.org/officeDocument/2006/relationships/image" Target="../media/image101.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notesSlide" Target="../notesSlides/notesSlide13.xml"/><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3.gif"/><Relationship Id="rId2" Type="http://schemas.openxmlformats.org/officeDocument/2006/relationships/notesSlide" Target="../notesSlides/notesSlide18.xml"/><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2" Type="http://schemas.openxmlformats.org/officeDocument/2006/relationships/notesSlide" Target="../notesSlides/notesSlide22.xml"/><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2" Type="http://schemas.openxmlformats.org/officeDocument/2006/relationships/notesSlide" Target="../notesSlides/notesSlide24.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26.xml"/><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notesSlide" Target="../notesSlides/notesSlide29.xml"/><Relationship Id="rId2" Type="http://schemas.openxmlformats.org/officeDocument/2006/relationships/slideLayout" Target="../slideLayouts/slideLayout1.xml"/><Relationship Id="rId1" Type="http://schemas.openxmlformats.org/officeDocument/2006/relationships/themeOverride" Target="../theme/themeOverride1.xml"/><Relationship Id="rId4" Type="http://schemas.openxmlformats.org/officeDocument/2006/relationships/image" Target="../media/image1.jpg"/></Relationships>
</file>

<file path=ppt/slides/_rels/slide3.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3" Type="http://schemas.openxmlformats.org/officeDocument/2006/relationships/image" Target="../media/image4.jpeg"/><Relationship Id="rId2" Type="http://schemas.openxmlformats.org/officeDocument/2006/relationships/notesSlide" Target="../notesSlides/notesSlide30.xml"/><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32.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image" Target="../media/image7.jpeg"/><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3" Type="http://schemas.openxmlformats.org/officeDocument/2006/relationships/image" Target="../media/image9.jpg"/><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notesSlide" Target="../notesSlides/notesSlide33.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xml"/></Relationships>
</file>

<file path=ppt/slides/_rels/slide40.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notesSlide" Target="../notesSlides/notesSlide34.xml"/><Relationship Id="rId1" Type="http://schemas.openxmlformats.org/officeDocument/2006/relationships/slideLayout" Target="../slideLayouts/slideLayout2.xml"/><Relationship Id="rId4" Type="http://schemas.openxmlformats.org/officeDocument/2006/relationships/image" Target="../media/image11.jpeg"/></Relationships>
</file>

<file path=ppt/slides/_rels/slide41.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35.xml"/><Relationship Id="rId1" Type="http://schemas.openxmlformats.org/officeDocument/2006/relationships/slideLayout" Target="../slideLayouts/slideLayout2.xml"/><Relationship Id="rId4" Type="http://schemas.openxmlformats.org/officeDocument/2006/relationships/image" Target="../media/image13.jpeg"/></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36.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37.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44.xml.rels><?xml version="1.0" encoding="UTF-8" standalone="yes"?>
<Relationships xmlns="http://schemas.openxmlformats.org/package/2006/relationships"><Relationship Id="rId3" Type="http://schemas.openxmlformats.org/officeDocument/2006/relationships/image" Target="../media/image16.jpeg"/><Relationship Id="rId2" Type="http://schemas.openxmlformats.org/officeDocument/2006/relationships/notesSlide" Target="../notesSlides/notesSlide38.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3" Type="http://schemas.openxmlformats.org/officeDocument/2006/relationships/image" Target="../media/image17.jpeg"/><Relationship Id="rId2" Type="http://schemas.openxmlformats.org/officeDocument/2006/relationships/notesSlide" Target="../notesSlides/notesSlide39.xml"/><Relationship Id="rId1" Type="http://schemas.openxmlformats.org/officeDocument/2006/relationships/slideLayout" Target="../slideLayouts/slideLayout2.xml"/><Relationship Id="rId4" Type="http://schemas.openxmlformats.org/officeDocument/2006/relationships/image" Target="../media/image18.jpeg"/></Relationships>
</file>

<file path=ppt/slides/_rels/slide46.xml.rels><?xml version="1.0" encoding="UTF-8" standalone="yes"?>
<Relationships xmlns="http://schemas.openxmlformats.org/package/2006/relationships"><Relationship Id="rId3" Type="http://schemas.openxmlformats.org/officeDocument/2006/relationships/image" Target="../media/image19.jpeg"/><Relationship Id="rId2" Type="http://schemas.openxmlformats.org/officeDocument/2006/relationships/notesSlide" Target="../notesSlides/notesSlide40.xml"/><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image" Target="../media/image20.jpeg"/><Relationship Id="rId2" Type="http://schemas.openxmlformats.org/officeDocument/2006/relationships/notesSlide" Target="../notesSlides/notesSlide41.xml"/><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8" Type="http://schemas.openxmlformats.org/officeDocument/2006/relationships/image" Target="../media/image26.png"/><Relationship Id="rId3" Type="http://schemas.openxmlformats.org/officeDocument/2006/relationships/image" Target="../media/image21.png"/><Relationship Id="rId7" Type="http://schemas.openxmlformats.org/officeDocument/2006/relationships/image" Target="../media/image25.png"/><Relationship Id="rId2" Type="http://schemas.openxmlformats.org/officeDocument/2006/relationships/notesSlide" Target="../notesSlides/notesSlide42.xml"/><Relationship Id="rId1" Type="http://schemas.openxmlformats.org/officeDocument/2006/relationships/slideLayout" Target="../slideLayouts/slideLayout2.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_rels/slide4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notesSlide" Target="../notesSlides/notesSlide43.xml"/><Relationship Id="rId1" Type="http://schemas.openxmlformats.org/officeDocument/2006/relationships/slideLayout" Target="../slideLayouts/slideLayout2.xml"/><Relationship Id="rId6" Type="http://schemas.openxmlformats.org/officeDocument/2006/relationships/image" Target="../media/image30.jpg"/><Relationship Id="rId5" Type="http://schemas.openxmlformats.org/officeDocument/2006/relationships/image" Target="../media/image29.jpeg"/><Relationship Id="rId4" Type="http://schemas.openxmlformats.org/officeDocument/2006/relationships/image" Target="../media/image28.jpeg"/></Relationships>
</file>

<file path=ppt/slides/_rels/slide5.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3" Type="http://schemas.openxmlformats.org/officeDocument/2006/relationships/image" Target="../media/image31.jpeg"/><Relationship Id="rId2" Type="http://schemas.openxmlformats.org/officeDocument/2006/relationships/notesSlide" Target="../notesSlides/notesSlide44.xml"/><Relationship Id="rId1" Type="http://schemas.openxmlformats.org/officeDocument/2006/relationships/slideLayout" Target="../slideLayouts/slideLayout2.xml"/><Relationship Id="rId4" Type="http://schemas.openxmlformats.org/officeDocument/2006/relationships/image" Target="../media/image32.jpeg"/></Relationships>
</file>

<file path=ppt/slides/_rels/slide51.xml.rels><?xml version="1.0" encoding="UTF-8" standalone="yes"?>
<Relationships xmlns="http://schemas.openxmlformats.org/package/2006/relationships"><Relationship Id="rId2" Type="http://schemas.openxmlformats.org/officeDocument/2006/relationships/notesSlide" Target="../notesSlides/notesSlide45.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3" Type="http://schemas.openxmlformats.org/officeDocument/2006/relationships/image" Target="../media/image33.jpeg"/><Relationship Id="rId2" Type="http://schemas.openxmlformats.org/officeDocument/2006/relationships/notesSlide" Target="../notesSlides/notesSlide46.xml"/><Relationship Id="rId1" Type="http://schemas.openxmlformats.org/officeDocument/2006/relationships/slideLayout" Target="../slideLayouts/slideLayout2.xml"/><Relationship Id="rId4" Type="http://schemas.openxmlformats.org/officeDocument/2006/relationships/image" Target="../media/image34.jpeg"/></Relationships>
</file>

<file path=ppt/slides/_rels/slide53.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47.xml"/><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3" Type="http://schemas.openxmlformats.org/officeDocument/2006/relationships/image" Target="../media/image36.png"/><Relationship Id="rId7" Type="http://schemas.openxmlformats.org/officeDocument/2006/relationships/image" Target="../media/image40.jpg"/><Relationship Id="rId2" Type="http://schemas.openxmlformats.org/officeDocument/2006/relationships/notesSlide" Target="../notesSlides/notesSlide48.xml"/><Relationship Id="rId1" Type="http://schemas.openxmlformats.org/officeDocument/2006/relationships/slideLayout" Target="../slideLayouts/slideLayout2.xml"/><Relationship Id="rId6" Type="http://schemas.openxmlformats.org/officeDocument/2006/relationships/image" Target="../media/image39.png"/><Relationship Id="rId5" Type="http://schemas.openxmlformats.org/officeDocument/2006/relationships/image" Target="../media/image38.jpg"/><Relationship Id="rId4" Type="http://schemas.openxmlformats.org/officeDocument/2006/relationships/image" Target="../media/image37.png"/></Relationships>
</file>

<file path=ppt/slides/_rels/slide55.xml.rels><?xml version="1.0" encoding="UTF-8" standalone="yes"?>
<Relationships xmlns="http://schemas.openxmlformats.org/package/2006/relationships"><Relationship Id="rId3" Type="http://schemas.openxmlformats.org/officeDocument/2006/relationships/image" Target="../media/image41.jpg"/><Relationship Id="rId2" Type="http://schemas.openxmlformats.org/officeDocument/2006/relationships/notesSlide" Target="../notesSlides/notesSlide49.xml"/><Relationship Id="rId1" Type="http://schemas.openxmlformats.org/officeDocument/2006/relationships/slideLayout" Target="../slideLayouts/slideLayout2.xml"/><Relationship Id="rId6" Type="http://schemas.openxmlformats.org/officeDocument/2006/relationships/image" Target="../media/image44.jpg"/><Relationship Id="rId5" Type="http://schemas.openxmlformats.org/officeDocument/2006/relationships/image" Target="../media/image43.png"/><Relationship Id="rId4" Type="http://schemas.openxmlformats.org/officeDocument/2006/relationships/image" Target="../media/image42.jpg"/></Relationships>
</file>

<file path=ppt/slides/_rels/slide56.xml.rels><?xml version="1.0" encoding="UTF-8" standalone="yes"?>
<Relationships xmlns="http://schemas.openxmlformats.org/package/2006/relationships"><Relationship Id="rId3" Type="http://schemas.openxmlformats.org/officeDocument/2006/relationships/image" Target="../media/image45.jpeg"/><Relationship Id="rId2" Type="http://schemas.openxmlformats.org/officeDocument/2006/relationships/notesSlide" Target="../notesSlides/notesSlide50.xml"/><Relationship Id="rId1" Type="http://schemas.openxmlformats.org/officeDocument/2006/relationships/slideLayout" Target="../slideLayouts/slideLayout2.xml"/><Relationship Id="rId5" Type="http://schemas.openxmlformats.org/officeDocument/2006/relationships/image" Target="../media/image47.png"/><Relationship Id="rId4" Type="http://schemas.openxmlformats.org/officeDocument/2006/relationships/image" Target="../media/image46.jpeg"/></Relationships>
</file>

<file path=ppt/slides/_rels/slide57.xml.rels><?xml version="1.0" encoding="UTF-8" standalone="yes"?>
<Relationships xmlns="http://schemas.openxmlformats.org/package/2006/relationships"><Relationship Id="rId2" Type="http://schemas.openxmlformats.org/officeDocument/2006/relationships/notesSlide" Target="../notesSlides/notesSlide51.xml"/><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notesSlide" Target="../notesSlides/notesSlide52.xml"/><Relationship Id="rId1" Type="http://schemas.openxmlformats.org/officeDocument/2006/relationships/slideLayout" Target="../slideLayouts/slideLayout2.xml"/><Relationship Id="rId4" Type="http://schemas.openxmlformats.org/officeDocument/2006/relationships/image" Target="../media/image49.jpeg"/></Relationships>
</file>

<file path=ppt/slides/_rels/slide59.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notesSlide" Target="../notesSlides/notesSlide53.xml"/><Relationship Id="rId1" Type="http://schemas.openxmlformats.org/officeDocument/2006/relationships/slideLayout" Target="../slideLayouts/slideLayout2.xml"/><Relationship Id="rId4" Type="http://schemas.openxmlformats.org/officeDocument/2006/relationships/image" Target="../media/image51.jpg"/></Relationships>
</file>

<file path=ppt/slides/_rels/slide6.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6.xml"/><Relationship Id="rId1" Type="http://schemas.openxmlformats.org/officeDocument/2006/relationships/slideLayout" Target="../slideLayouts/slideLayout1.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0.xml.rels><?xml version="1.0" encoding="UTF-8" standalone="yes"?>
<Relationships xmlns="http://schemas.openxmlformats.org/package/2006/relationships"><Relationship Id="rId3" Type="http://schemas.openxmlformats.org/officeDocument/2006/relationships/image" Target="../media/image52.jpg"/><Relationship Id="rId2" Type="http://schemas.openxmlformats.org/officeDocument/2006/relationships/notesSlide" Target="../notesSlides/notesSlide54.xml"/><Relationship Id="rId1" Type="http://schemas.openxmlformats.org/officeDocument/2006/relationships/slideLayout" Target="../slideLayouts/slideLayout2.xml"/><Relationship Id="rId6" Type="http://schemas.openxmlformats.org/officeDocument/2006/relationships/image" Target="../media/image55.png"/><Relationship Id="rId5" Type="http://schemas.openxmlformats.org/officeDocument/2006/relationships/image" Target="../media/image54.png"/><Relationship Id="rId4" Type="http://schemas.openxmlformats.org/officeDocument/2006/relationships/image" Target="../media/image53.jpg"/></Relationships>
</file>

<file path=ppt/slides/_rels/slide61.xml.rels><?xml version="1.0" encoding="UTF-8" standalone="yes"?>
<Relationships xmlns="http://schemas.openxmlformats.org/package/2006/relationships"><Relationship Id="rId3" Type="http://schemas.openxmlformats.org/officeDocument/2006/relationships/image" Target="../media/image56.jpeg"/><Relationship Id="rId2" Type="http://schemas.openxmlformats.org/officeDocument/2006/relationships/notesSlide" Target="../notesSlides/notesSlide55.xml"/><Relationship Id="rId1" Type="http://schemas.openxmlformats.org/officeDocument/2006/relationships/slideLayout" Target="../slideLayouts/slideLayout2.xml"/><Relationship Id="rId5" Type="http://schemas.openxmlformats.org/officeDocument/2006/relationships/image" Target="../media/image58.jpg"/><Relationship Id="rId4" Type="http://schemas.openxmlformats.org/officeDocument/2006/relationships/image" Target="../media/image57.png"/></Relationships>
</file>

<file path=ppt/slides/_rels/slide62.xml.rels><?xml version="1.0" encoding="UTF-8" standalone="yes"?>
<Relationships xmlns="http://schemas.openxmlformats.org/package/2006/relationships"><Relationship Id="rId2" Type="http://schemas.openxmlformats.org/officeDocument/2006/relationships/notesSlide" Target="../notesSlides/notesSlide56.xml"/><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3" Type="http://schemas.openxmlformats.org/officeDocument/2006/relationships/image" Target="../media/image59.jpeg"/><Relationship Id="rId2" Type="http://schemas.openxmlformats.org/officeDocument/2006/relationships/notesSlide" Target="../notesSlides/notesSlide57.xml"/><Relationship Id="rId1" Type="http://schemas.openxmlformats.org/officeDocument/2006/relationships/slideLayout" Target="../slideLayouts/slideLayout2.xml"/><Relationship Id="rId5" Type="http://schemas.openxmlformats.org/officeDocument/2006/relationships/image" Target="../media/image61.png"/><Relationship Id="rId4" Type="http://schemas.openxmlformats.org/officeDocument/2006/relationships/image" Target="../media/image60.jpg"/></Relationships>
</file>

<file path=ppt/slides/_rels/slide64.xml.rels><?xml version="1.0" encoding="UTF-8" standalone="yes"?>
<Relationships xmlns="http://schemas.openxmlformats.org/package/2006/relationships"><Relationship Id="rId3" Type="http://schemas.openxmlformats.org/officeDocument/2006/relationships/image" Target="../media/image62.jpeg"/><Relationship Id="rId2" Type="http://schemas.openxmlformats.org/officeDocument/2006/relationships/notesSlide" Target="../notesSlides/notesSlide5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2" Type="http://schemas.openxmlformats.org/officeDocument/2006/relationships/notesSlide" Target="../notesSlides/notesSlide59.xml"/><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3" Type="http://schemas.openxmlformats.org/officeDocument/2006/relationships/image" Target="../media/image63.jpg"/><Relationship Id="rId2" Type="http://schemas.openxmlformats.org/officeDocument/2006/relationships/notesSlide" Target="../notesSlides/notesSlide60.xml"/><Relationship Id="rId1" Type="http://schemas.openxmlformats.org/officeDocument/2006/relationships/slideLayout" Target="../slideLayouts/slideLayout2.xml"/><Relationship Id="rId4" Type="http://schemas.openxmlformats.org/officeDocument/2006/relationships/image" Target="../media/image64.jpg"/></Relationships>
</file>

<file path=ppt/slides/_rels/slide67.xml.rels><?xml version="1.0" encoding="UTF-8" standalone="yes"?>
<Relationships xmlns="http://schemas.openxmlformats.org/package/2006/relationships"><Relationship Id="rId3" Type="http://schemas.openxmlformats.org/officeDocument/2006/relationships/image" Target="../media/image65.jpg"/><Relationship Id="rId2" Type="http://schemas.openxmlformats.org/officeDocument/2006/relationships/notesSlide" Target="../notesSlides/notesSlide61.xml"/><Relationship Id="rId1" Type="http://schemas.openxmlformats.org/officeDocument/2006/relationships/slideLayout" Target="../slideLayouts/slideLayout2.xml"/><Relationship Id="rId5" Type="http://schemas.openxmlformats.org/officeDocument/2006/relationships/image" Target="../media/image67.png"/><Relationship Id="rId4" Type="http://schemas.openxmlformats.org/officeDocument/2006/relationships/image" Target="../media/image66.jpg"/></Relationships>
</file>

<file path=ppt/slides/_rels/slide68.xml.rels><?xml version="1.0" encoding="UTF-8" standalone="yes"?>
<Relationships xmlns="http://schemas.openxmlformats.org/package/2006/relationships"><Relationship Id="rId3" Type="http://schemas.openxmlformats.org/officeDocument/2006/relationships/image" Target="../media/image68.jpeg"/><Relationship Id="rId2" Type="http://schemas.openxmlformats.org/officeDocument/2006/relationships/notesSlide" Target="../notesSlides/notesSlide62.xml"/><Relationship Id="rId1" Type="http://schemas.openxmlformats.org/officeDocument/2006/relationships/slideLayout" Target="../slideLayouts/slideLayout2.xml"/><Relationship Id="rId5" Type="http://schemas.openxmlformats.org/officeDocument/2006/relationships/image" Target="../media/image70.png"/><Relationship Id="rId4" Type="http://schemas.openxmlformats.org/officeDocument/2006/relationships/image" Target="../media/image69.jpg"/></Relationships>
</file>

<file path=ppt/slides/_rels/slide69.xml.rels><?xml version="1.0" encoding="UTF-8" standalone="yes"?>
<Relationships xmlns="http://schemas.openxmlformats.org/package/2006/relationships"><Relationship Id="rId3" Type="http://schemas.openxmlformats.org/officeDocument/2006/relationships/image" Target="../media/image71.jpeg"/><Relationship Id="rId2" Type="http://schemas.openxmlformats.org/officeDocument/2006/relationships/notesSlide" Target="../notesSlides/notesSlide63.xml"/><Relationship Id="rId1" Type="http://schemas.openxmlformats.org/officeDocument/2006/relationships/slideLayout" Target="../slideLayouts/slideLayout2.xml"/><Relationship Id="rId5" Type="http://schemas.openxmlformats.org/officeDocument/2006/relationships/image" Target="../media/image73.jpeg"/><Relationship Id="rId4" Type="http://schemas.openxmlformats.org/officeDocument/2006/relationships/image" Target="../media/image72.jpeg"/></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xml"/></Relationships>
</file>

<file path=ppt/slides/_rels/slide70.xml.rels><?xml version="1.0" encoding="UTF-8" standalone="yes"?>
<Relationships xmlns="http://schemas.openxmlformats.org/package/2006/relationships"><Relationship Id="rId3" Type="http://schemas.openxmlformats.org/officeDocument/2006/relationships/image" Target="../media/image74.png"/><Relationship Id="rId2" Type="http://schemas.openxmlformats.org/officeDocument/2006/relationships/notesSlide" Target="../notesSlides/notesSlide64.xml"/><Relationship Id="rId1" Type="http://schemas.openxmlformats.org/officeDocument/2006/relationships/slideLayout" Target="../slideLayouts/slideLayout2.xml"/><Relationship Id="rId4" Type="http://schemas.openxmlformats.org/officeDocument/2006/relationships/image" Target="../media/image75.jpg"/></Relationships>
</file>

<file path=ppt/slides/_rels/slide71.xml.rels><?xml version="1.0" encoding="UTF-8" standalone="yes"?>
<Relationships xmlns="http://schemas.openxmlformats.org/package/2006/relationships"><Relationship Id="rId3" Type="http://schemas.openxmlformats.org/officeDocument/2006/relationships/image" Target="../media/image76.jpeg"/><Relationship Id="rId2" Type="http://schemas.openxmlformats.org/officeDocument/2006/relationships/notesSlide" Target="../notesSlides/notesSlide65.xml"/><Relationship Id="rId1" Type="http://schemas.openxmlformats.org/officeDocument/2006/relationships/slideLayout" Target="../slideLayouts/slideLayout2.xml"/><Relationship Id="rId5" Type="http://schemas.openxmlformats.org/officeDocument/2006/relationships/image" Target="../media/image64.jpg"/><Relationship Id="rId4" Type="http://schemas.openxmlformats.org/officeDocument/2006/relationships/image" Target="../media/image77.jpeg"/></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66.xm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3" Type="http://schemas.openxmlformats.org/officeDocument/2006/relationships/image" Target="../media/image78.jpeg"/><Relationship Id="rId2" Type="http://schemas.openxmlformats.org/officeDocument/2006/relationships/notesSlide" Target="../notesSlides/notesSlide67.xml"/><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3" Type="http://schemas.openxmlformats.org/officeDocument/2006/relationships/image" Target="../media/image79.jpeg"/><Relationship Id="rId2" Type="http://schemas.openxmlformats.org/officeDocument/2006/relationships/notesSlide" Target="../notesSlides/notesSlide68.xml"/><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80.jpeg"/><Relationship Id="rId2" Type="http://schemas.openxmlformats.org/officeDocument/2006/relationships/notesSlide" Target="../notesSlides/notesSlide69.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2" Type="http://schemas.openxmlformats.org/officeDocument/2006/relationships/notesSlide" Target="../notesSlides/notesSlide70.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81.png"/><Relationship Id="rId2" Type="http://schemas.openxmlformats.org/officeDocument/2006/relationships/notesSlide" Target="../notesSlides/notesSlide71.xml"/><Relationship Id="rId1" Type="http://schemas.openxmlformats.org/officeDocument/2006/relationships/slideLayout" Target="../slideLayouts/slideLayout2.xml"/><Relationship Id="rId4" Type="http://schemas.openxmlformats.org/officeDocument/2006/relationships/image" Target="../media/image82.png"/></Relationships>
</file>

<file path=ppt/slides/_rels/slide78.xml.rels><?xml version="1.0" encoding="UTF-8" standalone="yes"?>
<Relationships xmlns="http://schemas.openxmlformats.org/package/2006/relationships"><Relationship Id="rId2" Type="http://schemas.openxmlformats.org/officeDocument/2006/relationships/notesSlide" Target="../notesSlides/notesSlide72.xml"/><Relationship Id="rId1" Type="http://schemas.openxmlformats.org/officeDocument/2006/relationships/slideLayout" Target="../slideLayouts/slideLayout1.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73.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80.xml.rels><?xml version="1.0" encoding="UTF-8" standalone="yes"?>
<Relationships xmlns="http://schemas.openxmlformats.org/package/2006/relationships"><Relationship Id="rId2" Type="http://schemas.openxmlformats.org/officeDocument/2006/relationships/image" Target="../media/image83.jpeg"/><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2" Type="http://schemas.openxmlformats.org/officeDocument/2006/relationships/image" Target="../media/image8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2" Type="http://schemas.openxmlformats.org/officeDocument/2006/relationships/image" Target="../media/image85.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86.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image" Target="../media/image87.png"/><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88.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image" Target="../media/image89.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90.emf"/></Relationships>
</file>

<file path=ppt/slides/_rels/slide89.xml.rels><?xml version="1.0" encoding="UTF-8" standalone="yes"?>
<Relationships xmlns="http://schemas.openxmlformats.org/package/2006/relationships"><Relationship Id="rId3" Type="http://schemas.openxmlformats.org/officeDocument/2006/relationships/image" Target="../media/image92.png"/><Relationship Id="rId2" Type="http://schemas.openxmlformats.org/officeDocument/2006/relationships/image" Target="../media/image9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diagramData" Target="../diagrams/data2.xml"/><Relationship Id="rId7" Type="http://schemas.microsoft.com/office/2007/relationships/diagramDrawing" Target="../diagrams/drawing2.xml"/><Relationship Id="rId2" Type="http://schemas.openxmlformats.org/officeDocument/2006/relationships/notesSlide" Target="../notesSlides/notesSlide9.xml"/><Relationship Id="rId1" Type="http://schemas.openxmlformats.org/officeDocument/2006/relationships/slideLayout" Target="../slideLayouts/slideLayout1.xml"/><Relationship Id="rId6" Type="http://schemas.openxmlformats.org/officeDocument/2006/relationships/diagramColors" Target="../diagrams/colors2.xml"/><Relationship Id="rId5" Type="http://schemas.openxmlformats.org/officeDocument/2006/relationships/diagramQuickStyle" Target="../diagrams/quickStyle2.xml"/><Relationship Id="rId4" Type="http://schemas.openxmlformats.org/officeDocument/2006/relationships/diagramLayout" Target="../diagrams/layout2.xml"/></Relationships>
</file>

<file path=ppt/slides/_rels/slide90.xml.rels><?xml version="1.0" encoding="UTF-8" standalone="yes"?>
<Relationships xmlns="http://schemas.openxmlformats.org/package/2006/relationships"><Relationship Id="rId2" Type="http://schemas.openxmlformats.org/officeDocument/2006/relationships/image" Target="../media/image93.png"/><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2" Type="http://schemas.openxmlformats.org/officeDocument/2006/relationships/image" Target="../media/image94.png"/><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2" Type="http://schemas.openxmlformats.org/officeDocument/2006/relationships/image" Target="../media/image95.png"/><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97.png"/><Relationship Id="rId1" Type="http://schemas.openxmlformats.org/officeDocument/2006/relationships/slideLayout" Target="../slideLayouts/slideLayout2.xml"/></Relationships>
</file>

<file path=ppt/slides/_rels/slide95.xml.rels><?xml version="1.0" encoding="UTF-8" standalone="yes"?>
<Relationships xmlns="http://schemas.openxmlformats.org/package/2006/relationships"><Relationship Id="rId2" Type="http://schemas.openxmlformats.org/officeDocument/2006/relationships/image" Target="../media/image98.png"/><Relationship Id="rId1" Type="http://schemas.openxmlformats.org/officeDocument/2006/relationships/slideLayout" Target="../slideLayouts/slideLayout2.xml"/></Relationships>
</file>

<file path=ppt/slides/_rels/slide96.xml.rels><?xml version="1.0" encoding="UTF-8" standalone="yes"?>
<Relationships xmlns="http://schemas.openxmlformats.org/package/2006/relationships"><Relationship Id="rId3" Type="http://schemas.openxmlformats.org/officeDocument/2006/relationships/image" Target="../media/image100.png"/><Relationship Id="rId2" Type="http://schemas.openxmlformats.org/officeDocument/2006/relationships/image" Target="../media/image99.png"/><Relationship Id="rId1" Type="http://schemas.openxmlformats.org/officeDocument/2006/relationships/slideLayout" Target="../slideLayouts/slideLayout2.xml"/></Relationships>
</file>

<file path=ppt/slides/_rels/slide9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3" name="Rectangle 3"/>
          <p:cNvSpPr>
            <a:spLocks noGrp="1" noChangeArrowheads="1"/>
          </p:cNvSpPr>
          <p:nvPr>
            <p:ph type="subTitle" idx="1"/>
          </p:nvPr>
        </p:nvSpPr>
        <p:spPr>
          <a:xfrm>
            <a:off x="5457056" y="5589240"/>
            <a:ext cx="4448944" cy="1080120"/>
          </a:xfrm>
        </p:spPr>
        <p:txBody>
          <a:bodyPr>
            <a:noAutofit/>
          </a:bodyPr>
          <a:lstStyle/>
          <a:p>
            <a:pPr algn="l"/>
            <a:r>
              <a:rPr lang="zh-TW" altLang="en-US" sz="1800" b="1" dirty="0">
                <a:solidFill>
                  <a:schemeClr val="accent1">
                    <a:lumMod val="75000"/>
                  </a:schemeClr>
                </a:solidFill>
                <a:latin typeface="+mj-lt"/>
                <a:ea typeface="華康魏碑體" pitchFamily="65" charset="-120"/>
                <a:cs typeface="+mj-cs"/>
              </a:rPr>
              <a:t>主辦單位</a:t>
            </a:r>
            <a:r>
              <a:rPr lang="zh-TW" altLang="en-US" sz="1800" b="1" dirty="0">
                <a:solidFill>
                  <a:schemeClr val="accent1">
                    <a:lumMod val="75000"/>
                  </a:schemeClr>
                </a:solidFill>
                <a:ea typeface="華康魏碑體" pitchFamily="65" charset="-120"/>
              </a:rPr>
              <a:t>：</a:t>
            </a:r>
            <a:r>
              <a:rPr lang="zh-TW" altLang="en-US" sz="1800" b="1" dirty="0">
                <a:solidFill>
                  <a:schemeClr val="accent1">
                    <a:lumMod val="75000"/>
                  </a:schemeClr>
                </a:solidFill>
                <a:latin typeface="+mj-lt"/>
                <a:ea typeface="華康魏碑體" pitchFamily="65" charset="-120"/>
                <a:cs typeface="+mj-cs"/>
              </a:rPr>
              <a:t>連江縣</a:t>
            </a:r>
            <a:r>
              <a:rPr lang="zh-TW" altLang="en-US" sz="1800" b="1" dirty="0">
                <a:solidFill>
                  <a:schemeClr val="accent1">
                    <a:lumMod val="75000"/>
                  </a:schemeClr>
                </a:solidFill>
                <a:ea typeface="華康魏碑體" pitchFamily="65" charset="-120"/>
              </a:rPr>
              <a:t>政府工務局都計建管課</a:t>
            </a:r>
            <a:endParaRPr lang="en-US" altLang="zh-TW" sz="1800" b="1" dirty="0">
              <a:solidFill>
                <a:schemeClr val="accent1">
                  <a:lumMod val="75000"/>
                </a:schemeClr>
              </a:solidFill>
              <a:latin typeface="+mj-lt"/>
              <a:ea typeface="華康魏碑體" pitchFamily="65" charset="-120"/>
              <a:cs typeface="+mj-cs"/>
            </a:endParaRPr>
          </a:p>
          <a:p>
            <a:pPr algn="l"/>
            <a:r>
              <a:rPr lang="zh-TW" altLang="en-US" sz="1800" b="1" dirty="0">
                <a:solidFill>
                  <a:schemeClr val="accent1">
                    <a:lumMod val="75000"/>
                  </a:schemeClr>
                </a:solidFill>
                <a:ea typeface="華康魏碑體" pitchFamily="65" charset="-120"/>
              </a:rPr>
              <a:t>簡   報  人 </a:t>
            </a:r>
            <a:r>
              <a:rPr lang="en-US" altLang="zh-TW" sz="1800" b="1" dirty="0">
                <a:solidFill>
                  <a:schemeClr val="accent1">
                    <a:lumMod val="75000"/>
                  </a:schemeClr>
                </a:solidFill>
                <a:ea typeface="華康魏碑體" pitchFamily="65" charset="-120"/>
              </a:rPr>
              <a:t>:</a:t>
            </a:r>
            <a:r>
              <a:rPr lang="zh-TW" altLang="en-US" sz="1800" b="1" dirty="0">
                <a:solidFill>
                  <a:schemeClr val="accent1">
                    <a:lumMod val="75000"/>
                  </a:schemeClr>
                </a:solidFill>
                <a:ea typeface="華康魏碑體" pitchFamily="65" charset="-120"/>
              </a:rPr>
              <a:t>  梁貞誠建築師</a:t>
            </a:r>
          </a:p>
        </p:txBody>
      </p:sp>
      <p:sp>
        <p:nvSpPr>
          <p:cNvPr id="12" name="矩形 11"/>
          <p:cNvSpPr/>
          <p:nvPr/>
        </p:nvSpPr>
        <p:spPr>
          <a:xfrm>
            <a:off x="1136576" y="694441"/>
            <a:ext cx="7887457" cy="646327"/>
          </a:xfrm>
          <a:prstGeom prst="rect">
            <a:avLst/>
          </a:prstGeom>
        </p:spPr>
        <p:txBody>
          <a:bodyPr wrap="square" lIns="91434" tIns="45718" rIns="91434" bIns="45718">
            <a:spAutoFit/>
          </a:bodyPr>
          <a:lstStyle/>
          <a:p>
            <a:pPr algn="ctr"/>
            <a:r>
              <a:rPr lang="zh-TW" altLang="en-US" sz="3600" b="1" dirty="0">
                <a:solidFill>
                  <a:schemeClr val="accent1">
                    <a:lumMod val="75000"/>
                  </a:schemeClr>
                </a:solidFill>
                <a:latin typeface="標楷體" panose="03000509000000000000" pitchFamily="65" charset="-120"/>
                <a:ea typeface="標楷體" panose="03000509000000000000" pitchFamily="65" charset="-120"/>
              </a:rPr>
              <a:t>連江縣</a:t>
            </a:r>
            <a:r>
              <a:rPr lang="zh-TW" altLang="en-US" sz="3600" b="1">
                <a:solidFill>
                  <a:schemeClr val="accent1">
                    <a:lumMod val="75000"/>
                  </a:schemeClr>
                </a:solidFill>
                <a:latin typeface="標楷體" panose="03000509000000000000" pitchFamily="65" charset="-120"/>
                <a:ea typeface="標楷體" panose="03000509000000000000" pitchFamily="65" charset="-120"/>
              </a:rPr>
              <a:t>政府辦理建築管理宣導</a:t>
            </a:r>
            <a:r>
              <a:rPr lang="zh-TW" altLang="en-US" sz="3600" b="1" dirty="0">
                <a:solidFill>
                  <a:schemeClr val="accent1">
                    <a:lumMod val="75000"/>
                  </a:schemeClr>
                </a:solidFill>
                <a:latin typeface="標楷體" panose="03000509000000000000" pitchFamily="65" charset="-120"/>
                <a:ea typeface="標楷體" panose="03000509000000000000" pitchFamily="65" charset="-120"/>
              </a:rPr>
              <a:t>講習會 </a:t>
            </a:r>
          </a:p>
        </p:txBody>
      </p:sp>
      <p:pic>
        <p:nvPicPr>
          <p:cNvPr id="6" name="圖片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flipV="1">
            <a:off x="2432720" y="2996952"/>
            <a:ext cx="4810125" cy="2247900"/>
          </a:xfrm>
          <a:prstGeom prst="rect">
            <a:avLst/>
          </a:prstGeom>
        </p:spPr>
      </p:pic>
    </p:spTree>
    <p:extLst>
      <p:ext uri="{BB962C8B-B14F-4D97-AF65-F5344CB8AC3E}">
        <p14:creationId xmlns:p14="http://schemas.microsoft.com/office/powerpoint/2010/main" val="544502716"/>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632520" y="1268760"/>
            <a:ext cx="8064896" cy="2088232"/>
          </a:xfrm>
          <a:prstGeom prst="rect">
            <a:avLst/>
          </a:prstGeom>
          <a:ln>
            <a:noFill/>
          </a:ln>
        </p:spPr>
        <p:txBody>
          <a:bodyPr vert="horz" lIns="0" tIns="0" rIns="18287"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zh-TW" altLang="en-US" sz="3200" dirty="0">
                <a:solidFill>
                  <a:schemeClr val="tx1"/>
                </a:solidFill>
                <a:effectLst/>
                <a:latin typeface="標楷體"/>
                <a:ea typeface="標楷體"/>
              </a:rPr>
              <a:t>三、</a:t>
            </a:r>
            <a:r>
              <a:rPr lang="zh-TW" altLang="en-US" sz="3200" dirty="0">
                <a:solidFill>
                  <a:schemeClr val="tx1"/>
                </a:solidFill>
                <a:effectLst/>
                <a:latin typeface="標楷體" panose="03000509000000000000" pitchFamily="65" charset="-120"/>
                <a:ea typeface="標楷體" panose="03000509000000000000" pitchFamily="65" charset="-120"/>
              </a:rPr>
              <a:t>停車抵繳代金</a:t>
            </a:r>
            <a:endParaRPr lang="en-US" altLang="zh-TW" sz="3200" dirty="0">
              <a:solidFill>
                <a:schemeClr val="tx1"/>
              </a:solidFill>
              <a:effectLst/>
              <a:latin typeface="標楷體" panose="03000509000000000000" pitchFamily="65" charset="-120"/>
              <a:ea typeface="標楷體" panose="03000509000000000000" pitchFamily="65" charset="-120"/>
            </a:endParaRP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一</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、立法宗旨</a:t>
            </a:r>
            <a:r>
              <a:rPr lang="en-US" altLang="zh-TW" sz="1800" b="0" dirty="0">
                <a:solidFill>
                  <a:schemeClr val="tx1"/>
                </a:solidFill>
                <a:latin typeface="標楷體" pitchFamily="65" charset="-120"/>
                <a:ea typeface="標楷體" pitchFamily="65" charset="-120"/>
              </a:rPr>
              <a:t>……………………………………………………………………3-1</a:t>
            </a:r>
            <a:endParaRPr lang="en-US" altLang="zh-TW" sz="1800" b="0" dirty="0">
              <a:solidFill>
                <a:schemeClr val="tx1"/>
              </a:solidFill>
              <a:effectLst/>
              <a:latin typeface="標楷體" panose="03000509000000000000" pitchFamily="65" charset="-120"/>
              <a:ea typeface="標楷體" panose="03000509000000000000" pitchFamily="65" charset="-120"/>
            </a:endParaRP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二</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、申請條件</a:t>
            </a:r>
            <a:r>
              <a:rPr lang="en-US" altLang="zh-TW" sz="1800" b="0" dirty="0">
                <a:solidFill>
                  <a:schemeClr val="tx1"/>
                </a:solidFill>
                <a:latin typeface="標楷體" pitchFamily="65" charset="-120"/>
                <a:ea typeface="標楷體" pitchFamily="65" charset="-120"/>
              </a:rPr>
              <a:t>……………………………………………………………………3-2</a:t>
            </a:r>
            <a:endParaRPr lang="en-US" altLang="zh-TW" sz="1800" b="0" dirty="0">
              <a:solidFill>
                <a:schemeClr val="tx1"/>
              </a:solidFill>
              <a:effectLst/>
              <a:latin typeface="標楷體" panose="03000509000000000000" pitchFamily="65" charset="-120"/>
              <a:ea typeface="標楷體" panose="03000509000000000000" pitchFamily="65" charset="-120"/>
            </a:endParaRP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三</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、計算方式</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案例試算</a:t>
            </a:r>
            <a:r>
              <a:rPr lang="en-US" altLang="zh-TW" sz="1800" b="0" dirty="0">
                <a:solidFill>
                  <a:schemeClr val="tx1"/>
                </a:solidFill>
                <a:latin typeface="標楷體" pitchFamily="65" charset="-120"/>
                <a:ea typeface="標楷體" pitchFamily="65" charset="-120"/>
              </a:rPr>
              <a:t>…………………………………………………………3-4</a:t>
            </a:r>
            <a:endParaRPr lang="en-US" altLang="zh-TW" sz="1800" b="0" dirty="0">
              <a:solidFill>
                <a:schemeClr val="tx1"/>
              </a:solidFill>
              <a:effectLst/>
              <a:latin typeface="標楷體" panose="03000509000000000000" pitchFamily="65" charset="-120"/>
              <a:ea typeface="標楷體" panose="03000509000000000000" pitchFamily="65" charset="-120"/>
            </a:endParaRP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四</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a:t>
            </a:r>
            <a:r>
              <a:rPr lang="zh-TW" altLang="zh-TW" sz="1800" b="0" dirty="0">
                <a:solidFill>
                  <a:schemeClr val="tx1"/>
                </a:solidFill>
                <a:effectLst/>
                <a:latin typeface="標楷體" pitchFamily="65" charset="-120"/>
                <a:ea typeface="標楷體" pitchFamily="65" charset="-120"/>
              </a:rPr>
              <a:t>防空避難設備應繳納之代金</a:t>
            </a:r>
            <a:r>
              <a:rPr lang="en-US" altLang="zh-TW" sz="1800" b="0" dirty="0">
                <a:solidFill>
                  <a:schemeClr val="tx1"/>
                </a:solidFill>
                <a:latin typeface="標楷體" pitchFamily="65" charset="-120"/>
                <a:ea typeface="標楷體" pitchFamily="65" charset="-120"/>
              </a:rPr>
              <a:t>………………………………………………3-5</a:t>
            </a: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五</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、提出時機</a:t>
            </a:r>
            <a:r>
              <a:rPr lang="en-US" altLang="zh-TW" sz="1800" b="0" dirty="0">
                <a:solidFill>
                  <a:schemeClr val="tx1"/>
                </a:solidFill>
                <a:latin typeface="標楷體" pitchFamily="65" charset="-120"/>
                <a:ea typeface="標楷體" pitchFamily="65" charset="-120"/>
              </a:rPr>
              <a:t>……………………………………………………………………3-6</a:t>
            </a:r>
            <a:endParaRPr lang="zh-TW" altLang="en-US" sz="1800" b="0" dirty="0">
              <a:solidFill>
                <a:schemeClr val="tx1"/>
              </a:solidFill>
              <a:effectLst/>
              <a:latin typeface="標楷體" pitchFamily="65" charset="-120"/>
              <a:ea typeface="標楷體" pitchFamily="65" charset="-120"/>
            </a:endParaRPr>
          </a:p>
          <a:p>
            <a:pPr algn="l"/>
            <a:endParaRPr lang="en-US" altLang="zh-TW" sz="1800" b="0" dirty="0">
              <a:solidFill>
                <a:schemeClr val="tx1"/>
              </a:solidFill>
              <a:effectLst>
                <a:outerShdw blurRad="38100" dist="38100" dir="2700000" algn="tl">
                  <a:srgbClr val="000000">
                    <a:alpha val="43137"/>
                  </a:srgbClr>
                </a:outerShdw>
              </a:effectLst>
              <a:latin typeface="標楷體" panose="03000509000000000000" pitchFamily="65" charset="-120"/>
              <a:ea typeface="標楷體" panose="03000509000000000000" pitchFamily="65" charset="-120"/>
            </a:endParaRPr>
          </a:p>
        </p:txBody>
      </p:sp>
      <p:sp>
        <p:nvSpPr>
          <p:cNvPr id="3" name="矩形 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710160036"/>
      </p:ext>
    </p:extLst>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a:extLst>
              <a:ext uri="{FF2B5EF4-FFF2-40B4-BE49-F238E27FC236}">
                <a16:creationId xmlns:a16="http://schemas.microsoft.com/office/drawing/2014/main" id="{9FED994A-58BF-41A2-94D4-C17D1D11D52B}"/>
              </a:ext>
            </a:extLst>
          </p:cNvPr>
          <p:cNvSpPr/>
          <p:nvPr/>
        </p:nvSpPr>
        <p:spPr>
          <a:xfrm>
            <a:off x="2216695" y="1988840"/>
            <a:ext cx="5724644" cy="722057"/>
          </a:xfrm>
          <a:prstGeom prst="rect">
            <a:avLst/>
          </a:prstGeom>
        </p:spPr>
        <p:txBody>
          <a:bodyPr wrap="none">
            <a:spAutoFit/>
          </a:bodyPr>
          <a:lstStyle/>
          <a:p>
            <a:pPr algn="ctr">
              <a:lnSpc>
                <a:spcPct val="125000"/>
              </a:lnSpc>
              <a:spcBef>
                <a:spcPct val="150000"/>
              </a:spcBef>
            </a:pPr>
            <a:r>
              <a:rPr lang="zh-TW" altLang="en-US" sz="3600" b="1" dirty="0">
                <a:solidFill>
                  <a:schemeClr val="accent1">
                    <a:lumMod val="75000"/>
                  </a:schemeClr>
                </a:solidFill>
                <a:latin typeface="標楷體" panose="03000509000000000000" pitchFamily="65" charset="-120"/>
                <a:ea typeface="標楷體" panose="03000509000000000000" pitchFamily="65" charset="-120"/>
              </a:rPr>
              <a:t>感</a:t>
            </a:r>
            <a:r>
              <a:rPr lang="en-US" altLang="zh-TW" sz="3600" b="1" dirty="0">
                <a:solidFill>
                  <a:schemeClr val="accent1">
                    <a:lumMod val="75000"/>
                  </a:schemeClr>
                </a:solidFill>
                <a:latin typeface="標楷體" panose="03000509000000000000" pitchFamily="65" charset="-120"/>
                <a:ea typeface="標楷體" panose="03000509000000000000" pitchFamily="65" charset="-120"/>
              </a:rPr>
              <a:t>.</a:t>
            </a:r>
            <a:r>
              <a:rPr lang="zh-TW" altLang="en-US" sz="3600" b="1" dirty="0">
                <a:solidFill>
                  <a:schemeClr val="accent1">
                    <a:lumMod val="75000"/>
                  </a:schemeClr>
                </a:solidFill>
                <a:latin typeface="標楷體" panose="03000509000000000000" pitchFamily="65" charset="-120"/>
                <a:ea typeface="標楷體" panose="03000509000000000000" pitchFamily="65" charset="-120"/>
              </a:rPr>
              <a:t>謝</a:t>
            </a:r>
            <a:r>
              <a:rPr lang="en-US" altLang="zh-TW" sz="3600" b="1" dirty="0">
                <a:solidFill>
                  <a:schemeClr val="accent1">
                    <a:lumMod val="75000"/>
                  </a:schemeClr>
                </a:solidFill>
                <a:latin typeface="標楷體" panose="03000509000000000000" pitchFamily="65" charset="-120"/>
                <a:ea typeface="標楷體" panose="03000509000000000000" pitchFamily="65" charset="-120"/>
              </a:rPr>
              <a:t>.</a:t>
            </a:r>
            <a:r>
              <a:rPr lang="zh-TW" altLang="en-US" sz="3600" b="1" dirty="0">
                <a:solidFill>
                  <a:schemeClr val="accent1">
                    <a:lumMod val="75000"/>
                  </a:schemeClr>
                </a:solidFill>
                <a:latin typeface="標楷體" panose="03000509000000000000" pitchFamily="65" charset="-120"/>
                <a:ea typeface="標楷體" panose="03000509000000000000" pitchFamily="65" charset="-120"/>
              </a:rPr>
              <a:t>聆</a:t>
            </a:r>
            <a:r>
              <a:rPr lang="en-US" altLang="zh-TW" sz="3600" b="1" dirty="0">
                <a:solidFill>
                  <a:schemeClr val="accent1">
                    <a:lumMod val="75000"/>
                  </a:schemeClr>
                </a:solidFill>
                <a:latin typeface="標楷體" panose="03000509000000000000" pitchFamily="65" charset="-120"/>
                <a:ea typeface="標楷體" panose="03000509000000000000" pitchFamily="65" charset="-120"/>
              </a:rPr>
              <a:t>.</a:t>
            </a:r>
            <a:r>
              <a:rPr lang="zh-TW" altLang="en-US" sz="3600" b="1" dirty="0">
                <a:solidFill>
                  <a:schemeClr val="accent1">
                    <a:lumMod val="75000"/>
                  </a:schemeClr>
                </a:solidFill>
                <a:latin typeface="標楷體" panose="03000509000000000000" pitchFamily="65" charset="-120"/>
                <a:ea typeface="標楷體" panose="03000509000000000000" pitchFamily="65" charset="-120"/>
              </a:rPr>
              <a:t>聽 </a:t>
            </a:r>
            <a:r>
              <a:rPr lang="en-US" altLang="zh-TW" sz="3600" b="1" dirty="0">
                <a:solidFill>
                  <a:schemeClr val="accent1">
                    <a:lumMod val="75000"/>
                  </a:schemeClr>
                </a:solidFill>
                <a:latin typeface="標楷體" panose="03000509000000000000" pitchFamily="65" charset="-120"/>
                <a:ea typeface="標楷體" panose="03000509000000000000" pitchFamily="65" charset="-120"/>
              </a:rPr>
              <a:t>,</a:t>
            </a:r>
            <a:r>
              <a:rPr lang="zh-TW" altLang="en-US" sz="3600" b="1" dirty="0">
                <a:solidFill>
                  <a:schemeClr val="accent1">
                    <a:lumMod val="75000"/>
                  </a:schemeClr>
                </a:solidFill>
                <a:latin typeface="標楷體" panose="03000509000000000000" pitchFamily="65" charset="-120"/>
                <a:ea typeface="標楷體" panose="03000509000000000000" pitchFamily="65" charset="-120"/>
              </a:rPr>
              <a:t>敬</a:t>
            </a:r>
            <a:r>
              <a:rPr lang="en-US" altLang="zh-TW" sz="3600" b="1" dirty="0">
                <a:solidFill>
                  <a:schemeClr val="accent1">
                    <a:lumMod val="75000"/>
                  </a:schemeClr>
                </a:solidFill>
                <a:latin typeface="標楷體" panose="03000509000000000000" pitchFamily="65" charset="-120"/>
                <a:ea typeface="標楷體" panose="03000509000000000000" pitchFamily="65" charset="-120"/>
              </a:rPr>
              <a:t>.</a:t>
            </a:r>
            <a:r>
              <a:rPr lang="zh-TW" altLang="en-US" sz="3600" b="1" dirty="0">
                <a:solidFill>
                  <a:schemeClr val="accent1">
                    <a:lumMod val="75000"/>
                  </a:schemeClr>
                </a:solidFill>
                <a:latin typeface="標楷體" panose="03000509000000000000" pitchFamily="65" charset="-120"/>
                <a:ea typeface="標楷體" panose="03000509000000000000" pitchFamily="65" charset="-120"/>
              </a:rPr>
              <a:t>請</a:t>
            </a:r>
            <a:r>
              <a:rPr lang="en-US" altLang="zh-TW" sz="3600" b="1" dirty="0">
                <a:solidFill>
                  <a:schemeClr val="accent1">
                    <a:lumMod val="75000"/>
                  </a:schemeClr>
                </a:solidFill>
                <a:latin typeface="標楷體" panose="03000509000000000000" pitchFamily="65" charset="-120"/>
                <a:ea typeface="標楷體" panose="03000509000000000000" pitchFamily="65" charset="-120"/>
              </a:rPr>
              <a:t>.</a:t>
            </a:r>
            <a:r>
              <a:rPr lang="zh-TW" altLang="en-US" sz="3600" b="1" dirty="0">
                <a:solidFill>
                  <a:schemeClr val="accent1">
                    <a:lumMod val="75000"/>
                  </a:schemeClr>
                </a:solidFill>
                <a:latin typeface="標楷體" panose="03000509000000000000" pitchFamily="65" charset="-120"/>
                <a:ea typeface="標楷體" panose="03000509000000000000" pitchFamily="65" charset="-120"/>
              </a:rPr>
              <a:t>指</a:t>
            </a:r>
            <a:r>
              <a:rPr lang="en-US" altLang="zh-TW" sz="3600" b="1" dirty="0">
                <a:solidFill>
                  <a:schemeClr val="accent1">
                    <a:lumMod val="75000"/>
                  </a:schemeClr>
                </a:solidFill>
                <a:latin typeface="標楷體" panose="03000509000000000000" pitchFamily="65" charset="-120"/>
                <a:ea typeface="標楷體" panose="03000509000000000000" pitchFamily="65" charset="-120"/>
              </a:rPr>
              <a:t>.</a:t>
            </a:r>
            <a:r>
              <a:rPr lang="zh-TW" altLang="en-US" sz="3600" b="1" dirty="0">
                <a:solidFill>
                  <a:schemeClr val="accent1">
                    <a:lumMod val="75000"/>
                  </a:schemeClr>
                </a:solidFill>
                <a:latin typeface="標楷體" panose="03000509000000000000" pitchFamily="65" charset="-120"/>
                <a:ea typeface="標楷體" panose="03000509000000000000" pitchFamily="65" charset="-120"/>
              </a:rPr>
              <a:t>教</a:t>
            </a:r>
          </a:p>
        </p:txBody>
      </p:sp>
      <p:pic>
        <p:nvPicPr>
          <p:cNvPr id="5" name="內容版面配置區 6">
            <a:extLst>
              <a:ext uri="{FF2B5EF4-FFF2-40B4-BE49-F238E27FC236}">
                <a16:creationId xmlns:a16="http://schemas.microsoft.com/office/drawing/2014/main" id="{516EEB11-0B16-4AED-AC97-A4768F6B1998}"/>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3892550" y="4941168"/>
            <a:ext cx="5381625" cy="1409700"/>
          </a:xfrm>
        </p:spPr>
      </p:pic>
    </p:spTree>
    <p:extLst>
      <p:ext uri="{BB962C8B-B14F-4D97-AF65-F5344CB8AC3E}">
        <p14:creationId xmlns:p14="http://schemas.microsoft.com/office/powerpoint/2010/main" val="2070342712"/>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11"/>
          <p:cNvSpPr>
            <a:spLocks noGrp="1"/>
          </p:cNvSpPr>
          <p:nvPr>
            <p:ph type="subTitle" idx="1"/>
          </p:nvPr>
        </p:nvSpPr>
        <p:spPr>
          <a:xfrm>
            <a:off x="1091571" y="1304764"/>
            <a:ext cx="7956884" cy="2988332"/>
          </a:xfrm>
        </p:spPr>
        <p:txBody>
          <a:bodyPr>
            <a:normAutofit/>
          </a:bodyPr>
          <a:lstStyle/>
          <a:p>
            <a:pPr algn="l"/>
            <a:r>
              <a:rPr lang="zh-TW" altLang="zh-TW" sz="2800" dirty="0">
                <a:solidFill>
                  <a:schemeClr val="tx1"/>
                </a:solidFill>
                <a:latin typeface="標楷體" pitchFamily="65" charset="-120"/>
                <a:ea typeface="標楷體" pitchFamily="65" charset="-120"/>
              </a:rPr>
              <a:t>建築物依規定應附建</a:t>
            </a:r>
            <a:r>
              <a:rPr lang="zh-TW" altLang="zh-TW" sz="2800" b="1" u="sng" dirty="0">
                <a:solidFill>
                  <a:srgbClr val="FF0000"/>
                </a:solidFill>
                <a:latin typeface="標楷體" pitchFamily="65" charset="-120"/>
                <a:ea typeface="標楷體" pitchFamily="65" charset="-120"/>
              </a:rPr>
              <a:t>防空避難設備</a:t>
            </a:r>
            <a:r>
              <a:rPr lang="zh-TW" altLang="zh-TW" sz="2800" dirty="0">
                <a:solidFill>
                  <a:schemeClr val="tx1"/>
                </a:solidFill>
                <a:latin typeface="標楷體" pitchFamily="65" charset="-120"/>
                <a:ea typeface="標楷體" pitchFamily="65" charset="-120"/>
              </a:rPr>
              <a:t>或</a:t>
            </a:r>
            <a:r>
              <a:rPr lang="zh-TW" altLang="zh-TW" sz="2800" b="1" u="sng" dirty="0">
                <a:solidFill>
                  <a:srgbClr val="FF0000"/>
                </a:solidFill>
                <a:latin typeface="標楷體" pitchFamily="65" charset="-120"/>
                <a:ea typeface="標楷體" pitchFamily="65" charset="-120"/>
              </a:rPr>
              <a:t>停車空間</a:t>
            </a:r>
            <a:r>
              <a:rPr lang="zh-TW" altLang="zh-TW" sz="2800" dirty="0">
                <a:solidFill>
                  <a:schemeClr val="tx1"/>
                </a:solidFill>
                <a:latin typeface="標楷體" pitchFamily="65" charset="-120"/>
                <a:ea typeface="標楷體" pitchFamily="65" charset="-120"/>
              </a:rPr>
              <a:t>；其防空避難設備</a:t>
            </a:r>
            <a:r>
              <a:rPr lang="zh-TW" altLang="zh-TW" sz="2800" b="1" u="sng" dirty="0">
                <a:solidFill>
                  <a:srgbClr val="FF0000"/>
                </a:solidFill>
                <a:latin typeface="標楷體" pitchFamily="65" charset="-120"/>
                <a:ea typeface="標楷體" pitchFamily="65" charset="-120"/>
              </a:rPr>
              <a:t>因特殊情形施工確有困難或停車空間在一定標準以下及建築物位於都市計畫停車場公共設施用地一定距離範圍內者，得由起造人繳納代金</a:t>
            </a:r>
            <a:r>
              <a:rPr lang="zh-TW" altLang="zh-TW" sz="2800" dirty="0">
                <a:solidFill>
                  <a:schemeClr val="tx1"/>
                </a:solidFill>
                <a:latin typeface="標楷體" pitchFamily="65" charset="-120"/>
                <a:ea typeface="標楷體" pitchFamily="65" charset="-120"/>
              </a:rPr>
              <a:t>，由縣主管建築機關代為集中興建，縣政府擬訂，報請內政部核定之。</a:t>
            </a:r>
            <a:endParaRPr lang="en-US" altLang="zh-TW" sz="2800" dirty="0">
              <a:solidFill>
                <a:schemeClr val="tx1"/>
              </a:solidFill>
              <a:latin typeface="標楷體" pitchFamily="65" charset="-120"/>
              <a:ea typeface="標楷體" pitchFamily="65" charset="-120"/>
            </a:endParaRPr>
          </a:p>
        </p:txBody>
      </p:sp>
      <p:sp>
        <p:nvSpPr>
          <p:cNvPr id="9" name="文字方塊 8"/>
          <p:cNvSpPr txBox="1"/>
          <p:nvPr/>
        </p:nvSpPr>
        <p:spPr>
          <a:xfrm>
            <a:off x="200472" y="529516"/>
            <a:ext cx="7956884" cy="523220"/>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三</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停車抵繳代金</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立法宗旨</a:t>
            </a:r>
          </a:p>
        </p:txBody>
      </p:sp>
      <p:sp>
        <p:nvSpPr>
          <p:cNvPr id="2" name="矩形 1"/>
          <p:cNvSpPr/>
          <p:nvPr/>
        </p:nvSpPr>
        <p:spPr>
          <a:xfrm>
            <a:off x="4448944" y="5858112"/>
            <a:ext cx="5294298" cy="584771"/>
          </a:xfrm>
          <a:prstGeom prst="rect">
            <a:avLst/>
          </a:prstGeom>
        </p:spPr>
        <p:txBody>
          <a:bodyPr wrap="square" lIns="91434" tIns="45718" rIns="91434" bIns="45718">
            <a:spAutoFit/>
          </a:bodyPr>
          <a:lstStyle/>
          <a:p>
            <a:r>
              <a:rPr lang="zh-TW" altLang="zh-TW" sz="1600" dirty="0">
                <a:latin typeface="標楷體" pitchFamily="65" charset="-120"/>
                <a:ea typeface="標楷體" pitchFamily="65" charset="-120"/>
              </a:rPr>
              <a:t>連江縣建築物附設防空避難設備或停車空間繳納代金及管理使用自治條例</a:t>
            </a:r>
            <a:r>
              <a:rPr lang="zh-TW" altLang="en-US" sz="1600" dirty="0">
                <a:latin typeface="標楷體" pitchFamily="65" charset="-120"/>
                <a:ea typeface="標楷體" pitchFamily="65" charset="-120"/>
              </a:rPr>
              <a:t> 第六條</a:t>
            </a:r>
            <a:r>
              <a:rPr lang="zh-TW" altLang="zh-TW" sz="1600" dirty="0">
                <a:latin typeface="標楷體" pitchFamily="65" charset="-120"/>
                <a:ea typeface="標楷體" pitchFamily="65" charset="-120"/>
              </a:rPr>
              <a:t>，公布施行</a:t>
            </a:r>
            <a:r>
              <a:rPr lang="en-US" altLang="zh-TW" sz="1600" dirty="0">
                <a:latin typeface="標楷體" pitchFamily="65" charset="-120"/>
                <a:ea typeface="標楷體" pitchFamily="65" charset="-120"/>
              </a:rPr>
              <a:t> </a:t>
            </a:r>
            <a:r>
              <a:rPr lang="zh-TW" altLang="zh-TW" sz="1600" dirty="0">
                <a:latin typeface="標楷體" pitchFamily="65" charset="-120"/>
                <a:ea typeface="標楷體" pitchFamily="65" charset="-120"/>
              </a:rPr>
              <a:t>民國</a:t>
            </a:r>
            <a:r>
              <a:rPr lang="en-US" altLang="zh-TW" sz="1600" dirty="0">
                <a:latin typeface="標楷體" pitchFamily="65" charset="-120"/>
                <a:ea typeface="標楷體" pitchFamily="65" charset="-120"/>
              </a:rPr>
              <a:t> 84</a:t>
            </a:r>
            <a:r>
              <a:rPr lang="zh-TW" altLang="zh-TW" sz="1600" dirty="0">
                <a:latin typeface="標楷體" pitchFamily="65" charset="-120"/>
                <a:ea typeface="標楷體" pitchFamily="65" charset="-120"/>
              </a:rPr>
              <a:t>年</a:t>
            </a:r>
            <a:r>
              <a:rPr lang="en-US" altLang="zh-TW" sz="1600" dirty="0">
                <a:latin typeface="標楷體" pitchFamily="65" charset="-120"/>
                <a:ea typeface="標楷體" pitchFamily="65" charset="-120"/>
              </a:rPr>
              <a:t>9</a:t>
            </a:r>
            <a:r>
              <a:rPr lang="zh-TW" altLang="zh-TW" sz="1600" dirty="0">
                <a:latin typeface="標楷體" pitchFamily="65" charset="-120"/>
                <a:ea typeface="標楷體" pitchFamily="65" charset="-120"/>
              </a:rPr>
              <a:t>月</a:t>
            </a:r>
            <a:r>
              <a:rPr lang="en-US" altLang="zh-TW" sz="1600" dirty="0">
                <a:latin typeface="標楷體" pitchFamily="65" charset="-120"/>
                <a:ea typeface="標楷體" pitchFamily="65" charset="-120"/>
              </a:rPr>
              <a:t>5</a:t>
            </a:r>
            <a:r>
              <a:rPr lang="zh-TW" altLang="zh-TW" sz="1600" dirty="0">
                <a:latin typeface="標楷體" pitchFamily="65" charset="-120"/>
                <a:ea typeface="標楷體" pitchFamily="65" charset="-120"/>
              </a:rPr>
              <a:t>日</a:t>
            </a:r>
            <a:r>
              <a:rPr lang="en-US" altLang="zh-TW" sz="1600" dirty="0">
                <a:latin typeface="標楷體" pitchFamily="65" charset="-120"/>
                <a:ea typeface="標楷體" pitchFamily="65" charset="-120"/>
              </a:rPr>
              <a:t>)</a:t>
            </a: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3-1</a:t>
            </a:r>
          </a:p>
        </p:txBody>
      </p:sp>
      <p:sp>
        <p:nvSpPr>
          <p:cNvPr id="6" name="矩形 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435740524"/>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副標題 11"/>
          <p:cNvSpPr txBox="1">
            <a:spLocks/>
          </p:cNvSpPr>
          <p:nvPr/>
        </p:nvSpPr>
        <p:spPr>
          <a:xfrm>
            <a:off x="652463" y="1268413"/>
            <a:ext cx="4300537" cy="5148572"/>
          </a:xfrm>
          <a:prstGeom prst="rect">
            <a:avLst/>
          </a:prstGeom>
        </p:spPr>
        <p:txBody>
          <a:bodyPr vert="horz" lIns="91434" tIns="45718" rIns="91434" bIns="45718" rtlCol="0">
            <a:normAutofit/>
          </a:bodyPr>
          <a:lstStyle>
            <a:lvl1pPr marL="0" indent="0" algn="ctr" defTabSz="914400"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200" indent="0" algn="ctr" defTabSz="914400"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400" indent="0" algn="ctr" defTabSz="914400"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8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60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2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4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600" indent="0" algn="ctr" defTabSz="914400"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en-US" altLang="zh-TW" sz="2200" dirty="0">
                <a:solidFill>
                  <a:schemeClr val="tx1"/>
                </a:solidFill>
                <a:latin typeface="標楷體" pitchFamily="65" charset="-120"/>
                <a:ea typeface="標楷體" pitchFamily="65" charset="-120"/>
              </a:rPr>
              <a:t>1.</a:t>
            </a:r>
            <a:r>
              <a:rPr lang="zh-TW" altLang="en-US" sz="2200" dirty="0">
                <a:solidFill>
                  <a:schemeClr val="tx1"/>
                </a:solidFill>
                <a:latin typeface="標楷體" pitchFamily="65" charset="-120"/>
                <a:ea typeface="標楷體" pitchFamily="65" charset="-120"/>
              </a:rPr>
              <a:t>一般</a:t>
            </a:r>
            <a:r>
              <a:rPr lang="zh-TW" altLang="zh-TW" sz="2200" dirty="0">
                <a:solidFill>
                  <a:schemeClr val="tx1"/>
                </a:solidFill>
                <a:latin typeface="標楷體" pitchFamily="65" charset="-120"/>
                <a:ea typeface="標楷體" pitchFamily="65" charset="-120"/>
              </a:rPr>
              <a:t>建築物或建築基地有下列各款情形之一者，起造人</a:t>
            </a:r>
            <a:r>
              <a:rPr lang="zh-TW" altLang="zh-TW" sz="2200" b="1" u="sng" dirty="0">
                <a:solidFill>
                  <a:srgbClr val="FF0000"/>
                </a:solidFill>
                <a:latin typeface="標楷體" pitchFamily="65" charset="-120"/>
                <a:ea typeface="標楷體" pitchFamily="65" charset="-120"/>
              </a:rPr>
              <a:t>申請繳納代金替代應附設之停車空間</a:t>
            </a:r>
            <a:r>
              <a:rPr lang="zh-TW" altLang="zh-TW" sz="2200" dirty="0">
                <a:solidFill>
                  <a:schemeClr val="tx1"/>
                </a:solidFill>
                <a:latin typeface="標楷體" pitchFamily="65" charset="-120"/>
                <a:ea typeface="標楷體" pitchFamily="65" charset="-120"/>
              </a:rPr>
              <a:t>：</a:t>
            </a:r>
            <a:br>
              <a:rPr lang="en-US" altLang="zh-TW" sz="2200" dirty="0">
                <a:solidFill>
                  <a:schemeClr val="tx1"/>
                </a:solidFill>
                <a:latin typeface="標楷體" pitchFamily="65" charset="-120"/>
                <a:ea typeface="標楷體" pitchFamily="65" charset="-120"/>
              </a:rPr>
            </a:br>
            <a:endParaRPr lang="en-US" altLang="zh-TW" sz="2200" dirty="0">
              <a:solidFill>
                <a:schemeClr val="tx1"/>
              </a:solidFill>
              <a:latin typeface="標楷體" pitchFamily="65" charset="-120"/>
              <a:ea typeface="標楷體" pitchFamily="65" charset="-120"/>
            </a:endParaRPr>
          </a:p>
          <a:p>
            <a:pPr algn="l"/>
            <a:r>
              <a:rPr lang="en-US" altLang="zh-TW" sz="2200" dirty="0">
                <a:solidFill>
                  <a:schemeClr val="tx1"/>
                </a:solidFill>
                <a:latin typeface="標楷體" pitchFamily="65" charset="-120"/>
                <a:ea typeface="標楷體" pitchFamily="65" charset="-120"/>
              </a:rPr>
              <a:t>(1) </a:t>
            </a:r>
            <a:r>
              <a:rPr lang="zh-TW" altLang="zh-TW" sz="2200" dirty="0">
                <a:solidFill>
                  <a:schemeClr val="tx1"/>
                </a:solidFill>
                <a:latin typeface="標楷體" pitchFamily="65" charset="-120"/>
                <a:ea typeface="標楷體" pitchFamily="65" charset="-120"/>
              </a:rPr>
              <a:t>依都市計畫法令或建築技術規則規定，應附建法定</a:t>
            </a:r>
            <a:r>
              <a:rPr lang="zh-TW" altLang="zh-TW" sz="2200" b="1" u="sng" dirty="0">
                <a:solidFill>
                  <a:srgbClr val="FF0000"/>
                </a:solidFill>
                <a:latin typeface="標楷體" pitchFamily="65" charset="-120"/>
                <a:ea typeface="標楷體" pitchFamily="65" charset="-120"/>
              </a:rPr>
              <a:t>停車空間數量在</a:t>
            </a:r>
            <a:r>
              <a:rPr lang="en-US" altLang="zh-TW" sz="2200" b="1" u="sng" dirty="0">
                <a:solidFill>
                  <a:srgbClr val="FF0000"/>
                </a:solidFill>
                <a:latin typeface="標楷體" pitchFamily="65" charset="-120"/>
                <a:ea typeface="標楷體" pitchFamily="65" charset="-120"/>
              </a:rPr>
              <a:t>5</a:t>
            </a:r>
            <a:r>
              <a:rPr lang="zh-TW" altLang="zh-TW" sz="2200" b="1" u="sng" dirty="0">
                <a:solidFill>
                  <a:srgbClr val="FF0000"/>
                </a:solidFill>
                <a:latin typeface="標楷體" pitchFamily="65" charset="-120"/>
                <a:ea typeface="標楷體" pitchFamily="65" charset="-120"/>
              </a:rPr>
              <a:t>輛以下</a:t>
            </a:r>
            <a:r>
              <a:rPr lang="zh-TW" altLang="zh-TW" sz="2200" dirty="0">
                <a:solidFill>
                  <a:schemeClr val="tx1"/>
                </a:solidFill>
                <a:latin typeface="標楷體" pitchFamily="65" charset="-120"/>
                <a:ea typeface="標楷體" pitchFamily="65" charset="-120"/>
              </a:rPr>
              <a:t>。</a:t>
            </a:r>
            <a:br>
              <a:rPr lang="en-US" altLang="zh-TW" sz="2200" dirty="0">
                <a:solidFill>
                  <a:schemeClr val="tx1"/>
                </a:solidFill>
                <a:latin typeface="標楷體" pitchFamily="65" charset="-120"/>
                <a:ea typeface="標楷體" pitchFamily="65" charset="-120"/>
              </a:rPr>
            </a:br>
            <a:r>
              <a:rPr lang="en-US" altLang="zh-TW" sz="2200" dirty="0">
                <a:solidFill>
                  <a:schemeClr val="tx1"/>
                </a:solidFill>
                <a:latin typeface="標楷體" pitchFamily="65" charset="-120"/>
                <a:ea typeface="標楷體" pitchFamily="65" charset="-120"/>
              </a:rPr>
              <a:t>(2) </a:t>
            </a:r>
            <a:r>
              <a:rPr lang="zh-TW" altLang="zh-TW" sz="2200" dirty="0">
                <a:solidFill>
                  <a:schemeClr val="tx1"/>
                </a:solidFill>
                <a:latin typeface="標楷體" pitchFamily="65" charset="-120"/>
                <a:ea typeface="標楷體" pitchFamily="65" charset="-120"/>
              </a:rPr>
              <a:t>因</a:t>
            </a:r>
            <a:r>
              <a:rPr lang="zh-TW" altLang="zh-TW" sz="2200" b="1" u="sng" dirty="0">
                <a:solidFill>
                  <a:srgbClr val="FF0000"/>
                </a:solidFill>
                <a:latin typeface="標楷體" pitchFamily="65" charset="-120"/>
                <a:ea typeface="標楷體" pitchFamily="65" charset="-120"/>
              </a:rPr>
              <a:t>基地地形或都市計畫限制</a:t>
            </a:r>
            <a:r>
              <a:rPr lang="zh-TW" altLang="zh-TW" sz="2200" dirty="0">
                <a:solidFill>
                  <a:schemeClr val="tx1"/>
                </a:solidFill>
                <a:latin typeface="標楷體" pitchFamily="65" charset="-120"/>
                <a:ea typeface="標楷體" pitchFamily="65" charset="-120"/>
              </a:rPr>
              <a:t>，車輛無法通行進入。</a:t>
            </a:r>
            <a:br>
              <a:rPr lang="en-US" altLang="zh-TW" sz="2200" dirty="0">
                <a:solidFill>
                  <a:schemeClr val="tx1"/>
                </a:solidFill>
                <a:latin typeface="標楷體" pitchFamily="65" charset="-120"/>
                <a:ea typeface="標楷體" pitchFamily="65" charset="-120"/>
              </a:rPr>
            </a:br>
            <a:r>
              <a:rPr lang="en-US" altLang="zh-TW" sz="2200" dirty="0">
                <a:solidFill>
                  <a:schemeClr val="tx1"/>
                </a:solidFill>
                <a:latin typeface="標楷體" pitchFamily="65" charset="-120"/>
                <a:ea typeface="標楷體" pitchFamily="65" charset="-120"/>
              </a:rPr>
              <a:t>(3) </a:t>
            </a:r>
            <a:r>
              <a:rPr lang="zh-TW" altLang="zh-TW" sz="2200" dirty="0">
                <a:solidFill>
                  <a:schemeClr val="tx1"/>
                </a:solidFill>
                <a:latin typeface="標楷體" pitchFamily="65" charset="-120"/>
                <a:ea typeface="標楷體" pitchFamily="65" charset="-120"/>
              </a:rPr>
              <a:t>建築物因</a:t>
            </a:r>
            <a:r>
              <a:rPr lang="zh-TW" altLang="zh-TW" sz="2200" b="1" u="sng" dirty="0">
                <a:solidFill>
                  <a:srgbClr val="FF0000"/>
                </a:solidFill>
                <a:latin typeface="標楷體" pitchFamily="65" charset="-120"/>
                <a:ea typeface="標楷體" pitchFamily="65" charset="-120"/>
              </a:rPr>
              <a:t>增建、改建或變更使用需增設</a:t>
            </a:r>
            <a:r>
              <a:rPr lang="zh-TW" altLang="zh-TW" sz="2200" dirty="0">
                <a:solidFill>
                  <a:schemeClr val="tx1"/>
                </a:solidFill>
                <a:latin typeface="標楷體" pitchFamily="65" charset="-120"/>
                <a:ea typeface="標楷體" pitchFamily="65" charset="-120"/>
              </a:rPr>
              <a:t>停車空間。</a:t>
            </a:r>
            <a:br>
              <a:rPr lang="en-US" altLang="zh-TW" sz="2200" dirty="0">
                <a:solidFill>
                  <a:schemeClr val="tx1"/>
                </a:solidFill>
                <a:latin typeface="標楷體" pitchFamily="65" charset="-120"/>
                <a:ea typeface="標楷體" pitchFamily="65" charset="-120"/>
              </a:rPr>
            </a:br>
            <a:r>
              <a:rPr lang="en-US" altLang="zh-TW" sz="2200" dirty="0">
                <a:solidFill>
                  <a:schemeClr val="tx1"/>
                </a:solidFill>
                <a:latin typeface="標楷體" pitchFamily="65" charset="-120"/>
                <a:ea typeface="標楷體" pitchFamily="65" charset="-120"/>
              </a:rPr>
              <a:t>(4)</a:t>
            </a:r>
            <a:r>
              <a:rPr lang="zh-TW" altLang="zh-TW" sz="2200" dirty="0">
                <a:solidFill>
                  <a:schemeClr val="tx1"/>
                </a:solidFill>
                <a:latin typeface="標楷體" pitchFamily="65" charset="-120"/>
                <a:ea typeface="標楷體" pitchFamily="65" charset="-120"/>
              </a:rPr>
              <a:t>其他主管建築機關會同有關</a:t>
            </a:r>
            <a:r>
              <a:rPr lang="zh-TW" altLang="zh-TW" sz="2200" b="1" u="sng" dirty="0">
                <a:solidFill>
                  <a:srgbClr val="FF0000"/>
                </a:solidFill>
                <a:latin typeface="標楷體" pitchFamily="65" charset="-120"/>
                <a:ea typeface="標楷體" pitchFamily="65" charset="-120"/>
              </a:rPr>
              <a:t>機關勘查認為不宜設置</a:t>
            </a:r>
            <a:r>
              <a:rPr lang="zh-TW" altLang="zh-TW" sz="2200" u="sng" dirty="0">
                <a:solidFill>
                  <a:srgbClr val="FF0000"/>
                </a:solidFill>
                <a:latin typeface="標楷體" pitchFamily="65" charset="-120"/>
                <a:ea typeface="標楷體" pitchFamily="65" charset="-120"/>
              </a:rPr>
              <a:t>。</a:t>
            </a:r>
            <a:endParaRPr lang="en-US" altLang="zh-TW" sz="2200" u="sng" dirty="0">
              <a:solidFill>
                <a:srgbClr val="FF0000"/>
              </a:solidFill>
              <a:latin typeface="標楷體" pitchFamily="65" charset="-120"/>
              <a:ea typeface="標楷體" pitchFamily="65" charset="-120"/>
            </a:endParaRPr>
          </a:p>
          <a:p>
            <a:pPr algn="l"/>
            <a:endParaRPr lang="en-US" altLang="zh-TW" sz="2400" u="sng" dirty="0">
              <a:solidFill>
                <a:srgbClr val="FF0000"/>
              </a:solidFill>
              <a:latin typeface="標楷體" pitchFamily="65" charset="-120"/>
              <a:ea typeface="標楷體" pitchFamily="65" charset="-120"/>
            </a:endParaRPr>
          </a:p>
          <a:p>
            <a:pPr algn="l"/>
            <a:endParaRPr lang="zh-TW" altLang="en-US" sz="2400" u="sng" dirty="0">
              <a:solidFill>
                <a:srgbClr val="FF0000"/>
              </a:solidFill>
              <a:latin typeface="標楷體" pitchFamily="65" charset="-120"/>
              <a:ea typeface="標楷體" pitchFamily="65" charset="-120"/>
            </a:endParaRPr>
          </a:p>
        </p:txBody>
      </p:sp>
      <p:sp>
        <p:nvSpPr>
          <p:cNvPr id="9" name="文字方塊 8"/>
          <p:cNvSpPr txBox="1"/>
          <p:nvPr/>
        </p:nvSpPr>
        <p:spPr>
          <a:xfrm>
            <a:off x="200472" y="529516"/>
            <a:ext cx="7956884" cy="523220"/>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三</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停車抵繳代金</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申請條件</a:t>
            </a:r>
          </a:p>
        </p:txBody>
      </p:sp>
      <p:sp>
        <p:nvSpPr>
          <p:cNvPr id="3" name="矩形 2"/>
          <p:cNvSpPr/>
          <p:nvPr/>
        </p:nvSpPr>
        <p:spPr>
          <a:xfrm>
            <a:off x="4592960" y="5858112"/>
            <a:ext cx="5256584" cy="830993"/>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依連江縣建築物附設防空避難設備或</a:t>
            </a:r>
            <a:endParaRPr lang="en-US" altLang="zh-TW" sz="1600" dirty="0">
              <a:latin typeface="標楷體" pitchFamily="65" charset="-120"/>
              <a:ea typeface="標楷體" pitchFamily="65" charset="-120"/>
            </a:endParaRPr>
          </a:p>
          <a:p>
            <a:r>
              <a:rPr lang="zh-TW" altLang="en-US" sz="1600" dirty="0">
                <a:latin typeface="標楷體" pitchFamily="65" charset="-120"/>
                <a:ea typeface="標楷體" pitchFamily="65" charset="-120"/>
              </a:rPr>
              <a:t>停車空間繳納代金及管理使用自治條例 第三條</a:t>
            </a:r>
            <a:r>
              <a:rPr lang="zh-TW" altLang="en-US" sz="1600" dirty="0">
                <a:latin typeface="標楷體"/>
                <a:ea typeface="標楷體"/>
              </a:rPr>
              <a:t>、</a:t>
            </a:r>
            <a:r>
              <a:rPr lang="zh-TW" altLang="en-US" sz="1600" dirty="0">
                <a:latin typeface="標楷體" pitchFamily="65" charset="-120"/>
                <a:ea typeface="標楷體" pitchFamily="65" charset="-120"/>
              </a:rPr>
              <a:t>第四條</a:t>
            </a:r>
          </a:p>
          <a:p>
            <a:endParaRPr lang="zh-TW" altLang="en-US" sz="1600" dirty="0">
              <a:latin typeface="標楷體" pitchFamily="65" charset="-120"/>
              <a:ea typeface="標楷體" pitchFamily="65" charset="-120"/>
            </a:endParaRPr>
          </a:p>
        </p:txBody>
      </p:sp>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3-2</a:t>
            </a:r>
          </a:p>
        </p:txBody>
      </p:sp>
      <p:sp>
        <p:nvSpPr>
          <p:cNvPr id="6" name="矩形 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7" name="副標題 11"/>
          <p:cNvSpPr>
            <a:spLocks noGrp="1"/>
          </p:cNvSpPr>
          <p:nvPr>
            <p:ph type="subTitle" idx="1"/>
          </p:nvPr>
        </p:nvSpPr>
        <p:spPr>
          <a:xfrm>
            <a:off x="4953000" y="1268760"/>
            <a:ext cx="4320480" cy="4589352"/>
          </a:xfrm>
        </p:spPr>
        <p:txBody>
          <a:bodyPr>
            <a:noAutofit/>
          </a:bodyPr>
          <a:lstStyle/>
          <a:p>
            <a:pPr algn="l"/>
            <a:r>
              <a:rPr lang="en-US" altLang="zh-TW" sz="2200" dirty="0">
                <a:solidFill>
                  <a:schemeClr val="tx1"/>
                </a:solidFill>
                <a:latin typeface="標楷體" pitchFamily="65" charset="-120"/>
                <a:ea typeface="標楷體" pitchFamily="65" charset="-120"/>
              </a:rPr>
              <a:t>2.</a:t>
            </a:r>
            <a:r>
              <a:rPr lang="zh-TW" altLang="zh-TW" sz="2200" dirty="0">
                <a:solidFill>
                  <a:schemeClr val="tx1"/>
                </a:solidFill>
                <a:latin typeface="標楷體" pitchFamily="65" charset="-120"/>
                <a:ea typeface="標楷體" pitchFamily="65" charset="-120"/>
              </a:rPr>
              <a:t>符合</a:t>
            </a:r>
            <a:r>
              <a:rPr lang="zh-TW" altLang="zh-TW" sz="2200" b="1" u="sng" dirty="0">
                <a:solidFill>
                  <a:srgbClr val="FF0000"/>
                </a:solidFill>
                <a:latin typeface="標楷體" pitchFamily="65" charset="-120"/>
                <a:ea typeface="標楷體" pitchFamily="65" charset="-120"/>
              </a:rPr>
              <a:t>連江縣建築管理自治條例規定之舊有房屋申請補發使用執照</a:t>
            </a:r>
            <a:r>
              <a:rPr lang="zh-TW" altLang="zh-TW" sz="2200" dirty="0">
                <a:solidFill>
                  <a:schemeClr val="tx1"/>
                </a:solidFill>
                <a:latin typeface="標楷體" pitchFamily="65" charset="-120"/>
                <a:ea typeface="標楷體" pitchFamily="65" charset="-120"/>
              </a:rPr>
              <a:t>，所附設停車空間有下列各款情形之一者，所有權人得依本自治條例申請繳納代金，免予附設：</a:t>
            </a:r>
            <a:br>
              <a:rPr lang="en-US" altLang="zh-TW" sz="2200" dirty="0">
                <a:solidFill>
                  <a:schemeClr val="tx1"/>
                </a:solidFill>
                <a:latin typeface="標楷體" pitchFamily="65" charset="-120"/>
                <a:ea typeface="標楷體" pitchFamily="65" charset="-120"/>
              </a:rPr>
            </a:br>
            <a:r>
              <a:rPr lang="en-US" altLang="zh-TW" sz="2200" dirty="0">
                <a:solidFill>
                  <a:schemeClr val="tx1"/>
                </a:solidFill>
                <a:latin typeface="標楷體" pitchFamily="65" charset="-120"/>
                <a:ea typeface="標楷體" pitchFamily="65" charset="-120"/>
              </a:rPr>
              <a:t>(1)</a:t>
            </a:r>
            <a:r>
              <a:rPr lang="zh-TW" altLang="zh-TW" sz="2200" dirty="0">
                <a:solidFill>
                  <a:schemeClr val="tx1"/>
                </a:solidFill>
                <a:latin typeface="標楷體" pitchFamily="65" charset="-120"/>
                <a:ea typeface="標楷體" pitchFamily="65" charset="-120"/>
              </a:rPr>
              <a:t>地面層設置室內停車空間每棟在</a:t>
            </a:r>
            <a:r>
              <a:rPr lang="zh-TW" altLang="en-US" sz="2200" dirty="0">
                <a:solidFill>
                  <a:schemeClr val="tx1"/>
                </a:solidFill>
                <a:latin typeface="標楷體" pitchFamily="65" charset="-120"/>
                <a:ea typeface="標楷體" pitchFamily="65" charset="-120"/>
              </a:rPr>
              <a:t> </a:t>
            </a:r>
            <a:r>
              <a:rPr lang="en-US" altLang="zh-TW" sz="2200" b="1" u="sng" dirty="0">
                <a:solidFill>
                  <a:srgbClr val="FF0000"/>
                </a:solidFill>
                <a:latin typeface="標楷體" pitchFamily="65" charset="-120"/>
                <a:ea typeface="標楷體" pitchFamily="65" charset="-120"/>
              </a:rPr>
              <a:t>2</a:t>
            </a:r>
            <a:r>
              <a:rPr lang="zh-TW" altLang="zh-TW" sz="2200" b="1" u="sng" dirty="0">
                <a:solidFill>
                  <a:srgbClr val="FF0000"/>
                </a:solidFill>
                <a:latin typeface="標楷體" pitchFamily="65" charset="-120"/>
                <a:ea typeface="標楷體" pitchFamily="65" charset="-120"/>
              </a:rPr>
              <a:t>輛以下</a:t>
            </a:r>
            <a:r>
              <a:rPr lang="zh-TW" altLang="zh-TW" sz="2200" u="sng" dirty="0">
                <a:solidFill>
                  <a:srgbClr val="FF0000"/>
                </a:solidFill>
                <a:latin typeface="標楷體" pitchFamily="65" charset="-120"/>
                <a:ea typeface="標楷體" pitchFamily="65" charset="-120"/>
              </a:rPr>
              <a:t>。</a:t>
            </a:r>
            <a:endParaRPr lang="en-US" altLang="zh-TW" sz="2200" dirty="0">
              <a:solidFill>
                <a:schemeClr val="tx1"/>
              </a:solidFill>
              <a:latin typeface="標楷體" pitchFamily="65" charset="-120"/>
              <a:ea typeface="標楷體" pitchFamily="65" charset="-120"/>
            </a:endParaRPr>
          </a:p>
          <a:p>
            <a:pPr algn="l"/>
            <a:r>
              <a:rPr lang="en-US" altLang="zh-TW" sz="2200" dirty="0">
                <a:solidFill>
                  <a:schemeClr val="tx1"/>
                </a:solidFill>
                <a:latin typeface="標楷體" pitchFamily="65" charset="-120"/>
                <a:ea typeface="標楷體" pitchFamily="65" charset="-120"/>
              </a:rPr>
              <a:t>(2)</a:t>
            </a:r>
            <a:r>
              <a:rPr lang="zh-TW" altLang="zh-TW" sz="2200" dirty="0">
                <a:solidFill>
                  <a:schemeClr val="tx1"/>
                </a:solidFill>
                <a:latin typeface="標楷體" pitchFamily="65" charset="-120"/>
                <a:ea typeface="標楷體" pitchFamily="65" charset="-120"/>
              </a:rPr>
              <a:t>設置於地下層之停車空間因建築物</a:t>
            </a:r>
            <a:r>
              <a:rPr lang="zh-TW" altLang="zh-TW" sz="2200" b="1" u="sng" dirty="0">
                <a:solidFill>
                  <a:srgbClr val="FF0000"/>
                </a:solidFill>
                <a:latin typeface="標楷體" pitchFamily="65" charset="-120"/>
                <a:ea typeface="標楷體" pitchFamily="65" charset="-120"/>
              </a:rPr>
              <a:t>增設必要機電設備致無法使用</a:t>
            </a:r>
            <a:r>
              <a:rPr lang="zh-TW" altLang="zh-TW" sz="2200" u="sng" dirty="0">
                <a:solidFill>
                  <a:srgbClr val="FF0000"/>
                </a:solidFill>
                <a:latin typeface="標楷體" pitchFamily="65" charset="-120"/>
                <a:ea typeface="標楷體" pitchFamily="65" charset="-120"/>
              </a:rPr>
              <a:t>。</a:t>
            </a:r>
            <a:endParaRPr lang="en-US" altLang="zh-TW" sz="2200" u="sng" dirty="0">
              <a:solidFill>
                <a:srgbClr val="FF0000"/>
              </a:solidFill>
              <a:latin typeface="標楷體" pitchFamily="65" charset="-120"/>
              <a:ea typeface="標楷體" pitchFamily="65" charset="-120"/>
            </a:endParaRPr>
          </a:p>
        </p:txBody>
      </p:sp>
    </p:spTree>
    <p:extLst>
      <p:ext uri="{BB962C8B-B14F-4D97-AF65-F5344CB8AC3E}">
        <p14:creationId xmlns:p14="http://schemas.microsoft.com/office/powerpoint/2010/main" val="4135110414"/>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矩形 7"/>
          <p:cNvSpPr/>
          <p:nvPr/>
        </p:nvSpPr>
        <p:spPr>
          <a:xfrm>
            <a:off x="4700972" y="4581128"/>
            <a:ext cx="4572508" cy="1080120"/>
          </a:xfrm>
          <a:prstGeom prst="rect">
            <a:avLst/>
          </a:prstGeom>
        </p:spPr>
        <p:style>
          <a:lnRef idx="2">
            <a:schemeClr val="accent3"/>
          </a:lnRef>
          <a:fillRef idx="1">
            <a:schemeClr val="lt1"/>
          </a:fillRef>
          <a:effectRef idx="0">
            <a:schemeClr val="accent3"/>
          </a:effectRef>
          <a:fontRef idx="minor">
            <a:schemeClr val="dk1"/>
          </a:fontRef>
        </p:style>
        <p:txBody>
          <a:bodyPr lIns="91434" tIns="45718" rIns="91434" bIns="45718" rtlCol="0" anchor="ctr"/>
          <a:lstStyle/>
          <a:p>
            <a:pPr algn="ctr"/>
            <a:endParaRPr lang="zh-TW" altLang="en-US"/>
          </a:p>
        </p:txBody>
      </p:sp>
      <p:sp>
        <p:nvSpPr>
          <p:cNvPr id="10" name="副標題 11"/>
          <p:cNvSpPr>
            <a:spLocks noGrp="1"/>
          </p:cNvSpPr>
          <p:nvPr>
            <p:ph type="subTitle" idx="1"/>
          </p:nvPr>
        </p:nvSpPr>
        <p:spPr>
          <a:xfrm>
            <a:off x="3440832" y="1173525"/>
            <a:ext cx="6285231" cy="1452660"/>
          </a:xfrm>
        </p:spPr>
        <p:txBody>
          <a:bodyPr>
            <a:normAutofit/>
          </a:bodyPr>
          <a:lstStyle/>
          <a:p>
            <a:pPr algn="l"/>
            <a:r>
              <a:rPr lang="zh-TW" altLang="en-US" sz="2400" dirty="0">
                <a:solidFill>
                  <a:schemeClr val="tx1"/>
                </a:solidFill>
                <a:latin typeface="標楷體" pitchFamily="65" charset="-120"/>
                <a:ea typeface="標楷體" pitchFamily="65" charset="-120"/>
              </a:rPr>
              <a:t>連江縣南竿鄉住宅區復興段某住宅，</a:t>
            </a:r>
            <a:endParaRPr lang="en-US" altLang="zh-TW" sz="2400" dirty="0">
              <a:solidFill>
                <a:schemeClr val="tx1"/>
              </a:solidFill>
              <a:latin typeface="標楷體" pitchFamily="65" charset="-120"/>
              <a:ea typeface="標楷體" pitchFamily="65" charset="-120"/>
            </a:endParaRPr>
          </a:p>
          <a:p>
            <a:pPr algn="l"/>
            <a:r>
              <a:rPr lang="zh-TW" altLang="en-US" sz="2400" dirty="0">
                <a:solidFill>
                  <a:schemeClr val="tx1"/>
                </a:solidFill>
                <a:latin typeface="標楷體" pitchFamily="65" charset="-120"/>
                <a:ea typeface="標楷體" pitchFamily="65" charset="-120"/>
              </a:rPr>
              <a:t>其公告土地現值為</a:t>
            </a:r>
            <a:r>
              <a:rPr lang="en-US" altLang="zh-TW" sz="2400" b="1" u="sng" dirty="0">
                <a:solidFill>
                  <a:schemeClr val="tx1"/>
                </a:solidFill>
                <a:latin typeface="標楷體" pitchFamily="65" charset="-120"/>
                <a:ea typeface="標楷體" pitchFamily="65" charset="-120"/>
              </a:rPr>
              <a:t>4,460</a:t>
            </a:r>
            <a:r>
              <a:rPr lang="en-US" altLang="zh-TW" sz="2400" dirty="0">
                <a:solidFill>
                  <a:schemeClr val="tx1"/>
                </a:solidFill>
                <a:latin typeface="標楷體" pitchFamily="65" charset="-120"/>
                <a:ea typeface="標楷體" pitchFamily="65" charset="-120"/>
              </a:rPr>
              <a:t>(</a:t>
            </a:r>
            <a:r>
              <a:rPr lang="zh-TW" altLang="en-US" sz="2400" dirty="0">
                <a:solidFill>
                  <a:schemeClr val="tx1"/>
                </a:solidFill>
                <a:latin typeface="標楷體" pitchFamily="65" charset="-120"/>
                <a:ea typeface="標楷體" pitchFamily="65" charset="-120"/>
              </a:rPr>
              <a:t>新臺幣元</a:t>
            </a:r>
            <a:r>
              <a:rPr lang="en-US" altLang="zh-TW" sz="2400" dirty="0">
                <a:solidFill>
                  <a:schemeClr val="tx1"/>
                </a:solidFill>
                <a:latin typeface="標楷體" pitchFamily="65" charset="-120"/>
                <a:ea typeface="標楷體" pitchFamily="65" charset="-120"/>
              </a:rPr>
              <a:t>/</a:t>
            </a:r>
            <a:r>
              <a:rPr lang="zh-TW" altLang="en-US" sz="2400" dirty="0">
                <a:solidFill>
                  <a:schemeClr val="tx1"/>
                </a:solidFill>
                <a:latin typeface="標楷體" pitchFamily="65" charset="-120"/>
                <a:ea typeface="標楷體" pitchFamily="65" charset="-120"/>
              </a:rPr>
              <a:t>平方公尺</a:t>
            </a:r>
            <a:r>
              <a:rPr lang="en-US" altLang="zh-TW" sz="2400" dirty="0">
                <a:solidFill>
                  <a:schemeClr val="tx1"/>
                </a:solidFill>
                <a:latin typeface="標楷體" pitchFamily="65" charset="-120"/>
                <a:ea typeface="標楷體" pitchFamily="65" charset="-120"/>
              </a:rPr>
              <a:t>)</a:t>
            </a:r>
          </a:p>
          <a:p>
            <a:pPr algn="l"/>
            <a:r>
              <a:rPr lang="zh-TW" altLang="en-US" sz="2400" dirty="0">
                <a:solidFill>
                  <a:schemeClr val="tx1"/>
                </a:solidFill>
                <a:latin typeface="標楷體" pitchFamily="65" charset="-120"/>
                <a:ea typeface="標楷體" pitchFamily="65" charset="-120"/>
              </a:rPr>
              <a:t>則每輛</a:t>
            </a:r>
            <a:r>
              <a:rPr lang="zh-TW" altLang="zh-TW" sz="2400" dirty="0">
                <a:solidFill>
                  <a:schemeClr val="tx1"/>
                </a:solidFill>
                <a:latin typeface="標楷體" pitchFamily="65" charset="-120"/>
                <a:ea typeface="標楷體" pitchFamily="65" charset="-120"/>
              </a:rPr>
              <a:t>停車空間繳納代金，</a:t>
            </a:r>
            <a:r>
              <a:rPr lang="zh-TW" altLang="en-US" sz="2400" dirty="0">
                <a:solidFill>
                  <a:schemeClr val="tx1"/>
                </a:solidFill>
                <a:latin typeface="標楷體" pitchFamily="65" charset="-120"/>
                <a:ea typeface="標楷體" pitchFamily="65" charset="-120"/>
              </a:rPr>
              <a:t>其</a:t>
            </a:r>
            <a:r>
              <a:rPr lang="zh-TW" altLang="zh-TW" sz="2400" dirty="0">
                <a:solidFill>
                  <a:schemeClr val="tx1"/>
                </a:solidFill>
                <a:latin typeface="標楷體" pitchFamily="65" charset="-120"/>
                <a:ea typeface="標楷體" pitchFamily="65" charset="-120"/>
              </a:rPr>
              <a:t>計算</a:t>
            </a:r>
            <a:r>
              <a:rPr lang="zh-TW" altLang="en-US" sz="2400" dirty="0">
                <a:solidFill>
                  <a:schemeClr val="tx1"/>
                </a:solidFill>
                <a:latin typeface="標楷體" pitchFamily="65" charset="-120"/>
                <a:ea typeface="標楷體" pitchFamily="65" charset="-120"/>
              </a:rPr>
              <a:t>方式</a:t>
            </a:r>
            <a:r>
              <a:rPr lang="zh-TW" altLang="zh-TW" sz="2400" dirty="0">
                <a:solidFill>
                  <a:schemeClr val="tx1"/>
                </a:solidFill>
                <a:latin typeface="標楷體" pitchFamily="65" charset="-120"/>
                <a:ea typeface="標楷體" pitchFamily="65" charset="-120"/>
              </a:rPr>
              <a:t>如下：</a:t>
            </a:r>
            <a:endParaRPr lang="en-US" altLang="zh-TW" sz="2400"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1" name="乘號 10"/>
          <p:cNvSpPr/>
          <p:nvPr/>
        </p:nvSpPr>
        <p:spPr>
          <a:xfrm>
            <a:off x="5205028" y="3176972"/>
            <a:ext cx="612068" cy="756084"/>
          </a:xfrm>
          <a:prstGeom prst="mathMultiply">
            <a:avLst/>
          </a:prstGeom>
        </p:spPr>
        <p:style>
          <a:lnRef idx="2">
            <a:schemeClr val="accent3">
              <a:shade val="50000"/>
            </a:schemeClr>
          </a:lnRef>
          <a:fillRef idx="1">
            <a:schemeClr val="accent3"/>
          </a:fillRef>
          <a:effectRef idx="0">
            <a:schemeClr val="accent3"/>
          </a:effectRef>
          <a:fontRef idx="minor">
            <a:schemeClr val="lt1"/>
          </a:fontRef>
        </p:style>
        <p:txBody>
          <a:bodyPr lIns="91434" tIns="45718" rIns="91434" bIns="45718" rtlCol="0" anchor="ctr"/>
          <a:lstStyle/>
          <a:p>
            <a:pPr algn="ctr"/>
            <a:endParaRPr lang="zh-TW" altLang="en-US"/>
          </a:p>
        </p:txBody>
      </p:sp>
      <p:sp>
        <p:nvSpPr>
          <p:cNvPr id="12" name="矩形 11"/>
          <p:cNvSpPr/>
          <p:nvPr/>
        </p:nvSpPr>
        <p:spPr>
          <a:xfrm>
            <a:off x="3692860" y="2708920"/>
            <a:ext cx="1476164" cy="1584176"/>
          </a:xfrm>
          <a:prstGeom prst="rect">
            <a:avLst/>
          </a:prstGeom>
        </p:spPr>
        <p:style>
          <a:lnRef idx="1">
            <a:schemeClr val="accent3"/>
          </a:lnRef>
          <a:fillRef idx="2">
            <a:schemeClr val="accent3"/>
          </a:fillRef>
          <a:effectRef idx="1">
            <a:schemeClr val="accent3"/>
          </a:effectRef>
          <a:fontRef idx="minor">
            <a:schemeClr val="dk1"/>
          </a:fontRef>
        </p:style>
        <p:txBody>
          <a:bodyPr lIns="91434" tIns="45718" rIns="91434" bIns="45718" rtlCol="0" anchor="ctr"/>
          <a:lstStyle/>
          <a:p>
            <a:pPr algn="ctr"/>
            <a:endParaRPr lang="zh-TW" altLang="en-US"/>
          </a:p>
        </p:txBody>
      </p:sp>
      <p:sp>
        <p:nvSpPr>
          <p:cNvPr id="13" name="矩形 12"/>
          <p:cNvSpPr/>
          <p:nvPr/>
        </p:nvSpPr>
        <p:spPr>
          <a:xfrm>
            <a:off x="3692860" y="2960948"/>
            <a:ext cx="1440160" cy="1292662"/>
          </a:xfrm>
          <a:prstGeom prst="rect">
            <a:avLst/>
          </a:prstGeom>
        </p:spPr>
        <p:txBody>
          <a:bodyPr wrap="square" lIns="91434" tIns="45718" rIns="91434" bIns="45718">
            <a:spAutoFit/>
          </a:bodyPr>
          <a:lstStyle/>
          <a:p>
            <a:pPr algn="ctr"/>
            <a:r>
              <a:rPr lang="en-US" altLang="zh-TW" sz="3000" b="1" dirty="0">
                <a:effectLst>
                  <a:outerShdw blurRad="38100" dist="38100" dir="2700000" algn="tl">
                    <a:srgbClr val="000000">
                      <a:alpha val="43137"/>
                    </a:srgbClr>
                  </a:outerShdw>
                </a:effectLst>
                <a:latin typeface="標楷體" pitchFamily="65" charset="-120"/>
                <a:ea typeface="標楷體" pitchFamily="65" charset="-120"/>
              </a:rPr>
              <a:t>1.0</a:t>
            </a:r>
          </a:p>
          <a:p>
            <a:pPr algn="ctr"/>
            <a:r>
              <a:rPr lang="zh-TW" altLang="en-US" b="1" dirty="0">
                <a:latin typeface="標楷體" pitchFamily="65" charset="-120"/>
                <a:ea typeface="標楷體" pitchFamily="65" charset="-120"/>
              </a:rPr>
              <a:t>住宅區</a:t>
            </a:r>
            <a:r>
              <a:rPr lang="zh-TW" altLang="zh-TW" b="1" dirty="0">
                <a:latin typeface="標楷體" pitchFamily="65" charset="-120"/>
                <a:ea typeface="標楷體" pitchFamily="65" charset="-120"/>
              </a:rPr>
              <a:t>係數</a:t>
            </a:r>
            <a:endParaRPr lang="en-US" altLang="zh-TW" b="1" dirty="0">
              <a:latin typeface="標楷體" pitchFamily="65" charset="-120"/>
              <a:ea typeface="標楷體" pitchFamily="65" charset="-120"/>
            </a:endParaRPr>
          </a:p>
          <a:p>
            <a:pPr algn="ctr"/>
            <a:endParaRPr lang="zh-TW" altLang="en-US" sz="3000" b="1" dirty="0">
              <a:solidFill>
                <a:schemeClr val="accent4">
                  <a:lumMod val="75000"/>
                </a:schemeClr>
              </a:solidFill>
              <a:effectLst>
                <a:outerShdw blurRad="38100" dist="38100" dir="2700000" algn="tl">
                  <a:srgbClr val="000000">
                    <a:alpha val="43137"/>
                  </a:srgbClr>
                </a:outerShdw>
              </a:effectLst>
              <a:latin typeface="標楷體" pitchFamily="65" charset="-120"/>
              <a:ea typeface="標楷體" pitchFamily="65" charset="-120"/>
            </a:endParaRPr>
          </a:p>
        </p:txBody>
      </p:sp>
      <p:sp>
        <p:nvSpPr>
          <p:cNvPr id="14" name="矩形 13"/>
          <p:cNvSpPr/>
          <p:nvPr/>
        </p:nvSpPr>
        <p:spPr>
          <a:xfrm>
            <a:off x="5889105" y="2708920"/>
            <a:ext cx="1296144" cy="1584176"/>
          </a:xfrm>
          <a:prstGeom prst="rect">
            <a:avLst/>
          </a:prstGeom>
        </p:spPr>
        <p:style>
          <a:lnRef idx="1">
            <a:schemeClr val="accent3"/>
          </a:lnRef>
          <a:fillRef idx="2">
            <a:schemeClr val="accent3"/>
          </a:fillRef>
          <a:effectRef idx="1">
            <a:schemeClr val="accent3"/>
          </a:effectRef>
          <a:fontRef idx="minor">
            <a:schemeClr val="dk1"/>
          </a:fontRef>
        </p:style>
        <p:txBody>
          <a:bodyPr lIns="91434" tIns="45718" rIns="91434" bIns="45718" rtlCol="0" anchor="ctr"/>
          <a:lstStyle/>
          <a:p>
            <a:pPr algn="ctr"/>
            <a:endParaRPr lang="zh-TW" altLang="en-US"/>
          </a:p>
        </p:txBody>
      </p:sp>
      <p:sp>
        <p:nvSpPr>
          <p:cNvPr id="15" name="矩形 14"/>
          <p:cNvSpPr/>
          <p:nvPr/>
        </p:nvSpPr>
        <p:spPr>
          <a:xfrm>
            <a:off x="5808945" y="2727198"/>
            <a:ext cx="1440160" cy="1107996"/>
          </a:xfrm>
          <a:prstGeom prst="rect">
            <a:avLst/>
          </a:prstGeom>
        </p:spPr>
        <p:txBody>
          <a:bodyPr wrap="square" lIns="91434" tIns="45718" rIns="91434" bIns="45718">
            <a:spAutoFit/>
          </a:bodyPr>
          <a:lstStyle/>
          <a:p>
            <a:pPr algn="ctr"/>
            <a:r>
              <a:rPr lang="en-US" altLang="zh-TW" sz="3000" b="1" dirty="0">
                <a:effectLst>
                  <a:outerShdw blurRad="38100" dist="38100" dir="2700000" algn="tl">
                    <a:srgbClr val="000000">
                      <a:alpha val="43137"/>
                    </a:srgbClr>
                  </a:outerShdw>
                </a:effectLst>
                <a:latin typeface="標楷體" pitchFamily="65" charset="-120"/>
                <a:ea typeface="標楷體" pitchFamily="65" charset="-120"/>
              </a:rPr>
              <a:t>25</a:t>
            </a:r>
          </a:p>
          <a:p>
            <a:pPr algn="ctr"/>
            <a:r>
              <a:rPr lang="zh-TW" altLang="en-US" b="1" dirty="0">
                <a:latin typeface="標楷體" pitchFamily="65" charset="-120"/>
                <a:ea typeface="標楷體" pitchFamily="65" charset="-120"/>
              </a:rPr>
              <a:t>每輛停車</a:t>
            </a:r>
            <a:endParaRPr lang="en-US" altLang="zh-TW" b="1" dirty="0">
              <a:latin typeface="標楷體" pitchFamily="65" charset="-120"/>
              <a:ea typeface="標楷體" pitchFamily="65" charset="-120"/>
            </a:endParaRPr>
          </a:p>
          <a:p>
            <a:pPr algn="ctr"/>
            <a:r>
              <a:rPr lang="zh-TW" altLang="en-US" b="1" dirty="0">
                <a:latin typeface="標楷體" pitchFamily="65" charset="-120"/>
                <a:ea typeface="標楷體" pitchFamily="65" charset="-120"/>
              </a:rPr>
              <a:t>面積㎡</a:t>
            </a:r>
            <a:endParaRPr lang="en-US" altLang="zh-TW" b="1" dirty="0">
              <a:latin typeface="標楷體" pitchFamily="65" charset="-120"/>
              <a:ea typeface="標楷體" pitchFamily="65" charset="-120"/>
            </a:endParaRPr>
          </a:p>
        </p:txBody>
      </p:sp>
      <p:sp>
        <p:nvSpPr>
          <p:cNvPr id="16" name="乘號 15"/>
          <p:cNvSpPr/>
          <p:nvPr/>
        </p:nvSpPr>
        <p:spPr>
          <a:xfrm>
            <a:off x="7257256" y="3176972"/>
            <a:ext cx="612068" cy="756084"/>
          </a:xfrm>
          <a:prstGeom prst="mathMultiply">
            <a:avLst/>
          </a:prstGeom>
        </p:spPr>
        <p:style>
          <a:lnRef idx="2">
            <a:schemeClr val="accent3">
              <a:shade val="50000"/>
            </a:schemeClr>
          </a:lnRef>
          <a:fillRef idx="1">
            <a:schemeClr val="accent3"/>
          </a:fillRef>
          <a:effectRef idx="0">
            <a:schemeClr val="accent3"/>
          </a:effectRef>
          <a:fontRef idx="minor">
            <a:schemeClr val="lt1"/>
          </a:fontRef>
        </p:style>
        <p:txBody>
          <a:bodyPr lIns="91434" tIns="45718" rIns="91434" bIns="45718" rtlCol="0" anchor="ctr"/>
          <a:lstStyle/>
          <a:p>
            <a:pPr algn="ctr"/>
            <a:endParaRPr lang="zh-TW" altLang="en-US"/>
          </a:p>
        </p:txBody>
      </p:sp>
      <p:sp>
        <p:nvSpPr>
          <p:cNvPr id="17" name="矩形 16"/>
          <p:cNvSpPr/>
          <p:nvPr/>
        </p:nvSpPr>
        <p:spPr>
          <a:xfrm>
            <a:off x="7977337" y="2708920"/>
            <a:ext cx="1296144" cy="1584176"/>
          </a:xfrm>
          <a:prstGeom prst="rect">
            <a:avLst/>
          </a:prstGeom>
        </p:spPr>
        <p:style>
          <a:lnRef idx="1">
            <a:schemeClr val="accent3"/>
          </a:lnRef>
          <a:fillRef idx="2">
            <a:schemeClr val="accent3"/>
          </a:fillRef>
          <a:effectRef idx="1">
            <a:schemeClr val="accent3"/>
          </a:effectRef>
          <a:fontRef idx="minor">
            <a:schemeClr val="dk1"/>
          </a:fontRef>
        </p:style>
        <p:txBody>
          <a:bodyPr lIns="91434" tIns="45718" rIns="91434" bIns="45718" rtlCol="0" anchor="ctr"/>
          <a:lstStyle/>
          <a:p>
            <a:pPr algn="ctr"/>
            <a:endParaRPr lang="zh-TW" altLang="en-US"/>
          </a:p>
        </p:txBody>
      </p:sp>
      <p:sp>
        <p:nvSpPr>
          <p:cNvPr id="18" name="矩形 17"/>
          <p:cNvSpPr/>
          <p:nvPr/>
        </p:nvSpPr>
        <p:spPr>
          <a:xfrm>
            <a:off x="7905328" y="2939460"/>
            <a:ext cx="1440160" cy="1169551"/>
          </a:xfrm>
          <a:prstGeom prst="rect">
            <a:avLst/>
          </a:prstGeom>
        </p:spPr>
        <p:txBody>
          <a:bodyPr wrap="square" lIns="91434" tIns="45718" rIns="91434" bIns="45718">
            <a:spAutoFit/>
          </a:bodyPr>
          <a:lstStyle/>
          <a:p>
            <a:pPr algn="ctr"/>
            <a:r>
              <a:rPr lang="en-US" altLang="zh-TW" sz="3000" b="1" dirty="0">
                <a:latin typeface="標楷體" pitchFamily="65" charset="-120"/>
                <a:ea typeface="標楷體" pitchFamily="65" charset="-120"/>
              </a:rPr>
              <a:t>4,460</a:t>
            </a:r>
          </a:p>
          <a:p>
            <a:pPr algn="ctr"/>
            <a:r>
              <a:rPr lang="zh-TW" altLang="en-US" sz="2000" b="1" dirty="0">
                <a:latin typeface="標楷體" pitchFamily="65" charset="-120"/>
                <a:ea typeface="標楷體" pitchFamily="65" charset="-120"/>
              </a:rPr>
              <a:t>土地</a:t>
            </a:r>
            <a:endParaRPr lang="en-US" altLang="zh-TW" sz="2000" b="1" dirty="0">
              <a:latin typeface="標楷體" pitchFamily="65" charset="-120"/>
              <a:ea typeface="標楷體" pitchFamily="65" charset="-120"/>
            </a:endParaRPr>
          </a:p>
          <a:p>
            <a:pPr algn="ctr"/>
            <a:r>
              <a:rPr lang="zh-TW" altLang="en-US" sz="2000" b="1" dirty="0">
                <a:latin typeface="標楷體" pitchFamily="65" charset="-120"/>
                <a:ea typeface="標楷體" pitchFamily="65" charset="-120"/>
              </a:rPr>
              <a:t>公告現值</a:t>
            </a:r>
          </a:p>
        </p:txBody>
      </p:sp>
      <p:sp>
        <p:nvSpPr>
          <p:cNvPr id="19" name="矩形 18"/>
          <p:cNvSpPr/>
          <p:nvPr/>
        </p:nvSpPr>
        <p:spPr>
          <a:xfrm>
            <a:off x="4782411" y="4869160"/>
            <a:ext cx="4352461" cy="553994"/>
          </a:xfrm>
          <a:prstGeom prst="rect">
            <a:avLst/>
          </a:prstGeom>
        </p:spPr>
        <p:txBody>
          <a:bodyPr wrap="none" lIns="91434" tIns="45718" rIns="91434" bIns="45718">
            <a:spAutoFit/>
          </a:bodyPr>
          <a:lstStyle/>
          <a:p>
            <a:r>
              <a:rPr lang="en-US" altLang="zh-TW" sz="3000" b="1" u="sng" dirty="0">
                <a:latin typeface="標楷體" pitchFamily="65" charset="-120"/>
                <a:ea typeface="標楷體" pitchFamily="65" charset="-120"/>
              </a:rPr>
              <a:t>111,500</a:t>
            </a:r>
            <a:r>
              <a:rPr lang="zh-TW" altLang="en-US" sz="2000" b="1" u="sng" dirty="0">
                <a:latin typeface="標楷體" pitchFamily="65" charset="-120"/>
                <a:ea typeface="標楷體" pitchFamily="65" charset="-120"/>
              </a:rPr>
              <a:t>新台幣元</a:t>
            </a:r>
            <a:r>
              <a:rPr lang="en-US" altLang="zh-TW" sz="2000" b="1" u="sng" dirty="0">
                <a:latin typeface="標楷體" pitchFamily="65" charset="-120"/>
                <a:ea typeface="標楷體" pitchFamily="65" charset="-120"/>
              </a:rPr>
              <a:t>(</a:t>
            </a:r>
            <a:r>
              <a:rPr lang="zh-TW" altLang="en-US" sz="2000" b="1" u="sng" dirty="0">
                <a:latin typeface="標楷體" pitchFamily="65" charset="-120"/>
                <a:ea typeface="標楷體" pitchFamily="65" charset="-120"/>
              </a:rPr>
              <a:t>單位停車空間</a:t>
            </a:r>
            <a:r>
              <a:rPr lang="en-US" altLang="zh-TW" sz="2000" b="1" u="sng" dirty="0">
                <a:latin typeface="標楷體" pitchFamily="65" charset="-120"/>
                <a:ea typeface="標楷體" pitchFamily="65" charset="-120"/>
              </a:rPr>
              <a:t>)</a:t>
            </a:r>
          </a:p>
        </p:txBody>
      </p:sp>
      <p:sp>
        <p:nvSpPr>
          <p:cNvPr id="20" name="等於 19"/>
          <p:cNvSpPr/>
          <p:nvPr/>
        </p:nvSpPr>
        <p:spPr>
          <a:xfrm>
            <a:off x="3584848" y="4797152"/>
            <a:ext cx="972108" cy="720080"/>
          </a:xfrm>
          <a:prstGeom prst="mathEqual">
            <a:avLst/>
          </a:prstGeom>
        </p:spPr>
        <p:style>
          <a:lnRef idx="2">
            <a:schemeClr val="accent3">
              <a:shade val="50000"/>
            </a:schemeClr>
          </a:lnRef>
          <a:fillRef idx="1">
            <a:schemeClr val="accent3"/>
          </a:fillRef>
          <a:effectRef idx="0">
            <a:schemeClr val="accent3"/>
          </a:effectRef>
          <a:fontRef idx="minor">
            <a:schemeClr val="lt1"/>
          </a:fontRef>
        </p:style>
        <p:txBody>
          <a:bodyPr lIns="91434" tIns="45718" rIns="91434" bIns="45718" rtlCol="0" anchor="ctr"/>
          <a:lstStyle/>
          <a:p>
            <a:pPr algn="ctr"/>
            <a:endParaRPr lang="zh-TW" altLang="en-US" dirty="0">
              <a:solidFill>
                <a:schemeClr val="tx1"/>
              </a:solidFill>
            </a:endParaRPr>
          </a:p>
        </p:txBody>
      </p:sp>
      <p:sp>
        <p:nvSpPr>
          <p:cNvPr id="4" name="矩形 3"/>
          <p:cNvSpPr/>
          <p:nvPr/>
        </p:nvSpPr>
        <p:spPr>
          <a:xfrm>
            <a:off x="6071219" y="3827537"/>
            <a:ext cx="1107996" cy="369332"/>
          </a:xfrm>
          <a:prstGeom prst="rect">
            <a:avLst/>
          </a:prstGeom>
        </p:spPr>
        <p:txBody>
          <a:bodyPr wrap="none">
            <a:spAutoFit/>
          </a:bodyPr>
          <a:lstStyle/>
          <a:p>
            <a:r>
              <a:rPr lang="zh-TW" altLang="zh-TW" b="1" dirty="0">
                <a:latin typeface="標楷體" pitchFamily="65" charset="-120"/>
                <a:ea typeface="標楷體" pitchFamily="65" charset="-120"/>
              </a:rPr>
              <a:t>計算</a:t>
            </a:r>
            <a:r>
              <a:rPr lang="zh-TW" altLang="en-US" b="1" dirty="0">
                <a:latin typeface="標楷體" pitchFamily="65" charset="-120"/>
                <a:ea typeface="標楷體" pitchFamily="65" charset="-120"/>
              </a:rPr>
              <a:t>方</a:t>
            </a:r>
            <a:r>
              <a:rPr lang="zh-TW" altLang="zh-TW" b="1" dirty="0">
                <a:latin typeface="標楷體" pitchFamily="65" charset="-120"/>
                <a:ea typeface="標楷體" pitchFamily="65" charset="-120"/>
              </a:rPr>
              <a:t>式</a:t>
            </a:r>
            <a:endParaRPr lang="zh-TW" altLang="en-US" b="1" dirty="0">
              <a:latin typeface="標楷體" panose="03000509000000000000" pitchFamily="65" charset="-120"/>
              <a:ea typeface="標楷體" panose="03000509000000000000" pitchFamily="65" charset="-120"/>
            </a:endParaRPr>
          </a:p>
        </p:txBody>
      </p:sp>
      <p:sp>
        <p:nvSpPr>
          <p:cNvPr id="22" name="文字方塊 21"/>
          <p:cNvSpPr txBox="1"/>
          <p:nvPr/>
        </p:nvSpPr>
        <p:spPr>
          <a:xfrm>
            <a:off x="200472" y="529516"/>
            <a:ext cx="7956884" cy="523220"/>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三</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停車抵繳代金</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案例試</a:t>
            </a:r>
            <a:r>
              <a:rPr lang="zh-TW" altLang="zh-TW" sz="2800" b="1" dirty="0">
                <a:latin typeface="標楷體" pitchFamily="65" charset="-120"/>
                <a:ea typeface="標楷體" pitchFamily="65" charset="-120"/>
              </a:rPr>
              <a:t>算</a:t>
            </a:r>
            <a:endParaRPr lang="zh-TW" altLang="en-US" sz="2800" b="1" dirty="0">
              <a:latin typeface="標楷體" panose="03000509000000000000" pitchFamily="65" charset="-120"/>
              <a:ea typeface="標楷體" panose="03000509000000000000" pitchFamily="65" charset="-120"/>
            </a:endParaRPr>
          </a:p>
        </p:txBody>
      </p:sp>
      <p:sp>
        <p:nvSpPr>
          <p:cNvPr id="23"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3-4</a:t>
            </a:r>
          </a:p>
        </p:txBody>
      </p:sp>
      <p:sp>
        <p:nvSpPr>
          <p:cNvPr id="21" name="矩形 20"/>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25" name="副標題 11"/>
          <p:cNvSpPr txBox="1">
            <a:spLocks/>
          </p:cNvSpPr>
          <p:nvPr/>
        </p:nvSpPr>
        <p:spPr>
          <a:xfrm>
            <a:off x="416496" y="1232756"/>
            <a:ext cx="3087343" cy="4500500"/>
          </a:xfrm>
          <a:prstGeom prst="rect">
            <a:avLst/>
          </a:prstGeom>
        </p:spPr>
        <p:txBody>
          <a:bodyPr vert="horz" lIns="91434" tIns="45718" rIns="91434" bIns="45718" rtlCol="0">
            <a:normAutofit fontScale="85000" lnSpcReduction="10000"/>
          </a:bodyPr>
          <a:lstStyle>
            <a:lvl1pPr marL="0" indent="0" algn="ctr" defTabSz="914342" rtl="0" eaLnBrk="1" latinLnBrk="0" hangingPunct="1">
              <a:spcBef>
                <a:spcPct val="20000"/>
              </a:spcBef>
              <a:buFont typeface="Arial" panose="020B0604020202020204" pitchFamily="34" charset="0"/>
              <a:buNone/>
              <a:defRPr sz="3200" kern="1200">
                <a:solidFill>
                  <a:schemeClr val="tx1">
                    <a:tint val="75000"/>
                  </a:schemeClr>
                </a:solidFill>
                <a:latin typeface="+mn-lt"/>
                <a:ea typeface="+mn-ea"/>
                <a:cs typeface="+mn-cs"/>
              </a:defRPr>
            </a:lvl1pPr>
            <a:lvl2pPr marL="457171" indent="0" algn="ctr" defTabSz="914342" rtl="0" eaLnBrk="1" latinLnBrk="0" hangingPunct="1">
              <a:spcBef>
                <a:spcPct val="20000"/>
              </a:spcBef>
              <a:buFont typeface="Arial" panose="020B0604020202020204" pitchFamily="34" charset="0"/>
              <a:buNone/>
              <a:defRPr sz="2800" kern="1200">
                <a:solidFill>
                  <a:schemeClr val="tx1">
                    <a:tint val="75000"/>
                  </a:schemeClr>
                </a:solidFill>
                <a:latin typeface="+mn-lt"/>
                <a:ea typeface="+mn-ea"/>
                <a:cs typeface="+mn-cs"/>
              </a:defRPr>
            </a:lvl2pPr>
            <a:lvl3pPr marL="914342" indent="0" algn="ctr" defTabSz="914342" rtl="0" eaLnBrk="1" latinLnBrk="0" hangingPunct="1">
              <a:spcBef>
                <a:spcPct val="20000"/>
              </a:spcBef>
              <a:buFont typeface="Arial" panose="020B0604020202020204" pitchFamily="34" charset="0"/>
              <a:buNone/>
              <a:defRPr sz="2400" kern="1200">
                <a:solidFill>
                  <a:schemeClr val="tx1">
                    <a:tint val="75000"/>
                  </a:schemeClr>
                </a:solidFill>
                <a:latin typeface="+mn-lt"/>
                <a:ea typeface="+mn-ea"/>
                <a:cs typeface="+mn-cs"/>
              </a:defRPr>
            </a:lvl3pPr>
            <a:lvl4pPr marL="1371513" indent="0" algn="ctr" defTabSz="91434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4pPr>
            <a:lvl5pPr marL="1828684" indent="0" algn="ctr" defTabSz="91434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5pPr>
            <a:lvl6pPr marL="2285855" indent="0" algn="ctr" defTabSz="91434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6pPr>
            <a:lvl7pPr marL="2743026" indent="0" algn="ctr" defTabSz="91434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7pPr>
            <a:lvl8pPr marL="3200198" indent="0" algn="ctr" defTabSz="91434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8pPr>
            <a:lvl9pPr marL="3657369" indent="0" algn="ctr" defTabSz="914342" rtl="0" eaLnBrk="1" latinLnBrk="0" hangingPunct="1">
              <a:spcBef>
                <a:spcPct val="20000"/>
              </a:spcBef>
              <a:buFont typeface="Arial" panose="020B0604020202020204" pitchFamily="34" charset="0"/>
              <a:buNone/>
              <a:defRPr sz="2000" kern="1200">
                <a:solidFill>
                  <a:schemeClr val="tx1">
                    <a:tint val="75000"/>
                  </a:schemeClr>
                </a:solidFill>
                <a:latin typeface="+mn-lt"/>
                <a:ea typeface="+mn-ea"/>
                <a:cs typeface="+mn-cs"/>
              </a:defRPr>
            </a:lvl9pPr>
          </a:lstStyle>
          <a:p>
            <a:pPr algn="l"/>
            <a:r>
              <a:rPr lang="zh-TW" altLang="zh-TW" sz="2800" dirty="0">
                <a:solidFill>
                  <a:schemeClr val="tx1"/>
                </a:solidFill>
                <a:latin typeface="標楷體" pitchFamily="65" charset="-120"/>
                <a:ea typeface="標楷體" pitchFamily="65" charset="-120"/>
              </a:rPr>
              <a:t>停車空間應繳納之代金，其計算公式如下：</a:t>
            </a:r>
            <a:endParaRPr lang="en-US" altLang="zh-TW" sz="3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endParaRPr>
          </a:p>
          <a:p>
            <a:pPr algn="l"/>
            <a:r>
              <a:rPr lang="en-US" altLang="zh-TW" sz="3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T</a:t>
            </a:r>
            <a:r>
              <a:rPr lang="zh-TW" altLang="zh-TW" sz="3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a:t>
            </a:r>
            <a:r>
              <a:rPr lang="zh-TW" altLang="en-US" sz="3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 </a:t>
            </a:r>
            <a:r>
              <a:rPr lang="en-US" altLang="zh-TW" sz="3000" b="1"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U × A × E</a:t>
            </a:r>
            <a:endParaRPr lang="en-US" altLang="zh-TW" sz="3000" b="1" dirty="0">
              <a:solidFill>
                <a:schemeClr val="tx1"/>
              </a:solidFill>
              <a:latin typeface="標楷體" pitchFamily="65" charset="-120"/>
              <a:ea typeface="標楷體" pitchFamily="65" charset="-120"/>
            </a:endParaRPr>
          </a:p>
          <a:p>
            <a:pPr algn="l"/>
            <a:r>
              <a:rPr lang="en-US" altLang="zh-TW" sz="2400" dirty="0">
                <a:solidFill>
                  <a:schemeClr val="tx1"/>
                </a:solidFill>
                <a:latin typeface="標楷體" pitchFamily="65" charset="-120"/>
                <a:ea typeface="標楷體" pitchFamily="65" charset="-120"/>
              </a:rPr>
              <a:t>T</a:t>
            </a:r>
            <a:r>
              <a:rPr lang="zh-TW" altLang="zh-TW" sz="2400" dirty="0">
                <a:solidFill>
                  <a:schemeClr val="tx1"/>
                </a:solidFill>
                <a:latin typeface="標楷體" pitchFamily="65" charset="-120"/>
                <a:ea typeface="標楷體" pitchFamily="65" charset="-120"/>
              </a:rPr>
              <a:t>：每一輛</a:t>
            </a:r>
            <a:r>
              <a:rPr lang="zh-TW" altLang="zh-TW" sz="2400" b="1" u="sng" dirty="0">
                <a:solidFill>
                  <a:srgbClr val="FF0000"/>
                </a:solidFill>
                <a:latin typeface="標楷體" pitchFamily="65" charset="-120"/>
                <a:ea typeface="標楷體" pitchFamily="65" charset="-120"/>
              </a:rPr>
              <a:t>停車空間應繳納之代金</a:t>
            </a:r>
            <a:r>
              <a:rPr lang="zh-TW" altLang="zh-TW" sz="2400" dirty="0">
                <a:solidFill>
                  <a:schemeClr val="tx1"/>
                </a:solidFill>
                <a:latin typeface="標楷體" pitchFamily="65" charset="-120"/>
                <a:ea typeface="標楷體" pitchFamily="65" charset="-120"/>
              </a:rPr>
              <a:t>（新臺幣元）</a:t>
            </a:r>
            <a:br>
              <a:rPr lang="en-US" altLang="zh-TW" sz="2400" dirty="0">
                <a:solidFill>
                  <a:schemeClr val="tx1"/>
                </a:solidFill>
                <a:latin typeface="標楷體" pitchFamily="65" charset="-120"/>
                <a:ea typeface="標楷體" pitchFamily="65" charset="-120"/>
              </a:rPr>
            </a:br>
            <a:r>
              <a:rPr lang="en-US" altLang="zh-TW" sz="2400" dirty="0">
                <a:solidFill>
                  <a:schemeClr val="tx1"/>
                </a:solidFill>
                <a:latin typeface="標楷體" pitchFamily="65" charset="-120"/>
                <a:ea typeface="標楷體" pitchFamily="65" charset="-120"/>
              </a:rPr>
              <a:t>U</a:t>
            </a:r>
            <a:r>
              <a:rPr lang="zh-TW" altLang="zh-TW" sz="2400" dirty="0">
                <a:solidFill>
                  <a:schemeClr val="tx1"/>
                </a:solidFill>
                <a:latin typeface="標楷體" pitchFamily="65" charset="-120"/>
                <a:ea typeface="標楷體" pitchFamily="65" charset="-120"/>
              </a:rPr>
              <a:t>：</a:t>
            </a:r>
            <a:r>
              <a:rPr lang="zh-TW" altLang="zh-TW" sz="2400" b="1" u="sng" dirty="0">
                <a:solidFill>
                  <a:srgbClr val="FF0000"/>
                </a:solidFill>
                <a:latin typeface="標楷體" pitchFamily="65" charset="-120"/>
                <a:ea typeface="標楷體" pitchFamily="65" charset="-120"/>
              </a:rPr>
              <a:t>使用分區係數</a:t>
            </a:r>
            <a:endParaRPr lang="en-US" altLang="zh-TW" sz="2400" b="1" u="sng" dirty="0">
              <a:solidFill>
                <a:srgbClr val="FF0000"/>
              </a:solidFill>
              <a:latin typeface="標楷體" pitchFamily="65" charset="-120"/>
              <a:ea typeface="標楷體" pitchFamily="65" charset="-120"/>
            </a:endParaRPr>
          </a:p>
          <a:p>
            <a:pPr algn="l"/>
            <a:r>
              <a:rPr lang="en-US" altLang="zh-TW" sz="2400" dirty="0">
                <a:solidFill>
                  <a:schemeClr val="tx1"/>
                </a:solidFill>
                <a:latin typeface="標楷體" pitchFamily="65" charset="-120"/>
                <a:ea typeface="標楷體" pitchFamily="65" charset="-120"/>
              </a:rPr>
              <a:t>   (</a:t>
            </a:r>
            <a:r>
              <a:rPr lang="zh-TW" altLang="zh-TW" sz="2400" dirty="0">
                <a:solidFill>
                  <a:schemeClr val="tx1"/>
                </a:solidFill>
                <a:latin typeface="標楷體" pitchFamily="65" charset="-120"/>
                <a:ea typeface="標楷體" pitchFamily="65" charset="-120"/>
              </a:rPr>
              <a:t>都市計畫商業區為</a:t>
            </a:r>
            <a:r>
              <a:rPr lang="en-US" altLang="zh-TW" sz="2400" dirty="0">
                <a:solidFill>
                  <a:schemeClr val="tx1"/>
                </a:solidFill>
                <a:latin typeface="標楷體" pitchFamily="65" charset="-120"/>
                <a:ea typeface="標楷體" pitchFamily="65" charset="-120"/>
              </a:rPr>
              <a:t>1.3</a:t>
            </a:r>
            <a:r>
              <a:rPr lang="zh-TW" altLang="zh-TW" sz="2400" dirty="0">
                <a:solidFill>
                  <a:schemeClr val="tx1"/>
                </a:solidFill>
                <a:latin typeface="標楷體" pitchFamily="65" charset="-120"/>
                <a:ea typeface="標楷體" pitchFamily="65" charset="-120"/>
              </a:rPr>
              <a:t>，其他使用分區為</a:t>
            </a:r>
            <a:r>
              <a:rPr lang="en-US" altLang="zh-TW" sz="2400" dirty="0">
                <a:solidFill>
                  <a:schemeClr val="tx1"/>
                </a:solidFill>
                <a:latin typeface="標楷體" pitchFamily="65" charset="-120"/>
                <a:ea typeface="標楷體" pitchFamily="65" charset="-120"/>
              </a:rPr>
              <a:t>1.0)</a:t>
            </a:r>
            <a:br>
              <a:rPr lang="en-US" altLang="zh-TW" sz="2400" dirty="0">
                <a:solidFill>
                  <a:schemeClr val="tx1"/>
                </a:solidFill>
                <a:latin typeface="標楷體" pitchFamily="65" charset="-120"/>
                <a:ea typeface="標楷體" pitchFamily="65" charset="-120"/>
              </a:rPr>
            </a:br>
            <a:r>
              <a:rPr lang="en-US" altLang="zh-TW" sz="2400" dirty="0">
                <a:solidFill>
                  <a:schemeClr val="tx1"/>
                </a:solidFill>
                <a:latin typeface="標楷體" pitchFamily="65" charset="-120"/>
                <a:ea typeface="標楷體" pitchFamily="65" charset="-120"/>
              </a:rPr>
              <a:t>A</a:t>
            </a:r>
            <a:r>
              <a:rPr lang="zh-TW" altLang="zh-TW" sz="2400" dirty="0">
                <a:solidFill>
                  <a:schemeClr val="tx1"/>
                </a:solidFill>
                <a:latin typeface="標楷體" pitchFamily="65" charset="-120"/>
                <a:ea typeface="標楷體" pitchFamily="65" charset="-120"/>
              </a:rPr>
              <a:t>：停車空間面積</a:t>
            </a:r>
            <a:r>
              <a:rPr lang="en-US" altLang="zh-TW" sz="2400" b="1" u="sng" dirty="0">
                <a:solidFill>
                  <a:srgbClr val="FF0000"/>
                </a:solidFill>
                <a:latin typeface="標楷體" pitchFamily="65" charset="-120"/>
                <a:ea typeface="標楷體" pitchFamily="65" charset="-120"/>
              </a:rPr>
              <a:t>25</a:t>
            </a:r>
            <a:r>
              <a:rPr lang="zh-TW" altLang="zh-TW" sz="2400" b="1" u="sng" dirty="0">
                <a:solidFill>
                  <a:srgbClr val="FF0000"/>
                </a:solidFill>
                <a:latin typeface="標楷體" pitchFamily="65" charset="-120"/>
                <a:ea typeface="標楷體" pitchFamily="65" charset="-120"/>
              </a:rPr>
              <a:t>平方公尺</a:t>
            </a:r>
            <a:r>
              <a:rPr lang="zh-TW" altLang="zh-TW" sz="2400" dirty="0">
                <a:solidFill>
                  <a:schemeClr val="tx1"/>
                </a:solidFill>
                <a:latin typeface="標楷體" pitchFamily="65" charset="-120"/>
                <a:ea typeface="標楷體" pitchFamily="65" charset="-120"/>
              </a:rPr>
              <a:t>（每輛）</a:t>
            </a:r>
            <a:br>
              <a:rPr lang="en-US" altLang="zh-TW" sz="2400" dirty="0">
                <a:solidFill>
                  <a:schemeClr val="tx1"/>
                </a:solidFill>
                <a:latin typeface="標楷體" pitchFamily="65" charset="-120"/>
                <a:ea typeface="標楷體" pitchFamily="65" charset="-120"/>
              </a:rPr>
            </a:br>
            <a:r>
              <a:rPr lang="en-US" altLang="zh-TW" sz="2400" dirty="0">
                <a:solidFill>
                  <a:schemeClr val="tx1"/>
                </a:solidFill>
                <a:latin typeface="標楷體" pitchFamily="65" charset="-120"/>
                <a:ea typeface="標楷體" pitchFamily="65" charset="-120"/>
              </a:rPr>
              <a:t>E</a:t>
            </a:r>
            <a:r>
              <a:rPr lang="zh-TW" altLang="zh-TW" sz="2400" dirty="0">
                <a:solidFill>
                  <a:schemeClr val="tx1"/>
                </a:solidFill>
                <a:latin typeface="標楷體" pitchFamily="65" charset="-120"/>
                <a:ea typeface="標楷體" pitchFamily="65" charset="-120"/>
              </a:rPr>
              <a:t>：建築基地申請當年公告</a:t>
            </a:r>
            <a:r>
              <a:rPr lang="zh-TW" altLang="zh-TW" sz="2400" b="1" u="sng" dirty="0">
                <a:solidFill>
                  <a:srgbClr val="FF0000"/>
                </a:solidFill>
                <a:latin typeface="標楷體" pitchFamily="65" charset="-120"/>
                <a:ea typeface="標楷體" pitchFamily="65" charset="-120"/>
              </a:rPr>
              <a:t>土地現值</a:t>
            </a:r>
            <a:r>
              <a:rPr lang="zh-TW" altLang="zh-TW" sz="2400" dirty="0">
                <a:solidFill>
                  <a:schemeClr val="tx1"/>
                </a:solidFill>
                <a:latin typeface="標楷體" pitchFamily="65" charset="-120"/>
                <a:ea typeface="標楷體" pitchFamily="65" charset="-120"/>
              </a:rPr>
              <a:t>（新臺幣元</a:t>
            </a:r>
            <a:r>
              <a:rPr lang="en-US" altLang="zh-TW" sz="2400" dirty="0">
                <a:solidFill>
                  <a:schemeClr val="tx1"/>
                </a:solidFill>
                <a:latin typeface="標楷體" pitchFamily="65" charset="-120"/>
                <a:ea typeface="標楷體" pitchFamily="65" charset="-120"/>
              </a:rPr>
              <a:t>/</a:t>
            </a:r>
            <a:r>
              <a:rPr lang="zh-TW" altLang="zh-TW" sz="2400" dirty="0">
                <a:solidFill>
                  <a:schemeClr val="tx1"/>
                </a:solidFill>
                <a:latin typeface="標楷體" pitchFamily="65" charset="-120"/>
                <a:ea typeface="標楷體" pitchFamily="65" charset="-120"/>
              </a:rPr>
              <a:t>平方公尺）</a:t>
            </a:r>
            <a:endParaRPr lang="zh-TW" altLang="en-US" sz="2400" dirty="0">
              <a:solidFill>
                <a:schemeClr val="tx1"/>
              </a:solidFill>
              <a:latin typeface="標楷體" pitchFamily="65" charset="-120"/>
              <a:ea typeface="標楷體" pitchFamily="65" charset="-120"/>
            </a:endParaRPr>
          </a:p>
        </p:txBody>
      </p:sp>
    </p:spTree>
    <p:extLst>
      <p:ext uri="{BB962C8B-B14F-4D97-AF65-F5344CB8AC3E}">
        <p14:creationId xmlns:p14="http://schemas.microsoft.com/office/powerpoint/2010/main" val="397219859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矩形 1"/>
          <p:cNvSpPr/>
          <p:nvPr/>
        </p:nvSpPr>
        <p:spPr>
          <a:xfrm>
            <a:off x="642943" y="1264774"/>
            <a:ext cx="3057247" cy="523220"/>
          </a:xfrm>
          <a:prstGeom prst="rect">
            <a:avLst/>
          </a:prstGeom>
        </p:spPr>
        <p:txBody>
          <a:bodyPr wrap="none" lIns="91434" tIns="45718" rIns="91434" bIns="45718">
            <a:spAutoFit/>
          </a:bodyPr>
          <a:lstStyle/>
          <a:p>
            <a:r>
              <a:rPr lang="zh-TW" altLang="zh-TW" sz="2800" dirty="0">
                <a:latin typeface="標楷體" pitchFamily="65" charset="-120"/>
                <a:ea typeface="標楷體" pitchFamily="65" charset="-120"/>
              </a:rPr>
              <a:t>其計算公式如下：</a:t>
            </a:r>
            <a:endParaRPr lang="zh-TW" altLang="en-US" sz="2800" dirty="0"/>
          </a:p>
        </p:txBody>
      </p:sp>
      <p:sp>
        <p:nvSpPr>
          <p:cNvPr id="4" name="矩形 3"/>
          <p:cNvSpPr/>
          <p:nvPr/>
        </p:nvSpPr>
        <p:spPr>
          <a:xfrm>
            <a:off x="2216696" y="2780928"/>
            <a:ext cx="900100" cy="1620180"/>
          </a:xfrm>
          <a:prstGeom prst="rect">
            <a:avLst/>
          </a:prstGeom>
          <a:noFill/>
        </p:spPr>
        <p:style>
          <a:lnRef idx="1">
            <a:schemeClr val="accent3"/>
          </a:lnRef>
          <a:fillRef idx="2">
            <a:schemeClr val="accent3"/>
          </a:fillRef>
          <a:effectRef idx="1">
            <a:schemeClr val="accent3"/>
          </a:effectRef>
          <a:fontRef idx="minor">
            <a:schemeClr val="dk1"/>
          </a:fontRef>
        </p:style>
        <p:txBody>
          <a:bodyPr lIns="91434" tIns="45718" rIns="91434" bIns="45718" rtlCol="0" anchor="ctr"/>
          <a:lstStyle/>
          <a:p>
            <a:pPr algn="ctr"/>
            <a:endParaRPr lang="zh-TW" altLang="en-US"/>
          </a:p>
        </p:txBody>
      </p:sp>
      <p:sp>
        <p:nvSpPr>
          <p:cNvPr id="5" name="乘號 4"/>
          <p:cNvSpPr/>
          <p:nvPr/>
        </p:nvSpPr>
        <p:spPr>
          <a:xfrm>
            <a:off x="1712640" y="3320989"/>
            <a:ext cx="468052" cy="612068"/>
          </a:xfrm>
          <a:prstGeom prst="mathMultiply">
            <a:avLst/>
          </a:prstGeom>
          <a:noFill/>
        </p:spPr>
        <p:style>
          <a:lnRef idx="2">
            <a:schemeClr val="accent3">
              <a:shade val="50000"/>
            </a:schemeClr>
          </a:lnRef>
          <a:fillRef idx="1">
            <a:schemeClr val="accent3"/>
          </a:fillRef>
          <a:effectRef idx="0">
            <a:schemeClr val="accent3"/>
          </a:effectRef>
          <a:fontRef idx="minor">
            <a:schemeClr val="lt1"/>
          </a:fontRef>
        </p:style>
        <p:txBody>
          <a:bodyPr lIns="91434" tIns="45718" rIns="91434" bIns="45718" rtlCol="0" anchor="ctr"/>
          <a:lstStyle/>
          <a:p>
            <a:pPr algn="ctr"/>
            <a:endParaRPr lang="zh-TW" altLang="en-US"/>
          </a:p>
        </p:txBody>
      </p:sp>
      <p:sp>
        <p:nvSpPr>
          <p:cNvPr id="6" name="減號 5"/>
          <p:cNvSpPr/>
          <p:nvPr/>
        </p:nvSpPr>
        <p:spPr>
          <a:xfrm>
            <a:off x="3008784" y="3465005"/>
            <a:ext cx="5508612" cy="432048"/>
          </a:xfrm>
          <a:prstGeom prst="mathMinus">
            <a:avLst/>
          </a:prstGeom>
          <a:noFill/>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zh-TW" altLang="en-US"/>
          </a:p>
        </p:txBody>
      </p:sp>
      <p:sp>
        <p:nvSpPr>
          <p:cNvPr id="7" name="矩形 6"/>
          <p:cNvSpPr/>
          <p:nvPr/>
        </p:nvSpPr>
        <p:spPr>
          <a:xfrm>
            <a:off x="776536" y="2780928"/>
            <a:ext cx="900100" cy="1620180"/>
          </a:xfrm>
          <a:prstGeom prst="rect">
            <a:avLst/>
          </a:prstGeom>
          <a:noFill/>
        </p:spPr>
        <p:style>
          <a:lnRef idx="1">
            <a:schemeClr val="accent3"/>
          </a:lnRef>
          <a:fillRef idx="2">
            <a:schemeClr val="accent3"/>
          </a:fillRef>
          <a:effectRef idx="1">
            <a:schemeClr val="accent3"/>
          </a:effectRef>
          <a:fontRef idx="minor">
            <a:schemeClr val="dk1"/>
          </a:fontRef>
        </p:style>
        <p:txBody>
          <a:bodyPr lIns="91434" tIns="45718" rIns="91434" bIns="45718" rtlCol="0" anchor="ctr"/>
          <a:lstStyle/>
          <a:p>
            <a:pPr algn="ctr"/>
            <a:endParaRPr lang="zh-TW" altLang="en-US"/>
          </a:p>
        </p:txBody>
      </p:sp>
      <p:sp>
        <p:nvSpPr>
          <p:cNvPr id="8" name="矩形 7"/>
          <p:cNvSpPr/>
          <p:nvPr/>
        </p:nvSpPr>
        <p:spPr>
          <a:xfrm>
            <a:off x="3728864" y="2456892"/>
            <a:ext cx="2232248" cy="1008112"/>
          </a:xfrm>
          <a:prstGeom prst="rect">
            <a:avLst/>
          </a:prstGeom>
          <a:noFill/>
        </p:spPr>
        <p:style>
          <a:lnRef idx="1">
            <a:schemeClr val="accent6"/>
          </a:lnRef>
          <a:fillRef idx="2">
            <a:schemeClr val="accent6"/>
          </a:fillRef>
          <a:effectRef idx="1">
            <a:schemeClr val="accent6"/>
          </a:effectRef>
          <a:fontRef idx="minor">
            <a:schemeClr val="dk1"/>
          </a:fontRef>
        </p:style>
        <p:txBody>
          <a:bodyPr lIns="91434" tIns="45718" rIns="91434" bIns="45718" rtlCol="0" anchor="ctr"/>
          <a:lstStyle/>
          <a:p>
            <a:pPr algn="ctr"/>
            <a:endParaRPr lang="zh-TW" altLang="en-US"/>
          </a:p>
        </p:txBody>
      </p:sp>
      <p:sp>
        <p:nvSpPr>
          <p:cNvPr id="10" name="矩形 9"/>
          <p:cNvSpPr/>
          <p:nvPr/>
        </p:nvSpPr>
        <p:spPr>
          <a:xfrm>
            <a:off x="452500" y="3104964"/>
            <a:ext cx="1512168" cy="1015663"/>
          </a:xfrm>
          <a:prstGeom prst="rect">
            <a:avLst/>
          </a:prstGeom>
          <a:noFill/>
        </p:spPr>
        <p:txBody>
          <a:bodyPr wrap="square" lIns="91434" tIns="45718" rIns="91434" bIns="45718">
            <a:spAutoFit/>
          </a:bodyPr>
          <a:lstStyle/>
          <a:p>
            <a:pPr algn="ctr"/>
            <a:r>
              <a:rPr lang="zh-TW" altLang="zh-TW" sz="2000" b="1" dirty="0">
                <a:latin typeface="標楷體" pitchFamily="65" charset="-120"/>
                <a:ea typeface="標楷體" pitchFamily="65" charset="-120"/>
              </a:rPr>
              <a:t>造價</a:t>
            </a:r>
            <a:endParaRPr lang="en-US" altLang="zh-TW" sz="2000" b="1" dirty="0">
              <a:latin typeface="標楷體" pitchFamily="65" charset="-120"/>
              <a:ea typeface="標楷體" pitchFamily="65" charset="-120"/>
            </a:endParaRPr>
          </a:p>
          <a:p>
            <a:pPr algn="ctr"/>
            <a:r>
              <a:rPr lang="zh-TW" altLang="zh-TW" sz="2000" b="1" dirty="0">
                <a:latin typeface="標楷體" pitchFamily="65" charset="-120"/>
                <a:ea typeface="標楷體" pitchFamily="65" charset="-120"/>
              </a:rPr>
              <a:t>係數</a:t>
            </a:r>
            <a:endParaRPr lang="en-US" altLang="zh-TW" sz="2000" b="1" dirty="0">
              <a:latin typeface="標楷體" pitchFamily="65" charset="-120"/>
              <a:ea typeface="標楷體" pitchFamily="65" charset="-120"/>
            </a:endParaRPr>
          </a:p>
          <a:p>
            <a:pPr algn="ctr"/>
            <a:r>
              <a:rPr lang="en-US" altLang="zh-TW" sz="2000" b="1" dirty="0">
                <a:latin typeface="標楷體" pitchFamily="65" charset="-120"/>
                <a:ea typeface="標楷體" pitchFamily="65" charset="-120"/>
              </a:rPr>
              <a:t>0.5</a:t>
            </a:r>
            <a:endParaRPr lang="zh-TW" altLang="en-US" sz="2000" b="1" dirty="0">
              <a:solidFill>
                <a:schemeClr val="accent4">
                  <a:lumMod val="75000"/>
                </a:schemeClr>
              </a:solidFill>
              <a:latin typeface="標楷體" pitchFamily="65" charset="-120"/>
              <a:ea typeface="標楷體" pitchFamily="65" charset="-120"/>
            </a:endParaRPr>
          </a:p>
        </p:txBody>
      </p:sp>
      <p:sp>
        <p:nvSpPr>
          <p:cNvPr id="11" name="矩形 10"/>
          <p:cNvSpPr/>
          <p:nvPr/>
        </p:nvSpPr>
        <p:spPr>
          <a:xfrm>
            <a:off x="2756756" y="2600909"/>
            <a:ext cx="4248472" cy="707886"/>
          </a:xfrm>
          <a:prstGeom prst="rect">
            <a:avLst/>
          </a:prstGeom>
          <a:noFill/>
        </p:spPr>
        <p:txBody>
          <a:bodyPr wrap="square" lIns="91434" tIns="45718" rIns="91434" bIns="45718">
            <a:spAutoFit/>
          </a:bodyPr>
          <a:lstStyle/>
          <a:p>
            <a:pPr algn="ctr"/>
            <a:r>
              <a:rPr lang="zh-TW" altLang="en-US" sz="2000" b="1" dirty="0">
                <a:latin typeface="標楷體" pitchFamily="65" charset="-120"/>
                <a:ea typeface="標楷體" pitchFamily="65" charset="-120"/>
              </a:rPr>
              <a:t>建築基地申請</a:t>
            </a:r>
            <a:endParaRPr lang="en-US" altLang="zh-TW" sz="2000" b="1" dirty="0">
              <a:latin typeface="標楷體" pitchFamily="65" charset="-120"/>
              <a:ea typeface="標楷體" pitchFamily="65" charset="-120"/>
            </a:endParaRPr>
          </a:p>
          <a:p>
            <a:pPr algn="ctr"/>
            <a:r>
              <a:rPr lang="zh-TW" altLang="en-US" sz="2000" b="1" dirty="0">
                <a:latin typeface="標楷體" pitchFamily="65" charset="-120"/>
                <a:ea typeface="標楷體" pitchFamily="65" charset="-120"/>
              </a:rPr>
              <a:t>當期公告土地現值</a:t>
            </a:r>
            <a:endParaRPr lang="zh-TW" altLang="en-US" sz="2400" b="1" u="sng" dirty="0">
              <a:solidFill>
                <a:schemeClr val="accent4">
                  <a:lumMod val="75000"/>
                </a:schemeClr>
              </a:solidFill>
              <a:latin typeface="標楷體" pitchFamily="65" charset="-120"/>
              <a:ea typeface="標楷體" pitchFamily="65" charset="-120"/>
            </a:endParaRPr>
          </a:p>
        </p:txBody>
      </p:sp>
      <p:sp>
        <p:nvSpPr>
          <p:cNvPr id="12" name="矩形 11"/>
          <p:cNvSpPr/>
          <p:nvPr/>
        </p:nvSpPr>
        <p:spPr>
          <a:xfrm>
            <a:off x="4052900" y="3861048"/>
            <a:ext cx="3420380" cy="756084"/>
          </a:xfrm>
          <a:prstGeom prst="rect">
            <a:avLst/>
          </a:prstGeom>
          <a:noFill/>
        </p:spPr>
        <p:style>
          <a:lnRef idx="1">
            <a:schemeClr val="accent6"/>
          </a:lnRef>
          <a:fillRef idx="2">
            <a:schemeClr val="accent6"/>
          </a:fillRef>
          <a:effectRef idx="1">
            <a:schemeClr val="accent6"/>
          </a:effectRef>
          <a:fontRef idx="minor">
            <a:schemeClr val="dk1"/>
          </a:fontRef>
        </p:style>
        <p:txBody>
          <a:bodyPr lIns="91434" tIns="45718" rIns="91434" bIns="45718" rtlCol="0" anchor="ctr"/>
          <a:lstStyle/>
          <a:p>
            <a:pPr algn="ctr"/>
            <a:endParaRPr lang="zh-TW" altLang="en-US"/>
          </a:p>
        </p:txBody>
      </p:sp>
      <p:sp>
        <p:nvSpPr>
          <p:cNvPr id="13" name="矩形 12"/>
          <p:cNvSpPr/>
          <p:nvPr/>
        </p:nvSpPr>
        <p:spPr>
          <a:xfrm>
            <a:off x="3656857" y="4005065"/>
            <a:ext cx="4248472" cy="461665"/>
          </a:xfrm>
          <a:prstGeom prst="rect">
            <a:avLst/>
          </a:prstGeom>
          <a:noFill/>
        </p:spPr>
        <p:txBody>
          <a:bodyPr wrap="square" lIns="91434" tIns="45718" rIns="91434" bIns="45718">
            <a:spAutoFit/>
          </a:bodyPr>
          <a:lstStyle/>
          <a:p>
            <a:pPr algn="ctr"/>
            <a:r>
              <a:rPr lang="zh-TW" altLang="en-US" sz="2400" b="1" dirty="0">
                <a:latin typeface="標楷體" pitchFamily="65" charset="-120"/>
                <a:ea typeface="標楷體" pitchFamily="65" charset="-120"/>
              </a:rPr>
              <a:t>建築物總樓地板面積</a:t>
            </a:r>
            <a:endParaRPr lang="zh-TW" altLang="en-US" sz="2400" b="1" u="sng" dirty="0">
              <a:solidFill>
                <a:schemeClr val="accent2"/>
              </a:solidFill>
              <a:latin typeface="標楷體" pitchFamily="65" charset="-120"/>
              <a:ea typeface="標楷體" pitchFamily="65" charset="-120"/>
            </a:endParaRPr>
          </a:p>
        </p:txBody>
      </p:sp>
      <p:sp>
        <p:nvSpPr>
          <p:cNvPr id="14" name="矩形 13"/>
          <p:cNvSpPr/>
          <p:nvPr/>
        </p:nvSpPr>
        <p:spPr>
          <a:xfrm>
            <a:off x="8553400" y="2780928"/>
            <a:ext cx="792088" cy="1656184"/>
          </a:xfrm>
          <a:prstGeom prst="rect">
            <a:avLst/>
          </a:prstGeom>
          <a:noFill/>
        </p:spPr>
        <p:style>
          <a:lnRef idx="1">
            <a:schemeClr val="accent3"/>
          </a:lnRef>
          <a:fillRef idx="2">
            <a:schemeClr val="accent3"/>
          </a:fillRef>
          <a:effectRef idx="1">
            <a:schemeClr val="accent3"/>
          </a:effectRef>
          <a:fontRef idx="minor">
            <a:schemeClr val="dk1"/>
          </a:fontRef>
        </p:style>
        <p:txBody>
          <a:bodyPr lIns="91434" tIns="45718" rIns="91434" bIns="45718" rtlCol="0" anchor="ctr"/>
          <a:lstStyle/>
          <a:p>
            <a:pPr algn="ctr"/>
            <a:endParaRPr lang="zh-TW" altLang="en-US"/>
          </a:p>
        </p:txBody>
      </p:sp>
      <p:sp>
        <p:nvSpPr>
          <p:cNvPr id="15" name="矩形 14"/>
          <p:cNvSpPr/>
          <p:nvPr/>
        </p:nvSpPr>
        <p:spPr>
          <a:xfrm>
            <a:off x="8337376" y="2924945"/>
            <a:ext cx="1224136" cy="1323439"/>
          </a:xfrm>
          <a:prstGeom prst="rect">
            <a:avLst/>
          </a:prstGeom>
          <a:noFill/>
        </p:spPr>
        <p:txBody>
          <a:bodyPr wrap="square" lIns="91434" tIns="45718" rIns="91434" bIns="45718">
            <a:spAutoFit/>
          </a:bodyPr>
          <a:lstStyle/>
          <a:p>
            <a:pPr algn="ctr"/>
            <a:r>
              <a:rPr lang="zh-TW" altLang="en-US" sz="2000" b="1" dirty="0">
                <a:latin typeface="標楷體" pitchFamily="65" charset="-120"/>
                <a:ea typeface="標楷體" pitchFamily="65" charset="-120"/>
              </a:rPr>
              <a:t>防空</a:t>
            </a:r>
            <a:endParaRPr lang="en-US" altLang="zh-TW" sz="2000" b="1" dirty="0">
              <a:latin typeface="標楷體" pitchFamily="65" charset="-120"/>
              <a:ea typeface="標楷體" pitchFamily="65" charset="-120"/>
            </a:endParaRPr>
          </a:p>
          <a:p>
            <a:pPr algn="ctr"/>
            <a:r>
              <a:rPr lang="zh-TW" altLang="en-US" sz="2000" b="1" dirty="0">
                <a:latin typeface="標楷體" pitchFamily="65" charset="-120"/>
                <a:ea typeface="標楷體" pitchFamily="65" charset="-120"/>
              </a:rPr>
              <a:t>避難</a:t>
            </a:r>
            <a:endParaRPr lang="en-US" altLang="zh-TW" sz="2000" b="1" dirty="0">
              <a:latin typeface="標楷體" pitchFamily="65" charset="-120"/>
              <a:ea typeface="標楷體" pitchFamily="65" charset="-120"/>
            </a:endParaRPr>
          </a:p>
          <a:p>
            <a:pPr algn="ctr"/>
            <a:r>
              <a:rPr lang="zh-TW" altLang="en-US" sz="2000" b="1" dirty="0">
                <a:latin typeface="標楷體" pitchFamily="65" charset="-120"/>
                <a:ea typeface="標楷體" pitchFamily="65" charset="-120"/>
              </a:rPr>
              <a:t>設備</a:t>
            </a:r>
            <a:endParaRPr lang="en-US" altLang="zh-TW" sz="2000" b="1" dirty="0">
              <a:latin typeface="標楷體" pitchFamily="65" charset="-120"/>
              <a:ea typeface="標楷體" pitchFamily="65" charset="-120"/>
            </a:endParaRPr>
          </a:p>
          <a:p>
            <a:pPr algn="ctr"/>
            <a:r>
              <a:rPr lang="zh-TW" altLang="en-US" sz="2000" b="1" dirty="0">
                <a:latin typeface="標楷體" pitchFamily="65" charset="-120"/>
                <a:ea typeface="標楷體" pitchFamily="65" charset="-120"/>
              </a:rPr>
              <a:t>面積</a:t>
            </a:r>
            <a:endParaRPr lang="zh-TW" altLang="en-US" sz="2000" b="1" dirty="0">
              <a:solidFill>
                <a:schemeClr val="accent2">
                  <a:lumMod val="75000"/>
                </a:schemeClr>
              </a:solidFill>
              <a:latin typeface="標楷體" pitchFamily="65" charset="-120"/>
              <a:ea typeface="標楷體" pitchFamily="65" charset="-120"/>
            </a:endParaRPr>
          </a:p>
        </p:txBody>
      </p:sp>
      <p:sp>
        <p:nvSpPr>
          <p:cNvPr id="16" name="矩形 15"/>
          <p:cNvSpPr/>
          <p:nvPr/>
        </p:nvSpPr>
        <p:spPr>
          <a:xfrm>
            <a:off x="1892660" y="2996952"/>
            <a:ext cx="1512168" cy="1200329"/>
          </a:xfrm>
          <a:prstGeom prst="rect">
            <a:avLst/>
          </a:prstGeom>
          <a:noFill/>
        </p:spPr>
        <p:txBody>
          <a:bodyPr wrap="square" lIns="91434" tIns="45718" rIns="91434" bIns="45718">
            <a:spAutoFit/>
          </a:bodyPr>
          <a:lstStyle/>
          <a:p>
            <a:pPr algn="ctr"/>
            <a:r>
              <a:rPr lang="zh-TW" altLang="en-US" b="1" dirty="0">
                <a:latin typeface="標楷體" pitchFamily="65" charset="-120"/>
                <a:ea typeface="標楷體" pitchFamily="65" charset="-120"/>
              </a:rPr>
              <a:t>建築物</a:t>
            </a:r>
            <a:endParaRPr lang="en-US" altLang="zh-TW" b="1" dirty="0">
              <a:latin typeface="標楷體" pitchFamily="65" charset="-120"/>
              <a:ea typeface="標楷體" pitchFamily="65" charset="-120"/>
            </a:endParaRPr>
          </a:p>
          <a:p>
            <a:pPr algn="ctr"/>
            <a:r>
              <a:rPr lang="zh-TW" altLang="en-US" b="1" dirty="0">
                <a:latin typeface="標楷體" pitchFamily="65" charset="-120"/>
                <a:ea typeface="標楷體" pitchFamily="65" charset="-120"/>
              </a:rPr>
              <a:t>法定</a:t>
            </a:r>
            <a:endParaRPr lang="en-US" altLang="zh-TW" b="1" dirty="0">
              <a:latin typeface="標楷體" pitchFamily="65" charset="-120"/>
              <a:ea typeface="標楷體" pitchFamily="65" charset="-120"/>
            </a:endParaRPr>
          </a:p>
          <a:p>
            <a:pPr algn="ctr"/>
            <a:r>
              <a:rPr lang="zh-TW" altLang="en-US" b="1" dirty="0">
                <a:latin typeface="標楷體" pitchFamily="65" charset="-120"/>
                <a:ea typeface="標楷體" pitchFamily="65" charset="-120"/>
              </a:rPr>
              <a:t>工程</a:t>
            </a:r>
            <a:endParaRPr lang="en-US" altLang="zh-TW" b="1" dirty="0">
              <a:latin typeface="標楷體" pitchFamily="65" charset="-120"/>
              <a:ea typeface="標楷體" pitchFamily="65" charset="-120"/>
            </a:endParaRPr>
          </a:p>
          <a:p>
            <a:pPr algn="ctr"/>
            <a:r>
              <a:rPr lang="zh-TW" altLang="en-US" b="1" dirty="0">
                <a:latin typeface="標楷體" pitchFamily="65" charset="-120"/>
                <a:ea typeface="標楷體" pitchFamily="65" charset="-120"/>
              </a:rPr>
              <a:t>造價</a:t>
            </a:r>
            <a:endParaRPr lang="zh-TW" altLang="en-US" b="1" dirty="0">
              <a:solidFill>
                <a:schemeClr val="accent4">
                  <a:lumMod val="75000"/>
                </a:schemeClr>
              </a:solidFill>
              <a:latin typeface="標楷體" pitchFamily="65" charset="-120"/>
              <a:ea typeface="標楷體" pitchFamily="65" charset="-120"/>
            </a:endParaRPr>
          </a:p>
        </p:txBody>
      </p:sp>
      <p:sp>
        <p:nvSpPr>
          <p:cNvPr id="17" name="加號 16"/>
          <p:cNvSpPr/>
          <p:nvPr/>
        </p:nvSpPr>
        <p:spPr>
          <a:xfrm>
            <a:off x="3152800" y="3392997"/>
            <a:ext cx="504056" cy="468052"/>
          </a:xfrm>
          <a:prstGeom prst="mathPlus">
            <a:avLst/>
          </a:prstGeom>
          <a:noFill/>
        </p:spPr>
        <p:style>
          <a:lnRef idx="2">
            <a:schemeClr val="accent3">
              <a:shade val="50000"/>
            </a:schemeClr>
          </a:lnRef>
          <a:fillRef idx="1">
            <a:schemeClr val="accent3"/>
          </a:fillRef>
          <a:effectRef idx="0">
            <a:schemeClr val="accent3"/>
          </a:effectRef>
          <a:fontRef idx="minor">
            <a:schemeClr val="lt1"/>
          </a:fontRef>
        </p:style>
        <p:txBody>
          <a:bodyPr lIns="91434" tIns="45718" rIns="91434" bIns="45718" rtlCol="0" anchor="ctr"/>
          <a:lstStyle/>
          <a:p>
            <a:pPr algn="ctr"/>
            <a:endParaRPr lang="zh-TW" altLang="en-US"/>
          </a:p>
        </p:txBody>
      </p:sp>
      <p:sp>
        <p:nvSpPr>
          <p:cNvPr id="18" name="矩形 17"/>
          <p:cNvSpPr/>
          <p:nvPr/>
        </p:nvSpPr>
        <p:spPr>
          <a:xfrm>
            <a:off x="6501172" y="2456892"/>
            <a:ext cx="1296144" cy="1008112"/>
          </a:xfrm>
          <a:prstGeom prst="rect">
            <a:avLst/>
          </a:prstGeom>
          <a:noFill/>
        </p:spPr>
        <p:style>
          <a:lnRef idx="1">
            <a:schemeClr val="accent6"/>
          </a:lnRef>
          <a:fillRef idx="2">
            <a:schemeClr val="accent6"/>
          </a:fillRef>
          <a:effectRef idx="1">
            <a:schemeClr val="accent6"/>
          </a:effectRef>
          <a:fontRef idx="minor">
            <a:schemeClr val="dk1"/>
          </a:fontRef>
        </p:style>
        <p:txBody>
          <a:bodyPr lIns="91434" tIns="45718" rIns="91434" bIns="45718" rtlCol="0" anchor="ctr"/>
          <a:lstStyle/>
          <a:p>
            <a:pPr algn="ctr"/>
            <a:endParaRPr lang="zh-TW" altLang="en-US"/>
          </a:p>
        </p:txBody>
      </p:sp>
      <p:sp>
        <p:nvSpPr>
          <p:cNvPr id="19" name="矩形 18"/>
          <p:cNvSpPr/>
          <p:nvPr/>
        </p:nvSpPr>
        <p:spPr>
          <a:xfrm>
            <a:off x="5025008" y="2636912"/>
            <a:ext cx="4248472" cy="707886"/>
          </a:xfrm>
          <a:prstGeom prst="rect">
            <a:avLst/>
          </a:prstGeom>
          <a:noFill/>
        </p:spPr>
        <p:txBody>
          <a:bodyPr wrap="square" lIns="91434" tIns="45718" rIns="91434" bIns="45718">
            <a:spAutoFit/>
          </a:bodyPr>
          <a:lstStyle/>
          <a:p>
            <a:pPr algn="ctr"/>
            <a:r>
              <a:rPr lang="zh-TW" altLang="en-US" sz="2000" b="1" dirty="0">
                <a:latin typeface="標楷體" pitchFamily="65" charset="-120"/>
                <a:ea typeface="標楷體" pitchFamily="65" charset="-120"/>
              </a:rPr>
              <a:t>建築基地</a:t>
            </a:r>
            <a:endParaRPr lang="en-US" altLang="zh-TW" sz="2000" b="1" dirty="0">
              <a:latin typeface="標楷體" pitchFamily="65" charset="-120"/>
              <a:ea typeface="標楷體" pitchFamily="65" charset="-120"/>
            </a:endParaRPr>
          </a:p>
          <a:p>
            <a:pPr algn="ctr"/>
            <a:r>
              <a:rPr lang="zh-TW" altLang="en-US" sz="2000" b="1" dirty="0">
                <a:latin typeface="標楷體" pitchFamily="65" charset="-120"/>
                <a:ea typeface="標楷體" pitchFamily="65" charset="-120"/>
              </a:rPr>
              <a:t>面積</a:t>
            </a:r>
            <a:endParaRPr lang="zh-TW" altLang="en-US" sz="2400" b="1" u="sng" dirty="0">
              <a:solidFill>
                <a:schemeClr val="accent4">
                  <a:lumMod val="75000"/>
                </a:schemeClr>
              </a:solidFill>
              <a:latin typeface="標楷體" pitchFamily="65" charset="-120"/>
              <a:ea typeface="標楷體" pitchFamily="65" charset="-120"/>
            </a:endParaRPr>
          </a:p>
        </p:txBody>
      </p:sp>
      <p:sp>
        <p:nvSpPr>
          <p:cNvPr id="20" name="乘號 19"/>
          <p:cNvSpPr/>
          <p:nvPr/>
        </p:nvSpPr>
        <p:spPr>
          <a:xfrm>
            <a:off x="5997116" y="2744924"/>
            <a:ext cx="468052" cy="612068"/>
          </a:xfrm>
          <a:prstGeom prst="mathMultiply">
            <a:avLst/>
          </a:prstGeom>
          <a:noFill/>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zh-TW" altLang="en-US"/>
          </a:p>
        </p:txBody>
      </p:sp>
      <p:sp>
        <p:nvSpPr>
          <p:cNvPr id="21" name="乘號 20"/>
          <p:cNvSpPr/>
          <p:nvPr/>
        </p:nvSpPr>
        <p:spPr>
          <a:xfrm>
            <a:off x="8013340" y="3320989"/>
            <a:ext cx="468052" cy="612068"/>
          </a:xfrm>
          <a:prstGeom prst="mathMultiply">
            <a:avLst/>
          </a:prstGeom>
          <a:noFill/>
        </p:spPr>
        <p:style>
          <a:lnRef idx="2">
            <a:schemeClr val="accent3">
              <a:shade val="50000"/>
            </a:schemeClr>
          </a:lnRef>
          <a:fillRef idx="1">
            <a:schemeClr val="accent3"/>
          </a:fillRef>
          <a:effectRef idx="0">
            <a:schemeClr val="accent3"/>
          </a:effectRef>
          <a:fontRef idx="minor">
            <a:schemeClr val="lt1"/>
          </a:fontRef>
        </p:style>
        <p:txBody>
          <a:bodyPr lIns="91434" tIns="45718" rIns="91434" bIns="45718" rtlCol="0" anchor="ctr"/>
          <a:lstStyle/>
          <a:p>
            <a:pPr algn="ctr"/>
            <a:endParaRPr lang="zh-TW" altLang="en-US"/>
          </a:p>
        </p:txBody>
      </p:sp>
      <p:sp>
        <p:nvSpPr>
          <p:cNvPr id="22" name="左右括弧 21"/>
          <p:cNvSpPr/>
          <p:nvPr/>
        </p:nvSpPr>
        <p:spPr>
          <a:xfrm>
            <a:off x="632521" y="1844824"/>
            <a:ext cx="7308812" cy="3600400"/>
          </a:xfrm>
          <a:prstGeom prst="bracketPair">
            <a:avLst/>
          </a:prstGeom>
          <a:noFill/>
        </p:spPr>
        <p:style>
          <a:lnRef idx="3">
            <a:schemeClr val="accent3"/>
          </a:lnRef>
          <a:fillRef idx="0">
            <a:schemeClr val="accent3"/>
          </a:fillRef>
          <a:effectRef idx="2">
            <a:schemeClr val="accent3"/>
          </a:effectRef>
          <a:fontRef idx="minor">
            <a:schemeClr val="tx1"/>
          </a:fontRef>
        </p:style>
        <p:txBody>
          <a:bodyPr lIns="91434" tIns="45718" rIns="91434" bIns="45718" rtlCol="0" anchor="ctr"/>
          <a:lstStyle/>
          <a:p>
            <a:pPr algn="ctr"/>
            <a:endParaRPr lang="zh-TW" altLang="en-US"/>
          </a:p>
        </p:txBody>
      </p:sp>
      <p:sp>
        <p:nvSpPr>
          <p:cNvPr id="25" name="文字方塊 24"/>
          <p:cNvSpPr txBox="1"/>
          <p:nvPr/>
        </p:nvSpPr>
        <p:spPr>
          <a:xfrm>
            <a:off x="200472" y="529516"/>
            <a:ext cx="7956884" cy="523220"/>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三</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停車抵繳代金</a:t>
            </a:r>
            <a:r>
              <a:rPr lang="en-US" altLang="zh-TW" sz="2800" b="1" dirty="0">
                <a:latin typeface="標楷體" panose="03000509000000000000" pitchFamily="65" charset="-120"/>
                <a:ea typeface="標楷體" panose="03000509000000000000" pitchFamily="65" charset="-120"/>
              </a:rPr>
              <a:t>-</a:t>
            </a:r>
            <a:r>
              <a:rPr lang="zh-TW" altLang="zh-TW" sz="2800" b="1" dirty="0">
                <a:latin typeface="標楷體" pitchFamily="65" charset="-120"/>
                <a:ea typeface="標楷體" pitchFamily="65" charset="-120"/>
              </a:rPr>
              <a:t>防空避難設備應繳納之代金</a:t>
            </a:r>
            <a:endParaRPr lang="en-US" altLang="zh-TW" sz="2800" dirty="0">
              <a:latin typeface="標楷體" pitchFamily="65" charset="-120"/>
              <a:ea typeface="標楷體" pitchFamily="65" charset="-120"/>
            </a:endParaRPr>
          </a:p>
        </p:txBody>
      </p:sp>
      <p:sp>
        <p:nvSpPr>
          <p:cNvPr id="26"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3-5</a:t>
            </a:r>
          </a:p>
        </p:txBody>
      </p:sp>
      <p:sp>
        <p:nvSpPr>
          <p:cNvPr id="23" name="矩形 2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718007233"/>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副標題 11"/>
          <p:cNvSpPr>
            <a:spLocks noGrp="1"/>
          </p:cNvSpPr>
          <p:nvPr>
            <p:ph type="subTitle" idx="1"/>
          </p:nvPr>
        </p:nvSpPr>
        <p:spPr>
          <a:xfrm>
            <a:off x="1352550" y="1268413"/>
            <a:ext cx="7344816" cy="3348372"/>
          </a:xfrm>
        </p:spPr>
        <p:txBody>
          <a:bodyPr>
            <a:normAutofit/>
          </a:bodyPr>
          <a:lstStyle/>
          <a:p>
            <a:pPr algn="l"/>
            <a:r>
              <a:rPr lang="zh-TW" altLang="zh-TW" sz="2800" dirty="0">
                <a:solidFill>
                  <a:schemeClr val="tx1"/>
                </a:solidFill>
                <a:latin typeface="標楷體" pitchFamily="65" charset="-120"/>
                <a:ea typeface="標楷體" pitchFamily="65" charset="-120"/>
              </a:rPr>
              <a:t>建築物防空避難設備或停車空間繳納代金申請，應併同</a:t>
            </a:r>
            <a:r>
              <a:rPr lang="zh-TW" altLang="zh-TW" sz="2800" b="1" u="sng" dirty="0">
                <a:solidFill>
                  <a:srgbClr val="FF0000"/>
                </a:solidFill>
                <a:latin typeface="標楷體" pitchFamily="65" charset="-120"/>
                <a:ea typeface="標楷體" pitchFamily="65" charset="-120"/>
              </a:rPr>
              <a:t>建造執照（含變更設計）或變更使用執照向連江縣政府（以下簡稱本府）提出</a:t>
            </a:r>
            <a:r>
              <a:rPr lang="zh-TW" altLang="zh-TW" sz="2800" dirty="0">
                <a:solidFill>
                  <a:schemeClr val="tx1"/>
                </a:solidFill>
                <a:latin typeface="標楷體" pitchFamily="65" charset="-120"/>
                <a:ea typeface="標楷體" pitchFamily="65" charset="-120"/>
              </a:rPr>
              <a:t>，並於領取使用執照或變更使用執照前繳交縣庫。</a:t>
            </a:r>
            <a:endParaRPr lang="en-US" altLang="zh-TW" sz="2800" dirty="0"/>
          </a:p>
          <a:p>
            <a:pPr algn="l"/>
            <a:r>
              <a:rPr lang="zh-TW" altLang="zh-TW" sz="2800" dirty="0">
                <a:solidFill>
                  <a:schemeClr val="tx1"/>
                </a:solidFill>
                <a:latin typeface="標楷體" pitchFamily="65" charset="-120"/>
                <a:ea typeface="標楷體" pitchFamily="65" charset="-120"/>
              </a:rPr>
              <a:t>本府收取申請人所繳納之防空避難設備或停車空間代金，</a:t>
            </a:r>
            <a:r>
              <a:rPr lang="zh-TW" altLang="zh-TW" sz="2800" b="1" u="sng" dirty="0">
                <a:solidFill>
                  <a:srgbClr val="FF0000"/>
                </a:solidFill>
                <a:latin typeface="標楷體" pitchFamily="65" charset="-120"/>
                <a:ea typeface="標楷體" pitchFamily="65" charset="-120"/>
              </a:rPr>
              <a:t>應統籌專用於集中興建、購置或管理維護，並依預算程序辦理</a:t>
            </a:r>
            <a:r>
              <a:rPr lang="zh-TW" altLang="zh-TW" sz="2800" dirty="0">
                <a:solidFill>
                  <a:schemeClr val="tx1"/>
                </a:solidFill>
                <a:latin typeface="標楷體" pitchFamily="65" charset="-120"/>
                <a:ea typeface="標楷體" pitchFamily="65" charset="-120"/>
              </a:rPr>
              <a:t>。</a:t>
            </a:r>
            <a:endParaRPr lang="en-US" altLang="zh-TW" sz="2800" dirty="0">
              <a:solidFill>
                <a:schemeClr val="tx1"/>
              </a:solidFill>
              <a:latin typeface="標楷體" pitchFamily="65" charset="-120"/>
              <a:ea typeface="標楷體" pitchFamily="65" charset="-120"/>
            </a:endParaRPr>
          </a:p>
        </p:txBody>
      </p:sp>
      <p:sp>
        <p:nvSpPr>
          <p:cNvPr id="3" name="矩形 2"/>
          <p:cNvSpPr/>
          <p:nvPr/>
        </p:nvSpPr>
        <p:spPr>
          <a:xfrm>
            <a:off x="5241032" y="5796557"/>
            <a:ext cx="4953000" cy="584771"/>
          </a:xfrm>
          <a:prstGeom prst="rect">
            <a:avLst/>
          </a:prstGeom>
        </p:spPr>
        <p:txBody>
          <a:bodyPr lIns="91434" tIns="45718" rIns="91434" bIns="45718">
            <a:spAutoFit/>
          </a:bodyPr>
          <a:lstStyle/>
          <a:p>
            <a:r>
              <a:rPr lang="zh-TW" altLang="zh-TW" sz="1600" dirty="0">
                <a:latin typeface="標楷體" pitchFamily="65" charset="-120"/>
                <a:ea typeface="標楷體" pitchFamily="65" charset="-120"/>
              </a:rPr>
              <a:t>中華民國</a:t>
            </a:r>
            <a:r>
              <a:rPr lang="en-US" altLang="zh-TW" sz="1600" dirty="0">
                <a:latin typeface="標楷體" pitchFamily="65" charset="-120"/>
                <a:ea typeface="標楷體" pitchFamily="65" charset="-120"/>
              </a:rPr>
              <a:t>97</a:t>
            </a:r>
            <a:r>
              <a:rPr lang="zh-TW" altLang="zh-TW" sz="1600" dirty="0">
                <a:latin typeface="標楷體" pitchFamily="65" charset="-120"/>
                <a:ea typeface="標楷體" pitchFamily="65" charset="-120"/>
              </a:rPr>
              <a:t>年</a:t>
            </a:r>
            <a:r>
              <a:rPr lang="en-US" altLang="zh-TW" sz="1600" dirty="0">
                <a:latin typeface="標楷體" pitchFamily="65" charset="-120"/>
                <a:ea typeface="標楷體" pitchFamily="65" charset="-120"/>
              </a:rPr>
              <a:t>4</a:t>
            </a:r>
            <a:r>
              <a:rPr lang="zh-TW" altLang="zh-TW" sz="1600" dirty="0">
                <a:latin typeface="標楷體" pitchFamily="65" charset="-120"/>
                <a:ea typeface="標楷體" pitchFamily="65" charset="-120"/>
              </a:rPr>
              <a:t>月</a:t>
            </a:r>
            <a:r>
              <a:rPr lang="en-US" altLang="zh-TW" sz="1600" dirty="0">
                <a:latin typeface="標楷體" pitchFamily="65" charset="-120"/>
                <a:ea typeface="標楷體" pitchFamily="65" charset="-120"/>
              </a:rPr>
              <a:t>3</a:t>
            </a:r>
            <a:r>
              <a:rPr lang="zh-TW" altLang="zh-TW" sz="1600" dirty="0">
                <a:latin typeface="標楷體" pitchFamily="65" charset="-120"/>
                <a:ea typeface="標楷體" pitchFamily="65" charset="-120"/>
              </a:rPr>
              <a:t>日</a:t>
            </a:r>
            <a:r>
              <a:rPr lang="zh-TW" altLang="en-US" sz="1600" dirty="0">
                <a:latin typeface="標楷體" pitchFamily="65" charset="-120"/>
                <a:ea typeface="標楷體" pitchFamily="65" charset="-120"/>
              </a:rPr>
              <a:t> 本自治條例自公布日施行。</a:t>
            </a:r>
            <a:endParaRPr lang="en-US" altLang="zh-TW" sz="1600" dirty="0">
              <a:latin typeface="標楷體" pitchFamily="65" charset="-120"/>
              <a:ea typeface="標楷體" pitchFamily="65" charset="-120"/>
            </a:endParaRPr>
          </a:p>
          <a:p>
            <a:r>
              <a:rPr lang="en-US" altLang="zh-TW" sz="1600" dirty="0">
                <a:latin typeface="標楷體" pitchFamily="65" charset="-120"/>
                <a:ea typeface="標楷體" pitchFamily="65" charset="-120"/>
              </a:rPr>
              <a:t>(</a:t>
            </a:r>
            <a:r>
              <a:rPr lang="zh-TW" altLang="zh-TW" sz="1600" dirty="0">
                <a:latin typeface="標楷體" pitchFamily="65" charset="-120"/>
                <a:ea typeface="標楷體" pitchFamily="65" charset="-120"/>
              </a:rPr>
              <a:t>連企法字第</a:t>
            </a:r>
            <a:r>
              <a:rPr lang="en-US" altLang="zh-TW" sz="1600" dirty="0">
                <a:latin typeface="標楷體" pitchFamily="65" charset="-120"/>
                <a:ea typeface="標楷體" pitchFamily="65" charset="-120"/>
              </a:rPr>
              <a:t>0970009665</a:t>
            </a:r>
            <a:r>
              <a:rPr lang="zh-TW" altLang="zh-TW" sz="1600" dirty="0">
                <a:latin typeface="標楷體" pitchFamily="65" charset="-120"/>
                <a:ea typeface="標楷體" pitchFamily="65" charset="-120"/>
              </a:rPr>
              <a:t>號令發布</a:t>
            </a:r>
            <a:r>
              <a:rPr lang="en-US" altLang="zh-TW" sz="1600" dirty="0">
                <a:latin typeface="標楷體" pitchFamily="65" charset="-120"/>
                <a:ea typeface="標楷體" pitchFamily="65" charset="-120"/>
              </a:rPr>
              <a:t>)</a:t>
            </a:r>
            <a:endParaRPr lang="zh-TW" altLang="zh-TW" sz="1600" dirty="0">
              <a:latin typeface="標楷體" pitchFamily="65" charset="-120"/>
              <a:ea typeface="標楷體" pitchFamily="65" charset="-120"/>
            </a:endParaRPr>
          </a:p>
        </p:txBody>
      </p:sp>
      <p:sp>
        <p:nvSpPr>
          <p:cNvPr id="23" name="文字方塊 22"/>
          <p:cNvSpPr txBox="1"/>
          <p:nvPr/>
        </p:nvSpPr>
        <p:spPr>
          <a:xfrm>
            <a:off x="200472" y="529516"/>
            <a:ext cx="7956884" cy="523220"/>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三</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停車抵繳代金</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提出時機</a:t>
            </a:r>
          </a:p>
        </p:txBody>
      </p:sp>
      <p:sp>
        <p:nvSpPr>
          <p:cNvPr id="2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3-6</a:t>
            </a:r>
          </a:p>
        </p:txBody>
      </p:sp>
      <p:sp>
        <p:nvSpPr>
          <p:cNvPr id="6" name="矩形 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696343679"/>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標題 1"/>
          <p:cNvSpPr txBox="1">
            <a:spLocks/>
          </p:cNvSpPr>
          <p:nvPr/>
        </p:nvSpPr>
        <p:spPr>
          <a:xfrm>
            <a:off x="652463" y="1261945"/>
            <a:ext cx="8064896" cy="2095047"/>
          </a:xfrm>
          <a:prstGeom prst="rect">
            <a:avLst/>
          </a:prstGeom>
          <a:ln>
            <a:noFill/>
          </a:ln>
        </p:spPr>
        <p:txBody>
          <a:bodyPr vert="horz" lIns="0" tIns="0" rIns="18287"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zh-TW" altLang="en-US" sz="3200" b="0" dirty="0">
                <a:solidFill>
                  <a:schemeClr val="tx1"/>
                </a:solidFill>
                <a:effectLst/>
                <a:latin typeface="標楷體"/>
                <a:ea typeface="標楷體"/>
              </a:rPr>
              <a:t>四、</a:t>
            </a:r>
            <a:r>
              <a:rPr lang="zh-TW" altLang="en-US" sz="3200" b="0" dirty="0">
                <a:solidFill>
                  <a:schemeClr val="tx1"/>
                </a:solidFill>
                <a:effectLst/>
                <a:latin typeface="標楷體" panose="03000509000000000000" pitchFamily="65" charset="-120"/>
                <a:ea typeface="標楷體" panose="03000509000000000000" pitchFamily="65" charset="-120"/>
              </a:rPr>
              <a:t>容積移轉</a:t>
            </a:r>
            <a:endParaRPr lang="en-US" altLang="zh-TW" sz="3200" dirty="0">
              <a:solidFill>
                <a:schemeClr val="tx1"/>
              </a:solidFill>
              <a:effectLst/>
              <a:latin typeface="標楷體" panose="03000509000000000000" pitchFamily="65" charset="-120"/>
              <a:ea typeface="標楷體" panose="03000509000000000000" pitchFamily="65" charset="-120"/>
            </a:endParaRP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一</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、法源</a:t>
            </a:r>
            <a:r>
              <a:rPr lang="en-US" altLang="zh-TW" sz="1800" b="0" dirty="0">
                <a:solidFill>
                  <a:schemeClr val="tx1"/>
                </a:solidFill>
                <a:effectLst/>
                <a:latin typeface="標楷體" pitchFamily="65" charset="-120"/>
                <a:ea typeface="標楷體" pitchFamily="65" charset="-120"/>
              </a:rPr>
              <a:t>……………………………………………………………………4-1</a:t>
            </a:r>
          </a:p>
          <a:p>
            <a:pPr algn="dist"/>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二</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、用語定義</a:t>
            </a:r>
            <a:r>
              <a:rPr lang="en-US" altLang="zh-TW" sz="1800" b="0" dirty="0">
                <a:solidFill>
                  <a:schemeClr val="tx1"/>
                </a:solidFill>
                <a:effectLst/>
                <a:latin typeface="標楷體" pitchFamily="65" charset="-120"/>
                <a:ea typeface="標楷體" pitchFamily="65" charset="-120"/>
              </a:rPr>
              <a:t>……………………………………………………………………4-2</a:t>
            </a:r>
          </a:p>
          <a:p>
            <a:pPr algn="dist"/>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三</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、送出限制</a:t>
            </a:r>
            <a:r>
              <a:rPr lang="en-US" altLang="zh-TW" sz="1800" b="0" dirty="0">
                <a:solidFill>
                  <a:schemeClr val="tx1"/>
                </a:solidFill>
                <a:effectLst/>
                <a:latin typeface="標楷體" pitchFamily="65" charset="-120"/>
                <a:ea typeface="標楷體" pitchFamily="65" charset="-120"/>
              </a:rPr>
              <a:t>……………………………………………………………………4-3</a:t>
            </a:r>
          </a:p>
          <a:p>
            <a:pPr algn="dist"/>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四</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、接收限制</a:t>
            </a:r>
            <a:r>
              <a:rPr lang="en-US" altLang="zh-TW" sz="1800" b="0" dirty="0">
                <a:solidFill>
                  <a:schemeClr val="tx1"/>
                </a:solidFill>
                <a:effectLst/>
                <a:latin typeface="標楷體" pitchFamily="65" charset="-120"/>
                <a:ea typeface="標楷體" pitchFamily="65" charset="-120"/>
              </a:rPr>
              <a:t>……………………………………………………………………4-4</a:t>
            </a:r>
          </a:p>
          <a:p>
            <a:pPr algn="dist"/>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五</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、計算公式</a:t>
            </a:r>
            <a:r>
              <a:rPr lang="en-US" altLang="zh-TW" sz="1800" b="0" dirty="0">
                <a:solidFill>
                  <a:schemeClr val="tx1"/>
                </a:solidFill>
                <a:effectLst/>
                <a:latin typeface="標楷體" panose="03000509000000000000" pitchFamily="65" charset="-120"/>
                <a:ea typeface="標楷體" panose="03000509000000000000" pitchFamily="65" charset="-120"/>
              </a:rPr>
              <a:t>1(</a:t>
            </a:r>
            <a:r>
              <a:rPr lang="zh-TW" altLang="en-US" sz="1800" b="0" dirty="0">
                <a:solidFill>
                  <a:schemeClr val="tx1"/>
                </a:solidFill>
                <a:effectLst/>
                <a:latin typeface="標楷體" panose="03000509000000000000" pitchFamily="65" charset="-120"/>
                <a:ea typeface="標楷體" panose="03000509000000000000" pitchFamily="65" charset="-120"/>
              </a:rPr>
              <a:t>若依土地現值比值計算</a:t>
            </a:r>
            <a:r>
              <a:rPr lang="en-US" altLang="zh-TW" sz="1800" b="0" dirty="0">
                <a:solidFill>
                  <a:schemeClr val="tx1"/>
                </a:solidFill>
                <a:effectLst/>
                <a:latin typeface="標楷體" panose="03000509000000000000" pitchFamily="65" charset="-120"/>
                <a:ea typeface="標楷體" panose="03000509000000000000" pitchFamily="65" charset="-120"/>
              </a:rPr>
              <a:t>)………………………………………4-5</a:t>
            </a: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六</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、計算公式</a:t>
            </a:r>
            <a:r>
              <a:rPr lang="en-US" altLang="zh-TW" sz="1800" b="0" dirty="0">
                <a:solidFill>
                  <a:schemeClr val="tx1"/>
                </a:solidFill>
                <a:effectLst/>
                <a:latin typeface="標楷體" panose="03000509000000000000" pitchFamily="65" charset="-120"/>
                <a:ea typeface="標楷體" panose="03000509000000000000" pitchFamily="65" charset="-120"/>
              </a:rPr>
              <a:t>2(</a:t>
            </a:r>
            <a:r>
              <a:rPr lang="zh-TW" altLang="en-US" sz="1800" b="0" dirty="0">
                <a:solidFill>
                  <a:schemeClr val="tx1"/>
                </a:solidFill>
                <a:effectLst/>
                <a:latin typeface="標楷體" pitchFamily="65" charset="-120"/>
                <a:ea typeface="標楷體" pitchFamily="65" charset="-120"/>
              </a:rPr>
              <a:t>依機關認定有保存價值建築所定著的土地</a:t>
            </a:r>
            <a:r>
              <a:rPr lang="en-US" altLang="zh-TW" sz="1800" b="0" dirty="0">
                <a:solidFill>
                  <a:schemeClr val="tx1"/>
                </a:solidFill>
                <a:effectLst/>
                <a:latin typeface="標楷體" panose="03000509000000000000" pitchFamily="65" charset="-120"/>
                <a:ea typeface="標楷體" panose="03000509000000000000" pitchFamily="65" charset="-120"/>
              </a:rPr>
              <a:t> )………………4-6</a:t>
            </a:r>
          </a:p>
        </p:txBody>
      </p:sp>
      <p:sp>
        <p:nvSpPr>
          <p:cNvPr id="3" name="矩形 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4184179245"/>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529064" y="5550331"/>
            <a:ext cx="4176464" cy="830997"/>
          </a:xfrm>
          <a:prstGeom prst="rect">
            <a:avLst/>
          </a:prstGeom>
        </p:spPr>
        <p:txBody>
          <a:bodyPr wrap="square" lIns="91434" tIns="45718" rIns="91434" bIns="45718">
            <a:spAutoFit/>
          </a:bodyPr>
          <a:lstStyle/>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內政部都市計畫容積移轉實施辦法  第四條</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內政部</a:t>
            </a:r>
            <a:r>
              <a:rPr lang="en-US" altLang="zh-TW" sz="1600" dirty="0">
                <a:latin typeface="標楷體" panose="03000509000000000000" pitchFamily="65" charset="-120"/>
                <a:ea typeface="標楷體" panose="03000509000000000000" pitchFamily="65" charset="-120"/>
              </a:rPr>
              <a:t>88.4.6</a:t>
            </a:r>
            <a:r>
              <a:rPr lang="zh-TW" altLang="en-US" sz="1600" dirty="0">
                <a:latin typeface="標楷體" panose="03000509000000000000" pitchFamily="65" charset="-120"/>
                <a:ea typeface="標楷體" panose="03000509000000000000" pitchFamily="65" charset="-120"/>
              </a:rPr>
              <a:t>台內營字第</a:t>
            </a:r>
            <a:r>
              <a:rPr lang="en-US" altLang="zh-TW" sz="1600" dirty="0">
                <a:latin typeface="標楷體" panose="03000509000000000000" pitchFamily="65" charset="-120"/>
                <a:ea typeface="標楷體" panose="03000509000000000000" pitchFamily="65" charset="-120"/>
              </a:rPr>
              <a:t>8872676</a:t>
            </a:r>
            <a:r>
              <a:rPr lang="zh-TW" altLang="en-US" sz="1600" dirty="0">
                <a:latin typeface="標楷體" panose="03000509000000000000" pitchFamily="65" charset="-120"/>
                <a:ea typeface="標楷體" panose="03000509000000000000" pitchFamily="65" charset="-120"/>
              </a:rPr>
              <a:t>號令訂定、</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中華民國九十年七月一日施行</a:t>
            </a:r>
            <a:r>
              <a:rPr lang="en-US" altLang="zh-TW" sz="1600" dirty="0">
                <a:latin typeface="標楷體" panose="03000509000000000000" pitchFamily="65" charset="-120"/>
                <a:ea typeface="標楷體" panose="03000509000000000000" pitchFamily="65" charset="-120"/>
              </a:rPr>
              <a:t>)</a:t>
            </a:r>
          </a:p>
        </p:txBody>
      </p:sp>
      <p:sp>
        <p:nvSpPr>
          <p:cNvPr id="18" name="矩形 17"/>
          <p:cNvSpPr/>
          <p:nvPr/>
        </p:nvSpPr>
        <p:spPr>
          <a:xfrm>
            <a:off x="2066680" y="1124744"/>
            <a:ext cx="5694633" cy="553998"/>
          </a:xfrm>
          <a:prstGeom prst="rect">
            <a:avLst/>
          </a:prstGeom>
        </p:spPr>
        <p:txBody>
          <a:bodyPr wrap="square" lIns="91434" tIns="45718" rIns="91434" bIns="45718">
            <a:spAutoFit/>
          </a:bodyPr>
          <a:lstStyle/>
          <a:p>
            <a:pPr algn="ctr"/>
            <a:r>
              <a:rPr lang="zh-TW" altLang="en-US" sz="3000" b="1" dirty="0">
                <a:solidFill>
                  <a:srgbClr val="C00000"/>
                </a:solidFill>
                <a:latin typeface="標楷體" pitchFamily="65" charset="-120"/>
                <a:ea typeface="標楷體" pitchFamily="65" charset="-120"/>
              </a:rPr>
              <a:t>辦理容積移轉考量的重要因素</a:t>
            </a:r>
          </a:p>
        </p:txBody>
      </p:sp>
      <p:sp>
        <p:nvSpPr>
          <p:cNvPr id="2" name="矩形 1"/>
          <p:cNvSpPr/>
          <p:nvPr/>
        </p:nvSpPr>
        <p:spPr>
          <a:xfrm>
            <a:off x="428497" y="1882560"/>
            <a:ext cx="9242983" cy="2677656"/>
          </a:xfrm>
          <a:prstGeom prst="rect">
            <a:avLst/>
          </a:prstGeom>
        </p:spPr>
        <p:txBody>
          <a:bodyPr wrap="square" lIns="91434" tIns="45718" rIns="91434" bIns="45718">
            <a:spAutoFit/>
          </a:bodyPr>
          <a:lstStyle/>
          <a:p>
            <a:r>
              <a:rPr lang="zh-TW" altLang="en-US" sz="2400" dirty="0">
                <a:latin typeface="標楷體" panose="03000509000000000000" pitchFamily="65" charset="-120"/>
                <a:ea typeface="標楷體" panose="03000509000000000000" pitchFamily="65" charset="-120"/>
              </a:rPr>
              <a:t>直轄市、縣（市）主管機關為辦理容積移轉，得考量</a:t>
            </a:r>
            <a:r>
              <a:rPr lang="zh-TW" altLang="en-US" sz="2400" dirty="0">
                <a:solidFill>
                  <a:srgbClr val="FF0000"/>
                </a:solidFill>
                <a:latin typeface="標楷體" panose="03000509000000000000" pitchFamily="65" charset="-120"/>
                <a:ea typeface="標楷體" panose="03000509000000000000" pitchFamily="65" charset="-120"/>
              </a:rPr>
              <a:t>都市發展密度</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發展總量</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公共設施劃設水準</a:t>
            </a:r>
            <a:r>
              <a:rPr lang="zh-TW" altLang="en-US" sz="2400" dirty="0">
                <a:latin typeface="標楷體" panose="03000509000000000000" pitchFamily="65" charset="-120"/>
                <a:ea typeface="標楷體" panose="03000509000000000000" pitchFamily="65" charset="-120"/>
              </a:rPr>
              <a:t>及</a:t>
            </a:r>
            <a:r>
              <a:rPr lang="zh-TW" altLang="en-US" sz="2400" dirty="0">
                <a:solidFill>
                  <a:srgbClr val="FF0000"/>
                </a:solidFill>
                <a:latin typeface="標楷體" panose="03000509000000000000" pitchFamily="65" charset="-120"/>
                <a:ea typeface="標楷體" panose="03000509000000000000" pitchFamily="65" charset="-120"/>
              </a:rPr>
              <a:t>發展優先次序</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endParaRPr lang="en-US" altLang="zh-TW" sz="2400" dirty="0">
              <a:latin typeface="標楷體" panose="03000509000000000000" pitchFamily="65" charset="-120"/>
              <a:ea typeface="標楷體" panose="03000509000000000000" pitchFamily="65" charset="-120"/>
            </a:endParaRPr>
          </a:p>
          <a:p>
            <a:br>
              <a:rPr lang="zh-TW" altLang="en-US"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直轄市、縣（市）主管機關對於</a:t>
            </a:r>
            <a:r>
              <a:rPr lang="zh-TW" altLang="en-US" sz="2400" dirty="0">
                <a:solidFill>
                  <a:srgbClr val="FF0000"/>
                </a:solidFill>
                <a:latin typeface="標楷體" panose="03000509000000000000" pitchFamily="65" charset="-120"/>
                <a:ea typeface="標楷體" panose="03000509000000000000" pitchFamily="65" charset="-120"/>
              </a:rPr>
              <a:t>容積移轉申請案件</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應逐案就前項考量</a:t>
            </a:r>
            <a:r>
              <a:rPr lang="zh-TW" altLang="en-US" sz="2400" dirty="0">
                <a:latin typeface="標楷體" panose="03000509000000000000" pitchFamily="65" charset="-120"/>
                <a:ea typeface="標楷體" panose="03000509000000000000" pitchFamily="65" charset="-120"/>
              </a:rPr>
              <a:t>之</a:t>
            </a:r>
            <a:r>
              <a:rPr lang="zh-TW" altLang="en-US" sz="2400" dirty="0">
                <a:solidFill>
                  <a:srgbClr val="FF0000"/>
                </a:solidFill>
                <a:latin typeface="標楷體" panose="03000509000000000000" pitchFamily="65" charset="-120"/>
                <a:ea typeface="標楷體" panose="03000509000000000000" pitchFamily="65" charset="-120"/>
              </a:rPr>
              <a:t>因素</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詳實擬具審查意見</a:t>
            </a:r>
            <a:r>
              <a:rPr lang="zh-TW" altLang="en-US" sz="2400" dirty="0">
                <a:latin typeface="標楷體" panose="03000509000000000000" pitchFamily="65" charset="-120"/>
                <a:ea typeface="標楷體" panose="03000509000000000000" pitchFamily="65" charset="-120"/>
              </a:rPr>
              <a:t>，</a:t>
            </a:r>
            <a:r>
              <a:rPr lang="zh-TW" altLang="en-US" sz="2400" dirty="0">
                <a:solidFill>
                  <a:srgbClr val="FF0000"/>
                </a:solidFill>
                <a:latin typeface="標楷體" panose="03000509000000000000" pitchFamily="65" charset="-120"/>
                <a:ea typeface="標楷體" panose="03000509000000000000" pitchFamily="65" charset="-120"/>
              </a:rPr>
              <a:t>專案提經該管都市計畫委員會</a:t>
            </a:r>
            <a:r>
              <a:rPr lang="zh-TW" altLang="en-US" sz="2400" dirty="0">
                <a:latin typeface="標楷體" panose="03000509000000000000" pitchFamily="65" charset="-120"/>
                <a:ea typeface="標楷體" panose="03000509000000000000" pitchFamily="65" charset="-120"/>
              </a:rPr>
              <a:t>或</a:t>
            </a:r>
            <a:r>
              <a:rPr lang="zh-TW" altLang="en-US" sz="2400" dirty="0">
                <a:solidFill>
                  <a:srgbClr val="FF0000"/>
                </a:solidFill>
                <a:latin typeface="標楷體" panose="03000509000000000000" pitchFamily="65" charset="-120"/>
                <a:ea typeface="標楷體" panose="03000509000000000000" pitchFamily="65" charset="-120"/>
              </a:rPr>
              <a:t>都市設計審議委員會</a:t>
            </a:r>
            <a:r>
              <a:rPr lang="zh-TW" altLang="en-US" sz="2400" dirty="0">
                <a:latin typeface="標楷體" panose="03000509000000000000" pitchFamily="65" charset="-120"/>
                <a:ea typeface="標楷體" panose="03000509000000000000" pitchFamily="65" charset="-120"/>
              </a:rPr>
              <a:t>審議通過後，依本辦法核辦。</a:t>
            </a:r>
          </a:p>
        </p:txBody>
      </p:sp>
      <p:sp>
        <p:nvSpPr>
          <p:cNvPr id="10"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4-1</a:t>
            </a:r>
          </a:p>
        </p:txBody>
      </p:sp>
      <p:sp>
        <p:nvSpPr>
          <p:cNvPr id="11" name="文字方塊 10"/>
          <p:cNvSpPr txBox="1"/>
          <p:nvPr/>
        </p:nvSpPr>
        <p:spPr>
          <a:xfrm>
            <a:off x="200472" y="529516"/>
            <a:ext cx="7956884" cy="523220"/>
          </a:xfrm>
          <a:prstGeom prst="rect">
            <a:avLst/>
          </a:prstGeom>
          <a:noFill/>
        </p:spPr>
        <p:txBody>
          <a:bodyPr wrap="square" lIns="91434" tIns="45718" rIns="91434" bIns="45718" rtlCol="0">
            <a:spAutoFit/>
          </a:bodyPr>
          <a:lstStyle/>
          <a:p>
            <a:r>
              <a:rPr lang="zh-TW" altLang="en-US" sz="2800" b="1" dirty="0">
                <a:latin typeface="標楷體"/>
                <a:ea typeface="標楷體"/>
              </a:rPr>
              <a:t>四、</a:t>
            </a:r>
            <a:r>
              <a:rPr lang="zh-TW" altLang="en-US" sz="2800" b="1" dirty="0">
                <a:latin typeface="標楷體" panose="03000509000000000000" pitchFamily="65" charset="-120"/>
                <a:ea typeface="標楷體" panose="03000509000000000000" pitchFamily="65" charset="-120"/>
              </a:rPr>
              <a:t>容積移轉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法源</a:t>
            </a:r>
            <a:endParaRPr lang="en-US" altLang="zh-TW" sz="2800" b="1" dirty="0">
              <a:latin typeface="標楷體" panose="03000509000000000000" pitchFamily="65" charset="-120"/>
              <a:ea typeface="標楷體" panose="03000509000000000000" pitchFamily="65" charset="-120"/>
            </a:endParaRPr>
          </a:p>
        </p:txBody>
      </p:sp>
      <p:sp>
        <p:nvSpPr>
          <p:cNvPr id="7" name="矩形 6"/>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903332224"/>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2" descr="\\789-pc\本機磁碟 (d)\money_chart_04.gif"/>
          <p:cNvPicPr>
            <a:picLocks noChangeAspect="1" noChangeArrowheads="1"/>
          </p:cNvPicPr>
          <p:nvPr/>
        </p:nvPicPr>
        <p:blipFill rotWithShape="1">
          <a:blip r:embed="rId3" cstate="print">
            <a:extLst>
              <a:ext uri="{28A0092B-C50C-407E-A947-70E740481C1C}">
                <a14:useLocalDpi xmlns:a14="http://schemas.microsoft.com/office/drawing/2010/main" val="0"/>
              </a:ext>
            </a:extLst>
          </a:blip>
          <a:srcRect l="3099" t="3417" r="4423"/>
          <a:stretch/>
        </p:blipFill>
        <p:spPr bwMode="auto">
          <a:xfrm>
            <a:off x="4056946" y="2111210"/>
            <a:ext cx="5576575" cy="3322475"/>
          </a:xfrm>
          <a:prstGeom prst="rect">
            <a:avLst/>
          </a:prstGeom>
          <a:noFill/>
          <a:extLst>
            <a:ext uri="{909E8E84-426E-40DD-AFC4-6F175D3DCCD1}">
              <a14:hiddenFill xmlns:a14="http://schemas.microsoft.com/office/drawing/2010/main">
                <a:solidFill>
                  <a:srgbClr val="FFFFFF"/>
                </a:solidFill>
              </a14:hiddenFill>
            </a:ext>
          </a:extLst>
        </p:spPr>
      </p:pic>
      <p:sp>
        <p:nvSpPr>
          <p:cNvPr id="9" name="矩形 8"/>
          <p:cNvSpPr/>
          <p:nvPr/>
        </p:nvSpPr>
        <p:spPr>
          <a:xfrm>
            <a:off x="350489" y="1018471"/>
            <a:ext cx="3954439" cy="5262975"/>
          </a:xfrm>
          <a:prstGeom prst="rect">
            <a:avLst/>
          </a:prstGeom>
        </p:spPr>
        <p:txBody>
          <a:bodyPr wrap="square" lIns="91434" tIns="45718" rIns="91434" bIns="45718">
            <a:spAutoFit/>
          </a:bodyPr>
          <a:lstStyle/>
          <a:p>
            <a:r>
              <a:rPr lang="zh-TW" altLang="en-US" sz="2400" dirty="0">
                <a:latin typeface="標楷體" panose="03000509000000000000" pitchFamily="65" charset="-120"/>
                <a:ea typeface="標楷體" panose="03000509000000000000" pitchFamily="65" charset="-120"/>
              </a:rPr>
              <a:t>１</a:t>
            </a:r>
            <a:r>
              <a:rPr lang="zh-TW" altLang="zh-TW" sz="2400" dirty="0">
                <a:latin typeface="標楷體" panose="03000509000000000000" pitchFamily="65" charset="-120"/>
                <a:ea typeface="標楷體" panose="03000509000000000000" pitchFamily="65" charset="-120"/>
              </a:rPr>
              <a:t>、容積：指土地可建築之總樓地板面積。</a:t>
            </a:r>
            <a:br>
              <a:rPr lang="en-US" altLang="zh-TW" sz="2400" dirty="0">
                <a:latin typeface="標楷體" panose="03000509000000000000" pitchFamily="65" charset="-120"/>
                <a:ea typeface="標楷體" panose="03000509000000000000" pitchFamily="65" charset="-120"/>
              </a:rPr>
            </a:br>
            <a:r>
              <a:rPr lang="zh-TW" altLang="en-US" sz="2400" b="1" dirty="0">
                <a:solidFill>
                  <a:srgbClr val="FF0000"/>
                </a:solidFill>
                <a:latin typeface="標楷體" panose="03000509000000000000" pitchFamily="65" charset="-120"/>
                <a:ea typeface="標楷體" panose="03000509000000000000" pitchFamily="65" charset="-120"/>
              </a:rPr>
              <a:t>２</a:t>
            </a:r>
            <a:r>
              <a:rPr lang="zh-TW" altLang="zh-TW" sz="2400" b="1" dirty="0">
                <a:solidFill>
                  <a:srgbClr val="FF0000"/>
                </a:solidFill>
                <a:latin typeface="標楷體" panose="03000509000000000000" pitchFamily="65" charset="-120"/>
                <a:ea typeface="標楷體" panose="03000509000000000000" pitchFamily="65" charset="-120"/>
              </a:rPr>
              <a:t>、基準容積：指以都市計畫及其相關法規規定之容積率上限乘土地面積所得之積數。</a:t>
            </a:r>
            <a:br>
              <a:rPr lang="en-US" altLang="zh-TW" sz="2400" b="1" dirty="0">
                <a:solidFill>
                  <a:srgbClr val="FF0000"/>
                </a:solidFill>
                <a:latin typeface="標楷體" panose="03000509000000000000" pitchFamily="65" charset="-120"/>
                <a:ea typeface="標楷體" panose="03000509000000000000" pitchFamily="65" charset="-120"/>
              </a:rPr>
            </a:br>
            <a:r>
              <a:rPr lang="zh-TW" altLang="en-US" sz="2400" b="1" dirty="0">
                <a:solidFill>
                  <a:srgbClr val="FF0000"/>
                </a:solidFill>
                <a:latin typeface="標楷體" panose="03000509000000000000" pitchFamily="65" charset="-120"/>
                <a:ea typeface="標楷體" panose="03000509000000000000" pitchFamily="65" charset="-120"/>
              </a:rPr>
              <a:t>３</a:t>
            </a:r>
            <a:r>
              <a:rPr lang="zh-TW" altLang="zh-TW" sz="2400" b="1" dirty="0">
                <a:solidFill>
                  <a:srgbClr val="FF0000"/>
                </a:solidFill>
                <a:latin typeface="標楷體" panose="03000509000000000000" pitchFamily="65" charset="-120"/>
                <a:ea typeface="標楷體" panose="03000509000000000000" pitchFamily="65" charset="-120"/>
              </a:rPr>
              <a:t>、容積移轉：指一宗土地容積移轉至其他可建築土地供建築使用。</a:t>
            </a:r>
            <a:br>
              <a:rPr lang="en-US" altLang="zh-TW"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４</a:t>
            </a:r>
            <a:r>
              <a:rPr lang="zh-TW" altLang="zh-TW" sz="2400" dirty="0">
                <a:latin typeface="標楷體" panose="03000509000000000000" pitchFamily="65" charset="-120"/>
                <a:ea typeface="標楷體" panose="03000509000000000000" pitchFamily="65" charset="-120"/>
              </a:rPr>
              <a:t>、送出基地：指得將全部或部分容積移轉至其他可建築土地建築使用之土地。</a:t>
            </a:r>
            <a:br>
              <a:rPr lang="en-US" altLang="zh-TW"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５</a:t>
            </a:r>
            <a:r>
              <a:rPr lang="zh-TW" altLang="zh-TW" sz="2400" dirty="0">
                <a:latin typeface="標楷體" panose="03000509000000000000" pitchFamily="65" charset="-120"/>
                <a:ea typeface="標楷體" panose="03000509000000000000" pitchFamily="65" charset="-120"/>
              </a:rPr>
              <a:t>、接受基地：指接受容積移入之土地。</a:t>
            </a:r>
            <a:endParaRPr lang="en-US" altLang="zh-TW" sz="2400" dirty="0">
              <a:latin typeface="標楷體" panose="03000509000000000000" pitchFamily="65" charset="-120"/>
              <a:ea typeface="標楷體" panose="03000509000000000000" pitchFamily="65" charset="-120"/>
            </a:endParaRPr>
          </a:p>
        </p:txBody>
      </p:sp>
      <p:sp>
        <p:nvSpPr>
          <p:cNvPr id="3" name="矩形 2"/>
          <p:cNvSpPr/>
          <p:nvPr/>
        </p:nvSpPr>
        <p:spPr>
          <a:xfrm>
            <a:off x="5601072" y="5550331"/>
            <a:ext cx="4456734" cy="830997"/>
          </a:xfrm>
          <a:prstGeom prst="rect">
            <a:avLst/>
          </a:prstGeom>
        </p:spPr>
        <p:txBody>
          <a:bodyPr wrap="square" lIns="91434" tIns="45718" rIns="91434" bIns="45718">
            <a:spAutoFit/>
          </a:bodyPr>
          <a:lstStyle/>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依內政部營建署容積移轉實施辦法 第五條</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內政部</a:t>
            </a:r>
            <a:r>
              <a:rPr lang="en-US" altLang="zh-TW" sz="1600" dirty="0">
                <a:latin typeface="標楷體" panose="03000509000000000000" pitchFamily="65" charset="-120"/>
                <a:ea typeface="標楷體" panose="03000509000000000000" pitchFamily="65" charset="-120"/>
              </a:rPr>
              <a:t>88.4.6</a:t>
            </a:r>
            <a:r>
              <a:rPr lang="zh-TW" altLang="en-US" sz="1600" dirty="0">
                <a:latin typeface="標楷體" panose="03000509000000000000" pitchFamily="65" charset="-120"/>
                <a:ea typeface="標楷體" panose="03000509000000000000" pitchFamily="65" charset="-120"/>
              </a:rPr>
              <a:t>台內營字第</a:t>
            </a:r>
            <a:r>
              <a:rPr lang="en-US" altLang="zh-TW" sz="1600" dirty="0">
                <a:latin typeface="標楷體" panose="03000509000000000000" pitchFamily="65" charset="-120"/>
                <a:ea typeface="標楷體" panose="03000509000000000000" pitchFamily="65" charset="-120"/>
              </a:rPr>
              <a:t>8872676</a:t>
            </a:r>
            <a:r>
              <a:rPr lang="zh-TW" altLang="en-US" sz="1600" dirty="0">
                <a:latin typeface="標楷體" panose="03000509000000000000" pitchFamily="65" charset="-120"/>
                <a:ea typeface="標楷體" panose="03000509000000000000" pitchFamily="65" charset="-120"/>
              </a:rPr>
              <a:t>號令訂定、</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中華民國九十年七月一日施行</a:t>
            </a:r>
            <a:r>
              <a:rPr lang="en-US" altLang="zh-TW" sz="1600" dirty="0">
                <a:latin typeface="標楷體" panose="03000509000000000000" pitchFamily="65" charset="-120"/>
                <a:ea typeface="標楷體" panose="03000509000000000000" pitchFamily="65" charset="-120"/>
              </a:rPr>
              <a:t>)</a:t>
            </a:r>
          </a:p>
        </p:txBody>
      </p:sp>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4-2</a:t>
            </a:r>
          </a:p>
        </p:txBody>
      </p:sp>
      <p:sp>
        <p:nvSpPr>
          <p:cNvPr id="13" name="文字方塊 12"/>
          <p:cNvSpPr txBox="1"/>
          <p:nvPr/>
        </p:nvSpPr>
        <p:spPr>
          <a:xfrm>
            <a:off x="200472" y="529516"/>
            <a:ext cx="7956884" cy="523216"/>
          </a:xfrm>
          <a:prstGeom prst="rect">
            <a:avLst/>
          </a:prstGeom>
          <a:noFill/>
        </p:spPr>
        <p:txBody>
          <a:bodyPr wrap="square" lIns="91434" tIns="45718" rIns="91434" bIns="45718" rtlCol="0">
            <a:spAutoFit/>
          </a:bodyPr>
          <a:lstStyle/>
          <a:p>
            <a:r>
              <a:rPr lang="zh-TW" altLang="en-US" sz="2800" b="1" dirty="0">
                <a:latin typeface="標楷體"/>
                <a:ea typeface="標楷體"/>
              </a:rPr>
              <a:t>四、</a:t>
            </a:r>
            <a:r>
              <a:rPr lang="zh-TW" altLang="en-US" sz="2800" b="1" dirty="0">
                <a:latin typeface="標楷體" panose="03000509000000000000" pitchFamily="65" charset="-120"/>
                <a:ea typeface="標楷體" panose="03000509000000000000" pitchFamily="65" charset="-120"/>
              </a:rPr>
              <a:t>容積移轉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用語定義</a:t>
            </a:r>
          </a:p>
        </p:txBody>
      </p:sp>
      <p:sp>
        <p:nvSpPr>
          <p:cNvPr id="8" name="矩形 7"/>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397815503"/>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06507" y="980729"/>
            <a:ext cx="9002307" cy="3262432"/>
          </a:xfrm>
          <a:prstGeom prst="rect">
            <a:avLst/>
          </a:prstGeom>
        </p:spPr>
        <p:txBody>
          <a:bodyPr wrap="square" lIns="91434" tIns="45718" rIns="91434" bIns="45718">
            <a:spAutoFit/>
          </a:bodyPr>
          <a:lstStyle/>
          <a:p>
            <a:r>
              <a:rPr lang="zh-TW" altLang="en-US" sz="2400" dirty="0">
                <a:latin typeface="標楷體" panose="03000509000000000000" pitchFamily="65" charset="-120"/>
                <a:ea typeface="標楷體" panose="03000509000000000000" pitchFamily="65" charset="-120"/>
              </a:rPr>
              <a:t>１</a:t>
            </a:r>
            <a:r>
              <a:rPr lang="zh-TW" altLang="zh-TW" sz="2400" dirty="0">
                <a:latin typeface="標楷體" panose="03000509000000000000" pitchFamily="65" charset="-120"/>
                <a:ea typeface="標楷體" panose="03000509000000000000" pitchFamily="65" charset="-120"/>
              </a:rPr>
              <a:t>、都市計畫表明應予保存</a:t>
            </a:r>
            <a:r>
              <a:rPr lang="zh-TW" altLang="en-US" sz="2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    或者</a:t>
            </a:r>
            <a:r>
              <a:rPr lang="zh-TW" altLang="zh-TW" sz="2400" dirty="0">
                <a:latin typeface="標楷體" panose="03000509000000000000" pitchFamily="65" charset="-120"/>
                <a:ea typeface="標楷體" panose="03000509000000000000" pitchFamily="65" charset="-120"/>
              </a:rPr>
              <a:t>經主管機關認定有保存價值之建築所定著之土地。</a:t>
            </a:r>
            <a:br>
              <a:rPr lang="en-US" altLang="zh-TW"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２</a:t>
            </a:r>
            <a:r>
              <a:rPr lang="zh-TW" altLang="zh-TW" sz="2400" dirty="0">
                <a:latin typeface="標楷體" panose="03000509000000000000" pitchFamily="65" charset="-120"/>
                <a:ea typeface="標楷體" panose="03000509000000000000" pitchFamily="65" charset="-120"/>
              </a:rPr>
              <a:t>、提供作為公共開放空間使用之可建築土地。</a:t>
            </a:r>
            <a:endParaRPr lang="en-US" altLang="zh-TW" sz="2400" dirty="0">
              <a:latin typeface="標楷體" panose="03000509000000000000" pitchFamily="65" charset="-120"/>
              <a:ea typeface="標楷體" panose="03000509000000000000" pitchFamily="65" charset="-120"/>
            </a:endParaRPr>
          </a:p>
          <a:p>
            <a:r>
              <a:rPr lang="zh-TW" altLang="en-US" b="1" dirty="0">
                <a:solidFill>
                  <a:srgbClr val="FF0000"/>
                </a:solidFill>
                <a:latin typeface="標楷體" panose="03000509000000000000" pitchFamily="65" charset="-120"/>
                <a:ea typeface="標楷體" panose="03000509000000000000" pitchFamily="65" charset="-120"/>
              </a:rPr>
              <a:t>　　　</a:t>
            </a:r>
            <a:r>
              <a:rPr lang="zh-TW" altLang="zh-TW" sz="2400" dirty="0">
                <a:latin typeface="標楷體" panose="03000509000000000000" pitchFamily="65" charset="-120"/>
                <a:ea typeface="標楷體" panose="03000509000000000000" pitchFamily="65" charset="-120"/>
              </a:rPr>
              <a:t>其坵形應完整，面積不得小於</a:t>
            </a:r>
            <a:r>
              <a:rPr lang="en-US" altLang="zh-TW" sz="2400" dirty="0">
                <a:latin typeface="標楷體" panose="03000509000000000000" pitchFamily="65" charset="-120"/>
                <a:ea typeface="標楷體" panose="03000509000000000000" pitchFamily="65" charset="-120"/>
              </a:rPr>
              <a:t>500</a:t>
            </a:r>
            <a:r>
              <a:rPr lang="zh-TW" altLang="zh-TW" sz="2400" dirty="0">
                <a:latin typeface="標楷體" panose="03000509000000000000" pitchFamily="65" charset="-120"/>
                <a:ea typeface="標楷體" panose="03000509000000000000" pitchFamily="65" charset="-120"/>
              </a:rPr>
              <a:t>平方公尺。</a:t>
            </a:r>
            <a:endParaRPr lang="en-US" altLang="zh-TW" sz="2400" dirty="0">
              <a:latin typeface="標楷體" panose="03000509000000000000" pitchFamily="65" charset="-120"/>
              <a:ea typeface="標楷體" panose="03000509000000000000" pitchFamily="65" charset="-120"/>
            </a:endParaRPr>
          </a:p>
          <a:p>
            <a:r>
              <a:rPr lang="zh-TW" altLang="en-US" sz="2400" b="1" dirty="0">
                <a:solidFill>
                  <a:srgbClr val="FF0000"/>
                </a:solidFill>
                <a:latin typeface="標楷體" panose="03000509000000000000" pitchFamily="65" charset="-120"/>
                <a:ea typeface="標楷體" panose="03000509000000000000" pitchFamily="65" charset="-120"/>
              </a:rPr>
              <a:t>　　 </a:t>
            </a:r>
            <a:r>
              <a:rPr lang="en-US" altLang="zh-TW" sz="2400" dirty="0">
                <a:latin typeface="標楷體" panose="03000509000000000000" pitchFamily="65" charset="-120"/>
                <a:ea typeface="標楷體" panose="03000509000000000000" pitchFamily="65" charset="-120"/>
              </a:rPr>
              <a:t>(</a:t>
            </a:r>
            <a:r>
              <a:rPr lang="zh-TW" altLang="zh-TW" sz="2400" b="1" u="sng" dirty="0">
                <a:solidFill>
                  <a:srgbClr val="FF0000"/>
                </a:solidFill>
                <a:latin typeface="標楷體" panose="03000509000000000000" pitchFamily="65" charset="-120"/>
                <a:ea typeface="標楷體" panose="03000509000000000000" pitchFamily="65" charset="-120"/>
              </a:rPr>
              <a:t>縣政府勘定無法合併建築之小建築基地，不在此限。</a:t>
            </a:r>
            <a:r>
              <a:rPr lang="en-US" altLang="zh-TW" sz="2400" b="1" u="sng" dirty="0">
                <a:solidFill>
                  <a:srgbClr val="FF0000"/>
                </a:solidFill>
                <a:latin typeface="標楷體" panose="03000509000000000000" pitchFamily="65" charset="-120"/>
                <a:ea typeface="標楷體" panose="03000509000000000000" pitchFamily="65" charset="-120"/>
              </a:rPr>
              <a:t>)</a:t>
            </a:r>
            <a:br>
              <a:rPr lang="en-US" altLang="zh-TW" sz="2400" dirty="0">
                <a:latin typeface="標楷體" panose="03000509000000000000" pitchFamily="65" charset="-120"/>
                <a:ea typeface="標楷體" panose="03000509000000000000" pitchFamily="65" charset="-120"/>
              </a:rPr>
            </a:br>
            <a:r>
              <a:rPr lang="zh-TW" altLang="en-US" sz="2400" dirty="0">
                <a:latin typeface="標楷體" panose="03000509000000000000" pitchFamily="65" charset="-120"/>
                <a:ea typeface="標楷體" panose="03000509000000000000" pitchFamily="65" charset="-120"/>
              </a:rPr>
              <a:t>３</a:t>
            </a:r>
            <a:r>
              <a:rPr lang="zh-TW" altLang="zh-TW" sz="2400" dirty="0">
                <a:latin typeface="標楷體" panose="03000509000000000000" pitchFamily="65" charset="-120"/>
                <a:ea typeface="標楷體" panose="03000509000000000000" pitchFamily="65" charset="-120"/>
              </a:rPr>
              <a:t>、私有都市計畫公共設施保留地。</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公園綠地廣場體育場所及兒童遊樂場等空共空間</a:t>
            </a:r>
            <a:r>
              <a:rPr lang="en-US" altLang="zh-TW" sz="20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r>
              <a:rPr lang="zh-TW" altLang="en-US" b="1" u="sng" dirty="0">
                <a:solidFill>
                  <a:srgbClr val="FF0000"/>
                </a:solidFill>
                <a:latin typeface="標楷體" panose="03000509000000000000" pitchFamily="65" charset="-120"/>
                <a:ea typeface="標楷體" panose="03000509000000000000" pitchFamily="65" charset="-120"/>
              </a:rPr>
              <a:t>（</a:t>
            </a:r>
            <a:r>
              <a:rPr lang="zh-TW" altLang="zh-TW" b="1" u="sng" dirty="0">
                <a:solidFill>
                  <a:srgbClr val="FF0000"/>
                </a:solidFill>
                <a:latin typeface="標楷體" panose="03000509000000000000" pitchFamily="65" charset="-120"/>
                <a:ea typeface="標楷體" panose="03000509000000000000" pitchFamily="65" charset="-120"/>
              </a:rPr>
              <a:t>但不包括都市計畫書規定應以區段徵收、市地重劃或其他方式整體開發取得者。</a:t>
            </a:r>
            <a:r>
              <a:rPr lang="zh-TW" altLang="en-US" b="1" u="sng" dirty="0">
                <a:solidFill>
                  <a:srgbClr val="FF0000"/>
                </a:solidFill>
                <a:latin typeface="標楷體" panose="03000509000000000000" pitchFamily="65" charset="-120"/>
                <a:ea typeface="標楷體" panose="03000509000000000000" pitchFamily="65" charset="-120"/>
              </a:rPr>
              <a:t>）</a:t>
            </a:r>
            <a:endParaRPr lang="en-US" altLang="zh-TW" b="1" u="sng" dirty="0">
              <a:solidFill>
                <a:srgbClr val="FF0000"/>
              </a:solidFill>
              <a:latin typeface="標楷體" panose="03000509000000000000" pitchFamily="65" charset="-120"/>
              <a:ea typeface="標楷體" panose="03000509000000000000" pitchFamily="65" charset="-120"/>
            </a:endParaRPr>
          </a:p>
          <a:p>
            <a:r>
              <a:rPr lang="zh-TW" altLang="en-US" sz="2400" dirty="0">
                <a:latin typeface="標楷體" panose="03000509000000000000" pitchFamily="65" charset="-120"/>
                <a:ea typeface="標楷體" panose="03000509000000000000" pitchFamily="65" charset="-120"/>
              </a:rPr>
              <a:t>４</a:t>
            </a:r>
            <a:r>
              <a:rPr lang="zh-TW" altLang="zh-TW" sz="2400" dirty="0">
                <a:latin typeface="標楷體" panose="03000509000000000000" pitchFamily="65" charset="-120"/>
                <a:ea typeface="標楷體" panose="03000509000000000000" pitchFamily="65" charset="-120"/>
              </a:rPr>
              <a:t>、移轉至同一主計畫區範圍內其他可建築用地建築使用為限。</a:t>
            </a:r>
            <a:endParaRPr lang="en-US" altLang="zh-TW" sz="2400" dirty="0">
              <a:latin typeface="標楷體" panose="03000509000000000000" pitchFamily="65" charset="-120"/>
              <a:ea typeface="標楷體" panose="03000509000000000000" pitchFamily="65" charset="-120"/>
            </a:endParaRPr>
          </a:p>
        </p:txBody>
      </p:sp>
      <p:sp>
        <p:nvSpPr>
          <p:cNvPr id="18" name="矩形 17"/>
          <p:cNvSpPr/>
          <p:nvPr/>
        </p:nvSpPr>
        <p:spPr>
          <a:xfrm>
            <a:off x="5608834" y="5550331"/>
            <a:ext cx="4456734" cy="830997"/>
          </a:xfrm>
          <a:prstGeom prst="rect">
            <a:avLst/>
          </a:prstGeom>
        </p:spPr>
        <p:txBody>
          <a:bodyPr wrap="square" lIns="91434" tIns="45718" rIns="91434" bIns="45718">
            <a:spAutoFit/>
          </a:bodyPr>
          <a:lstStyle/>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依內政部營建署容積移轉實施辦法 第六條</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內政部</a:t>
            </a:r>
            <a:r>
              <a:rPr lang="en-US" altLang="zh-TW" sz="1600" dirty="0">
                <a:latin typeface="標楷體" panose="03000509000000000000" pitchFamily="65" charset="-120"/>
                <a:ea typeface="標楷體" panose="03000509000000000000" pitchFamily="65" charset="-120"/>
              </a:rPr>
              <a:t>88.4.6</a:t>
            </a:r>
            <a:r>
              <a:rPr lang="zh-TW" altLang="en-US" sz="1600" dirty="0">
                <a:latin typeface="標楷體" panose="03000509000000000000" pitchFamily="65" charset="-120"/>
                <a:ea typeface="標楷體" panose="03000509000000000000" pitchFamily="65" charset="-120"/>
              </a:rPr>
              <a:t>台內營字第</a:t>
            </a:r>
            <a:r>
              <a:rPr lang="en-US" altLang="zh-TW" sz="1600" dirty="0">
                <a:latin typeface="標楷體" panose="03000509000000000000" pitchFamily="65" charset="-120"/>
                <a:ea typeface="標楷體" panose="03000509000000000000" pitchFamily="65" charset="-120"/>
              </a:rPr>
              <a:t>8872676</a:t>
            </a:r>
            <a:r>
              <a:rPr lang="zh-TW" altLang="en-US" sz="1600" dirty="0">
                <a:latin typeface="標楷體" panose="03000509000000000000" pitchFamily="65" charset="-120"/>
                <a:ea typeface="標楷體" panose="03000509000000000000" pitchFamily="65" charset="-120"/>
              </a:rPr>
              <a:t>號令訂定、</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中華民國九十年七月一日施行</a:t>
            </a:r>
            <a:r>
              <a:rPr lang="en-US" altLang="zh-TW" sz="1600" dirty="0">
                <a:latin typeface="標楷體" panose="03000509000000000000" pitchFamily="65" charset="-120"/>
                <a:ea typeface="標楷體" panose="03000509000000000000" pitchFamily="65" charset="-120"/>
              </a:rPr>
              <a:t>)</a:t>
            </a:r>
          </a:p>
        </p:txBody>
      </p:sp>
      <p:sp>
        <p:nvSpPr>
          <p:cNvPr id="2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4-3</a:t>
            </a:r>
          </a:p>
        </p:txBody>
      </p:sp>
      <p:sp>
        <p:nvSpPr>
          <p:cNvPr id="23" name="文字方塊 22"/>
          <p:cNvSpPr txBox="1"/>
          <p:nvPr/>
        </p:nvSpPr>
        <p:spPr>
          <a:xfrm>
            <a:off x="200472" y="529516"/>
            <a:ext cx="7956884" cy="523216"/>
          </a:xfrm>
          <a:prstGeom prst="rect">
            <a:avLst/>
          </a:prstGeom>
          <a:noFill/>
        </p:spPr>
        <p:txBody>
          <a:bodyPr wrap="square" lIns="91434" tIns="45718" rIns="91434" bIns="45718" rtlCol="0">
            <a:spAutoFit/>
          </a:bodyPr>
          <a:lstStyle/>
          <a:p>
            <a:r>
              <a:rPr lang="zh-TW" altLang="en-US" sz="2800" b="1" dirty="0">
                <a:latin typeface="標楷體"/>
                <a:ea typeface="標楷體"/>
              </a:rPr>
              <a:t>四、</a:t>
            </a:r>
            <a:r>
              <a:rPr lang="zh-TW" altLang="en-US" sz="2800" b="1" dirty="0">
                <a:latin typeface="標楷體" panose="03000509000000000000" pitchFamily="65" charset="-120"/>
                <a:ea typeface="標楷體" panose="03000509000000000000" pitchFamily="65" charset="-120"/>
              </a:rPr>
              <a:t>容積移轉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送出限制</a:t>
            </a:r>
          </a:p>
        </p:txBody>
      </p:sp>
      <p:sp>
        <p:nvSpPr>
          <p:cNvPr id="6" name="矩形 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927126882"/>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559852" y="507450"/>
            <a:ext cx="2652295" cy="707882"/>
          </a:xfrm>
          <a:prstGeom prst="rect">
            <a:avLst/>
          </a:prstGeom>
          <a:noFill/>
        </p:spPr>
        <p:txBody>
          <a:bodyPr wrap="square" lIns="91434" tIns="45718" rIns="91434" bIns="45718" rtlCol="0">
            <a:spAutoFit/>
          </a:bodyPr>
          <a:lstStyle/>
          <a:p>
            <a:r>
              <a:rPr lang="zh-TW" altLang="en-US" sz="4000" b="1" dirty="0">
                <a:latin typeface="標楷體" panose="03000509000000000000" pitchFamily="65" charset="-120"/>
                <a:ea typeface="標楷體" panose="03000509000000000000" pitchFamily="65" charset="-120"/>
              </a:rPr>
              <a:t>綱要</a:t>
            </a:r>
          </a:p>
        </p:txBody>
      </p:sp>
      <p:sp>
        <p:nvSpPr>
          <p:cNvPr id="15" name="標題 1"/>
          <p:cNvSpPr txBox="1">
            <a:spLocks/>
          </p:cNvSpPr>
          <p:nvPr/>
        </p:nvSpPr>
        <p:spPr>
          <a:xfrm>
            <a:off x="632520" y="1252730"/>
            <a:ext cx="9001000" cy="4984582"/>
          </a:xfrm>
          <a:prstGeom prst="rect">
            <a:avLst/>
          </a:prstGeom>
          <a:ln>
            <a:noFill/>
          </a:ln>
        </p:spPr>
        <p:txBody>
          <a:bodyPr vert="horz" lIns="0" tIns="0" rIns="18287"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zh-TW" altLang="en-US" sz="3000" dirty="0">
                <a:solidFill>
                  <a:schemeClr val="tx1"/>
                </a:solidFill>
                <a:effectLst/>
                <a:latin typeface="標楷體" panose="03000509000000000000" pitchFamily="65" charset="-120"/>
                <a:ea typeface="標楷體" panose="03000509000000000000" pitchFamily="65" charset="-120"/>
              </a:rPr>
              <a:t>一、違章建築</a:t>
            </a:r>
            <a:endParaRPr lang="en-US" altLang="zh-TW" sz="3000" dirty="0">
              <a:solidFill>
                <a:schemeClr val="tx1"/>
              </a:solidFill>
              <a:effectLst/>
              <a:latin typeface="標楷體" panose="03000509000000000000" pitchFamily="65" charset="-120"/>
              <a:ea typeface="標楷體" panose="03000509000000000000" pitchFamily="65" charset="-120"/>
            </a:endParaRPr>
          </a:p>
          <a:p>
            <a:pPr algn="l"/>
            <a:r>
              <a:rPr lang="zh-TW" altLang="en-US" sz="3000" dirty="0">
                <a:solidFill>
                  <a:schemeClr val="tx1"/>
                </a:solidFill>
                <a:effectLst/>
                <a:latin typeface="標楷體" panose="03000509000000000000" pitchFamily="65" charset="-120"/>
                <a:ea typeface="標楷體" panose="03000509000000000000" pitchFamily="65" charset="-120"/>
              </a:rPr>
              <a:t>二、補領建築執照</a:t>
            </a:r>
            <a:endParaRPr lang="en-US" altLang="zh-TW" sz="3000" dirty="0">
              <a:solidFill>
                <a:schemeClr val="tx1"/>
              </a:solidFill>
              <a:effectLst/>
              <a:latin typeface="標楷體" panose="03000509000000000000" pitchFamily="65" charset="-120"/>
              <a:ea typeface="標楷體" panose="03000509000000000000" pitchFamily="65" charset="-120"/>
            </a:endParaRPr>
          </a:p>
          <a:p>
            <a:pPr algn="l"/>
            <a:r>
              <a:rPr lang="zh-TW" altLang="en-US" sz="3000" dirty="0">
                <a:solidFill>
                  <a:schemeClr val="tx1"/>
                </a:solidFill>
                <a:effectLst/>
                <a:latin typeface="標楷體" panose="03000509000000000000" pitchFamily="65" charset="-120"/>
                <a:ea typeface="標楷體" panose="03000509000000000000" pitchFamily="65" charset="-120"/>
              </a:rPr>
              <a:t>三、停車抵繳代金</a:t>
            </a:r>
            <a:endParaRPr lang="en-US" altLang="zh-TW" sz="3000" dirty="0">
              <a:solidFill>
                <a:schemeClr val="tx1"/>
              </a:solidFill>
              <a:effectLst/>
              <a:latin typeface="標楷體" panose="03000509000000000000" pitchFamily="65" charset="-120"/>
              <a:ea typeface="標楷體" panose="03000509000000000000" pitchFamily="65" charset="-120"/>
            </a:endParaRPr>
          </a:p>
          <a:p>
            <a:pPr algn="l"/>
            <a:r>
              <a:rPr lang="zh-TW" altLang="en-US" sz="3000" dirty="0">
                <a:solidFill>
                  <a:schemeClr val="tx1"/>
                </a:solidFill>
                <a:effectLst/>
                <a:latin typeface="標楷體" panose="03000509000000000000" pitchFamily="65" charset="-120"/>
                <a:ea typeface="標楷體" panose="03000509000000000000" pitchFamily="65" charset="-120"/>
              </a:rPr>
              <a:t>四、容積移轉</a:t>
            </a:r>
            <a:endParaRPr lang="en-US" altLang="zh-TW" sz="3000" dirty="0">
              <a:solidFill>
                <a:schemeClr val="tx1"/>
              </a:solidFill>
              <a:effectLst/>
              <a:latin typeface="標楷體" panose="03000509000000000000" pitchFamily="65" charset="-120"/>
              <a:ea typeface="標楷體" panose="03000509000000000000" pitchFamily="65" charset="-120"/>
            </a:endParaRPr>
          </a:p>
          <a:p>
            <a:pPr algn="l"/>
            <a:r>
              <a:rPr lang="zh-TW" altLang="en-US" sz="3000" dirty="0">
                <a:solidFill>
                  <a:schemeClr val="tx1"/>
                </a:solidFill>
                <a:effectLst/>
                <a:latin typeface="標楷體" panose="03000509000000000000" pitchFamily="65" charset="-120"/>
                <a:ea typeface="標楷體" panose="03000509000000000000" pitchFamily="65" charset="-120"/>
              </a:rPr>
              <a:t>五、</a:t>
            </a:r>
            <a:r>
              <a:rPr lang="zh-TW" altLang="en-US" sz="3000" dirty="0">
                <a:solidFill>
                  <a:schemeClr val="tx1"/>
                </a:solidFill>
                <a:effectLst/>
                <a:latin typeface="標楷體"/>
                <a:ea typeface="標楷體"/>
              </a:rPr>
              <a:t>都市計畫放寬規定</a:t>
            </a:r>
            <a:endParaRPr lang="en-US" altLang="zh-TW" sz="3000" dirty="0">
              <a:solidFill>
                <a:schemeClr val="tx1"/>
              </a:solidFill>
              <a:effectLst/>
              <a:latin typeface="標楷體" pitchFamily="65" charset="-120"/>
              <a:ea typeface="標楷體" pitchFamily="65" charset="-120"/>
            </a:endParaRPr>
          </a:p>
          <a:p>
            <a:pPr algn="l"/>
            <a:r>
              <a:rPr lang="zh-TW" altLang="en-US" sz="3000" dirty="0">
                <a:solidFill>
                  <a:schemeClr val="tx1"/>
                </a:solidFill>
                <a:effectLst/>
                <a:latin typeface="標楷體" panose="03000509000000000000" pitchFamily="65" charset="-120"/>
                <a:ea typeface="標楷體" panose="03000509000000000000" pitchFamily="65" charset="-120"/>
              </a:rPr>
              <a:t>六、聚落保存專用區建築管理自治條例</a:t>
            </a:r>
            <a:endParaRPr lang="en-US" altLang="zh-TW" sz="3000" dirty="0">
              <a:solidFill>
                <a:schemeClr val="tx1"/>
              </a:solidFill>
              <a:effectLst/>
              <a:latin typeface="標楷體" panose="03000509000000000000" pitchFamily="65" charset="-120"/>
              <a:ea typeface="標楷體" panose="03000509000000000000" pitchFamily="65" charset="-120"/>
            </a:endParaRPr>
          </a:p>
          <a:p>
            <a:pPr algn="l"/>
            <a:r>
              <a:rPr lang="zh-TW" altLang="en-US" sz="3000" dirty="0">
                <a:solidFill>
                  <a:schemeClr val="tx1"/>
                </a:solidFill>
                <a:effectLst/>
                <a:latin typeface="標楷體" pitchFamily="65" charset="-120"/>
                <a:ea typeface="標楷體" pitchFamily="65" charset="-120"/>
              </a:rPr>
              <a:t>七、無障礙設施</a:t>
            </a:r>
            <a:endParaRPr lang="en-US" altLang="zh-TW" sz="3000" dirty="0">
              <a:solidFill>
                <a:schemeClr val="tx1"/>
              </a:solidFill>
              <a:effectLst/>
              <a:latin typeface="標楷體" pitchFamily="65" charset="-120"/>
              <a:ea typeface="標楷體" pitchFamily="65" charset="-120"/>
            </a:endParaRPr>
          </a:p>
          <a:p>
            <a:pPr algn="l"/>
            <a:r>
              <a:rPr lang="zh-TW" altLang="en-US" sz="3000" dirty="0">
                <a:solidFill>
                  <a:schemeClr val="tx1"/>
                </a:solidFill>
                <a:effectLst/>
                <a:latin typeface="標楷體" pitchFamily="65" charset="-120"/>
                <a:ea typeface="標楷體" pitchFamily="65" charset="-120"/>
              </a:rPr>
              <a:t>八、</a:t>
            </a:r>
            <a:r>
              <a:rPr lang="zh-TW" altLang="en-US" sz="3000" dirty="0">
                <a:solidFill>
                  <a:schemeClr val="tx1"/>
                </a:solidFill>
                <a:effectLst/>
                <a:latin typeface="標楷體"/>
                <a:ea typeface="標楷體"/>
              </a:rPr>
              <a:t>安家固園計畫既有耐震安檢連江縣政府</a:t>
            </a:r>
            <a:endParaRPr lang="en-US" altLang="zh-TW" sz="3000" dirty="0">
              <a:solidFill>
                <a:schemeClr val="tx1"/>
              </a:solidFill>
              <a:effectLst/>
              <a:latin typeface="標楷體"/>
              <a:ea typeface="標楷體"/>
            </a:endParaRPr>
          </a:p>
          <a:p>
            <a:pPr algn="l"/>
            <a:r>
              <a:rPr lang="zh-TW" altLang="en-US" sz="3000" dirty="0">
                <a:solidFill>
                  <a:schemeClr val="tx1"/>
                </a:solidFill>
                <a:effectLst/>
                <a:latin typeface="標楷體"/>
                <a:ea typeface="標楷體"/>
              </a:rPr>
              <a:t>    經費補助</a:t>
            </a:r>
            <a:endParaRPr lang="en-US" altLang="zh-TW" sz="3000" dirty="0">
              <a:solidFill>
                <a:schemeClr val="tx1"/>
              </a:solidFill>
              <a:effectLst/>
              <a:latin typeface="標楷體" pitchFamily="65" charset="-120"/>
              <a:ea typeface="標楷體" pitchFamily="65" charset="-120"/>
            </a:endParaRPr>
          </a:p>
          <a:p>
            <a:pPr algn="l"/>
            <a:r>
              <a:rPr lang="zh-TW" altLang="en-US" sz="3000" dirty="0">
                <a:solidFill>
                  <a:schemeClr val="tx1"/>
                </a:solidFill>
                <a:effectLst/>
                <a:latin typeface="標楷體" pitchFamily="65" charset="-120"/>
                <a:ea typeface="標楷體" pitchFamily="65" charset="-120"/>
              </a:rPr>
              <a:t>九、兒童或老人防墜議題宣導工作</a:t>
            </a:r>
            <a:endParaRPr lang="en-US" altLang="zh-TW" sz="3000" dirty="0">
              <a:solidFill>
                <a:schemeClr val="tx1"/>
              </a:solidFill>
              <a:effectLst/>
              <a:latin typeface="標楷體"/>
              <a:ea typeface="標楷體"/>
            </a:endParaRPr>
          </a:p>
        </p:txBody>
      </p:sp>
      <p:sp>
        <p:nvSpPr>
          <p:cNvPr id="2" name="矩形 1"/>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249482922"/>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350490" y="980730"/>
            <a:ext cx="6402710" cy="3785648"/>
          </a:xfrm>
          <a:prstGeom prst="rect">
            <a:avLst/>
          </a:prstGeom>
        </p:spPr>
        <p:txBody>
          <a:bodyPr wrap="square" lIns="91434" tIns="45718" rIns="91434" bIns="45718">
            <a:spAutoFit/>
          </a:bodyPr>
          <a:lstStyle/>
          <a:p>
            <a:r>
              <a:rPr lang="en-US" altLang="zh-TW" sz="2400" dirty="0">
                <a:latin typeface="標楷體" panose="03000509000000000000" pitchFamily="65" charset="-120"/>
                <a:ea typeface="標楷體" panose="03000509000000000000" pitchFamily="65" charset="-120"/>
              </a:rPr>
              <a:t>1.</a:t>
            </a:r>
            <a:r>
              <a:rPr lang="zh-TW" altLang="zh-TW" sz="2400" dirty="0">
                <a:solidFill>
                  <a:schemeClr val="tx1">
                    <a:lumMod val="95000"/>
                    <a:lumOff val="5000"/>
                  </a:schemeClr>
                </a:solidFill>
                <a:latin typeface="標楷體" panose="03000509000000000000" pitchFamily="65" charset="-120"/>
                <a:ea typeface="標楷體" panose="03000509000000000000" pitchFamily="65" charset="-120"/>
              </a:rPr>
              <a:t>接受基地之可移入容積，以不超過該接受基地基準容積之</a:t>
            </a:r>
            <a:r>
              <a:rPr lang="zh-TW" altLang="zh-TW" sz="2400" b="1" dirty="0">
                <a:solidFill>
                  <a:srgbClr val="FF0000"/>
                </a:solidFill>
                <a:latin typeface="標楷體" panose="03000509000000000000" pitchFamily="65" charset="-120"/>
                <a:ea typeface="標楷體" panose="03000509000000000000" pitchFamily="65" charset="-120"/>
              </a:rPr>
              <a:t>百分之三十為原則</a:t>
            </a:r>
            <a:r>
              <a:rPr lang="zh-TW" altLang="zh-TW" sz="2400" dirty="0">
                <a:solidFill>
                  <a:srgbClr val="FF0000"/>
                </a:solidFill>
                <a:latin typeface="標楷體" panose="03000509000000000000" pitchFamily="65" charset="-120"/>
                <a:ea typeface="標楷體" panose="03000509000000000000" pitchFamily="65" charset="-120"/>
              </a:rPr>
              <a:t>。</a:t>
            </a:r>
            <a:endParaRPr lang="en-US" altLang="zh-TW" sz="2400" dirty="0">
              <a:solidFill>
                <a:srgbClr val="FF0000"/>
              </a:solidFill>
              <a:latin typeface="標楷體" panose="03000509000000000000" pitchFamily="65" charset="-120"/>
              <a:ea typeface="標楷體" panose="03000509000000000000" pitchFamily="65" charset="-120"/>
            </a:endParaRPr>
          </a:p>
          <a:p>
            <a:r>
              <a:rPr lang="en-US" altLang="zh-TW" sz="2400" dirty="0">
                <a:latin typeface="標楷體" panose="03000509000000000000" pitchFamily="65" charset="-120"/>
                <a:ea typeface="標楷體" panose="03000509000000000000" pitchFamily="65" charset="-120"/>
              </a:rPr>
              <a:t>2.</a:t>
            </a:r>
            <a:r>
              <a:rPr lang="zh-TW" altLang="zh-TW" sz="2400" dirty="0">
                <a:solidFill>
                  <a:schemeClr val="tx1">
                    <a:lumMod val="95000"/>
                    <a:lumOff val="5000"/>
                  </a:schemeClr>
                </a:solidFill>
                <a:latin typeface="標楷體" panose="03000509000000000000" pitchFamily="65" charset="-120"/>
                <a:ea typeface="標楷體" panose="03000509000000000000" pitchFamily="65" charset="-120"/>
              </a:rPr>
              <a:t>位於</a:t>
            </a:r>
            <a:r>
              <a:rPr lang="zh-TW" altLang="zh-TW" sz="2400" u="sng" dirty="0">
                <a:solidFill>
                  <a:srgbClr val="FF0000"/>
                </a:solidFill>
                <a:latin typeface="標楷體" panose="03000509000000000000" pitchFamily="65" charset="-120"/>
                <a:ea typeface="標楷體" panose="03000509000000000000" pitchFamily="65" charset="-120"/>
              </a:rPr>
              <a:t>整體開發地區</a:t>
            </a:r>
            <a:r>
              <a:rPr lang="zh-TW" altLang="zh-TW" sz="2400" dirty="0">
                <a:solidFill>
                  <a:schemeClr val="tx1">
                    <a:lumMod val="95000"/>
                    <a:lumOff val="5000"/>
                  </a:schemeClr>
                </a:solidFill>
                <a:latin typeface="標楷體" panose="03000509000000000000" pitchFamily="65" charset="-120"/>
                <a:ea typeface="標楷體" panose="03000509000000000000" pitchFamily="65" charset="-120"/>
              </a:rPr>
              <a:t>、</a:t>
            </a:r>
            <a:r>
              <a:rPr lang="zh-TW" altLang="zh-TW" sz="2400" u="sng" dirty="0">
                <a:solidFill>
                  <a:srgbClr val="FF0000"/>
                </a:solidFill>
                <a:latin typeface="標楷體" panose="03000509000000000000" pitchFamily="65" charset="-120"/>
                <a:ea typeface="標楷體" panose="03000509000000000000" pitchFamily="65" charset="-120"/>
              </a:rPr>
              <a:t>實施都市更新地區面臨永久性空地</a:t>
            </a:r>
            <a:r>
              <a:rPr lang="zh-TW" altLang="zh-TW" sz="2400" dirty="0">
                <a:solidFill>
                  <a:schemeClr val="tx1">
                    <a:lumMod val="95000"/>
                    <a:lumOff val="5000"/>
                  </a:schemeClr>
                </a:solidFill>
                <a:latin typeface="標楷體" panose="03000509000000000000" pitchFamily="65" charset="-120"/>
                <a:ea typeface="標楷體" panose="03000509000000000000" pitchFamily="65" charset="-120"/>
              </a:rPr>
              <a:t>或其他都市計畫</a:t>
            </a:r>
            <a:r>
              <a:rPr lang="zh-TW" altLang="zh-TW" sz="2400" u="sng" dirty="0">
                <a:solidFill>
                  <a:srgbClr val="FF0000"/>
                </a:solidFill>
                <a:latin typeface="標楷體" panose="03000509000000000000" pitchFamily="65" charset="-120"/>
                <a:ea typeface="標楷體" panose="03000509000000000000" pitchFamily="65" charset="-120"/>
              </a:rPr>
              <a:t>指定地區</a:t>
            </a:r>
            <a:r>
              <a:rPr lang="zh-TW" altLang="zh-TW" sz="2400" dirty="0">
                <a:solidFill>
                  <a:schemeClr val="tx1">
                    <a:lumMod val="95000"/>
                    <a:lumOff val="5000"/>
                  </a:schemeClr>
                </a:solidFill>
                <a:latin typeface="標楷體" panose="03000509000000000000" pitchFamily="65" charset="-120"/>
                <a:ea typeface="標楷體" panose="03000509000000000000" pitchFamily="65" charset="-120"/>
              </a:rPr>
              <a:t>範圍內之接受基地，其可移入容積得酌予增加。但不得超過該</a:t>
            </a:r>
            <a:r>
              <a:rPr lang="zh-TW" altLang="zh-TW" sz="2400" b="1" dirty="0">
                <a:solidFill>
                  <a:srgbClr val="7030A0"/>
                </a:solidFill>
                <a:latin typeface="標楷體" panose="03000509000000000000" pitchFamily="65" charset="-120"/>
                <a:ea typeface="標楷體" panose="03000509000000000000" pitchFamily="65" charset="-120"/>
              </a:rPr>
              <a:t>接受基地基準容積之百分之四十</a:t>
            </a:r>
            <a:r>
              <a:rPr lang="zh-TW" altLang="zh-TW" sz="2400" dirty="0">
                <a:solidFill>
                  <a:schemeClr val="tx2"/>
                </a:solidFill>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a:p>
            <a:r>
              <a:rPr lang="en-US" altLang="zh-TW" sz="2400" dirty="0">
                <a:latin typeface="標楷體" panose="03000509000000000000" pitchFamily="65" charset="-120"/>
                <a:ea typeface="標楷體" panose="03000509000000000000" pitchFamily="65" charset="-120"/>
              </a:rPr>
              <a:t>3.</a:t>
            </a:r>
            <a:r>
              <a:rPr lang="zh-TW" altLang="zh-TW" sz="2400" dirty="0">
                <a:latin typeface="標楷體" panose="03000509000000000000" pitchFamily="65" charset="-120"/>
                <a:ea typeface="標楷體" panose="03000509000000000000" pitchFamily="65" charset="-120"/>
              </a:rPr>
              <a:t>接受基地於申請建築時，因基地條件之限制，而未能完全使用其獲准移入之容積者，得依本辦法規定，</a:t>
            </a:r>
            <a:r>
              <a:rPr lang="zh-TW" altLang="zh-TW" sz="2400" b="1" u="sng" dirty="0">
                <a:solidFill>
                  <a:srgbClr val="FF0000"/>
                </a:solidFill>
                <a:latin typeface="標楷體" panose="03000509000000000000" pitchFamily="65" charset="-120"/>
                <a:ea typeface="標楷體" panose="03000509000000000000" pitchFamily="65" charset="-120"/>
              </a:rPr>
              <a:t>移轉至同一主要計畫地區範圍內</a:t>
            </a:r>
            <a:r>
              <a:rPr lang="zh-TW" altLang="zh-TW" sz="2400" dirty="0">
                <a:latin typeface="標楷體" panose="03000509000000000000" pitchFamily="65" charset="-120"/>
                <a:ea typeface="標楷體" panose="03000509000000000000" pitchFamily="65" charset="-120"/>
              </a:rPr>
              <a:t>之其他可建築土地建築使用，</a:t>
            </a:r>
            <a:r>
              <a:rPr lang="zh-TW" altLang="zh-TW" sz="2400" b="1" u="sng" dirty="0">
                <a:solidFill>
                  <a:srgbClr val="FF0000"/>
                </a:solidFill>
                <a:latin typeface="標楷體" panose="03000509000000000000" pitchFamily="65" charset="-120"/>
                <a:ea typeface="標楷體" panose="03000509000000000000" pitchFamily="65" charset="-120"/>
              </a:rPr>
              <a:t>並以</a:t>
            </a:r>
            <a:r>
              <a:rPr lang="en-US" altLang="zh-TW" sz="2400" b="1" u="sng" dirty="0">
                <a:solidFill>
                  <a:srgbClr val="FF0000"/>
                </a:solidFill>
                <a:latin typeface="標楷體" panose="03000509000000000000" pitchFamily="65" charset="-120"/>
                <a:ea typeface="標楷體" panose="03000509000000000000" pitchFamily="65" charset="-120"/>
              </a:rPr>
              <a:t>1</a:t>
            </a:r>
            <a:r>
              <a:rPr lang="zh-TW" altLang="zh-TW" sz="2400" b="1" u="sng" dirty="0">
                <a:solidFill>
                  <a:srgbClr val="FF0000"/>
                </a:solidFill>
                <a:latin typeface="標楷體" panose="03000509000000000000" pitchFamily="65" charset="-120"/>
                <a:ea typeface="標楷體" panose="03000509000000000000" pitchFamily="65" charset="-120"/>
              </a:rPr>
              <a:t>次為限</a:t>
            </a:r>
            <a:r>
              <a:rPr lang="zh-TW" altLang="zh-TW" sz="2400" dirty="0">
                <a:latin typeface="標楷體" panose="03000509000000000000" pitchFamily="65" charset="-120"/>
                <a:ea typeface="標楷體" panose="03000509000000000000" pitchFamily="65" charset="-120"/>
              </a:rPr>
              <a:t>。</a:t>
            </a:r>
          </a:p>
        </p:txBody>
      </p:sp>
      <p:grpSp>
        <p:nvGrpSpPr>
          <p:cNvPr id="2" name="群組 1"/>
          <p:cNvGrpSpPr/>
          <p:nvPr/>
        </p:nvGrpSpPr>
        <p:grpSpPr>
          <a:xfrm>
            <a:off x="7364174" y="980728"/>
            <a:ext cx="2184718" cy="1512168"/>
            <a:chOff x="6674057" y="1124744"/>
            <a:chExt cx="1764196" cy="1329673"/>
          </a:xfrm>
        </p:grpSpPr>
        <p:sp>
          <p:nvSpPr>
            <p:cNvPr id="10" name="平行四邊形 9"/>
            <p:cNvSpPr/>
            <p:nvPr/>
          </p:nvSpPr>
          <p:spPr>
            <a:xfrm>
              <a:off x="6674057" y="1843695"/>
              <a:ext cx="1764196" cy="610722"/>
            </a:xfrm>
            <a:prstGeom prst="parallelogram">
              <a:avLst>
                <a:gd name="adj" fmla="val 79754"/>
              </a:avLst>
            </a:prstGeom>
          </p:spPr>
          <p:style>
            <a:lnRef idx="1">
              <a:schemeClr val="accent2"/>
            </a:lnRef>
            <a:fillRef idx="2">
              <a:schemeClr val="accent2"/>
            </a:fillRef>
            <a:effectRef idx="1">
              <a:schemeClr val="accent2"/>
            </a:effectRef>
            <a:fontRef idx="minor">
              <a:schemeClr val="dk1"/>
            </a:fontRef>
          </p:style>
          <p:txBody>
            <a:bodyPr rtlCol="0" anchor="ctr"/>
            <a:lstStyle/>
            <a:p>
              <a:pPr algn="ctr"/>
              <a:endParaRPr lang="zh-TW" altLang="en-US"/>
            </a:p>
          </p:txBody>
        </p:sp>
        <p:sp>
          <p:nvSpPr>
            <p:cNvPr id="11" name="向下箭號 10"/>
            <p:cNvSpPr/>
            <p:nvPr/>
          </p:nvSpPr>
          <p:spPr>
            <a:xfrm>
              <a:off x="6804248" y="1124744"/>
              <a:ext cx="1512168" cy="1037286"/>
            </a:xfrm>
            <a:prstGeom prst="down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4" name="矩形 13"/>
            <p:cNvSpPr/>
            <p:nvPr/>
          </p:nvSpPr>
          <p:spPr>
            <a:xfrm>
              <a:off x="6996430" y="1253669"/>
              <a:ext cx="1224136" cy="514202"/>
            </a:xfrm>
            <a:prstGeom prst="rect">
              <a:avLst/>
            </a:prstGeom>
          </p:spPr>
          <p:txBody>
            <a:bodyPr wrap="square">
              <a:spAutoFit/>
            </a:bodyPr>
            <a:lstStyle/>
            <a:p>
              <a:pPr algn="ctr"/>
              <a:r>
                <a:rPr lang="en-US" altLang="zh-TW" sz="32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rPr>
                <a:t>30%</a:t>
              </a:r>
              <a:endParaRPr lang="zh-TW" altLang="en-US" sz="32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endParaRPr>
            </a:p>
          </p:txBody>
        </p:sp>
      </p:grpSp>
      <p:sp>
        <p:nvSpPr>
          <p:cNvPr id="16" name="矩形 15"/>
          <p:cNvSpPr/>
          <p:nvPr/>
        </p:nvSpPr>
        <p:spPr>
          <a:xfrm>
            <a:off x="7408678" y="2500828"/>
            <a:ext cx="1897808" cy="369332"/>
          </a:xfrm>
          <a:prstGeom prst="rect">
            <a:avLst/>
          </a:prstGeom>
        </p:spPr>
        <p:txBody>
          <a:bodyPr wrap="square" lIns="91434" tIns="45718" rIns="91434" bIns="45718">
            <a:spAutoFit/>
          </a:bodyPr>
          <a:lstStyle/>
          <a:p>
            <a:r>
              <a:rPr lang="zh-TW" altLang="en-US" dirty="0">
                <a:solidFill>
                  <a:srgbClr val="FF0000"/>
                </a:solidFill>
                <a:latin typeface="標楷體" panose="03000509000000000000" pitchFamily="65" charset="-120"/>
                <a:ea typeface="標楷體" panose="03000509000000000000" pitchFamily="65" charset="-120"/>
              </a:rPr>
              <a:t>一般</a:t>
            </a:r>
            <a:r>
              <a:rPr lang="zh-TW" altLang="zh-TW" dirty="0">
                <a:solidFill>
                  <a:srgbClr val="FF0000"/>
                </a:solidFill>
                <a:latin typeface="標楷體" panose="03000509000000000000" pitchFamily="65" charset="-120"/>
                <a:ea typeface="標楷體" panose="03000509000000000000" pitchFamily="65" charset="-120"/>
              </a:rPr>
              <a:t>接受基地</a:t>
            </a:r>
            <a:endParaRPr lang="en-US" altLang="zh-TW" dirty="0">
              <a:solidFill>
                <a:srgbClr val="FF0000"/>
              </a:solidFill>
              <a:latin typeface="標楷體" panose="03000509000000000000" pitchFamily="65" charset="-120"/>
              <a:ea typeface="標楷體" panose="03000509000000000000" pitchFamily="65" charset="-120"/>
            </a:endParaRPr>
          </a:p>
        </p:txBody>
      </p:sp>
      <p:sp>
        <p:nvSpPr>
          <p:cNvPr id="17" name="矩形 16"/>
          <p:cNvSpPr/>
          <p:nvPr/>
        </p:nvSpPr>
        <p:spPr>
          <a:xfrm>
            <a:off x="6591182" y="4437112"/>
            <a:ext cx="3174361" cy="923330"/>
          </a:xfrm>
          <a:prstGeom prst="rect">
            <a:avLst/>
          </a:prstGeom>
        </p:spPr>
        <p:txBody>
          <a:bodyPr wrap="square" lIns="91434" tIns="45718" rIns="91434" bIns="45718">
            <a:spAutoFit/>
          </a:bodyPr>
          <a:lstStyle/>
          <a:p>
            <a:r>
              <a:rPr lang="zh-TW" altLang="zh-TW" dirty="0">
                <a:solidFill>
                  <a:srgbClr val="7030A0"/>
                </a:solidFill>
                <a:latin typeface="標楷體" panose="03000509000000000000" pitchFamily="65" charset="-120"/>
                <a:ea typeface="標楷體" panose="03000509000000000000" pitchFamily="65" charset="-120"/>
              </a:rPr>
              <a:t>整體開發地區、實施都市更新地區面臨永久性空地或其他都市計畫指定地區範圍內</a:t>
            </a:r>
            <a:endParaRPr lang="en-US" altLang="zh-TW" dirty="0">
              <a:solidFill>
                <a:srgbClr val="FF0000"/>
              </a:solidFill>
              <a:latin typeface="標楷體" panose="03000509000000000000" pitchFamily="65" charset="-120"/>
              <a:ea typeface="標楷體" panose="03000509000000000000" pitchFamily="65" charset="-120"/>
            </a:endParaRPr>
          </a:p>
        </p:txBody>
      </p:sp>
      <p:grpSp>
        <p:nvGrpSpPr>
          <p:cNvPr id="18" name="群組 17"/>
          <p:cNvGrpSpPr/>
          <p:nvPr/>
        </p:nvGrpSpPr>
        <p:grpSpPr>
          <a:xfrm>
            <a:off x="7273284" y="2924945"/>
            <a:ext cx="2184718" cy="1512168"/>
            <a:chOff x="6674057" y="1124744"/>
            <a:chExt cx="1764196" cy="1329673"/>
          </a:xfrm>
        </p:grpSpPr>
        <p:sp>
          <p:nvSpPr>
            <p:cNvPr id="19" name="平行四邊形 18"/>
            <p:cNvSpPr/>
            <p:nvPr/>
          </p:nvSpPr>
          <p:spPr>
            <a:xfrm>
              <a:off x="6674057" y="1843695"/>
              <a:ext cx="1764196" cy="610722"/>
            </a:xfrm>
            <a:prstGeom prst="parallelogram">
              <a:avLst>
                <a:gd name="adj" fmla="val 79754"/>
              </a:avLst>
            </a:prstGeom>
          </p:spPr>
          <p:style>
            <a:lnRef idx="1">
              <a:schemeClr val="accent4"/>
            </a:lnRef>
            <a:fillRef idx="2">
              <a:schemeClr val="accent4"/>
            </a:fillRef>
            <a:effectRef idx="1">
              <a:schemeClr val="accent4"/>
            </a:effectRef>
            <a:fontRef idx="minor">
              <a:schemeClr val="dk1"/>
            </a:fontRef>
          </p:style>
          <p:txBody>
            <a:bodyPr rtlCol="0" anchor="ctr"/>
            <a:lstStyle/>
            <a:p>
              <a:pPr algn="ctr"/>
              <a:endParaRPr lang="zh-TW" altLang="en-US"/>
            </a:p>
          </p:txBody>
        </p:sp>
        <p:sp>
          <p:nvSpPr>
            <p:cNvPr id="20" name="向下箭號 19"/>
            <p:cNvSpPr/>
            <p:nvPr/>
          </p:nvSpPr>
          <p:spPr>
            <a:xfrm>
              <a:off x="6804248" y="1124744"/>
              <a:ext cx="1512168" cy="1037286"/>
            </a:xfrm>
            <a:prstGeom prst="downArrow">
              <a:avLst/>
            </a:prstGeom>
          </p:spPr>
          <p:style>
            <a:lnRef idx="2">
              <a:schemeClr val="accent4">
                <a:shade val="50000"/>
              </a:schemeClr>
            </a:lnRef>
            <a:fillRef idx="1">
              <a:schemeClr val="accent4"/>
            </a:fillRef>
            <a:effectRef idx="0">
              <a:schemeClr val="accent4"/>
            </a:effectRef>
            <a:fontRef idx="minor">
              <a:schemeClr val="lt1"/>
            </a:fontRef>
          </p:style>
          <p:txBody>
            <a:bodyPr rtlCol="0" anchor="ctr"/>
            <a:lstStyle/>
            <a:p>
              <a:pPr algn="ctr"/>
              <a:endParaRPr lang="zh-TW" altLang="en-US"/>
            </a:p>
          </p:txBody>
        </p:sp>
        <p:sp>
          <p:nvSpPr>
            <p:cNvPr id="21" name="矩形 20"/>
            <p:cNvSpPr/>
            <p:nvPr/>
          </p:nvSpPr>
          <p:spPr>
            <a:xfrm>
              <a:off x="6996430" y="1253669"/>
              <a:ext cx="1224136" cy="514202"/>
            </a:xfrm>
            <a:prstGeom prst="rect">
              <a:avLst/>
            </a:prstGeom>
          </p:spPr>
          <p:txBody>
            <a:bodyPr wrap="square">
              <a:spAutoFit/>
            </a:bodyPr>
            <a:lstStyle/>
            <a:p>
              <a:pPr algn="ctr"/>
              <a:r>
                <a:rPr lang="en-US" altLang="zh-TW" sz="32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rPr>
                <a:t>40%</a:t>
              </a:r>
              <a:endParaRPr lang="zh-TW" altLang="en-US" sz="3200" b="1" dirty="0">
                <a:solidFill>
                  <a:schemeClr val="bg1"/>
                </a:solidFill>
                <a:effectLst>
                  <a:outerShdw blurRad="38100" dist="38100" dir="2700000" algn="tl">
                    <a:srgbClr val="000000">
                      <a:alpha val="43137"/>
                    </a:srgbClr>
                  </a:outerShdw>
                </a:effectLst>
                <a:latin typeface="標楷體" pitchFamily="65" charset="-120"/>
                <a:ea typeface="標楷體" pitchFamily="65" charset="-120"/>
              </a:endParaRPr>
            </a:p>
          </p:txBody>
        </p:sp>
      </p:grpSp>
      <p:sp>
        <p:nvSpPr>
          <p:cNvPr id="22" name="矩形 21"/>
          <p:cNvSpPr/>
          <p:nvPr/>
        </p:nvSpPr>
        <p:spPr>
          <a:xfrm>
            <a:off x="5601072" y="5550331"/>
            <a:ext cx="4456734" cy="830997"/>
          </a:xfrm>
          <a:prstGeom prst="rect">
            <a:avLst/>
          </a:prstGeom>
        </p:spPr>
        <p:txBody>
          <a:bodyPr wrap="square" lIns="91434" tIns="45718" rIns="91434" bIns="45718">
            <a:spAutoFit/>
          </a:bodyPr>
          <a:lstStyle/>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依內政部營建署容積移轉實施辦法 第八條</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內政部</a:t>
            </a:r>
            <a:r>
              <a:rPr lang="en-US" altLang="zh-TW" sz="1600" dirty="0">
                <a:latin typeface="標楷體" panose="03000509000000000000" pitchFamily="65" charset="-120"/>
                <a:ea typeface="標楷體" panose="03000509000000000000" pitchFamily="65" charset="-120"/>
              </a:rPr>
              <a:t>88.4.6</a:t>
            </a:r>
            <a:r>
              <a:rPr lang="zh-TW" altLang="en-US" sz="1600" dirty="0">
                <a:latin typeface="標楷體" panose="03000509000000000000" pitchFamily="65" charset="-120"/>
                <a:ea typeface="標楷體" panose="03000509000000000000" pitchFamily="65" charset="-120"/>
              </a:rPr>
              <a:t>台內營字第</a:t>
            </a:r>
            <a:r>
              <a:rPr lang="en-US" altLang="zh-TW" sz="1600" dirty="0">
                <a:latin typeface="標楷體" panose="03000509000000000000" pitchFamily="65" charset="-120"/>
                <a:ea typeface="標楷體" panose="03000509000000000000" pitchFamily="65" charset="-120"/>
              </a:rPr>
              <a:t>8872676</a:t>
            </a:r>
            <a:r>
              <a:rPr lang="zh-TW" altLang="en-US" sz="1600" dirty="0">
                <a:latin typeface="標楷體" panose="03000509000000000000" pitchFamily="65" charset="-120"/>
                <a:ea typeface="標楷體" panose="03000509000000000000" pitchFamily="65" charset="-120"/>
              </a:rPr>
              <a:t>號令訂定、</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中華民國九十年七月一日施行</a:t>
            </a:r>
            <a:r>
              <a:rPr lang="en-US" altLang="zh-TW" sz="1600" dirty="0">
                <a:latin typeface="標楷體" panose="03000509000000000000" pitchFamily="65" charset="-120"/>
                <a:ea typeface="標楷體" panose="03000509000000000000" pitchFamily="65" charset="-120"/>
              </a:rPr>
              <a:t>)</a:t>
            </a:r>
          </a:p>
        </p:txBody>
      </p:sp>
      <p:sp>
        <p:nvSpPr>
          <p:cNvPr id="25"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4-4</a:t>
            </a:r>
          </a:p>
        </p:txBody>
      </p:sp>
      <p:sp>
        <p:nvSpPr>
          <p:cNvPr id="26" name="文字方塊 25"/>
          <p:cNvSpPr txBox="1"/>
          <p:nvPr/>
        </p:nvSpPr>
        <p:spPr>
          <a:xfrm>
            <a:off x="200472" y="529516"/>
            <a:ext cx="7956884" cy="523216"/>
          </a:xfrm>
          <a:prstGeom prst="rect">
            <a:avLst/>
          </a:prstGeom>
          <a:noFill/>
        </p:spPr>
        <p:txBody>
          <a:bodyPr wrap="square" lIns="91434" tIns="45718" rIns="91434" bIns="45718" rtlCol="0">
            <a:spAutoFit/>
          </a:bodyPr>
          <a:lstStyle/>
          <a:p>
            <a:r>
              <a:rPr lang="zh-TW" altLang="en-US" sz="2800" b="1" dirty="0">
                <a:latin typeface="標楷體"/>
                <a:ea typeface="標楷體"/>
              </a:rPr>
              <a:t>四、</a:t>
            </a:r>
            <a:r>
              <a:rPr lang="zh-TW" altLang="en-US" sz="2800" b="1" dirty="0">
                <a:latin typeface="標楷體" panose="03000509000000000000" pitchFamily="65" charset="-120"/>
                <a:ea typeface="標楷體" panose="03000509000000000000" pitchFamily="65" charset="-120"/>
              </a:rPr>
              <a:t>容積移轉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接收限制</a:t>
            </a:r>
          </a:p>
        </p:txBody>
      </p:sp>
      <p:sp>
        <p:nvSpPr>
          <p:cNvPr id="23" name="矩形 2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781088245"/>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1343599" y="1267247"/>
            <a:ext cx="6903767" cy="1569656"/>
          </a:xfrm>
          <a:prstGeom prst="rect">
            <a:avLst/>
          </a:prstGeom>
        </p:spPr>
        <p:txBody>
          <a:bodyPr wrap="square" lIns="91434" tIns="45718" rIns="91434" bIns="45718">
            <a:spAutoFit/>
          </a:bodyPr>
          <a:lstStyle/>
          <a:p>
            <a:r>
              <a:rPr lang="zh-TW" altLang="en-US" sz="2400" dirty="0">
                <a:latin typeface="標楷體" pitchFamily="65" charset="-120"/>
                <a:ea typeface="標楷體" pitchFamily="65" charset="-120"/>
              </a:rPr>
              <a:t>按照申請容積移轉當期</a:t>
            </a:r>
            <a:endParaRPr lang="en-US" altLang="zh-TW" sz="2400" dirty="0">
              <a:latin typeface="標楷體" pitchFamily="65" charset="-120"/>
              <a:ea typeface="標楷體" pitchFamily="65" charset="-120"/>
            </a:endParaRPr>
          </a:p>
          <a:p>
            <a:r>
              <a:rPr lang="zh-TW" altLang="en-US" sz="2400" dirty="0">
                <a:latin typeface="標楷體" pitchFamily="65" charset="-120"/>
                <a:ea typeface="標楷體" pitchFamily="65" charset="-120"/>
              </a:rPr>
              <a:t>各該送出基地及接受基地</a:t>
            </a:r>
            <a:r>
              <a:rPr lang="zh-TW" altLang="en-US" sz="2400" b="1" u="sng" dirty="0">
                <a:solidFill>
                  <a:schemeClr val="accent4">
                    <a:lumMod val="75000"/>
                  </a:schemeClr>
                </a:solidFill>
                <a:latin typeface="標楷體" pitchFamily="65" charset="-120"/>
                <a:ea typeface="標楷體" pitchFamily="65" charset="-120"/>
              </a:rPr>
              <a:t>公告土地現值之比值計算</a:t>
            </a:r>
            <a:endParaRPr lang="en-US" altLang="zh-TW" sz="2400" b="1" u="sng" dirty="0">
              <a:solidFill>
                <a:schemeClr val="accent4">
                  <a:lumMod val="75000"/>
                </a:schemeClr>
              </a:solidFill>
              <a:latin typeface="標楷體" pitchFamily="65" charset="-120"/>
              <a:ea typeface="標楷體" pitchFamily="65" charset="-120"/>
            </a:endParaRPr>
          </a:p>
          <a:p>
            <a:r>
              <a:rPr lang="zh-TW" altLang="en-US" sz="2400" b="1" u="sng" dirty="0">
                <a:solidFill>
                  <a:schemeClr val="accent4">
                    <a:lumMod val="75000"/>
                  </a:schemeClr>
                </a:solidFill>
                <a:latin typeface="標楷體" pitchFamily="65" charset="-120"/>
                <a:ea typeface="標楷體" pitchFamily="65" charset="-120"/>
              </a:rPr>
              <a:t>接受基地移入送出基地之容積</a:t>
            </a:r>
            <a:endParaRPr lang="en-US" altLang="zh-TW" sz="2400" b="1" u="sng" dirty="0">
              <a:solidFill>
                <a:schemeClr val="accent4">
                  <a:lumMod val="75000"/>
                </a:schemeClr>
              </a:solidFill>
              <a:latin typeface="標楷體" pitchFamily="65" charset="-120"/>
              <a:ea typeface="標楷體" pitchFamily="65" charset="-120"/>
            </a:endParaRPr>
          </a:p>
          <a:p>
            <a:r>
              <a:rPr lang="zh-TW" altLang="en-US" sz="2400" dirty="0">
                <a:latin typeface="標楷體" pitchFamily="65" charset="-120"/>
                <a:ea typeface="標楷體" pitchFamily="65" charset="-120"/>
              </a:rPr>
              <a:t>其計算公式如下：</a:t>
            </a:r>
          </a:p>
        </p:txBody>
      </p:sp>
      <p:sp>
        <p:nvSpPr>
          <p:cNvPr id="10" name="乘號 9"/>
          <p:cNvSpPr/>
          <p:nvPr/>
        </p:nvSpPr>
        <p:spPr>
          <a:xfrm>
            <a:off x="2273648" y="3717032"/>
            <a:ext cx="702078" cy="936104"/>
          </a:xfrm>
          <a:prstGeom prst="mathMultiply">
            <a:avLst/>
          </a:prstGeom>
        </p:spPr>
        <p:style>
          <a:lnRef idx="2">
            <a:schemeClr val="accent4">
              <a:shade val="50000"/>
            </a:schemeClr>
          </a:lnRef>
          <a:fillRef idx="1">
            <a:schemeClr val="accent4"/>
          </a:fillRef>
          <a:effectRef idx="0">
            <a:schemeClr val="accent4"/>
          </a:effectRef>
          <a:fontRef idx="minor">
            <a:schemeClr val="lt1"/>
          </a:fontRef>
        </p:style>
        <p:txBody>
          <a:bodyPr lIns="91434" tIns="45718" rIns="91434" bIns="45718" rtlCol="0" anchor="ctr"/>
          <a:lstStyle/>
          <a:p>
            <a:pPr algn="ctr"/>
            <a:endParaRPr lang="zh-TW" altLang="en-US"/>
          </a:p>
        </p:txBody>
      </p:sp>
      <p:sp>
        <p:nvSpPr>
          <p:cNvPr id="11" name="減號 10"/>
          <p:cNvSpPr/>
          <p:nvPr/>
        </p:nvSpPr>
        <p:spPr>
          <a:xfrm>
            <a:off x="4517897" y="3933057"/>
            <a:ext cx="5850650" cy="432048"/>
          </a:xfrm>
          <a:prstGeom prst="mathMinus">
            <a:avLst/>
          </a:prstGeom>
        </p:spPr>
        <p:style>
          <a:lnRef idx="1">
            <a:schemeClr val="accent2"/>
          </a:lnRef>
          <a:fillRef idx="3">
            <a:schemeClr val="accent2"/>
          </a:fillRef>
          <a:effectRef idx="2">
            <a:schemeClr val="accent2"/>
          </a:effectRef>
          <a:fontRef idx="minor">
            <a:schemeClr val="lt1"/>
          </a:fontRef>
        </p:style>
        <p:txBody>
          <a:bodyPr lIns="91434" tIns="45718" rIns="91434" bIns="45718" rtlCol="0" anchor="ctr"/>
          <a:lstStyle/>
          <a:p>
            <a:pPr algn="ctr"/>
            <a:endParaRPr lang="zh-TW" altLang="en-US"/>
          </a:p>
        </p:txBody>
      </p:sp>
      <p:sp>
        <p:nvSpPr>
          <p:cNvPr id="12" name="矩形 11"/>
          <p:cNvSpPr/>
          <p:nvPr/>
        </p:nvSpPr>
        <p:spPr>
          <a:xfrm>
            <a:off x="635466" y="3140968"/>
            <a:ext cx="1638182" cy="1872208"/>
          </a:xfrm>
          <a:prstGeom prst="rect">
            <a:avLst/>
          </a:prstGeom>
        </p:spPr>
        <p:style>
          <a:lnRef idx="1">
            <a:schemeClr val="accent4"/>
          </a:lnRef>
          <a:fillRef idx="2">
            <a:schemeClr val="accent4"/>
          </a:fillRef>
          <a:effectRef idx="1">
            <a:schemeClr val="accent4"/>
          </a:effectRef>
          <a:fontRef idx="minor">
            <a:schemeClr val="dk1"/>
          </a:fontRef>
        </p:style>
        <p:txBody>
          <a:bodyPr lIns="91434" tIns="45718" rIns="91434" bIns="45718" rtlCol="0" anchor="ctr"/>
          <a:lstStyle/>
          <a:p>
            <a:pPr algn="ctr"/>
            <a:endParaRPr lang="zh-TW" altLang="en-US"/>
          </a:p>
        </p:txBody>
      </p:sp>
      <p:sp>
        <p:nvSpPr>
          <p:cNvPr id="13" name="矩形 12"/>
          <p:cNvSpPr/>
          <p:nvPr/>
        </p:nvSpPr>
        <p:spPr>
          <a:xfrm>
            <a:off x="5472004" y="2852936"/>
            <a:ext cx="4056451" cy="1008112"/>
          </a:xfrm>
          <a:prstGeom prst="rect">
            <a:avLst/>
          </a:prstGeom>
        </p:spPr>
        <p:style>
          <a:lnRef idx="2">
            <a:schemeClr val="accent4"/>
          </a:lnRef>
          <a:fillRef idx="1">
            <a:schemeClr val="lt1"/>
          </a:fillRef>
          <a:effectRef idx="0">
            <a:schemeClr val="accent4"/>
          </a:effectRef>
          <a:fontRef idx="minor">
            <a:schemeClr val="dk1"/>
          </a:fontRef>
        </p:style>
        <p:txBody>
          <a:bodyPr lIns="91434" tIns="45718" rIns="91434" bIns="45718" rtlCol="0" anchor="ctr"/>
          <a:lstStyle/>
          <a:p>
            <a:pPr algn="ctr"/>
            <a:endParaRPr lang="zh-TW" altLang="en-US"/>
          </a:p>
        </p:txBody>
      </p:sp>
      <p:sp>
        <p:nvSpPr>
          <p:cNvPr id="14" name="矩形 13"/>
          <p:cNvSpPr/>
          <p:nvPr/>
        </p:nvSpPr>
        <p:spPr>
          <a:xfrm>
            <a:off x="635466" y="3258269"/>
            <a:ext cx="1638182" cy="1538883"/>
          </a:xfrm>
          <a:prstGeom prst="rect">
            <a:avLst/>
          </a:prstGeom>
        </p:spPr>
        <p:txBody>
          <a:bodyPr wrap="square" lIns="91434" tIns="45718" rIns="91434" bIns="45718">
            <a:spAutoFit/>
          </a:bodyPr>
          <a:lstStyle/>
          <a:p>
            <a:pPr algn="ctr"/>
            <a:r>
              <a:rPr lang="zh-TW" altLang="en-US" sz="3500" b="1" dirty="0">
                <a:solidFill>
                  <a:schemeClr val="accent4">
                    <a:lumMod val="75000"/>
                  </a:schemeClr>
                </a:solidFill>
                <a:latin typeface="標楷體" pitchFamily="65" charset="-120"/>
                <a:ea typeface="標楷體" pitchFamily="65" charset="-120"/>
              </a:rPr>
              <a:t>送出</a:t>
            </a:r>
            <a:endParaRPr lang="en-US" altLang="zh-TW" sz="3500" b="1" dirty="0">
              <a:solidFill>
                <a:schemeClr val="accent4">
                  <a:lumMod val="75000"/>
                </a:schemeClr>
              </a:solidFill>
              <a:latin typeface="標楷體" pitchFamily="65" charset="-120"/>
              <a:ea typeface="標楷體" pitchFamily="65" charset="-120"/>
            </a:endParaRPr>
          </a:p>
          <a:p>
            <a:pPr algn="ctr"/>
            <a:r>
              <a:rPr lang="zh-TW" altLang="en-US" sz="3500" b="1" dirty="0">
                <a:solidFill>
                  <a:schemeClr val="accent4">
                    <a:lumMod val="75000"/>
                  </a:schemeClr>
                </a:solidFill>
                <a:latin typeface="標楷體" pitchFamily="65" charset="-120"/>
                <a:ea typeface="標楷體" pitchFamily="65" charset="-120"/>
              </a:rPr>
              <a:t>基地</a:t>
            </a:r>
            <a:endParaRPr lang="en-US" altLang="zh-TW" sz="3500" b="1" dirty="0">
              <a:solidFill>
                <a:schemeClr val="accent4">
                  <a:lumMod val="75000"/>
                </a:schemeClr>
              </a:solidFill>
              <a:latin typeface="標楷體" pitchFamily="65" charset="-120"/>
              <a:ea typeface="標楷體" pitchFamily="65" charset="-120"/>
            </a:endParaRPr>
          </a:p>
          <a:p>
            <a:pPr algn="ctr"/>
            <a:r>
              <a:rPr lang="zh-TW" altLang="en-US" sz="2400" b="1" dirty="0">
                <a:solidFill>
                  <a:schemeClr val="accent4">
                    <a:lumMod val="75000"/>
                  </a:schemeClr>
                </a:solidFill>
                <a:latin typeface="標楷體" pitchFamily="65" charset="-120"/>
                <a:ea typeface="標楷體" pitchFamily="65" charset="-120"/>
              </a:rPr>
              <a:t>土地面積</a:t>
            </a:r>
          </a:p>
        </p:txBody>
      </p:sp>
      <p:sp>
        <p:nvSpPr>
          <p:cNvPr id="15" name="矩形 14"/>
          <p:cNvSpPr/>
          <p:nvPr/>
        </p:nvSpPr>
        <p:spPr>
          <a:xfrm>
            <a:off x="5219977" y="3019601"/>
            <a:ext cx="4602511" cy="769441"/>
          </a:xfrm>
          <a:prstGeom prst="rect">
            <a:avLst/>
          </a:prstGeom>
        </p:spPr>
        <p:txBody>
          <a:bodyPr wrap="square" lIns="91434" tIns="45718" rIns="91434" bIns="45718">
            <a:spAutoFit/>
          </a:bodyPr>
          <a:lstStyle/>
          <a:p>
            <a:pPr algn="ctr"/>
            <a:r>
              <a:rPr lang="zh-TW" altLang="en-US" sz="2000" dirty="0">
                <a:solidFill>
                  <a:schemeClr val="accent4">
                    <a:lumMod val="75000"/>
                  </a:schemeClr>
                </a:solidFill>
                <a:latin typeface="標楷體" pitchFamily="65" charset="-120"/>
                <a:ea typeface="標楷體" pitchFamily="65" charset="-120"/>
              </a:rPr>
              <a:t>申請容積移轉當期</a:t>
            </a:r>
            <a:endParaRPr lang="en-US" altLang="zh-TW" sz="2000" dirty="0">
              <a:solidFill>
                <a:schemeClr val="accent4">
                  <a:lumMod val="75000"/>
                </a:schemeClr>
              </a:solidFill>
              <a:latin typeface="標楷體" pitchFamily="65" charset="-120"/>
              <a:ea typeface="標楷體" pitchFamily="65" charset="-120"/>
            </a:endParaRPr>
          </a:p>
          <a:p>
            <a:pPr algn="ctr"/>
            <a:r>
              <a:rPr lang="zh-TW" altLang="en-US" sz="2400" b="1" u="sng" dirty="0">
                <a:solidFill>
                  <a:schemeClr val="accent4">
                    <a:lumMod val="75000"/>
                  </a:schemeClr>
                </a:solidFill>
                <a:latin typeface="標楷體" pitchFamily="65" charset="-120"/>
                <a:ea typeface="標楷體" pitchFamily="65" charset="-120"/>
              </a:rPr>
              <a:t>送出基地之公告土地現值</a:t>
            </a:r>
          </a:p>
        </p:txBody>
      </p:sp>
      <p:sp>
        <p:nvSpPr>
          <p:cNvPr id="16" name="矩形 15"/>
          <p:cNvSpPr/>
          <p:nvPr/>
        </p:nvSpPr>
        <p:spPr>
          <a:xfrm>
            <a:off x="5472004" y="4437112"/>
            <a:ext cx="4056451" cy="1008112"/>
          </a:xfrm>
          <a:prstGeom prst="rect">
            <a:avLst/>
          </a:prstGeom>
        </p:spPr>
        <p:style>
          <a:lnRef idx="2">
            <a:schemeClr val="accent2"/>
          </a:lnRef>
          <a:fillRef idx="1">
            <a:schemeClr val="lt1"/>
          </a:fillRef>
          <a:effectRef idx="0">
            <a:schemeClr val="accent2"/>
          </a:effectRef>
          <a:fontRef idx="minor">
            <a:schemeClr val="dk1"/>
          </a:fontRef>
        </p:style>
        <p:txBody>
          <a:bodyPr lIns="91434" tIns="45718" rIns="91434" bIns="45718" rtlCol="0" anchor="ctr"/>
          <a:lstStyle/>
          <a:p>
            <a:pPr algn="ctr"/>
            <a:endParaRPr lang="zh-TW" altLang="en-US"/>
          </a:p>
        </p:txBody>
      </p:sp>
      <p:sp>
        <p:nvSpPr>
          <p:cNvPr id="17" name="矩形 16"/>
          <p:cNvSpPr/>
          <p:nvPr/>
        </p:nvSpPr>
        <p:spPr>
          <a:xfrm>
            <a:off x="5219977" y="4603776"/>
            <a:ext cx="4602511" cy="769441"/>
          </a:xfrm>
          <a:prstGeom prst="rect">
            <a:avLst/>
          </a:prstGeom>
        </p:spPr>
        <p:txBody>
          <a:bodyPr wrap="square" lIns="91434" tIns="45718" rIns="91434" bIns="45718">
            <a:spAutoFit/>
          </a:bodyPr>
          <a:lstStyle/>
          <a:p>
            <a:pPr algn="ctr"/>
            <a:r>
              <a:rPr lang="zh-TW" altLang="en-US" sz="2000" dirty="0">
                <a:solidFill>
                  <a:schemeClr val="accent2"/>
                </a:solidFill>
                <a:latin typeface="標楷體" pitchFamily="65" charset="-120"/>
                <a:ea typeface="標楷體" pitchFamily="65" charset="-120"/>
              </a:rPr>
              <a:t>申請容積移轉當期</a:t>
            </a:r>
            <a:endParaRPr lang="en-US" altLang="zh-TW" sz="2000" dirty="0">
              <a:solidFill>
                <a:schemeClr val="accent2"/>
              </a:solidFill>
              <a:latin typeface="標楷體" pitchFamily="65" charset="-120"/>
              <a:ea typeface="標楷體" pitchFamily="65" charset="-120"/>
            </a:endParaRPr>
          </a:p>
          <a:p>
            <a:pPr algn="ctr"/>
            <a:r>
              <a:rPr lang="zh-TW" altLang="en-US" sz="2400" b="1" u="sng" dirty="0">
                <a:solidFill>
                  <a:schemeClr val="accent2"/>
                </a:solidFill>
                <a:latin typeface="標楷體" pitchFamily="65" charset="-120"/>
                <a:ea typeface="標楷體" pitchFamily="65" charset="-120"/>
              </a:rPr>
              <a:t>接受基地之公告土地現值</a:t>
            </a:r>
          </a:p>
        </p:txBody>
      </p:sp>
      <p:sp>
        <p:nvSpPr>
          <p:cNvPr id="18" name="乘號 17"/>
          <p:cNvSpPr/>
          <p:nvPr/>
        </p:nvSpPr>
        <p:spPr>
          <a:xfrm>
            <a:off x="4613908" y="3717032"/>
            <a:ext cx="702078" cy="936104"/>
          </a:xfrm>
          <a:prstGeom prst="mathMultiply">
            <a:avLst/>
          </a:prstGeom>
        </p:spPr>
        <p:style>
          <a:lnRef idx="2">
            <a:schemeClr val="accent2">
              <a:shade val="50000"/>
            </a:schemeClr>
          </a:lnRef>
          <a:fillRef idx="1">
            <a:schemeClr val="accent2"/>
          </a:fillRef>
          <a:effectRef idx="0">
            <a:schemeClr val="accent2"/>
          </a:effectRef>
          <a:fontRef idx="minor">
            <a:schemeClr val="lt1"/>
          </a:fontRef>
        </p:style>
        <p:txBody>
          <a:bodyPr lIns="91434" tIns="45718" rIns="91434" bIns="45718" rtlCol="0" anchor="ctr"/>
          <a:lstStyle/>
          <a:p>
            <a:pPr algn="ctr"/>
            <a:endParaRPr lang="zh-TW" altLang="en-US"/>
          </a:p>
        </p:txBody>
      </p:sp>
      <p:sp>
        <p:nvSpPr>
          <p:cNvPr id="19" name="矩形 18"/>
          <p:cNvSpPr/>
          <p:nvPr/>
        </p:nvSpPr>
        <p:spPr>
          <a:xfrm>
            <a:off x="2975726" y="3140968"/>
            <a:ext cx="1638182" cy="1872208"/>
          </a:xfrm>
          <a:prstGeom prst="rect">
            <a:avLst/>
          </a:prstGeom>
        </p:spPr>
        <p:style>
          <a:lnRef idx="1">
            <a:schemeClr val="accent2"/>
          </a:lnRef>
          <a:fillRef idx="2">
            <a:schemeClr val="accent2"/>
          </a:fillRef>
          <a:effectRef idx="1">
            <a:schemeClr val="accent2"/>
          </a:effectRef>
          <a:fontRef idx="minor">
            <a:schemeClr val="dk1"/>
          </a:fontRef>
        </p:style>
        <p:txBody>
          <a:bodyPr lIns="91434" tIns="45718" rIns="91434" bIns="45718" rtlCol="0" anchor="ctr"/>
          <a:lstStyle/>
          <a:p>
            <a:pPr algn="ctr"/>
            <a:endParaRPr lang="zh-TW" altLang="en-US"/>
          </a:p>
        </p:txBody>
      </p:sp>
      <p:sp>
        <p:nvSpPr>
          <p:cNvPr id="20" name="矩形 19"/>
          <p:cNvSpPr/>
          <p:nvPr/>
        </p:nvSpPr>
        <p:spPr>
          <a:xfrm>
            <a:off x="3131745" y="3299501"/>
            <a:ext cx="1326147" cy="1569660"/>
          </a:xfrm>
          <a:prstGeom prst="rect">
            <a:avLst/>
          </a:prstGeom>
        </p:spPr>
        <p:txBody>
          <a:bodyPr wrap="square" lIns="91434" tIns="45718" rIns="91434" bIns="45718">
            <a:spAutoFit/>
          </a:bodyPr>
          <a:lstStyle/>
          <a:p>
            <a:pPr algn="ctr"/>
            <a:r>
              <a:rPr lang="zh-TW" altLang="en-US" sz="3600" b="1" dirty="0">
                <a:solidFill>
                  <a:schemeClr val="accent2">
                    <a:lumMod val="75000"/>
                  </a:schemeClr>
                </a:solidFill>
                <a:latin typeface="標楷體" pitchFamily="65" charset="-120"/>
                <a:ea typeface="標楷體" pitchFamily="65" charset="-120"/>
              </a:rPr>
              <a:t>接受基地</a:t>
            </a:r>
            <a:r>
              <a:rPr lang="zh-TW" altLang="en-US" sz="2400" b="1" dirty="0">
                <a:solidFill>
                  <a:schemeClr val="accent2">
                    <a:lumMod val="75000"/>
                  </a:schemeClr>
                </a:solidFill>
                <a:latin typeface="標楷體" pitchFamily="65" charset="-120"/>
                <a:ea typeface="標楷體" pitchFamily="65" charset="-120"/>
              </a:rPr>
              <a:t>容積率</a:t>
            </a:r>
          </a:p>
        </p:txBody>
      </p:sp>
      <p:sp>
        <p:nvSpPr>
          <p:cNvPr id="23"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4-5</a:t>
            </a:r>
          </a:p>
        </p:txBody>
      </p:sp>
      <p:sp>
        <p:nvSpPr>
          <p:cNvPr id="24" name="文字方塊 23"/>
          <p:cNvSpPr txBox="1"/>
          <p:nvPr/>
        </p:nvSpPr>
        <p:spPr>
          <a:xfrm>
            <a:off x="200472" y="529516"/>
            <a:ext cx="7956884" cy="523216"/>
          </a:xfrm>
          <a:prstGeom prst="rect">
            <a:avLst/>
          </a:prstGeom>
          <a:noFill/>
        </p:spPr>
        <p:txBody>
          <a:bodyPr wrap="square" lIns="91434" tIns="45718" rIns="91434" bIns="45718" rtlCol="0">
            <a:spAutoFit/>
          </a:bodyPr>
          <a:lstStyle/>
          <a:p>
            <a:pPr>
              <a:tabLst>
                <a:tab pos="809625" algn="l"/>
              </a:tabLst>
            </a:pPr>
            <a:r>
              <a:rPr lang="zh-TW" altLang="en-US" sz="2800" b="1" dirty="0">
                <a:latin typeface="標楷體"/>
                <a:ea typeface="標楷體"/>
              </a:rPr>
              <a:t>四、</a:t>
            </a:r>
            <a:r>
              <a:rPr lang="zh-TW" altLang="en-US" sz="2800" b="1" dirty="0">
                <a:latin typeface="標楷體" panose="03000509000000000000" pitchFamily="65" charset="-120"/>
                <a:ea typeface="標楷體" panose="03000509000000000000" pitchFamily="65" charset="-120"/>
              </a:rPr>
              <a:t>容積移轉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計算公式</a:t>
            </a:r>
            <a:r>
              <a:rPr lang="en-US" altLang="zh-TW" sz="2800" b="1" dirty="0">
                <a:latin typeface="標楷體" panose="03000509000000000000" pitchFamily="65" charset="-120"/>
                <a:ea typeface="標楷體" panose="03000509000000000000" pitchFamily="65" charset="-120"/>
              </a:rPr>
              <a:t>1</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anose="03000509000000000000" pitchFamily="65" charset="-120"/>
                <a:ea typeface="標楷體" panose="03000509000000000000" pitchFamily="65" charset="-120"/>
              </a:rPr>
              <a:t>若依土地現值比值計算</a:t>
            </a:r>
            <a:r>
              <a:rPr lang="en-US" altLang="zh-TW" sz="2000" b="1" dirty="0">
                <a:latin typeface="標楷體" panose="03000509000000000000" pitchFamily="65" charset="-120"/>
                <a:ea typeface="標楷體" panose="03000509000000000000" pitchFamily="65" charset="-120"/>
              </a:rPr>
              <a:t>)</a:t>
            </a:r>
            <a:endParaRPr lang="zh-TW" altLang="en-US" sz="2800" b="1" dirty="0">
              <a:latin typeface="標楷體" panose="03000509000000000000" pitchFamily="65" charset="-120"/>
              <a:ea typeface="標楷體" panose="03000509000000000000" pitchFamily="65" charset="-120"/>
            </a:endParaRPr>
          </a:p>
        </p:txBody>
      </p:sp>
      <p:sp>
        <p:nvSpPr>
          <p:cNvPr id="25" name="矩形 24"/>
          <p:cNvSpPr/>
          <p:nvPr/>
        </p:nvSpPr>
        <p:spPr>
          <a:xfrm>
            <a:off x="5601072" y="5550331"/>
            <a:ext cx="4456734" cy="830997"/>
          </a:xfrm>
          <a:prstGeom prst="rect">
            <a:avLst/>
          </a:prstGeom>
        </p:spPr>
        <p:txBody>
          <a:bodyPr wrap="square" lIns="91434" tIns="45718" rIns="91434" bIns="45718">
            <a:spAutoFit/>
          </a:bodyPr>
          <a:lstStyle/>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依內政部營建署容積移轉實施辦法 第九條</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內政部</a:t>
            </a:r>
            <a:r>
              <a:rPr lang="en-US" altLang="zh-TW" sz="1600" dirty="0">
                <a:latin typeface="標楷體" panose="03000509000000000000" pitchFamily="65" charset="-120"/>
                <a:ea typeface="標楷體" panose="03000509000000000000" pitchFamily="65" charset="-120"/>
              </a:rPr>
              <a:t>88.4.6</a:t>
            </a:r>
            <a:r>
              <a:rPr lang="zh-TW" altLang="en-US" sz="1600" dirty="0">
                <a:latin typeface="標楷體" panose="03000509000000000000" pitchFamily="65" charset="-120"/>
                <a:ea typeface="標楷體" panose="03000509000000000000" pitchFamily="65" charset="-120"/>
              </a:rPr>
              <a:t>台內營字第</a:t>
            </a:r>
            <a:r>
              <a:rPr lang="en-US" altLang="zh-TW" sz="1600" dirty="0">
                <a:latin typeface="標楷體" panose="03000509000000000000" pitchFamily="65" charset="-120"/>
                <a:ea typeface="標楷體" panose="03000509000000000000" pitchFamily="65" charset="-120"/>
              </a:rPr>
              <a:t>8872676</a:t>
            </a:r>
            <a:r>
              <a:rPr lang="zh-TW" altLang="en-US" sz="1600" dirty="0">
                <a:latin typeface="標楷體" panose="03000509000000000000" pitchFamily="65" charset="-120"/>
                <a:ea typeface="標楷體" panose="03000509000000000000" pitchFamily="65" charset="-120"/>
              </a:rPr>
              <a:t>號令訂定、</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中華民國九十年七月一日施行</a:t>
            </a:r>
            <a:r>
              <a:rPr lang="en-US" altLang="zh-TW" sz="1600" dirty="0">
                <a:latin typeface="標楷體" panose="03000509000000000000" pitchFamily="65" charset="-120"/>
                <a:ea typeface="標楷體" panose="03000509000000000000" pitchFamily="65" charset="-120"/>
              </a:rPr>
              <a:t>)</a:t>
            </a:r>
          </a:p>
        </p:txBody>
      </p:sp>
      <p:sp>
        <p:nvSpPr>
          <p:cNvPr id="21" name="矩形 20"/>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4262016113"/>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428499" y="1124746"/>
            <a:ext cx="8814979" cy="1569656"/>
          </a:xfrm>
          <a:prstGeom prst="rect">
            <a:avLst/>
          </a:prstGeom>
        </p:spPr>
        <p:txBody>
          <a:bodyPr wrap="square" lIns="91434" tIns="45718" rIns="91434" bIns="45718">
            <a:spAutoFit/>
          </a:bodyPr>
          <a:lstStyle/>
          <a:p>
            <a:r>
              <a:rPr lang="zh-TW" altLang="en-US" sz="2400" dirty="0">
                <a:latin typeface="標楷體" pitchFamily="65" charset="-120"/>
                <a:ea typeface="標楷體" pitchFamily="65" charset="-120"/>
              </a:rPr>
              <a:t>送出基地屬於主管機關認定：</a:t>
            </a:r>
            <a:r>
              <a:rPr lang="zh-TW" altLang="en-US" sz="2400" b="1" u="sng" dirty="0">
                <a:solidFill>
                  <a:schemeClr val="accent5">
                    <a:lumMod val="50000"/>
                  </a:schemeClr>
                </a:solidFill>
                <a:latin typeface="標楷體" pitchFamily="65" charset="-120"/>
                <a:ea typeface="標楷體" pitchFamily="65" charset="-120"/>
              </a:rPr>
              <a:t>有保存價值建築所定著土地者</a:t>
            </a:r>
            <a:r>
              <a:rPr lang="en-US" altLang="zh-TW" sz="2400" dirty="0">
                <a:latin typeface="標楷體" pitchFamily="65" charset="-120"/>
                <a:ea typeface="標楷體" pitchFamily="65" charset="-120"/>
              </a:rPr>
              <a:t> </a:t>
            </a:r>
          </a:p>
          <a:p>
            <a:r>
              <a:rPr lang="zh-TW" altLang="en-US" sz="2400" dirty="0">
                <a:latin typeface="標楷體" pitchFamily="65" charset="-120"/>
                <a:ea typeface="標楷體" pitchFamily="65" charset="-120"/>
              </a:rPr>
              <a:t>其接受基地移入之容積，</a:t>
            </a:r>
            <a:endParaRPr lang="en-US" altLang="zh-TW" sz="2400" dirty="0">
              <a:latin typeface="標楷體" pitchFamily="65" charset="-120"/>
              <a:ea typeface="標楷體" pitchFamily="65" charset="-120"/>
            </a:endParaRPr>
          </a:p>
          <a:p>
            <a:r>
              <a:rPr lang="zh-TW" altLang="en-US" sz="2400" b="1" u="sng" dirty="0">
                <a:solidFill>
                  <a:schemeClr val="accent5">
                    <a:lumMod val="50000"/>
                  </a:schemeClr>
                </a:solidFill>
                <a:latin typeface="標楷體" pitchFamily="65" charset="-120"/>
                <a:ea typeface="標楷體" pitchFamily="65" charset="-120"/>
              </a:rPr>
              <a:t>應扣除送出基地現已建築容積及基準容積之比率</a:t>
            </a:r>
            <a:endParaRPr lang="en-US" altLang="zh-TW" sz="2400" dirty="0">
              <a:latin typeface="標楷體" pitchFamily="65" charset="-120"/>
              <a:ea typeface="標楷體" pitchFamily="65" charset="-120"/>
            </a:endParaRPr>
          </a:p>
          <a:p>
            <a:r>
              <a:rPr lang="zh-TW" altLang="en-US" sz="2400" dirty="0">
                <a:latin typeface="標楷體" pitchFamily="65" charset="-120"/>
                <a:ea typeface="標楷體" pitchFamily="65" charset="-120"/>
              </a:rPr>
              <a:t>其計算公式如下：</a:t>
            </a:r>
          </a:p>
        </p:txBody>
      </p:sp>
      <p:sp>
        <p:nvSpPr>
          <p:cNvPr id="9" name="乘號 8"/>
          <p:cNvSpPr/>
          <p:nvPr/>
        </p:nvSpPr>
        <p:spPr>
          <a:xfrm>
            <a:off x="1988671" y="3789040"/>
            <a:ext cx="546061" cy="936104"/>
          </a:xfrm>
          <a:prstGeom prst="mathMultiply">
            <a:avLst/>
          </a:prstGeom>
        </p:spPr>
        <p:style>
          <a:lnRef idx="2">
            <a:schemeClr val="accent5">
              <a:shade val="50000"/>
            </a:schemeClr>
          </a:lnRef>
          <a:fillRef idx="1">
            <a:schemeClr val="accent5"/>
          </a:fillRef>
          <a:effectRef idx="0">
            <a:schemeClr val="accent5"/>
          </a:effectRef>
          <a:fontRef idx="minor">
            <a:schemeClr val="lt1"/>
          </a:fontRef>
        </p:style>
        <p:txBody>
          <a:bodyPr lIns="91434" tIns="45718" rIns="91434" bIns="45718" rtlCol="0" anchor="ctr"/>
          <a:lstStyle/>
          <a:p>
            <a:pPr algn="ctr"/>
            <a:endParaRPr lang="zh-TW" altLang="en-US"/>
          </a:p>
        </p:txBody>
      </p:sp>
      <p:sp>
        <p:nvSpPr>
          <p:cNvPr id="10" name="減號 9"/>
          <p:cNvSpPr/>
          <p:nvPr/>
        </p:nvSpPr>
        <p:spPr>
          <a:xfrm>
            <a:off x="3392828" y="4005065"/>
            <a:ext cx="6162685" cy="432048"/>
          </a:xfrm>
          <a:prstGeom prst="mathMinus">
            <a:avLst/>
          </a:prstGeom>
        </p:spPr>
        <p:style>
          <a:lnRef idx="1">
            <a:schemeClr val="accent6"/>
          </a:lnRef>
          <a:fillRef idx="3">
            <a:schemeClr val="accent6"/>
          </a:fillRef>
          <a:effectRef idx="2">
            <a:schemeClr val="accent6"/>
          </a:effectRef>
          <a:fontRef idx="minor">
            <a:schemeClr val="lt1"/>
          </a:fontRef>
        </p:style>
        <p:txBody>
          <a:bodyPr lIns="91434" tIns="45718" rIns="91434" bIns="45718" rtlCol="0" anchor="ctr"/>
          <a:lstStyle/>
          <a:p>
            <a:endParaRPr lang="zh-TW" altLang="en-US" dirty="0"/>
          </a:p>
        </p:txBody>
      </p:sp>
      <p:sp>
        <p:nvSpPr>
          <p:cNvPr id="11" name="矩形 10"/>
          <p:cNvSpPr/>
          <p:nvPr/>
        </p:nvSpPr>
        <p:spPr>
          <a:xfrm>
            <a:off x="506506" y="3140969"/>
            <a:ext cx="1482165" cy="2088232"/>
          </a:xfrm>
          <a:prstGeom prst="rect">
            <a:avLst/>
          </a:prstGeom>
        </p:spPr>
        <p:style>
          <a:lnRef idx="1">
            <a:schemeClr val="accent5"/>
          </a:lnRef>
          <a:fillRef idx="2">
            <a:schemeClr val="accent5"/>
          </a:fillRef>
          <a:effectRef idx="1">
            <a:schemeClr val="accent5"/>
          </a:effectRef>
          <a:fontRef idx="minor">
            <a:schemeClr val="dk1"/>
          </a:fontRef>
        </p:style>
        <p:txBody>
          <a:bodyPr lIns="91434" tIns="45718" rIns="91434" bIns="45718" rtlCol="0" anchor="ctr"/>
          <a:lstStyle/>
          <a:p>
            <a:pPr algn="ctr"/>
            <a:endParaRPr lang="zh-TW" altLang="en-US"/>
          </a:p>
        </p:txBody>
      </p:sp>
      <p:sp>
        <p:nvSpPr>
          <p:cNvPr id="12" name="矩形 11"/>
          <p:cNvSpPr/>
          <p:nvPr/>
        </p:nvSpPr>
        <p:spPr>
          <a:xfrm>
            <a:off x="4406939" y="3284984"/>
            <a:ext cx="4212468" cy="720080"/>
          </a:xfrm>
          <a:prstGeom prst="rect">
            <a:avLst/>
          </a:prstGeom>
        </p:spPr>
        <p:style>
          <a:lnRef idx="1">
            <a:schemeClr val="accent6"/>
          </a:lnRef>
          <a:fillRef idx="2">
            <a:schemeClr val="accent6"/>
          </a:fillRef>
          <a:effectRef idx="1">
            <a:schemeClr val="accent6"/>
          </a:effectRef>
          <a:fontRef idx="minor">
            <a:schemeClr val="dk1"/>
          </a:fontRef>
        </p:style>
        <p:txBody>
          <a:bodyPr lIns="91434" tIns="45718" rIns="91434" bIns="45718" rtlCol="0" anchor="ctr"/>
          <a:lstStyle/>
          <a:p>
            <a:pPr algn="ctr"/>
            <a:endParaRPr lang="zh-TW" altLang="en-US"/>
          </a:p>
        </p:txBody>
      </p:sp>
      <p:sp>
        <p:nvSpPr>
          <p:cNvPr id="13" name="矩形 12"/>
          <p:cNvSpPr/>
          <p:nvPr/>
        </p:nvSpPr>
        <p:spPr>
          <a:xfrm>
            <a:off x="428497" y="3356992"/>
            <a:ext cx="1638182" cy="1569660"/>
          </a:xfrm>
          <a:prstGeom prst="rect">
            <a:avLst/>
          </a:prstGeom>
        </p:spPr>
        <p:txBody>
          <a:bodyPr wrap="square" lIns="91434" tIns="45718" rIns="91434" bIns="45718">
            <a:spAutoFit/>
          </a:bodyPr>
          <a:lstStyle/>
          <a:p>
            <a:pPr algn="ctr"/>
            <a:r>
              <a:rPr lang="zh-TW" altLang="en-US" sz="3600" b="1" dirty="0">
                <a:solidFill>
                  <a:schemeClr val="accent5">
                    <a:lumMod val="50000"/>
                  </a:schemeClr>
                </a:solidFill>
                <a:latin typeface="標楷體" pitchFamily="65" charset="-120"/>
                <a:ea typeface="標楷體" pitchFamily="65" charset="-120"/>
              </a:rPr>
              <a:t>接受</a:t>
            </a:r>
            <a:endParaRPr lang="en-US" altLang="zh-TW" sz="3600" b="1" dirty="0">
              <a:solidFill>
                <a:schemeClr val="accent5">
                  <a:lumMod val="50000"/>
                </a:schemeClr>
              </a:solidFill>
              <a:latin typeface="標楷體" pitchFamily="65" charset="-120"/>
              <a:ea typeface="標楷體" pitchFamily="65" charset="-120"/>
            </a:endParaRPr>
          </a:p>
          <a:p>
            <a:pPr algn="ctr"/>
            <a:r>
              <a:rPr lang="zh-TW" altLang="en-US" sz="3600" b="1" dirty="0">
                <a:solidFill>
                  <a:schemeClr val="accent5">
                    <a:lumMod val="50000"/>
                  </a:schemeClr>
                </a:solidFill>
                <a:latin typeface="標楷體" pitchFamily="65" charset="-120"/>
                <a:ea typeface="標楷體" pitchFamily="65" charset="-120"/>
              </a:rPr>
              <a:t>基地</a:t>
            </a:r>
            <a:endParaRPr lang="en-US" altLang="zh-TW" sz="3600" b="1" dirty="0">
              <a:solidFill>
                <a:schemeClr val="accent5">
                  <a:lumMod val="50000"/>
                </a:schemeClr>
              </a:solidFill>
              <a:latin typeface="標楷體" pitchFamily="65" charset="-120"/>
              <a:ea typeface="標楷體" pitchFamily="65" charset="-120"/>
            </a:endParaRPr>
          </a:p>
          <a:p>
            <a:pPr algn="ctr"/>
            <a:r>
              <a:rPr lang="zh-TW" altLang="en-US" sz="2400" b="1" dirty="0">
                <a:solidFill>
                  <a:schemeClr val="accent5">
                    <a:lumMod val="50000"/>
                  </a:schemeClr>
                </a:solidFill>
                <a:latin typeface="標楷體" pitchFamily="65" charset="-120"/>
                <a:ea typeface="標楷體" pitchFamily="65" charset="-120"/>
              </a:rPr>
              <a:t>移入容積</a:t>
            </a:r>
          </a:p>
        </p:txBody>
      </p:sp>
      <p:sp>
        <p:nvSpPr>
          <p:cNvPr id="14" name="矩形 13"/>
          <p:cNvSpPr/>
          <p:nvPr/>
        </p:nvSpPr>
        <p:spPr>
          <a:xfrm>
            <a:off x="4172915" y="3356992"/>
            <a:ext cx="4602511" cy="553998"/>
          </a:xfrm>
          <a:prstGeom prst="rect">
            <a:avLst/>
          </a:prstGeom>
        </p:spPr>
        <p:txBody>
          <a:bodyPr wrap="square" lIns="91434" tIns="45718" rIns="91434" bIns="45718">
            <a:spAutoFit/>
          </a:bodyPr>
          <a:lstStyle/>
          <a:p>
            <a:pPr algn="ctr"/>
            <a:r>
              <a:rPr lang="zh-TW" altLang="en-US" dirty="0">
                <a:latin typeface="標楷體" pitchFamily="65" charset="-120"/>
                <a:ea typeface="標楷體" pitchFamily="65" charset="-120"/>
              </a:rPr>
              <a:t>送出基地</a:t>
            </a:r>
            <a:r>
              <a:rPr lang="zh-TW" altLang="en-US" sz="3000" b="1" u="sng" dirty="0">
                <a:latin typeface="標楷體" pitchFamily="65" charset="-120"/>
                <a:ea typeface="標楷體" pitchFamily="65" charset="-120"/>
              </a:rPr>
              <a:t>現已建築的容積</a:t>
            </a:r>
            <a:endParaRPr lang="zh-TW" altLang="en-US" sz="3000" b="1" u="sng" dirty="0">
              <a:solidFill>
                <a:schemeClr val="accent4">
                  <a:lumMod val="75000"/>
                </a:schemeClr>
              </a:solidFill>
              <a:latin typeface="標楷體" pitchFamily="65" charset="-120"/>
              <a:ea typeface="標楷體" pitchFamily="65" charset="-120"/>
            </a:endParaRPr>
          </a:p>
        </p:txBody>
      </p:sp>
      <p:sp>
        <p:nvSpPr>
          <p:cNvPr id="15" name="矩形 14"/>
          <p:cNvSpPr/>
          <p:nvPr/>
        </p:nvSpPr>
        <p:spPr>
          <a:xfrm>
            <a:off x="4562958" y="4437112"/>
            <a:ext cx="3978442" cy="720080"/>
          </a:xfrm>
          <a:prstGeom prst="rect">
            <a:avLst/>
          </a:prstGeom>
        </p:spPr>
        <p:style>
          <a:lnRef idx="1">
            <a:schemeClr val="accent6"/>
          </a:lnRef>
          <a:fillRef idx="2">
            <a:schemeClr val="accent6"/>
          </a:fillRef>
          <a:effectRef idx="1">
            <a:schemeClr val="accent6"/>
          </a:effectRef>
          <a:fontRef idx="minor">
            <a:schemeClr val="dk1"/>
          </a:fontRef>
        </p:style>
        <p:txBody>
          <a:bodyPr lIns="91434" tIns="45718" rIns="91434" bIns="45718" rtlCol="0" anchor="ctr"/>
          <a:lstStyle/>
          <a:p>
            <a:pPr algn="ctr"/>
            <a:endParaRPr lang="zh-TW" altLang="en-US"/>
          </a:p>
        </p:txBody>
      </p:sp>
      <p:sp>
        <p:nvSpPr>
          <p:cNvPr id="16" name="矩形 15"/>
          <p:cNvSpPr/>
          <p:nvPr/>
        </p:nvSpPr>
        <p:spPr>
          <a:xfrm>
            <a:off x="4953002" y="4509120"/>
            <a:ext cx="3061172" cy="551790"/>
          </a:xfrm>
          <a:prstGeom prst="rect">
            <a:avLst/>
          </a:prstGeom>
        </p:spPr>
        <p:txBody>
          <a:bodyPr wrap="none" lIns="91434" tIns="45718" rIns="91434" bIns="45718">
            <a:spAutoFit/>
          </a:bodyPr>
          <a:lstStyle/>
          <a:p>
            <a:r>
              <a:rPr lang="zh-TW" altLang="en-US" dirty="0">
                <a:latin typeface="標楷體" pitchFamily="65" charset="-120"/>
                <a:ea typeface="標楷體" pitchFamily="65" charset="-120"/>
              </a:rPr>
              <a:t>送出基地的 </a:t>
            </a:r>
            <a:r>
              <a:rPr lang="zh-TW" altLang="en-US" sz="3000" b="1" u="sng" dirty="0">
                <a:latin typeface="標楷體" pitchFamily="65" charset="-120"/>
                <a:ea typeface="標楷體" pitchFamily="65" charset="-120"/>
              </a:rPr>
              <a:t>基準容積</a:t>
            </a:r>
          </a:p>
        </p:txBody>
      </p:sp>
      <p:sp>
        <p:nvSpPr>
          <p:cNvPr id="17" name="拱形 16"/>
          <p:cNvSpPr/>
          <p:nvPr/>
        </p:nvSpPr>
        <p:spPr>
          <a:xfrm rot="16200000" flipH="1">
            <a:off x="3425831" y="3948059"/>
            <a:ext cx="1728193" cy="546061"/>
          </a:xfrm>
          <a:prstGeom prst="blockArc">
            <a:avLst/>
          </a:pr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zh-TW" altLang="en-US">
              <a:solidFill>
                <a:schemeClr val="tx1"/>
              </a:solidFill>
            </a:endParaRPr>
          </a:p>
        </p:txBody>
      </p:sp>
      <p:sp>
        <p:nvSpPr>
          <p:cNvPr id="18" name="矩形 17"/>
          <p:cNvSpPr/>
          <p:nvPr/>
        </p:nvSpPr>
        <p:spPr>
          <a:xfrm>
            <a:off x="2300705" y="3719354"/>
            <a:ext cx="1638182" cy="861774"/>
          </a:xfrm>
          <a:prstGeom prst="rect">
            <a:avLst/>
          </a:prstGeom>
        </p:spPr>
        <p:txBody>
          <a:bodyPr wrap="square" lIns="91434" tIns="45718" rIns="91434" bIns="45718">
            <a:spAutoFit/>
          </a:bodyPr>
          <a:lstStyle/>
          <a:p>
            <a:pPr algn="ctr"/>
            <a:r>
              <a:rPr lang="zh-TW" altLang="en-US" sz="5000" b="1" dirty="0">
                <a:solidFill>
                  <a:schemeClr val="accent5">
                    <a:lumMod val="50000"/>
                  </a:schemeClr>
                </a:solidFill>
                <a:effectLst>
                  <a:outerShdw blurRad="38100" dist="38100" dir="2700000" algn="tl">
                    <a:srgbClr val="000000">
                      <a:alpha val="43137"/>
                    </a:srgbClr>
                  </a:outerShdw>
                </a:effectLst>
                <a:latin typeface="標楷體" pitchFamily="65" charset="-120"/>
                <a:ea typeface="標楷體" pitchFamily="65" charset="-120"/>
              </a:rPr>
              <a:t>１</a:t>
            </a:r>
          </a:p>
        </p:txBody>
      </p:sp>
      <p:sp>
        <p:nvSpPr>
          <p:cNvPr id="19" name="減號 18"/>
          <p:cNvSpPr/>
          <p:nvPr/>
        </p:nvSpPr>
        <p:spPr>
          <a:xfrm>
            <a:off x="3314818" y="4005065"/>
            <a:ext cx="624069" cy="432048"/>
          </a:xfrm>
          <a:prstGeom prst="mathMinus">
            <a:avLst/>
          </a:prstGeom>
        </p:spPr>
        <p:style>
          <a:lnRef idx="2">
            <a:schemeClr val="accent5">
              <a:shade val="50000"/>
            </a:schemeClr>
          </a:lnRef>
          <a:fillRef idx="1">
            <a:schemeClr val="accent5"/>
          </a:fillRef>
          <a:effectRef idx="0">
            <a:schemeClr val="accent5"/>
          </a:effectRef>
          <a:fontRef idx="minor">
            <a:schemeClr val="lt1"/>
          </a:fontRef>
        </p:style>
        <p:txBody>
          <a:bodyPr lIns="91434" tIns="45718" rIns="91434" bIns="45718" rtlCol="0" anchor="ctr"/>
          <a:lstStyle/>
          <a:p>
            <a:pPr algn="ctr"/>
            <a:endParaRPr lang="zh-TW" altLang="en-US"/>
          </a:p>
        </p:txBody>
      </p:sp>
      <p:sp>
        <p:nvSpPr>
          <p:cNvPr id="20" name="拱形 19"/>
          <p:cNvSpPr/>
          <p:nvPr/>
        </p:nvSpPr>
        <p:spPr>
          <a:xfrm rot="5400000">
            <a:off x="7872325" y="3948059"/>
            <a:ext cx="1728193" cy="546061"/>
          </a:xfrm>
          <a:prstGeom prst="blockArc">
            <a:avLst/>
          </a:prstGeom>
        </p:spPr>
        <p:style>
          <a:lnRef idx="2">
            <a:schemeClr val="accent6">
              <a:shade val="50000"/>
            </a:schemeClr>
          </a:lnRef>
          <a:fillRef idx="1">
            <a:schemeClr val="accent6"/>
          </a:fillRef>
          <a:effectRef idx="0">
            <a:schemeClr val="accent6"/>
          </a:effectRef>
          <a:fontRef idx="minor">
            <a:schemeClr val="lt1"/>
          </a:fontRef>
        </p:style>
        <p:txBody>
          <a:bodyPr lIns="91434" tIns="45718" rIns="91434" bIns="45718" rtlCol="0" anchor="ctr"/>
          <a:lstStyle/>
          <a:p>
            <a:pPr algn="ctr"/>
            <a:endParaRPr lang="zh-TW" altLang="en-US">
              <a:solidFill>
                <a:schemeClr val="tx1"/>
              </a:solidFill>
            </a:endParaRPr>
          </a:p>
        </p:txBody>
      </p:sp>
      <p:sp>
        <p:nvSpPr>
          <p:cNvPr id="21" name="拱形 20"/>
          <p:cNvSpPr/>
          <p:nvPr/>
        </p:nvSpPr>
        <p:spPr>
          <a:xfrm rot="16200000" flipH="1">
            <a:off x="1814654" y="3867049"/>
            <a:ext cx="2376264" cy="780088"/>
          </a:xfrm>
          <a:prstGeom prst="blockArc">
            <a:avLst/>
          </a:prstGeom>
        </p:spPr>
        <p:style>
          <a:lnRef idx="2">
            <a:schemeClr val="accent5">
              <a:shade val="50000"/>
            </a:schemeClr>
          </a:lnRef>
          <a:fillRef idx="1">
            <a:schemeClr val="accent5"/>
          </a:fillRef>
          <a:effectRef idx="0">
            <a:schemeClr val="accent5"/>
          </a:effectRef>
          <a:fontRef idx="minor">
            <a:schemeClr val="lt1"/>
          </a:fontRef>
        </p:style>
        <p:txBody>
          <a:bodyPr lIns="91434" tIns="45718" rIns="91434" bIns="45718" rtlCol="0" anchor="ctr"/>
          <a:lstStyle/>
          <a:p>
            <a:pPr algn="ctr"/>
            <a:endParaRPr lang="zh-TW" altLang="en-US">
              <a:solidFill>
                <a:schemeClr val="tx1"/>
              </a:solidFill>
            </a:endParaRPr>
          </a:p>
        </p:txBody>
      </p:sp>
      <p:sp>
        <p:nvSpPr>
          <p:cNvPr id="22" name="拱形 21"/>
          <p:cNvSpPr/>
          <p:nvPr/>
        </p:nvSpPr>
        <p:spPr>
          <a:xfrm rot="5400000">
            <a:off x="7918828" y="3886553"/>
            <a:ext cx="2376264" cy="741083"/>
          </a:xfrm>
          <a:prstGeom prst="blockArc">
            <a:avLst/>
          </a:prstGeom>
        </p:spPr>
        <p:style>
          <a:lnRef idx="2">
            <a:schemeClr val="accent5">
              <a:shade val="50000"/>
            </a:schemeClr>
          </a:lnRef>
          <a:fillRef idx="1">
            <a:schemeClr val="accent5"/>
          </a:fillRef>
          <a:effectRef idx="0">
            <a:schemeClr val="accent5"/>
          </a:effectRef>
          <a:fontRef idx="minor">
            <a:schemeClr val="lt1"/>
          </a:fontRef>
        </p:style>
        <p:txBody>
          <a:bodyPr lIns="91434" tIns="45718" rIns="91434" bIns="45718" rtlCol="0" anchor="ctr"/>
          <a:lstStyle/>
          <a:p>
            <a:pPr algn="ctr"/>
            <a:endParaRPr lang="zh-TW" altLang="en-US">
              <a:solidFill>
                <a:schemeClr val="tx1"/>
              </a:solidFill>
            </a:endParaRPr>
          </a:p>
        </p:txBody>
      </p:sp>
      <p:sp>
        <p:nvSpPr>
          <p:cNvPr id="27"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4-6</a:t>
            </a:r>
          </a:p>
        </p:txBody>
      </p:sp>
      <p:sp>
        <p:nvSpPr>
          <p:cNvPr id="28" name="文字方塊 27"/>
          <p:cNvSpPr txBox="1"/>
          <p:nvPr/>
        </p:nvSpPr>
        <p:spPr>
          <a:xfrm>
            <a:off x="200472" y="529516"/>
            <a:ext cx="9277030" cy="523216"/>
          </a:xfrm>
          <a:prstGeom prst="rect">
            <a:avLst/>
          </a:prstGeom>
          <a:noFill/>
        </p:spPr>
        <p:txBody>
          <a:bodyPr wrap="square" lIns="91434" tIns="45718" rIns="91434" bIns="45718" rtlCol="0">
            <a:spAutoFit/>
          </a:bodyPr>
          <a:lstStyle/>
          <a:p>
            <a:r>
              <a:rPr lang="zh-TW" altLang="en-US" sz="2800" b="1" dirty="0">
                <a:latin typeface="標楷體"/>
                <a:ea typeface="標楷體"/>
              </a:rPr>
              <a:t>四、</a:t>
            </a:r>
            <a:r>
              <a:rPr lang="zh-TW" altLang="en-US" sz="2800" b="1" dirty="0">
                <a:latin typeface="標楷體" panose="03000509000000000000" pitchFamily="65" charset="-120"/>
                <a:ea typeface="標楷體" panose="03000509000000000000" pitchFamily="65" charset="-120"/>
              </a:rPr>
              <a:t>容積移轉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計算公式</a:t>
            </a:r>
            <a:r>
              <a:rPr lang="en-US" altLang="zh-TW" sz="2800" b="1" dirty="0">
                <a:latin typeface="標楷體" panose="03000509000000000000" pitchFamily="65" charset="-120"/>
                <a:ea typeface="標楷體" panose="03000509000000000000" pitchFamily="65" charset="-120"/>
              </a:rPr>
              <a:t>2</a:t>
            </a:r>
            <a:r>
              <a:rPr lang="en-US" altLang="zh-TW" sz="2000" b="1" dirty="0">
                <a:latin typeface="標楷體" panose="03000509000000000000" pitchFamily="65" charset="-120"/>
                <a:ea typeface="標楷體" panose="03000509000000000000" pitchFamily="65" charset="-120"/>
              </a:rPr>
              <a:t>(</a:t>
            </a:r>
            <a:r>
              <a:rPr lang="zh-TW" altLang="en-US" sz="2000" b="1" dirty="0">
                <a:latin typeface="標楷體" pitchFamily="65" charset="-120"/>
                <a:ea typeface="標楷體" pitchFamily="65" charset="-120"/>
              </a:rPr>
              <a:t>依機關認定有保存價值建築所定著的土地</a:t>
            </a:r>
            <a:r>
              <a:rPr lang="en-US" altLang="zh-TW" sz="2000" b="1" dirty="0">
                <a:latin typeface="標楷體" pitchFamily="65" charset="-120"/>
                <a:ea typeface="標楷體" pitchFamily="65" charset="-120"/>
              </a:rPr>
              <a:t>)</a:t>
            </a:r>
            <a:endParaRPr lang="zh-TW" altLang="en-US" sz="4000" b="1" dirty="0">
              <a:latin typeface="標楷體" pitchFamily="65" charset="-120"/>
              <a:ea typeface="標楷體" pitchFamily="65" charset="-120"/>
            </a:endParaRPr>
          </a:p>
        </p:txBody>
      </p:sp>
      <p:sp>
        <p:nvSpPr>
          <p:cNvPr id="29" name="矩形 28"/>
          <p:cNvSpPr/>
          <p:nvPr/>
        </p:nvSpPr>
        <p:spPr>
          <a:xfrm>
            <a:off x="5601072" y="5550331"/>
            <a:ext cx="4456734" cy="830997"/>
          </a:xfrm>
          <a:prstGeom prst="rect">
            <a:avLst/>
          </a:prstGeom>
        </p:spPr>
        <p:txBody>
          <a:bodyPr wrap="square" lIns="91434" tIns="45718" rIns="91434" bIns="45718">
            <a:spAutoFit/>
          </a:bodyPr>
          <a:lstStyle/>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依內政部營建署容積移轉實施辦法 第九條</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內政部</a:t>
            </a:r>
            <a:r>
              <a:rPr lang="en-US" altLang="zh-TW" sz="1600" dirty="0">
                <a:latin typeface="標楷體" panose="03000509000000000000" pitchFamily="65" charset="-120"/>
                <a:ea typeface="標楷體" panose="03000509000000000000" pitchFamily="65" charset="-120"/>
              </a:rPr>
              <a:t>88.4.6</a:t>
            </a:r>
            <a:r>
              <a:rPr lang="zh-TW" altLang="en-US" sz="1600" dirty="0">
                <a:latin typeface="標楷體" panose="03000509000000000000" pitchFamily="65" charset="-120"/>
                <a:ea typeface="標楷體" panose="03000509000000000000" pitchFamily="65" charset="-120"/>
              </a:rPr>
              <a:t>台內營字第</a:t>
            </a:r>
            <a:r>
              <a:rPr lang="en-US" altLang="zh-TW" sz="1600" dirty="0">
                <a:latin typeface="標楷體" panose="03000509000000000000" pitchFamily="65" charset="-120"/>
                <a:ea typeface="標楷體" panose="03000509000000000000" pitchFamily="65" charset="-120"/>
              </a:rPr>
              <a:t>8872676</a:t>
            </a:r>
            <a:r>
              <a:rPr lang="zh-TW" altLang="en-US" sz="1600" dirty="0">
                <a:latin typeface="標楷體" panose="03000509000000000000" pitchFamily="65" charset="-120"/>
                <a:ea typeface="標楷體" panose="03000509000000000000" pitchFamily="65" charset="-120"/>
              </a:rPr>
              <a:t>號令訂定、</a:t>
            </a:r>
            <a:endParaRPr lang="en-US" altLang="zh-TW" sz="1600" dirty="0">
              <a:latin typeface="標楷體" panose="03000509000000000000" pitchFamily="65" charset="-120"/>
              <a:ea typeface="標楷體" panose="03000509000000000000" pitchFamily="65" charset="-120"/>
            </a:endParaRPr>
          </a:p>
          <a:p>
            <a:r>
              <a:rPr lang="zh-TW" altLang="en-US" sz="1600" dirty="0">
                <a:latin typeface="標楷體" panose="03000509000000000000" pitchFamily="65" charset="-120"/>
                <a:ea typeface="標楷體" panose="03000509000000000000" pitchFamily="65" charset="-120"/>
              </a:rPr>
              <a:t>中華民國九十年七月一日施行</a:t>
            </a:r>
            <a:r>
              <a:rPr lang="en-US" altLang="zh-TW" sz="1600" dirty="0">
                <a:latin typeface="標楷體" panose="03000509000000000000" pitchFamily="65" charset="-120"/>
                <a:ea typeface="標楷體" panose="03000509000000000000" pitchFamily="65" charset="-120"/>
              </a:rPr>
              <a:t>)</a:t>
            </a:r>
          </a:p>
        </p:txBody>
      </p:sp>
      <p:sp>
        <p:nvSpPr>
          <p:cNvPr id="23" name="矩形 2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71326828"/>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2" name="副標題 11"/>
          <p:cNvSpPr>
            <a:spLocks noGrp="1"/>
          </p:cNvSpPr>
          <p:nvPr>
            <p:ph type="subTitle" idx="1"/>
          </p:nvPr>
        </p:nvSpPr>
        <p:spPr>
          <a:xfrm>
            <a:off x="632519" y="1052732"/>
            <a:ext cx="9001002" cy="720080"/>
          </a:xfrm>
        </p:spPr>
        <p:txBody>
          <a:bodyPr>
            <a:normAutofit/>
          </a:bodyPr>
          <a:lstStyle/>
          <a:p>
            <a:pPr algn="l"/>
            <a:r>
              <a:rPr lang="zh-TW" altLang="en-US" sz="2000" dirty="0">
                <a:solidFill>
                  <a:schemeClr val="tx1"/>
                </a:solidFill>
                <a:latin typeface="標楷體" pitchFamily="65" charset="-120"/>
                <a:ea typeface="標楷體" pitchFamily="65" charset="-120"/>
              </a:rPr>
              <a:t>擬定</a:t>
            </a:r>
            <a:r>
              <a:rPr lang="zh-TW" altLang="en-US" sz="2000" b="1" dirty="0">
                <a:solidFill>
                  <a:srgbClr val="FF0000"/>
                </a:solidFill>
                <a:latin typeface="標楷體" pitchFamily="65" charset="-120"/>
                <a:ea typeface="標楷體" pitchFamily="65" charset="-120"/>
              </a:rPr>
              <a:t>南竿地區</a:t>
            </a:r>
            <a:r>
              <a:rPr lang="zh-TW" altLang="en-US" sz="2000" dirty="0">
                <a:solidFill>
                  <a:schemeClr val="tx1"/>
                </a:solidFill>
                <a:latin typeface="標楷體" pitchFamily="65" charset="-120"/>
                <a:ea typeface="標楷體" pitchFamily="65" charset="-120"/>
              </a:rPr>
              <a:t>風景特定區細部書 </a:t>
            </a:r>
            <a:r>
              <a:rPr lang="en-US" altLang="zh-TW" sz="2000" dirty="0">
                <a:solidFill>
                  <a:schemeClr val="tx1"/>
                </a:solidFill>
                <a:latin typeface="標楷體" pitchFamily="65" charset="-120"/>
                <a:ea typeface="標楷體" pitchFamily="65" charset="-120"/>
              </a:rPr>
              <a:t>107</a:t>
            </a:r>
            <a:r>
              <a:rPr lang="zh-TW" altLang="en-US" sz="2000" dirty="0">
                <a:solidFill>
                  <a:schemeClr val="tx1"/>
                </a:solidFill>
                <a:latin typeface="標楷體" pitchFamily="65" charset="-120"/>
                <a:ea typeface="標楷體" pitchFamily="65" charset="-120"/>
              </a:rPr>
              <a:t>年</a:t>
            </a:r>
            <a:r>
              <a:rPr lang="en-US" altLang="zh-TW" sz="2000" dirty="0">
                <a:solidFill>
                  <a:schemeClr val="tx1"/>
                </a:solidFill>
                <a:latin typeface="標楷體" pitchFamily="65" charset="-120"/>
                <a:ea typeface="標楷體" pitchFamily="65" charset="-120"/>
              </a:rPr>
              <a:t>4</a:t>
            </a:r>
            <a:r>
              <a:rPr lang="zh-TW" altLang="en-US" sz="2000" dirty="0">
                <a:solidFill>
                  <a:schemeClr val="tx1"/>
                </a:solidFill>
                <a:latin typeface="標楷體" pitchFamily="65" charset="-120"/>
                <a:ea typeface="標楷體" pitchFamily="65" charset="-120"/>
              </a:rPr>
              <a:t>月</a:t>
            </a:r>
            <a:endParaRPr lang="en-US" altLang="zh-TW" sz="2000" dirty="0">
              <a:solidFill>
                <a:schemeClr val="tx1"/>
              </a:solidFill>
              <a:latin typeface="標楷體" pitchFamily="65" charset="-120"/>
              <a:ea typeface="標楷體" pitchFamily="65" charset="-120"/>
            </a:endParaRPr>
          </a:p>
        </p:txBody>
      </p:sp>
      <p:sp>
        <p:nvSpPr>
          <p:cNvPr id="43" name="文字方塊 42"/>
          <p:cNvSpPr txBox="1"/>
          <p:nvPr/>
        </p:nvSpPr>
        <p:spPr>
          <a:xfrm>
            <a:off x="200471" y="529516"/>
            <a:ext cx="9577065" cy="523216"/>
          </a:xfrm>
          <a:prstGeom prst="rect">
            <a:avLst/>
          </a:prstGeom>
          <a:noFill/>
        </p:spPr>
        <p:txBody>
          <a:bodyPr wrap="square" lIns="91434" tIns="45718" rIns="91434" bIns="45718" rtlCol="0">
            <a:spAutoFit/>
          </a:bodyPr>
          <a:lstStyle/>
          <a:p>
            <a:r>
              <a:rPr lang="zh-TW" altLang="en-US" sz="2800" b="1" dirty="0">
                <a:latin typeface="標楷體"/>
                <a:ea typeface="標楷體"/>
              </a:rPr>
              <a:t>五、都市計畫放寬規定</a:t>
            </a:r>
            <a:endParaRPr lang="zh-TW" altLang="en-US" sz="2800" b="1" dirty="0">
              <a:latin typeface="標楷體" panose="03000509000000000000" pitchFamily="65" charset="-120"/>
              <a:ea typeface="標楷體" panose="03000509000000000000" pitchFamily="65" charset="-120"/>
            </a:endParaRPr>
          </a:p>
        </p:txBody>
      </p:sp>
      <p:sp>
        <p:nvSpPr>
          <p:cNvPr id="74" name="矩形 73"/>
          <p:cNvSpPr/>
          <p:nvPr/>
        </p:nvSpPr>
        <p:spPr>
          <a:xfrm>
            <a:off x="488504" y="2214156"/>
            <a:ext cx="3294859" cy="4680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en-US" altLang="zh-TW" sz="2400" b="1" dirty="0">
                <a:latin typeface="標楷體" pitchFamily="65" charset="-120"/>
                <a:ea typeface="標楷體" pitchFamily="65" charset="-120"/>
              </a:rPr>
              <a:t>104</a:t>
            </a:r>
            <a:r>
              <a:rPr lang="zh-TW" altLang="en-US" sz="2400" b="1" dirty="0">
                <a:latin typeface="標楷體" pitchFamily="65" charset="-120"/>
                <a:ea typeface="標楷體" pitchFamily="65" charset="-120"/>
              </a:rPr>
              <a:t>年</a:t>
            </a:r>
            <a:r>
              <a:rPr lang="en-US" altLang="zh-TW" sz="2400" b="1" dirty="0">
                <a:latin typeface="標楷體" pitchFamily="65" charset="-120"/>
                <a:ea typeface="標楷體" pitchFamily="65" charset="-120"/>
              </a:rPr>
              <a:t>4</a:t>
            </a:r>
            <a:r>
              <a:rPr lang="zh-TW" altLang="en-US" sz="2400" b="1" dirty="0">
                <a:latin typeface="標楷體" pitchFamily="65" charset="-120"/>
                <a:ea typeface="標楷體" pitchFamily="65" charset="-120"/>
              </a:rPr>
              <a:t>月</a:t>
            </a:r>
            <a:r>
              <a:rPr lang="en-US" altLang="zh-TW" sz="2400" b="1" dirty="0">
                <a:latin typeface="標楷體" pitchFamily="65" charset="-120"/>
                <a:ea typeface="標楷體" pitchFamily="65" charset="-120"/>
              </a:rPr>
              <a:t>21</a:t>
            </a:r>
            <a:r>
              <a:rPr lang="zh-TW" altLang="en-US" sz="2400" b="1" dirty="0">
                <a:latin typeface="標楷體" pitchFamily="65" charset="-120"/>
                <a:ea typeface="標楷體" pitchFamily="65" charset="-120"/>
              </a:rPr>
              <a:t>日修法</a:t>
            </a:r>
          </a:p>
        </p:txBody>
      </p:sp>
      <p:sp>
        <p:nvSpPr>
          <p:cNvPr id="76" name="矩形 75"/>
          <p:cNvSpPr/>
          <p:nvPr/>
        </p:nvSpPr>
        <p:spPr>
          <a:xfrm>
            <a:off x="5634296" y="2214155"/>
            <a:ext cx="1152128" cy="468053"/>
          </a:xfrm>
          <a:prstGeom prst="rect">
            <a:avLst/>
          </a:prstGeom>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a:r>
              <a:rPr lang="zh-TW" altLang="en-US" sz="2400" b="1" dirty="0">
                <a:latin typeface="標楷體" pitchFamily="65" charset="-120"/>
                <a:ea typeface="標楷體" pitchFamily="65" charset="-120"/>
              </a:rPr>
              <a:t>修法後</a:t>
            </a:r>
          </a:p>
        </p:txBody>
      </p:sp>
      <p:sp>
        <p:nvSpPr>
          <p:cNvPr id="81" name="矩形 80"/>
          <p:cNvSpPr/>
          <p:nvPr/>
        </p:nvSpPr>
        <p:spPr>
          <a:xfrm>
            <a:off x="6858433" y="2214155"/>
            <a:ext cx="1440160" cy="468053"/>
          </a:xfrm>
          <a:prstGeom prst="rect">
            <a:avLst/>
          </a:prstGeom>
        </p:spPr>
        <p:style>
          <a:lnRef idx="2">
            <a:schemeClr val="accent5">
              <a:shade val="50000"/>
            </a:schemeClr>
          </a:lnRef>
          <a:fillRef idx="1">
            <a:schemeClr val="accent5"/>
          </a:fillRef>
          <a:effectRef idx="0">
            <a:schemeClr val="accent5"/>
          </a:effectRef>
          <a:fontRef idx="minor">
            <a:schemeClr val="lt1"/>
          </a:fontRef>
        </p:style>
        <p:txBody>
          <a:bodyPr rtlCol="0" anchor="ctr"/>
          <a:lstStyle/>
          <a:p>
            <a:pPr algn="ctr"/>
            <a:r>
              <a:rPr lang="zh-TW" altLang="en-US" sz="2400" b="1" dirty="0">
                <a:latin typeface="標楷體" pitchFamily="65" charset="-120"/>
                <a:ea typeface="標楷體" pitchFamily="65" charset="-120"/>
              </a:rPr>
              <a:t>經都審後</a:t>
            </a:r>
          </a:p>
        </p:txBody>
      </p:sp>
      <p:sp>
        <p:nvSpPr>
          <p:cNvPr id="83"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5-1</a:t>
            </a:r>
          </a:p>
        </p:txBody>
      </p:sp>
      <p:sp>
        <p:nvSpPr>
          <p:cNvPr id="53" name="矩形 52"/>
          <p:cNvSpPr/>
          <p:nvPr/>
        </p:nvSpPr>
        <p:spPr>
          <a:xfrm>
            <a:off x="5635860" y="2749569"/>
            <a:ext cx="1150564" cy="386752"/>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80%</a:t>
            </a:r>
            <a:endParaRPr lang="zh-TW" altLang="en-US" sz="24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55" name="矩形 54"/>
          <p:cNvSpPr/>
          <p:nvPr/>
        </p:nvSpPr>
        <p:spPr>
          <a:xfrm>
            <a:off x="5634296" y="3239692"/>
            <a:ext cx="1152128" cy="419270"/>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240%</a:t>
            </a:r>
            <a:endParaRPr lang="zh-TW" altLang="en-US" sz="24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57" name="矩形 56"/>
          <p:cNvSpPr/>
          <p:nvPr/>
        </p:nvSpPr>
        <p:spPr>
          <a:xfrm>
            <a:off x="5634296" y="3725966"/>
            <a:ext cx="1152128" cy="407657"/>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80%</a:t>
            </a:r>
            <a:endParaRPr lang="zh-TW" altLang="en-US" sz="24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59" name="矩形 58"/>
          <p:cNvSpPr/>
          <p:nvPr/>
        </p:nvSpPr>
        <p:spPr>
          <a:xfrm>
            <a:off x="5643078" y="4238799"/>
            <a:ext cx="1152128" cy="423629"/>
          </a:xfrm>
          <a:prstGeom prst="rect">
            <a:avLst/>
          </a:prstGeom>
        </p:spPr>
        <p:style>
          <a:lnRef idx="1">
            <a:schemeClr val="accent6"/>
          </a:lnRef>
          <a:fillRef idx="2">
            <a:schemeClr val="accent6"/>
          </a:fillRef>
          <a:effectRef idx="1">
            <a:schemeClr val="accent6"/>
          </a:effectRef>
          <a:fontRef idx="minor">
            <a:schemeClr val="dk1"/>
          </a:fontRef>
        </p:style>
        <p:txBody>
          <a:bodyPr rtlCol="0" anchor="ctr"/>
          <a:lstStyle/>
          <a:p>
            <a:pPr algn="ct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360%</a:t>
            </a:r>
            <a:endParaRPr lang="zh-TW" altLang="en-US" sz="24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61" name="矩形 60"/>
          <p:cNvSpPr/>
          <p:nvPr/>
        </p:nvSpPr>
        <p:spPr>
          <a:xfrm>
            <a:off x="488504" y="2744237"/>
            <a:ext cx="720080" cy="898940"/>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200" b="1" dirty="0">
                <a:latin typeface="標楷體" pitchFamily="65" charset="-120"/>
                <a:ea typeface="標楷體" pitchFamily="65" charset="-120"/>
              </a:rPr>
              <a:t>住宅區</a:t>
            </a:r>
          </a:p>
        </p:txBody>
      </p:sp>
      <p:sp>
        <p:nvSpPr>
          <p:cNvPr id="63" name="矩形 62"/>
          <p:cNvSpPr/>
          <p:nvPr/>
        </p:nvSpPr>
        <p:spPr>
          <a:xfrm>
            <a:off x="488504" y="3715512"/>
            <a:ext cx="720080" cy="919845"/>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200" b="1" dirty="0">
                <a:latin typeface="標楷體" pitchFamily="65" charset="-120"/>
                <a:ea typeface="標楷體" pitchFamily="65" charset="-120"/>
              </a:rPr>
              <a:t>商業區</a:t>
            </a:r>
          </a:p>
        </p:txBody>
      </p:sp>
      <p:sp>
        <p:nvSpPr>
          <p:cNvPr id="65" name="矩形 64"/>
          <p:cNvSpPr/>
          <p:nvPr/>
        </p:nvSpPr>
        <p:spPr>
          <a:xfrm>
            <a:off x="1268681" y="2733783"/>
            <a:ext cx="1269271" cy="3867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sz="2400" b="1" dirty="0">
                <a:solidFill>
                  <a:schemeClr val="accent3">
                    <a:lumMod val="50000"/>
                  </a:schemeClr>
                </a:solidFill>
                <a:latin typeface="標楷體" pitchFamily="65" charset="-120"/>
                <a:ea typeface="標楷體" pitchFamily="65" charset="-120"/>
              </a:rPr>
              <a:t>建蔽率</a:t>
            </a:r>
          </a:p>
        </p:txBody>
      </p:sp>
      <p:sp>
        <p:nvSpPr>
          <p:cNvPr id="67" name="矩形 66"/>
          <p:cNvSpPr/>
          <p:nvPr/>
        </p:nvSpPr>
        <p:spPr>
          <a:xfrm>
            <a:off x="1268681" y="3245969"/>
            <a:ext cx="1269271" cy="39720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sz="2400" b="1" dirty="0">
                <a:solidFill>
                  <a:schemeClr val="accent3">
                    <a:lumMod val="50000"/>
                  </a:schemeClr>
                </a:solidFill>
                <a:latin typeface="標楷體" pitchFamily="65" charset="-120"/>
                <a:ea typeface="標楷體" pitchFamily="65" charset="-120"/>
              </a:rPr>
              <a:t>容積率</a:t>
            </a:r>
          </a:p>
        </p:txBody>
      </p:sp>
      <p:sp>
        <p:nvSpPr>
          <p:cNvPr id="73" name="向右箭號 72"/>
          <p:cNvSpPr/>
          <p:nvPr/>
        </p:nvSpPr>
        <p:spPr>
          <a:xfrm>
            <a:off x="5121149" y="3104855"/>
            <a:ext cx="441140" cy="1019145"/>
          </a:xfrm>
          <a:prstGeom prst="rightArrow">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endParaRPr lang="zh-TW" altLang="en-US"/>
          </a:p>
        </p:txBody>
      </p:sp>
      <p:sp>
        <p:nvSpPr>
          <p:cNvPr id="78" name="矩形 77"/>
          <p:cNvSpPr/>
          <p:nvPr/>
        </p:nvSpPr>
        <p:spPr>
          <a:xfrm>
            <a:off x="6858432" y="2760024"/>
            <a:ext cx="1440161" cy="376300"/>
          </a:xfrm>
          <a:prstGeom prst="rect">
            <a:avLst/>
          </a:prstGeom>
        </p:spPr>
        <p:style>
          <a:lnRef idx="1">
            <a:schemeClr val="accent5"/>
          </a:lnRef>
          <a:fillRef idx="2">
            <a:schemeClr val="accent5"/>
          </a:fillRef>
          <a:effectRef idx="1">
            <a:schemeClr val="accent5"/>
          </a:effectRef>
          <a:fontRef idx="minor">
            <a:schemeClr val="dk1"/>
          </a:fontRef>
        </p:style>
        <p:txBody>
          <a:bodyPr rtlCol="0" anchor="ctr"/>
          <a:lstStyle/>
          <a:p>
            <a:pPr algn="ct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90%</a:t>
            </a:r>
            <a:endParaRPr lang="zh-TW" altLang="en-US" sz="24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89" name="矩形 88"/>
          <p:cNvSpPr/>
          <p:nvPr/>
        </p:nvSpPr>
        <p:spPr>
          <a:xfrm>
            <a:off x="1268681" y="3746871"/>
            <a:ext cx="1269271" cy="386752"/>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sz="2400" b="1" dirty="0">
                <a:solidFill>
                  <a:schemeClr val="accent3">
                    <a:lumMod val="50000"/>
                  </a:schemeClr>
                </a:solidFill>
                <a:latin typeface="標楷體" pitchFamily="65" charset="-120"/>
                <a:ea typeface="標楷體" pitchFamily="65" charset="-120"/>
              </a:rPr>
              <a:t>建蔽率</a:t>
            </a:r>
          </a:p>
        </p:txBody>
      </p:sp>
      <p:sp>
        <p:nvSpPr>
          <p:cNvPr id="90" name="矩形 89"/>
          <p:cNvSpPr/>
          <p:nvPr/>
        </p:nvSpPr>
        <p:spPr>
          <a:xfrm>
            <a:off x="1268681" y="4238151"/>
            <a:ext cx="1269271" cy="397206"/>
          </a:xfrm>
          <a:prstGeom prst="rect">
            <a:avLst/>
          </a:prstGeom>
        </p:spPr>
        <p:style>
          <a:lnRef idx="2">
            <a:schemeClr val="accent3"/>
          </a:lnRef>
          <a:fillRef idx="1">
            <a:schemeClr val="lt1"/>
          </a:fillRef>
          <a:effectRef idx="0">
            <a:schemeClr val="accent3"/>
          </a:effectRef>
          <a:fontRef idx="minor">
            <a:schemeClr val="dk1"/>
          </a:fontRef>
        </p:style>
        <p:txBody>
          <a:bodyPr rtlCol="0" anchor="ctr"/>
          <a:lstStyle/>
          <a:p>
            <a:pPr algn="ctr"/>
            <a:r>
              <a:rPr lang="zh-TW" altLang="en-US" sz="2400" b="1" dirty="0">
                <a:solidFill>
                  <a:schemeClr val="accent3">
                    <a:lumMod val="50000"/>
                  </a:schemeClr>
                </a:solidFill>
                <a:latin typeface="標楷體" pitchFamily="65" charset="-120"/>
                <a:ea typeface="標楷體" pitchFamily="65" charset="-120"/>
              </a:rPr>
              <a:t>容積率</a:t>
            </a:r>
          </a:p>
        </p:txBody>
      </p:sp>
      <p:sp>
        <p:nvSpPr>
          <p:cNvPr id="117" name="矩形 116"/>
          <p:cNvSpPr/>
          <p:nvPr/>
        </p:nvSpPr>
        <p:spPr>
          <a:xfrm>
            <a:off x="128464"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5" name="矩形 4"/>
          <p:cNvSpPr/>
          <p:nvPr/>
        </p:nvSpPr>
        <p:spPr>
          <a:xfrm>
            <a:off x="6825208" y="3140968"/>
            <a:ext cx="1783121" cy="646331"/>
          </a:xfrm>
          <a:prstGeom prst="rect">
            <a:avLst/>
          </a:prstGeom>
        </p:spPr>
        <p:txBody>
          <a:bodyPr wrap="square">
            <a:spAutoFit/>
          </a:bodyPr>
          <a:lstStyle/>
          <a:p>
            <a:r>
              <a:rPr lang="zh-TW" altLang="en-US" dirty="0">
                <a:latin typeface="標楷體" pitchFamily="65" charset="-120"/>
                <a:ea typeface="標楷體" pitchFamily="65" charset="-120"/>
              </a:rPr>
              <a:t>面臨</a:t>
            </a:r>
            <a:r>
              <a:rPr lang="en-US" altLang="zh-TW" dirty="0">
                <a:latin typeface="標楷體" pitchFamily="65" charset="-120"/>
                <a:ea typeface="標楷體" pitchFamily="65" charset="-120"/>
              </a:rPr>
              <a:t>8</a:t>
            </a:r>
            <a:r>
              <a:rPr lang="zh-TW" altLang="en-US" dirty="0">
                <a:latin typeface="標楷體" pitchFamily="65" charset="-120"/>
                <a:ea typeface="標楷體" pitchFamily="65" charset="-120"/>
              </a:rPr>
              <a:t>公尺道路</a:t>
            </a:r>
            <a:r>
              <a:rPr lang="zh-TW" altLang="en-US" dirty="0">
                <a:latin typeface="標楷體"/>
                <a:ea typeface="標楷體"/>
              </a:rPr>
              <a:t>、既有道路</a:t>
            </a:r>
            <a:r>
              <a:rPr lang="en-US" altLang="zh-TW" b="1" dirty="0">
                <a:solidFill>
                  <a:srgbClr val="FF0000"/>
                </a:solidFill>
                <a:latin typeface="標楷體" pitchFamily="65" charset="-120"/>
                <a:ea typeface="標楷體" pitchFamily="65" charset="-120"/>
              </a:rPr>
              <a:t>320%</a:t>
            </a:r>
          </a:p>
        </p:txBody>
      </p:sp>
      <p:sp>
        <p:nvSpPr>
          <p:cNvPr id="122" name="矩形 121"/>
          <p:cNvSpPr/>
          <p:nvPr/>
        </p:nvSpPr>
        <p:spPr>
          <a:xfrm>
            <a:off x="6825224" y="4113588"/>
            <a:ext cx="1893783" cy="646331"/>
          </a:xfrm>
          <a:prstGeom prst="rect">
            <a:avLst/>
          </a:prstGeom>
        </p:spPr>
        <p:txBody>
          <a:bodyPr wrap="square">
            <a:spAutoFit/>
          </a:bodyPr>
          <a:lstStyle/>
          <a:p>
            <a:r>
              <a:rPr lang="zh-TW" altLang="en-US" dirty="0">
                <a:latin typeface="標楷體" pitchFamily="65" charset="-120"/>
                <a:ea typeface="標楷體" pitchFamily="65" charset="-120"/>
              </a:rPr>
              <a:t>面臨</a:t>
            </a:r>
            <a:r>
              <a:rPr lang="en-US" altLang="zh-TW" dirty="0">
                <a:latin typeface="標楷體" pitchFamily="65" charset="-120"/>
                <a:ea typeface="標楷體" pitchFamily="65" charset="-120"/>
              </a:rPr>
              <a:t>8</a:t>
            </a:r>
            <a:r>
              <a:rPr lang="zh-TW" altLang="en-US" dirty="0">
                <a:latin typeface="標楷體" pitchFamily="65" charset="-120"/>
                <a:ea typeface="標楷體" pitchFamily="65" charset="-120"/>
              </a:rPr>
              <a:t>公尺道路</a:t>
            </a:r>
            <a:r>
              <a:rPr lang="zh-TW" altLang="en-US" dirty="0">
                <a:latin typeface="標楷體"/>
                <a:ea typeface="標楷體"/>
              </a:rPr>
              <a:t>、既有道路</a:t>
            </a:r>
            <a:r>
              <a:rPr lang="en-US" altLang="zh-TW" b="1" dirty="0">
                <a:solidFill>
                  <a:srgbClr val="FF0000"/>
                </a:solidFill>
                <a:latin typeface="標楷體"/>
                <a:ea typeface="標楷體"/>
              </a:rPr>
              <a:t>400</a:t>
            </a:r>
            <a:r>
              <a:rPr lang="en-US" altLang="zh-TW" b="1" dirty="0">
                <a:solidFill>
                  <a:srgbClr val="FF0000"/>
                </a:solidFill>
                <a:latin typeface="標楷體" pitchFamily="65" charset="-120"/>
                <a:ea typeface="標楷體" pitchFamily="65" charset="-120"/>
              </a:rPr>
              <a:t>%</a:t>
            </a:r>
          </a:p>
        </p:txBody>
      </p:sp>
      <p:sp>
        <p:nvSpPr>
          <p:cNvPr id="48" name="矩形 47"/>
          <p:cNvSpPr/>
          <p:nvPr/>
        </p:nvSpPr>
        <p:spPr>
          <a:xfrm>
            <a:off x="2593679" y="2734000"/>
            <a:ext cx="1189683" cy="4023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80%</a:t>
            </a:r>
            <a:endParaRPr lang="zh-TW" altLang="en-US" sz="24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50" name="矩形 49"/>
          <p:cNvSpPr/>
          <p:nvPr/>
        </p:nvSpPr>
        <p:spPr>
          <a:xfrm>
            <a:off x="2593680" y="3261757"/>
            <a:ext cx="1189683" cy="3972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200%</a:t>
            </a:r>
            <a:endParaRPr lang="zh-TW" altLang="en-US" sz="24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52" name="矩形 51"/>
          <p:cNvSpPr/>
          <p:nvPr/>
        </p:nvSpPr>
        <p:spPr>
          <a:xfrm>
            <a:off x="2593680" y="3741753"/>
            <a:ext cx="1189683" cy="407658"/>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80%</a:t>
            </a:r>
            <a:endParaRPr lang="zh-TW" altLang="en-US" sz="24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54" name="矩形 53"/>
          <p:cNvSpPr/>
          <p:nvPr/>
        </p:nvSpPr>
        <p:spPr>
          <a:xfrm>
            <a:off x="2593680" y="4233034"/>
            <a:ext cx="1189682" cy="418111"/>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360%</a:t>
            </a:r>
            <a:endParaRPr lang="zh-TW" altLang="en-US" sz="24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56" name="矩形 55"/>
          <p:cNvSpPr/>
          <p:nvPr/>
        </p:nvSpPr>
        <p:spPr>
          <a:xfrm>
            <a:off x="3812255" y="2734000"/>
            <a:ext cx="1189683" cy="402324"/>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90%</a:t>
            </a:r>
            <a:endParaRPr lang="zh-TW" altLang="en-US" sz="24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58" name="矩形 57"/>
          <p:cNvSpPr/>
          <p:nvPr/>
        </p:nvSpPr>
        <p:spPr>
          <a:xfrm>
            <a:off x="3812256" y="3261757"/>
            <a:ext cx="1189683" cy="397206"/>
          </a:xfrm>
          <a:prstGeom prst="rec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en-US" altLang="zh-TW" sz="2400" b="1" dirty="0">
                <a:effectLst>
                  <a:outerShdw blurRad="38100" dist="38100" dir="2700000" algn="tl">
                    <a:srgbClr val="000000">
                      <a:alpha val="43137"/>
                    </a:srgbClr>
                  </a:outerShdw>
                </a:effectLst>
                <a:latin typeface="標楷體" pitchFamily="65" charset="-120"/>
                <a:ea typeface="標楷體" pitchFamily="65" charset="-120"/>
              </a:rPr>
              <a:t>240%</a:t>
            </a:r>
            <a:endParaRPr lang="zh-TW" altLang="en-US" sz="2400" b="1" dirty="0">
              <a:effectLst>
                <a:outerShdw blurRad="38100" dist="38100" dir="2700000" algn="tl">
                  <a:srgbClr val="000000">
                    <a:alpha val="43137"/>
                  </a:srgbClr>
                </a:outerShdw>
              </a:effectLst>
              <a:latin typeface="標楷體" pitchFamily="65" charset="-120"/>
              <a:ea typeface="標楷體" pitchFamily="65" charset="-120"/>
            </a:endParaRPr>
          </a:p>
        </p:txBody>
      </p:sp>
      <p:sp>
        <p:nvSpPr>
          <p:cNvPr id="60" name="矩形 59"/>
          <p:cNvSpPr/>
          <p:nvPr/>
        </p:nvSpPr>
        <p:spPr>
          <a:xfrm>
            <a:off x="3802545" y="2214156"/>
            <a:ext cx="1199394" cy="468052"/>
          </a:xfrm>
          <a:prstGeom prst="rect">
            <a:avLst/>
          </a:prstGeom>
        </p:spPr>
        <p:style>
          <a:lnRef idx="2">
            <a:schemeClr val="accent3">
              <a:shade val="50000"/>
            </a:schemeClr>
          </a:lnRef>
          <a:fillRef idx="1">
            <a:schemeClr val="accent3"/>
          </a:fillRef>
          <a:effectRef idx="0">
            <a:schemeClr val="accent3"/>
          </a:effectRef>
          <a:fontRef idx="minor">
            <a:schemeClr val="lt1"/>
          </a:fontRef>
        </p:style>
        <p:txBody>
          <a:bodyPr rtlCol="0" anchor="ctr"/>
          <a:lstStyle/>
          <a:p>
            <a:pPr algn="ctr"/>
            <a:r>
              <a:rPr lang="zh-TW" altLang="en-US" sz="2400" b="1" dirty="0">
                <a:latin typeface="標楷體" pitchFamily="65" charset="-120"/>
                <a:ea typeface="標楷體" pitchFamily="65" charset="-120"/>
              </a:rPr>
              <a:t>經都審</a:t>
            </a:r>
          </a:p>
        </p:txBody>
      </p:sp>
      <p:sp>
        <p:nvSpPr>
          <p:cNvPr id="62" name="矩形 61"/>
          <p:cNvSpPr/>
          <p:nvPr/>
        </p:nvSpPr>
        <p:spPr>
          <a:xfrm>
            <a:off x="5594288" y="1802773"/>
            <a:ext cx="2704305" cy="461665"/>
          </a:xfrm>
          <a:prstGeom prst="rect">
            <a:avLst/>
          </a:prstGeom>
        </p:spPr>
        <p:txBody>
          <a:bodyPr wrap="square">
            <a:spAutoFit/>
          </a:bodyPr>
          <a:lstStyle/>
          <a:p>
            <a:pPr algn="ctr"/>
            <a:r>
              <a:rPr lang="zh-TW" altLang="en-US" sz="2400" b="1" dirty="0">
                <a:latin typeface="標楷體" pitchFamily="65" charset="-120"/>
                <a:ea typeface="標楷體" pitchFamily="65" charset="-120"/>
              </a:rPr>
              <a:t>預定</a:t>
            </a:r>
            <a:r>
              <a:rPr lang="en-US" altLang="zh-TW" sz="2400" b="1" dirty="0">
                <a:latin typeface="標楷體" pitchFamily="65" charset="-120"/>
                <a:ea typeface="標楷體" pitchFamily="65" charset="-120"/>
              </a:rPr>
              <a:t>106</a:t>
            </a:r>
            <a:r>
              <a:rPr lang="zh-TW" altLang="en-US" sz="2400" b="1" dirty="0">
                <a:latin typeface="標楷體" pitchFamily="65" charset="-120"/>
                <a:ea typeface="標楷體" pitchFamily="65" charset="-120"/>
              </a:rPr>
              <a:t>年</a:t>
            </a:r>
            <a:r>
              <a:rPr lang="en-US" altLang="zh-TW" sz="2400" b="1" dirty="0">
                <a:latin typeface="標楷體" pitchFamily="65" charset="-120"/>
                <a:ea typeface="標楷體" pitchFamily="65" charset="-120"/>
              </a:rPr>
              <a:t>8</a:t>
            </a:r>
            <a:r>
              <a:rPr lang="zh-TW" altLang="en-US" sz="2400" b="1" dirty="0">
                <a:latin typeface="標楷體" pitchFamily="65" charset="-120"/>
                <a:ea typeface="標楷體" pitchFamily="65" charset="-120"/>
              </a:rPr>
              <a:t>月</a:t>
            </a:r>
            <a:r>
              <a:rPr lang="en-US" altLang="zh-TW" sz="2400" b="1" dirty="0">
                <a:latin typeface="標楷體" pitchFamily="65" charset="-120"/>
                <a:ea typeface="標楷體" pitchFamily="65" charset="-120"/>
              </a:rPr>
              <a:t>1</a:t>
            </a:r>
            <a:r>
              <a:rPr lang="zh-TW" altLang="en-US" sz="2400" b="1" dirty="0">
                <a:latin typeface="標楷體" pitchFamily="65" charset="-120"/>
                <a:ea typeface="標楷體" pitchFamily="65" charset="-120"/>
              </a:rPr>
              <a:t>日</a:t>
            </a:r>
            <a:endParaRPr lang="en-US" altLang="zh-TW" sz="2400" b="1" dirty="0">
              <a:latin typeface="標楷體" pitchFamily="65" charset="-120"/>
              <a:ea typeface="標楷體" pitchFamily="65" charset="-120"/>
            </a:endParaRPr>
          </a:p>
        </p:txBody>
      </p:sp>
    </p:spTree>
    <p:extLst>
      <p:ext uri="{BB962C8B-B14F-4D97-AF65-F5344CB8AC3E}">
        <p14:creationId xmlns:p14="http://schemas.microsoft.com/office/powerpoint/2010/main" val="880096885"/>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標題 1"/>
          <p:cNvSpPr txBox="1">
            <a:spLocks/>
          </p:cNvSpPr>
          <p:nvPr/>
        </p:nvSpPr>
        <p:spPr>
          <a:xfrm>
            <a:off x="652463" y="1268413"/>
            <a:ext cx="8064896" cy="3744416"/>
          </a:xfrm>
          <a:prstGeom prst="rect">
            <a:avLst/>
          </a:prstGeom>
          <a:ln>
            <a:noFill/>
          </a:ln>
        </p:spPr>
        <p:txBody>
          <a:bodyPr vert="horz" lIns="0" tIns="0" rIns="18287"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zh-TW" altLang="en-US" sz="3200" b="0" dirty="0">
                <a:solidFill>
                  <a:schemeClr val="tx1"/>
                </a:solidFill>
                <a:effectLst/>
                <a:latin typeface="標楷體" panose="03000509000000000000" pitchFamily="65" charset="-120"/>
                <a:ea typeface="標楷體" panose="03000509000000000000" pitchFamily="65" charset="-120"/>
              </a:rPr>
              <a:t>六</a:t>
            </a:r>
            <a:r>
              <a:rPr lang="zh-TW" altLang="en-US" sz="3200" b="0" dirty="0">
                <a:solidFill>
                  <a:schemeClr val="tx1"/>
                </a:solidFill>
                <a:effectLst/>
                <a:latin typeface="標楷體"/>
                <a:ea typeface="標楷體"/>
              </a:rPr>
              <a:t>、</a:t>
            </a:r>
            <a:r>
              <a:rPr lang="zh-TW" altLang="en-US" sz="3200" b="0" dirty="0">
                <a:solidFill>
                  <a:schemeClr val="tx1"/>
                </a:solidFill>
                <a:effectLst/>
                <a:latin typeface="標楷體" panose="03000509000000000000" pitchFamily="65" charset="-120"/>
                <a:ea typeface="標楷體" panose="03000509000000000000" pitchFamily="65" charset="-120"/>
              </a:rPr>
              <a:t>聚落保存專用區建築管理自治條例</a:t>
            </a:r>
          </a:p>
          <a:p>
            <a:pPr algn="l"/>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一</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latin typeface="標楷體" pitchFamily="65" charset="-120"/>
                <a:ea typeface="標楷體" pitchFamily="65" charset="-120"/>
              </a:rPr>
              <a:t>立法宗旨</a:t>
            </a:r>
            <a:r>
              <a:rPr lang="en-US" altLang="zh-TW" sz="1800" b="0" dirty="0">
                <a:solidFill>
                  <a:schemeClr val="tx1"/>
                </a:solidFill>
                <a:effectLst/>
                <a:latin typeface="標楷體" pitchFamily="65" charset="-120"/>
                <a:ea typeface="標楷體" pitchFamily="65" charset="-120"/>
              </a:rPr>
              <a:t>……………………………………………………………………6-1</a:t>
            </a:r>
          </a:p>
          <a:p>
            <a:pPr algn="l"/>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二</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建築風貌分類</a:t>
            </a:r>
            <a:r>
              <a:rPr lang="en-US" altLang="zh-TW" sz="1800" b="0" dirty="0">
                <a:solidFill>
                  <a:schemeClr val="tx1"/>
                </a:solidFill>
                <a:effectLst/>
                <a:latin typeface="標楷體" pitchFamily="65" charset="-120"/>
                <a:ea typeface="標楷體" pitchFamily="65" charset="-120"/>
              </a:rPr>
              <a:t>………………………………………………………………6-2</a:t>
            </a:r>
          </a:p>
          <a:p>
            <a:pPr algn="l"/>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itchFamily="65" charset="-120"/>
                <a:ea typeface="標楷體" pitchFamily="65" charset="-120"/>
              </a:rPr>
              <a:t>三</a:t>
            </a:r>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itchFamily="65" charset="-120"/>
                <a:ea typeface="標楷體" pitchFamily="65" charset="-120"/>
              </a:rPr>
              <a:t>、建築行為的審議審議基準</a:t>
            </a:r>
            <a:r>
              <a:rPr lang="en-US" altLang="zh-TW" sz="1800" b="0" dirty="0">
                <a:solidFill>
                  <a:schemeClr val="tx1"/>
                </a:solidFill>
                <a:effectLst/>
                <a:latin typeface="標楷體" pitchFamily="65" charset="-120"/>
                <a:ea typeface="標楷體" pitchFamily="65" charset="-120"/>
              </a:rPr>
              <a:t>…………………………………………………6-3</a:t>
            </a:r>
          </a:p>
          <a:p>
            <a:pPr algn="l"/>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itchFamily="65" charset="-120"/>
                <a:ea typeface="標楷體" pitchFamily="65" charset="-120"/>
              </a:rPr>
              <a:t>四</a:t>
            </a:r>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itchFamily="65" charset="-120"/>
                <a:ea typeface="標楷體" pitchFamily="65" charset="-120"/>
              </a:rPr>
              <a:t>、違法罰則注意</a:t>
            </a:r>
            <a:r>
              <a:rPr lang="en-US" altLang="zh-TW" sz="1800" b="0" dirty="0">
                <a:solidFill>
                  <a:schemeClr val="tx1"/>
                </a:solidFill>
                <a:effectLst/>
                <a:latin typeface="標楷體" pitchFamily="65" charset="-120"/>
                <a:ea typeface="標楷體" pitchFamily="65" charset="-120"/>
              </a:rPr>
              <a:t>………………………………………………………………6-4</a:t>
            </a:r>
          </a:p>
          <a:p>
            <a:pPr algn="l"/>
            <a:endParaRPr lang="en-US" altLang="zh-TW" sz="1800" b="0" dirty="0">
              <a:solidFill>
                <a:schemeClr val="tx1"/>
              </a:solidFill>
              <a:effectLst/>
              <a:latin typeface="標楷體" pitchFamily="65" charset="-120"/>
              <a:ea typeface="標楷體" pitchFamily="65" charset="-120"/>
            </a:endParaRPr>
          </a:p>
          <a:p>
            <a:pPr algn="l"/>
            <a:endParaRPr lang="en-US" altLang="zh-TW" sz="1800" b="0" dirty="0">
              <a:solidFill>
                <a:schemeClr val="tx1"/>
              </a:solidFill>
              <a:effectLst/>
              <a:latin typeface="標楷體" pitchFamily="65" charset="-120"/>
              <a:ea typeface="標楷體" pitchFamily="65" charset="-120"/>
            </a:endParaRPr>
          </a:p>
          <a:p>
            <a:pPr algn="l"/>
            <a:endParaRPr lang="en-US" altLang="zh-TW" sz="1800" b="0" dirty="0">
              <a:solidFill>
                <a:schemeClr val="tx1"/>
              </a:solidFill>
              <a:effectLst/>
              <a:latin typeface="標楷體" pitchFamily="65" charset="-120"/>
              <a:ea typeface="標楷體" pitchFamily="65" charset="-120"/>
            </a:endParaRPr>
          </a:p>
          <a:p>
            <a:pPr algn="l"/>
            <a:endParaRPr lang="en-US" altLang="zh-TW" sz="1800" b="0" dirty="0">
              <a:solidFill>
                <a:schemeClr val="tx1"/>
              </a:solidFill>
              <a:effectLst/>
              <a:latin typeface="標楷體" pitchFamily="65" charset="-120"/>
              <a:ea typeface="標楷體" pitchFamily="65" charset="-120"/>
            </a:endParaRPr>
          </a:p>
          <a:p>
            <a:pPr algn="l"/>
            <a:endParaRPr lang="en-US" altLang="zh-TW" sz="1800" b="0" dirty="0">
              <a:solidFill>
                <a:schemeClr val="tx1"/>
              </a:solidFill>
              <a:effectLst/>
              <a:latin typeface="標楷體" pitchFamily="65" charset="-120"/>
              <a:ea typeface="標楷體" pitchFamily="65" charset="-120"/>
            </a:endParaRPr>
          </a:p>
          <a:p>
            <a:pPr algn="l"/>
            <a:endParaRPr lang="en-US" altLang="zh-TW" sz="1800" b="0" dirty="0">
              <a:solidFill>
                <a:schemeClr val="tx1"/>
              </a:solidFill>
              <a:effectLst/>
              <a:latin typeface="標楷體" pitchFamily="65" charset="-120"/>
              <a:ea typeface="標楷體" pitchFamily="65" charset="-120"/>
            </a:endParaRPr>
          </a:p>
          <a:p>
            <a:pPr algn="l"/>
            <a:endParaRPr lang="en-US" altLang="zh-TW" sz="1800" b="0" dirty="0">
              <a:solidFill>
                <a:schemeClr val="tx1"/>
              </a:solidFill>
              <a:effectLst/>
              <a:latin typeface="標楷體" pitchFamily="65" charset="-120"/>
              <a:ea typeface="標楷體" pitchFamily="65" charset="-120"/>
            </a:endParaRPr>
          </a:p>
        </p:txBody>
      </p:sp>
      <p:sp>
        <p:nvSpPr>
          <p:cNvPr id="3" name="矩形 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4165146636"/>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11"/>
          <p:cNvSpPr>
            <a:spLocks noGrp="1"/>
          </p:cNvSpPr>
          <p:nvPr>
            <p:ph type="subTitle" idx="1"/>
          </p:nvPr>
        </p:nvSpPr>
        <p:spPr>
          <a:xfrm>
            <a:off x="1352550" y="1268413"/>
            <a:ext cx="7956884" cy="3060340"/>
          </a:xfrm>
        </p:spPr>
        <p:txBody>
          <a:bodyPr>
            <a:normAutofit/>
          </a:bodyPr>
          <a:lstStyle/>
          <a:p>
            <a:pPr algn="l"/>
            <a:r>
              <a:rPr lang="zh-TW" altLang="en-US" sz="2800" dirty="0">
                <a:solidFill>
                  <a:schemeClr val="tx1"/>
                </a:solidFill>
                <a:latin typeface="標楷體" pitchFamily="65" charset="-120"/>
                <a:ea typeface="標楷體" pitchFamily="65" charset="-120"/>
              </a:rPr>
              <a:t>連江縣政府</a:t>
            </a:r>
            <a:r>
              <a:rPr lang="en-US" altLang="zh-TW" sz="2000" dirty="0">
                <a:solidFill>
                  <a:schemeClr val="tx1"/>
                </a:solidFill>
                <a:latin typeface="標楷體" pitchFamily="65" charset="-120"/>
                <a:ea typeface="標楷體" pitchFamily="65" charset="-120"/>
              </a:rPr>
              <a:t>(</a:t>
            </a:r>
            <a:r>
              <a:rPr lang="zh-TW" altLang="en-US" sz="2000" dirty="0">
                <a:solidFill>
                  <a:schemeClr val="tx1"/>
                </a:solidFill>
                <a:latin typeface="標楷體" pitchFamily="65" charset="-120"/>
                <a:ea typeface="標楷體" pitchFamily="65" charset="-120"/>
              </a:rPr>
              <a:t>以下簡稱本府</a:t>
            </a:r>
            <a:r>
              <a:rPr lang="en-US" altLang="zh-TW" sz="2000" dirty="0">
                <a:solidFill>
                  <a:schemeClr val="tx1"/>
                </a:solidFill>
                <a:latin typeface="標楷體" pitchFamily="65" charset="-120"/>
                <a:ea typeface="標楷體" pitchFamily="65" charset="-120"/>
              </a:rPr>
              <a:t>)</a:t>
            </a:r>
            <a:r>
              <a:rPr lang="zh-TW" altLang="en-US" sz="2800" dirty="0">
                <a:solidFill>
                  <a:schemeClr val="tx1"/>
                </a:solidFill>
                <a:latin typeface="標楷體" pitchFamily="65" charset="-120"/>
                <a:ea typeface="標楷體" pitchFamily="65" charset="-120"/>
              </a:rPr>
              <a:t>為：</a:t>
            </a:r>
            <a:endParaRPr lang="en-US" altLang="zh-TW" sz="2800" dirty="0">
              <a:solidFill>
                <a:schemeClr val="tx1"/>
              </a:solidFill>
              <a:latin typeface="標楷體" pitchFamily="65" charset="-120"/>
              <a:ea typeface="標楷體" pitchFamily="65" charset="-120"/>
            </a:endParaRPr>
          </a:p>
          <a:p>
            <a:pPr algn="l"/>
            <a:r>
              <a:rPr lang="zh-TW" altLang="en-US" sz="2800" b="1" u="sng" dirty="0">
                <a:solidFill>
                  <a:srgbClr val="FF0000"/>
                </a:solidFill>
                <a:latin typeface="標楷體" pitchFamily="65" charset="-120"/>
                <a:ea typeface="標楷體" pitchFamily="65" charset="-120"/>
              </a:rPr>
              <a:t>有效管理並保存傳統建築風貌，</a:t>
            </a:r>
            <a:endParaRPr lang="en-US" altLang="zh-TW" sz="2800" b="1" u="sng" dirty="0">
              <a:solidFill>
                <a:srgbClr val="FF0000"/>
              </a:solidFill>
              <a:latin typeface="標楷體" pitchFamily="65" charset="-120"/>
              <a:ea typeface="標楷體" pitchFamily="65" charset="-120"/>
            </a:endParaRPr>
          </a:p>
          <a:p>
            <a:pPr algn="l"/>
            <a:r>
              <a:rPr lang="zh-TW" altLang="en-US" sz="2800" b="1" u="sng" dirty="0">
                <a:solidFill>
                  <a:srgbClr val="FF0000"/>
                </a:solidFill>
                <a:latin typeface="標楷體" pitchFamily="65" charset="-120"/>
                <a:ea typeface="標楷體" pitchFamily="65" charset="-120"/>
              </a:rPr>
              <a:t>維護聚落空間整體景觀</a:t>
            </a:r>
            <a:r>
              <a:rPr lang="zh-TW" altLang="en-US" sz="2800" dirty="0">
                <a:solidFill>
                  <a:schemeClr val="tx1"/>
                </a:solidFill>
                <a:latin typeface="標楷體" pitchFamily="65" charset="-120"/>
                <a:ea typeface="標楷體" pitchFamily="65" charset="-120"/>
              </a:rPr>
              <a:t>故特制定本自治條例。</a:t>
            </a:r>
            <a:endParaRPr lang="en-US" altLang="zh-TW" sz="2800" dirty="0">
              <a:solidFill>
                <a:schemeClr val="tx1"/>
              </a:solidFill>
              <a:latin typeface="標楷體" pitchFamily="65" charset="-120"/>
              <a:ea typeface="標楷體" pitchFamily="65" charset="-120"/>
            </a:endParaRPr>
          </a:p>
          <a:p>
            <a:pPr algn="l"/>
            <a:r>
              <a:rPr lang="zh-TW" altLang="en-US" sz="2800" dirty="0">
                <a:solidFill>
                  <a:schemeClr val="tx1"/>
                </a:solidFill>
                <a:latin typeface="標楷體" pitchFamily="65" charset="-120"/>
                <a:ea typeface="標楷體" pitchFamily="65" charset="-120"/>
              </a:rPr>
              <a:t>本自治條例適用地區為：</a:t>
            </a:r>
            <a:endParaRPr lang="en-US" altLang="zh-TW" sz="2800" dirty="0">
              <a:solidFill>
                <a:schemeClr val="tx1"/>
              </a:solidFill>
              <a:latin typeface="標楷體" pitchFamily="65" charset="-120"/>
              <a:ea typeface="標楷體" pitchFamily="65" charset="-120"/>
            </a:endParaRPr>
          </a:p>
          <a:p>
            <a:pPr algn="l"/>
            <a:r>
              <a:rPr lang="zh-TW" altLang="en-US" sz="2800" dirty="0">
                <a:solidFill>
                  <a:schemeClr val="tx1"/>
                </a:solidFill>
                <a:latin typeface="標楷體" pitchFamily="65" charset="-120"/>
                <a:ea typeface="標楷體" pitchFamily="65" charset="-120"/>
              </a:rPr>
              <a:t>連江縣都市計畫地區之</a:t>
            </a:r>
            <a:r>
              <a:rPr lang="zh-TW" altLang="en-US" sz="2800" b="1" u="sng" dirty="0">
                <a:solidFill>
                  <a:srgbClr val="FF0000"/>
                </a:solidFill>
                <a:latin typeface="標楷體" pitchFamily="65" charset="-120"/>
                <a:ea typeface="標楷體" pitchFamily="65" charset="-120"/>
              </a:rPr>
              <a:t>聚落保存專用區</a:t>
            </a:r>
            <a:endParaRPr lang="en-US" altLang="zh-TW" sz="2800" b="1" u="sng" dirty="0">
              <a:solidFill>
                <a:srgbClr val="FF0000"/>
              </a:solidFill>
              <a:latin typeface="標楷體" pitchFamily="65" charset="-120"/>
              <a:ea typeface="標楷體" pitchFamily="65" charset="-120"/>
            </a:endParaRPr>
          </a:p>
          <a:p>
            <a:pPr algn="l"/>
            <a:r>
              <a:rPr lang="en-US" altLang="zh-TW" sz="2000" dirty="0">
                <a:solidFill>
                  <a:schemeClr val="tx1"/>
                </a:solidFill>
                <a:latin typeface="標楷體" pitchFamily="65" charset="-120"/>
                <a:ea typeface="標楷體" pitchFamily="65" charset="-120"/>
              </a:rPr>
              <a:t>(</a:t>
            </a:r>
            <a:r>
              <a:rPr lang="zh-TW" altLang="en-US" sz="2000" dirty="0">
                <a:solidFill>
                  <a:schemeClr val="tx1"/>
                </a:solidFill>
                <a:latin typeface="標楷體" pitchFamily="65" charset="-120"/>
                <a:ea typeface="標楷體" pitchFamily="65" charset="-120"/>
              </a:rPr>
              <a:t>以下簡稱保存區</a:t>
            </a:r>
            <a:r>
              <a:rPr lang="en-US" altLang="zh-TW" sz="2000" dirty="0">
                <a:solidFill>
                  <a:schemeClr val="tx1"/>
                </a:solidFill>
                <a:latin typeface="標楷體" pitchFamily="65" charset="-120"/>
                <a:ea typeface="標楷體" pitchFamily="65" charset="-120"/>
              </a:rPr>
              <a:t>)</a:t>
            </a:r>
            <a:r>
              <a:rPr lang="zh-TW" altLang="en-US" sz="2000" dirty="0">
                <a:solidFill>
                  <a:schemeClr val="tx1"/>
                </a:solidFill>
                <a:latin typeface="標楷體" pitchFamily="65" charset="-120"/>
                <a:ea typeface="標楷體" pitchFamily="65" charset="-120"/>
              </a:rPr>
              <a:t>。</a:t>
            </a:r>
            <a:endParaRPr lang="en-US" altLang="zh-TW" sz="2000" dirty="0">
              <a:solidFill>
                <a:schemeClr val="tx1"/>
              </a:solidFill>
              <a:latin typeface="標楷體" pitchFamily="65" charset="-120"/>
              <a:ea typeface="標楷體" pitchFamily="65" charset="-120"/>
            </a:endParaRPr>
          </a:p>
        </p:txBody>
      </p:sp>
      <p:sp>
        <p:nvSpPr>
          <p:cNvPr id="2" name="矩形 1"/>
          <p:cNvSpPr/>
          <p:nvPr/>
        </p:nvSpPr>
        <p:spPr>
          <a:xfrm>
            <a:off x="4160911" y="5796557"/>
            <a:ext cx="5976665" cy="584771"/>
          </a:xfrm>
          <a:prstGeom prst="rect">
            <a:avLst/>
          </a:prstGeom>
        </p:spPr>
        <p:txBody>
          <a:bodyPr wrap="square" lIns="91434" tIns="45718" rIns="91434" bIns="45718">
            <a:spAutoFit/>
          </a:bodyPr>
          <a:lstStyle/>
          <a:p>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依連江縣聚落保存專用區建築管理自治條例第一條及第二條</a:t>
            </a:r>
            <a:endParaRPr lang="en-US" altLang="zh-TW" sz="1600" dirty="0">
              <a:latin typeface="標楷體" pitchFamily="65" charset="-120"/>
              <a:ea typeface="標楷體" pitchFamily="65" charset="-120"/>
            </a:endParaRPr>
          </a:p>
          <a:p>
            <a:r>
              <a:rPr lang="zh-TW" altLang="zh-TW" sz="1600" dirty="0">
                <a:latin typeface="標楷體" pitchFamily="65" charset="-120"/>
                <a:ea typeface="標楷體" pitchFamily="65" charset="-120"/>
              </a:rPr>
              <a:t>中華民國</a:t>
            </a:r>
            <a:r>
              <a:rPr lang="en-US" altLang="zh-TW" sz="1600" dirty="0">
                <a:latin typeface="標楷體" pitchFamily="65" charset="-120"/>
                <a:ea typeface="標楷體" pitchFamily="65" charset="-120"/>
              </a:rPr>
              <a:t>95</a:t>
            </a:r>
            <a:r>
              <a:rPr lang="zh-TW" altLang="zh-TW" sz="1600" dirty="0">
                <a:latin typeface="標楷體" pitchFamily="65" charset="-120"/>
                <a:ea typeface="標楷體" pitchFamily="65" charset="-120"/>
              </a:rPr>
              <a:t>年</a:t>
            </a:r>
            <a:r>
              <a:rPr lang="en-US" altLang="zh-TW" sz="1600" dirty="0">
                <a:latin typeface="標楷體" pitchFamily="65" charset="-120"/>
                <a:ea typeface="標楷體" pitchFamily="65" charset="-120"/>
              </a:rPr>
              <a:t>10</a:t>
            </a:r>
            <a:r>
              <a:rPr lang="zh-TW" altLang="zh-TW" sz="1600" dirty="0">
                <a:latin typeface="標楷體" pitchFamily="65" charset="-120"/>
                <a:ea typeface="標楷體" pitchFamily="65" charset="-120"/>
              </a:rPr>
              <a:t>月</a:t>
            </a:r>
            <a:r>
              <a:rPr lang="en-US" altLang="zh-TW" sz="1600" dirty="0">
                <a:latin typeface="標楷體" pitchFamily="65" charset="-120"/>
                <a:ea typeface="標楷體" pitchFamily="65" charset="-120"/>
              </a:rPr>
              <a:t>30</a:t>
            </a:r>
            <a:r>
              <a:rPr lang="zh-TW" altLang="zh-TW" sz="1600" dirty="0">
                <a:latin typeface="標楷體" pitchFamily="65" charset="-120"/>
                <a:ea typeface="標楷體" pitchFamily="65" charset="-120"/>
              </a:rPr>
              <a:t>日連企法字第</a:t>
            </a:r>
            <a:r>
              <a:rPr lang="en-US" altLang="zh-TW" sz="1600" dirty="0">
                <a:latin typeface="標楷體" pitchFamily="65" charset="-120"/>
                <a:ea typeface="標楷體" pitchFamily="65" charset="-120"/>
              </a:rPr>
              <a:t>0950030739</a:t>
            </a:r>
            <a:r>
              <a:rPr lang="zh-TW" altLang="zh-TW" sz="1600" dirty="0">
                <a:latin typeface="標楷體" pitchFamily="65" charset="-120"/>
                <a:ea typeface="標楷體" pitchFamily="65" charset="-120"/>
              </a:rPr>
              <a:t>號令發布</a:t>
            </a:r>
            <a:r>
              <a:rPr lang="en-US" altLang="zh-TW" sz="1600" dirty="0">
                <a:latin typeface="標楷體" pitchFamily="65" charset="-120"/>
                <a:ea typeface="標楷體" pitchFamily="65" charset="-120"/>
              </a:rPr>
              <a:t>)</a:t>
            </a: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6-1</a:t>
            </a:r>
          </a:p>
        </p:txBody>
      </p:sp>
      <p:sp>
        <p:nvSpPr>
          <p:cNvPr id="12" name="文字方塊 11"/>
          <p:cNvSpPr txBox="1"/>
          <p:nvPr/>
        </p:nvSpPr>
        <p:spPr>
          <a:xfrm>
            <a:off x="200472" y="529516"/>
            <a:ext cx="7956884" cy="523216"/>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六</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聚落保存專用區建築管理自治條例</a:t>
            </a:r>
            <a:r>
              <a:rPr lang="en-US" altLang="zh-TW" sz="2800" b="1" dirty="0">
                <a:latin typeface="標楷體" panose="03000509000000000000" pitchFamily="65" charset="-120"/>
                <a:ea typeface="標楷體" panose="03000509000000000000" pitchFamily="65" charset="-120"/>
              </a:rPr>
              <a:t>-</a:t>
            </a:r>
            <a:r>
              <a:rPr lang="zh-TW" altLang="en-US" sz="2400" b="1" dirty="0">
                <a:latin typeface="標楷體" pitchFamily="65" charset="-120"/>
                <a:ea typeface="標楷體" pitchFamily="65" charset="-120"/>
              </a:rPr>
              <a:t>立法宗旨</a:t>
            </a:r>
          </a:p>
        </p:txBody>
      </p:sp>
      <p:sp>
        <p:nvSpPr>
          <p:cNvPr id="6" name="矩形 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809856318"/>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11"/>
          <p:cNvSpPr>
            <a:spLocks noGrp="1"/>
          </p:cNvSpPr>
          <p:nvPr>
            <p:ph type="subTitle" idx="1"/>
          </p:nvPr>
        </p:nvSpPr>
        <p:spPr>
          <a:xfrm>
            <a:off x="1352550" y="1263611"/>
            <a:ext cx="7956884" cy="4752528"/>
          </a:xfrm>
        </p:spPr>
        <p:txBody>
          <a:bodyPr>
            <a:noAutofit/>
          </a:bodyPr>
          <a:lstStyle/>
          <a:p>
            <a:pPr algn="l"/>
            <a:r>
              <a:rPr lang="zh-TW" altLang="en-US" sz="2800" dirty="0">
                <a:solidFill>
                  <a:schemeClr val="tx1"/>
                </a:solidFill>
                <a:latin typeface="標楷體" pitchFamily="65" charset="-120"/>
                <a:ea typeface="標楷體" pitchFamily="65" charset="-120"/>
              </a:rPr>
              <a:t>保存區內之建築物，</a:t>
            </a:r>
            <a:endParaRPr lang="en-US" altLang="zh-TW" sz="2800" dirty="0">
              <a:solidFill>
                <a:schemeClr val="tx1"/>
              </a:solidFill>
              <a:latin typeface="標楷體" pitchFamily="65" charset="-120"/>
              <a:ea typeface="標楷體" pitchFamily="65" charset="-120"/>
            </a:endParaRPr>
          </a:p>
          <a:p>
            <a:pPr algn="l"/>
            <a:r>
              <a:rPr lang="zh-TW" altLang="en-US" sz="2800" dirty="0">
                <a:solidFill>
                  <a:schemeClr val="tx1"/>
                </a:solidFill>
                <a:latin typeface="標楷體" pitchFamily="65" charset="-120"/>
                <a:ea typeface="標楷體" pitchFamily="65" charset="-120"/>
              </a:rPr>
              <a:t>依其</a:t>
            </a:r>
            <a:r>
              <a:rPr lang="zh-TW" altLang="en-US" sz="2800" b="1" dirty="0">
                <a:solidFill>
                  <a:schemeClr val="tx1"/>
                </a:solidFill>
                <a:latin typeface="標楷體" pitchFamily="65" charset="-120"/>
                <a:ea typeface="標楷體" pitchFamily="65" charset="-120"/>
              </a:rPr>
              <a:t>「風貌特質」</a:t>
            </a:r>
            <a:r>
              <a:rPr lang="zh-TW" altLang="en-US" sz="2800" dirty="0">
                <a:solidFill>
                  <a:schemeClr val="tx1"/>
                </a:solidFill>
                <a:latin typeface="標楷體" pitchFamily="65" charset="-120"/>
                <a:ea typeface="標楷體" pitchFamily="65" charset="-120"/>
              </a:rPr>
              <a:t>分為以下</a:t>
            </a:r>
            <a:r>
              <a:rPr lang="en-US" altLang="zh-TW" sz="2800" dirty="0">
                <a:solidFill>
                  <a:schemeClr val="tx1"/>
                </a:solidFill>
                <a:latin typeface="標楷體" pitchFamily="65" charset="-120"/>
                <a:ea typeface="標楷體" pitchFamily="65" charset="-120"/>
              </a:rPr>
              <a:t>3</a:t>
            </a:r>
            <a:r>
              <a:rPr lang="zh-TW" altLang="en-US" sz="2800" dirty="0">
                <a:solidFill>
                  <a:schemeClr val="tx1"/>
                </a:solidFill>
                <a:latin typeface="標楷體" pitchFamily="65" charset="-120"/>
                <a:ea typeface="標楷體" pitchFamily="65" charset="-120"/>
              </a:rPr>
              <a:t>類：</a:t>
            </a:r>
          </a:p>
          <a:p>
            <a:pPr algn="l"/>
            <a:r>
              <a:rPr lang="zh-TW" altLang="en-US" sz="2800" b="1" u="sng" dirty="0">
                <a:solidFill>
                  <a:srgbClr val="FF0000"/>
                </a:solidFill>
                <a:latin typeface="標楷體" pitchFamily="65" charset="-120"/>
                <a:ea typeface="標楷體" pitchFamily="65" charset="-120"/>
              </a:rPr>
              <a:t>１、具馬祖傳統聚落特色之建築物。</a:t>
            </a:r>
          </a:p>
          <a:p>
            <a:pPr algn="l"/>
            <a:r>
              <a:rPr lang="zh-TW" altLang="en-US" sz="2800" b="1" u="sng" dirty="0">
                <a:solidFill>
                  <a:srgbClr val="FF0000"/>
                </a:solidFill>
                <a:latin typeface="標楷體" pitchFamily="65" charset="-120"/>
                <a:ea typeface="標楷體" pitchFamily="65" charset="-120"/>
              </a:rPr>
              <a:t>２、一般建築物。</a:t>
            </a:r>
          </a:p>
          <a:p>
            <a:pPr algn="l"/>
            <a:r>
              <a:rPr lang="zh-TW" altLang="en-US" sz="2800" b="1" u="sng" dirty="0">
                <a:solidFill>
                  <a:srgbClr val="FF0000"/>
                </a:solidFill>
                <a:latin typeface="標楷體" pitchFamily="65" charset="-120"/>
                <a:ea typeface="標楷體" pitchFamily="65" charset="-120"/>
              </a:rPr>
              <a:t>３、其他。</a:t>
            </a:r>
          </a:p>
          <a:p>
            <a:pPr algn="r"/>
            <a:r>
              <a:rPr lang="zh-TW" altLang="en-US" sz="1800" dirty="0">
                <a:solidFill>
                  <a:schemeClr val="tx1"/>
                </a:solidFill>
                <a:latin typeface="標楷體" pitchFamily="65" charset="-120"/>
                <a:ea typeface="標楷體" pitchFamily="65" charset="-120"/>
              </a:rPr>
              <a:t>（保存區建築物類別認定辦法由本府另訂之。）</a:t>
            </a:r>
            <a:endParaRPr lang="en-US" altLang="zh-TW" sz="2400" dirty="0">
              <a:solidFill>
                <a:schemeClr val="tx1"/>
              </a:solidFill>
              <a:latin typeface="標楷體" pitchFamily="65" charset="-120"/>
              <a:ea typeface="標楷體" pitchFamily="65" charset="-120"/>
            </a:endParaRPr>
          </a:p>
          <a:p>
            <a:pPr algn="l"/>
            <a:r>
              <a:rPr lang="zh-TW" altLang="en-US" sz="2800" dirty="0">
                <a:solidFill>
                  <a:schemeClr val="tx1"/>
                </a:solidFill>
                <a:latin typeface="標楷體" pitchFamily="65" charset="-120"/>
                <a:ea typeface="標楷體" pitchFamily="65" charset="-120"/>
              </a:rPr>
              <a:t>建築物之</a:t>
            </a:r>
            <a:r>
              <a:rPr lang="zh-TW" altLang="en-US" sz="2800" b="1" u="sng" dirty="0">
                <a:solidFill>
                  <a:srgbClr val="FF0000"/>
                </a:solidFill>
                <a:latin typeface="標楷體" pitchFamily="65" charset="-120"/>
                <a:ea typeface="標楷體" pitchFamily="65" charset="-120"/>
              </a:rPr>
              <a:t>新建、增建、維修、修復、整建、復建等行為，經向本府取得工程許可</a:t>
            </a:r>
            <a:r>
              <a:rPr lang="zh-TW" altLang="en-US" sz="2800" dirty="0">
                <a:solidFill>
                  <a:schemeClr val="tx1"/>
                </a:solidFill>
                <a:latin typeface="標楷體" pitchFamily="65" charset="-120"/>
                <a:ea typeface="標楷體" pitchFamily="65" charset="-120"/>
              </a:rPr>
              <a:t>。</a:t>
            </a:r>
            <a:r>
              <a:rPr lang="en-US" altLang="zh-TW" sz="2800" b="1" dirty="0">
                <a:solidFill>
                  <a:schemeClr val="tx1"/>
                </a:solidFill>
                <a:latin typeface="標楷體" pitchFamily="65" charset="-120"/>
                <a:ea typeface="標楷體" pitchFamily="65" charset="-120"/>
              </a:rPr>
              <a:t>(</a:t>
            </a:r>
            <a:r>
              <a:rPr lang="zh-TW" altLang="en-US" sz="2800" b="1" dirty="0">
                <a:solidFill>
                  <a:schemeClr val="tx1"/>
                </a:solidFill>
                <a:latin typeface="標楷體" pitchFamily="65" charset="-120"/>
                <a:ea typeface="標楷體" pitchFamily="65" charset="-120"/>
              </a:rPr>
              <a:t>審議通過</a:t>
            </a:r>
            <a:r>
              <a:rPr lang="en-US" altLang="zh-TW" sz="2800" b="1" dirty="0">
                <a:solidFill>
                  <a:schemeClr val="tx1"/>
                </a:solidFill>
                <a:latin typeface="標楷體" pitchFamily="65" charset="-120"/>
                <a:ea typeface="標楷體" pitchFamily="65" charset="-120"/>
              </a:rPr>
              <a:t>)</a:t>
            </a:r>
          </a:p>
          <a:p>
            <a:pPr algn="l"/>
            <a:r>
              <a:rPr lang="zh-TW" altLang="en-US" sz="2800" dirty="0">
                <a:solidFill>
                  <a:schemeClr val="tx1"/>
                </a:solidFill>
                <a:latin typeface="標楷體" pitchFamily="65" charset="-120"/>
                <a:ea typeface="標楷體" pitchFamily="65" charset="-120"/>
              </a:rPr>
              <a:t>但新建、增建及涉及修建行為之復建於取得工程許可後，</a:t>
            </a:r>
            <a:r>
              <a:rPr lang="zh-TW" altLang="en-US" sz="2800" b="1" u="sng" dirty="0">
                <a:solidFill>
                  <a:srgbClr val="FF0000"/>
                </a:solidFill>
                <a:latin typeface="標楷體" pitchFamily="65" charset="-120"/>
                <a:ea typeface="標楷體" pitchFamily="65" charset="-120"/>
              </a:rPr>
              <a:t>應依核准內容申請建築執照</a:t>
            </a:r>
            <a:r>
              <a:rPr lang="zh-TW" altLang="en-US" sz="2800" dirty="0">
                <a:solidFill>
                  <a:schemeClr val="tx1"/>
                </a:solidFill>
                <a:latin typeface="標楷體" pitchFamily="65" charset="-120"/>
                <a:ea typeface="標楷體" pitchFamily="65" charset="-120"/>
              </a:rPr>
              <a:t>。 </a:t>
            </a:r>
            <a:endParaRPr lang="en-US" altLang="zh-TW" sz="2800" dirty="0">
              <a:solidFill>
                <a:schemeClr val="tx1"/>
              </a:solidFill>
              <a:latin typeface="標楷體" pitchFamily="65" charset="-120"/>
              <a:ea typeface="標楷體" pitchFamily="65" charset="-120"/>
            </a:endParaRPr>
          </a:p>
        </p:txBody>
      </p:sp>
      <p:sp>
        <p:nvSpPr>
          <p:cNvPr id="11" name="文字方塊 10"/>
          <p:cNvSpPr txBox="1"/>
          <p:nvPr/>
        </p:nvSpPr>
        <p:spPr>
          <a:xfrm>
            <a:off x="200472" y="529516"/>
            <a:ext cx="8712968" cy="523216"/>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六</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聚落保存專用區建築管理自治條例</a:t>
            </a:r>
            <a:r>
              <a:rPr lang="en-US" altLang="zh-TW" sz="2800" b="1" dirty="0">
                <a:latin typeface="標楷體" panose="03000509000000000000" pitchFamily="65" charset="-120"/>
                <a:ea typeface="標楷體" panose="03000509000000000000" pitchFamily="65" charset="-120"/>
              </a:rPr>
              <a:t>-</a:t>
            </a:r>
            <a:r>
              <a:rPr lang="zh-TW" altLang="en-US" sz="2400" b="1" dirty="0">
                <a:latin typeface="標楷體" pitchFamily="65" charset="-120"/>
                <a:ea typeface="標楷體" pitchFamily="65" charset="-120"/>
              </a:rPr>
              <a:t>建築風貌分類</a:t>
            </a:r>
          </a:p>
        </p:txBody>
      </p:sp>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6-2</a:t>
            </a:r>
          </a:p>
        </p:txBody>
      </p:sp>
      <p:sp>
        <p:nvSpPr>
          <p:cNvPr id="2" name="文字方塊 1"/>
          <p:cNvSpPr txBox="1"/>
          <p:nvPr/>
        </p:nvSpPr>
        <p:spPr>
          <a:xfrm>
            <a:off x="3800872" y="6093296"/>
            <a:ext cx="6120680" cy="338554"/>
          </a:xfrm>
          <a:prstGeom prst="rect">
            <a:avLst/>
          </a:prstGeom>
          <a:noFill/>
        </p:spPr>
        <p:txBody>
          <a:bodyPr wrap="square" rtlCol="0">
            <a:spAutoFit/>
          </a:bodyPr>
          <a:lstStyle/>
          <a:p>
            <a:r>
              <a:rPr lang="en-US" altLang="zh-TW" sz="1600" dirty="0">
                <a:latin typeface="標楷體" panose="03000509000000000000" pitchFamily="65" charset="-120"/>
                <a:ea typeface="標楷體" panose="03000509000000000000" pitchFamily="65" charset="-120"/>
              </a:rPr>
              <a:t>(</a:t>
            </a:r>
            <a:r>
              <a:rPr lang="zh-TW" altLang="en-US" sz="1600" dirty="0">
                <a:latin typeface="標楷體" panose="03000509000000000000" pitchFamily="65" charset="-120"/>
                <a:ea typeface="標楷體" panose="03000509000000000000" pitchFamily="65" charset="-120"/>
              </a:rPr>
              <a:t>依連江縣聚落保存專用區建築管理自治條例，第四條、第五條）</a:t>
            </a:r>
          </a:p>
        </p:txBody>
      </p:sp>
      <p:sp>
        <p:nvSpPr>
          <p:cNvPr id="6" name="矩形 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4199275284"/>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11"/>
          <p:cNvSpPr>
            <a:spLocks noGrp="1"/>
          </p:cNvSpPr>
          <p:nvPr>
            <p:ph type="subTitle" idx="1"/>
          </p:nvPr>
        </p:nvSpPr>
        <p:spPr>
          <a:xfrm>
            <a:off x="1345572" y="1243771"/>
            <a:ext cx="7956884" cy="3697397"/>
          </a:xfrm>
        </p:spPr>
        <p:txBody>
          <a:bodyPr>
            <a:normAutofit/>
          </a:bodyPr>
          <a:lstStyle/>
          <a:p>
            <a:pPr algn="l"/>
            <a:r>
              <a:rPr lang="zh-TW" altLang="en-US" sz="2800" b="1" u="sng" dirty="0">
                <a:solidFill>
                  <a:srgbClr val="FF0000"/>
                </a:solidFill>
                <a:latin typeface="標楷體" pitchFamily="65" charset="-120"/>
                <a:ea typeface="標楷體" pitchFamily="65" charset="-120"/>
              </a:rPr>
              <a:t>１、維修及修復：</a:t>
            </a:r>
            <a:endParaRPr lang="en-US" altLang="zh-TW" sz="2800" b="1" u="sng" dirty="0">
              <a:solidFill>
                <a:srgbClr val="FF0000"/>
              </a:solidFill>
              <a:latin typeface="標楷體" pitchFamily="65" charset="-120"/>
              <a:ea typeface="標楷體" pitchFamily="65" charset="-120"/>
            </a:endParaRPr>
          </a:p>
          <a:p>
            <a:pPr algn="l"/>
            <a:r>
              <a:rPr lang="zh-TW" altLang="en-US" sz="2400" dirty="0">
                <a:solidFill>
                  <a:schemeClr val="tx1"/>
                </a:solidFill>
                <a:latin typeface="標楷體" pitchFamily="65" charset="-120"/>
                <a:ea typeface="標楷體" pitchFamily="65" charset="-120"/>
              </a:rPr>
              <a:t>「原貌恢復」，均依照傳統形式、色彩、材料、工作施作，修復傳統建築原貌。 </a:t>
            </a:r>
            <a:endParaRPr lang="en-US" altLang="zh-TW" sz="2400" dirty="0">
              <a:solidFill>
                <a:schemeClr val="tx1"/>
              </a:solidFill>
              <a:latin typeface="標楷體" pitchFamily="65" charset="-120"/>
              <a:ea typeface="標楷體" pitchFamily="65" charset="-120"/>
            </a:endParaRPr>
          </a:p>
          <a:p>
            <a:pPr algn="l"/>
            <a:r>
              <a:rPr lang="zh-TW" altLang="en-US" sz="2800" b="1" u="sng" dirty="0">
                <a:solidFill>
                  <a:srgbClr val="FF0000"/>
                </a:solidFill>
                <a:latin typeface="標楷體" pitchFamily="65" charset="-120"/>
                <a:ea typeface="標楷體" pitchFamily="65" charset="-120"/>
              </a:rPr>
              <a:t>２、整建：</a:t>
            </a:r>
            <a:endParaRPr lang="en-US" altLang="zh-TW" sz="2800" b="1" u="sng" dirty="0">
              <a:solidFill>
                <a:srgbClr val="FF0000"/>
              </a:solidFill>
              <a:latin typeface="標楷體" pitchFamily="65" charset="-120"/>
              <a:ea typeface="標楷體" pitchFamily="65" charset="-120"/>
            </a:endParaRPr>
          </a:p>
          <a:p>
            <a:pPr algn="l"/>
            <a:r>
              <a:rPr lang="zh-TW" altLang="en-US" sz="2400" dirty="0">
                <a:solidFill>
                  <a:schemeClr val="tx1"/>
                </a:solidFill>
                <a:latin typeface="標楷體" pitchFamily="65" charset="-120"/>
                <a:ea typeface="標楷體" pitchFamily="65" charset="-120"/>
              </a:rPr>
              <a:t>馬祖傳統形式、色彩、材料維護、修復傳統民居外觀。</a:t>
            </a:r>
          </a:p>
          <a:p>
            <a:pPr algn="l"/>
            <a:r>
              <a:rPr lang="zh-TW" altLang="en-US" sz="2800" b="1" u="sng" dirty="0">
                <a:solidFill>
                  <a:srgbClr val="FF0000"/>
                </a:solidFill>
                <a:latin typeface="標楷體" pitchFamily="65" charset="-120"/>
                <a:ea typeface="標楷體" pitchFamily="65" charset="-120"/>
              </a:rPr>
              <a:t>３、新建、增建及復建：</a:t>
            </a:r>
            <a:endParaRPr lang="en-US" altLang="zh-TW" sz="2800" b="1" u="sng" dirty="0">
              <a:solidFill>
                <a:srgbClr val="FF0000"/>
              </a:solidFill>
              <a:latin typeface="標楷體" pitchFamily="65" charset="-120"/>
              <a:ea typeface="標楷體" pitchFamily="65" charset="-120"/>
            </a:endParaRPr>
          </a:p>
          <a:p>
            <a:pPr algn="l"/>
            <a:r>
              <a:rPr lang="zh-TW" altLang="en-US" sz="2400" dirty="0">
                <a:solidFill>
                  <a:schemeClr val="tx1"/>
                </a:solidFill>
                <a:latin typeface="標楷體" pitchFamily="65" charset="-120"/>
                <a:ea typeface="標楷體" pitchFamily="65" charset="-120"/>
              </a:rPr>
              <a:t>新造建築物，應保持外觀形式、色彩質感與傳統民居風貌相同。 </a:t>
            </a:r>
            <a:endParaRPr lang="en-US" altLang="zh-TW" sz="2400" dirty="0">
              <a:solidFill>
                <a:schemeClr val="tx1"/>
              </a:solidFill>
              <a:latin typeface="標楷體" pitchFamily="65" charset="-120"/>
              <a:ea typeface="標楷體" pitchFamily="65" charset="-120"/>
            </a:endParaRPr>
          </a:p>
          <a:p>
            <a:pPr algn="l"/>
            <a:endParaRPr lang="en-US" altLang="zh-TW" sz="2800" b="1" u="sng" dirty="0">
              <a:solidFill>
                <a:srgbClr val="FF0000"/>
              </a:solidFill>
              <a:latin typeface="標楷體" pitchFamily="65" charset="-120"/>
              <a:ea typeface="標楷體" pitchFamily="65" charset="-120"/>
            </a:endParaRPr>
          </a:p>
          <a:p>
            <a:pPr algn="l"/>
            <a:endParaRPr lang="en-US" altLang="zh-TW" sz="2800" dirty="0">
              <a:solidFill>
                <a:schemeClr val="tx1"/>
              </a:solidFill>
              <a:latin typeface="標楷體" pitchFamily="65" charset="-120"/>
              <a:ea typeface="標楷體" pitchFamily="65" charset="-120"/>
            </a:endParaRPr>
          </a:p>
        </p:txBody>
      </p:sp>
      <p:sp>
        <p:nvSpPr>
          <p:cNvPr id="11" name="文字方塊 10"/>
          <p:cNvSpPr txBox="1"/>
          <p:nvPr/>
        </p:nvSpPr>
        <p:spPr>
          <a:xfrm>
            <a:off x="200471" y="529516"/>
            <a:ext cx="9577065" cy="523216"/>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六</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聚落保存專用區建築管理自治條例</a:t>
            </a:r>
            <a:r>
              <a:rPr lang="en-US" altLang="zh-TW" sz="2800" b="1" dirty="0">
                <a:latin typeface="標楷體" panose="03000509000000000000" pitchFamily="65" charset="-120"/>
                <a:ea typeface="標楷體" panose="03000509000000000000" pitchFamily="65" charset="-120"/>
              </a:rPr>
              <a:t>-</a:t>
            </a:r>
            <a:r>
              <a:rPr lang="zh-TW" altLang="en-US" sz="2400" b="1" dirty="0">
                <a:latin typeface="標楷體" pitchFamily="65" charset="-120"/>
                <a:ea typeface="標楷體" pitchFamily="65" charset="-120"/>
              </a:rPr>
              <a:t>建築行為的</a:t>
            </a:r>
            <a:r>
              <a:rPr lang="zh-TW" altLang="en-US" sz="2400" b="1" dirty="0">
                <a:solidFill>
                  <a:srgbClr val="FF0000"/>
                </a:solidFill>
                <a:latin typeface="標楷體" pitchFamily="65" charset="-120"/>
                <a:ea typeface="標楷體" pitchFamily="65" charset="-120"/>
              </a:rPr>
              <a:t>審議基準</a:t>
            </a:r>
          </a:p>
        </p:txBody>
      </p:sp>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6-3</a:t>
            </a:r>
          </a:p>
        </p:txBody>
      </p:sp>
      <p:sp>
        <p:nvSpPr>
          <p:cNvPr id="13" name="矩形 12"/>
          <p:cNvSpPr/>
          <p:nvPr/>
        </p:nvSpPr>
        <p:spPr>
          <a:xfrm>
            <a:off x="4520952" y="5796557"/>
            <a:ext cx="5400600" cy="584771"/>
          </a:xfrm>
          <a:prstGeom prst="rect">
            <a:avLst/>
          </a:prstGeom>
        </p:spPr>
        <p:txBody>
          <a:bodyPr wrap="square" lIns="91434" tIns="45718" rIns="91434" bIns="45718">
            <a:spAutoFit/>
          </a:bodyPr>
          <a:lstStyle/>
          <a:p>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依連江縣聚落保存專用區建築管理自治條例第十條</a:t>
            </a:r>
            <a:endParaRPr lang="en-US" altLang="zh-TW" sz="1600" dirty="0">
              <a:latin typeface="標楷體" pitchFamily="65" charset="-120"/>
              <a:ea typeface="標楷體" pitchFamily="65" charset="-120"/>
            </a:endParaRPr>
          </a:p>
          <a:p>
            <a:r>
              <a:rPr lang="zh-TW" altLang="zh-TW" sz="1600" dirty="0">
                <a:latin typeface="標楷體" pitchFamily="65" charset="-120"/>
                <a:ea typeface="標楷體" pitchFamily="65" charset="-120"/>
              </a:rPr>
              <a:t>中華民國</a:t>
            </a:r>
            <a:r>
              <a:rPr lang="en-US" altLang="zh-TW" sz="1600" dirty="0">
                <a:latin typeface="標楷體" pitchFamily="65" charset="-120"/>
                <a:ea typeface="標楷體" pitchFamily="65" charset="-120"/>
              </a:rPr>
              <a:t>95</a:t>
            </a:r>
            <a:r>
              <a:rPr lang="zh-TW" altLang="zh-TW" sz="1600" dirty="0">
                <a:latin typeface="標楷體" pitchFamily="65" charset="-120"/>
                <a:ea typeface="標楷體" pitchFamily="65" charset="-120"/>
              </a:rPr>
              <a:t>年</a:t>
            </a:r>
            <a:r>
              <a:rPr lang="en-US" altLang="zh-TW" sz="1600" dirty="0">
                <a:latin typeface="標楷體" pitchFamily="65" charset="-120"/>
                <a:ea typeface="標楷體" pitchFamily="65" charset="-120"/>
              </a:rPr>
              <a:t>10</a:t>
            </a:r>
            <a:r>
              <a:rPr lang="zh-TW" altLang="zh-TW" sz="1600" dirty="0">
                <a:latin typeface="標楷體" pitchFamily="65" charset="-120"/>
                <a:ea typeface="標楷體" pitchFamily="65" charset="-120"/>
              </a:rPr>
              <a:t>月</a:t>
            </a:r>
            <a:r>
              <a:rPr lang="en-US" altLang="zh-TW" sz="1600" dirty="0">
                <a:latin typeface="標楷體" pitchFamily="65" charset="-120"/>
                <a:ea typeface="標楷體" pitchFamily="65" charset="-120"/>
              </a:rPr>
              <a:t>30</a:t>
            </a:r>
            <a:r>
              <a:rPr lang="zh-TW" altLang="zh-TW" sz="1600" dirty="0">
                <a:latin typeface="標楷體" pitchFamily="65" charset="-120"/>
                <a:ea typeface="標楷體" pitchFamily="65" charset="-120"/>
              </a:rPr>
              <a:t>日連企法字第</a:t>
            </a:r>
            <a:r>
              <a:rPr lang="en-US" altLang="zh-TW" sz="1600" dirty="0">
                <a:latin typeface="標楷體" pitchFamily="65" charset="-120"/>
                <a:ea typeface="標楷體" pitchFamily="65" charset="-120"/>
              </a:rPr>
              <a:t>0950030739</a:t>
            </a:r>
            <a:r>
              <a:rPr lang="zh-TW" altLang="zh-TW" sz="1600" dirty="0">
                <a:latin typeface="標楷體" pitchFamily="65" charset="-120"/>
                <a:ea typeface="標楷體" pitchFamily="65" charset="-120"/>
              </a:rPr>
              <a:t>號令發布</a:t>
            </a:r>
            <a:r>
              <a:rPr lang="en-US" altLang="zh-TW" sz="1600" dirty="0">
                <a:latin typeface="標楷體" pitchFamily="65" charset="-120"/>
                <a:ea typeface="標楷體" pitchFamily="65" charset="-120"/>
              </a:rPr>
              <a:t>)</a:t>
            </a:r>
          </a:p>
        </p:txBody>
      </p:sp>
      <p:sp>
        <p:nvSpPr>
          <p:cNvPr id="6" name="矩形 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093114970"/>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副標題 11"/>
          <p:cNvSpPr>
            <a:spLocks noGrp="1"/>
          </p:cNvSpPr>
          <p:nvPr>
            <p:ph type="subTitle" idx="1"/>
          </p:nvPr>
        </p:nvSpPr>
        <p:spPr>
          <a:xfrm>
            <a:off x="1352549" y="1268413"/>
            <a:ext cx="8280971" cy="4528144"/>
          </a:xfrm>
        </p:spPr>
        <p:txBody>
          <a:bodyPr>
            <a:normAutofit fontScale="25000" lnSpcReduction="20000"/>
          </a:bodyPr>
          <a:lstStyle/>
          <a:p>
            <a:pPr algn="l"/>
            <a:r>
              <a:rPr lang="zh-TW" altLang="en-US" sz="11200" dirty="0">
                <a:solidFill>
                  <a:schemeClr val="tx1"/>
                </a:solidFill>
                <a:latin typeface="標楷體" pitchFamily="65" charset="-120"/>
                <a:ea typeface="標楷體" pitchFamily="65" charset="-120"/>
              </a:rPr>
              <a:t>有違反下列情之一者，處以新台幣</a:t>
            </a:r>
            <a:endParaRPr lang="en-US" altLang="zh-TW" sz="11200" dirty="0">
              <a:solidFill>
                <a:schemeClr val="tx1"/>
              </a:solidFill>
              <a:latin typeface="標楷體" pitchFamily="65" charset="-120"/>
              <a:ea typeface="標楷體" pitchFamily="65" charset="-120"/>
            </a:endParaRPr>
          </a:p>
          <a:p>
            <a:pPr algn="l"/>
            <a:r>
              <a:rPr lang="zh-TW" altLang="en-US" sz="11200" b="1" u="sng" dirty="0">
                <a:solidFill>
                  <a:srgbClr val="FF0000"/>
                </a:solidFill>
                <a:latin typeface="標楷體" pitchFamily="65" charset="-120"/>
                <a:ea typeface="標楷體" pitchFamily="65" charset="-120"/>
              </a:rPr>
              <a:t>二萬元以上十萬元以下罰款</a:t>
            </a:r>
            <a:r>
              <a:rPr lang="zh-TW" altLang="en-US" sz="11200" dirty="0">
                <a:solidFill>
                  <a:schemeClr val="tx1"/>
                </a:solidFill>
                <a:latin typeface="標楷體" pitchFamily="65" charset="-120"/>
                <a:ea typeface="標楷體" pitchFamily="65" charset="-120"/>
              </a:rPr>
              <a:t>，得連續處罰之，並勒令停工限期補辦手續：</a:t>
            </a:r>
          </a:p>
          <a:p>
            <a:pPr algn="l"/>
            <a:r>
              <a:rPr lang="zh-TW" altLang="en-US" sz="11200" dirty="0">
                <a:solidFill>
                  <a:schemeClr val="tx1"/>
                </a:solidFill>
                <a:latin typeface="標楷體" pitchFamily="65" charset="-120"/>
                <a:ea typeface="標楷體" pitchFamily="65" charset="-120"/>
              </a:rPr>
              <a:t>１</a:t>
            </a:r>
            <a:r>
              <a:rPr lang="en-US" altLang="zh-TW" sz="11200" dirty="0">
                <a:solidFill>
                  <a:schemeClr val="tx1"/>
                </a:solidFill>
                <a:latin typeface="標楷體" pitchFamily="65" charset="-120"/>
                <a:ea typeface="標楷體" pitchFamily="65" charset="-120"/>
              </a:rPr>
              <a:t>.</a:t>
            </a:r>
            <a:r>
              <a:rPr lang="zh-TW" altLang="en-US" sz="11200" dirty="0">
                <a:solidFill>
                  <a:schemeClr val="tx1"/>
                </a:solidFill>
                <a:latin typeface="標楷體" pitchFamily="65" charset="-120"/>
                <a:ea typeface="標楷體" pitchFamily="65" charset="-120"/>
              </a:rPr>
              <a:t>未經取得本府工程許可擅自施工。</a:t>
            </a:r>
            <a:endParaRPr lang="en-US" altLang="zh-TW" sz="11200" dirty="0">
              <a:solidFill>
                <a:schemeClr val="tx1"/>
              </a:solidFill>
              <a:latin typeface="標楷體" pitchFamily="65" charset="-120"/>
              <a:ea typeface="標楷體" pitchFamily="65" charset="-120"/>
            </a:endParaRPr>
          </a:p>
          <a:p>
            <a:pPr algn="l"/>
            <a:r>
              <a:rPr lang="zh-TW" altLang="en-US" sz="11200" dirty="0">
                <a:solidFill>
                  <a:schemeClr val="tx1"/>
                </a:solidFill>
                <a:latin typeface="標楷體" pitchFamily="65" charset="-120"/>
                <a:ea typeface="標楷體" pitchFamily="65" charset="-120"/>
              </a:rPr>
              <a:t> 　（如：新建、增修、維修、修復、整建、復建。）</a:t>
            </a:r>
          </a:p>
          <a:p>
            <a:pPr algn="l"/>
            <a:r>
              <a:rPr lang="zh-TW" altLang="en-US" sz="11200" dirty="0">
                <a:solidFill>
                  <a:schemeClr val="tx1"/>
                </a:solidFill>
                <a:latin typeface="標楷體" pitchFamily="65" charset="-120"/>
                <a:ea typeface="標楷體" pitchFamily="65" charset="-120"/>
              </a:rPr>
              <a:t>２</a:t>
            </a:r>
            <a:r>
              <a:rPr lang="en-US" altLang="zh-TW" sz="11200" dirty="0">
                <a:solidFill>
                  <a:schemeClr val="tx1"/>
                </a:solidFill>
                <a:latin typeface="標楷體" pitchFamily="65" charset="-120"/>
                <a:ea typeface="標楷體" pitchFamily="65" charset="-120"/>
              </a:rPr>
              <a:t>.</a:t>
            </a:r>
            <a:r>
              <a:rPr lang="zh-TW" altLang="en-US" sz="11200" dirty="0">
                <a:solidFill>
                  <a:schemeClr val="tx1"/>
                </a:solidFill>
                <a:latin typeface="標楷體" pitchFamily="65" charset="-120"/>
                <a:ea typeface="標楷體" pitchFamily="65" charset="-120"/>
              </a:rPr>
              <a:t>未依審議圖說施工及施工前或施工中變更設計未依規定辦理審議。</a:t>
            </a:r>
            <a:endParaRPr lang="en-US" altLang="zh-TW" sz="11200" dirty="0">
              <a:solidFill>
                <a:schemeClr val="tx1"/>
              </a:solidFill>
              <a:latin typeface="標楷體" pitchFamily="65" charset="-120"/>
              <a:ea typeface="標楷體" pitchFamily="65" charset="-120"/>
            </a:endParaRPr>
          </a:p>
          <a:p>
            <a:pPr marL="355600" indent="-355600" algn="l">
              <a:buFont typeface="Wingdings" panose="05000000000000000000" pitchFamily="2" charset="2"/>
              <a:buChar char="l"/>
            </a:pPr>
            <a:r>
              <a:rPr lang="zh-TW" altLang="en-US" sz="11200" dirty="0">
                <a:solidFill>
                  <a:schemeClr val="tx1"/>
                </a:solidFill>
                <a:latin typeface="標楷體" pitchFamily="65" charset="-120"/>
                <a:ea typeface="標楷體" pitchFamily="65" charset="-120"/>
              </a:rPr>
              <a:t>未經核發合格證明擅自使用者，處新台幣</a:t>
            </a:r>
            <a:endParaRPr lang="en-US" altLang="zh-TW" sz="11200" dirty="0">
              <a:solidFill>
                <a:schemeClr val="tx1"/>
              </a:solidFill>
              <a:latin typeface="標楷體" pitchFamily="65" charset="-120"/>
              <a:ea typeface="標楷體" pitchFamily="65" charset="-120"/>
            </a:endParaRPr>
          </a:p>
          <a:p>
            <a:pPr algn="l"/>
            <a:r>
              <a:rPr lang="zh-TW" altLang="en-US" sz="11200" b="1" u="sng" dirty="0">
                <a:solidFill>
                  <a:srgbClr val="FF0000"/>
                </a:solidFill>
                <a:latin typeface="標楷體" pitchFamily="65" charset="-120"/>
                <a:ea typeface="標楷體" pitchFamily="65" charset="-120"/>
              </a:rPr>
              <a:t>二萬元以上十萬元以下罰款！</a:t>
            </a:r>
            <a:endParaRPr lang="en-US" altLang="zh-TW" sz="11200" b="1" u="sng" dirty="0">
              <a:solidFill>
                <a:srgbClr val="FF0000"/>
              </a:solidFill>
              <a:latin typeface="標楷體" pitchFamily="65" charset="-120"/>
              <a:ea typeface="標楷體" pitchFamily="65" charset="-120"/>
            </a:endParaRPr>
          </a:p>
          <a:p>
            <a:pPr algn="l"/>
            <a:r>
              <a:rPr lang="zh-TW" altLang="en-US" sz="11200" dirty="0">
                <a:solidFill>
                  <a:schemeClr val="tx1"/>
                </a:solidFill>
                <a:latin typeface="標楷體" pitchFamily="65" charset="-120"/>
                <a:ea typeface="標楷體" pitchFamily="65" charset="-120"/>
              </a:rPr>
              <a:t>並得連續處罰之，必要時得勒令停止使用</a:t>
            </a:r>
            <a:endParaRPr lang="en-US" altLang="zh-TW" sz="11200" dirty="0">
              <a:solidFill>
                <a:schemeClr val="tx1"/>
              </a:solidFill>
              <a:latin typeface="標楷體" pitchFamily="65" charset="-120"/>
              <a:ea typeface="標楷體" pitchFamily="65" charset="-120"/>
            </a:endParaRPr>
          </a:p>
          <a:p>
            <a:pPr algn="l"/>
            <a:r>
              <a:rPr lang="zh-TW" altLang="en-US" sz="11200" dirty="0">
                <a:solidFill>
                  <a:schemeClr val="tx1"/>
                </a:solidFill>
                <a:latin typeface="標楷體" pitchFamily="65" charset="-120"/>
                <a:ea typeface="標楷體" pitchFamily="65" charset="-120"/>
              </a:rPr>
              <a:t>並限期補辦手續。</a:t>
            </a:r>
            <a:endParaRPr lang="en-US" altLang="zh-TW" sz="11200" dirty="0">
              <a:solidFill>
                <a:schemeClr val="tx1"/>
              </a:solidFill>
              <a:latin typeface="標楷體" pitchFamily="65" charset="-120"/>
              <a:ea typeface="標楷體" pitchFamily="65" charset="-120"/>
            </a:endParaRPr>
          </a:p>
          <a:p>
            <a:pPr algn="l"/>
            <a:endParaRPr lang="en-US" altLang="zh-TW" sz="2400" dirty="0">
              <a:solidFill>
                <a:schemeClr val="tx1"/>
              </a:solidFill>
              <a:latin typeface="標楷體" pitchFamily="65" charset="-120"/>
              <a:ea typeface="標楷體" pitchFamily="65" charset="-120"/>
            </a:endParaRPr>
          </a:p>
        </p:txBody>
      </p:sp>
      <p:sp>
        <p:nvSpPr>
          <p:cNvPr id="11" name="文字方塊 10"/>
          <p:cNvSpPr txBox="1"/>
          <p:nvPr/>
        </p:nvSpPr>
        <p:spPr>
          <a:xfrm>
            <a:off x="200471" y="529516"/>
            <a:ext cx="9577065" cy="523216"/>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六</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聚落保存專用區建築管理自治條例</a:t>
            </a:r>
            <a:r>
              <a:rPr lang="en-US" altLang="zh-TW" sz="2800" b="1" dirty="0">
                <a:latin typeface="標楷體" panose="03000509000000000000" pitchFamily="65" charset="-120"/>
                <a:ea typeface="標楷體" panose="03000509000000000000" pitchFamily="65" charset="-120"/>
              </a:rPr>
              <a:t>-</a:t>
            </a:r>
            <a:r>
              <a:rPr lang="zh-TW" altLang="en-US" sz="2400" b="1" dirty="0">
                <a:latin typeface="標楷體" pitchFamily="65" charset="-120"/>
                <a:ea typeface="標楷體" pitchFamily="65" charset="-120"/>
              </a:rPr>
              <a:t>違法罰則注意</a:t>
            </a:r>
          </a:p>
        </p:txBody>
      </p:sp>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6-4</a:t>
            </a:r>
          </a:p>
        </p:txBody>
      </p:sp>
      <p:sp>
        <p:nvSpPr>
          <p:cNvPr id="13" name="矩形 12"/>
          <p:cNvSpPr/>
          <p:nvPr/>
        </p:nvSpPr>
        <p:spPr>
          <a:xfrm>
            <a:off x="4520952" y="5796557"/>
            <a:ext cx="5328592" cy="584771"/>
          </a:xfrm>
          <a:prstGeom prst="rect">
            <a:avLst/>
          </a:prstGeom>
        </p:spPr>
        <p:txBody>
          <a:bodyPr wrap="square" lIns="91434" tIns="45718" rIns="91434" bIns="45718">
            <a:spAutoFit/>
          </a:bodyPr>
          <a:lstStyle/>
          <a:p>
            <a:r>
              <a:rPr lang="en-US" altLang="zh-TW" sz="1600" dirty="0">
                <a:latin typeface="標楷體" pitchFamily="65" charset="-120"/>
                <a:ea typeface="標楷體" pitchFamily="65" charset="-120"/>
              </a:rPr>
              <a:t>(</a:t>
            </a:r>
            <a:r>
              <a:rPr lang="zh-TW" altLang="en-US" sz="1600" dirty="0">
                <a:latin typeface="標楷體" pitchFamily="65" charset="-120"/>
                <a:ea typeface="標楷體" pitchFamily="65" charset="-120"/>
              </a:rPr>
              <a:t>依連江縣聚落保存專用區建築管理自治條例第十五條</a:t>
            </a:r>
            <a:endParaRPr lang="en-US" altLang="zh-TW" sz="1600" dirty="0">
              <a:latin typeface="標楷體" pitchFamily="65" charset="-120"/>
              <a:ea typeface="標楷體" pitchFamily="65" charset="-120"/>
            </a:endParaRPr>
          </a:p>
          <a:p>
            <a:r>
              <a:rPr lang="zh-TW" altLang="zh-TW" sz="1600" dirty="0">
                <a:latin typeface="標楷體" pitchFamily="65" charset="-120"/>
                <a:ea typeface="標楷體" pitchFamily="65" charset="-120"/>
              </a:rPr>
              <a:t>中華民國</a:t>
            </a:r>
            <a:r>
              <a:rPr lang="en-US" altLang="zh-TW" sz="1600" dirty="0">
                <a:latin typeface="標楷體" pitchFamily="65" charset="-120"/>
                <a:ea typeface="標楷體" pitchFamily="65" charset="-120"/>
              </a:rPr>
              <a:t>95</a:t>
            </a:r>
            <a:r>
              <a:rPr lang="zh-TW" altLang="zh-TW" sz="1600" dirty="0">
                <a:latin typeface="標楷體" pitchFamily="65" charset="-120"/>
                <a:ea typeface="標楷體" pitchFamily="65" charset="-120"/>
              </a:rPr>
              <a:t>年</a:t>
            </a:r>
            <a:r>
              <a:rPr lang="en-US" altLang="zh-TW" sz="1600" dirty="0">
                <a:latin typeface="標楷體" pitchFamily="65" charset="-120"/>
                <a:ea typeface="標楷體" pitchFamily="65" charset="-120"/>
              </a:rPr>
              <a:t>10</a:t>
            </a:r>
            <a:r>
              <a:rPr lang="zh-TW" altLang="zh-TW" sz="1600" dirty="0">
                <a:latin typeface="標楷體" pitchFamily="65" charset="-120"/>
                <a:ea typeface="標楷體" pitchFamily="65" charset="-120"/>
              </a:rPr>
              <a:t>月</a:t>
            </a:r>
            <a:r>
              <a:rPr lang="en-US" altLang="zh-TW" sz="1600" dirty="0">
                <a:latin typeface="標楷體" pitchFamily="65" charset="-120"/>
                <a:ea typeface="標楷體" pitchFamily="65" charset="-120"/>
              </a:rPr>
              <a:t>30</a:t>
            </a:r>
            <a:r>
              <a:rPr lang="zh-TW" altLang="zh-TW" sz="1600" dirty="0">
                <a:latin typeface="標楷體" pitchFamily="65" charset="-120"/>
                <a:ea typeface="標楷體" pitchFamily="65" charset="-120"/>
              </a:rPr>
              <a:t>日連企法字第</a:t>
            </a:r>
            <a:r>
              <a:rPr lang="en-US" altLang="zh-TW" sz="1600" dirty="0">
                <a:latin typeface="標楷體" pitchFamily="65" charset="-120"/>
                <a:ea typeface="標楷體" pitchFamily="65" charset="-120"/>
              </a:rPr>
              <a:t>0950030739</a:t>
            </a:r>
            <a:r>
              <a:rPr lang="zh-TW" altLang="zh-TW" sz="1600" dirty="0">
                <a:latin typeface="標楷體" pitchFamily="65" charset="-120"/>
                <a:ea typeface="標楷體" pitchFamily="65" charset="-120"/>
              </a:rPr>
              <a:t>號令發布</a:t>
            </a:r>
            <a:r>
              <a:rPr lang="en-US" altLang="zh-TW" sz="1600" dirty="0">
                <a:latin typeface="標楷體" pitchFamily="65" charset="-120"/>
                <a:ea typeface="標楷體" pitchFamily="65" charset="-120"/>
              </a:rPr>
              <a:t>)</a:t>
            </a:r>
          </a:p>
        </p:txBody>
      </p:sp>
      <p:sp>
        <p:nvSpPr>
          <p:cNvPr id="6" name="矩形 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349105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bg>
      <p:bgPr>
        <a:blipFill dpi="0" rotWithShape="1">
          <a:blip r:embed="rId4">
            <a:lum/>
          </a:blip>
          <a:srcRect/>
          <a:stretch>
            <a:fillRect t="-1000" b="-1000"/>
          </a:stretch>
        </a:blipFill>
        <a:effectLst/>
      </p:bgPr>
    </p:bg>
    <p:spTree>
      <p:nvGrpSpPr>
        <p:cNvPr id="1" name=""/>
        <p:cNvGrpSpPr/>
        <p:nvPr/>
      </p:nvGrpSpPr>
      <p:grpSpPr>
        <a:xfrm>
          <a:off x="0" y="0"/>
          <a:ext cx="0" cy="0"/>
          <a:chOff x="0" y="0"/>
          <a:chExt cx="0" cy="0"/>
        </a:xfrm>
      </p:grpSpPr>
      <p:sp>
        <p:nvSpPr>
          <p:cNvPr id="10" name="標題 1"/>
          <p:cNvSpPr txBox="1">
            <a:spLocks/>
          </p:cNvSpPr>
          <p:nvPr/>
        </p:nvSpPr>
        <p:spPr>
          <a:xfrm>
            <a:off x="612046" y="1253499"/>
            <a:ext cx="8064896" cy="2895581"/>
          </a:xfrm>
          <a:prstGeom prst="rect">
            <a:avLst/>
          </a:prstGeom>
          <a:ln>
            <a:noFill/>
          </a:ln>
        </p:spPr>
        <p:txBody>
          <a:bodyPr vert="horz" lIns="0" tIns="0" rIns="18287"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zh-TW" altLang="en-US" sz="3200" b="0" dirty="0">
                <a:solidFill>
                  <a:schemeClr val="tx1"/>
                </a:solidFill>
                <a:effectLst/>
                <a:latin typeface="標楷體"/>
                <a:ea typeface="標楷體"/>
              </a:rPr>
              <a:t>七、無障礙設施</a:t>
            </a:r>
            <a:endParaRPr lang="zh-TW" altLang="en-US" sz="3200" b="0" dirty="0">
              <a:solidFill>
                <a:schemeClr val="tx1"/>
              </a:solidFill>
              <a:effectLst/>
              <a:latin typeface="標楷體" pitchFamily="65" charset="-120"/>
              <a:ea typeface="標楷體" pitchFamily="65" charset="-120"/>
            </a:endParaRP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一</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、相關法令體系</a:t>
            </a:r>
            <a:r>
              <a:rPr lang="en-US" altLang="zh-TW" sz="1800" b="0" dirty="0">
                <a:solidFill>
                  <a:schemeClr val="tx1"/>
                </a:solidFill>
                <a:effectLst/>
                <a:latin typeface="標楷體" pitchFamily="65" charset="-120"/>
                <a:ea typeface="標楷體" pitchFamily="65" charset="-120"/>
              </a:rPr>
              <a:t>………………………………………………………………7-1</a:t>
            </a:r>
          </a:p>
          <a:p>
            <a:pPr algn="dist"/>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二</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、設計規範及技術規則之適用規定</a:t>
            </a:r>
            <a:r>
              <a:rPr lang="en-US" altLang="zh-TW" sz="1800" b="0" dirty="0">
                <a:solidFill>
                  <a:schemeClr val="tx1"/>
                </a:solidFill>
                <a:effectLst/>
                <a:latin typeface="標楷體" pitchFamily="65" charset="-120"/>
                <a:ea typeface="標楷體" pitchFamily="65" charset="-120"/>
              </a:rPr>
              <a:t>…………………………………………7-2</a:t>
            </a:r>
          </a:p>
          <a:p>
            <a:pPr algn="dist"/>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三</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、既有公共建築適用規定</a:t>
            </a:r>
            <a:r>
              <a:rPr lang="en-US" altLang="zh-TW" sz="1800" b="0" dirty="0">
                <a:solidFill>
                  <a:schemeClr val="tx1"/>
                </a:solidFill>
                <a:effectLst/>
                <a:latin typeface="標楷體" pitchFamily="65" charset="-120"/>
                <a:ea typeface="標楷體" pitchFamily="65" charset="-120"/>
              </a:rPr>
              <a:t>……………………………………………………7-3</a:t>
            </a:r>
          </a:p>
          <a:p>
            <a:pPr algn="dist"/>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四</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、如何改善既有建築無障礙設施</a:t>
            </a:r>
            <a:r>
              <a:rPr lang="en-US" altLang="zh-TW" sz="1800" b="0" dirty="0">
                <a:solidFill>
                  <a:schemeClr val="tx1"/>
                </a:solidFill>
                <a:effectLst/>
                <a:latin typeface="標楷體" pitchFamily="65" charset="-120"/>
                <a:ea typeface="標楷體" pitchFamily="65" charset="-120"/>
              </a:rPr>
              <a:t>……………………………………………7-4</a:t>
            </a:r>
          </a:p>
          <a:p>
            <a:pPr algn="dist"/>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五</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、無障礙建築及設施設計規範</a:t>
            </a:r>
            <a:r>
              <a:rPr lang="en-US" altLang="zh-TW" sz="1800" b="0" dirty="0">
                <a:solidFill>
                  <a:schemeClr val="tx1"/>
                </a:solidFill>
                <a:effectLst/>
                <a:latin typeface="標楷體" panose="03000509000000000000" pitchFamily="65" charset="-120"/>
                <a:ea typeface="標楷體" panose="03000509000000000000" pitchFamily="65" charset="-120"/>
              </a:rPr>
              <a:t>………………………………………………7-10</a:t>
            </a:r>
            <a:endParaRPr lang="zh-TW" altLang="en-US" sz="1800" b="0" dirty="0">
              <a:solidFill>
                <a:schemeClr val="tx1"/>
              </a:solidFill>
              <a:effectLst/>
              <a:latin typeface="標楷體" pitchFamily="65" charset="-120"/>
              <a:ea typeface="標楷體" pitchFamily="65" charset="-120"/>
            </a:endParaRP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六</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、性能規定</a:t>
            </a:r>
            <a:r>
              <a:rPr lang="en-US" altLang="zh-TW" sz="1800" b="0" dirty="0">
                <a:solidFill>
                  <a:schemeClr val="tx1"/>
                </a:solidFill>
                <a:effectLst/>
                <a:latin typeface="標楷體" panose="03000509000000000000" pitchFamily="65" charset="-120"/>
                <a:ea typeface="標楷體" panose="03000509000000000000" pitchFamily="65" charset="-120"/>
              </a:rPr>
              <a:t>……………………………………………………………………7-11</a:t>
            </a: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七</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itchFamily="65" charset="-120"/>
                <a:ea typeface="標楷體" pitchFamily="65" charset="-120"/>
              </a:rPr>
              <a:t>、通則</a:t>
            </a:r>
            <a:r>
              <a:rPr lang="en-US" altLang="zh-TW" sz="1800" b="0" dirty="0">
                <a:solidFill>
                  <a:schemeClr val="tx1"/>
                </a:solidFill>
                <a:effectLst/>
                <a:latin typeface="標楷體" panose="03000509000000000000" pitchFamily="65" charset="-120"/>
                <a:ea typeface="標楷體" panose="03000509000000000000" pitchFamily="65" charset="-120"/>
              </a:rPr>
              <a:t>…………………………………………………………………………7-12</a:t>
            </a:r>
          </a:p>
          <a:p>
            <a:pPr algn="dist"/>
            <a:endParaRPr lang="en-US" altLang="zh-TW" sz="1800" b="0" dirty="0">
              <a:solidFill>
                <a:schemeClr val="tx1"/>
              </a:solidFill>
              <a:effectLst/>
              <a:latin typeface="標楷體" panose="03000509000000000000" pitchFamily="65" charset="-120"/>
              <a:ea typeface="標楷體" panose="03000509000000000000" pitchFamily="65" charset="-120"/>
            </a:endParaRPr>
          </a:p>
          <a:p>
            <a:pPr algn="dist"/>
            <a:endParaRPr lang="en-US" altLang="zh-TW" sz="1800" b="0" dirty="0">
              <a:solidFill>
                <a:schemeClr val="tx1"/>
              </a:solidFill>
              <a:effectLst/>
              <a:latin typeface="標楷體" panose="03000509000000000000" pitchFamily="65" charset="-120"/>
              <a:ea typeface="標楷體" panose="03000509000000000000" pitchFamily="65" charset="-120"/>
            </a:endParaRPr>
          </a:p>
        </p:txBody>
      </p:sp>
      <p:sp>
        <p:nvSpPr>
          <p:cNvPr id="3" name="矩形 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4132259550"/>
      </p:ext>
    </p:extLst>
  </p:cSld>
  <p:clrMapOvr>
    <a:overrideClrMapping bg1="lt1" tx1="dk1" bg2="lt2" tx2="dk2" accent1="accent1" accent2="accent2" accent3="accent3" accent4="accent4" accent5="accent5" accent6="accent6" hlink="hlink" folHlink="folHlink"/>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652463" y="1268413"/>
            <a:ext cx="8064896" cy="1224136"/>
          </a:xfrm>
          <a:prstGeom prst="rect">
            <a:avLst/>
          </a:prstGeom>
          <a:ln>
            <a:noFill/>
          </a:ln>
        </p:spPr>
        <p:txBody>
          <a:bodyPr vert="horz" lIns="0" tIns="0" rIns="18287"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zh-TW" altLang="en-US" sz="3200" dirty="0">
                <a:solidFill>
                  <a:schemeClr val="tx1"/>
                </a:solidFill>
                <a:effectLst/>
                <a:latin typeface="標楷體"/>
                <a:ea typeface="標楷體"/>
              </a:rPr>
              <a:t>一、</a:t>
            </a:r>
            <a:r>
              <a:rPr lang="zh-TW" altLang="en-US" sz="3200" dirty="0">
                <a:solidFill>
                  <a:schemeClr val="tx1"/>
                </a:solidFill>
                <a:effectLst/>
                <a:latin typeface="標楷體" panose="03000509000000000000" pitchFamily="65" charset="-120"/>
                <a:ea typeface="標楷體" panose="03000509000000000000" pitchFamily="65" charset="-120"/>
              </a:rPr>
              <a:t>違章建築</a:t>
            </a:r>
            <a:endParaRPr lang="en-US" altLang="zh-TW" sz="3200" dirty="0">
              <a:solidFill>
                <a:schemeClr val="tx1"/>
              </a:solidFill>
              <a:effectLst/>
              <a:latin typeface="標楷體" panose="03000509000000000000" pitchFamily="65" charset="-120"/>
              <a:ea typeface="標楷體" panose="03000509000000000000" pitchFamily="65" charset="-120"/>
            </a:endParaRP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一</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、法源</a:t>
            </a:r>
            <a:r>
              <a:rPr lang="en-US" altLang="zh-TW" sz="1800" b="0" dirty="0">
                <a:solidFill>
                  <a:schemeClr val="tx1"/>
                </a:solidFill>
                <a:latin typeface="標楷體" pitchFamily="65" charset="-120"/>
                <a:ea typeface="標楷體" pitchFamily="65" charset="-120"/>
              </a:rPr>
              <a:t>…………………………………………………………………………</a:t>
            </a:r>
            <a:r>
              <a:rPr lang="en-US" altLang="zh-TW" sz="1800" dirty="0">
                <a:solidFill>
                  <a:schemeClr val="tx1"/>
                </a:solidFill>
                <a:effectLst/>
                <a:latin typeface="標楷體" pitchFamily="65" charset="-120"/>
                <a:ea typeface="標楷體" pitchFamily="65" charset="-120"/>
              </a:rPr>
              <a:t>1-1</a:t>
            </a:r>
          </a:p>
          <a:p>
            <a:pPr algn="dist"/>
            <a:r>
              <a:rPr lang="en-US" altLang="zh-TW" sz="1800" dirty="0">
                <a:solidFill>
                  <a:schemeClr val="tx1"/>
                </a:solidFill>
                <a:effectLst/>
                <a:latin typeface="標楷體" pitchFamily="65" charset="-120"/>
                <a:ea typeface="標楷體"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二</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、舊有房屋</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既存違建</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新違建</a:t>
            </a:r>
            <a:r>
              <a:rPr lang="en-US" altLang="zh-TW" sz="1800" dirty="0">
                <a:solidFill>
                  <a:schemeClr val="tx1"/>
                </a:solidFill>
                <a:effectLst/>
                <a:latin typeface="標楷體" pitchFamily="65" charset="-120"/>
                <a:ea typeface="標楷體" pitchFamily="65" charset="-120"/>
              </a:rPr>
              <a:t>………………………</a:t>
            </a:r>
            <a:r>
              <a:rPr lang="en-US" altLang="zh-TW" sz="1800" b="0" dirty="0">
                <a:solidFill>
                  <a:schemeClr val="tx1"/>
                </a:solidFill>
                <a:latin typeface="標楷體" pitchFamily="65" charset="-120"/>
                <a:ea typeface="標楷體" pitchFamily="65" charset="-120"/>
              </a:rPr>
              <a:t>………………</a:t>
            </a:r>
            <a:r>
              <a:rPr lang="en-US" altLang="zh-TW" sz="1800" dirty="0">
                <a:solidFill>
                  <a:schemeClr val="tx1"/>
                </a:solidFill>
                <a:effectLst/>
                <a:latin typeface="標楷體" pitchFamily="65" charset="-120"/>
                <a:ea typeface="標楷體" pitchFamily="65" charset="-120"/>
              </a:rPr>
              <a:t>………1-2</a:t>
            </a:r>
          </a:p>
          <a:p>
            <a:pPr algn="dist"/>
            <a:r>
              <a:rPr lang="en-US" altLang="zh-TW" sz="1800" dirty="0">
                <a:solidFill>
                  <a:schemeClr val="tx1"/>
                </a:solidFill>
                <a:effectLst/>
                <a:latin typeface="標楷體" pitchFamily="65" charset="-120"/>
                <a:ea typeface="標楷體"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三</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、既存違章建築</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新違建查處原則</a:t>
            </a:r>
            <a:r>
              <a:rPr lang="en-US" altLang="zh-TW" sz="1800" dirty="0">
                <a:solidFill>
                  <a:schemeClr val="tx1"/>
                </a:solidFill>
                <a:effectLst/>
                <a:latin typeface="標楷體" pitchFamily="65" charset="-120"/>
                <a:ea typeface="標楷體" pitchFamily="65" charset="-120"/>
              </a:rPr>
              <a:t>…………………</a:t>
            </a:r>
            <a:r>
              <a:rPr lang="en-US" altLang="zh-TW" sz="1800" b="0" dirty="0">
                <a:solidFill>
                  <a:schemeClr val="tx1"/>
                </a:solidFill>
                <a:latin typeface="標楷體" pitchFamily="65" charset="-120"/>
                <a:ea typeface="標楷體" pitchFamily="65" charset="-120"/>
              </a:rPr>
              <a:t>…………………</a:t>
            </a:r>
            <a:r>
              <a:rPr lang="en-US" altLang="zh-TW" sz="1800" dirty="0">
                <a:solidFill>
                  <a:schemeClr val="tx1"/>
                </a:solidFill>
                <a:effectLst/>
                <a:latin typeface="標楷體" pitchFamily="65" charset="-120"/>
                <a:ea typeface="標楷體" pitchFamily="65" charset="-120"/>
              </a:rPr>
              <a:t>………1-3</a:t>
            </a:r>
          </a:p>
        </p:txBody>
      </p:sp>
      <p:sp>
        <p:nvSpPr>
          <p:cNvPr id="4" name="矩形 3"/>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159531006"/>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無障礙相關法令體系</a:t>
            </a:r>
          </a:p>
        </p:txBody>
      </p:sp>
      <p:pic>
        <p:nvPicPr>
          <p:cNvPr id="4" name="圖片 3" descr="無障礙法令.jpg"/>
          <p:cNvPicPr>
            <a:picLocks noChangeAspect="1"/>
          </p:cNvPicPr>
          <p:nvPr/>
        </p:nvPicPr>
        <p:blipFill>
          <a:blip r:embed="rId3" cstate="print"/>
          <a:stretch>
            <a:fillRect/>
          </a:stretch>
        </p:blipFill>
        <p:spPr>
          <a:xfrm>
            <a:off x="2612740" y="1036748"/>
            <a:ext cx="4680520" cy="5272572"/>
          </a:xfrm>
          <a:prstGeom prst="rect">
            <a:avLst/>
          </a:prstGeom>
        </p:spPr>
      </p:pic>
      <p:sp>
        <p:nvSpPr>
          <p:cNvPr id="7"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7-1</a:t>
            </a:r>
          </a:p>
        </p:txBody>
      </p:sp>
      <p:sp>
        <p:nvSpPr>
          <p:cNvPr id="5" name="矩形 4"/>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98520737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文字方塊 12"/>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設計規範及技術規則之適用規定</a:t>
            </a:r>
          </a:p>
        </p:txBody>
      </p:sp>
      <p:sp>
        <p:nvSpPr>
          <p:cNvPr id="5" name="文字方塊 4"/>
          <p:cNvSpPr txBox="1"/>
          <p:nvPr/>
        </p:nvSpPr>
        <p:spPr>
          <a:xfrm>
            <a:off x="701528" y="1124744"/>
            <a:ext cx="8502945" cy="11079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TW" altLang="en-US" sz="2200" dirty="0">
                <a:latin typeface="標楷體" pitchFamily="65" charset="-120"/>
                <a:ea typeface="標楷體" pitchFamily="65" charset="-120"/>
              </a:rPr>
              <a:t>無障礙設施設置範圍：依據內政部</a:t>
            </a:r>
            <a:r>
              <a:rPr lang="en-US" altLang="zh-TW" sz="2200" dirty="0">
                <a:latin typeface="標楷體" pitchFamily="65" charset="-120"/>
                <a:ea typeface="標楷體" pitchFamily="65" charset="-120"/>
              </a:rPr>
              <a:t>101</a:t>
            </a:r>
            <a:r>
              <a:rPr lang="zh-TW" altLang="en-US" sz="2200" dirty="0">
                <a:latin typeface="標楷體" pitchFamily="65" charset="-120"/>
                <a:ea typeface="標楷體" pitchFamily="65" charset="-120"/>
              </a:rPr>
              <a:t>年</a:t>
            </a:r>
            <a:r>
              <a:rPr lang="en-US" altLang="zh-TW" sz="2200" dirty="0">
                <a:latin typeface="標楷體" pitchFamily="65" charset="-120"/>
                <a:ea typeface="標楷體" pitchFamily="65" charset="-120"/>
              </a:rPr>
              <a:t>10</a:t>
            </a:r>
            <a:r>
              <a:rPr lang="zh-TW" altLang="en-US" sz="2200" dirty="0">
                <a:latin typeface="標楷體" pitchFamily="65" charset="-120"/>
                <a:ea typeface="標楷體" pitchFamily="65" charset="-120"/>
              </a:rPr>
              <a:t>月</a:t>
            </a:r>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日修正發佈、</a:t>
            </a:r>
            <a:r>
              <a:rPr lang="en-US" altLang="zh-TW" sz="2200" dirty="0">
                <a:latin typeface="標楷體" pitchFamily="65" charset="-120"/>
                <a:ea typeface="標楷體" pitchFamily="65" charset="-120"/>
              </a:rPr>
              <a:t>102</a:t>
            </a:r>
            <a:r>
              <a:rPr lang="zh-TW" altLang="en-US" sz="2200" dirty="0">
                <a:latin typeface="標楷體" pitchFamily="65" charset="-120"/>
                <a:ea typeface="標楷體" pitchFamily="65" charset="-120"/>
              </a:rPr>
              <a:t>年</a:t>
            </a:r>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月</a:t>
            </a:r>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日施行，建築技術規則建築設計施工編</a:t>
            </a:r>
            <a:r>
              <a:rPr lang="en-US" altLang="zh-TW" sz="2200" dirty="0">
                <a:latin typeface="標楷體" pitchFamily="65" charset="-120"/>
                <a:ea typeface="標楷體" pitchFamily="65" charset="-120"/>
              </a:rPr>
              <a:t>167</a:t>
            </a:r>
            <a:r>
              <a:rPr lang="zh-TW" altLang="en-US" sz="2200" dirty="0">
                <a:latin typeface="標楷體" pitchFamily="65" charset="-120"/>
                <a:ea typeface="標楷體" pitchFamily="65" charset="-120"/>
              </a:rPr>
              <a:t>條，規定公共建築物應設置無障礙設施之項目及數量。</a:t>
            </a:r>
          </a:p>
        </p:txBody>
      </p:sp>
      <p:sp>
        <p:nvSpPr>
          <p:cNvPr id="6" name="文字方塊 5"/>
          <p:cNvSpPr txBox="1"/>
          <p:nvPr/>
        </p:nvSpPr>
        <p:spPr>
          <a:xfrm>
            <a:off x="701528" y="2492896"/>
            <a:ext cx="8502945" cy="11079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TW" altLang="en-US" sz="2200" dirty="0">
                <a:latin typeface="標楷體" pitchFamily="65" charset="-120"/>
                <a:ea typeface="標楷體" pitchFamily="65" charset="-120"/>
              </a:rPr>
              <a:t>既有公共建築物適用規定：依據內政部</a:t>
            </a:r>
            <a:r>
              <a:rPr lang="en-US" altLang="zh-TW" sz="2200" dirty="0">
                <a:latin typeface="標楷體" pitchFamily="65" charset="-120"/>
                <a:ea typeface="標楷體" pitchFamily="65" charset="-120"/>
              </a:rPr>
              <a:t>101</a:t>
            </a:r>
            <a:r>
              <a:rPr lang="zh-TW" altLang="en-US" sz="2200" dirty="0">
                <a:latin typeface="標楷體" pitchFamily="65" charset="-120"/>
                <a:ea typeface="標楷體" pitchFamily="65" charset="-120"/>
              </a:rPr>
              <a:t>年</a:t>
            </a:r>
            <a:r>
              <a:rPr lang="en-US" altLang="zh-TW" sz="2200" dirty="0">
                <a:latin typeface="標楷體" pitchFamily="65" charset="-120"/>
                <a:ea typeface="標楷體" pitchFamily="65" charset="-120"/>
              </a:rPr>
              <a:t>10</a:t>
            </a:r>
            <a:r>
              <a:rPr lang="zh-TW" altLang="en-US" sz="2200" dirty="0">
                <a:latin typeface="標楷體" pitchFamily="65" charset="-120"/>
                <a:ea typeface="標楷體" pitchFamily="65" charset="-120"/>
              </a:rPr>
              <a:t>月</a:t>
            </a:r>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日修正發佈、</a:t>
            </a:r>
            <a:r>
              <a:rPr lang="en-US" altLang="zh-TW" sz="2200" dirty="0">
                <a:latin typeface="標楷體" pitchFamily="65" charset="-120"/>
                <a:ea typeface="標楷體" pitchFamily="65" charset="-120"/>
              </a:rPr>
              <a:t>102</a:t>
            </a:r>
            <a:r>
              <a:rPr lang="zh-TW" altLang="en-US" sz="2200" dirty="0">
                <a:latin typeface="標楷體" pitchFamily="65" charset="-120"/>
                <a:ea typeface="標楷體" pitchFamily="65" charset="-120"/>
              </a:rPr>
              <a:t>年</a:t>
            </a:r>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月</a:t>
            </a:r>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日施行之「已領得建造執照之公共建築物無障礙設備與設施提具替代改善計畫作業程序及認定原則」。</a:t>
            </a:r>
          </a:p>
        </p:txBody>
      </p:sp>
      <p:sp>
        <p:nvSpPr>
          <p:cNvPr id="7" name="向右箭號 6"/>
          <p:cNvSpPr/>
          <p:nvPr/>
        </p:nvSpPr>
        <p:spPr>
          <a:xfrm>
            <a:off x="584515" y="4509120"/>
            <a:ext cx="8970997" cy="1800200"/>
          </a:xfrm>
          <a:prstGeom prst="rightArrow">
            <a:avLst/>
          </a:prstGeom>
          <a:ln w="9525">
            <a:prstDash val="sysDash"/>
          </a:ln>
        </p:spPr>
        <p:style>
          <a:lnRef idx="2">
            <a:schemeClr val="dk1"/>
          </a:lnRef>
          <a:fillRef idx="1">
            <a:schemeClr val="lt1"/>
          </a:fillRef>
          <a:effectRef idx="0">
            <a:schemeClr val="dk1"/>
          </a:effectRef>
          <a:fontRef idx="minor">
            <a:schemeClr val="dk1"/>
          </a:fontRef>
        </p:style>
        <p:txBody>
          <a:bodyPr rtlCol="0" anchor="ctr"/>
          <a:lstStyle/>
          <a:p>
            <a:pPr algn="ctr"/>
            <a:endParaRPr lang="zh-TW" altLang="en-US" b="1" dirty="0">
              <a:ln w="18000">
                <a:noFill/>
                <a:prstDash val="solid"/>
                <a:miter lim="800000"/>
              </a:ln>
              <a:noFill/>
              <a:effectLst>
                <a:outerShdw blurRad="25500" dist="23000" dir="7020000" algn="tl">
                  <a:srgbClr val="000000">
                    <a:alpha val="50000"/>
                  </a:srgbClr>
                </a:outerShdw>
              </a:effectLst>
              <a:latin typeface="標楷體" pitchFamily="65" charset="-120"/>
              <a:ea typeface="標楷體" pitchFamily="65" charset="-120"/>
            </a:endParaRPr>
          </a:p>
        </p:txBody>
      </p:sp>
      <p:sp>
        <p:nvSpPr>
          <p:cNvPr id="8" name="文字方塊 7"/>
          <p:cNvSpPr txBox="1"/>
          <p:nvPr/>
        </p:nvSpPr>
        <p:spPr>
          <a:xfrm>
            <a:off x="1052567" y="4077072"/>
            <a:ext cx="2340260" cy="738664"/>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TW" sz="1400" dirty="0">
                <a:latin typeface="標楷體" pitchFamily="65" charset="-120"/>
                <a:ea typeface="標楷體" pitchFamily="65" charset="-120"/>
              </a:rPr>
              <a:t>97</a:t>
            </a:r>
            <a:r>
              <a:rPr lang="zh-TW" altLang="en-US" sz="1400" dirty="0">
                <a:latin typeface="標楷體" pitchFamily="65" charset="-120"/>
                <a:ea typeface="標楷體" pitchFamily="65" charset="-120"/>
              </a:rPr>
              <a:t>年</a:t>
            </a:r>
            <a:r>
              <a:rPr lang="en-US" altLang="zh-TW" sz="1400" dirty="0">
                <a:latin typeface="標楷體" pitchFamily="65" charset="-120"/>
                <a:ea typeface="標楷體" pitchFamily="65" charset="-120"/>
              </a:rPr>
              <a:t>7</a:t>
            </a:r>
            <a:r>
              <a:rPr lang="zh-TW" altLang="en-US" sz="1400" dirty="0">
                <a:latin typeface="標楷體" pitchFamily="65" charset="-120"/>
                <a:ea typeface="標楷體" pitchFamily="65" charset="-120"/>
              </a:rPr>
              <a:t>月</a:t>
            </a:r>
            <a:r>
              <a:rPr lang="en-US" altLang="zh-TW" sz="1400" dirty="0">
                <a:latin typeface="標楷體" pitchFamily="65" charset="-120"/>
                <a:ea typeface="標楷體" pitchFamily="65" charset="-120"/>
              </a:rPr>
              <a:t>1</a:t>
            </a:r>
            <a:r>
              <a:rPr lang="zh-TW" altLang="en-US" sz="1400" dirty="0">
                <a:latin typeface="標楷體" pitchFamily="65" charset="-120"/>
                <a:ea typeface="標楷體" pitchFamily="65" charset="-120"/>
              </a:rPr>
              <a:t>日前</a:t>
            </a:r>
            <a:r>
              <a:rPr lang="zh-TW" altLang="en-US" sz="1400" dirty="0">
                <a:solidFill>
                  <a:srgbClr val="FF0000"/>
                </a:solidFill>
                <a:latin typeface="標楷體" pitchFamily="65" charset="-120"/>
                <a:ea typeface="標楷體" pitchFamily="65" charset="-120"/>
              </a:rPr>
              <a:t>已領得建造執造</a:t>
            </a:r>
            <a:r>
              <a:rPr lang="zh-TW" altLang="en-US" sz="1400" dirty="0">
                <a:latin typeface="標楷體" pitchFamily="65" charset="-120"/>
                <a:ea typeface="標楷體" pitchFamily="65" charset="-120"/>
              </a:rPr>
              <a:t>，</a:t>
            </a:r>
            <a:r>
              <a:rPr lang="zh-TW" altLang="en-US" sz="1400" dirty="0">
                <a:solidFill>
                  <a:srgbClr val="FF0000"/>
                </a:solidFill>
                <a:latin typeface="標楷體" pitchFamily="65" charset="-120"/>
                <a:ea typeface="標楷體" pitchFamily="65" charset="-120"/>
              </a:rPr>
              <a:t>已完工或使用執照之公共建築物</a:t>
            </a:r>
          </a:p>
        </p:txBody>
      </p:sp>
      <p:sp>
        <p:nvSpPr>
          <p:cNvPr id="9" name="文字方塊 8"/>
          <p:cNvSpPr txBox="1"/>
          <p:nvPr/>
        </p:nvSpPr>
        <p:spPr>
          <a:xfrm>
            <a:off x="1052567" y="5085184"/>
            <a:ext cx="2340260" cy="523220"/>
          </a:xfrm>
          <a:prstGeom prst="rect">
            <a:avLst/>
          </a:prstGeom>
        </p:spPr>
        <p:style>
          <a:lnRef idx="2">
            <a:schemeClr val="accent4"/>
          </a:lnRef>
          <a:fillRef idx="1">
            <a:schemeClr val="lt1"/>
          </a:fillRef>
          <a:effectRef idx="0">
            <a:schemeClr val="accent4"/>
          </a:effectRef>
          <a:fontRef idx="minor">
            <a:schemeClr val="dk1"/>
          </a:fontRef>
        </p:style>
        <p:txBody>
          <a:bodyPr wrap="square" rtlCol="0">
            <a:spAutoFit/>
          </a:bodyPr>
          <a:lstStyle/>
          <a:p>
            <a:r>
              <a:rPr lang="en-US" altLang="zh-TW" sz="1400" dirty="0">
                <a:latin typeface="標楷體" pitchFamily="65" charset="-120"/>
                <a:ea typeface="標楷體" pitchFamily="65" charset="-120"/>
              </a:rPr>
              <a:t>97</a:t>
            </a:r>
            <a:r>
              <a:rPr lang="zh-TW" altLang="en-US" sz="1400" dirty="0">
                <a:latin typeface="標楷體" pitchFamily="65" charset="-120"/>
                <a:ea typeface="標楷體" pitchFamily="65" charset="-120"/>
              </a:rPr>
              <a:t>年</a:t>
            </a:r>
            <a:r>
              <a:rPr lang="en-US" altLang="zh-TW" sz="1400" dirty="0">
                <a:latin typeface="標楷體" pitchFamily="65" charset="-120"/>
                <a:ea typeface="標楷體" pitchFamily="65" charset="-120"/>
              </a:rPr>
              <a:t>7</a:t>
            </a:r>
            <a:r>
              <a:rPr lang="zh-TW" altLang="en-US" sz="1400" dirty="0">
                <a:latin typeface="標楷體" pitchFamily="65" charset="-120"/>
                <a:ea typeface="標楷體" pitchFamily="65" charset="-120"/>
              </a:rPr>
              <a:t>月</a:t>
            </a:r>
            <a:r>
              <a:rPr lang="en-US" altLang="zh-TW" sz="1400" dirty="0">
                <a:latin typeface="標楷體" pitchFamily="65" charset="-120"/>
                <a:ea typeface="標楷體" pitchFamily="65" charset="-120"/>
              </a:rPr>
              <a:t>1</a:t>
            </a:r>
            <a:r>
              <a:rPr lang="zh-TW" altLang="en-US" sz="1400" dirty="0">
                <a:latin typeface="標楷體" pitchFamily="65" charset="-120"/>
                <a:ea typeface="標楷體" pitchFamily="65" charset="-120"/>
              </a:rPr>
              <a:t>日前</a:t>
            </a:r>
            <a:r>
              <a:rPr lang="zh-TW" altLang="en-US" sz="1400" dirty="0">
                <a:solidFill>
                  <a:srgbClr val="FF0000"/>
                </a:solidFill>
                <a:latin typeface="標楷體" pitchFamily="65" charset="-120"/>
                <a:ea typeface="標楷體" pitchFamily="65" charset="-120"/>
              </a:rPr>
              <a:t>已領得建造執造</a:t>
            </a:r>
            <a:r>
              <a:rPr lang="zh-TW" altLang="en-US" sz="1400" dirty="0">
                <a:latin typeface="標楷體" pitchFamily="65" charset="-120"/>
                <a:ea typeface="標楷體" pitchFamily="65" charset="-120"/>
              </a:rPr>
              <a:t>，</a:t>
            </a:r>
            <a:r>
              <a:rPr lang="zh-TW" altLang="en-US" sz="1400" dirty="0">
                <a:solidFill>
                  <a:srgbClr val="FF0000"/>
                </a:solidFill>
                <a:latin typeface="標楷體" pitchFamily="65" charset="-120"/>
                <a:ea typeface="標楷體" pitchFamily="65" charset="-120"/>
              </a:rPr>
              <a:t>未施工之公共建築物</a:t>
            </a:r>
          </a:p>
        </p:txBody>
      </p:sp>
      <p:sp>
        <p:nvSpPr>
          <p:cNvPr id="10" name="文字方塊 9"/>
          <p:cNvSpPr txBox="1"/>
          <p:nvPr/>
        </p:nvSpPr>
        <p:spPr>
          <a:xfrm>
            <a:off x="5421052" y="4725144"/>
            <a:ext cx="2730303" cy="523220"/>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en-US" altLang="zh-TW" sz="1400" dirty="0">
                <a:latin typeface="標楷體" pitchFamily="65" charset="-120"/>
                <a:ea typeface="標楷體" pitchFamily="65" charset="-120"/>
              </a:rPr>
              <a:t>97</a:t>
            </a:r>
            <a:r>
              <a:rPr lang="zh-TW" altLang="en-US" sz="1400" dirty="0">
                <a:latin typeface="標楷體" pitchFamily="65" charset="-120"/>
                <a:ea typeface="標楷體" pitchFamily="65" charset="-120"/>
              </a:rPr>
              <a:t>年</a:t>
            </a:r>
            <a:r>
              <a:rPr lang="en-US" altLang="zh-TW" sz="1400" dirty="0">
                <a:latin typeface="標楷體" pitchFamily="65" charset="-120"/>
                <a:ea typeface="標楷體" pitchFamily="65" charset="-120"/>
              </a:rPr>
              <a:t>7</a:t>
            </a:r>
            <a:r>
              <a:rPr lang="zh-TW" altLang="en-US" sz="1400" dirty="0">
                <a:latin typeface="標楷體" pitchFamily="65" charset="-120"/>
                <a:ea typeface="標楷體" pitchFamily="65" charset="-120"/>
              </a:rPr>
              <a:t>月</a:t>
            </a:r>
            <a:r>
              <a:rPr lang="en-US" altLang="zh-TW" sz="1400" dirty="0">
                <a:latin typeface="標楷體" pitchFamily="65" charset="-120"/>
                <a:ea typeface="標楷體" pitchFamily="65" charset="-120"/>
              </a:rPr>
              <a:t>1</a:t>
            </a:r>
            <a:r>
              <a:rPr lang="zh-TW" altLang="en-US" sz="1400" dirty="0">
                <a:latin typeface="標楷體" pitchFamily="65" charset="-120"/>
                <a:ea typeface="標楷體" pitchFamily="65" charset="-120"/>
              </a:rPr>
              <a:t>日日後取得建造執造之公共建築物</a:t>
            </a:r>
          </a:p>
        </p:txBody>
      </p:sp>
      <p:sp>
        <p:nvSpPr>
          <p:cNvPr id="11" name="文字方塊 10"/>
          <p:cNvSpPr txBox="1"/>
          <p:nvPr/>
        </p:nvSpPr>
        <p:spPr>
          <a:xfrm>
            <a:off x="1442610" y="6093296"/>
            <a:ext cx="1560173" cy="369332"/>
          </a:xfrm>
          <a:prstGeom prst="rect">
            <a:avLst/>
          </a:prstGeom>
        </p:spPr>
        <p:style>
          <a:lnRef idx="2">
            <a:schemeClr val="accent4">
              <a:shade val="50000"/>
            </a:schemeClr>
          </a:lnRef>
          <a:fillRef idx="1">
            <a:schemeClr val="accent4"/>
          </a:fillRef>
          <a:effectRef idx="0">
            <a:schemeClr val="accent4"/>
          </a:effectRef>
          <a:fontRef idx="minor">
            <a:schemeClr val="lt1"/>
          </a:fontRef>
        </p:style>
        <p:txBody>
          <a:bodyPr wrap="square" rtlCol="0">
            <a:spAutoFit/>
          </a:bodyPr>
          <a:lstStyle/>
          <a:p>
            <a:pPr algn="ctr"/>
            <a:r>
              <a:rPr lang="zh-TW" altLang="en-US" dirty="0"/>
              <a:t>適用舊規定</a:t>
            </a:r>
          </a:p>
        </p:txBody>
      </p:sp>
      <p:sp>
        <p:nvSpPr>
          <p:cNvPr id="12" name="文字方塊 11"/>
          <p:cNvSpPr txBox="1"/>
          <p:nvPr/>
        </p:nvSpPr>
        <p:spPr>
          <a:xfrm>
            <a:off x="6045122" y="6093296"/>
            <a:ext cx="1560173"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dirty="0"/>
              <a:t>適用新規定</a:t>
            </a:r>
          </a:p>
        </p:txBody>
      </p:sp>
      <p:sp>
        <p:nvSpPr>
          <p:cNvPr id="18" name="文字方塊 17"/>
          <p:cNvSpPr txBox="1"/>
          <p:nvPr/>
        </p:nvSpPr>
        <p:spPr>
          <a:xfrm>
            <a:off x="4094905" y="5013177"/>
            <a:ext cx="468052" cy="954107"/>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pPr algn="ctr"/>
            <a:r>
              <a:rPr lang="en-US" altLang="zh-TW" sz="1400" dirty="0">
                <a:latin typeface="標楷體" pitchFamily="65" charset="-120"/>
                <a:ea typeface="標楷體" pitchFamily="65" charset="-120"/>
              </a:rPr>
              <a:t>97</a:t>
            </a:r>
            <a:r>
              <a:rPr lang="zh-TW" altLang="en-US" sz="1400" dirty="0">
                <a:latin typeface="標楷體" pitchFamily="65" charset="-120"/>
                <a:ea typeface="標楷體" pitchFamily="65" charset="-120"/>
              </a:rPr>
              <a:t>年</a:t>
            </a:r>
            <a:r>
              <a:rPr lang="en-US" altLang="zh-TW" sz="1400" dirty="0">
                <a:latin typeface="標楷體" pitchFamily="65" charset="-120"/>
                <a:ea typeface="標楷體" pitchFamily="65" charset="-120"/>
              </a:rPr>
              <a:t>7</a:t>
            </a:r>
            <a:r>
              <a:rPr lang="zh-TW" altLang="en-US" sz="1400" dirty="0">
                <a:latin typeface="標楷體" pitchFamily="65" charset="-120"/>
                <a:ea typeface="標楷體" pitchFamily="65" charset="-120"/>
              </a:rPr>
              <a:t>月</a:t>
            </a:r>
            <a:r>
              <a:rPr lang="en-US" altLang="zh-TW" sz="1400" dirty="0">
                <a:latin typeface="標楷體" pitchFamily="65" charset="-120"/>
                <a:ea typeface="標楷體" pitchFamily="65" charset="-120"/>
              </a:rPr>
              <a:t>1</a:t>
            </a:r>
            <a:r>
              <a:rPr lang="zh-TW" altLang="en-US" sz="1400" dirty="0">
                <a:latin typeface="標楷體" pitchFamily="65" charset="-120"/>
                <a:ea typeface="標楷體" pitchFamily="65" charset="-120"/>
              </a:rPr>
              <a:t>日</a:t>
            </a:r>
          </a:p>
        </p:txBody>
      </p:sp>
      <p:cxnSp>
        <p:nvCxnSpPr>
          <p:cNvPr id="20" name="直線接點 19"/>
          <p:cNvCxnSpPr/>
          <p:nvPr/>
        </p:nvCxnSpPr>
        <p:spPr>
          <a:xfrm>
            <a:off x="4796983" y="4149080"/>
            <a:ext cx="0" cy="2592288"/>
          </a:xfrm>
          <a:prstGeom prst="line">
            <a:avLst/>
          </a:prstGeom>
          <a:ln w="76200">
            <a:prstDash val="sysDot"/>
          </a:ln>
        </p:spPr>
        <p:style>
          <a:lnRef idx="2">
            <a:schemeClr val="accent2"/>
          </a:lnRef>
          <a:fillRef idx="0">
            <a:schemeClr val="accent2"/>
          </a:fillRef>
          <a:effectRef idx="1">
            <a:schemeClr val="accent2"/>
          </a:effectRef>
          <a:fontRef idx="minor">
            <a:schemeClr val="tx1"/>
          </a:fontRef>
        </p:style>
      </p:cxnSp>
      <p:sp>
        <p:nvSpPr>
          <p:cNvPr id="16"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7-2</a:t>
            </a:r>
          </a:p>
        </p:txBody>
      </p:sp>
      <p:sp>
        <p:nvSpPr>
          <p:cNvPr id="14" name="矩形 13"/>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644705351"/>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既有公共建築適用規定</a:t>
            </a:r>
          </a:p>
        </p:txBody>
      </p:sp>
      <p:sp>
        <p:nvSpPr>
          <p:cNvPr id="6" name="文字方塊 5"/>
          <p:cNvSpPr txBox="1"/>
          <p:nvPr/>
        </p:nvSpPr>
        <p:spPr>
          <a:xfrm>
            <a:off x="662523" y="1844824"/>
            <a:ext cx="8892988" cy="4678204"/>
          </a:xfrm>
          <a:prstGeom prst="rect">
            <a:avLst/>
          </a:prstGeom>
          <a:noFill/>
        </p:spPr>
        <p:txBody>
          <a:bodyPr wrap="square" rtlCol="0">
            <a:spAutoFit/>
          </a:bodyPr>
          <a:lstStyle/>
          <a:p>
            <a:r>
              <a:rPr lang="zh-TW" altLang="en-US" sz="2000" dirty="0">
                <a:latin typeface="標楷體" pitchFamily="65" charset="-120"/>
                <a:ea typeface="標楷體" pitchFamily="65" charset="-120"/>
              </a:rPr>
              <a:t>三、公共建築物因軍事管制、古蹟維護、自然環境因素、建築物構造或設備限制等特殊情形，設置無障礙設備及設施確有困難者，其替代改善計畫，依下列規定辦理：</a:t>
            </a:r>
          </a:p>
          <a:p>
            <a:r>
              <a:rPr lang="zh-TW" altLang="en-US" sz="2000" dirty="0">
                <a:latin typeface="標楷體" pitchFamily="65" charset="-120"/>
                <a:ea typeface="標楷體" pitchFamily="65" charset="-120"/>
              </a:rPr>
              <a:t>（一）公共建築物已依中華民國</a:t>
            </a:r>
            <a:r>
              <a:rPr lang="zh-TW" altLang="en-US" sz="2000" b="1" dirty="0">
                <a:solidFill>
                  <a:srgbClr val="FF0000"/>
                </a:solidFill>
                <a:latin typeface="標楷體" pitchFamily="65" charset="-120"/>
                <a:ea typeface="標楷體" pitchFamily="65" charset="-120"/>
              </a:rPr>
              <a:t>八十五年十一月二十七日</a:t>
            </a:r>
            <a:r>
              <a:rPr lang="zh-TW" altLang="en-US" sz="2000" dirty="0">
                <a:latin typeface="標楷體" pitchFamily="65" charset="-120"/>
                <a:ea typeface="標楷體" pitchFamily="65" charset="-120"/>
              </a:rPr>
              <a:t>修正施行之本規則建築設計施工編</a:t>
            </a:r>
            <a:r>
              <a:rPr lang="zh-TW" altLang="en-US" sz="2000" b="1" u="sng" dirty="0">
                <a:solidFill>
                  <a:srgbClr val="FF0000"/>
                </a:solidFill>
                <a:latin typeface="標楷體" pitchFamily="65" charset="-120"/>
                <a:ea typeface="標楷體" pitchFamily="65" charset="-120"/>
              </a:rPr>
              <a:t>第十章規定設置或核定之替代改善計畫改善者</a:t>
            </a:r>
            <a:r>
              <a:rPr lang="zh-TW" altLang="en-US" sz="2000" dirty="0">
                <a:latin typeface="標楷體" pitchFamily="65" charset="-120"/>
                <a:ea typeface="標楷體" pitchFamily="65" charset="-120"/>
              </a:rPr>
              <a:t>，視同具替代性功能。</a:t>
            </a:r>
            <a:endParaRPr lang="en-US" altLang="zh-TW" sz="2000" dirty="0">
              <a:latin typeface="標楷體" pitchFamily="65" charset="-120"/>
              <a:ea typeface="標楷體" pitchFamily="65" charset="-120"/>
            </a:endParaRPr>
          </a:p>
          <a:p>
            <a:endParaRPr lang="zh-TW" altLang="en-US" sz="2000" dirty="0">
              <a:latin typeface="標楷體" pitchFamily="65" charset="-120"/>
              <a:ea typeface="標楷體" pitchFamily="65" charset="-120"/>
            </a:endParaRPr>
          </a:p>
          <a:p>
            <a:r>
              <a:rPr lang="zh-TW" altLang="en-US" sz="2000" dirty="0">
                <a:latin typeface="標楷體" pitchFamily="65" charset="-120"/>
                <a:ea typeface="標楷體" pitchFamily="65" charset="-120"/>
              </a:rPr>
              <a:t>（二）公共建築物</a:t>
            </a:r>
            <a:r>
              <a:rPr lang="zh-TW" altLang="en-US" sz="2000" b="1" u="sng" dirty="0">
                <a:solidFill>
                  <a:srgbClr val="FF0000"/>
                </a:solidFill>
                <a:latin typeface="標楷體" pitchFamily="65" charset="-120"/>
                <a:ea typeface="標楷體" pitchFamily="65" charset="-120"/>
              </a:rPr>
              <a:t>未改善者</a:t>
            </a:r>
            <a:r>
              <a:rPr lang="zh-TW" altLang="en-US" sz="2000" dirty="0">
                <a:latin typeface="標楷體" pitchFamily="65" charset="-120"/>
                <a:ea typeface="標楷體" pitchFamily="65" charset="-120"/>
              </a:rPr>
              <a:t>，</a:t>
            </a:r>
            <a:r>
              <a:rPr lang="zh-TW" altLang="en-US" sz="2000" b="1" dirty="0">
                <a:solidFill>
                  <a:srgbClr val="FF0000"/>
                </a:solidFill>
                <a:latin typeface="標楷體" pitchFamily="65" charset="-120"/>
                <a:ea typeface="標楷體" pitchFamily="65" charset="-120"/>
              </a:rPr>
              <a:t>得依</a:t>
            </a:r>
            <a:r>
              <a:rPr lang="zh-TW" altLang="en-US" sz="2000" dirty="0">
                <a:latin typeface="標楷體" pitchFamily="65" charset="-120"/>
                <a:ea typeface="標楷體" pitchFamily="65" charset="-120"/>
              </a:rPr>
              <a:t>既有公共建築無障礙設施替代改善計畫作業程序及認定原則規定</a:t>
            </a:r>
            <a:r>
              <a:rPr lang="zh-TW" altLang="en-US" sz="2000" b="1" dirty="0">
                <a:solidFill>
                  <a:srgbClr val="FF0000"/>
                </a:solidFill>
                <a:latin typeface="標楷體" pitchFamily="65" charset="-120"/>
                <a:ea typeface="標楷體" pitchFamily="65" charset="-120"/>
              </a:rPr>
              <a:t>第十點</a:t>
            </a:r>
            <a:r>
              <a:rPr lang="zh-TW" altLang="en-US" sz="2000" dirty="0">
                <a:latin typeface="標楷體" pitchFamily="65" charset="-120"/>
                <a:ea typeface="標楷體" pitchFamily="65" charset="-120"/>
              </a:rPr>
              <a:t>內容改善之，視同具替代性功能。</a:t>
            </a:r>
            <a:endParaRPr lang="en-US" altLang="zh-TW" sz="2000" dirty="0">
              <a:latin typeface="標楷體" pitchFamily="65" charset="-120"/>
              <a:ea typeface="標楷體" pitchFamily="65" charset="-120"/>
            </a:endParaRPr>
          </a:p>
          <a:p>
            <a:endParaRPr lang="en-US" altLang="zh-TW" sz="2000" dirty="0">
              <a:latin typeface="標楷體" pitchFamily="65" charset="-120"/>
              <a:ea typeface="標楷體" pitchFamily="65" charset="-120"/>
            </a:endParaRPr>
          </a:p>
          <a:p>
            <a:r>
              <a:rPr lang="zh-TW" altLang="en-US" sz="2000" u="sng" dirty="0">
                <a:solidFill>
                  <a:srgbClr val="FF0000"/>
                </a:solidFill>
                <a:latin typeface="標楷體" pitchFamily="65" charset="-120"/>
                <a:ea typeface="標楷體" pitchFamily="65" charset="-120"/>
              </a:rPr>
              <a:t>前項建築物經當地主管機關認定應改善者</a:t>
            </a:r>
            <a:r>
              <a:rPr lang="zh-TW" altLang="en-US" sz="2000" u="sng" dirty="0">
                <a:solidFill>
                  <a:srgbClr val="FF0000"/>
                </a:solidFill>
                <a:latin typeface="標楷體"/>
                <a:ea typeface="標楷體"/>
              </a:rPr>
              <a:t>，</a:t>
            </a:r>
            <a:r>
              <a:rPr lang="zh-TW" altLang="en-US" sz="2000" u="sng" dirty="0">
                <a:solidFill>
                  <a:srgbClr val="FF0000"/>
                </a:solidFill>
                <a:latin typeface="標楷體" pitchFamily="65" charset="-120"/>
                <a:ea typeface="標楷體" pitchFamily="65" charset="-120"/>
              </a:rPr>
              <a:t>應辨理改善</a:t>
            </a:r>
            <a:r>
              <a:rPr lang="zh-TW" altLang="en-US" sz="2000" u="sng" dirty="0">
                <a:solidFill>
                  <a:srgbClr val="FF0000"/>
                </a:solidFill>
                <a:latin typeface="標楷體"/>
                <a:ea typeface="標楷體"/>
              </a:rPr>
              <a:t>。</a:t>
            </a:r>
            <a:endParaRPr lang="en-US" altLang="zh-TW" sz="2000" u="sng" dirty="0">
              <a:solidFill>
                <a:srgbClr val="FF0000"/>
              </a:solidFill>
              <a:latin typeface="標楷體" pitchFamily="65" charset="-120"/>
              <a:ea typeface="標楷體" pitchFamily="65" charset="-120"/>
            </a:endParaRPr>
          </a:p>
          <a:p>
            <a:endParaRPr lang="zh-TW" altLang="en-US" dirty="0">
              <a:latin typeface="標楷體" pitchFamily="65" charset="-120"/>
              <a:ea typeface="標楷體" pitchFamily="65" charset="-120"/>
            </a:endParaRPr>
          </a:p>
          <a:p>
            <a:r>
              <a:rPr lang="zh-TW" altLang="en-US" sz="2000" dirty="0">
                <a:latin typeface="標楷體" pitchFamily="65" charset="-120"/>
                <a:ea typeface="標楷體" pitchFamily="65" charset="-120"/>
              </a:rPr>
              <a:t>四、中華民國</a:t>
            </a:r>
            <a:r>
              <a:rPr lang="zh-TW" altLang="en-US" sz="2000" b="1" dirty="0">
                <a:solidFill>
                  <a:srgbClr val="FF0000"/>
                </a:solidFill>
                <a:latin typeface="標楷體" pitchFamily="65" charset="-120"/>
                <a:ea typeface="標楷體" pitchFamily="65" charset="-120"/>
              </a:rPr>
              <a:t>九十七年七月一日本規則修正施行前</a:t>
            </a:r>
            <a:r>
              <a:rPr lang="zh-TW" altLang="en-US" sz="2000" dirty="0">
                <a:latin typeface="標楷體" pitchFamily="65" charset="-120"/>
                <a:ea typeface="標楷體" pitchFamily="65" charset="-120"/>
              </a:rPr>
              <a:t>已領得建築執照</a:t>
            </a:r>
            <a:r>
              <a:rPr lang="zh-TW" altLang="en-US" sz="2000" dirty="0">
                <a:latin typeface="標楷體"/>
                <a:ea typeface="標楷體"/>
              </a:rPr>
              <a:t>，於施工中尚未取得使用執照之建築物，在程序未終結前，仍得適用原建造執照申請時之本規則規定。</a:t>
            </a:r>
            <a:endParaRPr lang="zh-TW" altLang="en-US" sz="2000" dirty="0"/>
          </a:p>
        </p:txBody>
      </p:sp>
      <p:sp>
        <p:nvSpPr>
          <p:cNvPr id="7" name="文字方塊 6"/>
          <p:cNvSpPr txBox="1"/>
          <p:nvPr/>
        </p:nvSpPr>
        <p:spPr>
          <a:xfrm>
            <a:off x="818541" y="1052737"/>
            <a:ext cx="8190910" cy="769441"/>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sz="2200" dirty="0">
                <a:latin typeface="標楷體" pitchFamily="65" charset="-120"/>
                <a:ea typeface="標楷體" pitchFamily="65" charset="-120"/>
              </a:rPr>
              <a:t>以領得建築執照之公共建築物無障礙設施替代改善計畫作業程序及認定原則 </a:t>
            </a:r>
            <a:r>
              <a:rPr lang="en-US" altLang="zh-TW" sz="2200" dirty="0">
                <a:latin typeface="標楷體" pitchFamily="65" charset="-120"/>
                <a:ea typeface="標楷體" pitchFamily="65" charset="-120"/>
              </a:rPr>
              <a:t>(</a:t>
            </a:r>
            <a:r>
              <a:rPr lang="en-US" altLang="zh-TW" dirty="0">
                <a:latin typeface="標楷體" pitchFamily="65" charset="-120"/>
                <a:ea typeface="標楷體" pitchFamily="65" charset="-120"/>
              </a:rPr>
              <a:t>101.11.16</a:t>
            </a:r>
            <a:r>
              <a:rPr lang="zh-TW" altLang="en-US" dirty="0">
                <a:latin typeface="標楷體" pitchFamily="65" charset="-120"/>
                <a:ea typeface="標楷體" pitchFamily="65" charset="-120"/>
              </a:rPr>
              <a:t>修正 </a:t>
            </a:r>
            <a:r>
              <a:rPr lang="en-US" altLang="zh-TW" dirty="0">
                <a:latin typeface="標楷體" pitchFamily="65" charset="-120"/>
                <a:ea typeface="標楷體" pitchFamily="65" charset="-120"/>
              </a:rPr>
              <a:t>102.1.1</a:t>
            </a:r>
            <a:r>
              <a:rPr lang="zh-TW" altLang="en-US" dirty="0">
                <a:latin typeface="標楷體" pitchFamily="65" charset="-120"/>
                <a:ea typeface="標楷體" pitchFamily="65" charset="-120"/>
              </a:rPr>
              <a:t>生效</a:t>
            </a:r>
            <a:r>
              <a:rPr lang="en-US" altLang="zh-TW" dirty="0">
                <a:latin typeface="標楷體" pitchFamily="65" charset="-120"/>
                <a:ea typeface="標楷體" pitchFamily="65" charset="-120"/>
              </a:rPr>
              <a:t>)</a:t>
            </a:r>
            <a:endParaRPr lang="zh-TW" altLang="en-US" dirty="0">
              <a:latin typeface="標楷體" pitchFamily="65" charset="-120"/>
              <a:ea typeface="標楷體" pitchFamily="65" charset="-120"/>
            </a:endParaRPr>
          </a:p>
        </p:txBody>
      </p:sp>
      <p:sp>
        <p:nvSpPr>
          <p:cNvPr id="9"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7-3</a:t>
            </a:r>
          </a:p>
        </p:txBody>
      </p:sp>
      <p:sp>
        <p:nvSpPr>
          <p:cNvPr id="10" name="矩形 9"/>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938746522"/>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662523" y="980728"/>
            <a:ext cx="8892988" cy="5324535"/>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五、第二點建築物之改善，應由當地主管建築機關依轄區實際需求訂定分類、分期、分區執行計畫及期限公告之，建築物所有權人或管理機關負責人，應依第二點之改善項目及內容依限改善並報當地主管建築機關備查。</a:t>
            </a:r>
            <a:endParaRPr lang="en-US" altLang="zh-TW" sz="2000" dirty="0">
              <a:latin typeface="標楷體" panose="03000509000000000000" pitchFamily="65" charset="-120"/>
              <a:ea typeface="標楷體" panose="03000509000000000000" pitchFamily="65" charset="-120"/>
            </a:endParaRPr>
          </a:p>
          <a:p>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無法依第三點第一項第二款規定改善者，得由</a:t>
            </a:r>
            <a:r>
              <a:rPr lang="zh-TW" altLang="en-US" sz="2000" b="1" dirty="0">
                <a:solidFill>
                  <a:srgbClr val="FF0000"/>
                </a:solidFill>
                <a:latin typeface="標楷體" panose="03000509000000000000" pitchFamily="65" charset="-120"/>
                <a:ea typeface="標楷體" panose="03000509000000000000" pitchFamily="65" charset="-120"/>
              </a:rPr>
              <a:t>建築物所有權人</a:t>
            </a:r>
            <a:r>
              <a:rPr lang="zh-TW" altLang="en-US" sz="2000" dirty="0">
                <a:latin typeface="標楷體" panose="03000509000000000000" pitchFamily="65" charset="-120"/>
                <a:ea typeface="標楷體" panose="03000509000000000000" pitchFamily="65" charset="-120"/>
              </a:rPr>
              <a:t>或</a:t>
            </a:r>
            <a:r>
              <a:rPr lang="zh-TW" altLang="en-US" sz="2000" b="1" dirty="0">
                <a:solidFill>
                  <a:srgbClr val="FF0000"/>
                </a:solidFill>
                <a:latin typeface="標楷體" panose="03000509000000000000" pitchFamily="65" charset="-120"/>
                <a:ea typeface="標楷體" panose="03000509000000000000" pitchFamily="65" charset="-120"/>
              </a:rPr>
              <a:t>管理機關負責人</a:t>
            </a:r>
            <a:r>
              <a:rPr lang="zh-TW" altLang="en-US" sz="2000" dirty="0">
                <a:latin typeface="標楷體" panose="03000509000000000000" pitchFamily="65" charset="-120"/>
                <a:ea typeface="標楷體" panose="03000509000000000000" pitchFamily="65" charset="-120"/>
              </a:rPr>
              <a:t>依</a:t>
            </a:r>
            <a:r>
              <a:rPr lang="zh-TW" altLang="en-US" sz="2000" u="sng" dirty="0">
                <a:solidFill>
                  <a:srgbClr val="FF0000"/>
                </a:solidFill>
                <a:latin typeface="標楷體" panose="03000509000000000000" pitchFamily="65" charset="-120"/>
                <a:ea typeface="標楷體" panose="03000509000000000000" pitchFamily="65" charset="-120"/>
              </a:rPr>
              <a:t>第十一點規定提具替代改善計畫</a:t>
            </a:r>
            <a:r>
              <a:rPr lang="zh-TW" altLang="en-US" sz="2000" dirty="0">
                <a:latin typeface="標楷體" panose="03000509000000000000" pitchFamily="65" charset="-120"/>
                <a:ea typeface="標楷體" panose="03000509000000000000" pitchFamily="65" charset="-120"/>
              </a:rPr>
              <a:t>，報經</a:t>
            </a:r>
            <a:r>
              <a:rPr lang="zh-TW" altLang="en-US" sz="2000" u="sng" dirty="0">
                <a:solidFill>
                  <a:srgbClr val="FF0000"/>
                </a:solidFill>
                <a:latin typeface="標楷體" panose="03000509000000000000" pitchFamily="65" charset="-120"/>
                <a:ea typeface="標楷體" panose="03000509000000000000" pitchFamily="65" charset="-120"/>
              </a:rPr>
              <a:t>當地主管建築機關審核認可後</a:t>
            </a:r>
            <a:r>
              <a:rPr lang="zh-TW" altLang="en-US" sz="2000" dirty="0">
                <a:latin typeface="標楷體" panose="03000509000000000000" pitchFamily="65" charset="-120"/>
                <a:ea typeface="標楷體" panose="03000509000000000000" pitchFamily="65" charset="-120"/>
              </a:rPr>
              <a:t>，依其計畫改善內容及時程辦理。</a:t>
            </a:r>
            <a:endParaRPr lang="en-US" altLang="zh-TW" sz="2000" dirty="0">
              <a:latin typeface="標楷體" panose="03000509000000000000" pitchFamily="65" charset="-120"/>
              <a:ea typeface="標楷體" panose="03000509000000000000" pitchFamily="65" charset="-120"/>
            </a:endParaRPr>
          </a:p>
          <a:p>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前項由建築物所有權人或管理機關負責人提具之替代改善計畫，應包括不符規定之項目、原因及替代改善措施與現行規定功能檢討、比較、分析。</a:t>
            </a:r>
            <a:endParaRPr lang="en-US" altLang="zh-TW" sz="2000" dirty="0">
              <a:latin typeface="標楷體" panose="03000509000000000000" pitchFamily="65" charset="-120"/>
              <a:ea typeface="標楷體" panose="03000509000000000000" pitchFamily="65" charset="-120"/>
            </a:endParaRPr>
          </a:p>
          <a:p>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八、公共建築物依本原則規定改善增設之坡道或昇降機者，得依下列規定辦理：</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（一）不計入建築面積各層樓地板面積。但單獨增設之昇降機間及乘場面積合計</a:t>
            </a:r>
            <a:r>
              <a:rPr lang="zh-TW" altLang="en-US" sz="2000" b="1" u="sng" dirty="0">
                <a:solidFill>
                  <a:srgbClr val="FF0000"/>
                </a:solidFill>
                <a:latin typeface="標楷體" panose="03000509000000000000" pitchFamily="65" charset="-120"/>
                <a:ea typeface="標楷體" panose="03000509000000000000" pitchFamily="65" charset="-120"/>
              </a:rPr>
              <a:t>不得超過二十平方公尺</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（二）不受鄰棟</a:t>
            </a:r>
            <a:r>
              <a:rPr lang="zh-TW" altLang="en-US" sz="2000" b="1" u="sng" dirty="0">
                <a:solidFill>
                  <a:srgbClr val="FF0000"/>
                </a:solidFill>
                <a:latin typeface="標楷體" panose="03000509000000000000" pitchFamily="65" charset="-120"/>
                <a:ea typeface="標楷體" panose="03000509000000000000" pitchFamily="65" charset="-120"/>
              </a:rPr>
              <a:t>間隔、前院、後院及開口距離有關規定之限制</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（三）不受建築物高度限制。但坡道設有頂蓋其高度不得超過原有建築物</a:t>
            </a:r>
            <a:r>
              <a:rPr lang="zh-TW" altLang="en-US" sz="2000" b="1" u="sng" dirty="0">
                <a:solidFill>
                  <a:srgbClr val="FF0000"/>
                </a:solidFill>
                <a:latin typeface="標楷體" panose="03000509000000000000" pitchFamily="65" charset="-120"/>
                <a:ea typeface="標楷體" panose="03000509000000000000" pitchFamily="65" charset="-120"/>
              </a:rPr>
              <a:t>高度加三公尺</a:t>
            </a:r>
            <a:r>
              <a:rPr lang="zh-TW" altLang="en-US" sz="2000" dirty="0">
                <a:latin typeface="標楷體" panose="03000509000000000000" pitchFamily="65" charset="-120"/>
                <a:ea typeface="標楷體" panose="03000509000000000000" pitchFamily="65" charset="-120"/>
              </a:rPr>
              <a:t>，</a:t>
            </a:r>
            <a:r>
              <a:rPr lang="zh-TW" altLang="en-US" sz="2000" u="sng" dirty="0">
                <a:solidFill>
                  <a:srgbClr val="FF0000"/>
                </a:solidFill>
                <a:latin typeface="標楷體" panose="03000509000000000000" pitchFamily="65" charset="-120"/>
                <a:ea typeface="標楷體" panose="03000509000000000000" pitchFamily="65" charset="-120"/>
              </a:rPr>
              <a:t>昇降機間高度</a:t>
            </a:r>
            <a:r>
              <a:rPr lang="zh-TW" altLang="en-US" sz="2000" dirty="0">
                <a:latin typeface="標楷體" panose="03000509000000000000" pitchFamily="65" charset="-120"/>
                <a:ea typeface="標楷體" panose="03000509000000000000" pitchFamily="65" charset="-120"/>
              </a:rPr>
              <a:t>不得超過原有建築物</a:t>
            </a:r>
            <a:r>
              <a:rPr lang="zh-TW" altLang="en-US" sz="2000" b="1" u="sng" dirty="0">
                <a:solidFill>
                  <a:srgbClr val="FF0000"/>
                </a:solidFill>
                <a:latin typeface="標楷體" panose="03000509000000000000" pitchFamily="65" charset="-120"/>
                <a:ea typeface="標楷體" panose="03000509000000000000" pitchFamily="65" charset="-120"/>
              </a:rPr>
              <a:t>加六公尺</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p:txBody>
      </p:sp>
      <p:sp>
        <p:nvSpPr>
          <p:cNvPr id="7" name="文字方塊 6"/>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如何改善既有建築無障礙設施</a:t>
            </a:r>
          </a:p>
        </p:txBody>
      </p:sp>
      <p:sp>
        <p:nvSpPr>
          <p:cNvPr id="13"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7-4</a:t>
            </a:r>
          </a:p>
        </p:txBody>
      </p:sp>
    </p:spTree>
    <p:extLst>
      <p:ext uri="{BB962C8B-B14F-4D97-AF65-F5344CB8AC3E}">
        <p14:creationId xmlns:p14="http://schemas.microsoft.com/office/powerpoint/2010/main" val="1498814934"/>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72480" y="476672"/>
            <a:ext cx="9361040" cy="3170099"/>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九、既有公共建築物改善無障礙設施之種類如下表：</a:t>
            </a:r>
            <a:r>
              <a:rPr lang="en-US" altLang="zh-TW" sz="2000" b="1" dirty="0">
                <a:solidFill>
                  <a:srgbClr val="FF0000"/>
                </a:solidFill>
                <a:latin typeface="標楷體" panose="03000509000000000000" pitchFamily="65" charset="-120"/>
                <a:ea typeface="標楷體" panose="03000509000000000000" pitchFamily="65" charset="-120"/>
              </a:rPr>
              <a:t>H</a:t>
            </a:r>
            <a:r>
              <a:rPr lang="zh-TW" altLang="en-US" sz="2000" b="1" dirty="0">
                <a:solidFill>
                  <a:srgbClr val="FF0000"/>
                </a:solidFill>
                <a:latin typeface="標楷體" panose="03000509000000000000" pitchFamily="65" charset="-120"/>
                <a:ea typeface="標楷體" panose="03000509000000000000" pitchFamily="65" charset="-120"/>
              </a:rPr>
              <a:t>類住宅類</a:t>
            </a:r>
            <a:r>
              <a:rPr lang="en-US" altLang="zh-TW" sz="2000" b="1" dirty="0">
                <a:solidFill>
                  <a:srgbClr val="FF0000"/>
                </a:solidFill>
                <a:latin typeface="標楷體" panose="03000509000000000000" pitchFamily="65" charset="-120"/>
                <a:ea typeface="標楷體" panose="03000509000000000000" pitchFamily="65" charset="-120"/>
              </a:rPr>
              <a:t>H-2</a:t>
            </a:r>
          </a:p>
          <a:p>
            <a:pPr marL="342900" indent="-342900">
              <a:buFont typeface="Arial" panose="020B0604020202020204" pitchFamily="34" charset="0"/>
              <a:buChar char="•"/>
            </a:pPr>
            <a:r>
              <a:rPr lang="zh-TW" altLang="en-US" sz="2000" u="sng" dirty="0">
                <a:solidFill>
                  <a:srgbClr val="FF0000"/>
                </a:solidFill>
                <a:latin typeface="標楷體" panose="03000509000000000000" pitchFamily="65" charset="-120"/>
                <a:ea typeface="標楷體" panose="03000509000000000000" pitchFamily="65" charset="-120"/>
              </a:rPr>
              <a:t>五層以下且五十戶以上之集合住宅</a:t>
            </a:r>
            <a:endParaRPr lang="en-US" altLang="zh-TW" sz="2000" u="sng" dirty="0">
              <a:solidFill>
                <a:srgbClr val="FF0000"/>
              </a:solidFill>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需檢討</a:t>
            </a:r>
            <a:r>
              <a:rPr lang="zh-TW" altLang="en-US" sz="2000" dirty="0">
                <a:latin typeface="新細明體"/>
              </a:rPr>
              <a:t>：</a:t>
            </a:r>
            <a:r>
              <a:rPr lang="zh-TW" altLang="en-US" sz="2000" b="1" dirty="0">
                <a:solidFill>
                  <a:srgbClr val="FF0000"/>
                </a:solidFill>
                <a:latin typeface="標楷體" panose="03000509000000000000" pitchFamily="65" charset="-120"/>
                <a:ea typeface="標楷體" panose="03000509000000000000" pitchFamily="65" charset="-120"/>
              </a:rPr>
              <a:t>室外通路</a:t>
            </a:r>
            <a:r>
              <a:rPr lang="zh-TW" altLang="en-US" sz="2000" b="1" dirty="0">
                <a:solidFill>
                  <a:srgbClr val="FF0000"/>
                </a:solidFill>
                <a:latin typeface="標楷體"/>
                <a:ea typeface="標楷體"/>
              </a:rPr>
              <a:t>、避難層坡道及扶手、避難層出入口此</a:t>
            </a:r>
            <a:r>
              <a:rPr lang="zh-TW" altLang="en-US" sz="2000" dirty="0">
                <a:latin typeface="標楷體"/>
                <a:ea typeface="標楷體"/>
              </a:rPr>
              <a:t>三項種類。</a:t>
            </a:r>
            <a:endParaRPr lang="en-US" altLang="zh-TW" sz="2000" dirty="0">
              <a:latin typeface="標楷體" panose="03000509000000000000" pitchFamily="65" charset="-120"/>
              <a:ea typeface="標楷體" panose="03000509000000000000" pitchFamily="65" charset="-120"/>
            </a:endParaRPr>
          </a:p>
          <a:p>
            <a:pPr marL="342900" indent="-342900">
              <a:buFont typeface="Arial" panose="020B0604020202020204" pitchFamily="34" charset="0"/>
              <a:buChar char="•"/>
            </a:pPr>
            <a:r>
              <a:rPr lang="zh-TW" altLang="en-US" sz="2000" u="sng" dirty="0">
                <a:solidFill>
                  <a:srgbClr val="FF0000"/>
                </a:solidFill>
                <a:latin typeface="標楷體" panose="03000509000000000000" pitchFamily="65" charset="-120"/>
                <a:ea typeface="標楷體" panose="03000509000000000000" pitchFamily="65" charset="-120"/>
              </a:rPr>
              <a:t>六層以上之集合住宅</a:t>
            </a:r>
            <a:r>
              <a:rPr lang="zh-TW" altLang="en-US" sz="2000" dirty="0">
                <a:latin typeface="標楷體" panose="03000509000000000000" pitchFamily="65" charset="-120"/>
                <a:ea typeface="標楷體" panose="03000509000000000000" pitchFamily="65" charset="-120"/>
              </a:rPr>
              <a:t>需檢討上述三項之外增加</a:t>
            </a:r>
            <a:r>
              <a:rPr lang="zh-TW" altLang="en-US" sz="2000" b="1" dirty="0">
                <a:solidFill>
                  <a:srgbClr val="FF0000"/>
                </a:solidFill>
                <a:latin typeface="標楷體" panose="03000509000000000000" pitchFamily="65" charset="-120"/>
                <a:ea typeface="標楷體" panose="03000509000000000000" pitchFamily="65" charset="-120"/>
              </a:rPr>
              <a:t>昇降設備</a:t>
            </a:r>
            <a:r>
              <a:rPr lang="zh-TW" altLang="en-US" sz="2000" dirty="0">
                <a:latin typeface="標楷體"/>
                <a:ea typeface="標楷體"/>
              </a:rPr>
              <a:t>。</a:t>
            </a:r>
            <a:endParaRPr lang="en-US" altLang="zh-TW" sz="2000" dirty="0">
              <a:latin typeface="標楷體" panose="03000509000000000000" pitchFamily="65" charset="-120"/>
              <a:ea typeface="標楷體" panose="03000509000000000000" pitchFamily="65" charset="-120"/>
            </a:endParaRPr>
          </a:p>
          <a:p>
            <a:pPr marL="982663" indent="-982663"/>
            <a:endParaRPr lang="en-US" altLang="zh-TW" sz="2000" dirty="0">
              <a:latin typeface="標楷體" panose="03000509000000000000" pitchFamily="65" charset="-120"/>
              <a:ea typeface="標楷體" panose="03000509000000000000" pitchFamily="65" charset="-120"/>
            </a:endParaRPr>
          </a:p>
          <a:p>
            <a:pPr marL="982663" indent="-982663"/>
            <a:r>
              <a:rPr lang="zh-TW" altLang="en-US" sz="2000" dirty="0">
                <a:latin typeface="標楷體" panose="03000509000000000000" pitchFamily="65" charset="-120"/>
                <a:ea typeface="標楷體" panose="03000509000000000000" pitchFamily="65" charset="-120"/>
              </a:rPr>
              <a:t>十、公共建築物設置無障礙設施確有困難者，得依下列改善原則辦理。但改善原則未明列者，仍應依建築物無障礙設施設計規範辦理改善：</a:t>
            </a:r>
          </a:p>
          <a:p>
            <a:r>
              <a:rPr lang="zh-TW" altLang="en-US" sz="2000" dirty="0">
                <a:latin typeface="標楷體" panose="03000509000000000000" pitchFamily="65" charset="-120"/>
                <a:ea typeface="標楷體" panose="03000509000000000000" pitchFamily="65" charset="-120"/>
              </a:rPr>
              <a:t>（一）避難層出入口：</a:t>
            </a:r>
          </a:p>
          <a:p>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出入口平臺淨寬與出入口同寬，淨深不得小於</a:t>
            </a:r>
            <a:r>
              <a:rPr lang="zh-TW" altLang="en-US" sz="2000" b="1" dirty="0">
                <a:solidFill>
                  <a:srgbClr val="FF0000"/>
                </a:solidFill>
                <a:latin typeface="標楷體" panose="03000509000000000000" pitchFamily="65" charset="-120"/>
                <a:ea typeface="標楷體" panose="03000509000000000000" pitchFamily="65" charset="-120"/>
              </a:rPr>
              <a:t>一百二十公分</a:t>
            </a:r>
            <a:r>
              <a:rPr lang="zh-TW" altLang="en-US" sz="2000" dirty="0">
                <a:latin typeface="標楷體" panose="03000509000000000000" pitchFamily="65" charset="-120"/>
                <a:ea typeface="標楷體" panose="03000509000000000000" pitchFamily="65" charset="-120"/>
              </a:rPr>
              <a:t>。</a:t>
            </a:r>
            <a:r>
              <a:rPr lang="en-US" altLang="zh-TW" sz="2000" u="sng" dirty="0">
                <a:latin typeface="標楷體" panose="03000509000000000000" pitchFamily="65" charset="-120"/>
                <a:ea typeface="標楷體" panose="03000509000000000000" pitchFamily="65" charset="-120"/>
              </a:rPr>
              <a:t>(</a:t>
            </a:r>
            <a:r>
              <a:rPr lang="zh-TW" altLang="en-US" sz="2000" u="sng" dirty="0">
                <a:latin typeface="標楷體" panose="03000509000000000000" pitchFamily="65" charset="-120"/>
                <a:ea typeface="標楷體" panose="03000509000000000000" pitchFamily="65" charset="-120"/>
              </a:rPr>
              <a:t>技術規則</a:t>
            </a:r>
            <a:r>
              <a:rPr lang="en-US" altLang="zh-TW" sz="2000" u="sng" dirty="0">
                <a:latin typeface="標楷體" panose="03000509000000000000" pitchFamily="65" charset="-120"/>
                <a:ea typeface="標楷體" panose="03000509000000000000" pitchFamily="65" charset="-120"/>
              </a:rPr>
              <a:t>130</a:t>
            </a:r>
            <a:r>
              <a:rPr lang="zh-TW" altLang="en-US" sz="2000" u="sng" dirty="0">
                <a:latin typeface="標楷體" panose="03000509000000000000" pitchFamily="65" charset="-120"/>
                <a:ea typeface="標楷體" panose="03000509000000000000" pitchFamily="65" charset="-120"/>
              </a:rPr>
              <a:t>公分</a:t>
            </a:r>
            <a:r>
              <a:rPr lang="en-US" altLang="zh-TW" sz="2000" u="sng" dirty="0">
                <a:latin typeface="標楷體" panose="03000509000000000000" pitchFamily="65" charset="-120"/>
                <a:ea typeface="標楷體" panose="03000509000000000000" pitchFamily="65" charset="-120"/>
              </a:rPr>
              <a:t>)</a:t>
            </a:r>
            <a:endParaRPr lang="zh-TW" altLang="en-US" sz="2000" u="sng"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出入口緊鄰騎樓，平臺坡度不得大於</a:t>
            </a:r>
            <a:r>
              <a:rPr lang="zh-TW" altLang="en-US" sz="2000" b="1" dirty="0">
                <a:solidFill>
                  <a:srgbClr val="FF0000"/>
                </a:solidFill>
                <a:latin typeface="標楷體" panose="03000509000000000000" pitchFamily="65" charset="-120"/>
                <a:ea typeface="標楷體" panose="03000509000000000000" pitchFamily="65" charset="-120"/>
              </a:rPr>
              <a:t>四十分之一</a:t>
            </a:r>
            <a:r>
              <a:rPr lang="zh-TW" altLang="en-US" sz="2000" dirty="0">
                <a:latin typeface="標楷體" panose="03000509000000000000" pitchFamily="65" charset="-120"/>
                <a:ea typeface="標楷體" panose="03000509000000000000" pitchFamily="65" charset="-120"/>
              </a:rPr>
              <a:t>。</a:t>
            </a:r>
            <a:r>
              <a:rPr lang="en-US" altLang="zh-TW" sz="2000" u="sng" dirty="0">
                <a:latin typeface="標楷體" panose="03000509000000000000" pitchFamily="65" charset="-120"/>
                <a:ea typeface="標楷體" panose="03000509000000000000" pitchFamily="65" charset="-120"/>
              </a:rPr>
              <a:t>(</a:t>
            </a:r>
            <a:r>
              <a:rPr lang="zh-TW" altLang="en-US" sz="2000" u="sng" dirty="0">
                <a:latin typeface="標楷體" panose="03000509000000000000" pitchFamily="65" charset="-120"/>
                <a:ea typeface="標楷體" panose="03000509000000000000" pitchFamily="65" charset="-120"/>
              </a:rPr>
              <a:t>技術規則</a:t>
            </a:r>
            <a:r>
              <a:rPr lang="en-US" altLang="zh-TW" sz="2000" u="sng" dirty="0">
                <a:latin typeface="標楷體" panose="03000509000000000000" pitchFamily="65" charset="-120"/>
                <a:ea typeface="標楷體" panose="03000509000000000000" pitchFamily="65" charset="-120"/>
              </a:rPr>
              <a:t>1/50)</a:t>
            </a:r>
            <a:endParaRPr lang="zh-TW" altLang="en-US" sz="2000" dirty="0">
              <a:latin typeface="標楷體" panose="03000509000000000000" pitchFamily="65" charset="-120"/>
              <a:ea typeface="標楷體" panose="03000509000000000000" pitchFamily="65" charset="-120"/>
            </a:endParaRPr>
          </a:p>
        </p:txBody>
      </p:sp>
      <p:sp>
        <p:nvSpPr>
          <p:cNvPr id="5"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7-5</a:t>
            </a:r>
          </a:p>
        </p:txBody>
      </p:sp>
      <p:pic>
        <p:nvPicPr>
          <p:cNvPr id="3076" name="Picture 4" descr="C:\Users\lin\Desktop\新增資料夾\12520.jpg"/>
          <p:cNvPicPr>
            <a:picLocks noChangeAspect="1" noChangeArrowheads="1"/>
          </p:cNvPicPr>
          <p:nvPr/>
        </p:nvPicPr>
        <p:blipFill rotWithShape="1">
          <a:blip r:embed="rId2">
            <a:extLst>
              <a:ext uri="{28A0092B-C50C-407E-A947-70E740481C1C}">
                <a14:useLocalDpi xmlns:a14="http://schemas.microsoft.com/office/drawing/2010/main" val="0"/>
              </a:ext>
            </a:extLst>
          </a:blip>
          <a:srcRect l="3389" t="22436" r="57823" b="51862"/>
          <a:stretch/>
        </p:blipFill>
        <p:spPr bwMode="auto">
          <a:xfrm rot="16200000">
            <a:off x="5183758" y="3750669"/>
            <a:ext cx="2366909" cy="2788201"/>
          </a:xfrm>
          <a:prstGeom prst="rect">
            <a:avLst/>
          </a:prstGeom>
          <a:noFill/>
          <a:extLst>
            <a:ext uri="{909E8E84-426E-40DD-AFC4-6F175D3DCCD1}">
              <a14:hiddenFill xmlns:a14="http://schemas.microsoft.com/office/drawing/2010/main">
                <a:solidFill>
                  <a:srgbClr val="FFFFFF"/>
                </a:solidFill>
              </a14:hiddenFill>
            </a:ext>
          </a:extLst>
        </p:spPr>
      </p:pic>
      <p:pic>
        <p:nvPicPr>
          <p:cNvPr id="3077" name="Picture 5" descr="C:\Users\lin\Desktop\新增資料夾\12520.jpg"/>
          <p:cNvPicPr>
            <a:picLocks noChangeAspect="1" noChangeArrowheads="1"/>
          </p:cNvPicPr>
          <p:nvPr/>
        </p:nvPicPr>
        <p:blipFill rotWithShape="1">
          <a:blip r:embed="rId2">
            <a:extLst>
              <a:ext uri="{28A0092B-C50C-407E-A947-70E740481C1C}">
                <a14:useLocalDpi xmlns:a14="http://schemas.microsoft.com/office/drawing/2010/main" val="0"/>
              </a:ext>
            </a:extLst>
          </a:blip>
          <a:srcRect l="55369" t="23441" r="7477" b="53118"/>
          <a:stretch/>
        </p:blipFill>
        <p:spPr bwMode="auto">
          <a:xfrm rot="16200000">
            <a:off x="1979521" y="3690092"/>
            <a:ext cx="2346559" cy="288032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63374024"/>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72479" y="476672"/>
            <a:ext cx="9361041" cy="4401205"/>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（二）避難層坡道及扶手：</a:t>
            </a:r>
          </a:p>
          <a:p>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避難層坡道及扶手應具連續性。</a:t>
            </a:r>
          </a:p>
          <a:p>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坡道淨寬</a:t>
            </a:r>
            <a:r>
              <a:rPr lang="zh-TW" altLang="en-US" sz="2000" b="1" dirty="0">
                <a:solidFill>
                  <a:srgbClr val="FF0000"/>
                </a:solidFill>
                <a:latin typeface="標楷體" panose="03000509000000000000" pitchFamily="65" charset="-120"/>
                <a:ea typeface="標楷體" panose="03000509000000000000" pitchFamily="65" charset="-120"/>
              </a:rPr>
              <a:t>不得小於九十公分</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3.</a:t>
            </a:r>
            <a:r>
              <a:rPr lang="zh-TW" altLang="en-US" sz="2000" dirty="0">
                <a:latin typeface="標楷體" panose="03000509000000000000" pitchFamily="65" charset="-120"/>
                <a:ea typeface="標楷體" panose="03000509000000000000" pitchFamily="65" charset="-120"/>
              </a:rPr>
              <a:t>無障礙通路高差在</a:t>
            </a:r>
            <a:r>
              <a:rPr lang="zh-TW" altLang="en-US" sz="2000" b="1" dirty="0">
                <a:solidFill>
                  <a:srgbClr val="FF0000"/>
                </a:solidFill>
                <a:latin typeface="標楷體" panose="03000509000000000000" pitchFamily="65" charset="-120"/>
                <a:ea typeface="標楷體" panose="03000509000000000000" pitchFamily="65" charset="-120"/>
              </a:rPr>
              <a:t>零點五公分</a:t>
            </a:r>
            <a:r>
              <a:rPr lang="zh-TW" altLang="en-US" sz="2000" dirty="0">
                <a:latin typeface="標楷體" panose="03000509000000000000" pitchFamily="65" charset="-120"/>
                <a:ea typeface="標楷體" panose="03000509000000000000" pitchFamily="65" charset="-120"/>
              </a:rPr>
              <a:t>至</a:t>
            </a:r>
            <a:r>
              <a:rPr lang="zh-TW" altLang="en-US" sz="2000" b="1" dirty="0">
                <a:solidFill>
                  <a:srgbClr val="FF0000"/>
                </a:solidFill>
                <a:latin typeface="標楷體" panose="03000509000000000000" pitchFamily="65" charset="-120"/>
                <a:ea typeface="標楷體" panose="03000509000000000000" pitchFamily="65" charset="-120"/>
              </a:rPr>
              <a:t>三公分</a:t>
            </a:r>
            <a:r>
              <a:rPr lang="zh-TW" altLang="en-US" sz="2000" dirty="0">
                <a:latin typeface="標楷體" panose="03000509000000000000" pitchFamily="65" charset="-120"/>
                <a:ea typeface="標楷體" panose="03000509000000000000" pitchFamily="65" charset="-120"/>
              </a:rPr>
              <a:t>者，應作</a:t>
            </a:r>
            <a:r>
              <a:rPr lang="zh-TW" altLang="en-US" sz="2000" dirty="0">
                <a:solidFill>
                  <a:srgbClr val="FF0000"/>
                </a:solidFill>
                <a:latin typeface="標楷體" panose="03000509000000000000" pitchFamily="65" charset="-120"/>
                <a:ea typeface="標楷體" panose="03000509000000000000" pitchFamily="65" charset="-120"/>
              </a:rPr>
              <a:t>二分之一之</a:t>
            </a:r>
            <a:r>
              <a:rPr lang="zh-TW" altLang="en-US" sz="2000" dirty="0">
                <a:latin typeface="標楷體" panose="03000509000000000000" pitchFamily="65" charset="-120"/>
                <a:ea typeface="標楷體" panose="03000509000000000000" pitchFamily="65" charset="-120"/>
              </a:rPr>
              <a:t>斜角處理。</a:t>
            </a:r>
          </a:p>
          <a:p>
            <a:r>
              <a:rPr lang="en-US" altLang="zh-TW" sz="2000" dirty="0">
                <a:latin typeface="標楷體" panose="03000509000000000000" pitchFamily="65" charset="-120"/>
                <a:ea typeface="標楷體" panose="03000509000000000000" pitchFamily="65" charset="-120"/>
              </a:rPr>
              <a:t>4.</a:t>
            </a:r>
            <a:r>
              <a:rPr lang="zh-TW" altLang="en-US" sz="2000" dirty="0">
                <a:latin typeface="標楷體" panose="03000509000000000000" pitchFamily="65" charset="-120"/>
                <a:ea typeface="標楷體" panose="03000509000000000000" pitchFamily="65" charset="-120"/>
              </a:rPr>
              <a:t>無障礙通路高差在</a:t>
            </a:r>
            <a:r>
              <a:rPr lang="zh-TW" altLang="en-US" sz="2000" b="1" dirty="0">
                <a:solidFill>
                  <a:srgbClr val="FF0000"/>
                </a:solidFill>
                <a:latin typeface="標楷體" panose="03000509000000000000" pitchFamily="65" charset="-120"/>
                <a:ea typeface="標楷體" panose="03000509000000000000" pitchFamily="65" charset="-120"/>
              </a:rPr>
              <a:t>三公分</a:t>
            </a:r>
            <a:r>
              <a:rPr lang="zh-TW" altLang="en-US" sz="2000" dirty="0">
                <a:latin typeface="標楷體" panose="03000509000000000000" pitchFamily="65" charset="-120"/>
                <a:ea typeface="標楷體" panose="03000509000000000000" pitchFamily="65" charset="-120"/>
              </a:rPr>
              <a:t>以上者，應設坡道：</a:t>
            </a:r>
          </a:p>
          <a:p>
            <a:pPr marL="982663" indent="-982663"/>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１</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扶手：坡道兩端平臺高低差</a:t>
            </a:r>
            <a:r>
              <a:rPr lang="zh-TW" altLang="en-US" sz="2000" b="1" dirty="0">
                <a:solidFill>
                  <a:srgbClr val="FF0000"/>
                </a:solidFill>
                <a:latin typeface="標楷體" panose="03000509000000000000" pitchFamily="65" charset="-120"/>
                <a:ea typeface="標楷體" panose="03000509000000000000" pitchFamily="65" charset="-120"/>
              </a:rPr>
              <a:t>大於二十公分</a:t>
            </a:r>
            <a:r>
              <a:rPr lang="zh-TW" altLang="en-US" sz="2000" dirty="0">
                <a:latin typeface="標楷體" panose="03000509000000000000" pitchFamily="65" charset="-120"/>
                <a:ea typeface="標楷體" panose="03000509000000000000" pitchFamily="65" charset="-120"/>
              </a:rPr>
              <a:t>者應</a:t>
            </a:r>
            <a:r>
              <a:rPr lang="zh-TW" altLang="en-US" sz="2000" i="1" dirty="0">
                <a:latin typeface="標楷體" panose="03000509000000000000" pitchFamily="65" charset="-120"/>
                <a:ea typeface="標楷體" panose="03000509000000000000" pitchFamily="65" charset="-120"/>
              </a:rPr>
              <a:t>設</a:t>
            </a:r>
            <a:r>
              <a:rPr lang="zh-TW" altLang="en-US" sz="2000" dirty="0">
                <a:latin typeface="標楷體" panose="03000509000000000000" pitchFamily="65" charset="-120"/>
                <a:ea typeface="標楷體" panose="03000509000000000000" pitchFamily="65" charset="-120"/>
              </a:rPr>
              <a:t>置扶手。但坡道為路緣坡道，設置扶手會影響直行通路者，無須設置扶手。</a:t>
            </a:r>
          </a:p>
          <a:p>
            <a:pPr marL="1077913" indent="-1077913"/>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２</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防護：坡道兩端平臺高低差</a:t>
            </a:r>
            <a:r>
              <a:rPr lang="zh-TW" altLang="en-US" sz="2000" b="1" dirty="0">
                <a:solidFill>
                  <a:srgbClr val="FF0000"/>
                </a:solidFill>
                <a:latin typeface="標楷體" panose="03000509000000000000" pitchFamily="65" charset="-120"/>
                <a:ea typeface="標楷體" panose="03000509000000000000" pitchFamily="65" charset="-120"/>
              </a:rPr>
              <a:t>大於二十公分</a:t>
            </a:r>
            <a:r>
              <a:rPr lang="zh-TW" altLang="en-US" sz="2000" dirty="0">
                <a:latin typeface="標楷體" panose="03000509000000000000" pitchFamily="65" charset="-120"/>
                <a:ea typeface="標楷體" panose="03000509000000000000" pitchFamily="65" charset="-120"/>
              </a:rPr>
              <a:t>者，未鄰牆側應設置高</a:t>
            </a:r>
            <a:r>
              <a:rPr lang="zh-TW" altLang="en-US" sz="2000" b="1" dirty="0">
                <a:solidFill>
                  <a:srgbClr val="FF0000"/>
                </a:solidFill>
                <a:latin typeface="標楷體" panose="03000509000000000000" pitchFamily="65" charset="-120"/>
                <a:ea typeface="標楷體" panose="03000509000000000000" pitchFamily="65" charset="-120"/>
              </a:rPr>
              <a:t>五公分</a:t>
            </a:r>
            <a:r>
              <a:rPr lang="zh-TW" altLang="en-US" sz="2000" dirty="0">
                <a:latin typeface="標楷體" panose="03000509000000000000" pitchFamily="65" charset="-120"/>
                <a:ea typeface="標楷體" panose="03000509000000000000" pitchFamily="65" charset="-120"/>
              </a:rPr>
              <a:t>以上之防護緣。</a:t>
            </a:r>
          </a:p>
          <a:p>
            <a:pPr marL="982663" indent="-982663"/>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３</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中間平臺：坡道兩端高差大於</a:t>
            </a:r>
            <a:r>
              <a:rPr lang="zh-TW" altLang="en-US" sz="2000" b="1" dirty="0">
                <a:solidFill>
                  <a:srgbClr val="FF0000"/>
                </a:solidFill>
                <a:latin typeface="標楷體" panose="03000509000000000000" pitchFamily="65" charset="-120"/>
                <a:ea typeface="標楷體" panose="03000509000000000000" pitchFamily="65" charset="-120"/>
              </a:rPr>
              <a:t>七十五公分</a:t>
            </a:r>
            <a:r>
              <a:rPr lang="zh-TW" altLang="en-US" sz="2000" dirty="0">
                <a:latin typeface="標楷體" panose="03000509000000000000" pitchFamily="65" charset="-120"/>
                <a:ea typeface="標楷體" panose="03000509000000000000" pitchFamily="65" charset="-120"/>
              </a:rPr>
              <a:t>者，因空間受限，且坡道兩端高差不大於</a:t>
            </a:r>
            <a:r>
              <a:rPr lang="zh-TW" altLang="en-US" sz="2000" b="1" dirty="0">
                <a:solidFill>
                  <a:srgbClr val="FF0000"/>
                </a:solidFill>
                <a:latin typeface="標楷體" panose="03000509000000000000" pitchFamily="65" charset="-120"/>
                <a:ea typeface="標楷體" panose="03000509000000000000" pitchFamily="65" charset="-120"/>
              </a:rPr>
              <a:t>一百二十公分</a:t>
            </a:r>
            <a:r>
              <a:rPr lang="zh-TW" altLang="en-US" sz="2000" dirty="0">
                <a:latin typeface="標楷體" panose="03000509000000000000" pitchFamily="65" charset="-120"/>
                <a:ea typeface="標楷體" panose="03000509000000000000" pitchFamily="65" charset="-120"/>
              </a:rPr>
              <a:t>及</a:t>
            </a:r>
            <a:r>
              <a:rPr lang="zh-TW" altLang="en-US" sz="2000" b="1" dirty="0">
                <a:solidFill>
                  <a:srgbClr val="FF0000"/>
                </a:solidFill>
                <a:latin typeface="標楷體" panose="03000509000000000000" pitchFamily="65" charset="-120"/>
                <a:ea typeface="標楷體" panose="03000509000000000000" pitchFamily="65" charset="-120"/>
              </a:rPr>
              <a:t>坡度小於十二分之一</a:t>
            </a:r>
            <a:r>
              <a:rPr lang="zh-TW" altLang="en-US" sz="2000" dirty="0">
                <a:latin typeface="標楷體" panose="03000509000000000000" pitchFamily="65" charset="-120"/>
                <a:ea typeface="標楷體" panose="03000509000000000000" pitchFamily="65" charset="-120"/>
              </a:rPr>
              <a:t>者，得不受坡道中間增設平臺之限制。</a:t>
            </a:r>
          </a:p>
          <a:p>
            <a:pPr marL="1077913" indent="-1077913"/>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４</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坡度：坡道因空間受限，坡度得依下表設置，並標示需由人員協助上下坡道之標誌，且應視需要設置服務鈴。</a:t>
            </a:r>
          </a:p>
        </p:txBody>
      </p:sp>
      <p:sp>
        <p:nvSpPr>
          <p:cNvPr id="5"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7-6</a:t>
            </a:r>
          </a:p>
        </p:txBody>
      </p:sp>
      <p:pic>
        <p:nvPicPr>
          <p:cNvPr id="4099" name="Picture 3" descr="C:\Users\lin\Desktop\新增資料夾\12521.jpg"/>
          <p:cNvPicPr>
            <a:picLocks noChangeAspect="1" noChangeArrowheads="1"/>
          </p:cNvPicPr>
          <p:nvPr/>
        </p:nvPicPr>
        <p:blipFill rotWithShape="1">
          <a:blip r:embed="rId2">
            <a:extLst>
              <a:ext uri="{28A0092B-C50C-407E-A947-70E740481C1C}">
                <a14:useLocalDpi xmlns:a14="http://schemas.microsoft.com/office/drawing/2010/main" val="0"/>
              </a:ext>
            </a:extLst>
          </a:blip>
          <a:srcRect l="16105" t="30232" r="12720" b="18548"/>
          <a:stretch/>
        </p:blipFill>
        <p:spPr bwMode="auto">
          <a:xfrm>
            <a:off x="5274702" y="4607365"/>
            <a:ext cx="4312579" cy="17456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47883947"/>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72480" y="1938893"/>
            <a:ext cx="9361040" cy="4370427"/>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（三）樓梯：</a:t>
            </a:r>
          </a:p>
          <a:p>
            <a:pPr marL="982663" indent="-982663"/>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扶手：兩端平臺高差在</a:t>
            </a:r>
            <a:r>
              <a:rPr lang="zh-TW" altLang="en-US" sz="2000" b="1" dirty="0">
                <a:solidFill>
                  <a:srgbClr val="FF0000"/>
                </a:solidFill>
                <a:latin typeface="標楷體" panose="03000509000000000000" pitchFamily="65" charset="-120"/>
                <a:ea typeface="標楷體" panose="03000509000000000000" pitchFamily="65" charset="-120"/>
              </a:rPr>
              <a:t>二十公分</a:t>
            </a:r>
            <a:r>
              <a:rPr lang="zh-TW" altLang="en-US" sz="2000" u="sng" dirty="0">
                <a:latin typeface="標楷體" panose="03000509000000000000" pitchFamily="65" charset="-120"/>
                <a:ea typeface="標楷體" panose="03000509000000000000" pitchFamily="65" charset="-120"/>
              </a:rPr>
              <a:t>以上者</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技術規則</a:t>
            </a:r>
            <a:r>
              <a:rPr lang="en-US" altLang="zh-TW" sz="2000" b="1" dirty="0">
                <a:solidFill>
                  <a:srgbClr val="FF0000"/>
                </a:solidFill>
                <a:latin typeface="標楷體" panose="03000509000000000000" pitchFamily="65" charset="-120"/>
                <a:ea typeface="標楷體" panose="03000509000000000000" pitchFamily="65" charset="-120"/>
              </a:rPr>
              <a:t>20</a:t>
            </a:r>
            <a:r>
              <a:rPr lang="zh-TW" altLang="en-US" sz="2000" b="1" dirty="0">
                <a:solidFill>
                  <a:srgbClr val="FF0000"/>
                </a:solidFill>
                <a:latin typeface="標楷體" panose="03000509000000000000" pitchFamily="65" charset="-120"/>
                <a:ea typeface="標楷體" panose="03000509000000000000" pitchFamily="65" charset="-120"/>
              </a:rPr>
              <a:t>公分</a:t>
            </a:r>
            <a:r>
              <a:rPr lang="zh-TW" altLang="en-US" sz="2000" u="sng" dirty="0">
                <a:latin typeface="標楷體" panose="03000509000000000000" pitchFamily="65" charset="-120"/>
                <a:ea typeface="標楷體" panose="03000509000000000000" pitchFamily="65" charset="-120"/>
              </a:rPr>
              <a:t>以下者</a:t>
            </a:r>
            <a:r>
              <a:rPr lang="zh-TW" altLang="en-US" sz="2000" dirty="0">
                <a:latin typeface="標楷體"/>
                <a:ea typeface="標楷體"/>
              </a:rPr>
              <a:t>，得不需設置</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，如設置扶手將影響通路順暢者，不須設置。</a:t>
            </a:r>
          </a:p>
          <a:p>
            <a:pPr marL="982663" indent="-982663"/>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防護緣：兩端平臺高差在</a:t>
            </a:r>
            <a:r>
              <a:rPr lang="zh-TW" altLang="en-US" sz="2000" b="1" dirty="0">
                <a:solidFill>
                  <a:srgbClr val="FF0000"/>
                </a:solidFill>
                <a:latin typeface="標楷體" panose="03000509000000000000" pitchFamily="65" charset="-120"/>
                <a:ea typeface="標楷體" panose="03000509000000000000" pitchFamily="65" charset="-120"/>
              </a:rPr>
              <a:t>二十公分</a:t>
            </a:r>
            <a:r>
              <a:rPr lang="zh-TW" altLang="en-US" sz="2000" dirty="0">
                <a:latin typeface="標楷體" panose="03000509000000000000" pitchFamily="65" charset="-120"/>
                <a:ea typeface="標楷體" panose="03000509000000000000" pitchFamily="65" charset="-120"/>
              </a:rPr>
              <a:t>以上者，未鄰牆側應設置高</a:t>
            </a:r>
            <a:r>
              <a:rPr lang="zh-TW" altLang="en-US" sz="2000" b="1" dirty="0">
                <a:solidFill>
                  <a:srgbClr val="FF0000"/>
                </a:solidFill>
                <a:latin typeface="標楷體" panose="03000509000000000000" pitchFamily="65" charset="-120"/>
                <a:ea typeface="標楷體" panose="03000509000000000000" pitchFamily="65" charset="-120"/>
              </a:rPr>
              <a:t>五公分</a:t>
            </a:r>
            <a:r>
              <a:rPr lang="zh-TW" altLang="en-US" sz="2000" dirty="0">
                <a:latin typeface="標楷體" panose="03000509000000000000" pitchFamily="65" charset="-120"/>
                <a:ea typeface="標楷體" panose="03000509000000000000" pitchFamily="65" charset="-120"/>
              </a:rPr>
              <a:t>以上之防護緣。</a:t>
            </a:r>
          </a:p>
          <a:p>
            <a:pPr marL="982663" indent="-982663"/>
            <a:r>
              <a:rPr lang="en-US" altLang="zh-TW" sz="2000" dirty="0">
                <a:latin typeface="標楷體" panose="03000509000000000000" pitchFamily="65" charset="-120"/>
                <a:ea typeface="標楷體" panose="03000509000000000000" pitchFamily="65" charset="-120"/>
              </a:rPr>
              <a:t>3.</a:t>
            </a:r>
            <a:r>
              <a:rPr lang="zh-TW" altLang="en-US" sz="2000" dirty="0">
                <a:latin typeface="標楷體" panose="03000509000000000000" pitchFamily="65" charset="-120"/>
                <a:ea typeface="標楷體" panose="03000509000000000000" pitchFamily="65" charset="-120"/>
              </a:rPr>
              <a:t>警示帶：梯階</a:t>
            </a:r>
            <a:r>
              <a:rPr lang="zh-TW" altLang="en-US" sz="2000" b="1" dirty="0">
                <a:solidFill>
                  <a:srgbClr val="FF0000"/>
                </a:solidFill>
                <a:latin typeface="標楷體" panose="03000509000000000000" pitchFamily="65" charset="-120"/>
                <a:ea typeface="標楷體" panose="03000509000000000000" pitchFamily="65" charset="-120"/>
              </a:rPr>
              <a:t>前三十公分</a:t>
            </a:r>
            <a:r>
              <a:rPr lang="zh-TW" altLang="en-US" sz="2000" dirty="0">
                <a:latin typeface="標楷體" panose="03000509000000000000" pitchFamily="65" charset="-120"/>
                <a:ea typeface="標楷體" panose="03000509000000000000" pitchFamily="65" charset="-120"/>
              </a:rPr>
              <a:t>處應設置與樓梯同寬且深度</a:t>
            </a:r>
            <a:r>
              <a:rPr lang="zh-TW" altLang="en-US" sz="2000" b="1" dirty="0">
                <a:solidFill>
                  <a:srgbClr val="FF0000"/>
                </a:solidFill>
                <a:latin typeface="標楷體" panose="03000509000000000000" pitchFamily="65" charset="-120"/>
                <a:ea typeface="標楷體" panose="03000509000000000000" pitchFamily="65" charset="-120"/>
              </a:rPr>
              <a:t>不小於三十公分</a:t>
            </a:r>
            <a:r>
              <a:rPr lang="zh-TW" altLang="en-US" sz="2000" dirty="0">
                <a:latin typeface="標楷體" panose="03000509000000000000" pitchFamily="65" charset="-120"/>
                <a:ea typeface="標楷體" panose="03000509000000000000" pitchFamily="65" charset="-120"/>
              </a:rPr>
              <a:t>，顏色、地與地面不同之警示設施。</a:t>
            </a:r>
          </a:p>
          <a:p>
            <a:pPr marL="982663" indent="-982663"/>
            <a:r>
              <a:rPr lang="en-US" altLang="zh-TW" sz="2000" dirty="0">
                <a:latin typeface="標楷體" panose="03000509000000000000" pitchFamily="65" charset="-120"/>
                <a:ea typeface="標楷體" panose="03000509000000000000" pitchFamily="65" charset="-120"/>
              </a:rPr>
              <a:t>4.</a:t>
            </a:r>
            <a:r>
              <a:rPr lang="zh-TW" altLang="en-US" sz="2000" dirty="0">
                <a:latin typeface="標楷體" panose="03000509000000000000" pitchFamily="65" charset="-120"/>
                <a:ea typeface="標楷體" panose="03000509000000000000" pitchFamily="65" charset="-120"/>
              </a:rPr>
              <a:t>樓梯底版高度：樓梯底版至其直下方地板面淨高</a:t>
            </a:r>
            <a:r>
              <a:rPr lang="zh-TW" altLang="en-US" sz="2000" b="1" dirty="0">
                <a:solidFill>
                  <a:srgbClr val="FF0000"/>
                </a:solidFill>
                <a:latin typeface="標楷體" panose="03000509000000000000" pitchFamily="65" charset="-120"/>
                <a:ea typeface="標楷體" panose="03000509000000000000" pitchFamily="65" charset="-120"/>
              </a:rPr>
              <a:t>未達一百九十公分</a:t>
            </a:r>
            <a:r>
              <a:rPr lang="zh-TW" altLang="en-US" sz="2000" dirty="0">
                <a:latin typeface="標楷體" panose="03000509000000000000" pitchFamily="65" charset="-120"/>
                <a:ea typeface="標楷體" panose="03000509000000000000" pitchFamily="65" charset="-120"/>
              </a:rPr>
              <a:t>部分應設防護設施，可使用格柵、花臺或任何可提醒視障者之設施。</a:t>
            </a:r>
          </a:p>
          <a:p>
            <a:r>
              <a:rPr lang="en-US" altLang="zh-TW" sz="2000" dirty="0">
                <a:latin typeface="標楷體" panose="03000509000000000000" pitchFamily="65" charset="-120"/>
                <a:ea typeface="標楷體" panose="03000509000000000000" pitchFamily="65" charset="-120"/>
              </a:rPr>
              <a:t>5.</a:t>
            </a:r>
            <a:r>
              <a:rPr lang="zh-TW" altLang="en-US" sz="2000" dirty="0">
                <a:latin typeface="標楷體" panose="03000509000000000000" pitchFamily="65" charset="-120"/>
                <a:ea typeface="標楷體" panose="03000509000000000000" pitchFamily="65" charset="-120"/>
              </a:rPr>
              <a:t>無須改善情況：</a:t>
            </a:r>
          </a:p>
          <a:p>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１</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既有扶手圓形直徑或其他形狀外緣周邊與建築物無障礙設施設計規範不符者。</a:t>
            </a:r>
          </a:p>
          <a:p>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２</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因空間受限，扶手水平延伸</a:t>
            </a:r>
            <a:r>
              <a:rPr lang="zh-TW" altLang="en-US" sz="2000" b="1" dirty="0">
                <a:solidFill>
                  <a:srgbClr val="FF0000"/>
                </a:solidFill>
                <a:latin typeface="標楷體" panose="03000509000000000000" pitchFamily="65" charset="-120"/>
                <a:ea typeface="標楷體" panose="03000509000000000000" pitchFamily="65" charset="-120"/>
              </a:rPr>
              <a:t>三十公分</a:t>
            </a:r>
            <a:r>
              <a:rPr lang="zh-TW" altLang="en-US" sz="2000" dirty="0">
                <a:latin typeface="標楷體" panose="03000509000000000000" pitchFamily="65" charset="-120"/>
                <a:ea typeface="標楷體" panose="03000509000000000000" pitchFamily="65" charset="-120"/>
              </a:rPr>
              <a:t>會突出走道者。</a:t>
            </a:r>
          </a:p>
          <a:p>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３</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連續樓梯往上之梯級須退一步等無須改善。但內側扶手轉彎處仍須順平。</a:t>
            </a:r>
          </a:p>
          <a:p>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４</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梯階之級高、級深及平臺中間設有梯階等結構體相關者。</a:t>
            </a:r>
          </a:p>
        </p:txBody>
      </p:sp>
      <p:graphicFrame>
        <p:nvGraphicFramePr>
          <p:cNvPr id="5" name="表格 4"/>
          <p:cNvGraphicFramePr>
            <a:graphicFrameLocks noGrp="1"/>
          </p:cNvGraphicFramePr>
          <p:nvPr>
            <p:extLst>
              <p:ext uri="{D42A27DB-BD31-4B8C-83A1-F6EECF244321}">
                <p14:modId xmlns:p14="http://schemas.microsoft.com/office/powerpoint/2010/main" val="2127322099"/>
              </p:ext>
            </p:extLst>
          </p:nvPr>
        </p:nvGraphicFramePr>
        <p:xfrm>
          <a:off x="652462" y="764704"/>
          <a:ext cx="8693028" cy="1018912"/>
        </p:xfrm>
        <a:graphic>
          <a:graphicData uri="http://schemas.openxmlformats.org/drawingml/2006/table">
            <a:tbl>
              <a:tblPr firstRow="1" bandRow="1">
                <a:tableStyleId>{5C22544A-7EE6-4342-B048-85BDC9FD1C3A}</a:tableStyleId>
              </a:tblPr>
              <a:tblGrid>
                <a:gridCol w="988170">
                  <a:extLst>
                    <a:ext uri="{9D8B030D-6E8A-4147-A177-3AD203B41FA5}">
                      <a16:colId xmlns:a16="http://schemas.microsoft.com/office/drawing/2014/main" val="20000"/>
                    </a:ext>
                  </a:extLst>
                </a:gridCol>
                <a:gridCol w="943614">
                  <a:extLst>
                    <a:ext uri="{9D8B030D-6E8A-4147-A177-3AD203B41FA5}">
                      <a16:colId xmlns:a16="http://schemas.microsoft.com/office/drawing/2014/main" val="20001"/>
                    </a:ext>
                  </a:extLst>
                </a:gridCol>
                <a:gridCol w="965892">
                  <a:extLst>
                    <a:ext uri="{9D8B030D-6E8A-4147-A177-3AD203B41FA5}">
                      <a16:colId xmlns:a16="http://schemas.microsoft.com/office/drawing/2014/main" val="20002"/>
                    </a:ext>
                  </a:extLst>
                </a:gridCol>
                <a:gridCol w="965892">
                  <a:extLst>
                    <a:ext uri="{9D8B030D-6E8A-4147-A177-3AD203B41FA5}">
                      <a16:colId xmlns:a16="http://schemas.microsoft.com/office/drawing/2014/main" val="20003"/>
                    </a:ext>
                  </a:extLst>
                </a:gridCol>
                <a:gridCol w="965892">
                  <a:extLst>
                    <a:ext uri="{9D8B030D-6E8A-4147-A177-3AD203B41FA5}">
                      <a16:colId xmlns:a16="http://schemas.microsoft.com/office/drawing/2014/main" val="20004"/>
                    </a:ext>
                  </a:extLst>
                </a:gridCol>
                <a:gridCol w="965892">
                  <a:extLst>
                    <a:ext uri="{9D8B030D-6E8A-4147-A177-3AD203B41FA5}">
                      <a16:colId xmlns:a16="http://schemas.microsoft.com/office/drawing/2014/main" val="20005"/>
                    </a:ext>
                  </a:extLst>
                </a:gridCol>
                <a:gridCol w="965892">
                  <a:extLst>
                    <a:ext uri="{9D8B030D-6E8A-4147-A177-3AD203B41FA5}">
                      <a16:colId xmlns:a16="http://schemas.microsoft.com/office/drawing/2014/main" val="20006"/>
                    </a:ext>
                  </a:extLst>
                </a:gridCol>
                <a:gridCol w="965892">
                  <a:extLst>
                    <a:ext uri="{9D8B030D-6E8A-4147-A177-3AD203B41FA5}">
                      <a16:colId xmlns:a16="http://schemas.microsoft.com/office/drawing/2014/main" val="20007"/>
                    </a:ext>
                  </a:extLst>
                </a:gridCol>
                <a:gridCol w="965892">
                  <a:extLst>
                    <a:ext uri="{9D8B030D-6E8A-4147-A177-3AD203B41FA5}">
                      <a16:colId xmlns:a16="http://schemas.microsoft.com/office/drawing/2014/main" val="20008"/>
                    </a:ext>
                  </a:extLst>
                </a:gridCol>
              </a:tblGrid>
              <a:tr h="648072">
                <a:tc>
                  <a:txBody>
                    <a:bodyPr/>
                    <a:lstStyle/>
                    <a:p>
                      <a:pPr algn="ctr"/>
                      <a:r>
                        <a:rPr lang="zh-TW" altLang="en-US" sz="1800" b="1" kern="1200" dirty="0">
                          <a:solidFill>
                            <a:schemeClr val="lt1"/>
                          </a:solidFill>
                          <a:effectLst/>
                          <a:latin typeface="+mn-lt"/>
                          <a:ea typeface="+mn-ea"/>
                          <a:cs typeface="+mn-cs"/>
                        </a:rPr>
                        <a:t>高低差</a:t>
                      </a:r>
                      <a:br>
                        <a:rPr lang="en-US" altLang="zh-TW" sz="1800" b="1" kern="1200" dirty="0">
                          <a:solidFill>
                            <a:schemeClr val="lt1"/>
                          </a:solidFill>
                          <a:effectLst/>
                          <a:latin typeface="+mn-lt"/>
                          <a:ea typeface="+mn-ea"/>
                          <a:cs typeface="+mn-cs"/>
                        </a:rPr>
                      </a:br>
                      <a:r>
                        <a:rPr lang="zh-TW" altLang="en-US" sz="1800" b="1" kern="1200" dirty="0">
                          <a:solidFill>
                            <a:schemeClr val="lt1"/>
                          </a:solidFill>
                          <a:effectLst/>
                          <a:latin typeface="+mn-lt"/>
                          <a:ea typeface="+mn-ea"/>
                          <a:cs typeface="+mn-cs"/>
                        </a:rPr>
                        <a:t>（公分）</a:t>
                      </a:r>
                      <a:endParaRPr lang="zh-TW" altLang="en-US" dirty="0">
                        <a:solidFill>
                          <a:schemeClr val="bg1"/>
                        </a:solidFill>
                      </a:endParaRPr>
                    </a:p>
                  </a:txBody>
                  <a:tcPr marL="0" marR="0" marT="0" marB="0" anchor="ctr"/>
                </a:tc>
                <a:tc>
                  <a:txBody>
                    <a:bodyPr/>
                    <a:lstStyle/>
                    <a:p>
                      <a:pPr algn="ctr"/>
                      <a:r>
                        <a:rPr lang="en-US" altLang="zh-TW" sz="1800" b="1" kern="1200" dirty="0">
                          <a:solidFill>
                            <a:schemeClr val="lt1"/>
                          </a:solidFill>
                          <a:effectLst/>
                          <a:latin typeface="+mn-lt"/>
                          <a:ea typeface="+mn-ea"/>
                          <a:cs typeface="+mn-cs"/>
                        </a:rPr>
                        <a:t>75</a:t>
                      </a:r>
                      <a:r>
                        <a:rPr lang="zh-TW" altLang="en-US" sz="1800" b="1" kern="1200" dirty="0">
                          <a:solidFill>
                            <a:schemeClr val="lt1"/>
                          </a:solidFill>
                          <a:effectLst/>
                          <a:latin typeface="+mn-lt"/>
                          <a:ea typeface="+mn-ea"/>
                          <a:cs typeface="+mn-cs"/>
                        </a:rPr>
                        <a:t>以下</a:t>
                      </a:r>
                      <a:endParaRPr lang="zh-TW" altLang="en-US" dirty="0">
                        <a:solidFill>
                          <a:schemeClr val="bg1"/>
                        </a:solidFill>
                      </a:endParaRPr>
                    </a:p>
                  </a:txBody>
                  <a:tcPr anchor="ctr"/>
                </a:tc>
                <a:tc>
                  <a:txBody>
                    <a:bodyPr/>
                    <a:lstStyle/>
                    <a:p>
                      <a:pPr algn="ctr"/>
                      <a:r>
                        <a:rPr lang="en-US" altLang="zh-TW" sz="1800" b="1" kern="1200" dirty="0">
                          <a:solidFill>
                            <a:schemeClr val="lt1"/>
                          </a:solidFill>
                          <a:effectLst/>
                          <a:latin typeface="+mn-lt"/>
                          <a:ea typeface="+mn-ea"/>
                          <a:cs typeface="+mn-cs"/>
                        </a:rPr>
                        <a:t>50</a:t>
                      </a:r>
                      <a:r>
                        <a:rPr lang="zh-TW" altLang="en-US" sz="1800" b="1" kern="1200" dirty="0">
                          <a:solidFill>
                            <a:schemeClr val="lt1"/>
                          </a:solidFill>
                          <a:effectLst/>
                          <a:latin typeface="+mn-lt"/>
                          <a:ea typeface="+mn-ea"/>
                          <a:cs typeface="+mn-cs"/>
                        </a:rPr>
                        <a:t>以下</a:t>
                      </a:r>
                      <a:endParaRPr lang="zh-TW" altLang="en-US" dirty="0">
                        <a:solidFill>
                          <a:schemeClr val="bg1"/>
                        </a:solidFill>
                      </a:endParaRPr>
                    </a:p>
                  </a:txBody>
                  <a:tcPr anchor="ctr"/>
                </a:tc>
                <a:tc>
                  <a:txBody>
                    <a:bodyPr/>
                    <a:lstStyle/>
                    <a:p>
                      <a:pPr algn="ctr"/>
                      <a:r>
                        <a:rPr lang="en-US" altLang="zh-TW" sz="1800" b="1" kern="1200" dirty="0">
                          <a:solidFill>
                            <a:schemeClr val="lt1"/>
                          </a:solidFill>
                          <a:effectLst/>
                          <a:latin typeface="+mn-lt"/>
                          <a:ea typeface="+mn-ea"/>
                          <a:cs typeface="+mn-cs"/>
                        </a:rPr>
                        <a:t>35</a:t>
                      </a:r>
                      <a:r>
                        <a:rPr lang="zh-TW" altLang="en-US" sz="1800" b="1" kern="1200" dirty="0">
                          <a:solidFill>
                            <a:schemeClr val="lt1"/>
                          </a:solidFill>
                          <a:effectLst/>
                          <a:latin typeface="+mn-lt"/>
                          <a:ea typeface="+mn-ea"/>
                          <a:cs typeface="+mn-cs"/>
                        </a:rPr>
                        <a:t>以下</a:t>
                      </a:r>
                      <a:endParaRPr lang="zh-TW" altLang="en-US" dirty="0">
                        <a:solidFill>
                          <a:schemeClr val="bg1"/>
                        </a:solidFill>
                      </a:endParaRPr>
                    </a:p>
                  </a:txBody>
                  <a:tcPr anchor="ctr"/>
                </a:tc>
                <a:tc>
                  <a:txBody>
                    <a:bodyPr/>
                    <a:lstStyle/>
                    <a:p>
                      <a:pPr algn="ctr"/>
                      <a:r>
                        <a:rPr lang="en-US" altLang="zh-TW" sz="1800" b="1" kern="1200" dirty="0">
                          <a:solidFill>
                            <a:schemeClr val="lt1"/>
                          </a:solidFill>
                          <a:effectLst/>
                          <a:latin typeface="+mn-lt"/>
                          <a:ea typeface="+mn-ea"/>
                          <a:cs typeface="+mn-cs"/>
                        </a:rPr>
                        <a:t>25</a:t>
                      </a:r>
                      <a:r>
                        <a:rPr lang="zh-TW" altLang="en-US" sz="1800" b="1" kern="1200" dirty="0">
                          <a:solidFill>
                            <a:schemeClr val="lt1"/>
                          </a:solidFill>
                          <a:effectLst/>
                          <a:latin typeface="+mn-lt"/>
                          <a:ea typeface="+mn-ea"/>
                          <a:cs typeface="+mn-cs"/>
                        </a:rPr>
                        <a:t>以下</a:t>
                      </a:r>
                      <a:endParaRPr lang="zh-TW" altLang="en-US" dirty="0">
                        <a:solidFill>
                          <a:schemeClr val="bg1"/>
                        </a:solidFill>
                      </a:endParaRPr>
                    </a:p>
                  </a:txBody>
                  <a:tcPr anchor="ctr"/>
                </a:tc>
                <a:tc>
                  <a:txBody>
                    <a:bodyPr/>
                    <a:lstStyle/>
                    <a:p>
                      <a:pPr algn="ctr"/>
                      <a:r>
                        <a:rPr lang="en-US" altLang="zh-TW" sz="1800" b="1" kern="1200" dirty="0">
                          <a:solidFill>
                            <a:schemeClr val="lt1"/>
                          </a:solidFill>
                          <a:effectLst/>
                          <a:latin typeface="+mn-lt"/>
                          <a:ea typeface="+mn-ea"/>
                          <a:cs typeface="+mn-cs"/>
                        </a:rPr>
                        <a:t>20</a:t>
                      </a:r>
                      <a:r>
                        <a:rPr lang="zh-TW" altLang="en-US" sz="1800" b="1" kern="1200" dirty="0">
                          <a:solidFill>
                            <a:schemeClr val="lt1"/>
                          </a:solidFill>
                          <a:effectLst/>
                          <a:latin typeface="+mn-lt"/>
                          <a:ea typeface="+mn-ea"/>
                          <a:cs typeface="+mn-cs"/>
                        </a:rPr>
                        <a:t>以下</a:t>
                      </a:r>
                      <a:endParaRPr lang="zh-TW" altLang="en-US" dirty="0">
                        <a:solidFill>
                          <a:schemeClr val="bg1"/>
                        </a:solidFill>
                      </a:endParaRPr>
                    </a:p>
                  </a:txBody>
                  <a:tcPr anchor="ctr"/>
                </a:tc>
                <a:tc>
                  <a:txBody>
                    <a:bodyPr/>
                    <a:lstStyle/>
                    <a:p>
                      <a:pPr algn="ctr"/>
                      <a:r>
                        <a:rPr lang="en-US" altLang="zh-TW" sz="1800" b="1" kern="1200" dirty="0">
                          <a:solidFill>
                            <a:schemeClr val="lt1"/>
                          </a:solidFill>
                          <a:effectLst/>
                          <a:latin typeface="+mn-lt"/>
                          <a:ea typeface="+mn-ea"/>
                          <a:cs typeface="+mn-cs"/>
                        </a:rPr>
                        <a:t>12</a:t>
                      </a:r>
                      <a:r>
                        <a:rPr lang="zh-TW" altLang="en-US" sz="1800" b="1" kern="1200" dirty="0">
                          <a:solidFill>
                            <a:schemeClr val="lt1"/>
                          </a:solidFill>
                          <a:effectLst/>
                          <a:latin typeface="+mn-lt"/>
                          <a:ea typeface="+mn-ea"/>
                          <a:cs typeface="+mn-cs"/>
                        </a:rPr>
                        <a:t>以下</a:t>
                      </a:r>
                      <a:endParaRPr lang="zh-TW" altLang="en-US" dirty="0">
                        <a:solidFill>
                          <a:schemeClr val="bg1"/>
                        </a:solidFill>
                      </a:endParaRPr>
                    </a:p>
                  </a:txBody>
                  <a:tcPr anchor="ctr"/>
                </a:tc>
                <a:tc>
                  <a:txBody>
                    <a:bodyPr/>
                    <a:lstStyle/>
                    <a:p>
                      <a:pPr algn="ctr"/>
                      <a:r>
                        <a:rPr lang="en-US" altLang="zh-TW" sz="1800" b="1" kern="1200" dirty="0">
                          <a:solidFill>
                            <a:schemeClr val="lt1"/>
                          </a:solidFill>
                          <a:effectLst/>
                          <a:latin typeface="+mn-lt"/>
                          <a:ea typeface="+mn-ea"/>
                          <a:cs typeface="+mn-cs"/>
                        </a:rPr>
                        <a:t>8</a:t>
                      </a:r>
                      <a:r>
                        <a:rPr lang="zh-TW" altLang="en-US" sz="1800" b="1" kern="1200" dirty="0">
                          <a:solidFill>
                            <a:schemeClr val="lt1"/>
                          </a:solidFill>
                          <a:effectLst/>
                          <a:latin typeface="+mn-lt"/>
                          <a:ea typeface="+mn-ea"/>
                          <a:cs typeface="+mn-cs"/>
                        </a:rPr>
                        <a:t>以下</a:t>
                      </a:r>
                      <a:endParaRPr lang="zh-TW" altLang="en-US" dirty="0">
                        <a:solidFill>
                          <a:schemeClr val="bg1"/>
                        </a:solidFill>
                      </a:endParaRPr>
                    </a:p>
                  </a:txBody>
                  <a:tcPr anchor="ctr"/>
                </a:tc>
                <a:tc>
                  <a:txBody>
                    <a:bodyPr/>
                    <a:lstStyle/>
                    <a:p>
                      <a:pPr algn="ctr"/>
                      <a:r>
                        <a:rPr lang="en-US" altLang="zh-TW" sz="1800" b="1" kern="1200" dirty="0">
                          <a:solidFill>
                            <a:schemeClr val="lt1"/>
                          </a:solidFill>
                          <a:effectLst/>
                          <a:latin typeface="+mn-lt"/>
                          <a:ea typeface="+mn-ea"/>
                          <a:cs typeface="+mn-cs"/>
                        </a:rPr>
                        <a:t>6</a:t>
                      </a:r>
                      <a:r>
                        <a:rPr lang="zh-TW" altLang="en-US" sz="1800" b="1" kern="1200" dirty="0">
                          <a:solidFill>
                            <a:schemeClr val="lt1"/>
                          </a:solidFill>
                          <a:effectLst/>
                          <a:latin typeface="+mn-lt"/>
                          <a:ea typeface="+mn-ea"/>
                          <a:cs typeface="+mn-cs"/>
                        </a:rPr>
                        <a:t>以下</a:t>
                      </a:r>
                      <a:endParaRPr lang="zh-TW" altLang="en-US" dirty="0">
                        <a:solidFill>
                          <a:schemeClr val="bg1"/>
                        </a:solidFill>
                      </a:endParaRPr>
                    </a:p>
                  </a:txBody>
                  <a:tcPr anchor="ctr"/>
                </a:tc>
                <a:extLst>
                  <a:ext uri="{0D108BD9-81ED-4DB2-BD59-A6C34878D82A}">
                    <a16:rowId xmlns:a16="http://schemas.microsoft.com/office/drawing/2014/main" val="10000"/>
                  </a:ext>
                </a:extLst>
              </a:tr>
              <a:tr h="370840">
                <a:tc>
                  <a:txBody>
                    <a:bodyPr/>
                    <a:lstStyle/>
                    <a:p>
                      <a:pPr algn="ctr"/>
                      <a:r>
                        <a:rPr lang="zh-TW" altLang="en-US" sz="1800" b="1" kern="1200" dirty="0">
                          <a:solidFill>
                            <a:schemeClr val="dk1"/>
                          </a:solidFill>
                          <a:effectLst/>
                          <a:latin typeface="+mn-lt"/>
                          <a:ea typeface="+mn-ea"/>
                          <a:cs typeface="+mn-cs"/>
                        </a:rPr>
                        <a:t>坡度</a:t>
                      </a:r>
                      <a:endParaRPr lang="zh-TW" altLang="en-US" b="1" dirty="0"/>
                    </a:p>
                  </a:txBody>
                  <a:tcPr marL="0" marR="0" marT="0" marB="0" anchor="ctr"/>
                </a:tc>
                <a:tc>
                  <a:txBody>
                    <a:bodyPr/>
                    <a:lstStyle/>
                    <a:p>
                      <a:pPr algn="ctr"/>
                      <a:r>
                        <a:rPr lang="en-US" altLang="zh-TW" b="1" dirty="0"/>
                        <a:t>1/10</a:t>
                      </a:r>
                      <a:endParaRPr lang="zh-TW" altLang="en-US" b="1" dirty="0"/>
                    </a:p>
                  </a:txBody>
                  <a:tcPr anchor="ctr"/>
                </a:tc>
                <a:tc>
                  <a:txBody>
                    <a:bodyPr/>
                    <a:lstStyle/>
                    <a:p>
                      <a:pPr algn="ctr"/>
                      <a:r>
                        <a:rPr lang="en-US" altLang="zh-TW" b="1" dirty="0"/>
                        <a:t>1/9</a:t>
                      </a:r>
                      <a:endParaRPr lang="zh-TW" altLang="en-US" b="1" dirty="0"/>
                    </a:p>
                  </a:txBody>
                  <a:tcPr anchor="ctr"/>
                </a:tc>
                <a:tc>
                  <a:txBody>
                    <a:bodyPr/>
                    <a:lstStyle/>
                    <a:p>
                      <a:pPr algn="ctr"/>
                      <a:r>
                        <a:rPr lang="en-US" altLang="zh-TW" b="1" dirty="0"/>
                        <a:t>1/8</a:t>
                      </a:r>
                      <a:endParaRPr lang="zh-TW" altLang="en-US" b="1" dirty="0"/>
                    </a:p>
                  </a:txBody>
                  <a:tcPr anchor="ctr"/>
                </a:tc>
                <a:tc>
                  <a:txBody>
                    <a:bodyPr/>
                    <a:lstStyle/>
                    <a:p>
                      <a:pPr algn="ctr"/>
                      <a:r>
                        <a:rPr lang="en-US" altLang="zh-TW" b="1" dirty="0"/>
                        <a:t>1/7</a:t>
                      </a:r>
                      <a:endParaRPr lang="zh-TW" altLang="en-US" b="1" dirty="0"/>
                    </a:p>
                  </a:txBody>
                  <a:tcPr anchor="ctr"/>
                </a:tc>
                <a:tc>
                  <a:txBody>
                    <a:bodyPr/>
                    <a:lstStyle/>
                    <a:p>
                      <a:pPr algn="ctr"/>
                      <a:r>
                        <a:rPr lang="en-US" altLang="zh-TW" b="1" dirty="0"/>
                        <a:t>1/6</a:t>
                      </a:r>
                      <a:endParaRPr lang="zh-TW" altLang="en-US" b="1" dirty="0"/>
                    </a:p>
                  </a:txBody>
                  <a:tcPr anchor="ctr"/>
                </a:tc>
                <a:tc>
                  <a:txBody>
                    <a:bodyPr/>
                    <a:lstStyle/>
                    <a:p>
                      <a:pPr algn="ctr"/>
                      <a:r>
                        <a:rPr lang="en-US" altLang="zh-TW" b="1" dirty="0"/>
                        <a:t>1/5</a:t>
                      </a:r>
                      <a:endParaRPr lang="zh-TW" altLang="en-US" b="1" dirty="0"/>
                    </a:p>
                  </a:txBody>
                  <a:tcPr anchor="ctr"/>
                </a:tc>
                <a:tc>
                  <a:txBody>
                    <a:bodyPr/>
                    <a:lstStyle/>
                    <a:p>
                      <a:pPr algn="ctr"/>
                      <a:r>
                        <a:rPr lang="en-US" altLang="zh-TW" b="1" dirty="0"/>
                        <a:t>1/4</a:t>
                      </a:r>
                      <a:endParaRPr lang="zh-TW" altLang="en-US" b="1" dirty="0"/>
                    </a:p>
                  </a:txBody>
                  <a:tcPr anchor="ctr"/>
                </a:tc>
                <a:tc>
                  <a:txBody>
                    <a:bodyPr/>
                    <a:lstStyle/>
                    <a:p>
                      <a:pPr algn="ctr"/>
                      <a:r>
                        <a:rPr lang="en-US" altLang="zh-TW" b="1" dirty="0"/>
                        <a:t>1/3</a:t>
                      </a:r>
                      <a:endParaRPr lang="zh-TW" altLang="en-US" b="1" dirty="0"/>
                    </a:p>
                  </a:txBody>
                  <a:tcPr anchor="ctr"/>
                </a:tc>
                <a:extLst>
                  <a:ext uri="{0D108BD9-81ED-4DB2-BD59-A6C34878D82A}">
                    <a16:rowId xmlns:a16="http://schemas.microsoft.com/office/drawing/2014/main" val="10001"/>
                  </a:ext>
                </a:extLst>
              </a:tr>
            </a:tbl>
          </a:graphicData>
        </a:graphic>
      </p:graphicFrame>
      <p:sp>
        <p:nvSpPr>
          <p:cNvPr id="6"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7-7</a:t>
            </a:r>
          </a:p>
        </p:txBody>
      </p:sp>
    </p:spTree>
    <p:extLst>
      <p:ext uri="{BB962C8B-B14F-4D97-AF65-F5344CB8AC3E}">
        <p14:creationId xmlns:p14="http://schemas.microsoft.com/office/powerpoint/2010/main" val="2481369054"/>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72480" y="476672"/>
            <a:ext cx="9361040" cy="5324535"/>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（四）昇降設備：</a:t>
            </a:r>
          </a:p>
          <a:p>
            <a:pPr marL="982663" indent="-982663"/>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機廂尺寸：入口不得小於</a:t>
            </a:r>
            <a:r>
              <a:rPr lang="zh-TW" altLang="en-US" sz="2000" b="1" dirty="0">
                <a:solidFill>
                  <a:srgbClr val="FF0000"/>
                </a:solidFill>
                <a:latin typeface="標楷體" panose="03000509000000000000" pitchFamily="65" charset="-120"/>
                <a:ea typeface="標楷體" panose="03000509000000000000" pitchFamily="65" charset="-120"/>
              </a:rPr>
              <a:t>八十公分</a:t>
            </a:r>
            <a:r>
              <a:rPr lang="en-US" altLang="zh-TW" sz="2000" u="sng" dirty="0">
                <a:latin typeface="標楷體" panose="03000509000000000000" pitchFamily="65" charset="-120"/>
                <a:ea typeface="標楷體" panose="03000509000000000000" pitchFamily="65" charset="-120"/>
              </a:rPr>
              <a:t>(</a:t>
            </a:r>
            <a:r>
              <a:rPr lang="zh-TW" altLang="en-US" sz="2000" u="sng" dirty="0">
                <a:latin typeface="標楷體" panose="03000509000000000000" pitchFamily="65" charset="-120"/>
                <a:ea typeface="標楷體" panose="03000509000000000000" pitchFamily="65" charset="-120"/>
              </a:rPr>
              <a:t>技術規則</a:t>
            </a:r>
            <a:r>
              <a:rPr lang="en-US" altLang="zh-TW" sz="2000" u="sng" dirty="0">
                <a:latin typeface="標楷體" panose="03000509000000000000" pitchFamily="65" charset="-120"/>
                <a:ea typeface="標楷體" panose="03000509000000000000" pitchFamily="65" charset="-120"/>
              </a:rPr>
              <a:t>90</a:t>
            </a:r>
            <a:r>
              <a:rPr lang="zh-TW" altLang="en-US" sz="2000" u="sng" dirty="0">
                <a:latin typeface="標楷體" panose="03000509000000000000" pitchFamily="65" charset="-120"/>
                <a:ea typeface="標楷體" panose="03000509000000000000" pitchFamily="65" charset="-120"/>
              </a:rPr>
              <a:t>公分</a:t>
            </a:r>
            <a:r>
              <a:rPr lang="en-US" altLang="zh-TW" sz="2000" u="sng"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，機廂深度不得</a:t>
            </a:r>
            <a:r>
              <a:rPr lang="zh-TW" altLang="en-US" sz="2000" b="1" dirty="0">
                <a:solidFill>
                  <a:srgbClr val="FF0000"/>
                </a:solidFill>
                <a:latin typeface="標楷體" panose="03000509000000000000" pitchFamily="65" charset="-120"/>
                <a:ea typeface="標楷體" panose="03000509000000000000" pitchFamily="65" charset="-120"/>
              </a:rPr>
              <a:t>小於一百十公分</a:t>
            </a:r>
            <a:r>
              <a:rPr lang="en-US" altLang="zh-TW" sz="2000" u="sng" dirty="0">
                <a:latin typeface="標楷體" panose="03000509000000000000" pitchFamily="65" charset="-120"/>
                <a:ea typeface="標楷體" panose="03000509000000000000" pitchFamily="65" charset="-120"/>
              </a:rPr>
              <a:t>(</a:t>
            </a:r>
            <a:r>
              <a:rPr lang="zh-TW" altLang="en-US" sz="2000" u="sng" dirty="0">
                <a:latin typeface="標楷體" panose="03000509000000000000" pitchFamily="65" charset="-120"/>
                <a:ea typeface="標楷體" panose="03000509000000000000" pitchFamily="65" charset="-120"/>
              </a:rPr>
              <a:t>技術規則</a:t>
            </a:r>
            <a:r>
              <a:rPr lang="en-US" altLang="zh-TW" sz="2000" u="sng" dirty="0">
                <a:latin typeface="標楷體" panose="03000509000000000000" pitchFamily="65" charset="-120"/>
                <a:ea typeface="標楷體" panose="03000509000000000000" pitchFamily="65" charset="-120"/>
              </a:rPr>
              <a:t>135</a:t>
            </a:r>
            <a:r>
              <a:rPr lang="zh-TW" altLang="en-US" sz="2000" u="sng" dirty="0">
                <a:latin typeface="標楷體" panose="03000509000000000000" pitchFamily="65" charset="-120"/>
                <a:ea typeface="標楷體" panose="03000509000000000000" pitchFamily="65" charset="-120"/>
              </a:rPr>
              <a:t>公分</a:t>
            </a:r>
            <a:r>
              <a:rPr lang="en-US" altLang="zh-TW" sz="2000" u="sng"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a:t>
            </a:r>
          </a:p>
          <a:p>
            <a:pPr marL="982663" indent="-982663"/>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引導：昇降機設有點字之呼叫鈕前方</a:t>
            </a:r>
            <a:r>
              <a:rPr lang="zh-TW" altLang="en-US" sz="2000" b="1" dirty="0">
                <a:solidFill>
                  <a:srgbClr val="FF0000"/>
                </a:solidFill>
                <a:latin typeface="標楷體" panose="03000509000000000000" pitchFamily="65" charset="-120"/>
                <a:ea typeface="標楷體" panose="03000509000000000000" pitchFamily="65" charset="-120"/>
              </a:rPr>
              <a:t>三十公分</a:t>
            </a:r>
            <a:r>
              <a:rPr lang="zh-TW" altLang="en-US" sz="2000" dirty="0">
                <a:latin typeface="標楷體" panose="03000509000000000000" pitchFamily="65" charset="-120"/>
                <a:ea typeface="標楷體" panose="03000509000000000000" pitchFamily="65" charset="-120"/>
              </a:rPr>
              <a:t>處之地板，應作</a:t>
            </a:r>
            <a:r>
              <a:rPr lang="zh-TW" altLang="en-US" sz="2000" b="1" dirty="0">
                <a:solidFill>
                  <a:srgbClr val="FF0000"/>
                </a:solidFill>
                <a:latin typeface="標楷體" panose="03000509000000000000" pitchFamily="65" charset="-120"/>
                <a:ea typeface="標楷體" panose="03000509000000000000" pitchFamily="65" charset="-120"/>
              </a:rPr>
              <a:t>三十公分乘以六十公分</a:t>
            </a:r>
            <a:r>
              <a:rPr lang="zh-TW" altLang="en-US" sz="2000" dirty="0">
                <a:latin typeface="標楷體" panose="03000509000000000000" pitchFamily="65" charset="-120"/>
                <a:ea typeface="標楷體" panose="03000509000000000000" pitchFamily="65" charset="-120"/>
              </a:rPr>
              <a:t>之不同材質處理。</a:t>
            </a:r>
          </a:p>
          <a:p>
            <a:r>
              <a:rPr lang="en-US" altLang="zh-TW" sz="2000" dirty="0">
                <a:latin typeface="標楷體" panose="03000509000000000000" pitchFamily="65" charset="-120"/>
                <a:ea typeface="標楷體" panose="03000509000000000000" pitchFamily="65" charset="-120"/>
              </a:rPr>
              <a:t>3.</a:t>
            </a:r>
            <a:r>
              <a:rPr lang="zh-TW" altLang="en-US" sz="2000" dirty="0">
                <a:latin typeface="標楷體" panose="03000509000000000000" pitchFamily="65" charset="-120"/>
                <a:ea typeface="標楷體" panose="03000509000000000000" pitchFamily="65" charset="-120"/>
              </a:rPr>
              <a:t>點字：呼叫鈕及直式操作盤，按鍵左邊應設置點字。</a:t>
            </a:r>
          </a:p>
          <a:p>
            <a:r>
              <a:rPr lang="en-US" altLang="zh-TW" sz="2000" dirty="0">
                <a:latin typeface="標楷體" panose="03000509000000000000" pitchFamily="65" charset="-120"/>
                <a:ea typeface="標楷體" panose="03000509000000000000" pitchFamily="65" charset="-120"/>
              </a:rPr>
              <a:t>4.</a:t>
            </a:r>
            <a:r>
              <a:rPr lang="zh-TW" altLang="en-US" sz="2000" dirty="0">
                <a:latin typeface="標楷體" panose="03000509000000000000" pitchFamily="65" charset="-120"/>
                <a:ea typeface="標楷體" panose="03000509000000000000" pitchFamily="65" charset="-120"/>
              </a:rPr>
              <a:t>語音：機廂應設置語音設備。</a:t>
            </a:r>
          </a:p>
          <a:p>
            <a:pPr marL="982663" indent="-982663"/>
            <a:r>
              <a:rPr lang="en-US" altLang="zh-TW" sz="2000" dirty="0">
                <a:latin typeface="標楷體" panose="03000509000000000000" pitchFamily="65" charset="-120"/>
                <a:ea typeface="標楷體" panose="03000509000000000000" pitchFamily="65" charset="-120"/>
              </a:rPr>
              <a:t>5.</a:t>
            </a:r>
            <a:r>
              <a:rPr lang="zh-TW" altLang="en-US" sz="2000" dirty="0">
                <a:latin typeface="標楷體" panose="03000509000000000000" pitchFamily="65" charset="-120"/>
                <a:ea typeface="標楷體" panose="03000509000000000000" pitchFamily="65" charset="-120"/>
              </a:rPr>
              <a:t>標示：昇降機外部應設置無障礙標誌。現存無障礙標誌與建築物無障礙設施設計規範未完全相同者，無須改善。但採用「殘障電梯」或其他不當用詞者，應予改善。</a:t>
            </a:r>
          </a:p>
          <a:p>
            <a:r>
              <a:rPr lang="en-US" altLang="zh-TW" sz="2000" dirty="0">
                <a:latin typeface="標楷體" panose="03000509000000000000" pitchFamily="65" charset="-120"/>
                <a:ea typeface="標楷體" panose="03000509000000000000" pitchFamily="65" charset="-120"/>
              </a:rPr>
              <a:t>6.</a:t>
            </a:r>
            <a:r>
              <a:rPr lang="zh-TW" altLang="en-US" sz="2000" dirty="0">
                <a:latin typeface="標楷體" panose="03000509000000000000" pitchFamily="65" charset="-120"/>
                <a:ea typeface="標楷體" panose="03000509000000000000" pitchFamily="65" charset="-120"/>
              </a:rPr>
              <a:t>無須改善情況：</a:t>
            </a:r>
            <a:endParaRPr lang="en-US" altLang="zh-TW" sz="2000" dirty="0">
              <a:latin typeface="標楷體" panose="03000509000000000000" pitchFamily="65" charset="-120"/>
              <a:ea typeface="標楷體" panose="03000509000000000000" pitchFamily="65" charset="-120"/>
            </a:endParaRPr>
          </a:p>
          <a:p>
            <a:endParaRPr lang="zh-TW" altLang="en-US"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１</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昇降機廂內扶手。</a:t>
            </a:r>
            <a:endParaRPr lang="en-US" altLang="zh-TW" sz="2000" dirty="0">
              <a:latin typeface="標楷體" panose="03000509000000000000" pitchFamily="65" charset="-120"/>
              <a:ea typeface="標楷體" panose="03000509000000000000" pitchFamily="65" charset="-120"/>
            </a:endParaRPr>
          </a:p>
          <a:p>
            <a:endParaRPr lang="zh-TW" altLang="en-US"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２</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免設昇降機入口之觸覺裝置。</a:t>
            </a:r>
            <a:endParaRPr lang="en-US" altLang="zh-TW" sz="2000" dirty="0">
              <a:latin typeface="標楷體" panose="03000509000000000000" pitchFamily="65" charset="-120"/>
              <a:ea typeface="標楷體" panose="03000509000000000000" pitchFamily="65" charset="-120"/>
            </a:endParaRPr>
          </a:p>
          <a:p>
            <a:endParaRPr lang="zh-TW" altLang="en-US" sz="2000" dirty="0">
              <a:latin typeface="標楷體" panose="03000509000000000000" pitchFamily="65" charset="-120"/>
              <a:ea typeface="標楷體" panose="03000509000000000000" pitchFamily="65" charset="-120"/>
            </a:endParaRPr>
          </a:p>
          <a:p>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３</a:t>
            </a:r>
            <a:r>
              <a:rPr lang="en-US" altLang="zh-TW" sz="2000"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已設置輪椅乘坐者操作盤時。</a:t>
            </a:r>
          </a:p>
        </p:txBody>
      </p:sp>
      <p:sp>
        <p:nvSpPr>
          <p:cNvPr id="5"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7-8</a:t>
            </a:r>
          </a:p>
        </p:txBody>
      </p:sp>
      <p:pic>
        <p:nvPicPr>
          <p:cNvPr id="5122" name="Picture 2" descr="C:\Users\lin\Desktop\新增資料夾\12519.jpg"/>
          <p:cNvPicPr>
            <a:picLocks noChangeAspect="1" noChangeArrowheads="1"/>
          </p:cNvPicPr>
          <p:nvPr/>
        </p:nvPicPr>
        <p:blipFill rotWithShape="1">
          <a:blip r:embed="rId2">
            <a:extLst>
              <a:ext uri="{28A0092B-C50C-407E-A947-70E740481C1C}">
                <a14:useLocalDpi xmlns:a14="http://schemas.microsoft.com/office/drawing/2010/main" val="0"/>
              </a:ext>
            </a:extLst>
          </a:blip>
          <a:srcRect l="27043" t="18346" r="17923" b="31709"/>
          <a:stretch/>
        </p:blipFill>
        <p:spPr bwMode="auto">
          <a:xfrm rot="5400000">
            <a:off x="5590787" y="2539273"/>
            <a:ext cx="2901066" cy="468052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48247250"/>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72480" y="476672"/>
            <a:ext cx="9361040" cy="3477875"/>
          </a:xfrm>
          <a:prstGeom prst="rect">
            <a:avLst/>
          </a:prstGeom>
          <a:noFill/>
        </p:spPr>
        <p:txBody>
          <a:bodyPr wrap="square" rtlCol="0">
            <a:spAutoFit/>
          </a:bodyPr>
          <a:lstStyle/>
          <a:p>
            <a:r>
              <a:rPr lang="zh-TW" altLang="en-US" sz="2000" dirty="0">
                <a:latin typeface="標楷體" panose="03000509000000000000" pitchFamily="65" charset="-120"/>
                <a:ea typeface="標楷體" panose="03000509000000000000" pitchFamily="65" charset="-120"/>
              </a:rPr>
              <a:t>（五）廁所盥洗室：</a:t>
            </a:r>
          </a:p>
          <a:p>
            <a:pPr marL="982663" indent="-982663"/>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無障礙通路：至少應有一條無障礙通路可通達廁所盥洗室，寬度至少為</a:t>
            </a:r>
            <a:r>
              <a:rPr lang="zh-TW" altLang="en-US" sz="2000" b="1" dirty="0">
                <a:solidFill>
                  <a:srgbClr val="FF0000"/>
                </a:solidFill>
                <a:latin typeface="標楷體" panose="03000509000000000000" pitchFamily="65" charset="-120"/>
                <a:ea typeface="標楷體" panose="03000509000000000000" pitchFamily="65" charset="-120"/>
              </a:rPr>
              <a:t>九十公分</a:t>
            </a:r>
            <a:r>
              <a:rPr lang="zh-TW" altLang="en-US" sz="2000" dirty="0">
                <a:latin typeface="標楷體" panose="03000509000000000000" pitchFamily="65" charset="-120"/>
                <a:ea typeface="標楷體" panose="03000509000000000000" pitchFamily="65" charset="-120"/>
              </a:rPr>
              <a:t>，</a:t>
            </a:r>
            <a:r>
              <a:rPr lang="en-US" altLang="zh-TW" sz="2000" u="sng" dirty="0">
                <a:latin typeface="標楷體" panose="03000509000000000000" pitchFamily="65" charset="-120"/>
                <a:ea typeface="標楷體" panose="03000509000000000000" pitchFamily="65" charset="-120"/>
              </a:rPr>
              <a:t>(</a:t>
            </a:r>
            <a:r>
              <a:rPr lang="zh-TW" altLang="en-US" sz="2000" u="sng" dirty="0">
                <a:latin typeface="標楷體" panose="03000509000000000000" pitchFamily="65" charset="-120"/>
                <a:ea typeface="標楷體" panose="03000509000000000000" pitchFamily="65" charset="-120"/>
              </a:rPr>
              <a:t>技術規則</a:t>
            </a:r>
            <a:r>
              <a:rPr lang="en-US" altLang="zh-TW" sz="2000" u="sng" dirty="0">
                <a:latin typeface="標楷體" panose="03000509000000000000" pitchFamily="65" charset="-120"/>
                <a:ea typeface="標楷體" panose="03000509000000000000" pitchFamily="65" charset="-120"/>
              </a:rPr>
              <a:t>120</a:t>
            </a:r>
            <a:r>
              <a:rPr lang="zh-TW" altLang="en-US" sz="2000" u="sng" dirty="0">
                <a:latin typeface="標楷體" panose="03000509000000000000" pitchFamily="65" charset="-120"/>
                <a:ea typeface="標楷體" panose="03000509000000000000" pitchFamily="65" charset="-120"/>
              </a:rPr>
              <a:t>公分</a:t>
            </a:r>
            <a:r>
              <a:rPr lang="en-US" altLang="zh-TW" sz="2000" u="sng"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且應考慮開門之操作空間。</a:t>
            </a:r>
          </a:p>
          <a:p>
            <a:pPr marL="982663" indent="-982663"/>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門扇：裝設橫拉門有困難時可用折疊門。但不得使用凹入式門把或圓型喇叭鎖，且有半截式之蝴蝶葉鉸鏈彈簧門應立即拆除。</a:t>
            </a:r>
          </a:p>
          <a:p>
            <a:r>
              <a:rPr lang="en-US" altLang="zh-TW" sz="2000" dirty="0">
                <a:latin typeface="標楷體" panose="03000509000000000000" pitchFamily="65" charset="-120"/>
                <a:ea typeface="標楷體" panose="03000509000000000000" pitchFamily="65" charset="-120"/>
              </a:rPr>
              <a:t>3.</a:t>
            </a:r>
            <a:r>
              <a:rPr lang="zh-TW" altLang="en-US" sz="2000" dirty="0">
                <a:latin typeface="標楷體" panose="03000509000000000000" pitchFamily="65" charset="-120"/>
                <a:ea typeface="標楷體" panose="03000509000000000000" pitchFamily="65" charset="-120"/>
              </a:rPr>
              <a:t>扶手：馬桶兩側得採用可動式扶手，沖水控制無須改善，且須考量可操作空間。</a:t>
            </a:r>
          </a:p>
          <a:p>
            <a:r>
              <a:rPr lang="en-US" altLang="zh-TW" sz="2000" dirty="0">
                <a:latin typeface="標楷體" panose="03000509000000000000" pitchFamily="65" charset="-120"/>
                <a:ea typeface="標楷體" panose="03000509000000000000" pitchFamily="65" charset="-120"/>
              </a:rPr>
              <a:t>4.</a:t>
            </a:r>
            <a:r>
              <a:rPr lang="zh-TW" altLang="en-US" sz="2000" dirty="0">
                <a:latin typeface="標楷體" panose="03000509000000000000" pitchFamily="65" charset="-120"/>
                <a:ea typeface="標楷體" panose="03000509000000000000" pitchFamily="65" charset="-120"/>
              </a:rPr>
              <a:t>鏡子：鏡面底端與地板面距離</a:t>
            </a:r>
            <a:r>
              <a:rPr lang="zh-TW" altLang="en-US" sz="2000" b="1" dirty="0">
                <a:solidFill>
                  <a:srgbClr val="FF0000"/>
                </a:solidFill>
                <a:latin typeface="標楷體" panose="03000509000000000000" pitchFamily="65" charset="-120"/>
                <a:ea typeface="標楷體" panose="03000509000000000000" pitchFamily="65" charset="-120"/>
              </a:rPr>
              <a:t>大於九十公分</a:t>
            </a:r>
            <a:r>
              <a:rPr lang="zh-TW" altLang="en-US" sz="2000" dirty="0">
                <a:latin typeface="標楷體" panose="03000509000000000000" pitchFamily="65" charset="-120"/>
                <a:ea typeface="標楷體" panose="03000509000000000000" pitchFamily="65" charset="-120"/>
              </a:rPr>
              <a:t>者，可設置傾斜鏡面。</a:t>
            </a:r>
          </a:p>
          <a:p>
            <a:pPr marL="982663" indent="-982663"/>
            <a:r>
              <a:rPr lang="en-US" altLang="zh-TW" sz="2000" dirty="0">
                <a:latin typeface="標楷體" panose="03000509000000000000" pitchFamily="65" charset="-120"/>
                <a:ea typeface="標楷體" panose="03000509000000000000" pitchFamily="65" charset="-120"/>
              </a:rPr>
              <a:t>5.</a:t>
            </a:r>
            <a:r>
              <a:rPr lang="zh-TW" altLang="en-US" sz="2000" dirty="0">
                <a:latin typeface="標楷體" panose="03000509000000000000" pitchFamily="65" charset="-120"/>
                <a:ea typeface="標楷體" panose="03000509000000000000" pitchFamily="65" charset="-120"/>
              </a:rPr>
              <a:t>下列設施應改善：上下方向反裝之</a:t>
            </a:r>
            <a:r>
              <a:rPr lang="en-US" altLang="zh-TW" sz="2000" dirty="0">
                <a:latin typeface="標楷體" panose="03000509000000000000" pitchFamily="65" charset="-120"/>
                <a:ea typeface="標楷體" panose="03000509000000000000" pitchFamily="65" charset="-120"/>
              </a:rPr>
              <a:t>L</a:t>
            </a:r>
            <a:r>
              <a:rPr lang="zh-TW" altLang="en-US" sz="2000" dirty="0">
                <a:latin typeface="標楷體" panose="03000509000000000000" pitchFamily="65" charset="-120"/>
                <a:ea typeface="標楷體" panose="03000509000000000000" pitchFamily="65" charset="-120"/>
              </a:rPr>
              <a:t>型扶手、馬桶兩側扶手高度不同、馬桶兩側扶手中心線距馬桶中心線之距離未介於</a:t>
            </a:r>
            <a:r>
              <a:rPr lang="zh-TW" altLang="en-US" sz="2000" b="1" dirty="0">
                <a:solidFill>
                  <a:srgbClr val="FF0000"/>
                </a:solidFill>
                <a:latin typeface="標楷體" panose="03000509000000000000" pitchFamily="65" charset="-120"/>
                <a:ea typeface="標楷體" panose="03000509000000000000" pitchFamily="65" charset="-120"/>
              </a:rPr>
              <a:t>三十三公分至三十七公分</a:t>
            </a:r>
            <a:r>
              <a:rPr lang="zh-TW" altLang="en-US" sz="2000" dirty="0">
                <a:latin typeface="標楷體" panose="03000509000000000000" pitchFamily="65" charset="-120"/>
                <a:ea typeface="標楷體" panose="03000509000000000000" pitchFamily="65" charset="-120"/>
              </a:rPr>
              <a:t>者。</a:t>
            </a:r>
          </a:p>
          <a:p>
            <a:pPr marL="982663" indent="-982663"/>
            <a:r>
              <a:rPr lang="en-US" altLang="zh-TW" sz="2000" dirty="0">
                <a:latin typeface="標楷體" panose="03000509000000000000" pitchFamily="65" charset="-120"/>
                <a:ea typeface="標楷體" panose="03000509000000000000" pitchFamily="65" charset="-120"/>
              </a:rPr>
              <a:t>6.</a:t>
            </a:r>
            <a:r>
              <a:rPr lang="zh-TW" altLang="en-US" sz="2000" dirty="0">
                <a:latin typeface="標楷體" panose="03000509000000000000" pitchFamily="65" charset="-120"/>
                <a:ea typeface="標楷體" panose="03000509000000000000" pitchFamily="65" charset="-120"/>
              </a:rPr>
              <a:t>迴轉空間：至少有直徑</a:t>
            </a:r>
            <a:r>
              <a:rPr lang="zh-TW" altLang="en-US" sz="2000" b="1" dirty="0">
                <a:solidFill>
                  <a:srgbClr val="FF0000"/>
                </a:solidFill>
                <a:latin typeface="標楷體" panose="03000509000000000000" pitchFamily="65" charset="-120"/>
                <a:ea typeface="標楷體" panose="03000509000000000000" pitchFamily="65" charset="-120"/>
              </a:rPr>
              <a:t>一百二十公分</a:t>
            </a:r>
            <a:r>
              <a:rPr lang="zh-TW" altLang="en-US" sz="2000" dirty="0">
                <a:latin typeface="標楷體" panose="03000509000000000000" pitchFamily="65" charset="-120"/>
                <a:ea typeface="標楷體" panose="03000509000000000000" pitchFamily="65" charset="-120"/>
              </a:rPr>
              <a:t>以上</a:t>
            </a:r>
            <a:r>
              <a:rPr lang="en-US" altLang="zh-TW" sz="2000" u="sng" dirty="0">
                <a:latin typeface="標楷體" panose="03000509000000000000" pitchFamily="65" charset="-120"/>
                <a:ea typeface="標楷體" panose="03000509000000000000" pitchFamily="65" charset="-120"/>
              </a:rPr>
              <a:t>(</a:t>
            </a:r>
            <a:r>
              <a:rPr lang="zh-TW" altLang="en-US" sz="2000" u="sng" dirty="0">
                <a:latin typeface="標楷體" panose="03000509000000000000" pitchFamily="65" charset="-120"/>
                <a:ea typeface="標楷體" panose="03000509000000000000" pitchFamily="65" charset="-120"/>
              </a:rPr>
              <a:t>技術規則</a:t>
            </a:r>
            <a:r>
              <a:rPr lang="en-US" altLang="zh-TW" sz="2000" u="sng" dirty="0">
                <a:latin typeface="標楷體" panose="03000509000000000000" pitchFamily="65" charset="-120"/>
                <a:ea typeface="標楷體" panose="03000509000000000000" pitchFamily="65" charset="-120"/>
              </a:rPr>
              <a:t>150</a:t>
            </a:r>
            <a:r>
              <a:rPr lang="zh-TW" altLang="en-US" sz="2000" u="sng" dirty="0">
                <a:latin typeface="標楷體" panose="03000509000000000000" pitchFamily="65" charset="-120"/>
                <a:ea typeface="標楷體" panose="03000509000000000000" pitchFamily="65" charset="-120"/>
              </a:rPr>
              <a:t>公分以上</a:t>
            </a:r>
            <a:r>
              <a:rPr lang="en-US" altLang="zh-TW" sz="2000" u="sng" dirty="0">
                <a:latin typeface="標楷體" panose="03000509000000000000" pitchFamily="65" charset="-120"/>
                <a:ea typeface="標楷體" panose="03000509000000000000" pitchFamily="65" charset="-120"/>
              </a:rPr>
              <a:t>) </a:t>
            </a:r>
            <a:r>
              <a:rPr lang="zh-TW" altLang="en-US" sz="2000" dirty="0">
                <a:latin typeface="標楷體" panose="03000509000000000000" pitchFamily="65" charset="-120"/>
                <a:ea typeface="標楷體" panose="03000509000000000000" pitchFamily="65" charset="-120"/>
              </a:rPr>
              <a:t>，其中邊緣</a:t>
            </a:r>
            <a:r>
              <a:rPr lang="zh-TW" altLang="en-US" sz="2000" b="1" dirty="0">
                <a:solidFill>
                  <a:srgbClr val="FF0000"/>
                </a:solidFill>
                <a:latin typeface="標楷體" panose="03000509000000000000" pitchFamily="65" charset="-120"/>
                <a:ea typeface="標楷體" panose="03000509000000000000" pitchFamily="65" charset="-120"/>
              </a:rPr>
              <a:t>十五公分</a:t>
            </a:r>
            <a:r>
              <a:rPr lang="zh-TW" altLang="en-US" sz="2000" dirty="0">
                <a:latin typeface="標楷體" panose="03000509000000000000" pitchFamily="65" charset="-120"/>
                <a:ea typeface="標楷體" panose="03000509000000000000" pitchFamily="65" charset="-120"/>
              </a:rPr>
              <a:t>範圍內，淨高</a:t>
            </a:r>
            <a:r>
              <a:rPr lang="zh-TW" altLang="en-US" sz="2000" b="1" dirty="0">
                <a:solidFill>
                  <a:srgbClr val="FF0000"/>
                </a:solidFill>
                <a:latin typeface="標楷體" panose="03000509000000000000" pitchFamily="65" charset="-120"/>
                <a:ea typeface="標楷體" panose="03000509000000000000" pitchFamily="65" charset="-120"/>
              </a:rPr>
              <a:t>六十五公分</a:t>
            </a:r>
            <a:r>
              <a:rPr lang="zh-TW" altLang="en-US" sz="2000" dirty="0">
                <a:latin typeface="標楷體" panose="03000509000000000000" pitchFamily="65" charset="-120"/>
                <a:ea typeface="標楷體" panose="03000509000000000000" pitchFamily="65" charset="-120"/>
              </a:rPr>
              <a:t>以上。</a:t>
            </a:r>
          </a:p>
        </p:txBody>
      </p:sp>
      <p:sp>
        <p:nvSpPr>
          <p:cNvPr id="5"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7-9</a:t>
            </a:r>
          </a:p>
        </p:txBody>
      </p:sp>
      <p:grpSp>
        <p:nvGrpSpPr>
          <p:cNvPr id="9" name="群組 8"/>
          <p:cNvGrpSpPr/>
          <p:nvPr/>
        </p:nvGrpSpPr>
        <p:grpSpPr>
          <a:xfrm>
            <a:off x="6753200" y="3645024"/>
            <a:ext cx="1584176" cy="2674156"/>
            <a:chOff x="7654376" y="3645024"/>
            <a:chExt cx="1440160" cy="2587052"/>
          </a:xfrm>
        </p:grpSpPr>
        <p:pic>
          <p:nvPicPr>
            <p:cNvPr id="7" name="Picture 2" descr="C:\Users\lin\Desktop\新增資料夾\12518.jpg"/>
            <p:cNvPicPr>
              <a:picLocks noChangeAspect="1" noChangeArrowheads="1"/>
            </p:cNvPicPr>
            <p:nvPr/>
          </p:nvPicPr>
          <p:blipFill rotWithShape="1">
            <a:blip r:embed="rId2">
              <a:extLst>
                <a:ext uri="{28A0092B-C50C-407E-A947-70E740481C1C}">
                  <a14:useLocalDpi xmlns:a14="http://schemas.microsoft.com/office/drawing/2010/main" val="0"/>
                </a:ext>
              </a:extLst>
            </a:blip>
            <a:srcRect l="57470" t="4869" r="15744" b="9590"/>
            <a:stretch/>
          </p:blipFill>
          <p:spPr bwMode="auto">
            <a:xfrm>
              <a:off x="7654376" y="3645024"/>
              <a:ext cx="1440160" cy="2587052"/>
            </a:xfrm>
            <a:prstGeom prst="rect">
              <a:avLst/>
            </a:prstGeom>
            <a:noFill/>
            <a:extLst>
              <a:ext uri="{909E8E84-426E-40DD-AFC4-6F175D3DCCD1}">
                <a14:hiddenFill xmlns:a14="http://schemas.microsoft.com/office/drawing/2010/main">
                  <a:solidFill>
                    <a:srgbClr val="FFFFFF"/>
                  </a:solidFill>
                </a14:hiddenFill>
              </a:ext>
            </a:extLst>
          </p:spPr>
        </p:pic>
        <p:sp>
          <p:nvSpPr>
            <p:cNvPr id="8" name="文字方塊 7"/>
            <p:cNvSpPr txBox="1"/>
            <p:nvPr/>
          </p:nvSpPr>
          <p:spPr>
            <a:xfrm rot="16200000">
              <a:off x="8519737" y="5798023"/>
              <a:ext cx="328936" cy="261610"/>
            </a:xfrm>
            <a:prstGeom prst="rect">
              <a:avLst/>
            </a:prstGeom>
            <a:noFill/>
          </p:spPr>
          <p:txBody>
            <a:bodyPr wrap="none" rtlCol="0">
              <a:spAutoFit/>
            </a:bodyPr>
            <a:lstStyle/>
            <a:p>
              <a:r>
                <a:rPr lang="en-US" altLang="zh-TW" sz="1100" dirty="0">
                  <a:solidFill>
                    <a:srgbClr val="FF0000"/>
                  </a:solidFill>
                </a:rPr>
                <a:t>15</a:t>
              </a:r>
              <a:endParaRPr lang="zh-TW" altLang="en-US" sz="1100" dirty="0">
                <a:solidFill>
                  <a:srgbClr val="FF0000"/>
                </a:solidFill>
              </a:endParaRPr>
            </a:p>
          </p:txBody>
        </p:sp>
      </p:grpSp>
      <p:sp>
        <p:nvSpPr>
          <p:cNvPr id="10" name="object 10">
            <a:extLst>
              <a:ext uri="{FF2B5EF4-FFF2-40B4-BE49-F238E27FC236}">
                <a16:creationId xmlns:a16="http://schemas.microsoft.com/office/drawing/2014/main" id="{2EB1C293-C9CB-4AE3-A5E0-19E870B0661E}"/>
              </a:ext>
            </a:extLst>
          </p:cNvPr>
          <p:cNvSpPr/>
          <p:nvPr/>
        </p:nvSpPr>
        <p:spPr>
          <a:xfrm>
            <a:off x="3152801" y="3920320"/>
            <a:ext cx="2808311" cy="2398860"/>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753181516"/>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 name="矩形 13"/>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3" name="文字方塊 12"/>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無障礙建築及設施設計規範</a:t>
            </a:r>
          </a:p>
        </p:txBody>
      </p:sp>
      <p:sp>
        <p:nvSpPr>
          <p:cNvPr id="2" name="內容版面配置區 1"/>
          <p:cNvSpPr>
            <a:spLocks noGrp="1"/>
          </p:cNvSpPr>
          <p:nvPr>
            <p:ph idx="1"/>
          </p:nvPr>
        </p:nvSpPr>
        <p:spPr>
          <a:xfrm>
            <a:off x="818541" y="908721"/>
            <a:ext cx="8714214" cy="1656184"/>
          </a:xfrm>
        </p:spPr>
        <p:txBody>
          <a:bodyPr>
            <a:noAutofit/>
          </a:bodyPr>
          <a:lstStyle/>
          <a:p>
            <a:pPr marL="566928" indent="-457200"/>
            <a:r>
              <a:rPr lang="zh-TW" altLang="en-US" sz="2200" dirty="0">
                <a:latin typeface="標楷體" pitchFamily="65" charset="-120"/>
                <a:ea typeface="標楷體" pitchFamily="65" charset="-120"/>
              </a:rPr>
              <a:t>法令定位：為強制性規定。</a:t>
            </a:r>
            <a:endParaRPr lang="en-US" altLang="zh-TW" sz="2200" dirty="0">
              <a:latin typeface="標楷體" pitchFamily="65" charset="-120"/>
              <a:ea typeface="標楷體" pitchFamily="65" charset="-120"/>
            </a:endParaRPr>
          </a:p>
          <a:p>
            <a:pPr marL="566928" indent="-457200"/>
            <a:r>
              <a:rPr lang="zh-TW" altLang="en-US" sz="2200" dirty="0">
                <a:latin typeface="標楷體" pitchFamily="65" charset="-120"/>
                <a:ea typeface="標楷體" pitchFamily="65" charset="-120"/>
              </a:rPr>
              <a:t>適用範圍：以</a:t>
            </a:r>
            <a:r>
              <a:rPr lang="zh-TW" altLang="en-US" sz="2200" u="sng" dirty="0">
                <a:solidFill>
                  <a:srgbClr val="FF0000"/>
                </a:solidFill>
                <a:latin typeface="標楷體" pitchFamily="65" charset="-120"/>
                <a:ea typeface="標楷體" pitchFamily="65" charset="-120"/>
              </a:rPr>
              <a:t>新建之公共建築物</a:t>
            </a:r>
            <a:r>
              <a:rPr lang="zh-TW" altLang="en-US" sz="2200" dirty="0">
                <a:latin typeface="標楷體" pitchFamily="65" charset="-120"/>
                <a:ea typeface="標楷體" pitchFamily="65" charset="-120"/>
              </a:rPr>
              <a:t>為適用範圍。</a:t>
            </a:r>
            <a:endParaRPr lang="en-US" altLang="zh-TW" sz="2200" dirty="0">
              <a:latin typeface="標楷體" pitchFamily="65" charset="-120"/>
              <a:ea typeface="標楷體" pitchFamily="65" charset="-120"/>
            </a:endParaRPr>
          </a:p>
          <a:p>
            <a:pPr marL="566928" indent="-457200"/>
            <a:r>
              <a:rPr lang="zh-TW" altLang="en-US" sz="2200" dirty="0">
                <a:latin typeface="標楷體" pitchFamily="65" charset="-120"/>
                <a:ea typeface="標楷體" pitchFamily="65" charset="-120"/>
              </a:rPr>
              <a:t>考慮對象：包括肢障、視障、聽障及暫時性行動不便者，儘量以通用性設計為目標。</a:t>
            </a:r>
            <a:endParaRPr lang="en-US" altLang="zh-TW" sz="2200" dirty="0">
              <a:latin typeface="標楷體" pitchFamily="65" charset="-120"/>
              <a:ea typeface="標楷體" pitchFamily="65" charset="-120"/>
            </a:endParaRPr>
          </a:p>
        </p:txBody>
      </p:sp>
      <p:sp>
        <p:nvSpPr>
          <p:cNvPr id="4" name="文字方塊 3"/>
          <p:cNvSpPr txBox="1"/>
          <p:nvPr/>
        </p:nvSpPr>
        <p:spPr>
          <a:xfrm>
            <a:off x="584515" y="3214138"/>
            <a:ext cx="2028225" cy="43088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algn="ctr"/>
            <a:r>
              <a:rPr lang="zh-TW" altLang="en-US" sz="2200" dirty="0">
                <a:latin typeface="標楷體" pitchFamily="65" charset="-120"/>
                <a:ea typeface="標楷體" pitchFamily="65" charset="-120"/>
              </a:rPr>
              <a:t>強制性規定</a:t>
            </a:r>
          </a:p>
        </p:txBody>
      </p:sp>
      <p:sp>
        <p:nvSpPr>
          <p:cNvPr id="5" name="文字方塊 4"/>
          <p:cNvSpPr txBox="1"/>
          <p:nvPr/>
        </p:nvSpPr>
        <p:spPr>
          <a:xfrm>
            <a:off x="584515" y="5063699"/>
            <a:ext cx="2028225"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sz="2200" dirty="0">
                <a:latin typeface="標楷體" pitchFamily="65" charset="-120"/>
                <a:ea typeface="標楷體" pitchFamily="65" charset="-120"/>
              </a:rPr>
              <a:t>參考性規定</a:t>
            </a:r>
          </a:p>
        </p:txBody>
      </p:sp>
      <p:sp>
        <p:nvSpPr>
          <p:cNvPr id="8" name="向右箭號 7"/>
          <p:cNvSpPr/>
          <p:nvPr/>
        </p:nvSpPr>
        <p:spPr>
          <a:xfrm>
            <a:off x="3080792" y="4990529"/>
            <a:ext cx="624069" cy="576064"/>
          </a:xfrm>
          <a:prstGeom prst="righ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向右箭號 8"/>
          <p:cNvSpPr/>
          <p:nvPr/>
        </p:nvSpPr>
        <p:spPr>
          <a:xfrm>
            <a:off x="3080792" y="3212976"/>
            <a:ext cx="624069" cy="576064"/>
          </a:xfrm>
          <a:prstGeom prst="rightArrow">
            <a:avLst/>
          </a:prstGeom>
        </p:spPr>
        <p:style>
          <a:lnRef idx="2">
            <a:schemeClr val="accent2">
              <a:shade val="50000"/>
            </a:schemeClr>
          </a:lnRef>
          <a:fillRef idx="1">
            <a:schemeClr val="accent2"/>
          </a:fillRef>
          <a:effectRef idx="0">
            <a:schemeClr val="accent2"/>
          </a:effectRef>
          <a:fontRef idx="minor">
            <a:schemeClr val="lt1"/>
          </a:fontRef>
        </p:style>
        <p:txBody>
          <a:bodyPr rtlCol="0" anchor="ctr"/>
          <a:lstStyle/>
          <a:p>
            <a:pPr algn="ctr"/>
            <a:endParaRPr lang="zh-TW" altLang="en-US"/>
          </a:p>
        </p:txBody>
      </p:sp>
      <p:sp>
        <p:nvSpPr>
          <p:cNvPr id="10" name="文字方塊 9"/>
          <p:cNvSpPr txBox="1"/>
          <p:nvPr/>
        </p:nvSpPr>
        <p:spPr>
          <a:xfrm>
            <a:off x="4016896" y="2708920"/>
            <a:ext cx="5148572" cy="1107996"/>
          </a:xfrm>
          <a:prstGeom prst="rect">
            <a:avLst/>
          </a:prstGeom>
        </p:spPr>
        <p:style>
          <a:lnRef idx="2">
            <a:schemeClr val="accent2"/>
          </a:lnRef>
          <a:fillRef idx="1">
            <a:schemeClr val="lt1"/>
          </a:fillRef>
          <a:effectRef idx="0">
            <a:schemeClr val="accent2"/>
          </a:effectRef>
          <a:fontRef idx="minor">
            <a:schemeClr val="dk1"/>
          </a:fontRef>
        </p:style>
        <p:txBody>
          <a:bodyPr wrap="square" rtlCol="0">
            <a:spAutoFit/>
          </a:bodyPr>
          <a:lstStyle/>
          <a:p>
            <a:r>
              <a:rPr lang="zh-TW" altLang="en-US" sz="2200" dirty="0">
                <a:latin typeface="標楷體" pitchFamily="65" charset="-120"/>
                <a:ea typeface="標楷體" pitchFamily="65" charset="-120"/>
              </a:rPr>
              <a:t>共分為十章：總則、無障礙通路、樓梯、昇降設備、廁所盥洗室、輪椅觀眾席位、停車位、無障礙標誌、無障礙客房。</a:t>
            </a:r>
          </a:p>
        </p:txBody>
      </p:sp>
      <p:sp>
        <p:nvSpPr>
          <p:cNvPr id="11" name="文字方塊 10"/>
          <p:cNvSpPr txBox="1"/>
          <p:nvPr/>
        </p:nvSpPr>
        <p:spPr>
          <a:xfrm>
            <a:off x="4016896" y="4869161"/>
            <a:ext cx="5148572" cy="769441"/>
          </a:xfrm>
          <a:prstGeom prst="rect">
            <a:avLst/>
          </a:prstGeom>
        </p:spPr>
        <p:style>
          <a:lnRef idx="2">
            <a:schemeClr val="accent1"/>
          </a:lnRef>
          <a:fillRef idx="1">
            <a:schemeClr val="lt1"/>
          </a:fillRef>
          <a:effectRef idx="0">
            <a:schemeClr val="accent1"/>
          </a:effectRef>
          <a:fontRef idx="minor">
            <a:schemeClr val="dk1"/>
          </a:fontRef>
        </p:style>
        <p:txBody>
          <a:bodyPr wrap="square" rtlCol="0">
            <a:spAutoFit/>
          </a:bodyPr>
          <a:lstStyle/>
          <a:p>
            <a:r>
              <a:rPr lang="zh-TW" altLang="en-US" sz="2200" dirty="0">
                <a:latin typeface="標楷體" pitchFamily="65" charset="-120"/>
                <a:ea typeface="標楷體" pitchFamily="65" charset="-120"/>
              </a:rPr>
              <a:t>包括：基本尺寸、結帳櫃檯、服務台等提供設計參考。</a:t>
            </a:r>
          </a:p>
        </p:txBody>
      </p:sp>
      <p:sp>
        <p:nvSpPr>
          <p:cNvPr id="15"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7-10</a:t>
            </a:r>
          </a:p>
        </p:txBody>
      </p:sp>
      <p:sp>
        <p:nvSpPr>
          <p:cNvPr id="12" name="矩形 11"/>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9429817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內容版面配置區 3"/>
          <p:cNvSpPr txBox="1">
            <a:spLocks/>
          </p:cNvSpPr>
          <p:nvPr/>
        </p:nvSpPr>
        <p:spPr>
          <a:xfrm>
            <a:off x="435977" y="1124744"/>
            <a:ext cx="8915400" cy="5199856"/>
          </a:xfrm>
          <a:prstGeom prst="rect">
            <a:avLst/>
          </a:prstGeom>
        </p:spPr>
        <p:txBody>
          <a:bodyPr vert="horz" lIns="0" tIns="45718" rIns="18287" bIns="4571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endParaRPr lang="zh-TW" altLang="en-US" dirty="0">
              <a:latin typeface="標楷體" panose="03000509000000000000" pitchFamily="65" charset="-120"/>
              <a:ea typeface="標楷體" panose="03000509000000000000" pitchFamily="65" charset="-120"/>
            </a:endParaRPr>
          </a:p>
          <a:p>
            <a:pPr algn="l"/>
            <a:endParaRPr lang="zh-TW" altLang="en-US" dirty="0"/>
          </a:p>
        </p:txBody>
      </p:sp>
      <p:sp>
        <p:nvSpPr>
          <p:cNvPr id="11" name="矩形 10"/>
          <p:cNvSpPr/>
          <p:nvPr/>
        </p:nvSpPr>
        <p:spPr>
          <a:xfrm>
            <a:off x="3938887" y="2924943"/>
            <a:ext cx="5382598" cy="2952328"/>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91434" tIns="45718" rIns="91434" bIns="45718" rtlCol="0" anchor="ctr"/>
          <a:lstStyle/>
          <a:p>
            <a:pPr algn="ctr"/>
            <a:endParaRPr lang="zh-TW" altLang="en-US"/>
          </a:p>
        </p:txBody>
      </p:sp>
      <p:sp>
        <p:nvSpPr>
          <p:cNvPr id="12" name="矩形 11"/>
          <p:cNvSpPr/>
          <p:nvPr/>
        </p:nvSpPr>
        <p:spPr>
          <a:xfrm>
            <a:off x="3938887" y="1124743"/>
            <a:ext cx="5382598" cy="1368152"/>
          </a:xfrm>
          <a:prstGeom prst="rect">
            <a:avLst/>
          </a:prstGeom>
          <a:noFill/>
          <a:ln>
            <a:noFill/>
          </a:ln>
        </p:spPr>
        <p:style>
          <a:lnRef idx="2">
            <a:schemeClr val="accent5"/>
          </a:lnRef>
          <a:fillRef idx="1">
            <a:schemeClr val="lt1"/>
          </a:fillRef>
          <a:effectRef idx="0">
            <a:schemeClr val="accent5"/>
          </a:effectRef>
          <a:fontRef idx="minor">
            <a:schemeClr val="dk1"/>
          </a:fontRef>
        </p:style>
        <p:txBody>
          <a:bodyPr lIns="91434" tIns="45718" rIns="91434" bIns="45718" rtlCol="0" anchor="ctr"/>
          <a:lstStyle/>
          <a:p>
            <a:pPr algn="ctr"/>
            <a:endParaRPr lang="zh-TW" altLang="en-US"/>
          </a:p>
        </p:txBody>
      </p:sp>
      <p:sp>
        <p:nvSpPr>
          <p:cNvPr id="14" name="矩形 13"/>
          <p:cNvSpPr/>
          <p:nvPr/>
        </p:nvSpPr>
        <p:spPr>
          <a:xfrm>
            <a:off x="3724376" y="966424"/>
            <a:ext cx="1092121" cy="461665"/>
          </a:xfrm>
          <a:prstGeom prst="rect">
            <a:avLst/>
          </a:prstGeom>
          <a:noFill/>
          <a:ln>
            <a:solidFill>
              <a:schemeClr val="tx2"/>
            </a:solidFill>
          </a:ln>
        </p:spPr>
        <p:style>
          <a:lnRef idx="2">
            <a:schemeClr val="accent1"/>
          </a:lnRef>
          <a:fillRef idx="1">
            <a:schemeClr val="lt1"/>
          </a:fillRef>
          <a:effectRef idx="0">
            <a:schemeClr val="accent1"/>
          </a:effectRef>
          <a:fontRef idx="minor">
            <a:schemeClr val="dk1"/>
          </a:fontRef>
        </p:style>
        <p:txBody>
          <a:bodyPr wrap="square" lIns="91434" tIns="45718" rIns="91434" bIns="45718">
            <a:spAutoFit/>
          </a:bodyPr>
          <a:lstStyle/>
          <a:p>
            <a:r>
              <a:rPr lang="zh-TW" altLang="en-US" sz="2400" b="1" dirty="0">
                <a:solidFill>
                  <a:schemeClr val="tx1"/>
                </a:solidFill>
                <a:latin typeface="標楷體" pitchFamily="65" charset="-120"/>
                <a:ea typeface="標楷體" pitchFamily="65" charset="-120"/>
              </a:rPr>
              <a:t>第</a:t>
            </a:r>
            <a:r>
              <a:rPr lang="en-US" altLang="zh-TW" sz="2400" b="1" dirty="0">
                <a:solidFill>
                  <a:schemeClr val="tx1"/>
                </a:solidFill>
                <a:latin typeface="標楷體" pitchFamily="65" charset="-120"/>
                <a:ea typeface="標楷體" pitchFamily="65" charset="-120"/>
              </a:rPr>
              <a:t>2</a:t>
            </a:r>
            <a:r>
              <a:rPr lang="zh-TW" altLang="en-US" sz="2400" b="1" dirty="0">
                <a:solidFill>
                  <a:schemeClr val="tx1"/>
                </a:solidFill>
                <a:latin typeface="標楷體" pitchFamily="65" charset="-120"/>
                <a:ea typeface="標楷體" pitchFamily="65" charset="-120"/>
              </a:rPr>
              <a:t>條</a:t>
            </a:r>
          </a:p>
        </p:txBody>
      </p:sp>
      <p:sp>
        <p:nvSpPr>
          <p:cNvPr id="15" name="矩形 14"/>
          <p:cNvSpPr/>
          <p:nvPr/>
        </p:nvSpPr>
        <p:spPr>
          <a:xfrm>
            <a:off x="3782870" y="2636912"/>
            <a:ext cx="1248139" cy="461665"/>
          </a:xfrm>
          <a:prstGeom prst="rect">
            <a:avLst/>
          </a:prstGeom>
          <a:ln>
            <a:solidFill>
              <a:schemeClr val="tx2"/>
            </a:solidFill>
          </a:ln>
        </p:spPr>
        <p:style>
          <a:lnRef idx="2">
            <a:schemeClr val="accent1"/>
          </a:lnRef>
          <a:fillRef idx="1">
            <a:schemeClr val="lt1"/>
          </a:fillRef>
          <a:effectRef idx="0">
            <a:schemeClr val="accent1"/>
          </a:effectRef>
          <a:fontRef idx="minor">
            <a:schemeClr val="dk1"/>
          </a:fontRef>
        </p:style>
        <p:txBody>
          <a:bodyPr wrap="square" lIns="91434" tIns="45718" rIns="91434" bIns="45718">
            <a:spAutoFit/>
          </a:bodyPr>
          <a:lstStyle/>
          <a:p>
            <a:r>
              <a:rPr lang="zh-TW" altLang="en-US" sz="2400" b="1" dirty="0">
                <a:solidFill>
                  <a:schemeClr val="tx1"/>
                </a:solidFill>
                <a:latin typeface="標楷體" pitchFamily="65" charset="-120"/>
                <a:ea typeface="標楷體" pitchFamily="65" charset="-120"/>
              </a:rPr>
              <a:t>第</a:t>
            </a:r>
            <a:r>
              <a:rPr lang="en-US" altLang="zh-TW" sz="2400" b="1" dirty="0">
                <a:solidFill>
                  <a:schemeClr val="tx1"/>
                </a:solidFill>
                <a:latin typeface="標楷體" pitchFamily="65" charset="-120"/>
                <a:ea typeface="標楷體" pitchFamily="65" charset="-120"/>
              </a:rPr>
              <a:t>11</a:t>
            </a:r>
            <a:r>
              <a:rPr lang="zh-TW" altLang="en-US" sz="2400" b="1" dirty="0">
                <a:solidFill>
                  <a:schemeClr val="tx1"/>
                </a:solidFill>
                <a:latin typeface="標楷體" pitchFamily="65" charset="-120"/>
                <a:ea typeface="標楷體" pitchFamily="65" charset="-120"/>
              </a:rPr>
              <a:t>條 </a:t>
            </a:r>
          </a:p>
        </p:txBody>
      </p:sp>
      <p:cxnSp>
        <p:nvCxnSpPr>
          <p:cNvPr id="16" name="直線接點 15"/>
          <p:cNvCxnSpPr/>
          <p:nvPr/>
        </p:nvCxnSpPr>
        <p:spPr>
          <a:xfrm flipH="1">
            <a:off x="3236809" y="1124743"/>
            <a:ext cx="468052" cy="0"/>
          </a:xfrm>
          <a:prstGeom prst="line">
            <a:avLst/>
          </a:prstGeom>
        </p:spPr>
        <p:style>
          <a:lnRef idx="3">
            <a:schemeClr val="accent1"/>
          </a:lnRef>
          <a:fillRef idx="0">
            <a:schemeClr val="accent1"/>
          </a:fillRef>
          <a:effectRef idx="2">
            <a:schemeClr val="accent1"/>
          </a:effectRef>
          <a:fontRef idx="minor">
            <a:schemeClr val="tx1"/>
          </a:fontRef>
        </p:style>
      </p:cxnSp>
      <p:cxnSp>
        <p:nvCxnSpPr>
          <p:cNvPr id="17" name="直線接點 16"/>
          <p:cNvCxnSpPr/>
          <p:nvPr/>
        </p:nvCxnSpPr>
        <p:spPr>
          <a:xfrm>
            <a:off x="3236809" y="1124743"/>
            <a:ext cx="0" cy="2592288"/>
          </a:xfrm>
          <a:prstGeom prst="line">
            <a:avLst/>
          </a:prstGeom>
        </p:spPr>
        <p:style>
          <a:lnRef idx="3">
            <a:schemeClr val="accent1"/>
          </a:lnRef>
          <a:fillRef idx="0">
            <a:schemeClr val="accent1"/>
          </a:fillRef>
          <a:effectRef idx="2">
            <a:schemeClr val="accent1"/>
          </a:effectRef>
          <a:fontRef idx="minor">
            <a:schemeClr val="tx1"/>
          </a:fontRef>
        </p:style>
      </p:cxnSp>
      <p:cxnSp>
        <p:nvCxnSpPr>
          <p:cNvPr id="18" name="直線接點 17"/>
          <p:cNvCxnSpPr/>
          <p:nvPr/>
        </p:nvCxnSpPr>
        <p:spPr>
          <a:xfrm flipH="1">
            <a:off x="3236809" y="2852935"/>
            <a:ext cx="546061" cy="0"/>
          </a:xfrm>
          <a:prstGeom prst="line">
            <a:avLst/>
          </a:prstGeom>
        </p:spPr>
        <p:style>
          <a:lnRef idx="3">
            <a:schemeClr val="accent1"/>
          </a:lnRef>
          <a:fillRef idx="0">
            <a:schemeClr val="accent1"/>
          </a:fillRef>
          <a:effectRef idx="2">
            <a:schemeClr val="accent1"/>
          </a:effectRef>
          <a:fontRef idx="minor">
            <a:schemeClr val="tx1"/>
          </a:fontRef>
        </p:style>
      </p:cxnSp>
      <p:sp>
        <p:nvSpPr>
          <p:cNvPr id="19" name="矩形 18"/>
          <p:cNvSpPr/>
          <p:nvPr/>
        </p:nvSpPr>
        <p:spPr>
          <a:xfrm>
            <a:off x="3470838" y="1484786"/>
            <a:ext cx="5730635" cy="1015663"/>
          </a:xfrm>
          <a:prstGeom prst="rect">
            <a:avLst/>
          </a:prstGeom>
        </p:spPr>
        <p:txBody>
          <a:bodyPr wrap="square" lIns="91434" tIns="45718" rIns="91434" bIns="45718">
            <a:spAutoFit/>
          </a:bodyPr>
          <a:lstStyle/>
          <a:p>
            <a:pPr marL="542891"/>
            <a:r>
              <a:rPr lang="zh-TW" altLang="en-US" sz="2000" dirty="0">
                <a:latin typeface="標楷體" panose="03000509000000000000" pitchFamily="65" charset="-120"/>
                <a:ea typeface="標楷體" panose="03000509000000000000" pitchFamily="65" charset="-120"/>
              </a:rPr>
              <a:t>違章建築，是指建築法適用地區內</a:t>
            </a:r>
            <a:r>
              <a:rPr lang="en-US" altLang="zh-TW" sz="2000" dirty="0">
                <a:latin typeface="標楷體" panose="03000509000000000000" pitchFamily="65" charset="-120"/>
                <a:ea typeface="標楷體" panose="03000509000000000000" pitchFamily="65" charset="-120"/>
              </a:rPr>
              <a:t>:</a:t>
            </a:r>
          </a:p>
          <a:p>
            <a:pPr marL="542891"/>
            <a:r>
              <a:rPr lang="zh-TW" altLang="en-US" sz="2000" b="1" u="sng" dirty="0">
                <a:latin typeface="標楷體" panose="03000509000000000000" pitchFamily="65" charset="-120"/>
                <a:ea typeface="標楷體" panose="03000509000000000000" pitchFamily="65" charset="-120"/>
              </a:rPr>
              <a:t>未依法申請當地主管建築機關之審查許可</a:t>
            </a:r>
            <a:endParaRPr lang="en-US" altLang="zh-TW" sz="2000" b="1" u="sng" dirty="0">
              <a:latin typeface="標楷體" panose="03000509000000000000" pitchFamily="65" charset="-120"/>
              <a:ea typeface="標楷體" panose="03000509000000000000" pitchFamily="65" charset="-120"/>
            </a:endParaRPr>
          </a:p>
          <a:p>
            <a:pPr marL="542891"/>
            <a:r>
              <a:rPr lang="zh-TW" altLang="en-US" sz="2000" b="1" u="sng" dirty="0">
                <a:latin typeface="標楷體" panose="03000509000000000000" pitchFamily="65" charset="-120"/>
                <a:ea typeface="標楷體" panose="03000509000000000000" pitchFamily="65" charset="-120"/>
              </a:rPr>
              <a:t>而擅自興建的建築物。</a:t>
            </a:r>
            <a:endParaRPr lang="en-US" altLang="zh-TW" sz="2000" b="1" u="sng" dirty="0">
              <a:latin typeface="標楷體" panose="03000509000000000000" pitchFamily="65" charset="-120"/>
              <a:ea typeface="標楷體" panose="03000509000000000000" pitchFamily="65" charset="-120"/>
            </a:endParaRPr>
          </a:p>
        </p:txBody>
      </p:sp>
      <p:cxnSp>
        <p:nvCxnSpPr>
          <p:cNvPr id="20" name="直線接點 19"/>
          <p:cNvCxnSpPr/>
          <p:nvPr/>
        </p:nvCxnSpPr>
        <p:spPr>
          <a:xfrm flipH="1">
            <a:off x="2846766" y="3717031"/>
            <a:ext cx="390043" cy="0"/>
          </a:xfrm>
          <a:prstGeom prst="line">
            <a:avLst/>
          </a:prstGeom>
        </p:spPr>
        <p:style>
          <a:lnRef idx="3">
            <a:schemeClr val="accent1"/>
          </a:lnRef>
          <a:fillRef idx="0">
            <a:schemeClr val="accent1"/>
          </a:fillRef>
          <a:effectRef idx="2">
            <a:schemeClr val="accent1"/>
          </a:effectRef>
          <a:fontRef idx="minor">
            <a:schemeClr val="tx1"/>
          </a:fontRef>
        </p:style>
      </p:cxnSp>
      <p:sp>
        <p:nvSpPr>
          <p:cNvPr id="21" name="矩形 20"/>
          <p:cNvSpPr/>
          <p:nvPr/>
        </p:nvSpPr>
        <p:spPr>
          <a:xfrm>
            <a:off x="3470835" y="3212976"/>
            <a:ext cx="5616624" cy="1862044"/>
          </a:xfrm>
          <a:prstGeom prst="rect">
            <a:avLst/>
          </a:prstGeom>
        </p:spPr>
        <p:txBody>
          <a:bodyPr wrap="square" lIns="91434" tIns="45718" rIns="91434" bIns="45718">
            <a:spAutoFit/>
          </a:bodyPr>
          <a:lstStyle/>
          <a:p>
            <a:pPr marL="542891"/>
            <a:r>
              <a:rPr lang="zh-TW" altLang="en-US" sz="2000" b="1" dirty="0">
                <a:latin typeface="標楷體" panose="03000509000000000000" pitchFamily="65" charset="-120"/>
                <a:ea typeface="標楷體" panose="03000509000000000000" pitchFamily="65" charset="-120"/>
              </a:rPr>
              <a:t>舊違章建築</a:t>
            </a:r>
            <a:r>
              <a:rPr lang="en-US" altLang="zh-TW" sz="2000" b="1" dirty="0">
                <a:latin typeface="標楷體" panose="03000509000000000000" pitchFamily="65" charset="-120"/>
                <a:ea typeface="標楷體" panose="03000509000000000000" pitchFamily="65" charset="-120"/>
              </a:rPr>
              <a:t>:</a:t>
            </a:r>
          </a:p>
          <a:p>
            <a:pPr marL="542891"/>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妨礙都市計畫、公共交通、公共安全、公共衛生、防空疏散、軍事設施及對市容觀瞻有重大影響者</a:t>
            </a:r>
            <a:r>
              <a:rPr lang="en-US" altLang="zh-TW" sz="2000" dirty="0">
                <a:latin typeface="標楷體" panose="03000509000000000000" pitchFamily="65" charset="-120"/>
                <a:ea typeface="標楷體" panose="03000509000000000000" pitchFamily="65" charset="-120"/>
              </a:rPr>
              <a:t>)</a:t>
            </a:r>
          </a:p>
          <a:p>
            <a:pPr marL="542891"/>
            <a:r>
              <a:rPr lang="zh-TW" altLang="en-US" sz="2000" b="1" u="sng" dirty="0">
                <a:latin typeface="標楷體" panose="03000509000000000000" pitchFamily="65" charset="-120"/>
                <a:ea typeface="標楷體" panose="03000509000000000000" pitchFamily="65" charset="-120"/>
              </a:rPr>
              <a:t>由縣政府實地勘查、劃分下列地區分別處理：</a:t>
            </a:r>
          </a:p>
          <a:p>
            <a:pPr marL="542891"/>
            <a:endParaRPr lang="en-US" altLang="zh-TW" sz="1500" dirty="0">
              <a:latin typeface="標楷體" panose="03000509000000000000" pitchFamily="65" charset="-120"/>
              <a:ea typeface="標楷體" panose="03000509000000000000" pitchFamily="65" charset="-120"/>
            </a:endParaRPr>
          </a:p>
        </p:txBody>
      </p:sp>
      <p:sp>
        <p:nvSpPr>
          <p:cNvPr id="22" name="矩形 21"/>
          <p:cNvSpPr/>
          <p:nvPr/>
        </p:nvSpPr>
        <p:spPr>
          <a:xfrm>
            <a:off x="3470834" y="4797152"/>
            <a:ext cx="5514613" cy="1323435"/>
          </a:xfrm>
          <a:prstGeom prst="rect">
            <a:avLst/>
          </a:prstGeom>
        </p:spPr>
        <p:txBody>
          <a:bodyPr wrap="square" lIns="91434" tIns="45718" rIns="91434" bIns="45718">
            <a:spAutoFit/>
          </a:bodyPr>
          <a:lstStyle/>
          <a:p>
            <a:pPr indent="542891"/>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必須限期拆遷地區。</a:t>
            </a:r>
          </a:p>
          <a:p>
            <a:pPr indent="542891"/>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配合實施都市計畫拆遷地區。</a:t>
            </a:r>
          </a:p>
          <a:p>
            <a:pPr indent="542891"/>
            <a:r>
              <a:rPr lang="en-US" altLang="zh-TW" sz="2000" dirty="0">
                <a:latin typeface="標楷體" panose="03000509000000000000" pitchFamily="65" charset="-120"/>
                <a:ea typeface="標楷體" panose="03000509000000000000" pitchFamily="65" charset="-120"/>
              </a:rPr>
              <a:t>3.</a:t>
            </a:r>
            <a:r>
              <a:rPr lang="zh-TW" altLang="en-US" sz="2000" dirty="0">
                <a:latin typeface="標楷體" panose="03000509000000000000" pitchFamily="65" charset="-120"/>
                <a:ea typeface="標楷體" panose="03000509000000000000" pitchFamily="65" charset="-120"/>
              </a:rPr>
              <a:t>其他必須整理地區。</a:t>
            </a:r>
            <a:endParaRPr lang="en-US" altLang="zh-TW" sz="2000" dirty="0">
              <a:latin typeface="標楷體" panose="03000509000000000000" pitchFamily="65" charset="-120"/>
              <a:ea typeface="標楷體" panose="03000509000000000000" pitchFamily="65" charset="-120"/>
            </a:endParaRPr>
          </a:p>
          <a:p>
            <a:pPr indent="542891"/>
            <a:r>
              <a:rPr lang="zh-TW" altLang="en-US" sz="2000" b="1" u="sng" dirty="0">
                <a:latin typeface="標楷體" panose="03000509000000000000" pitchFamily="65" charset="-120"/>
                <a:ea typeface="標楷體" panose="03000509000000000000" pitchFamily="65" charset="-120"/>
              </a:rPr>
              <a:t>經勘定後公告限定期限內拆遷或整理。</a:t>
            </a:r>
          </a:p>
        </p:txBody>
      </p:sp>
      <p:sp>
        <p:nvSpPr>
          <p:cNvPr id="23" name="矩形 22"/>
          <p:cNvSpPr/>
          <p:nvPr/>
        </p:nvSpPr>
        <p:spPr>
          <a:xfrm>
            <a:off x="1775461" y="2708921"/>
            <a:ext cx="1255453" cy="370342"/>
          </a:xfrm>
          <a:prstGeom prst="rect">
            <a:avLst/>
          </a:prstGeom>
        </p:spPr>
        <p:txBody>
          <a:bodyPr wrap="none" lIns="91434" tIns="45718" rIns="91434" bIns="45718">
            <a:spAutoFit/>
          </a:bodyPr>
          <a:lstStyle/>
          <a:p>
            <a:pPr lvl="0"/>
            <a:r>
              <a:rPr lang="zh-TW" altLang="en-US" b="1" dirty="0">
                <a:solidFill>
                  <a:srgbClr val="002060"/>
                </a:solidFill>
                <a:latin typeface="標楷體" pitchFamily="65" charset="-120"/>
                <a:ea typeface="標楷體" pitchFamily="65" charset="-120"/>
              </a:rPr>
              <a:t>第</a:t>
            </a:r>
            <a:r>
              <a:rPr lang="en-US" altLang="zh-TW" b="1" dirty="0">
                <a:solidFill>
                  <a:srgbClr val="002060"/>
                </a:solidFill>
                <a:latin typeface="標楷體" pitchFamily="65" charset="-120"/>
                <a:ea typeface="標楷體" pitchFamily="65" charset="-120"/>
              </a:rPr>
              <a:t>97</a:t>
            </a:r>
            <a:r>
              <a:rPr lang="zh-TW" altLang="en-US" b="1" dirty="0">
                <a:solidFill>
                  <a:srgbClr val="002060"/>
                </a:solidFill>
                <a:latin typeface="標楷體" pitchFamily="65" charset="-120"/>
                <a:ea typeface="標楷體" pitchFamily="65" charset="-120"/>
              </a:rPr>
              <a:t>條之</a:t>
            </a:r>
            <a:r>
              <a:rPr lang="en-US" altLang="zh-TW" b="1" dirty="0">
                <a:solidFill>
                  <a:srgbClr val="002060"/>
                </a:solidFill>
                <a:latin typeface="標楷體" pitchFamily="65" charset="-120"/>
                <a:ea typeface="標楷體" pitchFamily="65" charset="-120"/>
              </a:rPr>
              <a:t>2</a:t>
            </a:r>
            <a:endParaRPr lang="zh-TW" altLang="en-US" b="1" dirty="0">
              <a:solidFill>
                <a:srgbClr val="002060"/>
              </a:solidFill>
              <a:latin typeface="標楷體" pitchFamily="65" charset="-120"/>
              <a:ea typeface="標楷體" pitchFamily="65" charset="-120"/>
            </a:endParaRPr>
          </a:p>
        </p:txBody>
      </p:sp>
      <p:sp>
        <p:nvSpPr>
          <p:cNvPr id="24" name="文字方塊 23"/>
          <p:cNvSpPr txBox="1"/>
          <p:nvPr/>
        </p:nvSpPr>
        <p:spPr>
          <a:xfrm>
            <a:off x="233475" y="523220"/>
            <a:ext cx="5616624" cy="523220"/>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一</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違章建築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法源</a:t>
            </a:r>
          </a:p>
        </p:txBody>
      </p:sp>
      <p:sp>
        <p:nvSpPr>
          <p:cNvPr id="3" name="向下箭號 2"/>
          <p:cNvSpPr/>
          <p:nvPr/>
        </p:nvSpPr>
        <p:spPr>
          <a:xfrm>
            <a:off x="1064567" y="2478085"/>
            <a:ext cx="648072" cy="749699"/>
          </a:xfrm>
          <a:prstGeom prst="downArrow">
            <a:avLst/>
          </a:prstGeom>
          <a:noFill/>
        </p:spPr>
        <p:style>
          <a:lnRef idx="2">
            <a:schemeClr val="accent2"/>
          </a:lnRef>
          <a:fillRef idx="1">
            <a:schemeClr val="lt1"/>
          </a:fillRef>
          <a:effectRef idx="0">
            <a:schemeClr val="accent2"/>
          </a:effectRef>
          <a:fontRef idx="minor">
            <a:schemeClr val="dk1"/>
          </a:fontRef>
        </p:style>
        <p:txBody>
          <a:bodyPr rtlCol="0" anchor="ctr"/>
          <a:lstStyle/>
          <a:p>
            <a:pPr algn="ctr"/>
            <a:endParaRPr lang="zh-TW" altLang="en-US"/>
          </a:p>
        </p:txBody>
      </p:sp>
      <p:sp>
        <p:nvSpPr>
          <p:cNvPr id="30"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1-1</a:t>
            </a:r>
          </a:p>
        </p:txBody>
      </p:sp>
      <p:sp>
        <p:nvSpPr>
          <p:cNvPr id="31" name="矩形 30"/>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32" name="圓角矩形 31"/>
          <p:cNvSpPr/>
          <p:nvPr/>
        </p:nvSpPr>
        <p:spPr>
          <a:xfrm>
            <a:off x="652463" y="1166062"/>
            <a:ext cx="2232248" cy="1312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200" b="1" dirty="0">
                <a:latin typeface="標楷體" pitchFamily="65" charset="-120"/>
                <a:ea typeface="標楷體" pitchFamily="65" charset="-120"/>
              </a:rPr>
              <a:t>建築法</a:t>
            </a:r>
            <a:endParaRPr lang="en-US" altLang="zh-TW" sz="3200" b="1" dirty="0">
              <a:latin typeface="標楷體" pitchFamily="65" charset="-120"/>
              <a:ea typeface="標楷體" pitchFamily="65" charset="-120"/>
            </a:endParaRPr>
          </a:p>
        </p:txBody>
      </p:sp>
      <p:sp>
        <p:nvSpPr>
          <p:cNvPr id="33" name="圓角矩形 32"/>
          <p:cNvSpPr/>
          <p:nvPr/>
        </p:nvSpPr>
        <p:spPr>
          <a:xfrm>
            <a:off x="627565" y="3252754"/>
            <a:ext cx="2232248" cy="1312023"/>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ctr"/>
            <a:r>
              <a:rPr lang="zh-TW" altLang="en-US" sz="3200" b="1" dirty="0">
                <a:latin typeface="標楷體" pitchFamily="65" charset="-120"/>
                <a:ea typeface="標楷體" pitchFamily="65" charset="-120"/>
              </a:rPr>
              <a:t>違章建築</a:t>
            </a:r>
            <a:endParaRPr lang="en-US" altLang="zh-TW" sz="3200" b="1" dirty="0">
              <a:latin typeface="標楷體" pitchFamily="65" charset="-120"/>
              <a:ea typeface="標楷體" pitchFamily="65" charset="-120"/>
            </a:endParaRPr>
          </a:p>
          <a:p>
            <a:pPr lvl="0" algn="ctr"/>
            <a:r>
              <a:rPr lang="zh-TW" altLang="en-US" sz="3200" b="1" dirty="0">
                <a:latin typeface="標楷體" pitchFamily="65" charset="-120"/>
                <a:ea typeface="標楷體" pitchFamily="65" charset="-120"/>
              </a:rPr>
              <a:t>處理辦法</a:t>
            </a:r>
            <a:endParaRPr lang="zh-TW" altLang="en-US" sz="3200" dirty="0">
              <a:latin typeface="標楷體" pitchFamily="65" charset="-120"/>
              <a:ea typeface="標楷體" pitchFamily="65" charset="-120"/>
            </a:endParaRPr>
          </a:p>
        </p:txBody>
      </p:sp>
      <p:sp>
        <p:nvSpPr>
          <p:cNvPr id="25" name="矩形 24"/>
          <p:cNvSpPr/>
          <p:nvPr/>
        </p:nvSpPr>
        <p:spPr>
          <a:xfrm>
            <a:off x="4520952" y="6093296"/>
            <a:ext cx="5256584" cy="307773"/>
          </a:xfrm>
          <a:prstGeom prst="rect">
            <a:avLst/>
          </a:prstGeom>
        </p:spPr>
        <p:txBody>
          <a:bodyPr wrap="square" lIns="91434" tIns="45718" rIns="91434" bIns="45718">
            <a:spAutoFit/>
          </a:bodyPr>
          <a:lstStyle/>
          <a:p>
            <a:r>
              <a:rPr lang="zh-TW" altLang="en-US" sz="1400" dirty="0">
                <a:latin typeface="標楷體" panose="03000509000000000000" pitchFamily="65" charset="-120"/>
                <a:ea typeface="標楷體" panose="03000509000000000000" pitchFamily="65" charset="-120"/>
              </a:rPr>
              <a:t>依</a:t>
            </a:r>
            <a:r>
              <a:rPr lang="zh-TW" altLang="zh-TW" sz="1400" dirty="0">
                <a:latin typeface="標楷體" panose="03000509000000000000" pitchFamily="65" charset="-120"/>
                <a:ea typeface="標楷體" panose="03000509000000000000" pitchFamily="65" charset="-120"/>
              </a:rPr>
              <a:t>違章建築</a:t>
            </a:r>
            <a:r>
              <a:rPr lang="zh-TW" altLang="en-US" sz="1400" dirty="0">
                <a:latin typeface="標楷體" panose="03000509000000000000" pitchFamily="65" charset="-120"/>
                <a:ea typeface="標楷體" panose="03000509000000000000" pitchFamily="65" charset="-120"/>
              </a:rPr>
              <a:t>處理辦法 內政部</a:t>
            </a:r>
            <a:r>
              <a:rPr lang="en-US" altLang="zh-TW" sz="1400" dirty="0">
                <a:latin typeface="標楷體" panose="03000509000000000000" pitchFamily="65" charset="-120"/>
                <a:ea typeface="標楷體" panose="03000509000000000000" pitchFamily="65" charset="-120"/>
              </a:rPr>
              <a:t>46.12.7</a:t>
            </a:r>
            <a:r>
              <a:rPr lang="zh-TW" altLang="en-US" sz="1400" dirty="0">
                <a:latin typeface="標楷體" panose="03000509000000000000" pitchFamily="65" charset="-120"/>
                <a:ea typeface="標楷體" panose="03000509000000000000" pitchFamily="65" charset="-120"/>
              </a:rPr>
              <a:t>台內地字第</a:t>
            </a:r>
            <a:r>
              <a:rPr lang="en-US" altLang="zh-TW" sz="1400" dirty="0">
                <a:latin typeface="標楷體" panose="03000509000000000000" pitchFamily="65" charset="-120"/>
                <a:ea typeface="標楷體" panose="03000509000000000000" pitchFamily="65" charset="-120"/>
              </a:rPr>
              <a:t>126192</a:t>
            </a:r>
            <a:r>
              <a:rPr lang="zh-TW" altLang="en-US" sz="1400" dirty="0">
                <a:latin typeface="標楷體" panose="03000509000000000000" pitchFamily="65" charset="-120"/>
                <a:ea typeface="標楷體" panose="03000509000000000000" pitchFamily="65" charset="-120"/>
              </a:rPr>
              <a:t>號令發布</a:t>
            </a:r>
            <a:endParaRPr lang="en-US" altLang="zh-TW" sz="14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15479414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性能規定</a:t>
            </a:r>
          </a:p>
        </p:txBody>
      </p:sp>
      <p:sp>
        <p:nvSpPr>
          <p:cNvPr id="5" name="文字方塊 4"/>
          <p:cNvSpPr txBox="1"/>
          <p:nvPr/>
        </p:nvSpPr>
        <p:spPr>
          <a:xfrm>
            <a:off x="350489" y="1892440"/>
            <a:ext cx="4992555" cy="2062103"/>
          </a:xfrm>
          <a:prstGeom prst="rect">
            <a:avLst/>
          </a:prstGeom>
          <a:noFill/>
        </p:spPr>
        <p:txBody>
          <a:bodyPr vert="horz" wrap="square" rtlCol="0">
            <a:spAutoFit/>
          </a:bodyPr>
          <a:lstStyle/>
          <a:p>
            <a:r>
              <a:rPr lang="en-US" altLang="zh-TW" sz="2200" dirty="0">
                <a:latin typeface="標楷體" pitchFamily="65" charset="-120"/>
                <a:ea typeface="標楷體" pitchFamily="65" charset="-120"/>
              </a:rPr>
              <a:t>102 </a:t>
            </a:r>
            <a:r>
              <a:rPr lang="zh-TW" altLang="en-US" sz="2200" dirty="0">
                <a:solidFill>
                  <a:schemeClr val="accent2"/>
                </a:solidFill>
                <a:effectLst>
                  <a:outerShdw blurRad="38100" dist="38100" dir="2700000" algn="tl">
                    <a:srgbClr val="000000">
                      <a:alpha val="43137"/>
                    </a:srgbClr>
                  </a:outerShdw>
                </a:effectLst>
                <a:latin typeface="標楷體" pitchFamily="65" charset="-120"/>
                <a:ea typeface="標楷體" pitchFamily="65" charset="-120"/>
              </a:rPr>
              <a:t>適用範圍</a:t>
            </a:r>
            <a:endParaRPr lang="en-US" altLang="zh-TW" sz="2200" dirty="0">
              <a:solidFill>
                <a:schemeClr val="accent2"/>
              </a:solidFill>
              <a:effectLst>
                <a:outerShdw blurRad="38100" dist="38100" dir="2700000" algn="tl">
                  <a:srgbClr val="000000">
                    <a:alpha val="43137"/>
                  </a:srgbClr>
                </a:outerShdw>
              </a:effectLst>
              <a:latin typeface="標楷體" pitchFamily="65" charset="-120"/>
              <a:ea typeface="標楷體" pitchFamily="65" charset="-120"/>
            </a:endParaRPr>
          </a:p>
          <a:p>
            <a:pPr>
              <a:buClr>
                <a:schemeClr val="accent1"/>
              </a:buClr>
              <a:buFont typeface="Wingdings" pitchFamily="2" charset="2"/>
              <a:buChar char="n"/>
            </a:pPr>
            <a:r>
              <a:rPr lang="zh-TW" altLang="en-US" sz="2200" dirty="0">
                <a:latin typeface="標楷體" pitchFamily="65" charset="-120"/>
                <a:ea typeface="標楷體" pitchFamily="65" charset="-120"/>
              </a:rPr>
              <a:t>建築物無障礙設施設計依本規範規定。但經檢附申請書及評估報告或其他證明文件，向</a:t>
            </a:r>
            <a:r>
              <a:rPr lang="zh-TW" altLang="en-US" sz="2200" u="sng" dirty="0">
                <a:solidFill>
                  <a:schemeClr val="accent2"/>
                </a:solidFill>
                <a:latin typeface="標楷體" pitchFamily="65" charset="-120"/>
                <a:ea typeface="標楷體" pitchFamily="65" charset="-120"/>
              </a:rPr>
              <a:t>中央主管建築機關認可</a:t>
            </a:r>
            <a:r>
              <a:rPr lang="zh-TW" altLang="en-US" sz="2200" dirty="0">
                <a:latin typeface="標楷體" pitchFamily="65" charset="-120"/>
                <a:ea typeface="標楷體" pitchFamily="65" charset="-120"/>
              </a:rPr>
              <a:t>者，其設計得不適用本規範一部或全部之規定。</a:t>
            </a:r>
            <a:endParaRPr lang="en-US" altLang="zh-TW" sz="2200" dirty="0">
              <a:latin typeface="標楷體" pitchFamily="65" charset="-120"/>
              <a:ea typeface="標楷體" pitchFamily="65" charset="-120"/>
            </a:endParaRPr>
          </a:p>
          <a:p>
            <a:endParaRPr lang="zh-TW" altLang="en-US" dirty="0">
              <a:latin typeface="標楷體" pitchFamily="65" charset="-120"/>
              <a:ea typeface="標楷體" pitchFamily="65" charset="-120"/>
            </a:endParaRPr>
          </a:p>
        </p:txBody>
      </p:sp>
      <p:pic>
        <p:nvPicPr>
          <p:cNvPr id="6" name="圖片 5" descr="456789.jpg"/>
          <p:cNvPicPr>
            <a:picLocks noChangeAspect="1"/>
          </p:cNvPicPr>
          <p:nvPr/>
        </p:nvPicPr>
        <p:blipFill>
          <a:blip r:embed="rId3" cstate="print"/>
          <a:stretch>
            <a:fillRect/>
          </a:stretch>
        </p:blipFill>
        <p:spPr>
          <a:xfrm>
            <a:off x="5733088" y="944586"/>
            <a:ext cx="3900433" cy="2484415"/>
          </a:xfrm>
          <a:prstGeom prst="rect">
            <a:avLst/>
          </a:prstGeom>
        </p:spPr>
      </p:pic>
      <p:pic>
        <p:nvPicPr>
          <p:cNvPr id="7" name="圖片 6" descr="78945.jpg"/>
          <p:cNvPicPr>
            <a:picLocks noChangeAspect="1"/>
          </p:cNvPicPr>
          <p:nvPr/>
        </p:nvPicPr>
        <p:blipFill>
          <a:blip r:embed="rId4" cstate="print"/>
          <a:stretch>
            <a:fillRect/>
          </a:stretch>
        </p:blipFill>
        <p:spPr>
          <a:xfrm>
            <a:off x="5733087" y="3645024"/>
            <a:ext cx="3900433" cy="2351458"/>
          </a:xfrm>
          <a:prstGeom prst="rect">
            <a:avLst/>
          </a:prstGeom>
        </p:spPr>
      </p:pic>
      <p:sp>
        <p:nvSpPr>
          <p:cNvPr id="10" name="矩形 9"/>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7-11</a:t>
            </a:r>
          </a:p>
        </p:txBody>
      </p:sp>
      <p:sp>
        <p:nvSpPr>
          <p:cNvPr id="8" name="矩形 7"/>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815141181"/>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通則</a:t>
            </a:r>
          </a:p>
        </p:txBody>
      </p:sp>
      <p:pic>
        <p:nvPicPr>
          <p:cNvPr id="4" name="Picture 2"/>
          <p:cNvPicPr>
            <a:picLocks noChangeAspect="1" noChangeArrowheads="1"/>
          </p:cNvPicPr>
          <p:nvPr/>
        </p:nvPicPr>
        <p:blipFill>
          <a:blip r:embed="rId3" cstate="print"/>
          <a:srcRect/>
          <a:stretch>
            <a:fillRect/>
          </a:stretch>
        </p:blipFill>
        <p:spPr bwMode="auto">
          <a:xfrm>
            <a:off x="6177136" y="1268760"/>
            <a:ext cx="2632173" cy="2716388"/>
          </a:xfrm>
          <a:prstGeom prst="rect">
            <a:avLst/>
          </a:prstGeom>
          <a:noFill/>
          <a:ln w="9525">
            <a:noFill/>
            <a:miter lim="800000"/>
            <a:headEnd/>
            <a:tailEnd/>
          </a:ln>
        </p:spPr>
      </p:pic>
      <p:pic>
        <p:nvPicPr>
          <p:cNvPr id="9" name="內容版面配置區 8" descr="123ssa.jpg"/>
          <p:cNvPicPr>
            <a:picLocks noGrp="1" noChangeAspect="1"/>
          </p:cNvPicPr>
          <p:nvPr>
            <p:ph idx="1"/>
          </p:nvPr>
        </p:nvPicPr>
        <p:blipFill>
          <a:blip r:embed="rId4" cstate="print"/>
          <a:stretch>
            <a:fillRect/>
          </a:stretch>
        </p:blipFill>
        <p:spPr>
          <a:xfrm>
            <a:off x="5789222" y="3933056"/>
            <a:ext cx="3412250" cy="2160240"/>
          </a:xfrm>
        </p:spPr>
      </p:pic>
      <p:sp>
        <p:nvSpPr>
          <p:cNvPr id="10" name="矩形 9"/>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7-12</a:t>
            </a:r>
          </a:p>
        </p:txBody>
      </p:sp>
      <p:sp>
        <p:nvSpPr>
          <p:cNvPr id="8" name="矩形 7"/>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2" name="文字方塊 11">
            <a:extLst>
              <a:ext uri="{FF2B5EF4-FFF2-40B4-BE49-F238E27FC236}">
                <a16:creationId xmlns:a16="http://schemas.microsoft.com/office/drawing/2014/main" id="{CCE5CB38-7E59-4669-B91E-482165ABB8E0}"/>
              </a:ext>
            </a:extLst>
          </p:cNvPr>
          <p:cNvSpPr txBox="1"/>
          <p:nvPr/>
        </p:nvSpPr>
        <p:spPr>
          <a:xfrm>
            <a:off x="350489" y="1892440"/>
            <a:ext cx="5322591" cy="2123658"/>
          </a:xfrm>
          <a:prstGeom prst="rect">
            <a:avLst/>
          </a:prstGeom>
          <a:noFill/>
        </p:spPr>
        <p:txBody>
          <a:bodyPr vert="horz" wrap="square" rtlCol="0">
            <a:spAutoFit/>
          </a:bodyPr>
          <a:lstStyle/>
          <a:p>
            <a:r>
              <a:rPr lang="en-US" altLang="zh-TW" sz="2200" dirty="0">
                <a:latin typeface="標楷體" pitchFamily="65" charset="-120"/>
                <a:ea typeface="標楷體" pitchFamily="65" charset="-120"/>
              </a:rPr>
              <a:t>103.1 </a:t>
            </a:r>
            <a:r>
              <a:rPr lang="zh-TW" altLang="en-US" sz="2200" dirty="0">
                <a:solidFill>
                  <a:schemeClr val="accent2"/>
                </a:solidFill>
                <a:effectLst>
                  <a:outerShdw blurRad="38100" dist="38100" dir="2700000" algn="tl">
                    <a:srgbClr val="000000">
                      <a:alpha val="43137"/>
                    </a:srgbClr>
                  </a:outerShdw>
                </a:effectLst>
                <a:latin typeface="標楷體" pitchFamily="65" charset="-120"/>
                <a:ea typeface="標楷體" pitchFamily="65" charset="-120"/>
              </a:rPr>
              <a:t>尺寸</a:t>
            </a:r>
            <a:endParaRPr lang="en-US" altLang="zh-TW" sz="2200" dirty="0">
              <a:solidFill>
                <a:schemeClr val="accent2"/>
              </a:solidFill>
              <a:effectLst>
                <a:outerShdw blurRad="38100" dist="38100" dir="2700000" algn="tl">
                  <a:srgbClr val="000000">
                    <a:alpha val="43137"/>
                  </a:srgbClr>
                </a:outerShdw>
              </a:effectLst>
              <a:latin typeface="標楷體" pitchFamily="65" charset="-120"/>
              <a:ea typeface="標楷體" pitchFamily="65" charset="-120"/>
            </a:endParaRPr>
          </a:p>
          <a:p>
            <a:pPr>
              <a:buClr>
                <a:schemeClr val="accent1"/>
              </a:buClr>
              <a:buFont typeface="Wingdings" pitchFamily="2" charset="2"/>
              <a:buChar char="n"/>
            </a:pPr>
            <a:r>
              <a:rPr lang="zh-TW" altLang="en-US" sz="2200" dirty="0">
                <a:latin typeface="標楷體" pitchFamily="65" charset="-120"/>
                <a:ea typeface="標楷體" pitchFamily="65" charset="-120"/>
              </a:rPr>
              <a:t>沒有註明最大</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最小</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或</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限定範圍</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如</a:t>
            </a:r>
            <a:r>
              <a:rPr lang="en-US" altLang="zh-TW" sz="2200" dirty="0">
                <a:latin typeface="標楷體" pitchFamily="65" charset="-120"/>
                <a:ea typeface="標楷體" pitchFamily="65" charset="-120"/>
              </a:rPr>
              <a:t>【3-5】</a:t>
            </a:r>
            <a:r>
              <a:rPr lang="zh-TW" altLang="en-US" sz="2200" dirty="0">
                <a:latin typeface="標楷體" pitchFamily="65" charset="-120"/>
                <a:ea typeface="標楷體" pitchFamily="65" charset="-120"/>
              </a:rPr>
              <a:t>者，所有該項</a:t>
            </a:r>
            <a:r>
              <a:rPr lang="zh-TW" altLang="en-US" sz="2200" u="sng" dirty="0">
                <a:solidFill>
                  <a:schemeClr val="accent2"/>
                </a:solidFill>
                <a:latin typeface="標楷體" pitchFamily="65" charset="-120"/>
                <a:ea typeface="標楷體" pitchFamily="65" charset="-120"/>
              </a:rPr>
              <a:t>尺寸的誤差不得大於</a:t>
            </a:r>
            <a:r>
              <a:rPr lang="en-US" altLang="zh-TW" sz="2200" u="sng" dirty="0">
                <a:solidFill>
                  <a:schemeClr val="accent2"/>
                </a:solidFill>
                <a:latin typeface="標楷體" pitchFamily="65" charset="-120"/>
                <a:ea typeface="標楷體" pitchFamily="65" charset="-120"/>
              </a:rPr>
              <a:t>3%</a:t>
            </a:r>
            <a:r>
              <a:rPr lang="zh-TW" altLang="en-US" sz="2200" dirty="0">
                <a:latin typeface="標楷體" pitchFamily="65" charset="-120"/>
                <a:ea typeface="標楷體" pitchFamily="65" charset="-120"/>
              </a:rPr>
              <a:t>。</a:t>
            </a:r>
            <a:endParaRPr lang="en-US" altLang="zh-TW" sz="2200" dirty="0">
              <a:latin typeface="標楷體" pitchFamily="65" charset="-120"/>
              <a:ea typeface="標楷體" pitchFamily="65" charset="-120"/>
            </a:endParaRPr>
          </a:p>
          <a:p>
            <a:pPr>
              <a:buClr>
                <a:schemeClr val="accent1"/>
              </a:buClr>
              <a:buFont typeface="Wingdings" pitchFamily="2" charset="2"/>
              <a:buChar char="n"/>
            </a:pPr>
            <a:r>
              <a:rPr lang="zh-TW" altLang="en-US" sz="2200" dirty="0">
                <a:latin typeface="標楷體" pitchFamily="65" charset="-120"/>
                <a:ea typeface="標楷體" pitchFamily="65" charset="-120"/>
              </a:rPr>
              <a:t>本規範所有圖表，除非特別註明者，皆為規定之一部分。</a:t>
            </a:r>
            <a:endParaRPr lang="en-US" altLang="zh-TW" sz="2200" dirty="0">
              <a:latin typeface="標楷體" pitchFamily="65" charset="-120"/>
              <a:ea typeface="標楷體" pitchFamily="65" charset="-120"/>
            </a:endParaRPr>
          </a:p>
        </p:txBody>
      </p:sp>
    </p:spTree>
    <p:extLst>
      <p:ext uri="{BB962C8B-B14F-4D97-AF65-F5344CB8AC3E}">
        <p14:creationId xmlns:p14="http://schemas.microsoft.com/office/powerpoint/2010/main" val="1603327015"/>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130575" y="1873856"/>
            <a:ext cx="7722858" cy="31393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sz="2200" dirty="0">
                <a:latin typeface="標楷體" pitchFamily="65" charset="-120"/>
                <a:ea typeface="標楷體" pitchFamily="65" charset="-120"/>
              </a:rPr>
              <a:t>重點：</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連續性</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2.</a:t>
            </a:r>
            <a:r>
              <a:rPr lang="zh-TW" altLang="en-US" sz="2200" dirty="0">
                <a:latin typeface="標楷體" pitchFamily="65" charset="-120"/>
                <a:ea typeface="標楷體" pitchFamily="65" charset="-120"/>
              </a:rPr>
              <a:t>無高低差：高低差</a:t>
            </a:r>
            <a:r>
              <a:rPr lang="en-US" altLang="zh-TW" sz="2200" dirty="0">
                <a:latin typeface="標楷體" pitchFamily="65" charset="-120"/>
                <a:ea typeface="標楷體" pitchFamily="65" charset="-120"/>
              </a:rPr>
              <a:t>0.5</a:t>
            </a:r>
            <a:r>
              <a:rPr lang="zh-TW" altLang="en-US" sz="2200" dirty="0">
                <a:latin typeface="標楷體" pitchFamily="65" charset="-120"/>
                <a:ea typeface="標楷體" pitchFamily="65" charset="-120"/>
              </a:rPr>
              <a:t>公分以下</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3.</a:t>
            </a:r>
            <a:r>
              <a:rPr lang="zh-TW" altLang="en-US" sz="2200" dirty="0">
                <a:latin typeface="標楷體" pitchFamily="65" charset="-120"/>
                <a:ea typeface="標楷體" pitchFamily="65" charset="-120"/>
              </a:rPr>
              <a:t>寬度：淨寬</a:t>
            </a:r>
            <a:r>
              <a:rPr lang="en-US" altLang="zh-TW" sz="2200" dirty="0">
                <a:latin typeface="標楷體" pitchFamily="65" charset="-120"/>
                <a:ea typeface="標楷體" pitchFamily="65" charset="-120"/>
              </a:rPr>
              <a:t>90</a:t>
            </a:r>
            <a:r>
              <a:rPr lang="zh-TW" altLang="en-US" sz="2200" dirty="0">
                <a:latin typeface="標楷體" pitchFamily="65" charset="-120"/>
                <a:ea typeface="標楷體" pitchFamily="65" charset="-120"/>
              </a:rPr>
              <a:t>公分、室外通道</a:t>
            </a:r>
            <a:r>
              <a:rPr lang="en-US" altLang="zh-TW" sz="2200" dirty="0">
                <a:latin typeface="標楷體" pitchFamily="65" charset="-120"/>
                <a:ea typeface="標楷體" pitchFamily="65" charset="-120"/>
              </a:rPr>
              <a:t>130</a:t>
            </a:r>
            <a:r>
              <a:rPr lang="zh-TW" altLang="en-US" sz="2200" dirty="0">
                <a:latin typeface="標楷體" pitchFamily="65" charset="-120"/>
                <a:ea typeface="標楷體" pitchFamily="65" charset="-120"/>
              </a:rPr>
              <a:t>公分、室內走廊</a:t>
            </a:r>
            <a:r>
              <a:rPr lang="en-US" altLang="zh-TW" sz="2200" dirty="0">
                <a:latin typeface="標楷體" pitchFamily="65" charset="-120"/>
                <a:ea typeface="標楷體" pitchFamily="65" charset="-120"/>
              </a:rPr>
              <a:t>120</a:t>
            </a:r>
            <a:r>
              <a:rPr lang="zh-TW" altLang="en-US" sz="2200" dirty="0">
                <a:latin typeface="標楷體" pitchFamily="65" charset="-120"/>
                <a:ea typeface="標楷體" pitchFamily="65" charset="-120"/>
              </a:rPr>
              <a:t>公分以上</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4.</a:t>
            </a:r>
            <a:r>
              <a:rPr lang="zh-TW" altLang="en-US" sz="2200" dirty="0">
                <a:latin typeface="標楷體" pitchFamily="65" charset="-120"/>
                <a:ea typeface="標楷體" pitchFamily="65" charset="-120"/>
              </a:rPr>
              <a:t>路面：堅硬、平滑、防滑、開口</a:t>
            </a:r>
            <a:r>
              <a:rPr lang="en-US" altLang="zh-TW" sz="2200" dirty="0">
                <a:latin typeface="標楷體" pitchFamily="65" charset="-120"/>
                <a:ea typeface="標楷體" pitchFamily="65" charset="-120"/>
              </a:rPr>
              <a:t>1.3</a:t>
            </a:r>
            <a:r>
              <a:rPr lang="zh-TW" altLang="en-US" sz="2200" dirty="0">
                <a:latin typeface="標楷體" pitchFamily="65" charset="-120"/>
                <a:ea typeface="標楷體" pitchFamily="65" charset="-120"/>
              </a:rPr>
              <a:t>公分以下</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5.</a:t>
            </a:r>
            <a:r>
              <a:rPr lang="zh-TW" altLang="en-US" sz="2200" dirty="0">
                <a:latin typeface="標楷體" pitchFamily="65" charset="-120"/>
                <a:ea typeface="標楷體" pitchFamily="65" charset="-120"/>
              </a:rPr>
              <a:t>淨高：室外</a:t>
            </a:r>
            <a:r>
              <a:rPr lang="en-US" altLang="zh-TW" sz="2200" dirty="0">
                <a:latin typeface="標楷體" pitchFamily="65" charset="-120"/>
                <a:ea typeface="標楷體" pitchFamily="65" charset="-120"/>
              </a:rPr>
              <a:t>200</a:t>
            </a:r>
            <a:r>
              <a:rPr lang="zh-TW" altLang="en-US" sz="2200" dirty="0">
                <a:latin typeface="標楷體" pitchFamily="65" charset="-120"/>
                <a:ea typeface="標楷體" pitchFamily="65" charset="-120"/>
              </a:rPr>
              <a:t>以上、室內</a:t>
            </a:r>
            <a:r>
              <a:rPr lang="en-US" altLang="zh-TW" sz="2200" dirty="0">
                <a:latin typeface="標楷體" pitchFamily="65" charset="-120"/>
                <a:ea typeface="標楷體" pitchFamily="65" charset="-120"/>
              </a:rPr>
              <a:t>190</a:t>
            </a:r>
            <a:r>
              <a:rPr lang="zh-TW" altLang="en-US" sz="2200" dirty="0">
                <a:latin typeface="標楷體" pitchFamily="65" charset="-120"/>
                <a:ea typeface="標楷體" pitchFamily="65" charset="-120"/>
              </a:rPr>
              <a:t>公分以上</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6.</a:t>
            </a:r>
            <a:r>
              <a:rPr lang="zh-TW" altLang="en-US" sz="2200" dirty="0">
                <a:latin typeface="標楷體" pitchFamily="65" charset="-120"/>
                <a:ea typeface="標楷體" pitchFamily="65" charset="-120"/>
              </a:rPr>
              <a:t>突出物：突出牆面</a:t>
            </a:r>
            <a:r>
              <a:rPr lang="en-US" altLang="zh-TW" sz="2200" dirty="0">
                <a:latin typeface="標楷體" pitchFamily="65" charset="-120"/>
                <a:ea typeface="標楷體" pitchFamily="65" charset="-120"/>
              </a:rPr>
              <a:t>10</a:t>
            </a:r>
            <a:r>
              <a:rPr lang="zh-TW" altLang="en-US" sz="2200" dirty="0">
                <a:latin typeface="標楷體" pitchFamily="65" charset="-120"/>
                <a:ea typeface="標楷體" pitchFamily="65" charset="-120"/>
              </a:rPr>
              <a:t>公分以下</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7.</a:t>
            </a:r>
            <a:r>
              <a:rPr lang="zh-TW" altLang="en-US" sz="2200" dirty="0">
                <a:latin typeface="標楷體" pitchFamily="65" charset="-120"/>
                <a:ea typeface="標楷體" pitchFamily="65" charset="-120"/>
              </a:rPr>
              <a:t>出入口：淨寬</a:t>
            </a:r>
            <a:r>
              <a:rPr lang="en-US" altLang="zh-TW" sz="2200" dirty="0">
                <a:latin typeface="標楷體" pitchFamily="65" charset="-120"/>
                <a:ea typeface="標楷體" pitchFamily="65" charset="-120"/>
              </a:rPr>
              <a:t>80</a:t>
            </a:r>
            <a:r>
              <a:rPr lang="zh-TW" altLang="en-US" sz="2200" dirty="0">
                <a:latin typeface="標楷體" pitchFamily="65" charset="-120"/>
                <a:ea typeface="標楷體" pitchFamily="65" charset="-120"/>
              </a:rPr>
              <a:t>公分以上，設備具可及性與操作性</a:t>
            </a:r>
          </a:p>
        </p:txBody>
      </p:sp>
      <p:sp>
        <p:nvSpPr>
          <p:cNvPr id="10" name="文字方塊 9"/>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無障礙通路</a:t>
            </a: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7-13</a:t>
            </a:r>
          </a:p>
        </p:txBody>
      </p:sp>
      <p:sp>
        <p:nvSpPr>
          <p:cNvPr id="5" name="矩形 4"/>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100635848"/>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itchFamily="65" charset="-120"/>
                <a:ea typeface="標楷體" pitchFamily="65" charset="-120"/>
              </a:rPr>
              <a:t>高低差規定</a:t>
            </a:r>
          </a:p>
        </p:txBody>
      </p:sp>
      <p:sp>
        <p:nvSpPr>
          <p:cNvPr id="6" name="文字方塊 5"/>
          <p:cNvSpPr txBox="1"/>
          <p:nvPr/>
        </p:nvSpPr>
        <p:spPr>
          <a:xfrm>
            <a:off x="662523" y="1988840"/>
            <a:ext cx="5723183" cy="3077766"/>
          </a:xfrm>
          <a:prstGeom prst="rect">
            <a:avLst/>
          </a:prstGeom>
          <a:noFill/>
        </p:spPr>
        <p:txBody>
          <a:bodyPr wrap="square" rtlCol="0">
            <a:spAutoFit/>
          </a:bodyPr>
          <a:lstStyle/>
          <a:p>
            <a:r>
              <a:rPr lang="en-US" altLang="zh-TW" sz="2200" dirty="0">
                <a:latin typeface="標楷體" pitchFamily="65" charset="-120"/>
                <a:ea typeface="標楷體" pitchFamily="65" charset="-120"/>
              </a:rPr>
              <a:t>202.2</a:t>
            </a:r>
            <a:r>
              <a:rPr lang="zh-TW" altLang="en-US" sz="2200" dirty="0">
                <a:latin typeface="標楷體" pitchFamily="65" charset="-120"/>
                <a:ea typeface="標楷體" pitchFamily="65" charset="-120"/>
              </a:rPr>
              <a:t> </a:t>
            </a:r>
            <a:r>
              <a:rPr lang="zh-TW" altLang="en-US" sz="2200" dirty="0">
                <a:solidFill>
                  <a:schemeClr val="accent2"/>
                </a:solidFill>
                <a:effectLst>
                  <a:outerShdw blurRad="38100" dist="38100" dir="2700000" algn="tl">
                    <a:srgbClr val="000000">
                      <a:alpha val="43137"/>
                    </a:srgbClr>
                  </a:outerShdw>
                </a:effectLst>
                <a:latin typeface="標楷體" pitchFamily="65" charset="-120"/>
                <a:ea typeface="標楷體" pitchFamily="65" charset="-120"/>
              </a:rPr>
              <a:t>高低差</a:t>
            </a:r>
            <a:endParaRPr lang="en-US" altLang="zh-TW" sz="2200" dirty="0">
              <a:solidFill>
                <a:schemeClr val="accent2"/>
              </a:solidFill>
              <a:effectLst>
                <a:outerShdw blurRad="38100" dist="38100" dir="2700000" algn="tl">
                  <a:srgbClr val="000000">
                    <a:alpha val="43137"/>
                  </a:srgbClr>
                </a:outerShdw>
              </a:effectLst>
              <a:latin typeface="標楷體" pitchFamily="65" charset="-120"/>
              <a:ea typeface="標楷體" pitchFamily="65" charset="-120"/>
            </a:endParaRPr>
          </a:p>
          <a:p>
            <a:pPr>
              <a:buClr>
                <a:schemeClr val="accent1"/>
              </a:buClr>
              <a:buFont typeface="Wingdings" pitchFamily="2" charset="2"/>
              <a:buChar char="n"/>
            </a:pPr>
            <a:r>
              <a:rPr lang="zh-TW" altLang="en-US" sz="2200" dirty="0">
                <a:solidFill>
                  <a:schemeClr val="accent2"/>
                </a:solidFill>
                <a:effectLst>
                  <a:outerShdw blurRad="38100" dist="38100" dir="2700000" algn="tl">
                    <a:srgbClr val="000000">
                      <a:alpha val="43137"/>
                    </a:srgbClr>
                  </a:outerShdw>
                </a:effectLst>
                <a:latin typeface="標楷體" pitchFamily="65" charset="-120"/>
                <a:ea typeface="標楷體" pitchFamily="65" charset="-120"/>
              </a:rPr>
              <a:t> </a:t>
            </a:r>
            <a:r>
              <a:rPr lang="zh-TW" altLang="en-US" sz="2200" dirty="0">
                <a:latin typeface="標楷體" pitchFamily="65" charset="-120"/>
                <a:ea typeface="標楷體" pitchFamily="65" charset="-120"/>
              </a:rPr>
              <a:t>高低差在</a:t>
            </a:r>
            <a:r>
              <a:rPr lang="en-US" altLang="zh-TW" sz="2200" dirty="0">
                <a:latin typeface="標楷體" pitchFamily="65" charset="-120"/>
                <a:ea typeface="標楷體" pitchFamily="65" charset="-120"/>
              </a:rPr>
              <a:t>0.5</a:t>
            </a:r>
            <a:r>
              <a:rPr lang="zh-TW" altLang="en-US" sz="2200" dirty="0">
                <a:latin typeface="標楷體" pitchFamily="65" charset="-120"/>
                <a:ea typeface="標楷體" pitchFamily="65" charset="-120"/>
              </a:rPr>
              <a:t>公分至</a:t>
            </a:r>
            <a:r>
              <a:rPr lang="en-US" altLang="zh-TW" sz="2200" dirty="0">
                <a:latin typeface="標楷體" pitchFamily="65" charset="-120"/>
                <a:ea typeface="標楷體" pitchFamily="65" charset="-120"/>
              </a:rPr>
              <a:t>3</a:t>
            </a:r>
            <a:r>
              <a:rPr lang="zh-TW" altLang="en-US" sz="2200" dirty="0">
                <a:latin typeface="標楷體" pitchFamily="65" charset="-120"/>
                <a:ea typeface="標楷體" pitchFamily="65" charset="-120"/>
              </a:rPr>
              <a:t>公分者，應作</a:t>
            </a:r>
            <a:r>
              <a:rPr lang="en-US" altLang="zh-TW" sz="2200" dirty="0">
                <a:latin typeface="標楷體" pitchFamily="65" charset="-120"/>
                <a:ea typeface="標楷體" pitchFamily="65" charset="-120"/>
              </a:rPr>
              <a:t>1/2</a:t>
            </a:r>
            <a:r>
              <a:rPr lang="zh-TW" altLang="en-US" sz="2200" dirty="0">
                <a:latin typeface="標楷體" pitchFamily="65" charset="-120"/>
                <a:ea typeface="標楷體" pitchFamily="65" charset="-120"/>
              </a:rPr>
              <a:t>之斜角處理，高低差在</a:t>
            </a:r>
            <a:r>
              <a:rPr lang="en-US" altLang="zh-TW" sz="2200" u="sng" dirty="0">
                <a:solidFill>
                  <a:srgbClr val="FF0000"/>
                </a:solidFill>
                <a:latin typeface="標楷體" pitchFamily="65" charset="-120"/>
                <a:ea typeface="標楷體" pitchFamily="65" charset="-120"/>
              </a:rPr>
              <a:t>0.5</a:t>
            </a:r>
            <a:r>
              <a:rPr lang="zh-TW" altLang="en-US" sz="2200" u="sng" dirty="0">
                <a:solidFill>
                  <a:srgbClr val="FF0000"/>
                </a:solidFill>
                <a:latin typeface="標楷體" pitchFamily="65" charset="-120"/>
                <a:ea typeface="標楷體" pitchFamily="65" charset="-120"/>
              </a:rPr>
              <a:t>公分以下者得不受限制</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圖</a:t>
            </a:r>
            <a:r>
              <a:rPr lang="en-US" altLang="zh-TW" sz="2200" dirty="0">
                <a:latin typeface="標楷體" pitchFamily="65" charset="-120"/>
                <a:ea typeface="標楷體" pitchFamily="65" charset="-120"/>
              </a:rPr>
              <a:t>202.2)</a:t>
            </a:r>
            <a:r>
              <a:rPr lang="zh-TW" altLang="en-US" sz="2200" dirty="0">
                <a:latin typeface="標楷體" pitchFamily="65" charset="-120"/>
                <a:ea typeface="標楷體" pitchFamily="65" charset="-120"/>
              </a:rPr>
              <a:t>；高低差大於</a:t>
            </a:r>
            <a:r>
              <a:rPr lang="en-US" altLang="zh-TW" sz="2200" dirty="0">
                <a:latin typeface="標楷體" pitchFamily="65" charset="-120"/>
                <a:ea typeface="標楷體" pitchFamily="65" charset="-120"/>
              </a:rPr>
              <a:t>3</a:t>
            </a:r>
            <a:r>
              <a:rPr lang="zh-TW" altLang="en-US" sz="2200" dirty="0">
                <a:latin typeface="標楷體" pitchFamily="65" charset="-120"/>
                <a:ea typeface="標楷體" pitchFamily="65" charset="-120"/>
              </a:rPr>
              <a:t>公分者，應設置本規範之「坡道」、「升降設備」或「輪椅昇降台」。</a:t>
            </a:r>
            <a:endParaRPr lang="en-US" altLang="zh-TW" sz="2200" dirty="0">
              <a:latin typeface="標楷體" pitchFamily="65" charset="-120"/>
              <a:ea typeface="標楷體" pitchFamily="65" charset="-120"/>
            </a:endParaRPr>
          </a:p>
          <a:p>
            <a:pPr>
              <a:buClr>
                <a:schemeClr val="accent1"/>
              </a:buClr>
            </a:pPr>
            <a:r>
              <a:rPr lang="zh-TW" altLang="en-US" sz="2200" dirty="0">
                <a:latin typeface="標楷體" pitchFamily="65" charset="-120"/>
                <a:ea typeface="標楷體" pitchFamily="65" charset="-120"/>
              </a:rPr>
              <a:t>但高差未達</a:t>
            </a:r>
            <a:r>
              <a:rPr lang="en-US" altLang="zh-TW" sz="2200" dirty="0">
                <a:latin typeface="標楷體" pitchFamily="65" charset="-120"/>
                <a:ea typeface="標楷體" pitchFamily="65" charset="-120"/>
              </a:rPr>
              <a:t>0.5</a:t>
            </a:r>
            <a:r>
              <a:rPr lang="zh-TW" altLang="en-US" sz="2200" dirty="0">
                <a:latin typeface="標楷體" pitchFamily="65" charset="-120"/>
                <a:ea typeface="標楷體" pitchFamily="65" charset="-120"/>
              </a:rPr>
              <a:t>公分者， 得不受限制（如圖</a:t>
            </a:r>
            <a:r>
              <a:rPr lang="en-US" altLang="zh-TW" sz="2200" dirty="0">
                <a:latin typeface="標楷體" pitchFamily="65" charset="-120"/>
                <a:ea typeface="標楷體" pitchFamily="65" charset="-120"/>
              </a:rPr>
              <a:t>202.2</a:t>
            </a:r>
            <a:r>
              <a:rPr lang="zh-TW" altLang="en-US" sz="2200" dirty="0">
                <a:latin typeface="標楷體" pitchFamily="65" charset="-120"/>
                <a:ea typeface="標楷體" pitchFamily="65" charset="-120"/>
              </a:rPr>
              <a:t>）。</a:t>
            </a:r>
          </a:p>
          <a:p>
            <a:pPr>
              <a:buClr>
                <a:schemeClr val="accent1"/>
              </a:buClr>
              <a:buFont typeface="Wingdings" pitchFamily="2" charset="2"/>
              <a:buChar char="n"/>
            </a:pPr>
            <a:endParaRPr lang="en-US" altLang="zh-TW" dirty="0">
              <a:latin typeface="標楷體" pitchFamily="65" charset="-120"/>
              <a:ea typeface="標楷體" pitchFamily="65" charset="-120"/>
            </a:endParaRPr>
          </a:p>
        </p:txBody>
      </p:sp>
      <p:sp>
        <p:nvSpPr>
          <p:cNvPr id="10"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7-14</a:t>
            </a:r>
          </a:p>
        </p:txBody>
      </p:sp>
      <p:sp>
        <p:nvSpPr>
          <p:cNvPr id="7" name="矩形 6"/>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9" name="object 11">
            <a:extLst>
              <a:ext uri="{FF2B5EF4-FFF2-40B4-BE49-F238E27FC236}">
                <a16:creationId xmlns:a16="http://schemas.microsoft.com/office/drawing/2014/main" id="{3B25970C-E866-42E5-9FD8-D1408D70489F}"/>
              </a:ext>
            </a:extLst>
          </p:cNvPr>
          <p:cNvSpPr/>
          <p:nvPr/>
        </p:nvSpPr>
        <p:spPr>
          <a:xfrm>
            <a:off x="6412878" y="3590727"/>
            <a:ext cx="2865067" cy="1809126"/>
          </a:xfrm>
          <a:prstGeom prst="rect">
            <a:avLst/>
          </a:prstGeom>
          <a:blipFill>
            <a:blip r:embed="rId3" cstate="print"/>
            <a:stretch>
              <a:fillRect/>
            </a:stretch>
          </a:blipFill>
        </p:spPr>
        <p:txBody>
          <a:bodyPr wrap="square" lIns="0" tIns="0" rIns="0" bIns="0" rtlCol="0"/>
          <a:lstStyle/>
          <a:p>
            <a:endParaRPr/>
          </a:p>
        </p:txBody>
      </p:sp>
      <p:sp>
        <p:nvSpPr>
          <p:cNvPr id="11" name="object 10">
            <a:extLst>
              <a:ext uri="{FF2B5EF4-FFF2-40B4-BE49-F238E27FC236}">
                <a16:creationId xmlns:a16="http://schemas.microsoft.com/office/drawing/2014/main" id="{C0DFEE38-4C42-4904-8C1F-226410FDF13D}"/>
              </a:ext>
            </a:extLst>
          </p:cNvPr>
          <p:cNvSpPr/>
          <p:nvPr/>
        </p:nvSpPr>
        <p:spPr>
          <a:xfrm>
            <a:off x="6426942" y="1268413"/>
            <a:ext cx="2778309" cy="1809126"/>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478571807"/>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圖片 5" descr="輪椅尺寸.jpg"/>
          <p:cNvPicPr>
            <a:picLocks noChangeAspect="1"/>
          </p:cNvPicPr>
          <p:nvPr/>
        </p:nvPicPr>
        <p:blipFill>
          <a:blip r:embed="rId3" cstate="print"/>
          <a:stretch>
            <a:fillRect/>
          </a:stretch>
        </p:blipFill>
        <p:spPr>
          <a:xfrm>
            <a:off x="4484948" y="1541539"/>
            <a:ext cx="5148572" cy="4249182"/>
          </a:xfrm>
          <a:prstGeom prst="rect">
            <a:avLst/>
          </a:prstGeom>
        </p:spPr>
      </p:pic>
      <p:sp>
        <p:nvSpPr>
          <p:cNvPr id="7" name="文字方塊 6"/>
          <p:cNvSpPr txBox="1"/>
          <p:nvPr/>
        </p:nvSpPr>
        <p:spPr>
          <a:xfrm>
            <a:off x="662524" y="2204864"/>
            <a:ext cx="3666407" cy="246221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TW" altLang="en-US" sz="2200" dirty="0">
                <a:latin typeface="標楷體" pitchFamily="65" charset="-120"/>
                <a:ea typeface="標楷體" pitchFamily="65" charset="-120"/>
              </a:rPr>
              <a:t>輪椅尺寸：寬</a:t>
            </a:r>
            <a:r>
              <a:rPr lang="en-US" altLang="zh-TW" sz="2200" dirty="0">
                <a:latin typeface="標楷體" pitchFamily="65" charset="-120"/>
                <a:ea typeface="標楷體" pitchFamily="65" charset="-120"/>
              </a:rPr>
              <a:t>63-68</a:t>
            </a:r>
            <a:r>
              <a:rPr lang="zh-TW" altLang="en-US" sz="2200" dirty="0">
                <a:latin typeface="標楷體" pitchFamily="65" charset="-120"/>
                <a:ea typeface="標楷體" pitchFamily="65" charset="-120"/>
              </a:rPr>
              <a:t>公分</a:t>
            </a:r>
            <a:endParaRPr lang="en-US" altLang="zh-TW" sz="2200" dirty="0">
              <a:latin typeface="標楷體" pitchFamily="65" charset="-120"/>
              <a:ea typeface="標楷體" pitchFamily="65" charset="-120"/>
            </a:endParaRPr>
          </a:p>
          <a:p>
            <a:pPr lvl="3"/>
            <a:r>
              <a:rPr lang="zh-TW" altLang="en-US" sz="2200" dirty="0">
                <a:latin typeface="標楷體" pitchFamily="65" charset="-120"/>
                <a:ea typeface="標楷體" pitchFamily="65" charset="-120"/>
              </a:rPr>
              <a:t>長</a:t>
            </a:r>
            <a:r>
              <a:rPr lang="en-US" altLang="zh-TW" sz="2200" dirty="0">
                <a:latin typeface="標楷體" pitchFamily="65" charset="-120"/>
                <a:ea typeface="標楷體" pitchFamily="65" charset="-120"/>
              </a:rPr>
              <a:t>120</a:t>
            </a:r>
            <a:r>
              <a:rPr lang="zh-TW" altLang="en-US" sz="2200" dirty="0">
                <a:latin typeface="標楷體" pitchFamily="65" charset="-120"/>
                <a:ea typeface="標楷體" pitchFamily="65" charset="-120"/>
              </a:rPr>
              <a:t>公分</a:t>
            </a:r>
            <a:endParaRPr lang="en-US" altLang="zh-TW" sz="2200" dirty="0">
              <a:latin typeface="標楷體" pitchFamily="65" charset="-120"/>
              <a:ea typeface="標楷體" pitchFamily="65" charset="-120"/>
            </a:endParaRPr>
          </a:p>
          <a:p>
            <a:r>
              <a:rPr lang="zh-TW" altLang="en-US" sz="2200" dirty="0">
                <a:latin typeface="標楷體" pitchFamily="65" charset="-120"/>
                <a:ea typeface="標楷體" pitchFamily="65" charset="-120"/>
              </a:rPr>
              <a:t>淨止尺寸：寬</a:t>
            </a:r>
            <a:r>
              <a:rPr lang="en-US" altLang="zh-TW" sz="2200" dirty="0">
                <a:latin typeface="標楷體" pitchFamily="65" charset="-120"/>
                <a:ea typeface="標楷體" pitchFamily="65" charset="-120"/>
              </a:rPr>
              <a:t>75</a:t>
            </a:r>
            <a:r>
              <a:rPr lang="zh-TW" altLang="en-US" sz="2200" dirty="0">
                <a:latin typeface="標楷體" pitchFamily="65" charset="-120"/>
                <a:ea typeface="標楷體" pitchFamily="65" charset="-120"/>
              </a:rPr>
              <a:t>公分</a:t>
            </a:r>
            <a:endParaRPr lang="en-US" altLang="zh-TW" sz="2200" dirty="0">
              <a:latin typeface="標楷體" pitchFamily="65" charset="-120"/>
              <a:ea typeface="標楷體" pitchFamily="65" charset="-120"/>
            </a:endParaRPr>
          </a:p>
          <a:p>
            <a:pPr lvl="3"/>
            <a:r>
              <a:rPr lang="zh-TW" altLang="en-US" sz="2200" dirty="0">
                <a:latin typeface="標楷體" pitchFamily="65" charset="-120"/>
                <a:ea typeface="標楷體" pitchFamily="65" charset="-120"/>
              </a:rPr>
              <a:t>長</a:t>
            </a:r>
            <a:r>
              <a:rPr lang="en-US" altLang="zh-TW" sz="2200" dirty="0">
                <a:latin typeface="標楷體" pitchFamily="65" charset="-120"/>
                <a:ea typeface="標楷體" pitchFamily="65" charset="-120"/>
              </a:rPr>
              <a:t>120</a:t>
            </a:r>
            <a:r>
              <a:rPr lang="zh-TW" altLang="en-US" sz="2200" dirty="0">
                <a:latin typeface="標楷體" pitchFamily="65" charset="-120"/>
                <a:ea typeface="標楷體" pitchFamily="65" charset="-120"/>
              </a:rPr>
              <a:t>公分</a:t>
            </a:r>
            <a:endParaRPr lang="en-US" altLang="zh-TW" sz="2200" dirty="0">
              <a:latin typeface="標楷體" pitchFamily="65" charset="-120"/>
              <a:ea typeface="標楷體" pitchFamily="65" charset="-120"/>
            </a:endParaRPr>
          </a:p>
          <a:p>
            <a:r>
              <a:rPr lang="zh-TW" altLang="en-US" sz="2200" dirty="0">
                <a:latin typeface="標楷體" pitchFamily="65" charset="-120"/>
                <a:ea typeface="標楷體" pitchFamily="65" charset="-120"/>
              </a:rPr>
              <a:t>通路淨寬：</a:t>
            </a:r>
            <a:r>
              <a:rPr lang="en-US" altLang="zh-TW" sz="2200" dirty="0">
                <a:latin typeface="標楷體" pitchFamily="65" charset="-120"/>
                <a:ea typeface="標楷體" pitchFamily="65" charset="-120"/>
              </a:rPr>
              <a:t>90</a:t>
            </a:r>
            <a:r>
              <a:rPr lang="zh-TW" altLang="en-US" sz="2200" dirty="0">
                <a:latin typeface="標楷體" pitchFamily="65" charset="-120"/>
                <a:ea typeface="標楷體" pitchFamily="65" charset="-120"/>
              </a:rPr>
              <a:t>公分</a:t>
            </a:r>
            <a:endParaRPr lang="en-US" altLang="zh-TW" sz="2200" dirty="0">
              <a:latin typeface="標楷體" pitchFamily="65" charset="-120"/>
              <a:ea typeface="標楷體" pitchFamily="65" charset="-120"/>
            </a:endParaRPr>
          </a:p>
          <a:p>
            <a:r>
              <a:rPr lang="zh-TW" altLang="en-US" sz="2200" dirty="0">
                <a:latin typeface="標楷體" pitchFamily="65" charset="-120"/>
                <a:ea typeface="標楷體" pitchFamily="65" charset="-120"/>
              </a:rPr>
              <a:t>入口淨寬：</a:t>
            </a:r>
            <a:r>
              <a:rPr lang="en-US" altLang="zh-TW" sz="2200" dirty="0">
                <a:latin typeface="標楷體" pitchFamily="65" charset="-120"/>
                <a:ea typeface="標楷體" pitchFamily="65" charset="-120"/>
              </a:rPr>
              <a:t>90</a:t>
            </a:r>
            <a:r>
              <a:rPr lang="zh-TW" altLang="en-US" sz="2200" dirty="0">
                <a:latin typeface="標楷體" pitchFamily="65" charset="-120"/>
                <a:ea typeface="標楷體" pitchFamily="65" charset="-120"/>
              </a:rPr>
              <a:t>公分</a:t>
            </a:r>
            <a:endParaRPr lang="en-US" altLang="zh-TW" sz="2200" dirty="0">
              <a:latin typeface="標楷體" pitchFamily="65" charset="-120"/>
              <a:ea typeface="標楷體" pitchFamily="65" charset="-120"/>
            </a:endParaRPr>
          </a:p>
          <a:p>
            <a:r>
              <a:rPr lang="zh-TW" altLang="en-US" sz="2200" dirty="0">
                <a:latin typeface="標楷體" pitchFamily="65" charset="-120"/>
                <a:ea typeface="標楷體" pitchFamily="65" charset="-120"/>
              </a:rPr>
              <a:t>迴轉半徑：</a:t>
            </a:r>
            <a:r>
              <a:rPr lang="en-US" altLang="zh-TW" sz="2200" dirty="0">
                <a:latin typeface="標楷體" pitchFamily="65" charset="-120"/>
                <a:ea typeface="標楷體" pitchFamily="65" charset="-120"/>
              </a:rPr>
              <a:t>150</a:t>
            </a:r>
            <a:r>
              <a:rPr lang="zh-TW" altLang="en-US" sz="2200" dirty="0">
                <a:latin typeface="標楷體" pitchFamily="65" charset="-120"/>
                <a:ea typeface="標楷體" pitchFamily="65" charset="-120"/>
              </a:rPr>
              <a:t>公分</a:t>
            </a:r>
            <a:endParaRPr lang="en-US" altLang="zh-TW" sz="2200" dirty="0">
              <a:latin typeface="標楷體" pitchFamily="65" charset="-120"/>
              <a:ea typeface="標楷體" pitchFamily="65" charset="-120"/>
            </a:endParaRPr>
          </a:p>
        </p:txBody>
      </p:sp>
      <p:sp>
        <p:nvSpPr>
          <p:cNvPr id="9" name="文字方塊 8"/>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輪椅通路寬度</a:t>
            </a:r>
          </a:p>
        </p:txBody>
      </p:sp>
      <p:sp>
        <p:nvSpPr>
          <p:cNvPr id="10"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7-15</a:t>
            </a:r>
          </a:p>
        </p:txBody>
      </p:sp>
      <p:sp>
        <p:nvSpPr>
          <p:cNvPr id="8" name="矩形 7"/>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4261098436"/>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不同需求通路寬度</a:t>
            </a:r>
          </a:p>
        </p:txBody>
      </p:sp>
      <p:pic>
        <p:nvPicPr>
          <p:cNvPr id="7" name="圖片 6" descr="78945613545.jpg"/>
          <p:cNvPicPr>
            <a:picLocks noChangeAspect="1"/>
          </p:cNvPicPr>
          <p:nvPr/>
        </p:nvPicPr>
        <p:blipFill>
          <a:blip r:embed="rId3" cstate="print"/>
          <a:stretch>
            <a:fillRect/>
          </a:stretch>
        </p:blipFill>
        <p:spPr>
          <a:xfrm>
            <a:off x="1129745" y="1628801"/>
            <a:ext cx="4759360" cy="4029903"/>
          </a:xfrm>
          <a:prstGeom prst="rect">
            <a:avLst/>
          </a:prstGeom>
        </p:spPr>
      </p:pic>
      <p:pic>
        <p:nvPicPr>
          <p:cNvPr id="8" name="圖片 7" descr="sdssdsasd.jpg"/>
          <p:cNvPicPr>
            <a:picLocks noChangeAspect="1"/>
          </p:cNvPicPr>
          <p:nvPr/>
        </p:nvPicPr>
        <p:blipFill>
          <a:blip r:embed="rId4" cstate="print"/>
          <a:stretch>
            <a:fillRect/>
          </a:stretch>
        </p:blipFill>
        <p:spPr>
          <a:xfrm>
            <a:off x="5891648" y="1628800"/>
            <a:ext cx="3351829" cy="3754636"/>
          </a:xfrm>
          <a:prstGeom prst="rect">
            <a:avLst/>
          </a:prstGeom>
        </p:spPr>
      </p:pic>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7-16</a:t>
            </a:r>
          </a:p>
        </p:txBody>
      </p:sp>
      <p:sp>
        <p:nvSpPr>
          <p:cNvPr id="6" name="矩形 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293341522"/>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通路寬度</a:t>
            </a:r>
          </a:p>
        </p:txBody>
      </p:sp>
      <p:pic>
        <p:nvPicPr>
          <p:cNvPr id="7" name="圖片 6" descr="dddddvvvcc.jpg"/>
          <p:cNvPicPr>
            <a:picLocks noChangeAspect="1"/>
          </p:cNvPicPr>
          <p:nvPr/>
        </p:nvPicPr>
        <p:blipFill>
          <a:blip r:embed="rId3" cstate="print"/>
          <a:stretch>
            <a:fillRect/>
          </a:stretch>
        </p:blipFill>
        <p:spPr>
          <a:xfrm>
            <a:off x="5457056" y="1346604"/>
            <a:ext cx="3664794" cy="4722152"/>
          </a:xfrm>
          <a:prstGeom prst="rect">
            <a:avLst/>
          </a:prstGeom>
        </p:spPr>
      </p:pic>
      <p:sp>
        <p:nvSpPr>
          <p:cNvPr id="8" name="文字方塊 7"/>
          <p:cNvSpPr txBox="1"/>
          <p:nvPr/>
        </p:nvSpPr>
        <p:spPr>
          <a:xfrm>
            <a:off x="652463" y="1268413"/>
            <a:ext cx="4134459" cy="178510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rgbClr val="FF0000"/>
              </a:buClr>
              <a:buFont typeface="Wingdings" pitchFamily="2" charset="2"/>
              <a:buChar char="n"/>
            </a:pPr>
            <a:r>
              <a:rPr lang="en-US" altLang="zh-TW" sz="2200" dirty="0">
                <a:latin typeface="標楷體" pitchFamily="65" charset="-120"/>
                <a:ea typeface="標楷體" pitchFamily="65" charset="-120"/>
              </a:rPr>
              <a:t>203.2.3 </a:t>
            </a:r>
            <a:r>
              <a:rPr lang="zh-TW" altLang="en-US" sz="2200" b="1" dirty="0">
                <a:solidFill>
                  <a:srgbClr val="FF0000"/>
                </a:solidFill>
                <a:latin typeface="標楷體" pitchFamily="65" charset="-120"/>
                <a:ea typeface="標楷體" pitchFamily="65" charset="-120"/>
              </a:rPr>
              <a:t>室外</a:t>
            </a:r>
            <a:r>
              <a:rPr lang="zh-TW" altLang="en-US" sz="2200" dirty="0">
                <a:latin typeface="標楷體" pitchFamily="65" charset="-120"/>
                <a:ea typeface="標楷體" pitchFamily="65" charset="-120"/>
              </a:rPr>
              <a:t>通路淨寬不得小於</a:t>
            </a:r>
            <a:r>
              <a:rPr lang="en-US" altLang="zh-TW" sz="2200" b="1" dirty="0">
                <a:solidFill>
                  <a:srgbClr val="FF0000"/>
                </a:solidFill>
                <a:latin typeface="標楷體" pitchFamily="65" charset="-120"/>
                <a:ea typeface="標楷體" pitchFamily="65" charset="-120"/>
              </a:rPr>
              <a:t>150</a:t>
            </a:r>
            <a:r>
              <a:rPr lang="zh-TW" altLang="en-US" sz="2200" b="1" dirty="0">
                <a:solidFill>
                  <a:srgbClr val="FF0000"/>
                </a:solidFill>
                <a:latin typeface="標楷體" pitchFamily="65" charset="-120"/>
                <a:ea typeface="標楷體" pitchFamily="65" charset="-120"/>
              </a:rPr>
              <a:t>公分</a:t>
            </a:r>
            <a:endParaRPr lang="en-US" altLang="zh-TW" sz="2200" b="1" dirty="0">
              <a:solidFill>
                <a:srgbClr val="FF0000"/>
              </a:solidFill>
              <a:latin typeface="標楷體" pitchFamily="65" charset="-120"/>
              <a:ea typeface="標楷體" pitchFamily="65" charset="-120"/>
            </a:endParaRPr>
          </a:p>
          <a:p>
            <a:pPr>
              <a:buClr>
                <a:srgbClr val="FF0000"/>
              </a:buClr>
            </a:pPr>
            <a:endParaRPr lang="en-US" altLang="zh-TW" sz="2200" dirty="0">
              <a:latin typeface="標楷體" pitchFamily="65" charset="-120"/>
              <a:ea typeface="標楷體" pitchFamily="65" charset="-120"/>
            </a:endParaRPr>
          </a:p>
          <a:p>
            <a:pPr>
              <a:buClr>
                <a:srgbClr val="FF0000"/>
              </a:buClr>
              <a:buFont typeface="Wingdings" pitchFamily="2" charset="2"/>
              <a:buChar char="n"/>
            </a:pPr>
            <a:r>
              <a:rPr lang="en-US" altLang="zh-TW" sz="2200" dirty="0">
                <a:latin typeface="標楷體" pitchFamily="65" charset="-120"/>
                <a:ea typeface="標楷體" pitchFamily="65" charset="-120"/>
              </a:rPr>
              <a:t>204.2.2</a:t>
            </a:r>
            <a:r>
              <a:rPr lang="zh-TW" altLang="en-US" sz="2200" dirty="0">
                <a:latin typeface="標楷體" pitchFamily="65" charset="-120"/>
                <a:ea typeface="標楷體" pitchFamily="65" charset="-120"/>
              </a:rPr>
              <a:t> </a:t>
            </a:r>
            <a:r>
              <a:rPr lang="zh-TW" altLang="en-US" sz="2200" b="1" dirty="0">
                <a:solidFill>
                  <a:srgbClr val="FF0000"/>
                </a:solidFill>
                <a:latin typeface="標楷體" pitchFamily="65" charset="-120"/>
                <a:ea typeface="標楷體" pitchFamily="65" charset="-120"/>
              </a:rPr>
              <a:t>室內</a:t>
            </a:r>
            <a:r>
              <a:rPr lang="zh-TW" altLang="en-US" sz="2200" dirty="0">
                <a:latin typeface="標楷體" pitchFamily="65" charset="-120"/>
                <a:ea typeface="標楷體" pitchFamily="65" charset="-120"/>
              </a:rPr>
              <a:t>走廊淨寬不得小於</a:t>
            </a:r>
            <a:r>
              <a:rPr lang="en-US" altLang="zh-TW" sz="2200" b="1" dirty="0">
                <a:solidFill>
                  <a:srgbClr val="FF0000"/>
                </a:solidFill>
                <a:latin typeface="標楷體" pitchFamily="65" charset="-120"/>
                <a:ea typeface="標楷體" pitchFamily="65" charset="-120"/>
              </a:rPr>
              <a:t>120</a:t>
            </a:r>
            <a:r>
              <a:rPr lang="zh-TW" altLang="en-US" sz="2200" b="1" dirty="0">
                <a:solidFill>
                  <a:srgbClr val="FF0000"/>
                </a:solidFill>
                <a:latin typeface="標楷體" pitchFamily="65" charset="-120"/>
                <a:ea typeface="標楷體" pitchFamily="65" charset="-120"/>
              </a:rPr>
              <a:t>公分</a:t>
            </a:r>
            <a:endParaRPr lang="en-US" altLang="zh-TW" sz="2200" b="1" dirty="0">
              <a:solidFill>
                <a:srgbClr val="FF0000"/>
              </a:solidFill>
              <a:latin typeface="標楷體" pitchFamily="65" charset="-120"/>
              <a:ea typeface="標楷體" pitchFamily="65" charset="-120"/>
            </a:endParaRPr>
          </a:p>
        </p:txBody>
      </p:sp>
      <p:sp>
        <p:nvSpPr>
          <p:cNvPr id="11" name="矩形 10"/>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7-17</a:t>
            </a:r>
          </a:p>
        </p:txBody>
      </p:sp>
      <p:sp>
        <p:nvSpPr>
          <p:cNvPr id="9" name="矩形 8"/>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759540560"/>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652463" y="1268413"/>
            <a:ext cx="4134459" cy="212365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rgbClr val="FF0000"/>
              </a:buClr>
              <a:buFont typeface="Wingdings" pitchFamily="2" charset="2"/>
              <a:buChar char="n"/>
            </a:pPr>
            <a:r>
              <a:rPr lang="en-US" altLang="zh-TW" sz="2200" dirty="0">
                <a:latin typeface="標楷體" pitchFamily="65" charset="-120"/>
                <a:ea typeface="標楷體" pitchFamily="65" charset="-120"/>
              </a:rPr>
              <a:t>203.2.5 </a:t>
            </a:r>
            <a:r>
              <a:rPr lang="zh-TW" altLang="en-US" sz="2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開口</a:t>
            </a:r>
            <a:r>
              <a:rPr lang="zh-TW" altLang="en-US" sz="2200" dirty="0">
                <a:latin typeface="標楷體" pitchFamily="65" charset="-120"/>
                <a:ea typeface="標楷體" pitchFamily="65" charset="-120"/>
              </a:rPr>
              <a:t>：</a:t>
            </a:r>
            <a:endParaRPr lang="en-US" altLang="zh-TW" sz="2200" dirty="0">
              <a:latin typeface="標楷體" pitchFamily="65" charset="-120"/>
              <a:ea typeface="標楷體" pitchFamily="65" charset="-120"/>
            </a:endParaRPr>
          </a:p>
          <a:p>
            <a:pPr>
              <a:buClr>
                <a:srgbClr val="FF0000"/>
              </a:buClr>
            </a:pPr>
            <a:r>
              <a:rPr lang="zh-TW" altLang="en-US" sz="2200" dirty="0">
                <a:latin typeface="標楷體" pitchFamily="65" charset="-120"/>
                <a:ea typeface="標楷體" pitchFamily="65" charset="-120"/>
              </a:rPr>
              <a:t>通路</a:t>
            </a:r>
            <a:r>
              <a:rPr lang="en-US" altLang="zh-TW" sz="2200" dirty="0">
                <a:latin typeface="標楷體" pitchFamily="65" charset="-120"/>
                <a:ea typeface="標楷體" pitchFamily="65" charset="-120"/>
              </a:rPr>
              <a:t>130</a:t>
            </a:r>
            <a:r>
              <a:rPr lang="zh-TW" altLang="en-US" sz="2200" dirty="0">
                <a:latin typeface="標楷體" pitchFamily="65" charset="-120"/>
                <a:ea typeface="標楷體" pitchFamily="65" charset="-120"/>
              </a:rPr>
              <a:t>公分範圍內，應儘量不設置水溝格柵或其他開口，如需設置，其水溝格柵或其他開口在主要行進之方向，</a:t>
            </a:r>
            <a:r>
              <a:rPr lang="zh-TW" altLang="en-US" sz="2200" u="sng" dirty="0">
                <a:solidFill>
                  <a:srgbClr val="FF0000"/>
                </a:solidFill>
                <a:latin typeface="標楷體" pitchFamily="65" charset="-120"/>
                <a:ea typeface="標楷體" pitchFamily="65" charset="-120"/>
              </a:rPr>
              <a:t>開口不得大於</a:t>
            </a:r>
            <a:r>
              <a:rPr lang="en-US" altLang="zh-TW" sz="2200" u="sng" dirty="0">
                <a:solidFill>
                  <a:srgbClr val="FF0000"/>
                </a:solidFill>
                <a:latin typeface="標楷體" pitchFamily="65" charset="-120"/>
                <a:ea typeface="標楷體" pitchFamily="65" charset="-120"/>
              </a:rPr>
              <a:t>1.3</a:t>
            </a:r>
            <a:r>
              <a:rPr lang="zh-TW" altLang="en-US" sz="2200" u="sng" dirty="0">
                <a:solidFill>
                  <a:srgbClr val="FF0000"/>
                </a:solidFill>
                <a:latin typeface="標楷體" pitchFamily="65" charset="-120"/>
                <a:ea typeface="標楷體" pitchFamily="65" charset="-120"/>
              </a:rPr>
              <a:t>公分</a:t>
            </a:r>
            <a:r>
              <a:rPr lang="zh-TW" altLang="en-US" sz="2200" dirty="0">
                <a:latin typeface="標楷體" pitchFamily="65" charset="-120"/>
                <a:ea typeface="標楷體" pitchFamily="65" charset="-120"/>
              </a:rPr>
              <a:t>。</a:t>
            </a:r>
            <a:endParaRPr lang="en-US" altLang="zh-TW" sz="2200" dirty="0">
              <a:latin typeface="標楷體" pitchFamily="65" charset="-120"/>
              <a:ea typeface="標楷體" pitchFamily="65" charset="-120"/>
            </a:endParaRPr>
          </a:p>
        </p:txBody>
      </p:sp>
      <p:pic>
        <p:nvPicPr>
          <p:cNvPr id="7" name="圖片 6" descr="sssccxcsd.jpg"/>
          <p:cNvPicPr>
            <a:picLocks noChangeAspect="1"/>
          </p:cNvPicPr>
          <p:nvPr/>
        </p:nvPicPr>
        <p:blipFill>
          <a:blip r:embed="rId3" cstate="print"/>
          <a:stretch>
            <a:fillRect/>
          </a:stretch>
        </p:blipFill>
        <p:spPr>
          <a:xfrm>
            <a:off x="4953000" y="1988840"/>
            <a:ext cx="4446494" cy="3551373"/>
          </a:xfrm>
          <a:prstGeom prst="rect">
            <a:avLst/>
          </a:prstGeom>
        </p:spPr>
      </p:pic>
      <p:sp>
        <p:nvSpPr>
          <p:cNvPr id="9" name="文字方塊 8"/>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通路限制</a:t>
            </a:r>
          </a:p>
        </p:txBody>
      </p:sp>
      <p:sp>
        <p:nvSpPr>
          <p:cNvPr id="10" name="矩形 9"/>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7-18</a:t>
            </a:r>
          </a:p>
        </p:txBody>
      </p:sp>
      <p:sp>
        <p:nvSpPr>
          <p:cNvPr id="8" name="矩形 7"/>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583473312"/>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文字方塊 10"/>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溝蓋格柵</a:t>
            </a:r>
          </a:p>
        </p:txBody>
      </p:sp>
      <p:sp>
        <p:nvSpPr>
          <p:cNvPr id="13"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7-19</a:t>
            </a:r>
          </a:p>
        </p:txBody>
      </p:sp>
      <p:sp>
        <p:nvSpPr>
          <p:cNvPr id="10" name="矩形 9"/>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5" name="object 3">
            <a:extLst>
              <a:ext uri="{FF2B5EF4-FFF2-40B4-BE49-F238E27FC236}">
                <a16:creationId xmlns:a16="http://schemas.microsoft.com/office/drawing/2014/main" id="{E723007F-CD0D-403F-9306-7744C6C021D2}"/>
              </a:ext>
            </a:extLst>
          </p:cNvPr>
          <p:cNvSpPr/>
          <p:nvPr/>
        </p:nvSpPr>
        <p:spPr>
          <a:xfrm>
            <a:off x="5120640" y="1102309"/>
            <a:ext cx="3411473" cy="2535023"/>
          </a:xfrm>
          <a:prstGeom prst="rect">
            <a:avLst/>
          </a:prstGeom>
          <a:blipFill>
            <a:blip r:embed="rId3" cstate="print"/>
            <a:stretch>
              <a:fillRect/>
            </a:stretch>
          </a:blipFill>
        </p:spPr>
        <p:txBody>
          <a:bodyPr wrap="square" lIns="0" tIns="0" rIns="0" bIns="0" rtlCol="0"/>
          <a:lstStyle/>
          <a:p>
            <a:endParaRPr/>
          </a:p>
        </p:txBody>
      </p:sp>
      <p:sp>
        <p:nvSpPr>
          <p:cNvPr id="17" name="object 4">
            <a:extLst>
              <a:ext uri="{FF2B5EF4-FFF2-40B4-BE49-F238E27FC236}">
                <a16:creationId xmlns:a16="http://schemas.microsoft.com/office/drawing/2014/main" id="{100555B6-BC4F-4379-8409-51D30EFA8E97}"/>
              </a:ext>
            </a:extLst>
          </p:cNvPr>
          <p:cNvSpPr/>
          <p:nvPr/>
        </p:nvSpPr>
        <p:spPr>
          <a:xfrm>
            <a:off x="704850" y="3667985"/>
            <a:ext cx="3424301" cy="2469599"/>
          </a:xfrm>
          <a:prstGeom prst="rect">
            <a:avLst/>
          </a:prstGeom>
          <a:blipFill>
            <a:blip r:embed="rId4" cstate="print"/>
            <a:stretch>
              <a:fillRect/>
            </a:stretch>
          </a:blipFill>
        </p:spPr>
        <p:txBody>
          <a:bodyPr wrap="square" lIns="0" tIns="0" rIns="0" bIns="0" rtlCol="0"/>
          <a:lstStyle/>
          <a:p>
            <a:endParaRPr/>
          </a:p>
        </p:txBody>
      </p:sp>
      <p:sp>
        <p:nvSpPr>
          <p:cNvPr id="19" name="object 5">
            <a:extLst>
              <a:ext uri="{FF2B5EF4-FFF2-40B4-BE49-F238E27FC236}">
                <a16:creationId xmlns:a16="http://schemas.microsoft.com/office/drawing/2014/main" id="{2D82C02F-94A5-4E1B-BB78-A356F94BB9D2}"/>
              </a:ext>
            </a:extLst>
          </p:cNvPr>
          <p:cNvSpPr/>
          <p:nvPr/>
        </p:nvSpPr>
        <p:spPr>
          <a:xfrm>
            <a:off x="5120640" y="3667986"/>
            <a:ext cx="3411473" cy="2469599"/>
          </a:xfrm>
          <a:prstGeom prst="rect">
            <a:avLst/>
          </a:prstGeom>
          <a:blipFill>
            <a:blip r:embed="rId5" cstate="print"/>
            <a:stretch>
              <a:fillRect/>
            </a:stretch>
          </a:blipFill>
        </p:spPr>
        <p:txBody>
          <a:bodyPr wrap="square" lIns="0" tIns="0" rIns="0" bIns="0" rtlCol="0"/>
          <a:lstStyle/>
          <a:p>
            <a:endParaRPr/>
          </a:p>
        </p:txBody>
      </p:sp>
      <p:sp>
        <p:nvSpPr>
          <p:cNvPr id="22" name="object 8">
            <a:extLst>
              <a:ext uri="{FF2B5EF4-FFF2-40B4-BE49-F238E27FC236}">
                <a16:creationId xmlns:a16="http://schemas.microsoft.com/office/drawing/2014/main" id="{EA496819-282F-4BDD-A6CA-04BA6EE38BD7}"/>
              </a:ext>
            </a:extLst>
          </p:cNvPr>
          <p:cNvSpPr txBox="1"/>
          <p:nvPr/>
        </p:nvSpPr>
        <p:spPr>
          <a:xfrm>
            <a:off x="2610545" y="6149679"/>
            <a:ext cx="6814820" cy="228600"/>
          </a:xfrm>
          <a:prstGeom prst="rect">
            <a:avLst/>
          </a:prstGeom>
        </p:spPr>
        <p:txBody>
          <a:bodyPr vert="horz" wrap="square" lIns="0" tIns="0" rIns="0" bIns="0" rtlCol="0">
            <a:spAutoFit/>
          </a:bodyPr>
          <a:lstStyle/>
          <a:p>
            <a:pPr marL="12700">
              <a:lnSpc>
                <a:spcPct val="100000"/>
              </a:lnSpc>
            </a:pPr>
            <a:r>
              <a:rPr sz="1600" b="1" spc="-20" dirty="0">
                <a:latin typeface="微軟正黑體"/>
                <a:cs typeface="微軟正黑體"/>
              </a:rPr>
              <a:t>無障礙通路上之水溝蓋格柵或其他</a:t>
            </a:r>
            <a:r>
              <a:rPr sz="1600" b="1" spc="-10" dirty="0">
                <a:latin typeface="微軟正黑體"/>
                <a:cs typeface="微軟正黑體"/>
              </a:rPr>
              <a:t>開</a:t>
            </a:r>
            <a:r>
              <a:rPr sz="1600" b="1" spc="-20" dirty="0">
                <a:latin typeface="微軟正黑體"/>
                <a:cs typeface="微軟正黑體"/>
              </a:rPr>
              <a:t>口應</a:t>
            </a:r>
            <a:r>
              <a:rPr sz="1600" b="1" spc="-10" dirty="0">
                <a:latin typeface="微軟正黑體"/>
                <a:cs typeface="微軟正黑體"/>
              </a:rPr>
              <a:t>至</a:t>
            </a:r>
            <a:r>
              <a:rPr sz="1600" b="1" spc="-20" dirty="0">
                <a:latin typeface="微軟正黑體"/>
                <a:cs typeface="微軟正黑體"/>
              </a:rPr>
              <a:t>少有</a:t>
            </a:r>
            <a:r>
              <a:rPr sz="1600" b="1" spc="-10" dirty="0">
                <a:latin typeface="微軟正黑體"/>
                <a:cs typeface="微軟正黑體"/>
              </a:rPr>
              <a:t>一</a:t>
            </a:r>
            <a:r>
              <a:rPr sz="1600" b="1" spc="-20" dirty="0">
                <a:latin typeface="微軟正黑體"/>
                <a:cs typeface="微軟正黑體"/>
              </a:rPr>
              <a:t>方向</a:t>
            </a:r>
            <a:r>
              <a:rPr sz="1600" b="1" spc="-10" dirty="0">
                <a:latin typeface="微軟正黑體"/>
                <a:cs typeface="微軟正黑體"/>
              </a:rPr>
              <a:t>開</a:t>
            </a:r>
            <a:r>
              <a:rPr sz="1600" b="1" spc="-20" dirty="0">
                <a:latin typeface="微軟正黑體"/>
                <a:cs typeface="微軟正黑體"/>
              </a:rPr>
              <a:t>口不</a:t>
            </a:r>
            <a:r>
              <a:rPr sz="1600" b="1" spc="-10" dirty="0">
                <a:latin typeface="微軟正黑體"/>
                <a:cs typeface="微軟正黑體"/>
              </a:rPr>
              <a:t>得</a:t>
            </a:r>
            <a:r>
              <a:rPr sz="1600" b="1" spc="-20" dirty="0">
                <a:latin typeface="微軟正黑體"/>
                <a:cs typeface="微軟正黑體"/>
              </a:rPr>
              <a:t>大</a:t>
            </a:r>
            <a:r>
              <a:rPr sz="1600" b="1" spc="-10" dirty="0">
                <a:latin typeface="微軟正黑體"/>
                <a:cs typeface="微軟正黑體"/>
              </a:rPr>
              <a:t>於</a:t>
            </a:r>
            <a:r>
              <a:rPr sz="1600" b="1" spc="-5" dirty="0">
                <a:latin typeface="微軟正黑體"/>
                <a:cs typeface="微軟正黑體"/>
              </a:rPr>
              <a:t>1</a:t>
            </a:r>
            <a:r>
              <a:rPr sz="1600" b="1" spc="-10" dirty="0">
                <a:latin typeface="微軟正黑體"/>
                <a:cs typeface="微軟正黑體"/>
              </a:rPr>
              <a:t>.3</a:t>
            </a:r>
            <a:r>
              <a:rPr sz="1600" b="1" spc="-20" dirty="0">
                <a:latin typeface="微軟正黑體"/>
                <a:cs typeface="微軟正黑體"/>
              </a:rPr>
              <a:t>公分</a:t>
            </a:r>
            <a:endParaRPr sz="1600" dirty="0">
              <a:latin typeface="微軟正黑體"/>
              <a:cs typeface="微軟正黑體"/>
            </a:endParaRPr>
          </a:p>
        </p:txBody>
      </p:sp>
      <p:sp>
        <p:nvSpPr>
          <p:cNvPr id="24" name="object 10">
            <a:extLst>
              <a:ext uri="{FF2B5EF4-FFF2-40B4-BE49-F238E27FC236}">
                <a16:creationId xmlns:a16="http://schemas.microsoft.com/office/drawing/2014/main" id="{EEA753AB-9EC8-4A0D-98B6-579EA3B227DB}"/>
              </a:ext>
            </a:extLst>
          </p:cNvPr>
          <p:cNvSpPr/>
          <p:nvPr/>
        </p:nvSpPr>
        <p:spPr>
          <a:xfrm>
            <a:off x="7960614" y="1311153"/>
            <a:ext cx="381000" cy="379412"/>
          </a:xfrm>
          <a:prstGeom prst="rect">
            <a:avLst/>
          </a:prstGeom>
          <a:blipFill>
            <a:blip r:embed="rId6" cstate="print"/>
            <a:stretch>
              <a:fillRect/>
            </a:stretch>
          </a:blipFill>
        </p:spPr>
        <p:txBody>
          <a:bodyPr wrap="square" lIns="0" tIns="0" rIns="0" bIns="0" rtlCol="0"/>
          <a:lstStyle/>
          <a:p>
            <a:endParaRPr/>
          </a:p>
        </p:txBody>
      </p:sp>
      <p:sp>
        <p:nvSpPr>
          <p:cNvPr id="26" name="object 12">
            <a:extLst>
              <a:ext uri="{FF2B5EF4-FFF2-40B4-BE49-F238E27FC236}">
                <a16:creationId xmlns:a16="http://schemas.microsoft.com/office/drawing/2014/main" id="{5FD41979-1AE4-4FFD-81DA-1A2A807D39D6}"/>
              </a:ext>
            </a:extLst>
          </p:cNvPr>
          <p:cNvSpPr/>
          <p:nvPr/>
        </p:nvSpPr>
        <p:spPr>
          <a:xfrm>
            <a:off x="7960614" y="3794722"/>
            <a:ext cx="447675" cy="438150"/>
          </a:xfrm>
          <a:prstGeom prst="rect">
            <a:avLst/>
          </a:prstGeom>
          <a:blipFill>
            <a:blip r:embed="rId7" cstate="print"/>
            <a:stretch>
              <a:fillRect/>
            </a:stretch>
          </a:blipFill>
        </p:spPr>
        <p:txBody>
          <a:bodyPr wrap="square" lIns="0" tIns="0" rIns="0" bIns="0" rtlCol="0"/>
          <a:lstStyle/>
          <a:p>
            <a:endParaRPr/>
          </a:p>
        </p:txBody>
      </p:sp>
      <p:sp>
        <p:nvSpPr>
          <p:cNvPr id="27" name="object 2">
            <a:extLst>
              <a:ext uri="{FF2B5EF4-FFF2-40B4-BE49-F238E27FC236}">
                <a16:creationId xmlns:a16="http://schemas.microsoft.com/office/drawing/2014/main" id="{5B528F0B-E844-4681-8DC5-B04A124A7C34}"/>
              </a:ext>
            </a:extLst>
          </p:cNvPr>
          <p:cNvSpPr/>
          <p:nvPr/>
        </p:nvSpPr>
        <p:spPr>
          <a:xfrm>
            <a:off x="704850" y="1139640"/>
            <a:ext cx="3424301" cy="2516251"/>
          </a:xfrm>
          <a:prstGeom prst="rect">
            <a:avLst/>
          </a:prstGeom>
          <a:blipFill>
            <a:blip r:embed="rId8" cstate="print"/>
            <a:stretch>
              <a:fillRect/>
            </a:stretch>
          </a:blipFill>
        </p:spPr>
        <p:txBody>
          <a:bodyPr wrap="square" lIns="0" tIns="0" rIns="0" bIns="0" rtlCol="0"/>
          <a:lstStyle/>
          <a:p>
            <a:endParaRPr/>
          </a:p>
        </p:txBody>
      </p:sp>
      <p:sp>
        <p:nvSpPr>
          <p:cNvPr id="28" name="object 9">
            <a:extLst>
              <a:ext uri="{FF2B5EF4-FFF2-40B4-BE49-F238E27FC236}">
                <a16:creationId xmlns:a16="http://schemas.microsoft.com/office/drawing/2014/main" id="{0BB60AC2-0110-4037-8A61-D771492633A0}"/>
              </a:ext>
            </a:extLst>
          </p:cNvPr>
          <p:cNvSpPr/>
          <p:nvPr/>
        </p:nvSpPr>
        <p:spPr>
          <a:xfrm>
            <a:off x="3402076" y="1311153"/>
            <a:ext cx="381000" cy="379412"/>
          </a:xfrm>
          <a:prstGeom prst="rect">
            <a:avLst/>
          </a:prstGeom>
          <a:blipFill>
            <a:blip r:embed="rId6" cstate="print"/>
            <a:stretch>
              <a:fillRect/>
            </a:stretch>
          </a:blipFill>
        </p:spPr>
        <p:txBody>
          <a:bodyPr wrap="square" lIns="0" tIns="0" rIns="0" bIns="0" rtlCol="0"/>
          <a:lstStyle/>
          <a:p>
            <a:endParaRPr/>
          </a:p>
        </p:txBody>
      </p:sp>
      <p:sp>
        <p:nvSpPr>
          <p:cNvPr id="29" name="object 9">
            <a:extLst>
              <a:ext uri="{FF2B5EF4-FFF2-40B4-BE49-F238E27FC236}">
                <a16:creationId xmlns:a16="http://schemas.microsoft.com/office/drawing/2014/main" id="{37472FB7-10CA-4FD6-8455-406640E53D0F}"/>
              </a:ext>
            </a:extLst>
          </p:cNvPr>
          <p:cNvSpPr/>
          <p:nvPr/>
        </p:nvSpPr>
        <p:spPr>
          <a:xfrm>
            <a:off x="3543426" y="3968589"/>
            <a:ext cx="381000" cy="379412"/>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21676864"/>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440498" y="1233334"/>
            <a:ext cx="4524503" cy="2123658"/>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rgbClr val="FF0000"/>
              </a:buClr>
              <a:buFont typeface="Wingdings" pitchFamily="2" charset="2"/>
              <a:buChar char="n"/>
            </a:pPr>
            <a:r>
              <a:rPr lang="en-US" altLang="zh-TW" sz="2200" dirty="0">
                <a:latin typeface="標楷體" pitchFamily="65" charset="-120"/>
                <a:ea typeface="標楷體" pitchFamily="65" charset="-120"/>
              </a:rPr>
              <a:t>203.2.6</a:t>
            </a:r>
            <a:r>
              <a:rPr lang="zh-TW" altLang="en-US" sz="2200" dirty="0">
                <a:latin typeface="標楷體" pitchFamily="65" charset="-120"/>
                <a:ea typeface="標楷體" pitchFamily="65" charset="-120"/>
              </a:rPr>
              <a:t> </a:t>
            </a:r>
            <a:r>
              <a:rPr lang="zh-TW" altLang="en-US" sz="2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突出物限制</a:t>
            </a:r>
            <a:r>
              <a:rPr lang="zh-TW" altLang="en-US" sz="2200" dirty="0">
                <a:latin typeface="標楷體" pitchFamily="65" charset="-120"/>
                <a:ea typeface="標楷體" pitchFamily="65" charset="-120"/>
              </a:rPr>
              <a:t>：</a:t>
            </a:r>
            <a:endParaRPr lang="en-US" altLang="zh-TW" sz="2200" dirty="0">
              <a:latin typeface="標楷體" pitchFamily="65" charset="-120"/>
              <a:ea typeface="標楷體" pitchFamily="65" charset="-120"/>
            </a:endParaRPr>
          </a:p>
          <a:p>
            <a:pPr>
              <a:buClr>
                <a:srgbClr val="FF0000"/>
              </a:buClr>
            </a:pPr>
            <a:r>
              <a:rPr lang="zh-TW" altLang="en-US" sz="2200" dirty="0">
                <a:latin typeface="標楷體" pitchFamily="65" charset="-120"/>
                <a:ea typeface="標楷體" pitchFamily="65" charset="-120"/>
              </a:rPr>
              <a:t>通路淨高不得小於</a:t>
            </a:r>
            <a:r>
              <a:rPr lang="en-US" altLang="zh-TW" sz="2200" dirty="0">
                <a:latin typeface="標楷體" pitchFamily="65" charset="-120"/>
                <a:ea typeface="標楷體" pitchFamily="65" charset="-120"/>
              </a:rPr>
              <a:t>200</a:t>
            </a:r>
            <a:r>
              <a:rPr lang="zh-TW" altLang="en-US" sz="2200" dirty="0">
                <a:latin typeface="標楷體" pitchFamily="65" charset="-120"/>
                <a:ea typeface="標楷體" pitchFamily="65" charset="-120"/>
              </a:rPr>
              <a:t>公分，地面起</a:t>
            </a:r>
            <a:r>
              <a:rPr lang="en-US" altLang="zh-TW" sz="2200" dirty="0">
                <a:latin typeface="標楷體" pitchFamily="65" charset="-120"/>
                <a:ea typeface="標楷體" pitchFamily="65" charset="-120"/>
              </a:rPr>
              <a:t>60-200</a:t>
            </a:r>
            <a:r>
              <a:rPr lang="zh-TW" altLang="en-US" sz="2200" dirty="0">
                <a:latin typeface="標楷體" pitchFamily="65" charset="-120"/>
                <a:ea typeface="標楷體" pitchFamily="65" charset="-120"/>
              </a:rPr>
              <a:t>公分之範圍，</a:t>
            </a:r>
            <a:r>
              <a:rPr lang="zh-TW" altLang="en-US" sz="2200" u="sng" dirty="0">
                <a:solidFill>
                  <a:srgbClr val="FF0000"/>
                </a:solidFill>
                <a:latin typeface="標楷體" pitchFamily="65" charset="-120"/>
                <a:ea typeface="標楷體" pitchFamily="65" charset="-120"/>
              </a:rPr>
              <a:t>不得有</a:t>
            </a:r>
            <a:r>
              <a:rPr lang="en-US" altLang="zh-TW" sz="2200" u="sng" dirty="0">
                <a:solidFill>
                  <a:srgbClr val="FF0000"/>
                </a:solidFill>
                <a:latin typeface="標楷體" pitchFamily="65" charset="-120"/>
                <a:ea typeface="標楷體" pitchFamily="65" charset="-120"/>
              </a:rPr>
              <a:t>10</a:t>
            </a:r>
            <a:r>
              <a:rPr lang="zh-TW" altLang="en-US" sz="2200" u="sng" dirty="0">
                <a:solidFill>
                  <a:srgbClr val="FF0000"/>
                </a:solidFill>
                <a:latin typeface="標楷體" pitchFamily="65" charset="-120"/>
                <a:ea typeface="標楷體" pitchFamily="65" charset="-120"/>
              </a:rPr>
              <a:t>公分以上之懸空突出物</a:t>
            </a:r>
            <a:r>
              <a:rPr lang="zh-TW" altLang="en-US" sz="2200" dirty="0">
                <a:latin typeface="標楷體" pitchFamily="65" charset="-120"/>
                <a:ea typeface="標楷體" pitchFamily="65" charset="-120"/>
              </a:rPr>
              <a:t>，如為必要設置之突出物，應設置警示或其他防撞措施。</a:t>
            </a:r>
            <a:endParaRPr lang="en-US" altLang="zh-TW" sz="2200" dirty="0">
              <a:latin typeface="標楷體" pitchFamily="65" charset="-120"/>
              <a:ea typeface="標楷體" pitchFamily="65" charset="-120"/>
            </a:endParaRPr>
          </a:p>
        </p:txBody>
      </p:sp>
      <p:pic>
        <p:nvPicPr>
          <p:cNvPr id="8" name="圖片 7" descr="sssssssssgg.jpg"/>
          <p:cNvPicPr>
            <a:picLocks noChangeAspect="1"/>
          </p:cNvPicPr>
          <p:nvPr/>
        </p:nvPicPr>
        <p:blipFill>
          <a:blip r:embed="rId3" cstate="print"/>
          <a:stretch>
            <a:fillRect/>
          </a:stretch>
        </p:blipFill>
        <p:spPr>
          <a:xfrm>
            <a:off x="5847095" y="3650963"/>
            <a:ext cx="3751342" cy="2391815"/>
          </a:xfrm>
          <a:prstGeom prst="rect">
            <a:avLst/>
          </a:prstGeom>
        </p:spPr>
      </p:pic>
      <p:pic>
        <p:nvPicPr>
          <p:cNvPr id="9" name="圖片 8" descr="00000.jpg"/>
          <p:cNvPicPr>
            <a:picLocks noChangeAspect="1"/>
          </p:cNvPicPr>
          <p:nvPr/>
        </p:nvPicPr>
        <p:blipFill>
          <a:blip r:embed="rId4" cstate="print"/>
          <a:stretch>
            <a:fillRect/>
          </a:stretch>
        </p:blipFill>
        <p:spPr>
          <a:xfrm>
            <a:off x="703571" y="3624319"/>
            <a:ext cx="1490301" cy="2592288"/>
          </a:xfrm>
          <a:prstGeom prst="rect">
            <a:avLst/>
          </a:prstGeom>
        </p:spPr>
      </p:pic>
      <p:pic>
        <p:nvPicPr>
          <p:cNvPr id="10" name="圖片 9" descr="image014.jpg"/>
          <p:cNvPicPr>
            <a:picLocks noChangeAspect="1"/>
          </p:cNvPicPr>
          <p:nvPr/>
        </p:nvPicPr>
        <p:blipFill>
          <a:blip r:embed="rId5" cstate="print"/>
          <a:stretch>
            <a:fillRect/>
          </a:stretch>
        </p:blipFill>
        <p:spPr>
          <a:xfrm>
            <a:off x="5148561" y="1094163"/>
            <a:ext cx="3090343" cy="2243188"/>
          </a:xfrm>
          <a:prstGeom prst="rect">
            <a:avLst/>
          </a:prstGeom>
        </p:spPr>
      </p:pic>
      <p:sp>
        <p:nvSpPr>
          <p:cNvPr id="12" name="文字方塊 11"/>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突出物限制</a:t>
            </a:r>
          </a:p>
        </p:txBody>
      </p:sp>
      <p:sp>
        <p:nvSpPr>
          <p:cNvPr id="13" name="矩形 12"/>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7-20</a:t>
            </a:r>
          </a:p>
        </p:txBody>
      </p:sp>
      <p:sp>
        <p:nvSpPr>
          <p:cNvPr id="15" name="矩形 14"/>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6" name="object 9">
            <a:extLst>
              <a:ext uri="{FF2B5EF4-FFF2-40B4-BE49-F238E27FC236}">
                <a16:creationId xmlns:a16="http://schemas.microsoft.com/office/drawing/2014/main" id="{D13841A9-5428-4DF4-B7A3-D032926B50CD}"/>
              </a:ext>
            </a:extLst>
          </p:cNvPr>
          <p:cNvSpPr/>
          <p:nvPr/>
        </p:nvSpPr>
        <p:spPr>
          <a:xfrm>
            <a:off x="2338720" y="3667360"/>
            <a:ext cx="3309550" cy="2436888"/>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86219148"/>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矩形 8"/>
          <p:cNvSpPr/>
          <p:nvPr/>
        </p:nvSpPr>
        <p:spPr>
          <a:xfrm>
            <a:off x="544641" y="3212976"/>
            <a:ext cx="3024335" cy="2088232"/>
          </a:xfrm>
          <a:prstGeom prst="rect">
            <a:avLst/>
          </a:prstGeom>
        </p:spPr>
        <p:style>
          <a:lnRef idx="1">
            <a:schemeClr val="accent4"/>
          </a:lnRef>
          <a:fillRef idx="2">
            <a:schemeClr val="accent4"/>
          </a:fillRef>
          <a:effectRef idx="1">
            <a:schemeClr val="accent4"/>
          </a:effectRef>
          <a:fontRef idx="minor">
            <a:schemeClr val="dk1"/>
          </a:fontRef>
        </p:style>
        <p:txBody>
          <a:bodyPr lIns="91434" tIns="45718" rIns="91434" bIns="45718" rtlCol="0" anchor="ctr"/>
          <a:lstStyle/>
          <a:p>
            <a:pPr algn="ctr"/>
            <a:r>
              <a:rPr lang="zh-TW" altLang="en-US" sz="2000" dirty="0">
                <a:solidFill>
                  <a:schemeClr val="tx1"/>
                </a:solidFill>
                <a:latin typeface="標楷體" panose="03000509000000000000" pitchFamily="65" charset="-120"/>
                <a:ea typeface="標楷體" panose="03000509000000000000" pitchFamily="65" charset="-120"/>
              </a:rPr>
              <a:t>舊違章建築在未依規定拆除或整理前</a:t>
            </a:r>
            <a:endParaRPr lang="en-US" altLang="zh-TW" sz="2000" dirty="0">
              <a:solidFill>
                <a:schemeClr val="tx1"/>
              </a:solidFill>
              <a:latin typeface="標楷體" panose="03000509000000000000" pitchFamily="65" charset="-120"/>
              <a:ea typeface="標楷體" panose="03000509000000000000" pitchFamily="65" charset="-120"/>
            </a:endParaRPr>
          </a:p>
          <a:p>
            <a:pPr algn="ctr"/>
            <a:r>
              <a:rPr lang="zh-TW" altLang="en-US" sz="2000" b="1" u="sng" dirty="0">
                <a:solidFill>
                  <a:schemeClr val="tx1"/>
                </a:solidFill>
                <a:latin typeface="標楷體" panose="03000509000000000000" pitchFamily="65" charset="-120"/>
                <a:ea typeface="標楷體" panose="03000509000000000000" pitchFamily="65" charset="-120"/>
              </a:rPr>
              <a:t>允許修繕，但不得新建、增建、改建、修建。</a:t>
            </a:r>
            <a:endParaRPr lang="en-US" altLang="zh-TW" sz="2000" b="1" u="sng" dirty="0">
              <a:solidFill>
                <a:schemeClr val="tx1"/>
              </a:solidFill>
              <a:latin typeface="標楷體" panose="03000509000000000000" pitchFamily="65" charset="-120"/>
              <a:ea typeface="標楷體" panose="03000509000000000000" pitchFamily="65" charset="-120"/>
            </a:endParaRPr>
          </a:p>
          <a:p>
            <a:pPr algn="ctr"/>
            <a:r>
              <a:rPr lang="zh-TW" altLang="en-US" sz="2000" dirty="0">
                <a:solidFill>
                  <a:schemeClr val="tx1"/>
                </a:solidFill>
                <a:latin typeface="標楷體" panose="03000509000000000000" pitchFamily="65" charset="-120"/>
                <a:ea typeface="標楷體" panose="03000509000000000000" pitchFamily="65" charset="-120"/>
              </a:rPr>
              <a:t>舊違章建築之修繕，得由縣政府訂定辦法行之。</a:t>
            </a:r>
            <a:endParaRPr lang="en-US" altLang="zh-TW" sz="2000" dirty="0">
              <a:solidFill>
                <a:schemeClr val="tx1"/>
              </a:solidFill>
              <a:latin typeface="標楷體" panose="03000509000000000000" pitchFamily="65" charset="-120"/>
              <a:ea typeface="標楷體" panose="03000509000000000000" pitchFamily="65" charset="-120"/>
            </a:endParaRPr>
          </a:p>
        </p:txBody>
      </p:sp>
      <p:sp>
        <p:nvSpPr>
          <p:cNvPr id="10" name="矩形 9"/>
          <p:cNvSpPr/>
          <p:nvPr/>
        </p:nvSpPr>
        <p:spPr>
          <a:xfrm>
            <a:off x="3577275" y="3212975"/>
            <a:ext cx="3024335" cy="2088232"/>
          </a:xfrm>
          <a:prstGeom prst="rect">
            <a:avLst/>
          </a:prstGeom>
        </p:spPr>
        <p:style>
          <a:lnRef idx="1">
            <a:schemeClr val="accent4"/>
          </a:lnRef>
          <a:fillRef idx="2">
            <a:schemeClr val="accent4"/>
          </a:fillRef>
          <a:effectRef idx="1">
            <a:schemeClr val="accent4"/>
          </a:effectRef>
          <a:fontRef idx="minor">
            <a:schemeClr val="dk1"/>
          </a:fontRef>
        </p:style>
        <p:txBody>
          <a:bodyPr lIns="91434" tIns="45718" rIns="91434" bIns="45718" rtlCol="0" anchor="ctr"/>
          <a:lstStyle/>
          <a:p>
            <a:pPr lvl="0" algn="ctr"/>
            <a:r>
              <a:rPr lang="zh-TW" altLang="en-US" sz="2000" dirty="0">
                <a:solidFill>
                  <a:schemeClr val="tx1"/>
                </a:solidFill>
                <a:latin typeface="標楷體" panose="03000509000000000000" pitchFamily="65" charset="-120"/>
                <a:ea typeface="標楷體" panose="03000509000000000000" pitchFamily="65" charset="-120"/>
              </a:rPr>
              <a:t>本自治條例施行前的</a:t>
            </a:r>
            <a:endParaRPr lang="en-US" altLang="zh-TW" sz="2000" dirty="0">
              <a:solidFill>
                <a:schemeClr val="tx1"/>
              </a:solidFill>
              <a:latin typeface="標楷體" panose="03000509000000000000" pitchFamily="65" charset="-120"/>
              <a:ea typeface="標楷體" panose="03000509000000000000" pitchFamily="65" charset="-120"/>
            </a:endParaRPr>
          </a:p>
          <a:p>
            <a:pPr lvl="0" algn="ctr"/>
            <a:r>
              <a:rPr lang="zh-TW" altLang="en-US" sz="2000" dirty="0">
                <a:solidFill>
                  <a:schemeClr val="tx1"/>
                </a:solidFill>
                <a:latin typeface="標楷體" panose="03000509000000000000" pitchFamily="65" charset="-120"/>
                <a:ea typeface="標楷體" panose="03000509000000000000" pitchFamily="65" charset="-120"/>
              </a:rPr>
              <a:t>既存違建</a:t>
            </a:r>
            <a:endParaRPr lang="en-US" altLang="zh-TW" sz="2000" dirty="0">
              <a:solidFill>
                <a:schemeClr val="tx1"/>
              </a:solidFill>
              <a:latin typeface="標楷體" panose="03000509000000000000" pitchFamily="65" charset="-120"/>
              <a:ea typeface="標楷體" panose="03000509000000000000" pitchFamily="65" charset="-120"/>
            </a:endParaRPr>
          </a:p>
          <a:p>
            <a:pPr lvl="0" algn="ctr"/>
            <a:r>
              <a:rPr lang="zh-TW" altLang="en-US" sz="2000" b="1" u="sng" dirty="0">
                <a:solidFill>
                  <a:schemeClr val="tx1"/>
                </a:solidFill>
                <a:latin typeface="標楷體" panose="03000509000000000000" pitchFamily="65" charset="-120"/>
                <a:ea typeface="標楷體" panose="03000509000000000000" pitchFamily="65" charset="-120"/>
              </a:rPr>
              <a:t>依其特性、面積規模大小。</a:t>
            </a:r>
            <a:endParaRPr lang="en-US" altLang="zh-TW" sz="2000" b="1" u="sng" dirty="0">
              <a:solidFill>
                <a:schemeClr val="tx1"/>
              </a:solidFill>
              <a:latin typeface="標楷體" panose="03000509000000000000" pitchFamily="65" charset="-120"/>
              <a:ea typeface="標楷體" panose="03000509000000000000" pitchFamily="65" charset="-120"/>
            </a:endParaRPr>
          </a:p>
          <a:p>
            <a:pPr lvl="0" algn="ctr"/>
            <a:r>
              <a:rPr lang="zh-TW" altLang="en-US" sz="2000" dirty="0">
                <a:solidFill>
                  <a:schemeClr val="tx1"/>
                </a:solidFill>
                <a:latin typeface="標楷體" panose="03000509000000000000" pitchFamily="65" charset="-120"/>
                <a:ea typeface="標楷體" panose="03000509000000000000" pitchFamily="65" charset="-120"/>
              </a:rPr>
              <a:t>本府另分類分期擬定計畫查報拆除。</a:t>
            </a:r>
            <a:endParaRPr lang="en-US" altLang="zh-TW" sz="2000" dirty="0">
              <a:solidFill>
                <a:schemeClr val="tx1"/>
              </a:solidFill>
              <a:latin typeface="標楷體" panose="03000509000000000000" pitchFamily="65" charset="-120"/>
              <a:ea typeface="標楷體" panose="03000509000000000000" pitchFamily="65" charset="-120"/>
            </a:endParaRPr>
          </a:p>
          <a:p>
            <a:pPr lvl="0" algn="ct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可以修繕</a:t>
            </a:r>
            <a:r>
              <a:rPr lang="en-US" altLang="zh-TW" sz="2000" dirty="0">
                <a:solidFill>
                  <a:schemeClr val="tx1"/>
                </a:solidFill>
                <a:latin typeface="標楷體" panose="03000509000000000000" pitchFamily="65" charset="-120"/>
                <a:ea typeface="標楷體" panose="03000509000000000000" pitchFamily="65" charset="-120"/>
              </a:rPr>
              <a:t>)</a:t>
            </a:r>
            <a:r>
              <a:rPr lang="zh-TW" altLang="en-US" sz="2000" dirty="0">
                <a:solidFill>
                  <a:schemeClr val="tx1"/>
                </a:solidFill>
                <a:latin typeface="標楷體" panose="03000509000000000000" pitchFamily="65" charset="-120"/>
                <a:ea typeface="標楷體" panose="03000509000000000000" pitchFamily="65" charset="-120"/>
              </a:rPr>
              <a:t> </a:t>
            </a:r>
          </a:p>
        </p:txBody>
      </p:sp>
      <p:sp>
        <p:nvSpPr>
          <p:cNvPr id="11" name="矩形 10"/>
          <p:cNvSpPr/>
          <p:nvPr/>
        </p:nvSpPr>
        <p:spPr>
          <a:xfrm>
            <a:off x="6601276" y="3212977"/>
            <a:ext cx="3024335" cy="2088232"/>
          </a:xfrm>
          <a:prstGeom prst="rect">
            <a:avLst/>
          </a:prstGeom>
        </p:spPr>
        <p:style>
          <a:lnRef idx="1">
            <a:schemeClr val="accent4"/>
          </a:lnRef>
          <a:fillRef idx="2">
            <a:schemeClr val="accent4"/>
          </a:fillRef>
          <a:effectRef idx="1">
            <a:schemeClr val="accent4"/>
          </a:effectRef>
          <a:fontRef idx="minor">
            <a:schemeClr val="dk1"/>
          </a:fontRef>
        </p:style>
        <p:txBody>
          <a:bodyPr lIns="91434" tIns="45718" rIns="91434" bIns="45718" rtlCol="0" anchor="ctr"/>
          <a:lstStyle/>
          <a:p>
            <a:pPr algn="ctr"/>
            <a:r>
              <a:rPr lang="zh-TW" altLang="zh-TW" sz="2000" dirty="0">
                <a:solidFill>
                  <a:schemeClr val="tx1"/>
                </a:solidFill>
                <a:latin typeface="標楷體" panose="03000509000000000000" pitchFamily="65" charset="-120"/>
                <a:ea typeface="標楷體" panose="03000509000000000000" pitchFamily="65" charset="-120"/>
              </a:rPr>
              <a:t>限期恢復原狀、自行拆除或補辦執照，且列管加強巡查依法從嚴辦理，以遏止新違建產生。</a:t>
            </a:r>
            <a:endParaRPr lang="en-US" altLang="zh-TW" sz="2000" b="1" u="sng" dirty="0">
              <a:solidFill>
                <a:schemeClr val="tx1"/>
              </a:solidFill>
              <a:latin typeface="標楷體" panose="03000509000000000000" pitchFamily="65" charset="-120"/>
              <a:ea typeface="標楷體" panose="03000509000000000000" pitchFamily="65" charset="-120"/>
            </a:endParaRPr>
          </a:p>
          <a:p>
            <a:pPr lvl="0" algn="ctr"/>
            <a:r>
              <a:rPr lang="zh-TW" altLang="zh-TW" sz="2000" b="1" u="sng" dirty="0">
                <a:solidFill>
                  <a:schemeClr val="tx1"/>
                </a:solidFill>
                <a:latin typeface="標楷體" panose="03000509000000000000" pitchFamily="65" charset="-120"/>
                <a:ea typeface="標楷體" panose="03000509000000000000" pitchFamily="65" charset="-120"/>
              </a:rPr>
              <a:t>不論地區及規模大小，</a:t>
            </a:r>
            <a:endParaRPr lang="en-US" altLang="zh-TW" sz="2000" b="1" u="sng" dirty="0">
              <a:solidFill>
                <a:schemeClr val="tx1"/>
              </a:solidFill>
              <a:latin typeface="標楷體" panose="03000509000000000000" pitchFamily="65" charset="-120"/>
              <a:ea typeface="標楷體" panose="03000509000000000000" pitchFamily="65" charset="-120"/>
            </a:endParaRPr>
          </a:p>
          <a:p>
            <a:pPr lvl="0" algn="ctr"/>
            <a:r>
              <a:rPr lang="zh-TW" altLang="zh-TW" sz="2000" b="1" u="sng" dirty="0">
                <a:solidFill>
                  <a:schemeClr val="tx1"/>
                </a:solidFill>
                <a:latin typeface="標楷體" panose="03000509000000000000" pitchFamily="65" charset="-120"/>
                <a:ea typeface="標楷體" panose="03000509000000000000" pitchFamily="65" charset="-120"/>
              </a:rPr>
              <a:t>一律查報並勒令停工</a:t>
            </a:r>
            <a:r>
              <a:rPr lang="en-US" altLang="zh-TW" sz="2000" b="1" u="sng" dirty="0">
                <a:solidFill>
                  <a:schemeClr val="tx1"/>
                </a:solidFill>
                <a:latin typeface="標楷體" panose="03000509000000000000" pitchFamily="65" charset="-120"/>
                <a:ea typeface="標楷體" panose="03000509000000000000" pitchFamily="65" charset="-120"/>
              </a:rPr>
              <a:t>!</a:t>
            </a:r>
          </a:p>
        </p:txBody>
      </p:sp>
      <p:sp>
        <p:nvSpPr>
          <p:cNvPr id="12" name="向下箭號圖說文字 11"/>
          <p:cNvSpPr/>
          <p:nvPr/>
        </p:nvSpPr>
        <p:spPr>
          <a:xfrm>
            <a:off x="544641" y="1268412"/>
            <a:ext cx="3024000" cy="1944564"/>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marL="273033" indent="-273033" algn="ctr">
              <a:lnSpc>
                <a:spcPts val="1600"/>
              </a:lnSpc>
            </a:pPr>
            <a:r>
              <a:rPr lang="zh-TW" altLang="en-US" sz="2800" b="1" dirty="0">
                <a:solidFill>
                  <a:schemeClr val="tx1"/>
                </a:solidFill>
                <a:latin typeface="標楷體" panose="03000509000000000000" pitchFamily="65" charset="-120"/>
                <a:ea typeface="標楷體" panose="03000509000000000000" pitchFamily="65" charset="-120"/>
              </a:rPr>
              <a:t>舊有房屋</a:t>
            </a:r>
            <a:endParaRPr lang="en-US" altLang="zh-TW" sz="2800" b="1" dirty="0">
              <a:solidFill>
                <a:schemeClr val="tx1"/>
              </a:solidFill>
              <a:latin typeface="標楷體" panose="03000509000000000000" pitchFamily="65" charset="-120"/>
              <a:ea typeface="標楷體" panose="03000509000000000000" pitchFamily="65" charset="-120"/>
            </a:endParaRPr>
          </a:p>
          <a:p>
            <a:pPr marL="273033" indent="-273033">
              <a:lnSpc>
                <a:spcPts val="1600"/>
              </a:lnSpc>
            </a:pPr>
            <a:r>
              <a:rPr lang="en-US" altLang="zh-TW" b="1" dirty="0">
                <a:solidFill>
                  <a:schemeClr val="tx1"/>
                </a:solidFill>
                <a:latin typeface="標楷體" panose="03000509000000000000" pitchFamily="65" charset="-120"/>
                <a:ea typeface="標楷體" panose="03000509000000000000" pitchFamily="65" charset="-120"/>
              </a:rPr>
              <a:t>(</a:t>
            </a:r>
            <a:r>
              <a:rPr lang="en-US" altLang="zh-TW" dirty="0">
                <a:solidFill>
                  <a:schemeClr val="tx1"/>
                </a:solidFill>
                <a:latin typeface="標楷體" panose="03000509000000000000" pitchFamily="65" charset="-120"/>
                <a:ea typeface="標楷體" panose="03000509000000000000" pitchFamily="65" charset="-120"/>
              </a:rPr>
              <a:t>81</a:t>
            </a:r>
            <a:r>
              <a:rPr lang="zh-TW" altLang="zh-TW" dirty="0">
                <a:solidFill>
                  <a:schemeClr val="tx1"/>
                </a:solidFill>
                <a:latin typeface="標楷體" panose="03000509000000000000" pitchFamily="65" charset="-120"/>
                <a:ea typeface="標楷體" panose="03000509000000000000" pitchFamily="65" charset="-120"/>
              </a:rPr>
              <a:t>年</a:t>
            </a:r>
            <a:r>
              <a:rPr lang="en-US" altLang="zh-TW" dirty="0">
                <a:solidFill>
                  <a:schemeClr val="tx1"/>
                </a:solidFill>
                <a:latin typeface="標楷體" panose="03000509000000000000" pitchFamily="65" charset="-120"/>
                <a:ea typeface="標楷體" panose="03000509000000000000" pitchFamily="65" charset="-120"/>
              </a:rPr>
              <a:t>11</a:t>
            </a:r>
            <a:r>
              <a:rPr lang="zh-TW" altLang="en-US" dirty="0">
                <a:solidFill>
                  <a:schemeClr val="tx1"/>
                </a:solidFill>
                <a:latin typeface="標楷體" panose="03000509000000000000" pitchFamily="65" charset="-120"/>
                <a:ea typeface="標楷體" panose="03000509000000000000" pitchFamily="65" charset="-120"/>
              </a:rPr>
              <a:t>月</a:t>
            </a:r>
            <a:r>
              <a:rPr lang="en-US" altLang="zh-TW" dirty="0">
                <a:solidFill>
                  <a:schemeClr val="tx1"/>
                </a:solidFill>
                <a:latin typeface="標楷體" panose="03000509000000000000" pitchFamily="65" charset="-120"/>
                <a:ea typeface="標楷體" panose="03000509000000000000" pitchFamily="65" charset="-120"/>
              </a:rPr>
              <a:t>5</a:t>
            </a:r>
            <a:r>
              <a:rPr lang="zh-TW" altLang="en-US" dirty="0">
                <a:solidFill>
                  <a:schemeClr val="tx1"/>
                </a:solidFill>
                <a:latin typeface="標楷體" panose="03000509000000000000" pitchFamily="65" charset="-120"/>
                <a:ea typeface="標楷體" panose="03000509000000000000" pitchFamily="65" charset="-120"/>
              </a:rPr>
              <a:t>日金門馬祖建築法適用地區外建築物管理辦法</a:t>
            </a:r>
            <a:r>
              <a:rPr lang="zh-TW" altLang="zh-TW" dirty="0">
                <a:solidFill>
                  <a:schemeClr val="tx1"/>
                </a:solidFill>
                <a:latin typeface="標楷體" panose="03000509000000000000" pitchFamily="65" charset="-120"/>
                <a:ea typeface="標楷體" panose="03000509000000000000" pitchFamily="65" charset="-120"/>
              </a:rPr>
              <a:t>實施</a:t>
            </a:r>
            <a:r>
              <a:rPr lang="zh-TW" altLang="en-US" dirty="0">
                <a:solidFill>
                  <a:schemeClr val="tx1"/>
                </a:solidFill>
                <a:latin typeface="標楷體" panose="03000509000000000000" pitchFamily="65" charset="-120"/>
                <a:ea typeface="標楷體" panose="03000509000000000000" pitchFamily="65" charset="-120"/>
              </a:rPr>
              <a:t>前</a:t>
            </a:r>
            <a:r>
              <a:rPr lang="zh-TW" altLang="zh-TW" b="1" u="sng" dirty="0">
                <a:solidFill>
                  <a:schemeClr val="tx1"/>
                </a:solidFill>
                <a:latin typeface="標楷體" panose="03000509000000000000" pitchFamily="65" charset="-120"/>
                <a:ea typeface="標楷體" panose="03000509000000000000" pitchFamily="65" charset="-120"/>
              </a:rPr>
              <a:t>未領有任何合</a:t>
            </a:r>
            <a:r>
              <a:rPr lang="zh-TW" altLang="en-US" b="1" u="sng" dirty="0">
                <a:solidFill>
                  <a:schemeClr val="tx1"/>
                </a:solidFill>
                <a:latin typeface="標楷體" panose="03000509000000000000" pitchFamily="65" charset="-120"/>
                <a:ea typeface="標楷體" panose="03000509000000000000" pitchFamily="65" charset="-120"/>
              </a:rPr>
              <a:t>法</a:t>
            </a:r>
            <a:r>
              <a:rPr lang="zh-TW" altLang="zh-TW" b="1" u="sng" dirty="0">
                <a:solidFill>
                  <a:schemeClr val="tx1"/>
                </a:solidFill>
                <a:latin typeface="標楷體" panose="03000509000000000000" pitchFamily="65" charset="-120"/>
                <a:ea typeface="標楷體" panose="03000509000000000000" pitchFamily="65" charset="-120"/>
              </a:rPr>
              <a:t>執照</a:t>
            </a:r>
            <a:r>
              <a:rPr lang="zh-TW" altLang="en-US" b="1" u="sng" dirty="0">
                <a:solidFill>
                  <a:schemeClr val="tx1"/>
                </a:solidFill>
                <a:latin typeface="標楷體" panose="03000509000000000000" pitchFamily="65" charset="-120"/>
                <a:ea typeface="標楷體" panose="03000509000000000000" pitchFamily="65" charset="-120"/>
              </a:rPr>
              <a:t>的</a:t>
            </a:r>
            <a:r>
              <a:rPr lang="zh-TW" altLang="zh-TW" b="1" u="sng" dirty="0">
                <a:solidFill>
                  <a:schemeClr val="tx1"/>
                </a:solidFill>
                <a:latin typeface="標楷體" panose="03000509000000000000" pitchFamily="65" charset="-120"/>
                <a:ea typeface="標楷體" panose="03000509000000000000" pitchFamily="65" charset="-120"/>
              </a:rPr>
              <a:t>建築物</a:t>
            </a:r>
            <a:r>
              <a:rPr lang="en-US" altLang="zh-TW" b="1" u="sng" dirty="0">
                <a:solidFill>
                  <a:schemeClr val="tx1"/>
                </a:solidFill>
                <a:latin typeface="標楷體" panose="03000509000000000000" pitchFamily="65" charset="-120"/>
                <a:ea typeface="標楷體" panose="03000509000000000000" pitchFamily="65" charset="-120"/>
              </a:rPr>
              <a:t> </a:t>
            </a:r>
            <a:r>
              <a:rPr lang="en-US" altLang="zh-TW" b="1" dirty="0">
                <a:solidFill>
                  <a:schemeClr val="tx1"/>
                </a:solidFill>
                <a:latin typeface="標楷體" panose="03000509000000000000" pitchFamily="65" charset="-120"/>
                <a:ea typeface="標楷體" panose="03000509000000000000" pitchFamily="65" charset="-120"/>
              </a:rPr>
              <a:t>)</a:t>
            </a:r>
            <a:endParaRPr lang="zh-TW" altLang="en-US" b="1" dirty="0">
              <a:solidFill>
                <a:schemeClr val="tx1"/>
              </a:solidFill>
              <a:latin typeface="標楷體" panose="03000509000000000000" pitchFamily="65" charset="-120"/>
              <a:ea typeface="標楷體" panose="03000509000000000000" pitchFamily="65" charset="-120"/>
            </a:endParaRPr>
          </a:p>
        </p:txBody>
      </p:sp>
      <p:sp>
        <p:nvSpPr>
          <p:cNvPr id="13" name="向下箭號圖說文字 12"/>
          <p:cNvSpPr/>
          <p:nvPr/>
        </p:nvSpPr>
        <p:spPr>
          <a:xfrm>
            <a:off x="3577276" y="1268412"/>
            <a:ext cx="3024000" cy="1944564"/>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800" b="1" dirty="0">
                <a:solidFill>
                  <a:schemeClr val="tx1"/>
                </a:solidFill>
                <a:latin typeface="標楷體" panose="03000509000000000000" pitchFamily="65" charset="-120"/>
                <a:ea typeface="標楷體" panose="03000509000000000000" pitchFamily="65" charset="-120"/>
              </a:rPr>
              <a:t>既存違建</a:t>
            </a:r>
          </a:p>
          <a:p>
            <a:pPr lvl="0" algn="ctr"/>
            <a:r>
              <a:rPr lang="en-US" altLang="zh-TW" dirty="0">
                <a:solidFill>
                  <a:schemeClr val="tx1"/>
                </a:solidFill>
                <a:latin typeface="標楷體" panose="03000509000000000000" pitchFamily="65" charset="-120"/>
                <a:ea typeface="標楷體" panose="03000509000000000000" pitchFamily="65" charset="-120"/>
              </a:rPr>
              <a:t>97</a:t>
            </a:r>
            <a:r>
              <a:rPr lang="zh-TW" altLang="zh-TW" dirty="0">
                <a:solidFill>
                  <a:schemeClr val="tx1"/>
                </a:solidFill>
                <a:latin typeface="標楷體" panose="03000509000000000000" pitchFamily="65" charset="-120"/>
                <a:ea typeface="標楷體" panose="03000509000000000000" pitchFamily="65" charset="-120"/>
              </a:rPr>
              <a:t>年</a:t>
            </a:r>
            <a:r>
              <a:rPr lang="en-US" altLang="zh-TW" dirty="0">
                <a:solidFill>
                  <a:schemeClr val="tx1"/>
                </a:solidFill>
                <a:latin typeface="標楷體" panose="03000509000000000000" pitchFamily="65" charset="-120"/>
                <a:ea typeface="標楷體" panose="03000509000000000000" pitchFamily="65" charset="-120"/>
              </a:rPr>
              <a:t>5</a:t>
            </a:r>
            <a:r>
              <a:rPr lang="zh-TW" altLang="zh-TW" dirty="0">
                <a:solidFill>
                  <a:schemeClr val="tx1"/>
                </a:solidFill>
                <a:latin typeface="標楷體" panose="03000509000000000000" pitchFamily="65" charset="-120"/>
                <a:ea typeface="標楷體" panose="03000509000000000000" pitchFamily="65" charset="-120"/>
              </a:rPr>
              <a:t>月</a:t>
            </a:r>
            <a:r>
              <a:rPr lang="en-US" altLang="zh-TW" dirty="0">
                <a:solidFill>
                  <a:schemeClr val="tx1"/>
                </a:solidFill>
                <a:latin typeface="標楷體" panose="03000509000000000000" pitchFamily="65" charset="-120"/>
                <a:ea typeface="標楷體" panose="03000509000000000000" pitchFamily="65" charset="-120"/>
              </a:rPr>
              <a:t>5</a:t>
            </a:r>
            <a:r>
              <a:rPr lang="zh-TW" altLang="zh-TW" dirty="0">
                <a:solidFill>
                  <a:schemeClr val="tx1"/>
                </a:solidFill>
                <a:latin typeface="標楷體" panose="03000509000000000000" pitchFamily="65" charset="-120"/>
                <a:ea typeface="標楷體" panose="03000509000000000000" pitchFamily="65" charset="-120"/>
              </a:rPr>
              <a:t>日連江縣違章建築管理自治條例</a:t>
            </a:r>
            <a:r>
              <a:rPr lang="zh-TW" altLang="en-US" dirty="0">
                <a:solidFill>
                  <a:schemeClr val="tx1"/>
                </a:solidFill>
                <a:latin typeface="標楷體" panose="03000509000000000000" pitchFamily="65" charset="-120"/>
                <a:ea typeface="標楷體" panose="03000509000000000000" pitchFamily="65" charset="-120"/>
              </a:rPr>
              <a:t>發</a:t>
            </a:r>
            <a:r>
              <a:rPr lang="zh-TW" altLang="zh-TW" dirty="0">
                <a:solidFill>
                  <a:schemeClr val="tx1"/>
                </a:solidFill>
                <a:latin typeface="標楷體" panose="03000509000000000000" pitchFamily="65" charset="-120"/>
                <a:ea typeface="標楷體" panose="03000509000000000000" pitchFamily="65" charset="-120"/>
              </a:rPr>
              <a:t>布</a:t>
            </a:r>
            <a:r>
              <a:rPr lang="zh-TW" altLang="en-US" dirty="0">
                <a:solidFill>
                  <a:schemeClr val="tx1"/>
                </a:solidFill>
                <a:latin typeface="標楷體" panose="03000509000000000000" pitchFamily="65" charset="-120"/>
                <a:ea typeface="標楷體" panose="03000509000000000000" pitchFamily="65" charset="-120"/>
              </a:rPr>
              <a:t>之前</a:t>
            </a:r>
            <a:r>
              <a:rPr lang="zh-TW" altLang="zh-TW" dirty="0">
                <a:solidFill>
                  <a:schemeClr val="tx1"/>
                </a:solidFill>
                <a:latin typeface="標楷體" panose="03000509000000000000" pitchFamily="65" charset="-120"/>
                <a:ea typeface="標楷體" panose="03000509000000000000" pitchFamily="65" charset="-120"/>
              </a:rPr>
              <a:t>未領有任</a:t>
            </a:r>
            <a:r>
              <a:rPr lang="zh-TW" altLang="en-US" dirty="0">
                <a:solidFill>
                  <a:schemeClr val="tx1"/>
                </a:solidFill>
                <a:latin typeface="標楷體" panose="03000509000000000000" pitchFamily="65" charset="-120"/>
                <a:ea typeface="標楷體" panose="03000509000000000000" pitchFamily="65" charset="-120"/>
              </a:rPr>
              <a:t>何合</a:t>
            </a:r>
            <a:r>
              <a:rPr lang="zh-TW" altLang="zh-TW" dirty="0">
                <a:solidFill>
                  <a:schemeClr val="tx1"/>
                </a:solidFill>
                <a:latin typeface="標楷體" panose="03000509000000000000" pitchFamily="65" charset="-120"/>
                <a:ea typeface="標楷體" panose="03000509000000000000" pitchFamily="65" charset="-120"/>
              </a:rPr>
              <a:t>法執照</a:t>
            </a:r>
            <a:r>
              <a:rPr lang="zh-TW" altLang="en-US" dirty="0">
                <a:solidFill>
                  <a:schemeClr val="tx1"/>
                </a:solidFill>
                <a:latin typeface="標楷體" panose="03000509000000000000" pitchFamily="65" charset="-120"/>
                <a:ea typeface="標楷體" panose="03000509000000000000" pitchFamily="65" charset="-120"/>
              </a:rPr>
              <a:t>的</a:t>
            </a:r>
            <a:r>
              <a:rPr lang="zh-TW" altLang="zh-TW" dirty="0">
                <a:solidFill>
                  <a:schemeClr val="tx1"/>
                </a:solidFill>
                <a:latin typeface="標楷體" panose="03000509000000000000" pitchFamily="65" charset="-120"/>
                <a:ea typeface="標楷體" panose="03000509000000000000" pitchFamily="65" charset="-120"/>
              </a:rPr>
              <a:t>建築物</a:t>
            </a: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14" name="向下箭號圖說文字 13"/>
          <p:cNvSpPr/>
          <p:nvPr/>
        </p:nvSpPr>
        <p:spPr>
          <a:xfrm>
            <a:off x="6609520" y="1268413"/>
            <a:ext cx="3024000" cy="1944564"/>
          </a:xfrm>
          <a:prstGeom prst="downArrowCallout">
            <a:avLst/>
          </a:prstGeom>
        </p:spPr>
        <p:style>
          <a:lnRef idx="1">
            <a:schemeClr val="accent3"/>
          </a:lnRef>
          <a:fillRef idx="2">
            <a:schemeClr val="accent3"/>
          </a:fillRef>
          <a:effectRef idx="1">
            <a:schemeClr val="accent3"/>
          </a:effectRef>
          <a:fontRef idx="minor">
            <a:schemeClr val="dk1"/>
          </a:fontRef>
        </p:style>
        <p:txBody>
          <a:bodyPr rtlCol="0" anchor="ctr"/>
          <a:lstStyle/>
          <a:p>
            <a:pPr algn="ctr"/>
            <a:r>
              <a:rPr lang="zh-TW" altLang="en-US" sz="2800" b="1" dirty="0">
                <a:solidFill>
                  <a:schemeClr val="tx1"/>
                </a:solidFill>
                <a:latin typeface="標楷體" panose="03000509000000000000" pitchFamily="65" charset="-120"/>
                <a:ea typeface="標楷體" panose="03000509000000000000" pitchFamily="65" charset="-120"/>
              </a:rPr>
              <a:t>新違建</a:t>
            </a:r>
          </a:p>
          <a:p>
            <a:pPr lvl="0" algn="ctr"/>
            <a:r>
              <a:rPr lang="zh-TW" altLang="zh-TW" dirty="0">
                <a:solidFill>
                  <a:schemeClr val="tx1"/>
                </a:solidFill>
                <a:latin typeface="標楷體" panose="03000509000000000000" pitchFamily="65" charset="-120"/>
                <a:ea typeface="標楷體" panose="03000509000000000000" pitchFamily="65" charset="-120"/>
              </a:rPr>
              <a:t>連江縣違章建築管理自治條例發布</a:t>
            </a:r>
            <a:r>
              <a:rPr lang="zh-TW" altLang="en-US" dirty="0">
                <a:solidFill>
                  <a:schemeClr val="tx1"/>
                </a:solidFill>
                <a:latin typeface="標楷體" panose="03000509000000000000" pitchFamily="65" charset="-120"/>
                <a:ea typeface="標楷體" panose="03000509000000000000" pitchFamily="65" charset="-120"/>
              </a:rPr>
              <a:t>後的違建</a:t>
            </a:r>
            <a:endParaRPr lang="en-US" altLang="zh-TW" dirty="0">
              <a:solidFill>
                <a:schemeClr val="tx1"/>
              </a:solidFill>
              <a:latin typeface="標楷體" panose="03000509000000000000" pitchFamily="65" charset="-120"/>
              <a:ea typeface="標楷體" panose="03000509000000000000" pitchFamily="65" charset="-120"/>
            </a:endParaRPr>
          </a:p>
          <a:p>
            <a:pPr lvl="0" algn="ctr"/>
            <a:endParaRPr lang="zh-TW" altLang="en-US" dirty="0">
              <a:solidFill>
                <a:schemeClr val="tx1"/>
              </a:solidFill>
              <a:latin typeface="標楷體" panose="03000509000000000000" pitchFamily="65" charset="-120"/>
              <a:ea typeface="標楷體" panose="03000509000000000000" pitchFamily="65" charset="-120"/>
            </a:endParaRPr>
          </a:p>
        </p:txBody>
      </p:sp>
      <p:sp>
        <p:nvSpPr>
          <p:cNvPr id="15" name="矩形 14"/>
          <p:cNvSpPr/>
          <p:nvPr/>
        </p:nvSpPr>
        <p:spPr>
          <a:xfrm>
            <a:off x="344489" y="5445224"/>
            <a:ext cx="2852815" cy="523220"/>
          </a:xfrm>
          <a:prstGeom prst="rect">
            <a:avLst/>
          </a:prstGeom>
        </p:spPr>
        <p:txBody>
          <a:bodyPr wrap="square" lIns="91434" tIns="45718" rIns="91434" bIns="45718">
            <a:spAutoFit/>
          </a:bodyPr>
          <a:lstStyle/>
          <a:p>
            <a:r>
              <a:rPr lang="zh-TW" altLang="en-US" sz="1400" dirty="0">
                <a:latin typeface="標楷體" panose="03000509000000000000" pitchFamily="65" charset="-120"/>
                <a:ea typeface="標楷體" panose="03000509000000000000" pitchFamily="65" charset="-120"/>
              </a:rPr>
              <a:t>依據連江縣</a:t>
            </a:r>
            <a:r>
              <a:rPr lang="zh-TW" altLang="zh-TW" sz="1400" dirty="0">
                <a:latin typeface="標楷體" panose="03000509000000000000" pitchFamily="65" charset="-120"/>
                <a:ea typeface="標楷體" panose="03000509000000000000" pitchFamily="65" charset="-120"/>
              </a:rPr>
              <a:t>違章建築</a:t>
            </a:r>
            <a:r>
              <a:rPr lang="zh-TW" altLang="en-US" sz="1400" dirty="0">
                <a:latin typeface="標楷體" panose="03000509000000000000" pitchFamily="65" charset="-120"/>
                <a:ea typeface="標楷體" panose="03000509000000000000" pitchFamily="65" charset="-120"/>
              </a:rPr>
              <a:t>查報作業原則 參</a:t>
            </a:r>
            <a:r>
              <a:rPr lang="zh-TW" altLang="en-US" sz="1400" dirty="0">
                <a:latin typeface="標楷體"/>
                <a:ea typeface="標楷體"/>
              </a:rPr>
              <a:t>、既存違建之處理 第十條  </a:t>
            </a:r>
            <a:endParaRPr lang="en-US" altLang="zh-TW" sz="1400" dirty="0">
              <a:latin typeface="標楷體" panose="03000509000000000000" pitchFamily="65" charset="-120"/>
              <a:ea typeface="標楷體" panose="03000509000000000000" pitchFamily="65" charset="-120"/>
            </a:endParaRPr>
          </a:p>
        </p:txBody>
      </p:sp>
      <p:sp>
        <p:nvSpPr>
          <p:cNvPr id="16" name="矩形 15"/>
          <p:cNvSpPr/>
          <p:nvPr/>
        </p:nvSpPr>
        <p:spPr>
          <a:xfrm>
            <a:off x="3518672" y="5445224"/>
            <a:ext cx="2868319" cy="523220"/>
          </a:xfrm>
          <a:prstGeom prst="rect">
            <a:avLst/>
          </a:prstGeom>
        </p:spPr>
        <p:txBody>
          <a:bodyPr wrap="square" lIns="91434" tIns="45718" rIns="91434" bIns="45718">
            <a:spAutoFit/>
          </a:bodyPr>
          <a:lstStyle/>
          <a:p>
            <a:r>
              <a:rPr lang="zh-TW" altLang="en-US" sz="1400" dirty="0">
                <a:latin typeface="標楷體" panose="03000509000000000000" pitchFamily="65" charset="-120"/>
                <a:ea typeface="標楷體" panose="03000509000000000000" pitchFamily="65" charset="-120"/>
              </a:rPr>
              <a:t>依據連江縣</a:t>
            </a:r>
            <a:r>
              <a:rPr lang="zh-TW" altLang="zh-TW" sz="1400" dirty="0">
                <a:latin typeface="標楷體" panose="03000509000000000000" pitchFamily="65" charset="-120"/>
                <a:ea typeface="標楷體" panose="03000509000000000000" pitchFamily="65" charset="-120"/>
              </a:rPr>
              <a:t>違章建築</a:t>
            </a:r>
            <a:r>
              <a:rPr lang="zh-TW" altLang="en-US" sz="1400" dirty="0">
                <a:latin typeface="標楷體" panose="03000509000000000000" pitchFamily="65" charset="-120"/>
                <a:ea typeface="標楷體" panose="03000509000000000000" pitchFamily="65" charset="-120"/>
              </a:rPr>
              <a:t>查報作業原則 參</a:t>
            </a:r>
            <a:r>
              <a:rPr lang="zh-TW" altLang="en-US" sz="1400" dirty="0">
                <a:latin typeface="標楷體"/>
                <a:ea typeface="標楷體"/>
              </a:rPr>
              <a:t>、既存違建之處理 第十一條  </a:t>
            </a:r>
            <a:endParaRPr lang="en-US" altLang="zh-TW" sz="1400" dirty="0">
              <a:latin typeface="標楷體" panose="03000509000000000000" pitchFamily="65" charset="-120"/>
              <a:ea typeface="標楷體" panose="03000509000000000000" pitchFamily="65" charset="-120"/>
            </a:endParaRPr>
          </a:p>
        </p:txBody>
      </p:sp>
      <p:sp>
        <p:nvSpPr>
          <p:cNvPr id="17" name="矩形 16"/>
          <p:cNvSpPr/>
          <p:nvPr/>
        </p:nvSpPr>
        <p:spPr>
          <a:xfrm>
            <a:off x="6784928" y="5437791"/>
            <a:ext cx="2528830" cy="523220"/>
          </a:xfrm>
          <a:prstGeom prst="rect">
            <a:avLst/>
          </a:prstGeom>
        </p:spPr>
        <p:txBody>
          <a:bodyPr wrap="square" lIns="91434" tIns="45718" rIns="91434" bIns="45718">
            <a:spAutoFit/>
          </a:bodyPr>
          <a:lstStyle/>
          <a:p>
            <a:pPr algn="ctr"/>
            <a:r>
              <a:rPr lang="zh-TW" altLang="zh-TW" sz="1400" dirty="0">
                <a:latin typeface="標楷體" panose="03000509000000000000" pitchFamily="65" charset="-120"/>
                <a:ea typeface="標楷體" panose="03000509000000000000" pitchFamily="65" charset="-120"/>
              </a:rPr>
              <a:t>連江縣違章建築</a:t>
            </a:r>
            <a:r>
              <a:rPr lang="zh-TW" altLang="en-US" sz="1400" dirty="0">
                <a:latin typeface="標楷體" panose="03000509000000000000" pitchFamily="65" charset="-120"/>
                <a:ea typeface="標楷體" panose="03000509000000000000" pitchFamily="65" charset="-120"/>
              </a:rPr>
              <a:t>查報作業原則 </a:t>
            </a:r>
            <a:endParaRPr lang="en-US" altLang="zh-TW" sz="1400" dirty="0">
              <a:latin typeface="標楷體" panose="03000509000000000000" pitchFamily="65" charset="-120"/>
              <a:ea typeface="標楷體" panose="03000509000000000000" pitchFamily="65" charset="-120"/>
            </a:endParaRPr>
          </a:p>
          <a:p>
            <a:pPr algn="ctr"/>
            <a:r>
              <a:rPr lang="zh-TW" altLang="en-US" sz="1400" dirty="0">
                <a:latin typeface="標楷體" panose="03000509000000000000" pitchFamily="65" charset="-120"/>
                <a:ea typeface="標楷體" panose="03000509000000000000" pitchFamily="65" charset="-120"/>
              </a:rPr>
              <a:t>貳</a:t>
            </a:r>
            <a:r>
              <a:rPr lang="zh-TW" altLang="en-US" sz="1400" dirty="0">
                <a:latin typeface="標楷體"/>
                <a:ea typeface="標楷體"/>
              </a:rPr>
              <a:t>、新違建之處理 </a:t>
            </a:r>
            <a:endParaRPr lang="en-US" altLang="zh-TW" sz="1400" dirty="0">
              <a:latin typeface="標楷體" panose="03000509000000000000" pitchFamily="65" charset="-120"/>
              <a:ea typeface="標楷體" panose="03000509000000000000" pitchFamily="65" charset="-120"/>
            </a:endParaRPr>
          </a:p>
        </p:txBody>
      </p:sp>
      <p:sp>
        <p:nvSpPr>
          <p:cNvPr id="19" name="文字方塊 18"/>
          <p:cNvSpPr txBox="1"/>
          <p:nvPr/>
        </p:nvSpPr>
        <p:spPr>
          <a:xfrm>
            <a:off x="200472" y="529516"/>
            <a:ext cx="5616624" cy="523220"/>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一</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違章建築</a:t>
            </a:r>
          </a:p>
        </p:txBody>
      </p:sp>
      <p:sp>
        <p:nvSpPr>
          <p:cNvPr id="20" name="矩形 19"/>
          <p:cNvSpPr/>
          <p:nvPr/>
        </p:nvSpPr>
        <p:spPr>
          <a:xfrm>
            <a:off x="272480" y="1297824"/>
            <a:ext cx="288032"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latin typeface="標楷體" panose="03000509000000000000" pitchFamily="65" charset="-120"/>
                <a:ea typeface="標楷體" panose="03000509000000000000" pitchFamily="65" charset="-120"/>
              </a:rPr>
              <a:t>現有問題</a:t>
            </a:r>
          </a:p>
        </p:txBody>
      </p:sp>
      <p:sp>
        <p:nvSpPr>
          <p:cNvPr id="21" name="矩形 20"/>
          <p:cNvSpPr/>
          <p:nvPr/>
        </p:nvSpPr>
        <p:spPr>
          <a:xfrm>
            <a:off x="256609" y="3681029"/>
            <a:ext cx="288032" cy="1152128"/>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zh-TW" altLang="en-US" sz="2000" b="1" dirty="0">
                <a:solidFill>
                  <a:srgbClr val="FF0000"/>
                </a:solidFill>
                <a:latin typeface="標楷體" panose="03000509000000000000" pitchFamily="65" charset="-120"/>
                <a:ea typeface="標楷體" panose="03000509000000000000" pitchFamily="65" charset="-120"/>
              </a:rPr>
              <a:t>處理方式</a:t>
            </a:r>
          </a:p>
        </p:txBody>
      </p:sp>
      <p:sp>
        <p:nvSpPr>
          <p:cNvPr id="2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1-2</a:t>
            </a:r>
          </a:p>
        </p:txBody>
      </p:sp>
    </p:spTree>
    <p:extLst>
      <p:ext uri="{BB962C8B-B14F-4D97-AF65-F5344CB8AC3E}">
        <p14:creationId xmlns:p14="http://schemas.microsoft.com/office/powerpoint/2010/main" val="203496318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圖片 4" descr="dddddbbbb.jpg"/>
          <p:cNvPicPr>
            <a:picLocks noChangeAspect="1"/>
          </p:cNvPicPr>
          <p:nvPr/>
        </p:nvPicPr>
        <p:blipFill>
          <a:blip r:embed="rId3" cstate="print"/>
          <a:stretch>
            <a:fillRect/>
          </a:stretch>
        </p:blipFill>
        <p:spPr>
          <a:xfrm>
            <a:off x="272480" y="548680"/>
            <a:ext cx="4134459" cy="2963745"/>
          </a:xfrm>
          <a:prstGeom prst="rect">
            <a:avLst/>
          </a:prstGeom>
        </p:spPr>
      </p:pic>
      <p:pic>
        <p:nvPicPr>
          <p:cNvPr id="6" name="圖片 5" descr="ddddnnnn.jpg"/>
          <p:cNvPicPr>
            <a:picLocks noChangeAspect="1"/>
          </p:cNvPicPr>
          <p:nvPr/>
        </p:nvPicPr>
        <p:blipFill>
          <a:blip r:embed="rId4" cstate="print"/>
          <a:stretch>
            <a:fillRect/>
          </a:stretch>
        </p:blipFill>
        <p:spPr>
          <a:xfrm>
            <a:off x="5343043" y="2636912"/>
            <a:ext cx="3120347" cy="3662309"/>
          </a:xfrm>
          <a:prstGeom prst="rect">
            <a:avLst/>
          </a:prstGeom>
        </p:spPr>
      </p:pic>
      <p:sp>
        <p:nvSpPr>
          <p:cNvPr id="8" name="向左箭號 7"/>
          <p:cNvSpPr/>
          <p:nvPr/>
        </p:nvSpPr>
        <p:spPr>
          <a:xfrm>
            <a:off x="4562957" y="1778355"/>
            <a:ext cx="546061" cy="426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9" name="文字方塊 8"/>
          <p:cNvSpPr txBox="1"/>
          <p:nvPr/>
        </p:nvSpPr>
        <p:spPr>
          <a:xfrm>
            <a:off x="5421052" y="1364576"/>
            <a:ext cx="3978442" cy="92333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TW" altLang="en-US" dirty="0">
                <a:latin typeface="標楷體" pitchFamily="65" charset="-120"/>
                <a:ea typeface="標楷體" pitchFamily="65" charset="-120"/>
              </a:rPr>
              <a:t>將滅火器放置於角落，雖可避免撞及，惟因走道邊緣不平整</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柱子突出</a:t>
            </a:r>
            <a:r>
              <a:rPr lang="en-US" altLang="zh-TW" dirty="0">
                <a:latin typeface="標楷體" pitchFamily="65" charset="-120"/>
                <a:ea typeface="標楷體" pitchFamily="65" charset="-120"/>
              </a:rPr>
              <a:t>)</a:t>
            </a:r>
            <a:r>
              <a:rPr lang="zh-TW" altLang="en-US" dirty="0">
                <a:latin typeface="標楷體" pitchFamily="65" charset="-120"/>
                <a:ea typeface="標楷體" pitchFamily="65" charset="-120"/>
              </a:rPr>
              <a:t>，影響視障者行進，並非良好作法。</a:t>
            </a:r>
          </a:p>
        </p:txBody>
      </p:sp>
      <p:sp>
        <p:nvSpPr>
          <p:cNvPr id="10" name="文字方塊 9"/>
          <p:cNvSpPr txBox="1"/>
          <p:nvPr/>
        </p:nvSpPr>
        <p:spPr>
          <a:xfrm>
            <a:off x="272480" y="4582870"/>
            <a:ext cx="3978442"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TW" altLang="en-US" dirty="0">
                <a:latin typeface="標楷體" pitchFamily="65" charset="-120"/>
                <a:ea typeface="標楷體" pitchFamily="65" charset="-120"/>
              </a:rPr>
              <a:t>預先於牆壁設凹洞以放置滅火器為最佳做好。</a:t>
            </a:r>
          </a:p>
        </p:txBody>
      </p:sp>
      <p:sp>
        <p:nvSpPr>
          <p:cNvPr id="12" name="向左箭號 11"/>
          <p:cNvSpPr/>
          <p:nvPr/>
        </p:nvSpPr>
        <p:spPr>
          <a:xfrm rot="10800000">
            <a:off x="4562957" y="4653137"/>
            <a:ext cx="546061" cy="426509"/>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TW" altLang="en-US"/>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7-21</a:t>
            </a:r>
          </a:p>
        </p:txBody>
      </p:sp>
      <p:sp>
        <p:nvSpPr>
          <p:cNvPr id="13" name="矩形 1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450471413"/>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1130575" y="2420888"/>
            <a:ext cx="7722858" cy="212365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sz="2200" dirty="0">
                <a:latin typeface="標楷體" pitchFamily="65" charset="-120"/>
                <a:ea typeface="標楷體" pitchFamily="65" charset="-120"/>
              </a:rPr>
              <a:t>重點：</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寬度：淨寬</a:t>
            </a:r>
            <a:r>
              <a:rPr lang="en-US" altLang="zh-TW" sz="2200" dirty="0">
                <a:latin typeface="標楷體" pitchFamily="65" charset="-120"/>
                <a:ea typeface="標楷體" pitchFamily="65" charset="-120"/>
              </a:rPr>
              <a:t>80</a:t>
            </a:r>
            <a:r>
              <a:rPr lang="zh-TW" altLang="en-US" sz="2200" dirty="0">
                <a:latin typeface="標楷體" pitchFamily="65" charset="-120"/>
                <a:ea typeface="標楷體" pitchFamily="65" charset="-120"/>
              </a:rPr>
              <a:t>公分以上</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2.</a:t>
            </a:r>
            <a:r>
              <a:rPr lang="zh-TW" altLang="en-US" sz="2200" dirty="0">
                <a:latin typeface="標楷體" pitchFamily="65" charset="-120"/>
                <a:ea typeface="標楷體" pitchFamily="65" charset="-120"/>
              </a:rPr>
              <a:t>高差：盡量不設門檻</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3.</a:t>
            </a:r>
            <a:r>
              <a:rPr lang="zh-TW" altLang="en-US" sz="2200" dirty="0">
                <a:latin typeface="標楷體" pitchFamily="65" charset="-120"/>
                <a:ea typeface="標楷體" pitchFamily="65" charset="-120"/>
              </a:rPr>
              <a:t>操作空間：如通道寬度小於</a:t>
            </a:r>
            <a:r>
              <a:rPr lang="en-US" altLang="zh-TW" sz="2200" dirty="0">
                <a:latin typeface="標楷體" pitchFamily="65" charset="-120"/>
                <a:ea typeface="標楷體" pitchFamily="65" charset="-120"/>
              </a:rPr>
              <a:t>150</a:t>
            </a:r>
            <a:r>
              <a:rPr lang="zh-TW" altLang="en-US" sz="2200" dirty="0">
                <a:latin typeface="標楷體" pitchFamily="65" charset="-120"/>
                <a:ea typeface="標楷體" pitchFamily="65" charset="-120"/>
              </a:rPr>
              <a:t>公分，且有門扇時</a:t>
            </a:r>
            <a:endParaRPr lang="en-US" altLang="zh-TW" sz="2200" dirty="0">
              <a:latin typeface="標楷體" pitchFamily="65" charset="-120"/>
              <a:ea typeface="標楷體" pitchFamily="65" charset="-120"/>
            </a:endParaRPr>
          </a:p>
          <a:p>
            <a:r>
              <a:rPr lang="zh-TW" altLang="en-US" sz="2200" dirty="0">
                <a:latin typeface="標楷體" pitchFamily="65" charset="-120"/>
                <a:ea typeface="標楷體" pitchFamily="65" charset="-120"/>
              </a:rPr>
              <a:t>            需注意留設操作空間</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4.</a:t>
            </a:r>
            <a:r>
              <a:rPr lang="zh-TW" altLang="en-US" sz="2200" dirty="0">
                <a:latin typeface="標楷體" pitchFamily="65" charset="-120"/>
                <a:ea typeface="標楷體" pitchFamily="65" charset="-120"/>
              </a:rPr>
              <a:t>開門操作性：有門扇需注意開門操作性</a:t>
            </a:r>
            <a:endParaRPr lang="en-US" altLang="zh-TW" sz="2200" dirty="0">
              <a:latin typeface="標楷體" pitchFamily="65" charset="-120"/>
              <a:ea typeface="標楷體" pitchFamily="65" charset="-120"/>
            </a:endParaRPr>
          </a:p>
        </p:txBody>
      </p:sp>
      <p:sp>
        <p:nvSpPr>
          <p:cNvPr id="8" name="文字方塊 7"/>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出入口</a:t>
            </a:r>
          </a:p>
        </p:txBody>
      </p:sp>
      <p:sp>
        <p:nvSpPr>
          <p:cNvPr id="9"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7-22</a:t>
            </a:r>
          </a:p>
        </p:txBody>
      </p:sp>
      <p:sp>
        <p:nvSpPr>
          <p:cNvPr id="5" name="矩形 4"/>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960302874"/>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圖片 8" descr="23232323ssasd.jpg"/>
          <p:cNvPicPr>
            <a:picLocks noChangeAspect="1"/>
          </p:cNvPicPr>
          <p:nvPr/>
        </p:nvPicPr>
        <p:blipFill>
          <a:blip r:embed="rId3" cstate="print"/>
          <a:stretch>
            <a:fillRect/>
          </a:stretch>
        </p:blipFill>
        <p:spPr>
          <a:xfrm>
            <a:off x="6513173" y="2132856"/>
            <a:ext cx="2416570" cy="4248472"/>
          </a:xfrm>
          <a:prstGeom prst="rect">
            <a:avLst/>
          </a:prstGeom>
        </p:spPr>
      </p:pic>
      <p:pic>
        <p:nvPicPr>
          <p:cNvPr id="10" name="圖片 9" descr="sddffcccx.jpg"/>
          <p:cNvPicPr>
            <a:picLocks noChangeAspect="1"/>
          </p:cNvPicPr>
          <p:nvPr/>
        </p:nvPicPr>
        <p:blipFill>
          <a:blip r:embed="rId4" cstate="print"/>
          <a:stretch>
            <a:fillRect/>
          </a:stretch>
        </p:blipFill>
        <p:spPr>
          <a:xfrm>
            <a:off x="704528" y="2682271"/>
            <a:ext cx="5148572" cy="3555041"/>
          </a:xfrm>
          <a:prstGeom prst="rect">
            <a:avLst/>
          </a:prstGeom>
        </p:spPr>
      </p:pic>
      <p:sp>
        <p:nvSpPr>
          <p:cNvPr id="11" name="文字方塊 10"/>
          <p:cNvSpPr txBox="1"/>
          <p:nvPr/>
        </p:nvSpPr>
        <p:spPr>
          <a:xfrm>
            <a:off x="740532" y="1268760"/>
            <a:ext cx="8112901"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chemeClr val="accent2"/>
              </a:buClr>
              <a:buFont typeface="Wingdings" pitchFamily="2" charset="2"/>
              <a:buChar char="n"/>
            </a:pPr>
            <a:r>
              <a:rPr lang="en-US" altLang="zh-TW" sz="2200" dirty="0">
                <a:latin typeface="標楷體" pitchFamily="65" charset="-120"/>
                <a:ea typeface="標楷體" pitchFamily="65" charset="-120"/>
              </a:rPr>
              <a:t>205.2.3 </a:t>
            </a:r>
            <a:r>
              <a:rPr lang="zh-TW" altLang="en-US" sz="2200" dirty="0">
                <a:latin typeface="標楷體" pitchFamily="65" charset="-120"/>
                <a:ea typeface="標楷體" pitchFamily="65" charset="-120"/>
              </a:rPr>
              <a:t>出入口避免設門檻，且淨寬為</a:t>
            </a:r>
            <a:r>
              <a:rPr lang="en-US" altLang="zh-TW" sz="2200" dirty="0">
                <a:latin typeface="標楷體" pitchFamily="65" charset="-120"/>
                <a:ea typeface="標楷體" pitchFamily="65" charset="-120"/>
              </a:rPr>
              <a:t>80</a:t>
            </a:r>
            <a:r>
              <a:rPr lang="zh-TW" altLang="en-US" sz="2200" dirty="0">
                <a:latin typeface="標楷體" pitchFamily="65" charset="-120"/>
                <a:ea typeface="標楷體" pitchFamily="65" charset="-120"/>
              </a:rPr>
              <a:t>公分以上</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橫向拉門</a:t>
            </a:r>
            <a:r>
              <a:rPr lang="zh-TW" altLang="en-US" sz="2200" dirty="0">
                <a:latin typeface="標楷體"/>
                <a:ea typeface="標楷體"/>
              </a:rPr>
              <a:t>、摺疊門</a:t>
            </a:r>
            <a:r>
              <a:rPr lang="en-US" altLang="zh-TW" sz="2200" dirty="0">
                <a:latin typeface="標楷體"/>
                <a:ea typeface="標楷體"/>
              </a:rPr>
              <a:t>)</a:t>
            </a:r>
            <a:r>
              <a:rPr lang="zh-TW" altLang="en-US" sz="2200" dirty="0">
                <a:latin typeface="標楷體" pitchFamily="65" charset="-120"/>
                <a:ea typeface="標楷體" pitchFamily="65" charset="-120"/>
              </a:rPr>
              <a:t>，若設門扇門框間之寬度須為</a:t>
            </a:r>
            <a:r>
              <a:rPr lang="en-US" altLang="zh-TW" sz="2200" dirty="0">
                <a:latin typeface="標楷體" pitchFamily="65" charset="-120"/>
                <a:ea typeface="標楷體" pitchFamily="65" charset="-120"/>
              </a:rPr>
              <a:t>90</a:t>
            </a:r>
            <a:r>
              <a:rPr lang="zh-TW" altLang="en-US" sz="2200" dirty="0">
                <a:latin typeface="標楷體" pitchFamily="65" charset="-120"/>
                <a:ea typeface="標楷體" pitchFamily="65" charset="-120"/>
              </a:rPr>
              <a:t>公分以上</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推開門</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a:t>
            </a:r>
          </a:p>
        </p:txBody>
      </p:sp>
      <p:sp>
        <p:nvSpPr>
          <p:cNvPr id="7" name="文字方塊 6"/>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出入口</a:t>
            </a:r>
          </a:p>
        </p:txBody>
      </p:sp>
      <p:sp>
        <p:nvSpPr>
          <p:cNvPr id="8" name="矩形 7"/>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3"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7-23</a:t>
            </a:r>
          </a:p>
        </p:txBody>
      </p:sp>
      <p:sp>
        <p:nvSpPr>
          <p:cNvPr id="12" name="矩形 11"/>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2603901"/>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740532" y="1268760"/>
            <a:ext cx="8112901" cy="178510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chemeClr val="accent2"/>
              </a:buClr>
              <a:buFont typeface="Wingdings" pitchFamily="2" charset="2"/>
              <a:buChar char="n"/>
            </a:pPr>
            <a:r>
              <a:rPr lang="en-US" altLang="zh-TW" sz="2200" dirty="0">
                <a:latin typeface="標楷體" pitchFamily="65" charset="-120"/>
                <a:ea typeface="標楷體" pitchFamily="65" charset="-120"/>
              </a:rPr>
              <a:t>205.2.4</a:t>
            </a:r>
            <a:r>
              <a:rPr lang="zh-TW" altLang="en-US" sz="2200" dirty="0">
                <a:latin typeface="標楷體" pitchFamily="65" charset="-120"/>
                <a:ea typeface="標楷體" pitchFamily="65" charset="-120"/>
              </a:rPr>
              <a:t> </a:t>
            </a:r>
            <a:r>
              <a:rPr lang="zh-TW" altLang="en-US" sz="2200" dirty="0">
                <a:solidFill>
                  <a:srgbClr val="FF0000"/>
                </a:solidFill>
                <a:effectLst>
                  <a:outerShdw blurRad="38100" dist="38100" dir="2700000" algn="tl">
                    <a:srgbClr val="000000">
                      <a:alpha val="43137"/>
                    </a:srgbClr>
                  </a:outerShdw>
                </a:effectLst>
                <a:latin typeface="標楷體" pitchFamily="65" charset="-120"/>
                <a:ea typeface="標楷體" pitchFamily="65" charset="-120"/>
              </a:rPr>
              <a:t>操作空間</a:t>
            </a:r>
            <a:r>
              <a:rPr lang="zh-TW" altLang="en-US" sz="2200" dirty="0">
                <a:latin typeface="標楷體" pitchFamily="65" charset="-120"/>
                <a:ea typeface="標楷體" pitchFamily="65" charset="-120"/>
              </a:rPr>
              <a:t>：通路走廊與門垂直者，</a:t>
            </a:r>
            <a:r>
              <a:rPr lang="zh-TW" altLang="en-US" sz="2200" dirty="0">
                <a:solidFill>
                  <a:srgbClr val="FF0000"/>
                </a:solidFill>
                <a:latin typeface="標楷體" pitchFamily="65" charset="-120"/>
                <a:ea typeface="標楷體" pitchFamily="65" charset="-120"/>
              </a:rPr>
              <a:t>門把側邊之操作空間不得小於</a:t>
            </a:r>
            <a:r>
              <a:rPr lang="en-US" altLang="zh-TW" sz="2200" dirty="0">
                <a:solidFill>
                  <a:srgbClr val="FF0000"/>
                </a:solidFill>
                <a:latin typeface="標楷體" pitchFamily="65" charset="-120"/>
                <a:ea typeface="標楷體" pitchFamily="65" charset="-120"/>
              </a:rPr>
              <a:t>45</a:t>
            </a:r>
            <a:r>
              <a:rPr lang="zh-TW" altLang="en-US" sz="2200" dirty="0">
                <a:solidFill>
                  <a:srgbClr val="FF0000"/>
                </a:solidFill>
                <a:latin typeface="標楷體" pitchFamily="65" charset="-120"/>
                <a:ea typeface="標楷體" pitchFamily="65" charset="-120"/>
              </a:rPr>
              <a:t>公分</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如圖</a:t>
            </a:r>
            <a:r>
              <a:rPr lang="en-US" altLang="zh-TW" sz="2200" dirty="0">
                <a:latin typeface="標楷體" pitchFamily="65" charset="-120"/>
                <a:ea typeface="標楷體" pitchFamily="65" charset="-120"/>
              </a:rPr>
              <a:t>205.2.4.1﹚</a:t>
            </a:r>
            <a:r>
              <a:rPr lang="zh-TW" altLang="en-US" sz="2200" dirty="0">
                <a:latin typeface="標楷體" pitchFamily="65" charset="-120"/>
                <a:ea typeface="標楷體" pitchFamily="65" charset="-120"/>
              </a:rPr>
              <a:t>；通路走廊與門平行者， 門把側邊之</a:t>
            </a:r>
            <a:r>
              <a:rPr lang="zh-TW" altLang="en-US" sz="2200" dirty="0">
                <a:solidFill>
                  <a:srgbClr val="FF0000"/>
                </a:solidFill>
                <a:latin typeface="標楷體" pitchFamily="65" charset="-120"/>
                <a:ea typeface="標楷體" pitchFamily="65" charset="-120"/>
              </a:rPr>
              <a:t>操作空間不得小於</a:t>
            </a:r>
            <a:r>
              <a:rPr lang="en-US" altLang="zh-TW" sz="2200" dirty="0">
                <a:solidFill>
                  <a:srgbClr val="FF0000"/>
                </a:solidFill>
                <a:latin typeface="標楷體" pitchFamily="65" charset="-120"/>
                <a:ea typeface="標楷體" pitchFamily="65" charset="-120"/>
              </a:rPr>
              <a:t>60</a:t>
            </a:r>
            <a:r>
              <a:rPr lang="zh-TW" altLang="en-US" sz="2200" dirty="0">
                <a:solidFill>
                  <a:srgbClr val="FF0000"/>
                </a:solidFill>
                <a:latin typeface="標楷體" pitchFamily="65" charset="-120"/>
                <a:ea typeface="標楷體" pitchFamily="65" charset="-120"/>
              </a:rPr>
              <a:t>公分</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如圖</a:t>
            </a:r>
            <a:r>
              <a:rPr lang="en-US" altLang="zh-TW" sz="2200" dirty="0">
                <a:latin typeface="標楷體" pitchFamily="65" charset="-120"/>
                <a:ea typeface="標楷體" pitchFamily="65" charset="-120"/>
              </a:rPr>
              <a:t>205.2.4.2﹚</a:t>
            </a:r>
            <a:r>
              <a:rPr lang="zh-TW" altLang="en-US" sz="2200" dirty="0">
                <a:latin typeface="標楷體" pitchFamily="65" charset="-120"/>
                <a:ea typeface="標楷體" pitchFamily="65" charset="-120"/>
              </a:rPr>
              <a:t>；設有風除室者，</a:t>
            </a:r>
            <a:r>
              <a:rPr lang="zh-TW" altLang="en-US" sz="2200" dirty="0">
                <a:solidFill>
                  <a:srgbClr val="FF0000"/>
                </a:solidFill>
                <a:latin typeface="標楷體" pitchFamily="65" charset="-120"/>
                <a:ea typeface="標楷體" pitchFamily="65" charset="-120"/>
              </a:rPr>
              <a:t>應留設直徑</a:t>
            </a:r>
            <a:r>
              <a:rPr lang="en-US" altLang="zh-TW" sz="2200" dirty="0">
                <a:solidFill>
                  <a:srgbClr val="FF0000"/>
                </a:solidFill>
                <a:latin typeface="標楷體" pitchFamily="65" charset="-120"/>
                <a:ea typeface="標楷體" pitchFamily="65" charset="-120"/>
              </a:rPr>
              <a:t>150</a:t>
            </a:r>
            <a:r>
              <a:rPr lang="zh-TW" altLang="en-US" sz="2200" dirty="0">
                <a:solidFill>
                  <a:srgbClr val="FF0000"/>
                </a:solidFill>
                <a:latin typeface="標楷體" pitchFamily="65" charset="-120"/>
                <a:ea typeface="標楷體" pitchFamily="65" charset="-120"/>
              </a:rPr>
              <a:t>公分以上之迴轉空間</a:t>
            </a:r>
            <a:r>
              <a:rPr lang="en-US" altLang="zh-TW" sz="2200" dirty="0">
                <a:latin typeface="標楷體" pitchFamily="65" charset="-120"/>
                <a:ea typeface="標楷體" pitchFamily="65" charset="-120"/>
              </a:rPr>
              <a:t>﹙</a:t>
            </a:r>
            <a:r>
              <a:rPr lang="zh-TW" altLang="en-US" sz="2200" dirty="0">
                <a:latin typeface="標楷體" pitchFamily="65" charset="-120"/>
                <a:ea typeface="標楷體" pitchFamily="65" charset="-120"/>
              </a:rPr>
              <a:t>如圖</a:t>
            </a:r>
            <a:r>
              <a:rPr lang="en-US" altLang="zh-TW" sz="2200" dirty="0">
                <a:latin typeface="標楷體" pitchFamily="65" charset="-120"/>
                <a:ea typeface="標楷體" pitchFamily="65" charset="-120"/>
              </a:rPr>
              <a:t>205.2.4.3﹚</a:t>
            </a:r>
            <a:r>
              <a:rPr lang="zh-TW" altLang="en-US" sz="2200" dirty="0">
                <a:latin typeface="標楷體" pitchFamily="65" charset="-120"/>
                <a:ea typeface="標楷體" pitchFamily="65" charset="-120"/>
              </a:rPr>
              <a:t>。</a:t>
            </a:r>
          </a:p>
        </p:txBody>
      </p:sp>
      <p:sp>
        <p:nvSpPr>
          <p:cNvPr id="11" name="文字方塊 10"/>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操作空間</a:t>
            </a:r>
          </a:p>
        </p:txBody>
      </p:sp>
      <p:sp>
        <p:nvSpPr>
          <p:cNvPr id="12" name="矩形 11"/>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3"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7-24</a:t>
            </a:r>
          </a:p>
        </p:txBody>
      </p:sp>
      <p:sp>
        <p:nvSpPr>
          <p:cNvPr id="7" name="矩形 6"/>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26" name="object 8">
            <a:extLst>
              <a:ext uri="{FF2B5EF4-FFF2-40B4-BE49-F238E27FC236}">
                <a16:creationId xmlns:a16="http://schemas.microsoft.com/office/drawing/2014/main" id="{82CD27EF-B205-4859-8D44-C4E40DF02870}"/>
              </a:ext>
            </a:extLst>
          </p:cNvPr>
          <p:cNvSpPr/>
          <p:nvPr/>
        </p:nvSpPr>
        <p:spPr>
          <a:xfrm>
            <a:off x="4940786" y="3176995"/>
            <a:ext cx="4224274" cy="2401951"/>
          </a:xfrm>
          <a:prstGeom prst="rect">
            <a:avLst/>
          </a:prstGeom>
          <a:blipFill>
            <a:blip r:embed="rId3"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977121252"/>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740532" y="1268760"/>
            <a:ext cx="3822425" cy="430887"/>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TW" altLang="en-US" sz="2200" dirty="0">
                <a:latin typeface="標楷體" pitchFamily="65" charset="-120"/>
                <a:ea typeface="標楷體" pitchFamily="65" charset="-120"/>
              </a:rPr>
              <a:t>門扇開口所需之操作空間。</a:t>
            </a:r>
          </a:p>
        </p:txBody>
      </p:sp>
      <p:sp>
        <p:nvSpPr>
          <p:cNvPr id="9" name="文字方塊 8"/>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出入口操作空間</a:t>
            </a:r>
          </a:p>
        </p:txBody>
      </p:sp>
      <p:sp>
        <p:nvSpPr>
          <p:cNvPr id="10" name="矩形 9"/>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7-25</a:t>
            </a:r>
          </a:p>
        </p:txBody>
      </p:sp>
      <p:sp>
        <p:nvSpPr>
          <p:cNvPr id="8" name="矩形 7"/>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2" name="object 9">
            <a:extLst>
              <a:ext uri="{FF2B5EF4-FFF2-40B4-BE49-F238E27FC236}">
                <a16:creationId xmlns:a16="http://schemas.microsoft.com/office/drawing/2014/main" id="{D29010C1-FC33-410D-82B6-E2655A8E0213}"/>
              </a:ext>
            </a:extLst>
          </p:cNvPr>
          <p:cNvSpPr/>
          <p:nvPr/>
        </p:nvSpPr>
        <p:spPr>
          <a:xfrm>
            <a:off x="1211260" y="1825777"/>
            <a:ext cx="1754242" cy="1788395"/>
          </a:xfrm>
          <a:prstGeom prst="rect">
            <a:avLst/>
          </a:prstGeom>
          <a:blipFill>
            <a:blip r:embed="rId3" cstate="print"/>
            <a:stretch>
              <a:fillRect/>
            </a:stretch>
          </a:blipFill>
        </p:spPr>
        <p:txBody>
          <a:bodyPr wrap="square" lIns="0" tIns="0" rIns="0" bIns="0" rtlCol="0"/>
          <a:lstStyle/>
          <a:p>
            <a:endParaRPr/>
          </a:p>
        </p:txBody>
      </p:sp>
      <p:sp>
        <p:nvSpPr>
          <p:cNvPr id="13" name="object 12">
            <a:extLst>
              <a:ext uri="{FF2B5EF4-FFF2-40B4-BE49-F238E27FC236}">
                <a16:creationId xmlns:a16="http://schemas.microsoft.com/office/drawing/2014/main" id="{DDCC5442-E84C-4C4D-AF42-D3CDE7300A78}"/>
              </a:ext>
            </a:extLst>
          </p:cNvPr>
          <p:cNvSpPr/>
          <p:nvPr/>
        </p:nvSpPr>
        <p:spPr>
          <a:xfrm>
            <a:off x="3876553" y="1825777"/>
            <a:ext cx="2644492" cy="1788396"/>
          </a:xfrm>
          <a:prstGeom prst="rect">
            <a:avLst/>
          </a:prstGeom>
          <a:blipFill>
            <a:blip r:embed="rId4" cstate="print"/>
            <a:stretch>
              <a:fillRect/>
            </a:stretch>
          </a:blipFill>
        </p:spPr>
        <p:txBody>
          <a:bodyPr wrap="square" lIns="0" tIns="0" rIns="0" bIns="0" rtlCol="0"/>
          <a:lstStyle/>
          <a:p>
            <a:endParaRPr/>
          </a:p>
        </p:txBody>
      </p:sp>
      <p:sp>
        <p:nvSpPr>
          <p:cNvPr id="14" name="object 7">
            <a:extLst>
              <a:ext uri="{FF2B5EF4-FFF2-40B4-BE49-F238E27FC236}">
                <a16:creationId xmlns:a16="http://schemas.microsoft.com/office/drawing/2014/main" id="{D210ED67-B3AF-49CD-AC1F-F5BEBFABF51E}"/>
              </a:ext>
            </a:extLst>
          </p:cNvPr>
          <p:cNvSpPr/>
          <p:nvPr/>
        </p:nvSpPr>
        <p:spPr>
          <a:xfrm>
            <a:off x="7258540" y="722312"/>
            <a:ext cx="1859700" cy="2452722"/>
          </a:xfrm>
          <a:prstGeom prst="rect">
            <a:avLst/>
          </a:prstGeom>
          <a:blipFill>
            <a:blip r:embed="rId5" cstate="print"/>
            <a:stretch>
              <a:fillRect/>
            </a:stretch>
          </a:blipFill>
        </p:spPr>
        <p:txBody>
          <a:bodyPr wrap="square" lIns="0" tIns="0" rIns="0" bIns="0" rtlCol="0"/>
          <a:lstStyle/>
          <a:p>
            <a:endParaRPr/>
          </a:p>
        </p:txBody>
      </p:sp>
      <p:sp>
        <p:nvSpPr>
          <p:cNvPr id="15" name="object 10">
            <a:extLst>
              <a:ext uri="{FF2B5EF4-FFF2-40B4-BE49-F238E27FC236}">
                <a16:creationId xmlns:a16="http://schemas.microsoft.com/office/drawing/2014/main" id="{2A0166ED-53A0-4C1B-ABF3-35D39028531A}"/>
              </a:ext>
            </a:extLst>
          </p:cNvPr>
          <p:cNvSpPr txBox="1"/>
          <p:nvPr/>
        </p:nvSpPr>
        <p:spPr>
          <a:xfrm>
            <a:off x="7727686" y="5864696"/>
            <a:ext cx="1107440" cy="228600"/>
          </a:xfrm>
          <a:prstGeom prst="rect">
            <a:avLst/>
          </a:prstGeom>
        </p:spPr>
        <p:txBody>
          <a:bodyPr vert="horz" wrap="square" lIns="0" tIns="0" rIns="0" bIns="0" rtlCol="0">
            <a:spAutoFit/>
          </a:bodyPr>
          <a:lstStyle/>
          <a:p>
            <a:pPr marL="12700">
              <a:lnSpc>
                <a:spcPct val="100000"/>
              </a:lnSpc>
            </a:pPr>
            <a:r>
              <a:rPr sz="1600" b="1" spc="-20" dirty="0">
                <a:latin typeface="微軟正黑體"/>
                <a:cs typeface="微軟正黑體"/>
              </a:rPr>
              <a:t>圖</a:t>
            </a:r>
            <a:r>
              <a:rPr sz="1600" b="1" spc="-10" dirty="0">
                <a:latin typeface="微軟正黑體"/>
                <a:cs typeface="微軟正黑體"/>
              </a:rPr>
              <a:t>2</a:t>
            </a:r>
            <a:r>
              <a:rPr sz="1600" b="1" spc="-20" dirty="0">
                <a:latin typeface="微軟正黑體"/>
                <a:cs typeface="微軟正黑體"/>
              </a:rPr>
              <a:t>0</a:t>
            </a:r>
            <a:r>
              <a:rPr sz="1600" b="1" spc="-10" dirty="0">
                <a:latin typeface="微軟正黑體"/>
                <a:cs typeface="微軟正黑體"/>
              </a:rPr>
              <a:t>5.2.4.3</a:t>
            </a:r>
            <a:endParaRPr sz="1600">
              <a:latin typeface="微軟正黑體"/>
              <a:cs typeface="微軟正黑體"/>
            </a:endParaRPr>
          </a:p>
        </p:txBody>
      </p:sp>
      <p:sp>
        <p:nvSpPr>
          <p:cNvPr id="16" name="object 8">
            <a:extLst>
              <a:ext uri="{FF2B5EF4-FFF2-40B4-BE49-F238E27FC236}">
                <a16:creationId xmlns:a16="http://schemas.microsoft.com/office/drawing/2014/main" id="{0E2A1706-A50A-4B40-8E79-08127CF519CD}"/>
              </a:ext>
            </a:extLst>
          </p:cNvPr>
          <p:cNvSpPr txBox="1"/>
          <p:nvPr/>
        </p:nvSpPr>
        <p:spPr>
          <a:xfrm>
            <a:off x="4658057" y="5785792"/>
            <a:ext cx="1106170" cy="228600"/>
          </a:xfrm>
          <a:prstGeom prst="rect">
            <a:avLst/>
          </a:prstGeom>
        </p:spPr>
        <p:txBody>
          <a:bodyPr vert="horz" wrap="square" lIns="0" tIns="0" rIns="0" bIns="0" rtlCol="0">
            <a:spAutoFit/>
          </a:bodyPr>
          <a:lstStyle/>
          <a:p>
            <a:pPr marL="12700">
              <a:lnSpc>
                <a:spcPct val="100000"/>
              </a:lnSpc>
            </a:pPr>
            <a:r>
              <a:rPr sz="1600" b="1" spc="-25" dirty="0">
                <a:latin typeface="微軟正黑體"/>
                <a:cs typeface="微軟正黑體"/>
              </a:rPr>
              <a:t>圖</a:t>
            </a:r>
            <a:r>
              <a:rPr sz="1600" b="1" spc="-10" dirty="0">
                <a:latin typeface="微軟正黑體"/>
                <a:cs typeface="微軟正黑體"/>
              </a:rPr>
              <a:t>2</a:t>
            </a:r>
            <a:r>
              <a:rPr sz="1600" b="1" spc="-20" dirty="0">
                <a:latin typeface="微軟正黑體"/>
                <a:cs typeface="微軟正黑體"/>
              </a:rPr>
              <a:t>0</a:t>
            </a:r>
            <a:r>
              <a:rPr sz="1600" b="1" spc="-10" dirty="0">
                <a:latin typeface="微軟正黑體"/>
                <a:cs typeface="微軟正黑體"/>
              </a:rPr>
              <a:t>5.</a:t>
            </a:r>
            <a:r>
              <a:rPr sz="1600" b="1" spc="-20" dirty="0">
                <a:latin typeface="微軟正黑體"/>
                <a:cs typeface="微軟正黑體"/>
              </a:rPr>
              <a:t>2</a:t>
            </a:r>
            <a:r>
              <a:rPr sz="1600" b="1" spc="-15" dirty="0">
                <a:latin typeface="微軟正黑體"/>
                <a:cs typeface="微軟正黑體"/>
              </a:rPr>
              <a:t>.4.2</a:t>
            </a:r>
            <a:endParaRPr sz="1600" dirty="0">
              <a:latin typeface="微軟正黑體"/>
              <a:cs typeface="微軟正黑體"/>
            </a:endParaRPr>
          </a:p>
        </p:txBody>
      </p:sp>
      <p:sp>
        <p:nvSpPr>
          <p:cNvPr id="17" name="object 7">
            <a:extLst>
              <a:ext uri="{FF2B5EF4-FFF2-40B4-BE49-F238E27FC236}">
                <a16:creationId xmlns:a16="http://schemas.microsoft.com/office/drawing/2014/main" id="{4A19A3A1-1F23-4701-AF25-42D06E958B64}"/>
              </a:ext>
            </a:extLst>
          </p:cNvPr>
          <p:cNvSpPr txBox="1"/>
          <p:nvPr/>
        </p:nvSpPr>
        <p:spPr>
          <a:xfrm>
            <a:off x="1588428" y="5811169"/>
            <a:ext cx="1106170" cy="228600"/>
          </a:xfrm>
          <a:prstGeom prst="rect">
            <a:avLst/>
          </a:prstGeom>
        </p:spPr>
        <p:txBody>
          <a:bodyPr vert="horz" wrap="square" lIns="0" tIns="0" rIns="0" bIns="0" rtlCol="0">
            <a:spAutoFit/>
          </a:bodyPr>
          <a:lstStyle/>
          <a:p>
            <a:pPr marL="12700">
              <a:lnSpc>
                <a:spcPct val="100000"/>
              </a:lnSpc>
            </a:pPr>
            <a:r>
              <a:rPr sz="1600" b="1" spc="-25" dirty="0">
                <a:latin typeface="微軟正黑體"/>
                <a:cs typeface="微軟正黑體"/>
              </a:rPr>
              <a:t>圖</a:t>
            </a:r>
            <a:r>
              <a:rPr sz="1600" b="1" spc="-10" dirty="0">
                <a:latin typeface="微軟正黑體"/>
                <a:cs typeface="微軟正黑體"/>
              </a:rPr>
              <a:t>2</a:t>
            </a:r>
            <a:r>
              <a:rPr sz="1600" b="1" spc="-20" dirty="0">
                <a:latin typeface="微軟正黑體"/>
                <a:cs typeface="微軟正黑體"/>
              </a:rPr>
              <a:t>0</a:t>
            </a:r>
            <a:r>
              <a:rPr sz="1600" b="1" spc="-10" dirty="0">
                <a:latin typeface="微軟正黑體"/>
                <a:cs typeface="微軟正黑體"/>
              </a:rPr>
              <a:t>5.</a:t>
            </a:r>
            <a:r>
              <a:rPr sz="1600" b="1" spc="-20" dirty="0">
                <a:latin typeface="微軟正黑體"/>
                <a:cs typeface="微軟正黑體"/>
              </a:rPr>
              <a:t>2</a:t>
            </a:r>
            <a:r>
              <a:rPr sz="1600" b="1" spc="-15" dirty="0">
                <a:latin typeface="微軟正黑體"/>
                <a:cs typeface="微軟正黑體"/>
              </a:rPr>
              <a:t>.4.1</a:t>
            </a:r>
            <a:endParaRPr sz="1600" dirty="0">
              <a:latin typeface="微軟正黑體"/>
              <a:cs typeface="微軟正黑體"/>
            </a:endParaRPr>
          </a:p>
        </p:txBody>
      </p:sp>
      <p:sp>
        <p:nvSpPr>
          <p:cNvPr id="18" name="object 10">
            <a:extLst>
              <a:ext uri="{FF2B5EF4-FFF2-40B4-BE49-F238E27FC236}">
                <a16:creationId xmlns:a16="http://schemas.microsoft.com/office/drawing/2014/main" id="{3DDC69F8-BA56-4A70-8B03-31BFEE6CCA25}"/>
              </a:ext>
            </a:extLst>
          </p:cNvPr>
          <p:cNvSpPr/>
          <p:nvPr/>
        </p:nvSpPr>
        <p:spPr>
          <a:xfrm>
            <a:off x="1187076" y="3711152"/>
            <a:ext cx="1775544" cy="1872507"/>
          </a:xfrm>
          <a:prstGeom prst="rect">
            <a:avLst/>
          </a:prstGeom>
          <a:blipFill>
            <a:blip r:embed="rId6" cstate="print"/>
            <a:stretch>
              <a:fillRect/>
            </a:stretch>
          </a:blipFill>
        </p:spPr>
        <p:txBody>
          <a:bodyPr wrap="square" lIns="0" tIns="0" rIns="0" bIns="0" rtlCol="0"/>
          <a:lstStyle/>
          <a:p>
            <a:endParaRPr/>
          </a:p>
        </p:txBody>
      </p:sp>
      <p:sp>
        <p:nvSpPr>
          <p:cNvPr id="19" name="object 12">
            <a:extLst>
              <a:ext uri="{FF2B5EF4-FFF2-40B4-BE49-F238E27FC236}">
                <a16:creationId xmlns:a16="http://schemas.microsoft.com/office/drawing/2014/main" id="{4CDB3EA3-9761-4530-9C81-D90887469826}"/>
              </a:ext>
            </a:extLst>
          </p:cNvPr>
          <p:cNvSpPr/>
          <p:nvPr/>
        </p:nvSpPr>
        <p:spPr>
          <a:xfrm>
            <a:off x="3901239" y="3716733"/>
            <a:ext cx="2619806" cy="1872507"/>
          </a:xfrm>
          <a:prstGeom prst="rect">
            <a:avLst/>
          </a:prstGeom>
          <a:blipFill>
            <a:blip r:embed="rId4" cstate="print"/>
            <a:stretch>
              <a:fillRect/>
            </a:stretch>
          </a:blipFill>
        </p:spPr>
        <p:txBody>
          <a:bodyPr wrap="square" lIns="0" tIns="0" rIns="0" bIns="0" rtlCol="0"/>
          <a:lstStyle/>
          <a:p>
            <a:endParaRPr/>
          </a:p>
        </p:txBody>
      </p:sp>
      <p:sp>
        <p:nvSpPr>
          <p:cNvPr id="20" name="object 8">
            <a:extLst>
              <a:ext uri="{FF2B5EF4-FFF2-40B4-BE49-F238E27FC236}">
                <a16:creationId xmlns:a16="http://schemas.microsoft.com/office/drawing/2014/main" id="{ABDD2CE7-94D8-4D4E-B7B5-3221AF150712}"/>
              </a:ext>
            </a:extLst>
          </p:cNvPr>
          <p:cNvSpPr/>
          <p:nvPr/>
        </p:nvSpPr>
        <p:spPr>
          <a:xfrm>
            <a:off x="7258541" y="3293504"/>
            <a:ext cx="1895192" cy="2452722"/>
          </a:xfrm>
          <a:prstGeom prst="rect">
            <a:avLst/>
          </a:prstGeom>
          <a:blipFill>
            <a:blip r:embed="rId7"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172610061"/>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門把形式</a:t>
            </a:r>
          </a:p>
        </p:txBody>
      </p:sp>
      <p:sp>
        <p:nvSpPr>
          <p:cNvPr id="9" name="矩形 8"/>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0"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7-26</a:t>
            </a:r>
          </a:p>
        </p:txBody>
      </p:sp>
      <p:sp>
        <p:nvSpPr>
          <p:cNvPr id="7" name="矩形 6"/>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1" name="文字方塊 10"/>
          <p:cNvSpPr txBox="1"/>
          <p:nvPr/>
        </p:nvSpPr>
        <p:spPr>
          <a:xfrm>
            <a:off x="740532" y="1268760"/>
            <a:ext cx="8555170"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TW" altLang="en-US" sz="2200" dirty="0">
                <a:latin typeface="標楷體" pitchFamily="65" charset="-120"/>
                <a:ea typeface="標楷體" pitchFamily="65" charset="-120"/>
              </a:rPr>
              <a:t>應設置於地板上</a:t>
            </a:r>
            <a:r>
              <a:rPr lang="en-US" altLang="zh-TW" sz="2200" dirty="0">
                <a:latin typeface="標楷體" pitchFamily="65" charset="-120"/>
                <a:ea typeface="標楷體" pitchFamily="65" charset="-120"/>
              </a:rPr>
              <a:t>75~85</a:t>
            </a:r>
            <a:r>
              <a:rPr lang="zh-TW" altLang="en-US" sz="2200" dirty="0">
                <a:latin typeface="標楷體" pitchFamily="65" charset="-120"/>
                <a:ea typeface="標楷體" pitchFamily="65" charset="-120"/>
              </a:rPr>
              <a:t>公分處、門邊</a:t>
            </a:r>
            <a:r>
              <a:rPr lang="en-US" altLang="zh-TW" sz="2200" dirty="0">
                <a:latin typeface="標楷體" pitchFamily="65" charset="-120"/>
                <a:ea typeface="標楷體" pitchFamily="65" charset="-120"/>
              </a:rPr>
              <a:t>4</a:t>
            </a:r>
            <a:r>
              <a:rPr lang="zh-TW" altLang="en-US" sz="2200" dirty="0">
                <a:latin typeface="標楷體" pitchFamily="65" charset="-120"/>
                <a:ea typeface="標楷體" pitchFamily="65" charset="-120"/>
              </a:rPr>
              <a:t>公分至</a:t>
            </a:r>
            <a:r>
              <a:rPr lang="en-US" altLang="zh-TW" sz="2200" dirty="0">
                <a:latin typeface="標楷體" pitchFamily="65" charset="-120"/>
                <a:ea typeface="標楷體" pitchFamily="65" charset="-120"/>
              </a:rPr>
              <a:t>6</a:t>
            </a:r>
            <a:r>
              <a:rPr lang="zh-TW" altLang="en-US" sz="2200" dirty="0">
                <a:latin typeface="標楷體" pitchFamily="65" charset="-120"/>
                <a:ea typeface="標楷體" pitchFamily="65" charset="-120"/>
              </a:rPr>
              <a:t>公分之範圍，且門把應採用容易</a:t>
            </a:r>
            <a:r>
              <a:rPr lang="zh-TW" altLang="en-US" sz="2200" dirty="0">
                <a:latin typeface="標楷體"/>
                <a:ea typeface="標楷體"/>
              </a:rPr>
              <a:t>操作之形式，不得使用喇叭鎖、扭轉型式之門鎖。</a:t>
            </a:r>
          </a:p>
        </p:txBody>
      </p:sp>
      <p:sp>
        <p:nvSpPr>
          <p:cNvPr id="12" name="object 9">
            <a:extLst>
              <a:ext uri="{FF2B5EF4-FFF2-40B4-BE49-F238E27FC236}">
                <a16:creationId xmlns:a16="http://schemas.microsoft.com/office/drawing/2014/main" id="{576F241F-7BC7-446E-A621-9683B6BEF663}"/>
              </a:ext>
            </a:extLst>
          </p:cNvPr>
          <p:cNvSpPr/>
          <p:nvPr/>
        </p:nvSpPr>
        <p:spPr>
          <a:xfrm>
            <a:off x="716816" y="2130104"/>
            <a:ext cx="3084056" cy="3747168"/>
          </a:xfrm>
          <a:prstGeom prst="rect">
            <a:avLst/>
          </a:prstGeom>
          <a:blipFill>
            <a:blip r:embed="rId3" cstate="print"/>
            <a:stretch>
              <a:fillRect/>
            </a:stretch>
          </a:blipFill>
        </p:spPr>
        <p:txBody>
          <a:bodyPr wrap="square" lIns="0" tIns="0" rIns="0" bIns="0" rtlCol="0"/>
          <a:lstStyle/>
          <a:p>
            <a:endParaRPr/>
          </a:p>
        </p:txBody>
      </p:sp>
      <p:sp>
        <p:nvSpPr>
          <p:cNvPr id="13" name="object 10">
            <a:extLst>
              <a:ext uri="{FF2B5EF4-FFF2-40B4-BE49-F238E27FC236}">
                <a16:creationId xmlns:a16="http://schemas.microsoft.com/office/drawing/2014/main" id="{0F2C3575-ED87-4993-B116-CA6CD0E403C1}"/>
              </a:ext>
            </a:extLst>
          </p:cNvPr>
          <p:cNvSpPr/>
          <p:nvPr/>
        </p:nvSpPr>
        <p:spPr>
          <a:xfrm>
            <a:off x="4008172" y="4576505"/>
            <a:ext cx="2732932" cy="1250967"/>
          </a:xfrm>
          <a:prstGeom prst="rect">
            <a:avLst/>
          </a:prstGeom>
          <a:blipFill>
            <a:blip r:embed="rId4" cstate="print"/>
            <a:stretch>
              <a:fillRect/>
            </a:stretch>
          </a:blipFill>
        </p:spPr>
        <p:txBody>
          <a:bodyPr wrap="square" lIns="0" tIns="0" rIns="0" bIns="0" rtlCol="0"/>
          <a:lstStyle/>
          <a:p>
            <a:endParaRPr/>
          </a:p>
        </p:txBody>
      </p:sp>
      <p:sp>
        <p:nvSpPr>
          <p:cNvPr id="14" name="object 8">
            <a:extLst>
              <a:ext uri="{FF2B5EF4-FFF2-40B4-BE49-F238E27FC236}">
                <a16:creationId xmlns:a16="http://schemas.microsoft.com/office/drawing/2014/main" id="{880C38E8-150A-4DEA-90C4-2F9306360254}"/>
              </a:ext>
            </a:extLst>
          </p:cNvPr>
          <p:cNvSpPr txBox="1"/>
          <p:nvPr/>
        </p:nvSpPr>
        <p:spPr>
          <a:xfrm>
            <a:off x="1928664" y="5935767"/>
            <a:ext cx="1073785" cy="228600"/>
          </a:xfrm>
          <a:prstGeom prst="rect">
            <a:avLst/>
          </a:prstGeom>
        </p:spPr>
        <p:txBody>
          <a:bodyPr vert="horz" wrap="square" lIns="0" tIns="0" rIns="0" bIns="0" rtlCol="0">
            <a:spAutoFit/>
          </a:bodyPr>
          <a:lstStyle/>
          <a:p>
            <a:pPr marL="12700">
              <a:lnSpc>
                <a:spcPct val="100000"/>
              </a:lnSpc>
            </a:pPr>
            <a:r>
              <a:rPr sz="1600" spc="-20" dirty="0">
                <a:latin typeface="微軟正黑體"/>
                <a:cs typeface="微軟正黑體"/>
              </a:rPr>
              <a:t>圖</a:t>
            </a:r>
            <a:r>
              <a:rPr sz="1600" spc="-10" dirty="0">
                <a:latin typeface="微軟正黑體"/>
                <a:cs typeface="微軟正黑體"/>
              </a:rPr>
              <a:t>20</a:t>
            </a:r>
            <a:r>
              <a:rPr sz="1600" spc="-15" dirty="0">
                <a:latin typeface="微軟正黑體"/>
                <a:cs typeface="微軟正黑體"/>
              </a:rPr>
              <a:t>5</a:t>
            </a:r>
            <a:r>
              <a:rPr sz="1600" spc="-10" dirty="0">
                <a:latin typeface="微軟正黑體"/>
                <a:cs typeface="微軟正黑體"/>
              </a:rPr>
              <a:t>.4.3.1</a:t>
            </a:r>
            <a:endParaRPr sz="1600">
              <a:latin typeface="微軟正黑體"/>
              <a:cs typeface="微軟正黑體"/>
            </a:endParaRPr>
          </a:p>
        </p:txBody>
      </p:sp>
      <p:sp>
        <p:nvSpPr>
          <p:cNvPr id="15" name="object 11">
            <a:extLst>
              <a:ext uri="{FF2B5EF4-FFF2-40B4-BE49-F238E27FC236}">
                <a16:creationId xmlns:a16="http://schemas.microsoft.com/office/drawing/2014/main" id="{D30A7344-EC10-4508-AA6B-8D238079AC7D}"/>
              </a:ext>
            </a:extLst>
          </p:cNvPr>
          <p:cNvSpPr txBox="1"/>
          <p:nvPr/>
        </p:nvSpPr>
        <p:spPr>
          <a:xfrm>
            <a:off x="4953000" y="5935767"/>
            <a:ext cx="1073785" cy="228600"/>
          </a:xfrm>
          <a:prstGeom prst="rect">
            <a:avLst/>
          </a:prstGeom>
        </p:spPr>
        <p:txBody>
          <a:bodyPr vert="horz" wrap="square" lIns="0" tIns="0" rIns="0" bIns="0" rtlCol="0">
            <a:spAutoFit/>
          </a:bodyPr>
          <a:lstStyle/>
          <a:p>
            <a:pPr marL="12700">
              <a:lnSpc>
                <a:spcPct val="100000"/>
              </a:lnSpc>
            </a:pPr>
            <a:r>
              <a:rPr sz="1600" spc="-20" dirty="0">
                <a:latin typeface="微軟正黑體"/>
                <a:cs typeface="微軟正黑體"/>
              </a:rPr>
              <a:t>圖</a:t>
            </a:r>
            <a:r>
              <a:rPr sz="1600" spc="-10" dirty="0">
                <a:latin typeface="微軟正黑體"/>
                <a:cs typeface="微軟正黑體"/>
              </a:rPr>
              <a:t>20</a:t>
            </a:r>
            <a:r>
              <a:rPr sz="1600" spc="-15" dirty="0">
                <a:latin typeface="微軟正黑體"/>
                <a:cs typeface="微軟正黑體"/>
              </a:rPr>
              <a:t>5</a:t>
            </a:r>
            <a:r>
              <a:rPr sz="1600" spc="-10" dirty="0">
                <a:latin typeface="微軟正黑體"/>
                <a:cs typeface="微軟正黑體"/>
              </a:rPr>
              <a:t>.4.3.2</a:t>
            </a:r>
            <a:endParaRPr sz="1600" dirty="0">
              <a:latin typeface="微軟正黑體"/>
              <a:cs typeface="微軟正黑體"/>
            </a:endParaRPr>
          </a:p>
        </p:txBody>
      </p:sp>
      <p:sp>
        <p:nvSpPr>
          <p:cNvPr id="16" name="object 4">
            <a:extLst>
              <a:ext uri="{FF2B5EF4-FFF2-40B4-BE49-F238E27FC236}">
                <a16:creationId xmlns:a16="http://schemas.microsoft.com/office/drawing/2014/main" id="{5C5F46D7-472D-4156-9CF8-68E4C45EC2F4}"/>
              </a:ext>
            </a:extLst>
          </p:cNvPr>
          <p:cNvSpPr/>
          <p:nvPr/>
        </p:nvSpPr>
        <p:spPr>
          <a:xfrm>
            <a:off x="7309676" y="2619667"/>
            <a:ext cx="1986026" cy="2446401"/>
          </a:xfrm>
          <a:prstGeom prst="rect">
            <a:avLst/>
          </a:prstGeom>
          <a:blipFill>
            <a:blip r:embed="rId5" cstate="print"/>
            <a:stretch>
              <a:fillRect/>
            </a:stretch>
          </a:blipFill>
        </p:spPr>
        <p:txBody>
          <a:bodyPr wrap="square" lIns="0" tIns="0" rIns="0" bIns="0" rtlCol="0"/>
          <a:lstStyle/>
          <a:p>
            <a:endParaRPr/>
          </a:p>
        </p:txBody>
      </p:sp>
      <p:sp>
        <p:nvSpPr>
          <p:cNvPr id="17" name="object 6">
            <a:extLst>
              <a:ext uri="{FF2B5EF4-FFF2-40B4-BE49-F238E27FC236}">
                <a16:creationId xmlns:a16="http://schemas.microsoft.com/office/drawing/2014/main" id="{E8FF2AC7-EA0C-429A-A931-CFF32413724D}"/>
              </a:ext>
            </a:extLst>
          </p:cNvPr>
          <p:cNvSpPr txBox="1"/>
          <p:nvPr/>
        </p:nvSpPr>
        <p:spPr>
          <a:xfrm>
            <a:off x="7333761" y="5211523"/>
            <a:ext cx="1647189" cy="228600"/>
          </a:xfrm>
          <a:prstGeom prst="rect">
            <a:avLst/>
          </a:prstGeom>
        </p:spPr>
        <p:txBody>
          <a:bodyPr vert="horz" wrap="square" lIns="0" tIns="0" rIns="0" bIns="0" rtlCol="0">
            <a:spAutoFit/>
          </a:bodyPr>
          <a:lstStyle/>
          <a:p>
            <a:pPr marL="12700">
              <a:lnSpc>
                <a:spcPct val="100000"/>
              </a:lnSpc>
            </a:pPr>
            <a:r>
              <a:rPr sz="1600" b="1" spc="-20" dirty="0">
                <a:latin typeface="微軟正黑體"/>
                <a:cs typeface="微軟正黑體"/>
              </a:rPr>
              <a:t>門把形式參考圖例</a:t>
            </a:r>
            <a:endParaRPr sz="1600" dirty="0">
              <a:latin typeface="微軟正黑體"/>
              <a:cs typeface="微軟正黑體"/>
            </a:endParaRPr>
          </a:p>
        </p:txBody>
      </p:sp>
      <p:sp>
        <p:nvSpPr>
          <p:cNvPr id="18" name="object 12">
            <a:extLst>
              <a:ext uri="{FF2B5EF4-FFF2-40B4-BE49-F238E27FC236}">
                <a16:creationId xmlns:a16="http://schemas.microsoft.com/office/drawing/2014/main" id="{BA833FFC-9E9F-4CD3-A377-59DB34108B2D}"/>
              </a:ext>
            </a:extLst>
          </p:cNvPr>
          <p:cNvSpPr/>
          <p:nvPr/>
        </p:nvSpPr>
        <p:spPr>
          <a:xfrm>
            <a:off x="3747450" y="2099086"/>
            <a:ext cx="3254375" cy="2440051"/>
          </a:xfrm>
          <a:prstGeom prst="rect">
            <a:avLst/>
          </a:prstGeom>
          <a:blipFill>
            <a:blip r:embed="rId6"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958926827"/>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4568552.jpg"/>
          <p:cNvPicPr>
            <a:picLocks noChangeAspect="1"/>
          </p:cNvPicPr>
          <p:nvPr/>
        </p:nvPicPr>
        <p:blipFill>
          <a:blip r:embed="rId3" cstate="print"/>
          <a:stretch>
            <a:fillRect/>
          </a:stretch>
        </p:blipFill>
        <p:spPr>
          <a:xfrm>
            <a:off x="488504" y="2242554"/>
            <a:ext cx="2525371" cy="3339161"/>
          </a:xfrm>
          <a:prstGeom prst="rect">
            <a:avLst/>
          </a:prstGeom>
        </p:spPr>
      </p:pic>
      <p:pic>
        <p:nvPicPr>
          <p:cNvPr id="9" name="圖片 8" descr="1231234564654vvvvc.jpg"/>
          <p:cNvPicPr>
            <a:picLocks noChangeAspect="1"/>
          </p:cNvPicPr>
          <p:nvPr/>
        </p:nvPicPr>
        <p:blipFill>
          <a:blip r:embed="rId4" cstate="print"/>
          <a:stretch>
            <a:fillRect/>
          </a:stretch>
        </p:blipFill>
        <p:spPr>
          <a:xfrm>
            <a:off x="3398227" y="2187769"/>
            <a:ext cx="2572516" cy="3448729"/>
          </a:xfrm>
          <a:prstGeom prst="rect">
            <a:avLst/>
          </a:prstGeom>
        </p:spPr>
      </p:pic>
      <p:sp>
        <p:nvSpPr>
          <p:cNvPr id="10" name="文字方塊 9"/>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門把形式</a:t>
            </a:r>
          </a:p>
        </p:txBody>
      </p:sp>
      <p:sp>
        <p:nvSpPr>
          <p:cNvPr id="11" name="矩形 10"/>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7-27</a:t>
            </a:r>
          </a:p>
        </p:txBody>
      </p:sp>
      <p:sp>
        <p:nvSpPr>
          <p:cNvPr id="7" name="矩形 6"/>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4" name="object 6">
            <a:extLst>
              <a:ext uri="{FF2B5EF4-FFF2-40B4-BE49-F238E27FC236}">
                <a16:creationId xmlns:a16="http://schemas.microsoft.com/office/drawing/2014/main" id="{326C2708-1B88-4DBF-849E-E9CF88436BF5}"/>
              </a:ext>
            </a:extLst>
          </p:cNvPr>
          <p:cNvSpPr txBox="1"/>
          <p:nvPr/>
        </p:nvSpPr>
        <p:spPr>
          <a:xfrm>
            <a:off x="1021046" y="5676999"/>
            <a:ext cx="1647189" cy="228600"/>
          </a:xfrm>
          <a:prstGeom prst="rect">
            <a:avLst/>
          </a:prstGeom>
        </p:spPr>
        <p:txBody>
          <a:bodyPr vert="horz" wrap="square" lIns="0" tIns="0" rIns="0" bIns="0" rtlCol="0">
            <a:spAutoFit/>
          </a:bodyPr>
          <a:lstStyle/>
          <a:p>
            <a:pPr marL="12700">
              <a:lnSpc>
                <a:spcPct val="100000"/>
              </a:lnSpc>
            </a:pPr>
            <a:r>
              <a:rPr sz="1600" b="1" spc="-20" dirty="0">
                <a:latin typeface="微軟正黑體"/>
                <a:cs typeface="微軟正黑體"/>
              </a:rPr>
              <a:t>門把形式參考圖例</a:t>
            </a:r>
            <a:endParaRPr sz="1600" dirty="0">
              <a:latin typeface="微軟正黑體"/>
              <a:cs typeface="微軟正黑體"/>
            </a:endParaRPr>
          </a:p>
        </p:txBody>
      </p:sp>
      <p:sp>
        <p:nvSpPr>
          <p:cNvPr id="15" name="object 10">
            <a:extLst>
              <a:ext uri="{FF2B5EF4-FFF2-40B4-BE49-F238E27FC236}">
                <a16:creationId xmlns:a16="http://schemas.microsoft.com/office/drawing/2014/main" id="{0608139F-756E-432E-B319-74607861C0D3}"/>
              </a:ext>
            </a:extLst>
          </p:cNvPr>
          <p:cNvSpPr txBox="1"/>
          <p:nvPr/>
        </p:nvSpPr>
        <p:spPr>
          <a:xfrm>
            <a:off x="4012863" y="5705613"/>
            <a:ext cx="1647189" cy="228600"/>
          </a:xfrm>
          <a:prstGeom prst="rect">
            <a:avLst/>
          </a:prstGeom>
        </p:spPr>
        <p:txBody>
          <a:bodyPr vert="horz" wrap="square" lIns="0" tIns="0" rIns="0" bIns="0" rtlCol="0">
            <a:spAutoFit/>
          </a:bodyPr>
          <a:lstStyle/>
          <a:p>
            <a:pPr marL="12700">
              <a:lnSpc>
                <a:spcPct val="100000"/>
              </a:lnSpc>
            </a:pPr>
            <a:r>
              <a:rPr sz="1600" b="1" spc="-20" dirty="0">
                <a:latin typeface="微軟正黑體"/>
                <a:cs typeface="微軟正黑體"/>
              </a:rPr>
              <a:t>不可使用旋轉門把</a:t>
            </a:r>
            <a:endParaRPr sz="1600" dirty="0">
              <a:latin typeface="微軟正黑體"/>
              <a:cs typeface="微軟正黑體"/>
            </a:endParaRPr>
          </a:p>
        </p:txBody>
      </p:sp>
      <p:sp>
        <p:nvSpPr>
          <p:cNvPr id="16" name="object 9">
            <a:extLst>
              <a:ext uri="{FF2B5EF4-FFF2-40B4-BE49-F238E27FC236}">
                <a16:creationId xmlns:a16="http://schemas.microsoft.com/office/drawing/2014/main" id="{765B3A22-53C1-4C12-99F4-987D754A6D2F}"/>
              </a:ext>
            </a:extLst>
          </p:cNvPr>
          <p:cNvSpPr/>
          <p:nvPr/>
        </p:nvSpPr>
        <p:spPr>
          <a:xfrm>
            <a:off x="6275340" y="3211141"/>
            <a:ext cx="3211576" cy="2400300"/>
          </a:xfrm>
          <a:prstGeom prst="rect">
            <a:avLst/>
          </a:prstGeom>
          <a:blipFill>
            <a:blip r:embed="rId5" cstate="print"/>
            <a:stretch>
              <a:fillRect/>
            </a:stretch>
          </a:blipFill>
        </p:spPr>
        <p:txBody>
          <a:bodyPr wrap="square" lIns="0" tIns="0" rIns="0" bIns="0" rtlCol="0"/>
          <a:lstStyle/>
          <a:p>
            <a:endParaRPr/>
          </a:p>
        </p:txBody>
      </p:sp>
      <p:sp>
        <p:nvSpPr>
          <p:cNvPr id="17" name="object 11">
            <a:extLst>
              <a:ext uri="{FF2B5EF4-FFF2-40B4-BE49-F238E27FC236}">
                <a16:creationId xmlns:a16="http://schemas.microsoft.com/office/drawing/2014/main" id="{B7E90C01-9769-4945-A6D4-C0146364853C}"/>
              </a:ext>
            </a:extLst>
          </p:cNvPr>
          <p:cNvSpPr txBox="1"/>
          <p:nvPr/>
        </p:nvSpPr>
        <p:spPr>
          <a:xfrm>
            <a:off x="6355095" y="5705613"/>
            <a:ext cx="3065780" cy="228600"/>
          </a:xfrm>
          <a:prstGeom prst="rect">
            <a:avLst/>
          </a:prstGeom>
        </p:spPr>
        <p:txBody>
          <a:bodyPr vert="horz" wrap="square" lIns="0" tIns="0" rIns="0" bIns="0" rtlCol="0">
            <a:spAutoFit/>
          </a:bodyPr>
          <a:lstStyle/>
          <a:p>
            <a:pPr marL="12700">
              <a:lnSpc>
                <a:spcPct val="100000"/>
              </a:lnSpc>
            </a:pPr>
            <a:r>
              <a:rPr sz="1600" b="1" spc="-25" dirty="0">
                <a:latin typeface="微軟正黑體"/>
                <a:cs typeface="微軟正黑體"/>
              </a:rPr>
              <a:t>自動門應注意按鍵高度並標示清楚</a:t>
            </a:r>
            <a:endParaRPr sz="1600">
              <a:latin typeface="微軟正黑體"/>
              <a:cs typeface="微軟正黑體"/>
            </a:endParaRPr>
          </a:p>
        </p:txBody>
      </p:sp>
    </p:spTree>
    <p:extLst>
      <p:ext uri="{BB962C8B-B14F-4D97-AF65-F5344CB8AC3E}">
        <p14:creationId xmlns:p14="http://schemas.microsoft.com/office/powerpoint/2010/main" val="6551215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1130575" y="1996386"/>
            <a:ext cx="8143600" cy="3139321"/>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sz="2200" dirty="0">
                <a:latin typeface="標楷體" pitchFamily="65" charset="-120"/>
                <a:ea typeface="標楷體" pitchFamily="65" charset="-120"/>
              </a:rPr>
              <a:t>重點：</a:t>
            </a:r>
            <a:endParaRPr lang="en-US" altLang="zh-TW" sz="2200" dirty="0">
              <a:latin typeface="標楷體" pitchFamily="65" charset="-120"/>
              <a:ea typeface="標楷體" pitchFamily="65" charset="-120"/>
            </a:endParaRPr>
          </a:p>
          <a:p>
            <a:pPr marL="12700">
              <a:lnSpc>
                <a:spcPct val="100000"/>
              </a:lnSpc>
            </a:pPr>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坡度：不得大於</a:t>
            </a:r>
            <a:r>
              <a:rPr lang="en-US" altLang="zh-TW" sz="2200" dirty="0">
                <a:latin typeface="標楷體" pitchFamily="65" charset="-120"/>
                <a:ea typeface="標楷體" pitchFamily="65" charset="-120"/>
              </a:rPr>
              <a:t>1/12</a:t>
            </a:r>
            <a:r>
              <a:rPr lang="zh-TW" altLang="en-US" sz="2200" dirty="0">
                <a:latin typeface="標楷體" pitchFamily="65" charset="-120"/>
                <a:ea typeface="標楷體" pitchFamily="65" charset="-120"/>
              </a:rPr>
              <a:t>；高差小於</a:t>
            </a:r>
            <a:r>
              <a:rPr lang="en-US" altLang="zh-TW" sz="2200" dirty="0">
                <a:latin typeface="標楷體" pitchFamily="65" charset="-120"/>
                <a:ea typeface="標楷體" pitchFamily="65" charset="-120"/>
              </a:rPr>
              <a:t>20</a:t>
            </a:r>
            <a:r>
              <a:rPr lang="zh-TW" altLang="en-US" sz="2200" dirty="0">
                <a:latin typeface="標楷體" pitchFamily="65" charset="-120"/>
                <a:ea typeface="標楷體" pitchFamily="65" charset="-120"/>
              </a:rPr>
              <a:t>公分者，其坡度得酌予放寬。</a:t>
            </a:r>
          </a:p>
          <a:p>
            <a:endParaRPr lang="en-US" altLang="zh-TW" sz="2200" dirty="0">
              <a:latin typeface="標楷體" pitchFamily="65" charset="-120"/>
              <a:ea typeface="標楷體" pitchFamily="65" charset="-120"/>
            </a:endParaRPr>
          </a:p>
          <a:p>
            <a:pPr marL="12700">
              <a:lnSpc>
                <a:spcPct val="100000"/>
              </a:lnSpc>
            </a:pPr>
            <a:r>
              <a:rPr lang="en-US" altLang="zh-TW" sz="2200" dirty="0">
                <a:latin typeface="標楷體" pitchFamily="65" charset="-120"/>
                <a:ea typeface="標楷體" pitchFamily="65" charset="-120"/>
              </a:rPr>
              <a:t>2.</a:t>
            </a:r>
            <a:r>
              <a:rPr lang="zh-TW" altLang="en-US" sz="2200" dirty="0">
                <a:latin typeface="標楷體" pitchFamily="65" charset="-120"/>
                <a:ea typeface="標楷體" pitchFamily="65" charset="-120"/>
              </a:rPr>
              <a:t>寬度：淨寬</a:t>
            </a:r>
            <a:r>
              <a:rPr lang="en-US" altLang="zh-TW" sz="2200" dirty="0">
                <a:latin typeface="標楷體" pitchFamily="65" charset="-120"/>
                <a:ea typeface="標楷體" pitchFamily="65" charset="-120"/>
              </a:rPr>
              <a:t>90</a:t>
            </a:r>
            <a:r>
              <a:rPr lang="zh-TW" altLang="en-US" sz="2200" dirty="0">
                <a:latin typeface="標楷體" pitchFamily="65" charset="-120"/>
                <a:ea typeface="標楷體" pitchFamily="65" charset="-120"/>
              </a:rPr>
              <a:t>公分以上，如為取代樓梯者，則淨寬不得小於</a:t>
            </a:r>
          </a:p>
          <a:p>
            <a:pPr marL="393700">
              <a:lnSpc>
                <a:spcPct val="100000"/>
              </a:lnSpc>
            </a:pPr>
            <a:r>
              <a:rPr lang="zh-TW" altLang="en-US" sz="2200" dirty="0">
                <a:latin typeface="標楷體" pitchFamily="65" charset="-120"/>
                <a:ea typeface="標楷體" pitchFamily="65" charset="-120"/>
              </a:rPr>
              <a:t>     </a:t>
            </a:r>
            <a:r>
              <a:rPr lang="en-US" altLang="zh-TW" sz="2200" dirty="0">
                <a:latin typeface="標楷體" pitchFamily="65" charset="-120"/>
                <a:ea typeface="標楷體" pitchFamily="65" charset="-120"/>
              </a:rPr>
              <a:t>150</a:t>
            </a:r>
            <a:r>
              <a:rPr lang="zh-TW" altLang="en-US" sz="2200" dirty="0">
                <a:latin typeface="標楷體" pitchFamily="65" charset="-120"/>
                <a:ea typeface="標楷體" pitchFamily="65" charset="-120"/>
              </a:rPr>
              <a:t>公分。</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3.</a:t>
            </a:r>
            <a:r>
              <a:rPr lang="zh-TW" altLang="en-US" sz="2200" dirty="0">
                <a:latin typeface="標楷體" pitchFamily="65" charset="-120"/>
                <a:ea typeface="標楷體" pitchFamily="65" charset="-120"/>
              </a:rPr>
              <a:t>地面：應平整、堅固、防滑。</a:t>
            </a:r>
            <a:endParaRPr lang="en-US" altLang="zh-TW" sz="2200" dirty="0">
              <a:latin typeface="標楷體" pitchFamily="65" charset="-120"/>
              <a:ea typeface="標楷體" pitchFamily="65" charset="-120"/>
            </a:endParaRPr>
          </a:p>
          <a:p>
            <a:pPr marL="1165225" indent="-1165225"/>
            <a:r>
              <a:rPr lang="en-US" altLang="zh-TW" sz="2200" dirty="0">
                <a:latin typeface="標楷體" pitchFamily="65" charset="-120"/>
                <a:ea typeface="標楷體" pitchFamily="65" charset="-120"/>
              </a:rPr>
              <a:t>4.</a:t>
            </a:r>
            <a:r>
              <a:rPr lang="zh-TW" altLang="en-US" sz="2200" dirty="0">
                <a:latin typeface="標楷體" pitchFamily="65" charset="-120"/>
                <a:ea typeface="標楷體" pitchFamily="65" charset="-120"/>
              </a:rPr>
              <a:t>平台：兩端、轉彎處設</a:t>
            </a:r>
            <a:r>
              <a:rPr lang="en-US" altLang="zh-TW" sz="2200" dirty="0">
                <a:latin typeface="標楷體" pitchFamily="65" charset="-120"/>
                <a:ea typeface="標楷體" pitchFamily="65" charset="-120"/>
              </a:rPr>
              <a:t>150</a:t>
            </a:r>
            <a:r>
              <a:rPr lang="zh-TW" altLang="en-US" sz="2200" dirty="0">
                <a:latin typeface="標楷體" pitchFamily="65" charset="-120"/>
                <a:ea typeface="標楷體" pitchFamily="65" charset="-120"/>
              </a:rPr>
              <a:t>*</a:t>
            </a:r>
            <a:r>
              <a:rPr lang="en-US" altLang="zh-TW" sz="2200" dirty="0">
                <a:latin typeface="標楷體" pitchFamily="65" charset="-120"/>
                <a:ea typeface="標楷體" pitchFamily="65" charset="-120"/>
              </a:rPr>
              <a:t>150</a:t>
            </a:r>
            <a:r>
              <a:rPr lang="zh-TW" altLang="en-US" sz="2200" dirty="0">
                <a:latin typeface="標楷體" pitchFamily="65" charset="-120"/>
                <a:ea typeface="標楷體" pitchFamily="65" charset="-120"/>
              </a:rPr>
              <a:t>公分以上平台，每高差</a:t>
            </a:r>
            <a:r>
              <a:rPr lang="en-US" altLang="zh-TW" sz="2200" dirty="0">
                <a:latin typeface="標楷體" pitchFamily="65" charset="-120"/>
                <a:ea typeface="標楷體" pitchFamily="65" charset="-120"/>
              </a:rPr>
              <a:t>75</a:t>
            </a:r>
            <a:r>
              <a:rPr lang="zh-TW" altLang="en-US" sz="2200" dirty="0">
                <a:latin typeface="標楷體" pitchFamily="65" charset="-120"/>
                <a:ea typeface="標楷體" pitchFamily="65" charset="-120"/>
              </a:rPr>
              <a:t>公分   設與坡道同寬或更大，長</a:t>
            </a:r>
            <a:r>
              <a:rPr lang="en-US" altLang="zh-TW" sz="2200" dirty="0">
                <a:latin typeface="標楷體" pitchFamily="65" charset="-120"/>
                <a:ea typeface="標楷體" pitchFamily="65" charset="-120"/>
              </a:rPr>
              <a:t>150</a:t>
            </a:r>
            <a:r>
              <a:rPr lang="zh-TW" altLang="en-US" sz="2200" dirty="0">
                <a:latin typeface="標楷體" pitchFamily="65" charset="-120"/>
                <a:ea typeface="標楷體" pitchFamily="65" charset="-120"/>
              </a:rPr>
              <a:t>公分以上平台。</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5.</a:t>
            </a:r>
            <a:r>
              <a:rPr lang="zh-TW" altLang="en-US" sz="2200" dirty="0">
                <a:latin typeface="標楷體" pitchFamily="65" charset="-120"/>
                <a:ea typeface="標楷體" pitchFamily="65" charset="-120"/>
              </a:rPr>
              <a:t>扶手：兩平台間高低差在</a:t>
            </a:r>
            <a:r>
              <a:rPr lang="en-US" altLang="zh-TW" sz="2200" dirty="0">
                <a:latin typeface="標楷體" pitchFamily="65" charset="-120"/>
                <a:ea typeface="標楷體" pitchFamily="65" charset="-120"/>
              </a:rPr>
              <a:t>20</a:t>
            </a:r>
            <a:r>
              <a:rPr lang="zh-TW" altLang="en-US" sz="2200" dirty="0">
                <a:latin typeface="標楷體" pitchFamily="65" charset="-120"/>
                <a:ea typeface="標楷體" pitchFamily="65" charset="-120"/>
              </a:rPr>
              <a:t>公分以上者設扶手</a:t>
            </a:r>
            <a:endParaRPr lang="en-US" altLang="zh-TW" sz="2200" dirty="0">
              <a:latin typeface="標楷體" pitchFamily="65" charset="-120"/>
              <a:ea typeface="標楷體" pitchFamily="65" charset="-120"/>
            </a:endParaRPr>
          </a:p>
        </p:txBody>
      </p:sp>
      <p:sp>
        <p:nvSpPr>
          <p:cNvPr id="8" name="文字方塊 7"/>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坡道</a:t>
            </a:r>
          </a:p>
        </p:txBody>
      </p:sp>
      <p:sp>
        <p:nvSpPr>
          <p:cNvPr id="9"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7-28</a:t>
            </a:r>
          </a:p>
        </p:txBody>
      </p:sp>
      <p:sp>
        <p:nvSpPr>
          <p:cNvPr id="5" name="矩形 4"/>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030350570"/>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632520" y="1268760"/>
            <a:ext cx="8577286"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rgbClr val="FF0000"/>
              </a:buClr>
              <a:buFont typeface="Wingdings" pitchFamily="2" charset="2"/>
              <a:buChar char="n"/>
            </a:pPr>
            <a:r>
              <a:rPr lang="en-US" altLang="zh-TW" sz="2200" dirty="0">
                <a:latin typeface="標楷體" pitchFamily="65" charset="-120"/>
                <a:ea typeface="標楷體" pitchFamily="65" charset="-120"/>
              </a:rPr>
              <a:t>206.2.3</a:t>
            </a:r>
            <a:r>
              <a:rPr lang="zh-TW" altLang="en-US" sz="2200" dirty="0">
                <a:latin typeface="標楷體" pitchFamily="65" charset="-120"/>
                <a:ea typeface="標楷體" pitchFamily="65" charset="-120"/>
              </a:rPr>
              <a:t>坡度：坡道之坡度不得大於</a:t>
            </a:r>
            <a:r>
              <a:rPr lang="en-US" altLang="zh-TW" sz="2200" dirty="0">
                <a:latin typeface="標楷體" pitchFamily="65" charset="-120"/>
                <a:ea typeface="標楷體" pitchFamily="65" charset="-120"/>
              </a:rPr>
              <a:t>1/12</a:t>
            </a:r>
            <a:r>
              <a:rPr lang="zh-TW" altLang="en-US" sz="2200" dirty="0">
                <a:latin typeface="標楷體" pitchFamily="65" charset="-120"/>
                <a:ea typeface="標楷體" pitchFamily="65" charset="-120"/>
              </a:rPr>
              <a:t>高差小於</a:t>
            </a:r>
            <a:r>
              <a:rPr lang="en-US" altLang="zh-TW" sz="2200" dirty="0">
                <a:latin typeface="標楷體" pitchFamily="65" charset="-120"/>
                <a:ea typeface="標楷體" pitchFamily="65" charset="-120"/>
              </a:rPr>
              <a:t>20</a:t>
            </a:r>
            <a:r>
              <a:rPr lang="zh-TW" altLang="en-US" sz="2200" dirty="0">
                <a:latin typeface="標楷體" pitchFamily="65" charset="-120"/>
                <a:ea typeface="標楷體" pitchFamily="65" charset="-120"/>
              </a:rPr>
              <a:t>公分者，</a:t>
            </a:r>
            <a:endParaRPr lang="en-US" altLang="zh-TW" sz="2200" dirty="0">
              <a:latin typeface="標楷體" pitchFamily="65" charset="-120"/>
              <a:ea typeface="標楷體" pitchFamily="65" charset="-120"/>
            </a:endParaRPr>
          </a:p>
          <a:p>
            <a:pPr algn="ctr">
              <a:buClr>
                <a:srgbClr val="FF0000"/>
              </a:buClr>
            </a:pPr>
            <a:r>
              <a:rPr lang="zh-TW" altLang="en-US" sz="2200" dirty="0">
                <a:latin typeface="標楷體" pitchFamily="65" charset="-120"/>
                <a:ea typeface="標楷體" pitchFamily="65" charset="-120"/>
              </a:rPr>
              <a:t>                 其坡度得酌予放寬，惟不得超過表</a:t>
            </a:r>
            <a:r>
              <a:rPr lang="en-US" altLang="zh-TW" sz="2200" dirty="0">
                <a:latin typeface="標楷體" pitchFamily="65" charset="-120"/>
                <a:ea typeface="標楷體" pitchFamily="65" charset="-120"/>
              </a:rPr>
              <a:t>206.2.3</a:t>
            </a:r>
            <a:r>
              <a:rPr lang="zh-TW" altLang="en-US" sz="2200" dirty="0">
                <a:latin typeface="標楷體" pitchFamily="65" charset="-120"/>
                <a:ea typeface="標楷體" pitchFamily="65" charset="-120"/>
              </a:rPr>
              <a:t>規定。</a:t>
            </a:r>
          </a:p>
        </p:txBody>
      </p:sp>
      <p:graphicFrame>
        <p:nvGraphicFramePr>
          <p:cNvPr id="8" name="表格 7"/>
          <p:cNvGraphicFramePr>
            <a:graphicFrameLocks noGrp="1"/>
          </p:cNvGraphicFramePr>
          <p:nvPr>
            <p:extLst>
              <p:ext uri="{D42A27DB-BD31-4B8C-83A1-F6EECF244321}">
                <p14:modId xmlns:p14="http://schemas.microsoft.com/office/powerpoint/2010/main" val="3779579597"/>
              </p:ext>
            </p:extLst>
          </p:nvPr>
        </p:nvGraphicFramePr>
        <p:xfrm>
          <a:off x="682833" y="2326756"/>
          <a:ext cx="6604000" cy="741680"/>
        </p:xfrm>
        <a:graphic>
          <a:graphicData uri="http://schemas.openxmlformats.org/drawingml/2006/table">
            <a:tbl>
              <a:tblPr firstRow="1" bandRow="1">
                <a:tableStyleId>{5C22544A-7EE6-4342-B048-85BDC9FD1C3A}</a:tableStyleId>
              </a:tblPr>
              <a:tblGrid>
                <a:gridCol w="1651000">
                  <a:extLst>
                    <a:ext uri="{9D8B030D-6E8A-4147-A177-3AD203B41FA5}">
                      <a16:colId xmlns:a16="http://schemas.microsoft.com/office/drawing/2014/main" val="20000"/>
                    </a:ext>
                  </a:extLst>
                </a:gridCol>
                <a:gridCol w="1651000">
                  <a:extLst>
                    <a:ext uri="{9D8B030D-6E8A-4147-A177-3AD203B41FA5}">
                      <a16:colId xmlns:a16="http://schemas.microsoft.com/office/drawing/2014/main" val="20001"/>
                    </a:ext>
                  </a:extLst>
                </a:gridCol>
                <a:gridCol w="1651000">
                  <a:extLst>
                    <a:ext uri="{9D8B030D-6E8A-4147-A177-3AD203B41FA5}">
                      <a16:colId xmlns:a16="http://schemas.microsoft.com/office/drawing/2014/main" val="20002"/>
                    </a:ext>
                  </a:extLst>
                </a:gridCol>
                <a:gridCol w="1651000">
                  <a:extLst>
                    <a:ext uri="{9D8B030D-6E8A-4147-A177-3AD203B41FA5}">
                      <a16:colId xmlns:a16="http://schemas.microsoft.com/office/drawing/2014/main" val="20003"/>
                    </a:ext>
                  </a:extLst>
                </a:gridCol>
              </a:tblGrid>
              <a:tr h="370840">
                <a:tc>
                  <a:txBody>
                    <a:bodyPr/>
                    <a:lstStyle/>
                    <a:p>
                      <a:r>
                        <a:rPr lang="zh-TW" altLang="en-US" dirty="0">
                          <a:latin typeface="標楷體" pitchFamily="65" charset="-120"/>
                          <a:ea typeface="標楷體" pitchFamily="65" charset="-120"/>
                        </a:rPr>
                        <a:t>高低差</a:t>
                      </a:r>
                    </a:p>
                  </a:txBody>
                  <a:tcPr marL="99060" marR="99060"/>
                </a:tc>
                <a:tc>
                  <a:txBody>
                    <a:bodyPr/>
                    <a:lstStyle/>
                    <a:p>
                      <a:r>
                        <a:rPr lang="en-US" altLang="zh-TW" dirty="0">
                          <a:latin typeface="標楷體" pitchFamily="65" charset="-120"/>
                          <a:ea typeface="標楷體" pitchFamily="65" charset="-120"/>
                        </a:rPr>
                        <a:t>5~20</a:t>
                      </a:r>
                      <a:r>
                        <a:rPr lang="zh-TW" altLang="en-US" dirty="0">
                          <a:latin typeface="標楷體" pitchFamily="65" charset="-120"/>
                          <a:ea typeface="標楷體" pitchFamily="65" charset="-120"/>
                        </a:rPr>
                        <a:t>公分以下</a:t>
                      </a:r>
                    </a:p>
                  </a:txBody>
                  <a:tcPr marL="99060" marR="99060"/>
                </a:tc>
                <a:tc>
                  <a:txBody>
                    <a:bodyPr/>
                    <a:lstStyle/>
                    <a:p>
                      <a:r>
                        <a:rPr lang="en-US" altLang="zh-TW" dirty="0">
                          <a:latin typeface="標楷體" pitchFamily="65" charset="-120"/>
                          <a:ea typeface="標楷體" pitchFamily="65" charset="-120"/>
                        </a:rPr>
                        <a:t>3~5</a:t>
                      </a:r>
                      <a:r>
                        <a:rPr lang="zh-TW" altLang="en-US" dirty="0">
                          <a:latin typeface="標楷體" pitchFamily="65" charset="-120"/>
                          <a:ea typeface="標楷體" pitchFamily="65" charset="-120"/>
                        </a:rPr>
                        <a:t>公分以下</a:t>
                      </a:r>
                    </a:p>
                  </a:txBody>
                  <a:tcPr marL="99060" marR="99060"/>
                </a:tc>
                <a:tc>
                  <a:txBody>
                    <a:bodyPr/>
                    <a:lstStyle/>
                    <a:p>
                      <a:r>
                        <a:rPr lang="en-US" altLang="zh-TW" dirty="0">
                          <a:latin typeface="標楷體" pitchFamily="65" charset="-120"/>
                          <a:ea typeface="標楷體" pitchFamily="65" charset="-120"/>
                        </a:rPr>
                        <a:t>3</a:t>
                      </a:r>
                      <a:r>
                        <a:rPr lang="zh-TW" altLang="en-US" dirty="0">
                          <a:latin typeface="標楷體" pitchFamily="65" charset="-120"/>
                          <a:ea typeface="標楷體" pitchFamily="65" charset="-120"/>
                        </a:rPr>
                        <a:t>公分以下</a:t>
                      </a:r>
                    </a:p>
                  </a:txBody>
                  <a:tcPr marL="99060" marR="99060"/>
                </a:tc>
                <a:extLst>
                  <a:ext uri="{0D108BD9-81ED-4DB2-BD59-A6C34878D82A}">
                    <a16:rowId xmlns:a16="http://schemas.microsoft.com/office/drawing/2014/main" val="10000"/>
                  </a:ext>
                </a:extLst>
              </a:tr>
              <a:tr h="370840">
                <a:tc>
                  <a:txBody>
                    <a:bodyPr/>
                    <a:lstStyle/>
                    <a:p>
                      <a:r>
                        <a:rPr lang="zh-TW" altLang="en-US" dirty="0">
                          <a:latin typeface="標楷體" pitchFamily="65" charset="-120"/>
                          <a:ea typeface="標楷體" pitchFamily="65" charset="-120"/>
                        </a:rPr>
                        <a:t>坡度</a:t>
                      </a:r>
                    </a:p>
                  </a:txBody>
                  <a:tcPr marL="99060" marR="99060"/>
                </a:tc>
                <a:tc>
                  <a:txBody>
                    <a:bodyPr/>
                    <a:lstStyle/>
                    <a:p>
                      <a:r>
                        <a:rPr lang="en-US" altLang="zh-TW" dirty="0">
                          <a:latin typeface="標楷體" pitchFamily="65" charset="-120"/>
                          <a:ea typeface="標楷體" pitchFamily="65" charset="-120"/>
                        </a:rPr>
                        <a:t>1/10</a:t>
                      </a:r>
                      <a:endParaRPr lang="zh-TW" altLang="en-US" dirty="0">
                        <a:latin typeface="標楷體" pitchFamily="65" charset="-120"/>
                        <a:ea typeface="標楷體" pitchFamily="65" charset="-120"/>
                      </a:endParaRPr>
                    </a:p>
                  </a:txBody>
                  <a:tcPr marL="99060" marR="99060"/>
                </a:tc>
                <a:tc>
                  <a:txBody>
                    <a:bodyPr/>
                    <a:lstStyle/>
                    <a:p>
                      <a:r>
                        <a:rPr lang="en-US" altLang="zh-TW" dirty="0">
                          <a:latin typeface="標楷體" pitchFamily="65" charset="-120"/>
                          <a:ea typeface="標楷體" pitchFamily="65" charset="-120"/>
                        </a:rPr>
                        <a:t>1/5</a:t>
                      </a:r>
                      <a:endParaRPr lang="zh-TW" altLang="en-US" dirty="0">
                        <a:latin typeface="標楷體" pitchFamily="65" charset="-120"/>
                        <a:ea typeface="標楷體" pitchFamily="65" charset="-120"/>
                      </a:endParaRPr>
                    </a:p>
                  </a:txBody>
                  <a:tcPr marL="99060" marR="99060"/>
                </a:tc>
                <a:tc>
                  <a:txBody>
                    <a:bodyPr/>
                    <a:lstStyle/>
                    <a:p>
                      <a:r>
                        <a:rPr lang="en-US" altLang="zh-TW" dirty="0">
                          <a:latin typeface="標楷體" pitchFamily="65" charset="-120"/>
                          <a:ea typeface="標楷體" pitchFamily="65" charset="-120"/>
                        </a:rPr>
                        <a:t>1/2</a:t>
                      </a:r>
                      <a:endParaRPr lang="zh-TW" altLang="en-US" dirty="0">
                        <a:latin typeface="標楷體" pitchFamily="65" charset="-120"/>
                        <a:ea typeface="標楷體" pitchFamily="65" charset="-120"/>
                      </a:endParaRPr>
                    </a:p>
                  </a:txBody>
                  <a:tcPr marL="99060" marR="99060"/>
                </a:tc>
                <a:extLst>
                  <a:ext uri="{0D108BD9-81ED-4DB2-BD59-A6C34878D82A}">
                    <a16:rowId xmlns:a16="http://schemas.microsoft.com/office/drawing/2014/main" val="10001"/>
                  </a:ext>
                </a:extLst>
              </a:tr>
            </a:tbl>
          </a:graphicData>
        </a:graphic>
      </p:graphicFrame>
      <p:pic>
        <p:nvPicPr>
          <p:cNvPr id="9" name="圖片 8" descr="坡道123456.jpg"/>
          <p:cNvPicPr>
            <a:picLocks noChangeAspect="1"/>
          </p:cNvPicPr>
          <p:nvPr/>
        </p:nvPicPr>
        <p:blipFill>
          <a:blip r:embed="rId3" cstate="print"/>
          <a:stretch>
            <a:fillRect/>
          </a:stretch>
        </p:blipFill>
        <p:spPr>
          <a:xfrm>
            <a:off x="696193" y="3356992"/>
            <a:ext cx="3639617" cy="2496226"/>
          </a:xfrm>
          <a:prstGeom prst="rect">
            <a:avLst/>
          </a:prstGeom>
        </p:spPr>
      </p:pic>
      <p:pic>
        <p:nvPicPr>
          <p:cNvPr id="10" name="圖片 9" descr="坡道456789798456.jpg"/>
          <p:cNvPicPr>
            <a:picLocks noChangeAspect="1"/>
          </p:cNvPicPr>
          <p:nvPr/>
        </p:nvPicPr>
        <p:blipFill>
          <a:blip r:embed="rId4" cstate="print"/>
          <a:stretch>
            <a:fillRect/>
          </a:stretch>
        </p:blipFill>
        <p:spPr>
          <a:xfrm>
            <a:off x="4596627" y="3356992"/>
            <a:ext cx="4100789" cy="2481718"/>
          </a:xfrm>
          <a:prstGeom prst="rect">
            <a:avLst/>
          </a:prstGeom>
        </p:spPr>
      </p:pic>
      <p:sp>
        <p:nvSpPr>
          <p:cNvPr id="12" name="文字方塊 11"/>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坡道</a:t>
            </a:r>
          </a:p>
        </p:txBody>
      </p:sp>
      <p:sp>
        <p:nvSpPr>
          <p:cNvPr id="13" name="矩形 12"/>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7-29</a:t>
            </a:r>
          </a:p>
        </p:txBody>
      </p:sp>
      <p:sp>
        <p:nvSpPr>
          <p:cNvPr id="11" name="矩形 10"/>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129690501"/>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668524" y="1268760"/>
            <a:ext cx="7956884" cy="800219"/>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chemeClr val="accent2"/>
              </a:buClr>
              <a:buFont typeface="Wingdings" pitchFamily="2" charset="2"/>
              <a:buChar char="n"/>
            </a:pPr>
            <a:r>
              <a:rPr lang="en-US" altLang="zh-TW" sz="2200" dirty="0">
                <a:latin typeface="標楷體" pitchFamily="65" charset="-120"/>
                <a:ea typeface="標楷體" pitchFamily="65" charset="-120"/>
              </a:rPr>
              <a:t>206.3.2</a:t>
            </a:r>
            <a:r>
              <a:rPr lang="zh-TW" altLang="en-US" sz="2200" dirty="0">
                <a:latin typeface="標楷體" pitchFamily="65" charset="-120"/>
                <a:ea typeface="標楷體" pitchFamily="65" charset="-120"/>
              </a:rPr>
              <a:t> 坡道淨寬不得小於</a:t>
            </a:r>
            <a:r>
              <a:rPr lang="en-US" altLang="zh-TW" sz="2200" dirty="0">
                <a:latin typeface="標楷體" pitchFamily="65" charset="-120"/>
                <a:ea typeface="標楷體" pitchFamily="65" charset="-120"/>
              </a:rPr>
              <a:t>90</a:t>
            </a:r>
            <a:r>
              <a:rPr lang="zh-TW" altLang="en-US" sz="2200" dirty="0">
                <a:latin typeface="標楷體" pitchFamily="65" charset="-120"/>
                <a:ea typeface="標楷體" pitchFamily="65" charset="-120"/>
              </a:rPr>
              <a:t>公分</a:t>
            </a:r>
            <a:r>
              <a:rPr lang="zh-TW" altLang="en-US" sz="2400" b="1" dirty="0">
                <a:latin typeface="標楷體" panose="03000509000000000000" pitchFamily="65" charset="-120"/>
                <a:ea typeface="標楷體" panose="03000509000000000000" pitchFamily="65" charset="-120"/>
                <a:cs typeface="微軟正黑體"/>
              </a:rPr>
              <a:t>、</a:t>
            </a:r>
            <a:r>
              <a:rPr lang="zh-TW" altLang="en-US" sz="2200" dirty="0">
                <a:latin typeface="標楷體" pitchFamily="65" charset="-120"/>
                <a:ea typeface="標楷體" pitchFamily="65" charset="-120"/>
              </a:rPr>
              <a:t>坡道高差</a:t>
            </a:r>
            <a:r>
              <a:rPr lang="zh-TW" altLang="en-US" sz="2200" u="sng" dirty="0">
                <a:solidFill>
                  <a:srgbClr val="FF0000"/>
                </a:solidFill>
                <a:latin typeface="標楷體" pitchFamily="65" charset="-120"/>
                <a:ea typeface="標楷體" pitchFamily="65" charset="-120"/>
              </a:rPr>
              <a:t>超過</a:t>
            </a:r>
            <a:r>
              <a:rPr lang="en-US" altLang="zh-TW" sz="2200" u="sng" dirty="0">
                <a:solidFill>
                  <a:srgbClr val="FF0000"/>
                </a:solidFill>
                <a:latin typeface="標楷體" pitchFamily="65" charset="-120"/>
                <a:ea typeface="標楷體" pitchFamily="65" charset="-120"/>
              </a:rPr>
              <a:t>75</a:t>
            </a:r>
            <a:r>
              <a:rPr lang="zh-TW" altLang="en-US" sz="2200" u="sng" dirty="0">
                <a:solidFill>
                  <a:srgbClr val="FF0000"/>
                </a:solidFill>
                <a:latin typeface="標楷體" pitchFamily="65" charset="-120"/>
                <a:ea typeface="標楷體" pitchFamily="65" charset="-120"/>
              </a:rPr>
              <a:t>公分</a:t>
            </a:r>
            <a:r>
              <a:rPr lang="zh-TW" altLang="en-US" sz="2200" dirty="0">
                <a:latin typeface="標楷體" pitchFamily="65" charset="-120"/>
                <a:ea typeface="標楷體" pitchFamily="65" charset="-120"/>
              </a:rPr>
              <a:t>應</a:t>
            </a:r>
            <a:endParaRPr lang="en-US" altLang="zh-TW" sz="2200" dirty="0">
              <a:latin typeface="標楷體" pitchFamily="65" charset="-120"/>
              <a:ea typeface="標楷體" pitchFamily="65" charset="-120"/>
            </a:endParaRPr>
          </a:p>
          <a:p>
            <a:pPr>
              <a:buClr>
                <a:schemeClr val="accent2"/>
              </a:buClr>
            </a:pPr>
            <a:r>
              <a:rPr lang="zh-TW" altLang="en-US" sz="2200" dirty="0">
                <a:latin typeface="標楷體" pitchFamily="65" charset="-120"/>
                <a:ea typeface="標楷體" pitchFamily="65" charset="-120"/>
              </a:rPr>
              <a:t>          設置平台。</a:t>
            </a:r>
          </a:p>
        </p:txBody>
      </p:sp>
      <p:sp>
        <p:nvSpPr>
          <p:cNvPr id="8" name="文字方塊 7"/>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坡道端點平台、中間平台</a:t>
            </a:r>
          </a:p>
        </p:txBody>
      </p:sp>
      <p:sp>
        <p:nvSpPr>
          <p:cNvPr id="10" name="矩形 9"/>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7-30</a:t>
            </a:r>
          </a:p>
        </p:txBody>
      </p:sp>
      <p:sp>
        <p:nvSpPr>
          <p:cNvPr id="12" name="矩形 11"/>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3" name="object 9">
            <a:extLst>
              <a:ext uri="{FF2B5EF4-FFF2-40B4-BE49-F238E27FC236}">
                <a16:creationId xmlns:a16="http://schemas.microsoft.com/office/drawing/2014/main" id="{43D872EC-FE3F-4CBB-84E8-270E5CBCCB6D}"/>
              </a:ext>
            </a:extLst>
          </p:cNvPr>
          <p:cNvSpPr/>
          <p:nvPr/>
        </p:nvSpPr>
        <p:spPr>
          <a:xfrm>
            <a:off x="565384" y="2429916"/>
            <a:ext cx="2852063" cy="3468846"/>
          </a:xfrm>
          <a:prstGeom prst="rect">
            <a:avLst/>
          </a:prstGeom>
          <a:blipFill>
            <a:blip r:embed="rId3" cstate="print"/>
            <a:stretch>
              <a:fillRect/>
            </a:stretch>
          </a:blipFill>
        </p:spPr>
        <p:txBody>
          <a:bodyPr wrap="square" lIns="0" tIns="0" rIns="0" bIns="0" rtlCol="0"/>
          <a:lstStyle/>
          <a:p>
            <a:endParaRPr/>
          </a:p>
        </p:txBody>
      </p:sp>
      <p:sp>
        <p:nvSpPr>
          <p:cNvPr id="14" name="object 10">
            <a:extLst>
              <a:ext uri="{FF2B5EF4-FFF2-40B4-BE49-F238E27FC236}">
                <a16:creationId xmlns:a16="http://schemas.microsoft.com/office/drawing/2014/main" id="{D8BF569E-716F-4042-B3F7-97EADDD4EC62}"/>
              </a:ext>
            </a:extLst>
          </p:cNvPr>
          <p:cNvSpPr/>
          <p:nvPr/>
        </p:nvSpPr>
        <p:spPr>
          <a:xfrm>
            <a:off x="3575240" y="2447056"/>
            <a:ext cx="5975376" cy="3468846"/>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89348403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矩形 6"/>
          <p:cNvSpPr/>
          <p:nvPr/>
        </p:nvSpPr>
        <p:spPr>
          <a:xfrm>
            <a:off x="660954" y="1268413"/>
            <a:ext cx="9086965" cy="2209832"/>
          </a:xfrm>
          <a:prstGeom prst="rect">
            <a:avLst/>
          </a:prstGeom>
        </p:spPr>
        <p:txBody>
          <a:bodyPr wrap="square" lIns="91434" tIns="45718" rIns="91434" bIns="45718">
            <a:spAutoFit/>
          </a:bodyPr>
          <a:lstStyle/>
          <a:p>
            <a:pPr>
              <a:lnSpc>
                <a:spcPct val="80000"/>
              </a:lnSpc>
            </a:pPr>
            <a:r>
              <a:rPr lang="zh-TW" altLang="en-US" sz="2800" b="1" dirty="0">
                <a:latin typeface="標楷體" panose="03000509000000000000" pitchFamily="65" charset="-120"/>
                <a:ea typeface="標楷體" panose="03000509000000000000" pitchFamily="65" charset="-120"/>
              </a:rPr>
              <a:t>既存違建之處理：</a:t>
            </a:r>
            <a:endParaRPr lang="en-US" altLang="zh-TW" sz="2800" b="1" dirty="0">
              <a:latin typeface="標楷體" panose="03000509000000000000" pitchFamily="65" charset="-120"/>
              <a:ea typeface="標楷體" panose="03000509000000000000" pitchFamily="65" charset="-120"/>
            </a:endParaRPr>
          </a:p>
          <a:p>
            <a:pPr>
              <a:lnSpc>
                <a:spcPct val="80000"/>
              </a:lnSpc>
            </a:pPr>
            <a:r>
              <a:rPr lang="zh-TW" altLang="en-US" sz="2400" dirty="0">
                <a:latin typeface="標楷體" panose="03000509000000000000" pitchFamily="65" charset="-120"/>
                <a:ea typeface="標楷體" panose="03000509000000000000" pitchFamily="65" charset="-120"/>
              </a:rPr>
              <a:t>既存違建未屆處理計畫拆除期限前</a:t>
            </a:r>
            <a:endParaRPr lang="en-US" altLang="zh-TW" sz="2400" dirty="0">
              <a:latin typeface="標楷體" panose="03000509000000000000" pitchFamily="65" charset="-120"/>
              <a:ea typeface="標楷體" panose="03000509000000000000" pitchFamily="65" charset="-120"/>
            </a:endParaRPr>
          </a:p>
          <a:p>
            <a:pPr>
              <a:lnSpc>
                <a:spcPct val="80000"/>
              </a:lnSpc>
            </a:pPr>
            <a:r>
              <a:rPr lang="zh-TW" altLang="en-US" sz="2400" dirty="0">
                <a:latin typeface="標楷體" panose="03000509000000000000" pitchFamily="65" charset="-120"/>
                <a:ea typeface="標楷體" panose="03000509000000000000" pitchFamily="65" charset="-120"/>
              </a:rPr>
              <a:t>在原規模</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同舊有房屋規定</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之修繕行為</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含修繕</a:t>
            </a:r>
            <a:r>
              <a:rPr lang="en-US" altLang="zh-TW" sz="2400" dirty="0">
                <a:latin typeface="標楷體" panose="03000509000000000000" pitchFamily="65" charset="-120"/>
                <a:ea typeface="標楷體" panose="03000509000000000000" pitchFamily="65" charset="-120"/>
              </a:rPr>
              <a:t>)</a:t>
            </a:r>
            <a:r>
              <a:rPr lang="zh-TW" altLang="en-US" sz="2400" dirty="0">
                <a:latin typeface="標楷體" panose="03000509000000000000" pitchFamily="65" charset="-120"/>
                <a:ea typeface="標楷體" panose="03000509000000000000" pitchFamily="65" charset="-120"/>
              </a:rPr>
              <a:t>應經本府工務局核發</a:t>
            </a:r>
            <a:r>
              <a:rPr lang="zh-TW" altLang="en-US" sz="2400" b="1" u="sng" dirty="0">
                <a:solidFill>
                  <a:srgbClr val="FF0000"/>
                </a:solidFill>
                <a:latin typeface="標楷體" panose="03000509000000000000" pitchFamily="65" charset="-120"/>
                <a:ea typeface="標楷體" panose="03000509000000000000" pitchFamily="65" charset="-120"/>
              </a:rPr>
              <a:t>修繕證明</a:t>
            </a:r>
            <a:r>
              <a:rPr lang="zh-TW" altLang="en-US" sz="2400" dirty="0">
                <a:latin typeface="標楷體" panose="03000509000000000000" pitchFamily="65" charset="-120"/>
                <a:ea typeface="標楷體" panose="03000509000000000000" pitchFamily="65" charset="-120"/>
              </a:rPr>
              <a:t>後始得動工</a:t>
            </a:r>
            <a:endParaRPr lang="en-US" altLang="zh-TW" sz="2400" dirty="0">
              <a:latin typeface="標楷體" panose="03000509000000000000" pitchFamily="65" charset="-120"/>
              <a:ea typeface="標楷體" panose="03000509000000000000" pitchFamily="65" charset="-120"/>
            </a:endParaRPr>
          </a:p>
          <a:p>
            <a:pPr>
              <a:lnSpc>
                <a:spcPct val="80000"/>
              </a:lnSpc>
            </a:pPr>
            <a:r>
              <a:rPr lang="zh-TW" altLang="en-US" sz="2400" dirty="0">
                <a:latin typeface="標楷體" panose="03000509000000000000" pitchFamily="65" charset="-120"/>
                <a:ea typeface="標楷體" panose="03000509000000000000" pitchFamily="65" charset="-120"/>
              </a:rPr>
              <a:t>拍照列管，暫免查報拆除</a:t>
            </a:r>
            <a:r>
              <a:rPr lang="zh-TW" altLang="en-US" sz="2400" dirty="0">
                <a:latin typeface="標楷體"/>
                <a:ea typeface="標楷體"/>
              </a:rPr>
              <a:t>。</a:t>
            </a:r>
            <a:endParaRPr lang="en-US" altLang="zh-TW" sz="2400" dirty="0">
              <a:latin typeface="標楷體"/>
              <a:ea typeface="標楷體"/>
            </a:endParaRPr>
          </a:p>
          <a:p>
            <a:pPr>
              <a:lnSpc>
                <a:spcPct val="80000"/>
              </a:lnSpc>
            </a:pPr>
            <a:r>
              <a:rPr lang="zh-TW" altLang="en-US" sz="2400" u="sng" dirty="0">
                <a:solidFill>
                  <a:srgbClr val="FF0000"/>
                </a:solidFill>
                <a:latin typeface="標楷體" panose="03000509000000000000" pitchFamily="65" charset="-120"/>
                <a:ea typeface="標楷體" panose="03000509000000000000" pitchFamily="65" charset="-120"/>
              </a:rPr>
              <a:t>但若有新建</a:t>
            </a:r>
            <a:r>
              <a:rPr lang="zh-TW" altLang="en-US" sz="2400" u="sng" dirty="0">
                <a:solidFill>
                  <a:srgbClr val="FF0000"/>
                </a:solidFill>
                <a:latin typeface="標楷體"/>
                <a:ea typeface="標楷體"/>
              </a:rPr>
              <a:t>、</a:t>
            </a:r>
            <a:r>
              <a:rPr lang="zh-TW" altLang="en-US" sz="2400" u="sng" dirty="0">
                <a:solidFill>
                  <a:srgbClr val="FF0000"/>
                </a:solidFill>
                <a:latin typeface="標楷體" panose="03000509000000000000" pitchFamily="65" charset="-120"/>
                <a:ea typeface="標楷體" panose="03000509000000000000" pitchFamily="65" charset="-120"/>
              </a:rPr>
              <a:t>增建</a:t>
            </a:r>
            <a:r>
              <a:rPr lang="zh-TW" altLang="en-US" sz="2400" u="sng" dirty="0">
                <a:solidFill>
                  <a:srgbClr val="FF0000"/>
                </a:solidFill>
                <a:latin typeface="標楷體"/>
                <a:ea typeface="標楷體"/>
              </a:rPr>
              <a:t>、</a:t>
            </a:r>
            <a:r>
              <a:rPr lang="zh-TW" altLang="en-US" sz="2400" u="sng" dirty="0">
                <a:solidFill>
                  <a:srgbClr val="FF0000"/>
                </a:solidFill>
                <a:latin typeface="標楷體" panose="03000509000000000000" pitchFamily="65" charset="-120"/>
                <a:ea typeface="標楷體" panose="03000509000000000000" pitchFamily="65" charset="-120"/>
              </a:rPr>
              <a:t>改建等情事，或加層</a:t>
            </a:r>
            <a:r>
              <a:rPr lang="zh-TW" altLang="en-US" sz="2400" u="sng" dirty="0">
                <a:solidFill>
                  <a:srgbClr val="FF0000"/>
                </a:solidFill>
                <a:latin typeface="標楷體"/>
                <a:ea typeface="標楷體"/>
              </a:rPr>
              <a:t>、</a:t>
            </a:r>
            <a:r>
              <a:rPr lang="zh-TW" altLang="en-US" sz="2400" u="sng" dirty="0">
                <a:solidFill>
                  <a:srgbClr val="FF0000"/>
                </a:solidFill>
                <a:latin typeface="標楷體" panose="03000509000000000000" pitchFamily="65" charset="-120"/>
                <a:ea typeface="標楷體" panose="03000509000000000000" pitchFamily="65" charset="-120"/>
              </a:rPr>
              <a:t>加高</a:t>
            </a:r>
            <a:r>
              <a:rPr lang="zh-TW" altLang="en-US" sz="2400" u="sng" dirty="0">
                <a:solidFill>
                  <a:srgbClr val="FF0000"/>
                </a:solidFill>
                <a:latin typeface="標楷體"/>
                <a:ea typeface="標楷體"/>
              </a:rPr>
              <a:t>、</a:t>
            </a:r>
            <a:r>
              <a:rPr lang="zh-TW" altLang="en-US" sz="2400" u="sng" dirty="0">
                <a:solidFill>
                  <a:srgbClr val="FF0000"/>
                </a:solidFill>
                <a:latin typeface="標楷體" panose="03000509000000000000" pitchFamily="65" charset="-120"/>
                <a:ea typeface="標楷體" panose="03000509000000000000" pitchFamily="65" charset="-120"/>
              </a:rPr>
              <a:t>擴大建</a:t>
            </a:r>
            <a:endParaRPr lang="en-US" altLang="zh-TW" sz="2400" u="sng" dirty="0">
              <a:solidFill>
                <a:srgbClr val="FF0000"/>
              </a:solidFill>
              <a:latin typeface="標楷體" panose="03000509000000000000" pitchFamily="65" charset="-120"/>
              <a:ea typeface="標楷體" panose="03000509000000000000" pitchFamily="65" charset="-120"/>
            </a:endParaRPr>
          </a:p>
          <a:p>
            <a:pPr>
              <a:lnSpc>
                <a:spcPct val="80000"/>
              </a:lnSpc>
            </a:pPr>
            <a:r>
              <a:rPr lang="zh-TW" altLang="en-US" sz="2400" u="sng" dirty="0">
                <a:solidFill>
                  <a:srgbClr val="FF0000"/>
                </a:solidFill>
                <a:latin typeface="標楷體" panose="03000509000000000000" pitchFamily="65" charset="-120"/>
                <a:ea typeface="標楷體" panose="03000509000000000000" pitchFamily="65" charset="-120"/>
              </a:rPr>
              <a:t>築面積</a:t>
            </a:r>
            <a:r>
              <a:rPr lang="zh-TW" altLang="en-US" sz="2400" u="sng" dirty="0">
                <a:solidFill>
                  <a:srgbClr val="FF0000"/>
                </a:solidFill>
                <a:latin typeface="標楷體"/>
                <a:ea typeface="標楷體"/>
              </a:rPr>
              <a:t>、</a:t>
            </a:r>
            <a:r>
              <a:rPr lang="zh-TW" altLang="en-US" sz="2400" u="sng" dirty="0">
                <a:solidFill>
                  <a:srgbClr val="FF0000"/>
                </a:solidFill>
                <a:latin typeface="標楷體" panose="03000509000000000000" pitchFamily="65" charset="-120"/>
                <a:ea typeface="標楷體" panose="03000509000000000000" pitchFamily="65" charset="-120"/>
              </a:rPr>
              <a:t>增加樓地板面積者，即應以新違建查報拆除。</a:t>
            </a:r>
            <a:endParaRPr lang="en-US" altLang="zh-TW" sz="2400" u="sng" dirty="0">
              <a:solidFill>
                <a:srgbClr val="FF0000"/>
              </a:solidFill>
              <a:latin typeface="標楷體"/>
              <a:ea typeface="標楷體"/>
            </a:endParaRPr>
          </a:p>
        </p:txBody>
      </p:sp>
      <p:graphicFrame>
        <p:nvGraphicFramePr>
          <p:cNvPr id="10" name="資料庫圖表 9"/>
          <p:cNvGraphicFramePr/>
          <p:nvPr>
            <p:extLst>
              <p:ext uri="{D42A27DB-BD31-4B8C-83A1-F6EECF244321}">
                <p14:modId xmlns:p14="http://schemas.microsoft.com/office/powerpoint/2010/main" val="3381912433"/>
              </p:ext>
            </p:extLst>
          </p:nvPr>
        </p:nvGraphicFramePr>
        <p:xfrm>
          <a:off x="666334" y="3501008"/>
          <a:ext cx="8320191" cy="24482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1-3</a:t>
            </a:r>
          </a:p>
        </p:txBody>
      </p:sp>
      <p:sp>
        <p:nvSpPr>
          <p:cNvPr id="14" name="文字方塊 13"/>
          <p:cNvSpPr txBox="1"/>
          <p:nvPr/>
        </p:nvSpPr>
        <p:spPr>
          <a:xfrm>
            <a:off x="200472" y="529516"/>
            <a:ext cx="7956884" cy="523220"/>
          </a:xfrm>
          <a:prstGeom prst="rect">
            <a:avLst/>
          </a:prstGeom>
          <a:noFill/>
        </p:spPr>
        <p:txBody>
          <a:bodyPr wrap="square" lIns="91434" tIns="45718" rIns="91434" bIns="45718" rtlCol="0">
            <a:spAutoFit/>
          </a:bodyPr>
          <a:lstStyle/>
          <a:p>
            <a:r>
              <a:rPr lang="zh-TW" altLang="en-US" sz="2800" b="1" dirty="0">
                <a:latin typeface="標楷體" panose="03000509000000000000" pitchFamily="65" charset="-120"/>
                <a:ea typeface="標楷體" panose="03000509000000000000" pitchFamily="65" charset="-120"/>
              </a:rPr>
              <a:t>一</a:t>
            </a:r>
            <a:r>
              <a:rPr lang="zh-TW" altLang="en-US" sz="2800" b="1" dirty="0">
                <a:latin typeface="標楷體"/>
                <a:ea typeface="標楷體"/>
              </a:rPr>
              <a:t>、</a:t>
            </a:r>
            <a:r>
              <a:rPr lang="zh-TW" altLang="en-US" sz="2800" b="1" dirty="0">
                <a:latin typeface="標楷體" panose="03000509000000000000" pitchFamily="65" charset="-120"/>
                <a:ea typeface="標楷體" panose="03000509000000000000" pitchFamily="65" charset="-120"/>
              </a:rPr>
              <a:t>違章建築</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既存違章建築</a:t>
            </a:r>
          </a:p>
        </p:txBody>
      </p:sp>
      <p:sp>
        <p:nvSpPr>
          <p:cNvPr id="15" name="矩形 14"/>
          <p:cNvSpPr/>
          <p:nvPr/>
        </p:nvSpPr>
        <p:spPr>
          <a:xfrm>
            <a:off x="7176698" y="5930116"/>
            <a:ext cx="2528830" cy="523216"/>
          </a:xfrm>
          <a:prstGeom prst="rect">
            <a:avLst/>
          </a:prstGeom>
        </p:spPr>
        <p:txBody>
          <a:bodyPr wrap="square" lIns="91434" tIns="45718" rIns="91434" bIns="45718">
            <a:spAutoFit/>
          </a:bodyPr>
          <a:lstStyle/>
          <a:p>
            <a:pPr algn="ctr"/>
            <a:r>
              <a:rPr lang="zh-TW" altLang="zh-TW" sz="1400" dirty="0">
                <a:latin typeface="標楷體" panose="03000509000000000000" pitchFamily="65" charset="-120"/>
                <a:ea typeface="標楷體" panose="03000509000000000000" pitchFamily="65" charset="-120"/>
              </a:rPr>
              <a:t>連江縣違章建築</a:t>
            </a:r>
            <a:r>
              <a:rPr lang="zh-TW" altLang="en-US" sz="1400" dirty="0">
                <a:latin typeface="標楷體" panose="03000509000000000000" pitchFamily="65" charset="-120"/>
                <a:ea typeface="標楷體" panose="03000509000000000000" pitchFamily="65" charset="-120"/>
              </a:rPr>
              <a:t>查報作業原則 </a:t>
            </a:r>
            <a:endParaRPr lang="en-US" altLang="zh-TW" sz="1400" dirty="0">
              <a:latin typeface="標楷體" panose="03000509000000000000" pitchFamily="65" charset="-120"/>
              <a:ea typeface="標楷體" panose="03000509000000000000" pitchFamily="65" charset="-120"/>
            </a:endParaRPr>
          </a:p>
          <a:p>
            <a:pPr algn="ctr"/>
            <a:r>
              <a:rPr lang="zh-TW" altLang="en-US" sz="1400" dirty="0">
                <a:latin typeface="標楷體"/>
                <a:ea typeface="標楷體"/>
              </a:rPr>
              <a:t>十一、</a:t>
            </a:r>
            <a:r>
              <a:rPr lang="zh-TW" altLang="en-US" sz="1400" dirty="0">
                <a:latin typeface="標楷體" panose="03000509000000000000" pitchFamily="65" charset="-120"/>
                <a:ea typeface="標楷體" panose="03000509000000000000" pitchFamily="65" charset="-120"/>
              </a:rPr>
              <a:t>既存違章建築修繕</a:t>
            </a:r>
            <a:endParaRPr lang="en-US" altLang="zh-TW" sz="1400" dirty="0">
              <a:latin typeface="標楷體" panose="03000509000000000000" pitchFamily="65" charset="-120"/>
              <a:ea typeface="標楷體" panose="03000509000000000000" pitchFamily="65" charset="-120"/>
            </a:endParaRPr>
          </a:p>
        </p:txBody>
      </p:sp>
      <p:sp>
        <p:nvSpPr>
          <p:cNvPr id="8" name="矩形 7"/>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11458605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662523" y="1268760"/>
            <a:ext cx="4524503" cy="11079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chemeClr val="accent2"/>
              </a:buClr>
              <a:buFont typeface="Wingdings" pitchFamily="2" charset="2"/>
              <a:buChar char="n"/>
            </a:pPr>
            <a:r>
              <a:rPr lang="en-US" altLang="zh-TW" sz="2200" dirty="0">
                <a:latin typeface="標楷體" pitchFamily="65" charset="-120"/>
                <a:ea typeface="標楷體" pitchFamily="65" charset="-120"/>
              </a:rPr>
              <a:t>206.3.3 </a:t>
            </a:r>
            <a:r>
              <a:rPr lang="zh-TW" altLang="en-US" sz="2200" dirty="0">
                <a:latin typeface="標楷體" pitchFamily="65" charset="-120"/>
                <a:ea typeface="標楷體" pitchFamily="65" charset="-120"/>
              </a:rPr>
              <a:t>轉彎平台</a:t>
            </a:r>
            <a:endParaRPr lang="en-US" altLang="zh-TW" sz="2200" dirty="0">
              <a:latin typeface="標楷體" pitchFamily="65" charset="-120"/>
              <a:ea typeface="標楷體" pitchFamily="65" charset="-120"/>
            </a:endParaRPr>
          </a:p>
          <a:p>
            <a:pPr algn="ctr">
              <a:buClr>
                <a:schemeClr val="accent2"/>
              </a:buClr>
            </a:pPr>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坡道</a:t>
            </a:r>
            <a:r>
              <a:rPr lang="zh-TW" altLang="en-US" sz="2200" u="sng" dirty="0">
                <a:solidFill>
                  <a:srgbClr val="FF0000"/>
                </a:solidFill>
                <a:latin typeface="標楷體" pitchFamily="65" charset="-120"/>
                <a:ea typeface="標楷體" pitchFamily="65" charset="-120"/>
              </a:rPr>
              <a:t>轉彎處</a:t>
            </a:r>
            <a:r>
              <a:rPr lang="zh-TW" altLang="en-US" sz="2200" dirty="0">
                <a:latin typeface="標楷體" pitchFamily="65" charset="-120"/>
                <a:ea typeface="標楷體" pitchFamily="65" charset="-120"/>
              </a:rPr>
              <a:t>應設置平台</a:t>
            </a:r>
            <a:endParaRPr lang="en-US" altLang="zh-TW" sz="2200" dirty="0">
              <a:latin typeface="標楷體" pitchFamily="65" charset="-120"/>
              <a:ea typeface="標楷體" pitchFamily="65" charset="-120"/>
            </a:endParaRPr>
          </a:p>
          <a:p>
            <a:pPr algn="ctr">
              <a:buClr>
                <a:schemeClr val="accent2"/>
              </a:buClr>
            </a:pPr>
            <a:r>
              <a:rPr lang="en-US" altLang="zh-TW" sz="2200" dirty="0">
                <a:latin typeface="標楷體" pitchFamily="65" charset="-120"/>
                <a:ea typeface="標楷體" pitchFamily="65" charset="-120"/>
              </a:rPr>
              <a:t>2.</a:t>
            </a:r>
            <a:r>
              <a:rPr lang="zh-TW" altLang="en-US" sz="2200" dirty="0">
                <a:latin typeface="標楷體" pitchFamily="65" charset="-120"/>
                <a:ea typeface="標楷體" pitchFamily="65" charset="-120"/>
              </a:rPr>
              <a:t>平台坡度不得大於</a:t>
            </a:r>
            <a:r>
              <a:rPr lang="en-US" altLang="zh-TW" sz="2200" dirty="0">
                <a:latin typeface="標楷體" pitchFamily="65" charset="-120"/>
                <a:ea typeface="標楷體" pitchFamily="65" charset="-120"/>
              </a:rPr>
              <a:t>1/50</a:t>
            </a:r>
          </a:p>
        </p:txBody>
      </p:sp>
      <p:sp>
        <p:nvSpPr>
          <p:cNvPr id="10" name="文字方塊 9"/>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坡道轉彎平台</a:t>
            </a:r>
          </a:p>
        </p:txBody>
      </p:sp>
      <p:sp>
        <p:nvSpPr>
          <p:cNvPr id="11" name="矩形 10"/>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7-31</a:t>
            </a:r>
          </a:p>
        </p:txBody>
      </p:sp>
      <p:sp>
        <p:nvSpPr>
          <p:cNvPr id="13" name="矩形 1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5" name="object 12">
            <a:extLst>
              <a:ext uri="{FF2B5EF4-FFF2-40B4-BE49-F238E27FC236}">
                <a16:creationId xmlns:a16="http://schemas.microsoft.com/office/drawing/2014/main" id="{C91954AA-F2CD-4087-AB2B-E5DAABDD930B}"/>
              </a:ext>
            </a:extLst>
          </p:cNvPr>
          <p:cNvSpPr/>
          <p:nvPr/>
        </p:nvSpPr>
        <p:spPr>
          <a:xfrm>
            <a:off x="6885626" y="476672"/>
            <a:ext cx="2695575" cy="2706751"/>
          </a:xfrm>
          <a:prstGeom prst="rect">
            <a:avLst/>
          </a:prstGeom>
          <a:blipFill>
            <a:blip r:embed="rId3" cstate="print"/>
            <a:stretch>
              <a:fillRect/>
            </a:stretch>
          </a:blipFill>
        </p:spPr>
        <p:txBody>
          <a:bodyPr wrap="square" lIns="0" tIns="0" rIns="0" bIns="0" rtlCol="0"/>
          <a:lstStyle/>
          <a:p>
            <a:endParaRPr/>
          </a:p>
        </p:txBody>
      </p:sp>
      <p:sp>
        <p:nvSpPr>
          <p:cNvPr id="16" name="object 13">
            <a:extLst>
              <a:ext uri="{FF2B5EF4-FFF2-40B4-BE49-F238E27FC236}">
                <a16:creationId xmlns:a16="http://schemas.microsoft.com/office/drawing/2014/main" id="{570A203F-905A-4C4F-AF94-65F6E0FE17D9}"/>
              </a:ext>
            </a:extLst>
          </p:cNvPr>
          <p:cNvSpPr/>
          <p:nvPr/>
        </p:nvSpPr>
        <p:spPr>
          <a:xfrm>
            <a:off x="7490989" y="3138313"/>
            <a:ext cx="2060575" cy="2949575"/>
          </a:xfrm>
          <a:prstGeom prst="rect">
            <a:avLst/>
          </a:prstGeom>
          <a:blipFill>
            <a:blip r:embed="rId4" cstate="print"/>
            <a:stretch>
              <a:fillRect/>
            </a:stretch>
          </a:blipFill>
        </p:spPr>
        <p:txBody>
          <a:bodyPr wrap="square" lIns="0" tIns="0" rIns="0" bIns="0" rtlCol="0"/>
          <a:lstStyle/>
          <a:p>
            <a:endParaRPr/>
          </a:p>
        </p:txBody>
      </p:sp>
      <p:grpSp>
        <p:nvGrpSpPr>
          <p:cNvPr id="2" name="群組 1">
            <a:extLst>
              <a:ext uri="{FF2B5EF4-FFF2-40B4-BE49-F238E27FC236}">
                <a16:creationId xmlns:a16="http://schemas.microsoft.com/office/drawing/2014/main" id="{0D4FDE88-5840-4A37-AABB-CC4CE22AD4F4}"/>
              </a:ext>
            </a:extLst>
          </p:cNvPr>
          <p:cNvGrpSpPr/>
          <p:nvPr/>
        </p:nvGrpSpPr>
        <p:grpSpPr>
          <a:xfrm>
            <a:off x="379515" y="3163850"/>
            <a:ext cx="7000589" cy="2878928"/>
            <a:chOff x="425265" y="2950689"/>
            <a:chExt cx="7000589" cy="2878928"/>
          </a:xfrm>
        </p:grpSpPr>
        <p:sp>
          <p:nvSpPr>
            <p:cNvPr id="17" name="object 6">
              <a:extLst>
                <a:ext uri="{FF2B5EF4-FFF2-40B4-BE49-F238E27FC236}">
                  <a16:creationId xmlns:a16="http://schemas.microsoft.com/office/drawing/2014/main" id="{2EBFB4AB-508E-4A69-86E8-005B06B55F06}"/>
                </a:ext>
              </a:extLst>
            </p:cNvPr>
            <p:cNvSpPr/>
            <p:nvPr/>
          </p:nvSpPr>
          <p:spPr>
            <a:xfrm>
              <a:off x="425265" y="2950689"/>
              <a:ext cx="3463925" cy="2551049"/>
            </a:xfrm>
            <a:prstGeom prst="rect">
              <a:avLst/>
            </a:prstGeom>
            <a:blipFill>
              <a:blip r:embed="rId5" cstate="print"/>
              <a:stretch>
                <a:fillRect/>
              </a:stretch>
            </a:blipFill>
          </p:spPr>
          <p:txBody>
            <a:bodyPr wrap="square" lIns="0" tIns="0" rIns="0" bIns="0" rtlCol="0"/>
            <a:lstStyle/>
            <a:p>
              <a:endParaRPr/>
            </a:p>
          </p:txBody>
        </p:sp>
        <p:sp>
          <p:nvSpPr>
            <p:cNvPr id="18" name="object 7">
              <a:extLst>
                <a:ext uri="{FF2B5EF4-FFF2-40B4-BE49-F238E27FC236}">
                  <a16:creationId xmlns:a16="http://schemas.microsoft.com/office/drawing/2014/main" id="{C2479554-6240-485A-9902-D39F730CEF81}"/>
                </a:ext>
              </a:extLst>
            </p:cNvPr>
            <p:cNvSpPr/>
            <p:nvPr/>
          </p:nvSpPr>
          <p:spPr>
            <a:xfrm>
              <a:off x="4041304" y="2950689"/>
              <a:ext cx="3384550" cy="2551049"/>
            </a:xfrm>
            <a:prstGeom prst="rect">
              <a:avLst/>
            </a:prstGeom>
            <a:blipFill>
              <a:blip r:embed="rId6" cstate="print"/>
              <a:stretch>
                <a:fillRect/>
              </a:stretch>
            </a:blipFill>
          </p:spPr>
          <p:txBody>
            <a:bodyPr wrap="square" lIns="0" tIns="0" rIns="0" bIns="0" rtlCol="0"/>
            <a:lstStyle/>
            <a:p>
              <a:endParaRPr/>
            </a:p>
          </p:txBody>
        </p:sp>
        <p:sp>
          <p:nvSpPr>
            <p:cNvPr id="19" name="object 8">
              <a:extLst>
                <a:ext uri="{FF2B5EF4-FFF2-40B4-BE49-F238E27FC236}">
                  <a16:creationId xmlns:a16="http://schemas.microsoft.com/office/drawing/2014/main" id="{23729F54-97EC-4C2C-96B3-CB0BD752DAC9}"/>
                </a:ext>
              </a:extLst>
            </p:cNvPr>
            <p:cNvSpPr/>
            <p:nvPr/>
          </p:nvSpPr>
          <p:spPr>
            <a:xfrm>
              <a:off x="507815" y="3064989"/>
              <a:ext cx="238760" cy="225425"/>
            </a:xfrm>
            <a:custGeom>
              <a:avLst/>
              <a:gdLst/>
              <a:ahLst/>
              <a:cxnLst/>
              <a:rect l="l" t="t" r="r" b="b"/>
              <a:pathLst>
                <a:path w="238759" h="225425">
                  <a:moveTo>
                    <a:pt x="238188" y="0"/>
                  </a:moveTo>
                  <a:lnTo>
                    <a:pt x="0" y="225425"/>
                  </a:lnTo>
                </a:path>
              </a:pathLst>
            </a:custGeom>
            <a:ln w="57150">
              <a:solidFill>
                <a:srgbClr val="FF0000"/>
              </a:solidFill>
            </a:ln>
          </p:spPr>
          <p:txBody>
            <a:bodyPr wrap="square" lIns="0" tIns="0" rIns="0" bIns="0" rtlCol="0"/>
            <a:lstStyle/>
            <a:p>
              <a:endParaRPr/>
            </a:p>
          </p:txBody>
        </p:sp>
        <p:sp>
          <p:nvSpPr>
            <p:cNvPr id="20" name="object 9">
              <a:extLst>
                <a:ext uri="{FF2B5EF4-FFF2-40B4-BE49-F238E27FC236}">
                  <a16:creationId xmlns:a16="http://schemas.microsoft.com/office/drawing/2014/main" id="{CB89BFF2-72D2-42C2-8BA6-E006AC4CD0F7}"/>
                </a:ext>
              </a:extLst>
            </p:cNvPr>
            <p:cNvSpPr/>
            <p:nvPr/>
          </p:nvSpPr>
          <p:spPr>
            <a:xfrm>
              <a:off x="507815" y="3064989"/>
              <a:ext cx="238760" cy="225425"/>
            </a:xfrm>
            <a:custGeom>
              <a:avLst/>
              <a:gdLst/>
              <a:ahLst/>
              <a:cxnLst/>
              <a:rect l="l" t="t" r="r" b="b"/>
              <a:pathLst>
                <a:path w="238759" h="225425">
                  <a:moveTo>
                    <a:pt x="0" y="0"/>
                  </a:moveTo>
                  <a:lnTo>
                    <a:pt x="238188" y="225425"/>
                  </a:lnTo>
                </a:path>
              </a:pathLst>
            </a:custGeom>
            <a:ln w="57150">
              <a:solidFill>
                <a:srgbClr val="FF0000"/>
              </a:solidFill>
            </a:ln>
          </p:spPr>
          <p:txBody>
            <a:bodyPr wrap="square" lIns="0" tIns="0" rIns="0" bIns="0" rtlCol="0"/>
            <a:lstStyle/>
            <a:p>
              <a:endParaRPr/>
            </a:p>
          </p:txBody>
        </p:sp>
        <p:sp>
          <p:nvSpPr>
            <p:cNvPr id="21" name="object 12">
              <a:extLst>
                <a:ext uri="{FF2B5EF4-FFF2-40B4-BE49-F238E27FC236}">
                  <a16:creationId xmlns:a16="http://schemas.microsoft.com/office/drawing/2014/main" id="{EF05BADF-693D-403E-8826-A723934BF8CC}"/>
                </a:ext>
              </a:extLst>
            </p:cNvPr>
            <p:cNvSpPr/>
            <p:nvPr/>
          </p:nvSpPr>
          <p:spPr>
            <a:xfrm>
              <a:off x="1308232" y="4271361"/>
              <a:ext cx="121285" cy="401955"/>
            </a:xfrm>
            <a:custGeom>
              <a:avLst/>
              <a:gdLst/>
              <a:ahLst/>
              <a:cxnLst/>
              <a:rect l="l" t="t" r="r" b="b"/>
              <a:pathLst>
                <a:path w="121285" h="401954">
                  <a:moveTo>
                    <a:pt x="65161" y="81104"/>
                  </a:moveTo>
                  <a:lnTo>
                    <a:pt x="0" y="395604"/>
                  </a:lnTo>
                  <a:lnTo>
                    <a:pt x="27939" y="401447"/>
                  </a:lnTo>
                  <a:lnTo>
                    <a:pt x="93111" y="86897"/>
                  </a:lnTo>
                  <a:lnTo>
                    <a:pt x="65161" y="81104"/>
                  </a:lnTo>
                  <a:close/>
                </a:path>
                <a:path w="121285" h="401954">
                  <a:moveTo>
                    <a:pt x="114340" y="67056"/>
                  </a:moveTo>
                  <a:lnTo>
                    <a:pt x="68071" y="67056"/>
                  </a:lnTo>
                  <a:lnTo>
                    <a:pt x="96012" y="72898"/>
                  </a:lnTo>
                  <a:lnTo>
                    <a:pt x="93111" y="86897"/>
                  </a:lnTo>
                  <a:lnTo>
                    <a:pt x="121157" y="92709"/>
                  </a:lnTo>
                  <a:lnTo>
                    <a:pt x="114340" y="67056"/>
                  </a:lnTo>
                  <a:close/>
                </a:path>
                <a:path w="121285" h="401954">
                  <a:moveTo>
                    <a:pt x="68071" y="67056"/>
                  </a:moveTo>
                  <a:lnTo>
                    <a:pt x="65161" y="81104"/>
                  </a:lnTo>
                  <a:lnTo>
                    <a:pt x="93111" y="86897"/>
                  </a:lnTo>
                  <a:lnTo>
                    <a:pt x="96012" y="72898"/>
                  </a:lnTo>
                  <a:lnTo>
                    <a:pt x="68071" y="67056"/>
                  </a:lnTo>
                  <a:close/>
                </a:path>
                <a:path w="121285" h="401954">
                  <a:moveTo>
                    <a:pt x="96519" y="0"/>
                  </a:moveTo>
                  <a:lnTo>
                    <a:pt x="37211" y="75311"/>
                  </a:lnTo>
                  <a:lnTo>
                    <a:pt x="65161" y="81104"/>
                  </a:lnTo>
                  <a:lnTo>
                    <a:pt x="68071" y="67056"/>
                  </a:lnTo>
                  <a:lnTo>
                    <a:pt x="114340" y="67056"/>
                  </a:lnTo>
                  <a:lnTo>
                    <a:pt x="96519" y="0"/>
                  </a:lnTo>
                  <a:close/>
                </a:path>
              </a:pathLst>
            </a:custGeom>
            <a:solidFill>
              <a:srgbClr val="FF0000"/>
            </a:solidFill>
          </p:spPr>
          <p:txBody>
            <a:bodyPr wrap="square" lIns="0" tIns="0" rIns="0" bIns="0" rtlCol="0"/>
            <a:lstStyle/>
            <a:p>
              <a:endParaRPr/>
            </a:p>
          </p:txBody>
        </p:sp>
        <p:sp>
          <p:nvSpPr>
            <p:cNvPr id="22" name="object 13">
              <a:extLst>
                <a:ext uri="{FF2B5EF4-FFF2-40B4-BE49-F238E27FC236}">
                  <a16:creationId xmlns:a16="http://schemas.microsoft.com/office/drawing/2014/main" id="{8C717EAF-4E5F-423E-9C09-D44BD66C2B5B}"/>
                </a:ext>
              </a:extLst>
            </p:cNvPr>
            <p:cNvSpPr/>
            <p:nvPr/>
          </p:nvSpPr>
          <p:spPr>
            <a:xfrm>
              <a:off x="2786131" y="4687286"/>
              <a:ext cx="533400" cy="459105"/>
            </a:xfrm>
            <a:custGeom>
              <a:avLst/>
              <a:gdLst/>
              <a:ahLst/>
              <a:cxnLst/>
              <a:rect l="l" t="t" r="r" b="b"/>
              <a:pathLst>
                <a:path w="533400" h="459104">
                  <a:moveTo>
                    <a:pt x="458681" y="44823"/>
                  </a:moveTo>
                  <a:lnTo>
                    <a:pt x="0" y="436879"/>
                  </a:lnTo>
                  <a:lnTo>
                    <a:pt x="18542" y="458597"/>
                  </a:lnTo>
                  <a:lnTo>
                    <a:pt x="477202" y="66558"/>
                  </a:lnTo>
                  <a:lnTo>
                    <a:pt x="458681" y="44823"/>
                  </a:lnTo>
                  <a:close/>
                </a:path>
                <a:path w="533400" h="459104">
                  <a:moveTo>
                    <a:pt x="518124" y="35559"/>
                  </a:moveTo>
                  <a:lnTo>
                    <a:pt x="469519" y="35559"/>
                  </a:lnTo>
                  <a:lnTo>
                    <a:pt x="488061" y="57276"/>
                  </a:lnTo>
                  <a:lnTo>
                    <a:pt x="477202" y="66558"/>
                  </a:lnTo>
                  <a:lnTo>
                    <a:pt x="495808" y="88391"/>
                  </a:lnTo>
                  <a:lnTo>
                    <a:pt x="518124" y="35559"/>
                  </a:lnTo>
                  <a:close/>
                </a:path>
                <a:path w="533400" h="459104">
                  <a:moveTo>
                    <a:pt x="469519" y="35559"/>
                  </a:moveTo>
                  <a:lnTo>
                    <a:pt x="458681" y="44823"/>
                  </a:lnTo>
                  <a:lnTo>
                    <a:pt x="477202" y="66558"/>
                  </a:lnTo>
                  <a:lnTo>
                    <a:pt x="488061" y="57276"/>
                  </a:lnTo>
                  <a:lnTo>
                    <a:pt x="469519" y="35559"/>
                  </a:lnTo>
                  <a:close/>
                </a:path>
                <a:path w="533400" h="459104">
                  <a:moveTo>
                    <a:pt x="533146" y="0"/>
                  </a:moveTo>
                  <a:lnTo>
                    <a:pt x="440182" y="23113"/>
                  </a:lnTo>
                  <a:lnTo>
                    <a:pt x="458681" y="44823"/>
                  </a:lnTo>
                  <a:lnTo>
                    <a:pt x="469519" y="35559"/>
                  </a:lnTo>
                  <a:lnTo>
                    <a:pt x="518124" y="35559"/>
                  </a:lnTo>
                  <a:lnTo>
                    <a:pt x="533146" y="0"/>
                  </a:lnTo>
                  <a:close/>
                </a:path>
              </a:pathLst>
            </a:custGeom>
            <a:solidFill>
              <a:srgbClr val="FF0000"/>
            </a:solidFill>
          </p:spPr>
          <p:txBody>
            <a:bodyPr wrap="square" lIns="0" tIns="0" rIns="0" bIns="0" rtlCol="0"/>
            <a:lstStyle/>
            <a:p>
              <a:endParaRPr/>
            </a:p>
          </p:txBody>
        </p:sp>
        <p:sp>
          <p:nvSpPr>
            <p:cNvPr id="23" name="object 14">
              <a:extLst>
                <a:ext uri="{FF2B5EF4-FFF2-40B4-BE49-F238E27FC236}">
                  <a16:creationId xmlns:a16="http://schemas.microsoft.com/office/drawing/2014/main" id="{076ED45D-3211-4102-856C-66FD940D78DF}"/>
                </a:ext>
              </a:extLst>
            </p:cNvPr>
            <p:cNvSpPr/>
            <p:nvPr/>
          </p:nvSpPr>
          <p:spPr>
            <a:xfrm>
              <a:off x="1587379" y="5038188"/>
              <a:ext cx="1139825" cy="307975"/>
            </a:xfrm>
            <a:custGeom>
              <a:avLst/>
              <a:gdLst/>
              <a:ahLst/>
              <a:cxnLst/>
              <a:rect l="l" t="t" r="r" b="b"/>
              <a:pathLst>
                <a:path w="1139825" h="307975">
                  <a:moveTo>
                    <a:pt x="0" y="307975"/>
                  </a:moveTo>
                  <a:lnTo>
                    <a:pt x="1139825" y="307975"/>
                  </a:lnTo>
                  <a:lnTo>
                    <a:pt x="1139825" y="0"/>
                  </a:lnTo>
                  <a:lnTo>
                    <a:pt x="0" y="0"/>
                  </a:lnTo>
                  <a:lnTo>
                    <a:pt x="0" y="307975"/>
                  </a:lnTo>
                  <a:close/>
                </a:path>
              </a:pathLst>
            </a:custGeom>
            <a:solidFill>
              <a:srgbClr val="FFFFFF"/>
            </a:solidFill>
          </p:spPr>
          <p:txBody>
            <a:bodyPr wrap="square" lIns="0" tIns="0" rIns="0" bIns="0" rtlCol="0"/>
            <a:lstStyle/>
            <a:p>
              <a:endParaRPr/>
            </a:p>
          </p:txBody>
        </p:sp>
        <p:sp>
          <p:nvSpPr>
            <p:cNvPr id="24" name="object 15">
              <a:extLst>
                <a:ext uri="{FF2B5EF4-FFF2-40B4-BE49-F238E27FC236}">
                  <a16:creationId xmlns:a16="http://schemas.microsoft.com/office/drawing/2014/main" id="{407162A8-3886-4DDD-9AEA-80AB940EF7BC}"/>
                </a:ext>
              </a:extLst>
            </p:cNvPr>
            <p:cNvSpPr/>
            <p:nvPr/>
          </p:nvSpPr>
          <p:spPr>
            <a:xfrm>
              <a:off x="425265" y="4649314"/>
              <a:ext cx="1470025" cy="307975"/>
            </a:xfrm>
            <a:custGeom>
              <a:avLst/>
              <a:gdLst/>
              <a:ahLst/>
              <a:cxnLst/>
              <a:rect l="l" t="t" r="r" b="b"/>
              <a:pathLst>
                <a:path w="1470025" h="307975">
                  <a:moveTo>
                    <a:pt x="0" y="307975"/>
                  </a:moveTo>
                  <a:lnTo>
                    <a:pt x="1470025" y="307975"/>
                  </a:lnTo>
                  <a:lnTo>
                    <a:pt x="1470025" y="0"/>
                  </a:lnTo>
                  <a:lnTo>
                    <a:pt x="0" y="0"/>
                  </a:lnTo>
                  <a:lnTo>
                    <a:pt x="0" y="307975"/>
                  </a:lnTo>
                  <a:close/>
                </a:path>
              </a:pathLst>
            </a:custGeom>
            <a:solidFill>
              <a:srgbClr val="FFFFFF"/>
            </a:solidFill>
          </p:spPr>
          <p:txBody>
            <a:bodyPr wrap="square" lIns="0" tIns="0" rIns="0" bIns="0" rtlCol="0"/>
            <a:lstStyle/>
            <a:p>
              <a:endParaRPr/>
            </a:p>
          </p:txBody>
        </p:sp>
        <p:sp>
          <p:nvSpPr>
            <p:cNvPr id="25" name="object 16">
              <a:extLst>
                <a:ext uri="{FF2B5EF4-FFF2-40B4-BE49-F238E27FC236}">
                  <a16:creationId xmlns:a16="http://schemas.microsoft.com/office/drawing/2014/main" id="{3E07A019-5B5E-465D-82CA-F508D7E1236D}"/>
                </a:ext>
              </a:extLst>
            </p:cNvPr>
            <p:cNvSpPr txBox="1"/>
            <p:nvPr/>
          </p:nvSpPr>
          <p:spPr>
            <a:xfrm>
              <a:off x="605416" y="4710112"/>
              <a:ext cx="6049010" cy="1119505"/>
            </a:xfrm>
            <a:prstGeom prst="rect">
              <a:avLst/>
            </a:prstGeom>
          </p:spPr>
          <p:txBody>
            <a:bodyPr vert="horz" wrap="square" lIns="0" tIns="0" rIns="0" bIns="0" rtlCol="0">
              <a:spAutoFit/>
            </a:bodyPr>
            <a:lstStyle/>
            <a:p>
              <a:pPr marL="12700">
                <a:lnSpc>
                  <a:spcPct val="100000"/>
                </a:lnSpc>
              </a:pPr>
              <a:r>
                <a:rPr sz="1400" b="1" dirty="0">
                  <a:latin typeface="微軟正黑體"/>
                  <a:cs typeface="微軟正黑體"/>
                </a:rPr>
                <a:t>轉彎處應設平台</a:t>
              </a:r>
              <a:endParaRPr sz="1400" dirty="0">
                <a:latin typeface="微軟正黑體"/>
                <a:cs typeface="微軟正黑體"/>
              </a:endParaRPr>
            </a:p>
            <a:p>
              <a:pPr>
                <a:lnSpc>
                  <a:spcPct val="100000"/>
                </a:lnSpc>
                <a:spcBef>
                  <a:spcPts val="4"/>
                </a:spcBef>
              </a:pPr>
              <a:endParaRPr sz="1200" dirty="0">
                <a:latin typeface="Times New Roman"/>
                <a:cs typeface="Times New Roman"/>
              </a:endParaRPr>
            </a:p>
            <a:p>
              <a:pPr marL="756920" indent="417195">
                <a:lnSpc>
                  <a:spcPct val="100000"/>
                </a:lnSpc>
              </a:pPr>
              <a:r>
                <a:rPr sz="1400" b="1" spc="-5" dirty="0">
                  <a:latin typeface="微軟正黑體"/>
                  <a:cs typeface="微軟正黑體"/>
                </a:rPr>
                <a:t>宜作成圓角</a:t>
              </a:r>
              <a:endParaRPr sz="1400" dirty="0">
                <a:latin typeface="微軟正黑體"/>
                <a:cs typeface="微軟正黑體"/>
              </a:endParaRPr>
            </a:p>
            <a:p>
              <a:pPr>
                <a:lnSpc>
                  <a:spcPct val="100000"/>
                </a:lnSpc>
                <a:spcBef>
                  <a:spcPts val="41"/>
                </a:spcBef>
              </a:pPr>
              <a:endParaRPr sz="1900" dirty="0">
                <a:latin typeface="Times New Roman"/>
                <a:cs typeface="Times New Roman"/>
              </a:endParaRPr>
            </a:p>
            <a:p>
              <a:pPr marL="756920">
                <a:lnSpc>
                  <a:spcPct val="100000"/>
                </a:lnSpc>
              </a:pPr>
              <a:r>
                <a:rPr sz="1600" b="1" spc="-20" dirty="0">
                  <a:latin typeface="微軟正黑體"/>
                  <a:cs typeface="微軟正黑體"/>
                </a:rPr>
                <a:t>坡道轉彎處應設直徑</a:t>
              </a:r>
              <a:r>
                <a:rPr sz="1600" b="1" spc="-15" dirty="0">
                  <a:latin typeface="微軟正黑體"/>
                  <a:cs typeface="微軟正黑體"/>
                </a:rPr>
                <a:t>150</a:t>
              </a:r>
              <a:r>
                <a:rPr sz="1600" b="1" spc="-20" dirty="0">
                  <a:latin typeface="微軟正黑體"/>
                  <a:cs typeface="微軟正黑體"/>
                </a:rPr>
                <a:t>公分以上</a:t>
              </a:r>
              <a:r>
                <a:rPr sz="1600" b="1" spc="-10" dirty="0">
                  <a:latin typeface="微軟正黑體"/>
                  <a:cs typeface="微軟正黑體"/>
                </a:rPr>
                <a:t>且</a:t>
              </a:r>
              <a:r>
                <a:rPr sz="1600" b="1" spc="-20" dirty="0">
                  <a:latin typeface="微軟正黑體"/>
                  <a:cs typeface="微軟正黑體"/>
                </a:rPr>
                <a:t>坡度</a:t>
              </a:r>
              <a:r>
                <a:rPr sz="1600" b="1" spc="-10" dirty="0">
                  <a:latin typeface="微軟正黑體"/>
                  <a:cs typeface="微軟正黑體"/>
                </a:rPr>
                <a:t>不</a:t>
              </a:r>
              <a:r>
                <a:rPr sz="1600" b="1" spc="-20" dirty="0">
                  <a:latin typeface="微軟正黑體"/>
                  <a:cs typeface="微軟正黑體"/>
                </a:rPr>
                <a:t>大於</a:t>
              </a:r>
              <a:r>
                <a:rPr sz="1600" b="1" spc="-10" dirty="0">
                  <a:latin typeface="微軟正黑體"/>
                  <a:cs typeface="微軟正黑體"/>
                </a:rPr>
                <a:t>1</a:t>
              </a:r>
              <a:r>
                <a:rPr sz="1600" b="1" dirty="0">
                  <a:latin typeface="微軟正黑體"/>
                  <a:cs typeface="微軟正黑體"/>
                </a:rPr>
                <a:t>/</a:t>
              </a:r>
              <a:r>
                <a:rPr sz="1600" b="1" spc="-10" dirty="0">
                  <a:latin typeface="微軟正黑體"/>
                  <a:cs typeface="微軟正黑體"/>
                </a:rPr>
                <a:t>5</a:t>
              </a:r>
              <a:r>
                <a:rPr sz="1600" b="1" spc="-15" dirty="0">
                  <a:latin typeface="微軟正黑體"/>
                  <a:cs typeface="微軟正黑體"/>
                </a:rPr>
                <a:t>0</a:t>
              </a:r>
              <a:r>
                <a:rPr sz="1600" b="1" spc="-20" dirty="0">
                  <a:latin typeface="微軟正黑體"/>
                  <a:cs typeface="微軟正黑體"/>
                </a:rPr>
                <a:t>之</a:t>
              </a:r>
              <a:r>
                <a:rPr sz="1600" b="1" spc="-10" dirty="0">
                  <a:latin typeface="微軟正黑體"/>
                  <a:cs typeface="微軟正黑體"/>
                </a:rPr>
                <a:t>平</a:t>
              </a:r>
              <a:r>
                <a:rPr sz="1600" b="1" spc="-20" dirty="0">
                  <a:latin typeface="微軟正黑體"/>
                  <a:cs typeface="微軟正黑體"/>
                </a:rPr>
                <a:t>台</a:t>
              </a:r>
              <a:endParaRPr sz="1600" dirty="0">
                <a:latin typeface="微軟正黑體"/>
                <a:cs typeface="微軟正黑體"/>
              </a:endParaRPr>
            </a:p>
          </p:txBody>
        </p:sp>
      </p:grpSp>
    </p:spTree>
    <p:extLst>
      <p:ext uri="{BB962C8B-B14F-4D97-AF65-F5344CB8AC3E}">
        <p14:creationId xmlns:p14="http://schemas.microsoft.com/office/powerpoint/2010/main" val="2527228205"/>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652463" y="1263084"/>
            <a:ext cx="4524503" cy="11079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chemeClr val="accent2"/>
              </a:buClr>
              <a:buFont typeface="Wingdings" pitchFamily="2" charset="2"/>
              <a:buChar char="n"/>
            </a:pPr>
            <a:r>
              <a:rPr lang="en-US" altLang="zh-TW" sz="2200" dirty="0">
                <a:latin typeface="標楷體" pitchFamily="65" charset="-120"/>
                <a:ea typeface="標楷體" pitchFamily="65" charset="-120"/>
              </a:rPr>
              <a:t>206.4.1</a:t>
            </a:r>
            <a:r>
              <a:rPr lang="zh-TW" altLang="en-US" sz="2200" dirty="0">
                <a:latin typeface="標楷體" pitchFamily="65" charset="-120"/>
                <a:ea typeface="標楷體" pitchFamily="65" charset="-120"/>
              </a:rPr>
              <a:t> 高低差大於</a:t>
            </a:r>
            <a:r>
              <a:rPr lang="en-US" altLang="zh-TW" sz="2200" dirty="0">
                <a:latin typeface="標楷體" pitchFamily="65" charset="-120"/>
                <a:ea typeface="標楷體" pitchFamily="65" charset="-120"/>
              </a:rPr>
              <a:t>20</a:t>
            </a:r>
            <a:r>
              <a:rPr lang="zh-TW" altLang="en-US" sz="2200" dirty="0">
                <a:latin typeface="標楷體" pitchFamily="65" charset="-120"/>
                <a:ea typeface="標楷體" pitchFamily="65" charset="-120"/>
              </a:rPr>
              <a:t>公分者，未鄰牆壁之一側或兩側應設置不得小於</a:t>
            </a:r>
            <a:r>
              <a:rPr lang="zh-TW" altLang="en-US" sz="2200" u="sng" dirty="0">
                <a:solidFill>
                  <a:srgbClr val="FF0000"/>
                </a:solidFill>
                <a:latin typeface="標楷體" pitchFamily="65" charset="-120"/>
                <a:ea typeface="標楷體" pitchFamily="65" charset="-120"/>
              </a:rPr>
              <a:t>高度</a:t>
            </a:r>
            <a:r>
              <a:rPr lang="en-US" altLang="zh-TW" sz="2200" u="sng" dirty="0">
                <a:solidFill>
                  <a:srgbClr val="FF0000"/>
                </a:solidFill>
                <a:latin typeface="標楷體" pitchFamily="65" charset="-120"/>
                <a:ea typeface="標楷體" pitchFamily="65" charset="-120"/>
              </a:rPr>
              <a:t>5</a:t>
            </a:r>
            <a:r>
              <a:rPr lang="zh-TW" altLang="en-US" sz="2200" u="sng" dirty="0">
                <a:solidFill>
                  <a:srgbClr val="FF0000"/>
                </a:solidFill>
                <a:latin typeface="標楷體" pitchFamily="65" charset="-120"/>
                <a:ea typeface="標楷體" pitchFamily="65" charset="-120"/>
              </a:rPr>
              <a:t>公分之防護緣</a:t>
            </a:r>
            <a:endParaRPr lang="en-US" altLang="zh-TW" sz="2200" u="sng" dirty="0">
              <a:solidFill>
                <a:srgbClr val="FF0000"/>
              </a:solidFill>
              <a:latin typeface="標楷體" pitchFamily="65" charset="-120"/>
              <a:ea typeface="標楷體" pitchFamily="65" charset="-120"/>
            </a:endParaRPr>
          </a:p>
        </p:txBody>
      </p:sp>
      <p:pic>
        <p:nvPicPr>
          <p:cNvPr id="8" name="圖片 7" descr="a5.JPG"/>
          <p:cNvPicPr>
            <a:picLocks noChangeAspect="1"/>
          </p:cNvPicPr>
          <p:nvPr/>
        </p:nvPicPr>
        <p:blipFill>
          <a:blip r:embed="rId3" cstate="print"/>
          <a:stretch>
            <a:fillRect/>
          </a:stretch>
        </p:blipFill>
        <p:spPr>
          <a:xfrm>
            <a:off x="6446914" y="3861049"/>
            <a:ext cx="3098146" cy="2002274"/>
          </a:xfrm>
          <a:prstGeom prst="rect">
            <a:avLst/>
          </a:prstGeom>
        </p:spPr>
      </p:pic>
      <p:sp>
        <p:nvSpPr>
          <p:cNvPr id="10" name="文字方塊 9"/>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坡道防護緣</a:t>
            </a:r>
          </a:p>
        </p:txBody>
      </p:sp>
      <p:sp>
        <p:nvSpPr>
          <p:cNvPr id="11" name="矩形 10"/>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7-32</a:t>
            </a:r>
          </a:p>
        </p:txBody>
      </p:sp>
      <p:sp>
        <p:nvSpPr>
          <p:cNvPr id="9" name="矩形 8"/>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3" name="object 10">
            <a:extLst>
              <a:ext uri="{FF2B5EF4-FFF2-40B4-BE49-F238E27FC236}">
                <a16:creationId xmlns:a16="http://schemas.microsoft.com/office/drawing/2014/main" id="{FC932272-C7FD-4127-9699-2C531562EB28}"/>
              </a:ext>
            </a:extLst>
          </p:cNvPr>
          <p:cNvSpPr txBox="1"/>
          <p:nvPr/>
        </p:nvSpPr>
        <p:spPr>
          <a:xfrm>
            <a:off x="4133352" y="5898762"/>
            <a:ext cx="909319" cy="228600"/>
          </a:xfrm>
          <a:prstGeom prst="rect">
            <a:avLst/>
          </a:prstGeom>
        </p:spPr>
        <p:txBody>
          <a:bodyPr vert="horz" wrap="square" lIns="0" tIns="0" rIns="0" bIns="0" rtlCol="0">
            <a:spAutoFit/>
          </a:bodyPr>
          <a:lstStyle/>
          <a:p>
            <a:pPr marL="12700">
              <a:lnSpc>
                <a:spcPct val="100000"/>
              </a:lnSpc>
            </a:pPr>
            <a:r>
              <a:rPr sz="1600" spc="-20" dirty="0">
                <a:latin typeface="微軟正黑體"/>
                <a:cs typeface="微軟正黑體"/>
              </a:rPr>
              <a:t>圖</a:t>
            </a:r>
            <a:r>
              <a:rPr sz="1600" spc="-10" dirty="0">
                <a:latin typeface="微軟正黑體"/>
                <a:cs typeface="微軟正黑體"/>
              </a:rPr>
              <a:t>20</a:t>
            </a:r>
            <a:r>
              <a:rPr sz="1600" spc="-15" dirty="0">
                <a:latin typeface="微軟正黑體"/>
                <a:cs typeface="微軟正黑體"/>
              </a:rPr>
              <a:t>6</a:t>
            </a:r>
            <a:r>
              <a:rPr sz="1600" spc="-10" dirty="0">
                <a:latin typeface="微軟正黑體"/>
                <a:cs typeface="微軟正黑體"/>
              </a:rPr>
              <a:t>.4.1</a:t>
            </a:r>
            <a:endParaRPr sz="1600" dirty="0">
              <a:latin typeface="微軟正黑體"/>
              <a:cs typeface="微軟正黑體"/>
            </a:endParaRPr>
          </a:p>
        </p:txBody>
      </p:sp>
      <p:sp>
        <p:nvSpPr>
          <p:cNvPr id="14" name="object 13">
            <a:extLst>
              <a:ext uri="{FF2B5EF4-FFF2-40B4-BE49-F238E27FC236}">
                <a16:creationId xmlns:a16="http://schemas.microsoft.com/office/drawing/2014/main" id="{C2BDD6DC-2CB3-4280-A631-ACE825B309D6}"/>
              </a:ext>
            </a:extLst>
          </p:cNvPr>
          <p:cNvSpPr/>
          <p:nvPr/>
        </p:nvSpPr>
        <p:spPr>
          <a:xfrm>
            <a:off x="3368824" y="3197973"/>
            <a:ext cx="2941701" cy="2665349"/>
          </a:xfrm>
          <a:prstGeom prst="rect">
            <a:avLst/>
          </a:prstGeom>
          <a:blipFill>
            <a:blip r:embed="rId4" cstate="print"/>
            <a:stretch>
              <a:fillRect/>
            </a:stretch>
          </a:blipFill>
        </p:spPr>
        <p:txBody>
          <a:bodyPr wrap="square" lIns="0" tIns="0" rIns="0" bIns="0" rtlCol="0"/>
          <a:lstStyle/>
          <a:p>
            <a:endParaRPr/>
          </a:p>
        </p:txBody>
      </p:sp>
      <p:sp>
        <p:nvSpPr>
          <p:cNvPr id="15" name="object 11">
            <a:extLst>
              <a:ext uri="{FF2B5EF4-FFF2-40B4-BE49-F238E27FC236}">
                <a16:creationId xmlns:a16="http://schemas.microsoft.com/office/drawing/2014/main" id="{059A0A0C-78ED-4963-95A9-D93D392C93AF}"/>
              </a:ext>
            </a:extLst>
          </p:cNvPr>
          <p:cNvSpPr txBox="1"/>
          <p:nvPr/>
        </p:nvSpPr>
        <p:spPr>
          <a:xfrm>
            <a:off x="1538853" y="5898762"/>
            <a:ext cx="909319" cy="228600"/>
          </a:xfrm>
          <a:prstGeom prst="rect">
            <a:avLst/>
          </a:prstGeom>
        </p:spPr>
        <p:txBody>
          <a:bodyPr vert="horz" wrap="square" lIns="0" tIns="0" rIns="0" bIns="0" rtlCol="0">
            <a:spAutoFit/>
          </a:bodyPr>
          <a:lstStyle/>
          <a:p>
            <a:pPr marL="12700">
              <a:lnSpc>
                <a:spcPct val="100000"/>
              </a:lnSpc>
            </a:pPr>
            <a:r>
              <a:rPr sz="1600" spc="-20" dirty="0">
                <a:latin typeface="微軟正黑體"/>
                <a:cs typeface="微軟正黑體"/>
              </a:rPr>
              <a:t>圖</a:t>
            </a:r>
            <a:r>
              <a:rPr sz="1600" spc="-10" dirty="0">
                <a:latin typeface="微軟正黑體"/>
                <a:cs typeface="微軟正黑體"/>
              </a:rPr>
              <a:t>20</a:t>
            </a:r>
            <a:r>
              <a:rPr sz="1600" spc="-15" dirty="0">
                <a:latin typeface="微軟正黑體"/>
                <a:cs typeface="微軟正黑體"/>
              </a:rPr>
              <a:t>6</a:t>
            </a:r>
            <a:r>
              <a:rPr sz="1600" spc="-10" dirty="0">
                <a:latin typeface="微軟正黑體"/>
                <a:cs typeface="微軟正黑體"/>
              </a:rPr>
              <a:t>.4.2</a:t>
            </a:r>
            <a:endParaRPr sz="1600">
              <a:latin typeface="微軟正黑體"/>
              <a:cs typeface="微軟正黑體"/>
            </a:endParaRPr>
          </a:p>
        </p:txBody>
      </p:sp>
      <p:sp>
        <p:nvSpPr>
          <p:cNvPr id="16" name="object 12">
            <a:extLst>
              <a:ext uri="{FF2B5EF4-FFF2-40B4-BE49-F238E27FC236}">
                <a16:creationId xmlns:a16="http://schemas.microsoft.com/office/drawing/2014/main" id="{25A75066-EDF5-4891-8C08-D59C02C5E47C}"/>
              </a:ext>
            </a:extLst>
          </p:cNvPr>
          <p:cNvSpPr/>
          <p:nvPr/>
        </p:nvSpPr>
        <p:spPr>
          <a:xfrm>
            <a:off x="643123" y="2840722"/>
            <a:ext cx="2590800" cy="3022600"/>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3534573194"/>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1130575" y="2291968"/>
            <a:ext cx="7722858" cy="1785104"/>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sz="2200" dirty="0">
                <a:latin typeface="標楷體" pitchFamily="65" charset="-120"/>
                <a:ea typeface="標楷體" pitchFamily="65" charset="-120"/>
              </a:rPr>
              <a:t>重點：</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直徑：</a:t>
            </a:r>
            <a:r>
              <a:rPr lang="en-US" altLang="zh-TW" sz="2200" dirty="0">
                <a:latin typeface="標楷體" pitchFamily="65" charset="-120"/>
                <a:ea typeface="標楷體" pitchFamily="65" charset="-120"/>
              </a:rPr>
              <a:t>2.8-4</a:t>
            </a:r>
            <a:r>
              <a:rPr lang="zh-TW" altLang="en-US" sz="2200" dirty="0">
                <a:latin typeface="標楷體" pitchFamily="65" charset="-120"/>
                <a:ea typeface="標楷體" pitchFamily="65" charset="-120"/>
              </a:rPr>
              <a:t>公分，或外緣周長在</a:t>
            </a:r>
            <a:r>
              <a:rPr lang="en-US" altLang="zh-TW" sz="2200" dirty="0">
                <a:latin typeface="標楷體" pitchFamily="65" charset="-120"/>
                <a:ea typeface="標楷體" pitchFamily="65" charset="-120"/>
              </a:rPr>
              <a:t>9-13</a:t>
            </a:r>
            <a:r>
              <a:rPr lang="zh-TW" altLang="en-US" sz="2200" dirty="0">
                <a:latin typeface="標楷體" pitchFamily="65" charset="-120"/>
                <a:ea typeface="標楷體" pitchFamily="65" charset="-120"/>
              </a:rPr>
              <a:t>公分</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2.</a:t>
            </a:r>
            <a:r>
              <a:rPr lang="zh-TW" altLang="en-US" sz="2200" dirty="0">
                <a:latin typeface="標楷體" pitchFamily="65" charset="-120"/>
                <a:ea typeface="標楷體" pitchFamily="65" charset="-120"/>
              </a:rPr>
              <a:t>端部處理：防止勾撞</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3.</a:t>
            </a:r>
            <a:r>
              <a:rPr lang="zh-TW" altLang="en-US" sz="2200" dirty="0">
                <a:latin typeface="標楷體" pitchFamily="65" charset="-120"/>
                <a:ea typeface="標楷體" pitchFamily="65" charset="-120"/>
              </a:rPr>
              <a:t>高度：坡道單道扶手高度為距地面</a:t>
            </a:r>
            <a:r>
              <a:rPr lang="en-US" altLang="zh-TW" sz="2200" dirty="0">
                <a:latin typeface="標楷體" pitchFamily="65" charset="-120"/>
                <a:ea typeface="標楷體" pitchFamily="65" charset="-120"/>
              </a:rPr>
              <a:t>75</a:t>
            </a:r>
            <a:r>
              <a:rPr lang="zh-TW" altLang="en-US" sz="2200" dirty="0">
                <a:latin typeface="標楷體" pitchFamily="65" charset="-120"/>
                <a:ea typeface="標楷體" pitchFamily="65" charset="-120"/>
              </a:rPr>
              <a:t>公分，</a:t>
            </a:r>
            <a:r>
              <a:rPr lang="zh-TW" altLang="en-US" sz="2200" u="sng" dirty="0">
                <a:latin typeface="標楷體" pitchFamily="65" charset="-120"/>
                <a:ea typeface="標楷體" pitchFamily="65" charset="-120"/>
              </a:rPr>
              <a:t>樓梯</a:t>
            </a:r>
            <a:r>
              <a:rPr lang="en-US" altLang="zh-TW" sz="2200" u="sng" dirty="0">
                <a:latin typeface="標楷體" pitchFamily="65" charset="-120"/>
                <a:ea typeface="標楷體" pitchFamily="65" charset="-120"/>
              </a:rPr>
              <a:t>75-85</a:t>
            </a:r>
            <a:r>
              <a:rPr lang="zh-TW" altLang="en-US" sz="2200" u="sng" dirty="0">
                <a:latin typeface="標楷體" pitchFamily="65" charset="-120"/>
                <a:ea typeface="標楷體" pitchFamily="65" charset="-120"/>
              </a:rPr>
              <a:t>公分</a:t>
            </a:r>
            <a:r>
              <a:rPr lang="zh-TW" altLang="en-US" sz="2200" dirty="0">
                <a:latin typeface="標楷體" pitchFamily="65" charset="-120"/>
                <a:ea typeface="標楷體" pitchFamily="65" charset="-120"/>
              </a:rPr>
              <a:t>；雙道扶手皆分別為</a:t>
            </a:r>
            <a:r>
              <a:rPr lang="en-US" altLang="zh-TW" sz="2200" dirty="0">
                <a:latin typeface="標楷體" pitchFamily="65" charset="-120"/>
                <a:ea typeface="標楷體" pitchFamily="65" charset="-120"/>
              </a:rPr>
              <a:t>65</a:t>
            </a:r>
            <a:r>
              <a:rPr lang="zh-TW" altLang="en-US" sz="2200" dirty="0">
                <a:latin typeface="標楷體" pitchFamily="65" charset="-120"/>
                <a:ea typeface="標楷體" pitchFamily="65" charset="-120"/>
              </a:rPr>
              <a:t>及</a:t>
            </a:r>
            <a:r>
              <a:rPr lang="en-US" altLang="zh-TW" sz="2200" dirty="0">
                <a:latin typeface="標楷體" pitchFamily="65" charset="-120"/>
                <a:ea typeface="標楷體" pitchFamily="65" charset="-120"/>
              </a:rPr>
              <a:t>85</a:t>
            </a:r>
            <a:r>
              <a:rPr lang="zh-TW" altLang="en-US" sz="2200" dirty="0">
                <a:latin typeface="標楷體" pitchFamily="65" charset="-120"/>
                <a:ea typeface="標楷體" pitchFamily="65" charset="-120"/>
              </a:rPr>
              <a:t>公分</a:t>
            </a:r>
            <a:endParaRPr lang="en-US" altLang="zh-TW" sz="2200" dirty="0">
              <a:latin typeface="標楷體" pitchFamily="65" charset="-120"/>
              <a:ea typeface="標楷體" pitchFamily="65" charset="-120"/>
            </a:endParaRPr>
          </a:p>
        </p:txBody>
      </p:sp>
      <p:sp>
        <p:nvSpPr>
          <p:cNvPr id="8" name="文字方塊 7"/>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扶手</a:t>
            </a:r>
          </a:p>
        </p:txBody>
      </p:sp>
      <p:sp>
        <p:nvSpPr>
          <p:cNvPr id="9"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7-33</a:t>
            </a:r>
          </a:p>
        </p:txBody>
      </p:sp>
      <p:sp>
        <p:nvSpPr>
          <p:cNvPr id="5" name="矩形 4"/>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970855026"/>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587515" y="1268413"/>
            <a:ext cx="7182798" cy="11079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chemeClr val="accent2"/>
              </a:buClr>
              <a:buFont typeface="Wingdings" pitchFamily="2" charset="2"/>
              <a:buChar char="n"/>
            </a:pPr>
            <a:r>
              <a:rPr lang="en-US" altLang="zh-TW" sz="2200" dirty="0">
                <a:solidFill>
                  <a:schemeClr val="tx1"/>
                </a:solidFill>
                <a:latin typeface="標楷體" pitchFamily="65" charset="-120"/>
                <a:ea typeface="標楷體" pitchFamily="65" charset="-120"/>
              </a:rPr>
              <a:t>207.2.2</a:t>
            </a:r>
            <a:r>
              <a:rPr lang="zh-TW" altLang="en-US" sz="2200" dirty="0">
                <a:solidFill>
                  <a:schemeClr val="tx1"/>
                </a:solidFill>
                <a:latin typeface="標楷體" pitchFamily="65" charset="-120"/>
                <a:ea typeface="標楷體" pitchFamily="65" charset="-120"/>
              </a:rPr>
              <a:t> 扶手直徑</a:t>
            </a:r>
            <a:r>
              <a:rPr lang="en-US" altLang="zh-TW" sz="2200" u="sng" dirty="0">
                <a:solidFill>
                  <a:srgbClr val="FF0000"/>
                </a:solidFill>
                <a:latin typeface="標楷體" pitchFamily="65" charset="-120"/>
                <a:ea typeface="標楷體" pitchFamily="65" charset="-120"/>
              </a:rPr>
              <a:t>2.8-4</a:t>
            </a:r>
            <a:r>
              <a:rPr lang="zh-TW" altLang="en-US" sz="2200" dirty="0">
                <a:solidFill>
                  <a:schemeClr val="tx1"/>
                </a:solidFill>
                <a:latin typeface="標楷體" pitchFamily="65" charset="-120"/>
                <a:ea typeface="標楷體" pitchFamily="65" charset="-120"/>
              </a:rPr>
              <a:t>公分</a:t>
            </a:r>
            <a:endParaRPr lang="en-US" altLang="zh-TW" sz="2200" dirty="0">
              <a:solidFill>
                <a:schemeClr val="tx1"/>
              </a:solidFill>
              <a:latin typeface="標楷體" pitchFamily="65" charset="-120"/>
              <a:ea typeface="標楷體" pitchFamily="65" charset="-120"/>
            </a:endParaRPr>
          </a:p>
          <a:p>
            <a:pPr lvl="3">
              <a:buClr>
                <a:schemeClr val="accent2"/>
              </a:buClr>
            </a:pPr>
            <a:r>
              <a:rPr lang="zh-TW" altLang="en-US" sz="2200" dirty="0">
                <a:solidFill>
                  <a:schemeClr val="tx1"/>
                </a:solidFill>
                <a:latin typeface="標楷體" pitchFamily="65" charset="-120"/>
                <a:ea typeface="標楷體" pitchFamily="65" charset="-120"/>
              </a:rPr>
              <a:t>外緣周邊長</a:t>
            </a:r>
            <a:r>
              <a:rPr lang="en-US" altLang="zh-TW" sz="2200" u="sng" dirty="0">
                <a:solidFill>
                  <a:srgbClr val="FF0000"/>
                </a:solidFill>
                <a:latin typeface="標楷體" pitchFamily="65" charset="-120"/>
                <a:ea typeface="標楷體" pitchFamily="65" charset="-120"/>
              </a:rPr>
              <a:t>9-13</a:t>
            </a:r>
            <a:r>
              <a:rPr lang="zh-TW" altLang="en-US" sz="2200" dirty="0">
                <a:solidFill>
                  <a:schemeClr val="tx1"/>
                </a:solidFill>
                <a:latin typeface="標楷體" pitchFamily="65" charset="-120"/>
                <a:ea typeface="標楷體" pitchFamily="65" charset="-120"/>
              </a:rPr>
              <a:t>公分</a:t>
            </a:r>
            <a:endParaRPr lang="en-US" altLang="zh-TW" sz="2200" dirty="0">
              <a:solidFill>
                <a:schemeClr val="tx1"/>
              </a:solidFill>
              <a:latin typeface="標楷體" pitchFamily="65" charset="-120"/>
              <a:ea typeface="標楷體" pitchFamily="65" charset="-120"/>
            </a:endParaRPr>
          </a:p>
          <a:p>
            <a:pPr>
              <a:buClr>
                <a:schemeClr val="accent2"/>
              </a:buClr>
              <a:buFont typeface="Wingdings" pitchFamily="2" charset="2"/>
              <a:buChar char="n"/>
            </a:pPr>
            <a:r>
              <a:rPr lang="en-US" altLang="zh-TW" sz="2200" dirty="0">
                <a:solidFill>
                  <a:schemeClr val="tx1"/>
                </a:solidFill>
                <a:latin typeface="標楷體" pitchFamily="65" charset="-120"/>
                <a:ea typeface="標楷體" pitchFamily="65" charset="-120"/>
              </a:rPr>
              <a:t>207.3.2</a:t>
            </a:r>
            <a:r>
              <a:rPr lang="zh-TW" altLang="en-US" sz="2200" dirty="0">
                <a:solidFill>
                  <a:schemeClr val="tx1"/>
                </a:solidFill>
                <a:latin typeface="標楷體" pitchFamily="65" charset="-120"/>
                <a:ea typeface="標楷體" pitchFamily="65" charset="-120"/>
              </a:rPr>
              <a:t> 應與</a:t>
            </a:r>
            <a:r>
              <a:rPr lang="zh-TW" altLang="en-US" sz="2200" b="1" dirty="0">
                <a:solidFill>
                  <a:srgbClr val="C55A11"/>
                </a:solidFill>
                <a:latin typeface="標楷體" panose="03000509000000000000" pitchFamily="65" charset="-120"/>
                <a:ea typeface="標楷體" panose="03000509000000000000" pitchFamily="65" charset="-120"/>
                <a:cs typeface="微軟正黑體"/>
              </a:rPr>
              <a:t>壁</a:t>
            </a:r>
            <a:r>
              <a:rPr lang="zh-TW" altLang="en-US" sz="2200" b="1" spc="-20" dirty="0">
                <a:solidFill>
                  <a:srgbClr val="C55A11"/>
                </a:solidFill>
                <a:latin typeface="標楷體" panose="03000509000000000000" pitchFamily="65" charset="-120"/>
                <a:ea typeface="標楷體" panose="03000509000000000000" pitchFamily="65" charset="-120"/>
                <a:cs typeface="微軟正黑體"/>
              </a:rPr>
              <a:t>面</a:t>
            </a:r>
            <a:r>
              <a:rPr lang="zh-TW" altLang="en-US" sz="2200" b="1" dirty="0">
                <a:solidFill>
                  <a:srgbClr val="C55A11"/>
                </a:solidFill>
                <a:latin typeface="標楷體" panose="03000509000000000000" pitchFamily="65" charset="-120"/>
                <a:ea typeface="標楷體" panose="03000509000000000000" pitchFamily="65" charset="-120"/>
                <a:cs typeface="微軟正黑體"/>
              </a:rPr>
              <a:t>保留</a:t>
            </a:r>
            <a:r>
              <a:rPr lang="zh-TW" altLang="en-US" sz="2200" b="1" spc="-20" dirty="0">
                <a:solidFill>
                  <a:srgbClr val="C55A11"/>
                </a:solidFill>
                <a:latin typeface="標楷體" panose="03000509000000000000" pitchFamily="65" charset="-120"/>
                <a:ea typeface="標楷體" panose="03000509000000000000" pitchFamily="65" charset="-120"/>
                <a:cs typeface="微軟正黑體"/>
              </a:rPr>
              <a:t>之</a:t>
            </a:r>
            <a:r>
              <a:rPr lang="zh-TW" altLang="en-US" sz="2200" b="1" dirty="0">
                <a:solidFill>
                  <a:srgbClr val="C55A11"/>
                </a:solidFill>
                <a:latin typeface="標楷體" panose="03000509000000000000" pitchFamily="65" charset="-120"/>
                <a:ea typeface="標楷體" panose="03000509000000000000" pitchFamily="65" charset="-120"/>
                <a:cs typeface="微軟正黑體"/>
              </a:rPr>
              <a:t>間隔</a:t>
            </a:r>
            <a:r>
              <a:rPr lang="zh-TW" altLang="en-US" sz="2200" b="1" spc="-20" dirty="0">
                <a:solidFill>
                  <a:srgbClr val="C55A11"/>
                </a:solidFill>
                <a:latin typeface="標楷體" panose="03000509000000000000" pitchFamily="65" charset="-120"/>
                <a:ea typeface="標楷體" panose="03000509000000000000" pitchFamily="65" charset="-120"/>
                <a:cs typeface="微軟正黑體"/>
              </a:rPr>
              <a:t>不</a:t>
            </a:r>
            <a:r>
              <a:rPr lang="zh-TW" altLang="en-US" sz="2200" b="1" dirty="0">
                <a:solidFill>
                  <a:srgbClr val="C55A11"/>
                </a:solidFill>
                <a:latin typeface="標楷體" panose="03000509000000000000" pitchFamily="65" charset="-120"/>
                <a:ea typeface="標楷體" panose="03000509000000000000" pitchFamily="65" charset="-120"/>
                <a:cs typeface="微軟正黑體"/>
              </a:rPr>
              <a:t>得小於</a:t>
            </a:r>
            <a:r>
              <a:rPr lang="en-US" altLang="zh-TW" sz="2200" b="1" spc="-10" dirty="0">
                <a:solidFill>
                  <a:srgbClr val="C55A11"/>
                </a:solidFill>
                <a:latin typeface="標楷體" panose="03000509000000000000" pitchFamily="65" charset="-120"/>
                <a:ea typeface="標楷體" panose="03000509000000000000" pitchFamily="65" charset="-120"/>
                <a:cs typeface="微軟正黑體"/>
              </a:rPr>
              <a:t>5</a:t>
            </a:r>
            <a:r>
              <a:rPr lang="zh-TW" altLang="en-US" sz="2200" b="1" dirty="0">
                <a:solidFill>
                  <a:srgbClr val="C55A11"/>
                </a:solidFill>
                <a:latin typeface="標楷體" panose="03000509000000000000" pitchFamily="65" charset="-120"/>
                <a:ea typeface="標楷體" panose="03000509000000000000" pitchFamily="65" charset="-120"/>
                <a:cs typeface="微軟正黑體"/>
              </a:rPr>
              <a:t>公分</a:t>
            </a:r>
            <a:endParaRPr lang="en-US" altLang="zh-TW" sz="2200" dirty="0">
              <a:solidFill>
                <a:schemeClr val="tx1"/>
              </a:solidFill>
              <a:latin typeface="標楷體" panose="03000509000000000000" pitchFamily="65" charset="-120"/>
              <a:ea typeface="標楷體" panose="03000509000000000000" pitchFamily="65" charset="-120"/>
            </a:endParaRPr>
          </a:p>
        </p:txBody>
      </p:sp>
      <p:pic>
        <p:nvPicPr>
          <p:cNvPr id="9" name="圖片 8" descr="clip_image311.jpg"/>
          <p:cNvPicPr>
            <a:picLocks noChangeAspect="1"/>
          </p:cNvPicPr>
          <p:nvPr/>
        </p:nvPicPr>
        <p:blipFill>
          <a:blip r:embed="rId3" cstate="print"/>
          <a:stretch>
            <a:fillRect/>
          </a:stretch>
        </p:blipFill>
        <p:spPr>
          <a:xfrm>
            <a:off x="473847" y="3304144"/>
            <a:ext cx="4430167" cy="2664296"/>
          </a:xfrm>
          <a:prstGeom prst="rect">
            <a:avLst/>
          </a:prstGeom>
        </p:spPr>
      </p:pic>
      <p:sp>
        <p:nvSpPr>
          <p:cNvPr id="10" name="文字方塊 9"/>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扶手</a:t>
            </a:r>
          </a:p>
        </p:txBody>
      </p:sp>
      <p:sp>
        <p:nvSpPr>
          <p:cNvPr id="11" name="矩形 10"/>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7-34</a:t>
            </a:r>
          </a:p>
        </p:txBody>
      </p:sp>
      <p:sp>
        <p:nvSpPr>
          <p:cNvPr id="13" name="矩形 1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4" name="object 10">
            <a:extLst>
              <a:ext uri="{FF2B5EF4-FFF2-40B4-BE49-F238E27FC236}">
                <a16:creationId xmlns:a16="http://schemas.microsoft.com/office/drawing/2014/main" id="{C646CC40-F400-48FF-BB81-0E4B67D6D0F1}"/>
              </a:ext>
            </a:extLst>
          </p:cNvPr>
          <p:cNvSpPr txBox="1"/>
          <p:nvPr/>
        </p:nvSpPr>
        <p:spPr>
          <a:xfrm>
            <a:off x="5714532" y="5854140"/>
            <a:ext cx="934719" cy="228600"/>
          </a:xfrm>
          <a:prstGeom prst="rect">
            <a:avLst/>
          </a:prstGeom>
        </p:spPr>
        <p:txBody>
          <a:bodyPr vert="horz" wrap="square" lIns="0" tIns="0" rIns="0" bIns="0" rtlCol="0">
            <a:spAutoFit/>
          </a:bodyPr>
          <a:lstStyle/>
          <a:p>
            <a:pPr marL="12700">
              <a:lnSpc>
                <a:spcPct val="100000"/>
              </a:lnSpc>
            </a:pPr>
            <a:r>
              <a:rPr sz="1600" b="1" spc="-20" dirty="0">
                <a:latin typeface="微軟正黑體"/>
                <a:cs typeface="微軟正黑體"/>
              </a:rPr>
              <a:t>圖</a:t>
            </a:r>
            <a:r>
              <a:rPr sz="1600" b="1" spc="-10" dirty="0">
                <a:latin typeface="微軟正黑體"/>
                <a:cs typeface="微軟正黑體"/>
              </a:rPr>
              <a:t>2</a:t>
            </a:r>
            <a:r>
              <a:rPr sz="1600" b="1" spc="-20" dirty="0">
                <a:latin typeface="微軟正黑體"/>
                <a:cs typeface="微軟正黑體"/>
              </a:rPr>
              <a:t>0</a:t>
            </a:r>
            <a:r>
              <a:rPr sz="1600" b="1" spc="-10" dirty="0">
                <a:latin typeface="微軟正黑體"/>
                <a:cs typeface="微軟正黑體"/>
              </a:rPr>
              <a:t>7.2.1</a:t>
            </a:r>
            <a:endParaRPr sz="1600">
              <a:latin typeface="微軟正黑體"/>
              <a:cs typeface="微軟正黑體"/>
            </a:endParaRPr>
          </a:p>
        </p:txBody>
      </p:sp>
      <p:sp>
        <p:nvSpPr>
          <p:cNvPr id="15" name="object 11">
            <a:extLst>
              <a:ext uri="{FF2B5EF4-FFF2-40B4-BE49-F238E27FC236}">
                <a16:creationId xmlns:a16="http://schemas.microsoft.com/office/drawing/2014/main" id="{E2EA92A1-6CF8-453A-B957-7F8BA60531F8}"/>
              </a:ext>
            </a:extLst>
          </p:cNvPr>
          <p:cNvSpPr txBox="1"/>
          <p:nvPr/>
        </p:nvSpPr>
        <p:spPr>
          <a:xfrm>
            <a:off x="8064504" y="5890046"/>
            <a:ext cx="934719" cy="228600"/>
          </a:xfrm>
          <a:prstGeom prst="rect">
            <a:avLst/>
          </a:prstGeom>
        </p:spPr>
        <p:txBody>
          <a:bodyPr vert="horz" wrap="square" lIns="0" tIns="0" rIns="0" bIns="0" rtlCol="0">
            <a:spAutoFit/>
          </a:bodyPr>
          <a:lstStyle/>
          <a:p>
            <a:pPr marL="12700">
              <a:lnSpc>
                <a:spcPct val="100000"/>
              </a:lnSpc>
            </a:pPr>
            <a:r>
              <a:rPr sz="1600" b="1" spc="-20" dirty="0">
                <a:latin typeface="微軟正黑體"/>
                <a:cs typeface="微軟正黑體"/>
              </a:rPr>
              <a:t>圖</a:t>
            </a:r>
            <a:r>
              <a:rPr sz="1600" b="1" spc="-10" dirty="0">
                <a:latin typeface="微軟正黑體"/>
                <a:cs typeface="微軟正黑體"/>
              </a:rPr>
              <a:t>2</a:t>
            </a:r>
            <a:r>
              <a:rPr sz="1600" b="1" spc="-20" dirty="0">
                <a:latin typeface="微軟正黑體"/>
                <a:cs typeface="微軟正黑體"/>
              </a:rPr>
              <a:t>0</a:t>
            </a:r>
            <a:r>
              <a:rPr sz="1600" b="1" spc="-10" dirty="0">
                <a:latin typeface="微軟正黑體"/>
                <a:cs typeface="微軟正黑體"/>
              </a:rPr>
              <a:t>7.3.2</a:t>
            </a:r>
            <a:endParaRPr sz="1600" dirty="0">
              <a:latin typeface="微軟正黑體"/>
              <a:cs typeface="微軟正黑體"/>
            </a:endParaRPr>
          </a:p>
        </p:txBody>
      </p:sp>
      <p:sp>
        <p:nvSpPr>
          <p:cNvPr id="16" name="object 12">
            <a:extLst>
              <a:ext uri="{FF2B5EF4-FFF2-40B4-BE49-F238E27FC236}">
                <a16:creationId xmlns:a16="http://schemas.microsoft.com/office/drawing/2014/main" id="{5851C519-D42B-498F-AED3-7C4D52981490}"/>
              </a:ext>
            </a:extLst>
          </p:cNvPr>
          <p:cNvSpPr/>
          <p:nvPr/>
        </p:nvSpPr>
        <p:spPr>
          <a:xfrm>
            <a:off x="7507102" y="3214568"/>
            <a:ext cx="1979549" cy="2608326"/>
          </a:xfrm>
          <a:prstGeom prst="rect">
            <a:avLst/>
          </a:prstGeom>
          <a:blipFill>
            <a:blip r:embed="rId4" cstate="print"/>
            <a:stretch>
              <a:fillRect/>
            </a:stretch>
          </a:blipFill>
        </p:spPr>
        <p:txBody>
          <a:bodyPr wrap="square" lIns="0" tIns="0" rIns="0" bIns="0" rtlCol="0"/>
          <a:lstStyle/>
          <a:p>
            <a:endParaRPr/>
          </a:p>
        </p:txBody>
      </p:sp>
      <p:sp>
        <p:nvSpPr>
          <p:cNvPr id="17" name="object 13">
            <a:extLst>
              <a:ext uri="{FF2B5EF4-FFF2-40B4-BE49-F238E27FC236}">
                <a16:creationId xmlns:a16="http://schemas.microsoft.com/office/drawing/2014/main" id="{88537388-3AF7-47F2-8345-289FACA7243D}"/>
              </a:ext>
            </a:extLst>
          </p:cNvPr>
          <p:cNvSpPr/>
          <p:nvPr/>
        </p:nvSpPr>
        <p:spPr>
          <a:xfrm>
            <a:off x="5042682" y="3432881"/>
            <a:ext cx="2325751" cy="2373376"/>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044162074"/>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圖片 6" descr="防勾撞處理.jpg"/>
          <p:cNvPicPr>
            <a:picLocks noChangeAspect="1"/>
          </p:cNvPicPr>
          <p:nvPr/>
        </p:nvPicPr>
        <p:blipFill>
          <a:blip r:embed="rId3" cstate="print"/>
          <a:stretch>
            <a:fillRect/>
          </a:stretch>
        </p:blipFill>
        <p:spPr>
          <a:xfrm>
            <a:off x="1389879" y="1499234"/>
            <a:ext cx="7672874" cy="3960440"/>
          </a:xfrm>
          <a:prstGeom prst="rect">
            <a:avLst/>
          </a:prstGeom>
        </p:spPr>
      </p:pic>
      <p:sp>
        <p:nvSpPr>
          <p:cNvPr id="8" name="文字方塊 7"/>
          <p:cNvSpPr txBox="1"/>
          <p:nvPr/>
        </p:nvSpPr>
        <p:spPr>
          <a:xfrm>
            <a:off x="1467887" y="1643251"/>
            <a:ext cx="858095"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200" dirty="0">
                <a:latin typeface="標楷體" pitchFamily="65" charset="-120"/>
                <a:ea typeface="標楷體" pitchFamily="65" charset="-120"/>
              </a:rPr>
              <a:t>較佳</a:t>
            </a:r>
          </a:p>
        </p:txBody>
      </p:sp>
      <p:sp>
        <p:nvSpPr>
          <p:cNvPr id="9" name="文字方塊 8"/>
          <p:cNvSpPr txBox="1"/>
          <p:nvPr/>
        </p:nvSpPr>
        <p:spPr>
          <a:xfrm>
            <a:off x="5212303" y="1643251"/>
            <a:ext cx="858095" cy="430887"/>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r>
              <a:rPr lang="zh-TW" altLang="en-US" sz="2200" dirty="0">
                <a:latin typeface="標楷體" pitchFamily="65" charset="-120"/>
                <a:ea typeface="標楷體" pitchFamily="65" charset="-120"/>
              </a:rPr>
              <a:t>較佳</a:t>
            </a:r>
          </a:p>
        </p:txBody>
      </p:sp>
      <p:sp>
        <p:nvSpPr>
          <p:cNvPr id="10" name="文字方塊 9"/>
          <p:cNvSpPr txBox="1"/>
          <p:nvPr/>
        </p:nvSpPr>
        <p:spPr>
          <a:xfrm>
            <a:off x="1496616" y="5661248"/>
            <a:ext cx="7566841" cy="369332"/>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wrap="square" rtlCol="0">
            <a:spAutoFit/>
          </a:bodyPr>
          <a:lstStyle/>
          <a:p>
            <a:pPr algn="ctr"/>
            <a:r>
              <a:rPr lang="zh-TW" altLang="en-US" dirty="0">
                <a:latin typeface="標楷體" pitchFamily="65" charset="-120"/>
                <a:ea typeface="標楷體" pitchFamily="65" charset="-120"/>
              </a:rPr>
              <a:t>扶手端部需作防勾撞處理，樓梯須水平延伸</a:t>
            </a:r>
            <a:r>
              <a:rPr lang="en-US" altLang="zh-TW" dirty="0">
                <a:latin typeface="標楷體" pitchFamily="65" charset="-120"/>
                <a:ea typeface="標楷體" pitchFamily="65" charset="-120"/>
              </a:rPr>
              <a:t>30</a:t>
            </a:r>
            <a:r>
              <a:rPr lang="zh-TW" altLang="en-US" dirty="0">
                <a:latin typeface="標楷體" pitchFamily="65" charset="-120"/>
                <a:ea typeface="標楷體" pitchFamily="65" charset="-120"/>
              </a:rPr>
              <a:t>公分，坡道無須延伸</a:t>
            </a:r>
          </a:p>
        </p:txBody>
      </p:sp>
      <p:sp>
        <p:nvSpPr>
          <p:cNvPr id="11" name="文字方塊 10"/>
          <p:cNvSpPr txBox="1"/>
          <p:nvPr/>
        </p:nvSpPr>
        <p:spPr>
          <a:xfrm>
            <a:off x="459775" y="3947507"/>
            <a:ext cx="3234492"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lgn="ctr">
              <a:buClr>
                <a:schemeClr val="accent2"/>
              </a:buClr>
            </a:pPr>
            <a:r>
              <a:rPr lang="en-US" altLang="zh-TW" sz="2200" dirty="0">
                <a:latin typeface="標楷體" pitchFamily="65" charset="-120"/>
                <a:ea typeface="標楷體" pitchFamily="65" charset="-120"/>
              </a:rPr>
              <a:t>207.3.4</a:t>
            </a:r>
            <a:r>
              <a:rPr lang="zh-TW" altLang="en-US" sz="2200" dirty="0">
                <a:latin typeface="標楷體" pitchFamily="65" charset="-120"/>
                <a:ea typeface="標楷體" pitchFamily="65" charset="-120"/>
              </a:rPr>
              <a:t> 扶手端部應作防勾撞處理</a:t>
            </a:r>
            <a:endParaRPr lang="en-US" altLang="zh-TW" sz="2200" u="sng" dirty="0">
              <a:solidFill>
                <a:srgbClr val="FF0000"/>
              </a:solidFill>
              <a:latin typeface="標楷體" pitchFamily="65" charset="-120"/>
              <a:ea typeface="標楷體" pitchFamily="65" charset="-120"/>
            </a:endParaRPr>
          </a:p>
        </p:txBody>
      </p:sp>
      <p:sp>
        <p:nvSpPr>
          <p:cNvPr id="12" name="文字方塊 11"/>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扶手端部防勾撞處理</a:t>
            </a:r>
          </a:p>
        </p:txBody>
      </p:sp>
      <p:sp>
        <p:nvSpPr>
          <p:cNvPr id="13" name="矩形 12"/>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7-35</a:t>
            </a:r>
          </a:p>
        </p:txBody>
      </p:sp>
      <p:sp>
        <p:nvSpPr>
          <p:cNvPr id="15" name="矩形 14"/>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48587889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560389" y="1302723"/>
            <a:ext cx="8713786" cy="472744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pPr marL="982663" marR="386080" indent="-969963" algn="just">
              <a:lnSpc>
                <a:spcPct val="101699"/>
              </a:lnSpc>
            </a:pPr>
            <a:r>
              <a:rPr lang="en-US" altLang="zh-TW" sz="2000" b="1" spc="-5" dirty="0">
                <a:solidFill>
                  <a:schemeClr val="bg1"/>
                </a:solidFill>
                <a:latin typeface="微軟正黑體"/>
                <a:cs typeface="微軟正黑體"/>
              </a:rPr>
              <a:t>1</a:t>
            </a:r>
            <a:r>
              <a:rPr lang="en-US" altLang="zh-TW" sz="2000" b="1" dirty="0">
                <a:solidFill>
                  <a:schemeClr val="bg1"/>
                </a:solidFill>
                <a:latin typeface="微軟正黑體"/>
                <a:cs typeface="微軟正黑體"/>
              </a:rPr>
              <a:t>.</a:t>
            </a:r>
            <a:r>
              <a:rPr lang="zh-TW" altLang="en-US" sz="2000" b="1" dirty="0">
                <a:solidFill>
                  <a:schemeClr val="bg1"/>
                </a:solidFill>
                <a:latin typeface="微軟正黑體"/>
                <a:cs typeface="微軟正黑體"/>
              </a:rPr>
              <a:t>通則：樓梯平台不可有梯級、不得為梯級間無垂直板 之露空式樓梯；平台及梯級表面應採用防滑材 料，且戶外樓梯應注意排水。</a:t>
            </a:r>
            <a:endParaRPr lang="en-US" altLang="zh-TW" sz="2000" b="1" dirty="0">
              <a:solidFill>
                <a:schemeClr val="bg1"/>
              </a:solidFill>
              <a:latin typeface="微軟正黑體"/>
              <a:cs typeface="微軟正黑體"/>
            </a:endParaRPr>
          </a:p>
          <a:p>
            <a:pPr marL="982663" marR="386080" indent="-969963" algn="just">
              <a:lnSpc>
                <a:spcPct val="101699"/>
              </a:lnSpc>
            </a:pPr>
            <a:endParaRPr lang="zh-TW" altLang="en-US" sz="2000" dirty="0">
              <a:solidFill>
                <a:schemeClr val="bg1"/>
              </a:solidFill>
              <a:latin typeface="微軟正黑體"/>
              <a:cs typeface="微軟正黑體"/>
            </a:endParaRPr>
          </a:p>
          <a:p>
            <a:pPr marL="1074738" marR="309880" indent="-1023938">
              <a:lnSpc>
                <a:spcPct val="100000"/>
              </a:lnSpc>
            </a:pPr>
            <a:r>
              <a:rPr lang="en-US" altLang="zh-TW" sz="2000" b="1" spc="-5" dirty="0">
                <a:solidFill>
                  <a:schemeClr val="bg1"/>
                </a:solidFill>
                <a:latin typeface="微軟正黑體"/>
                <a:cs typeface="微軟正黑體"/>
              </a:rPr>
              <a:t>2</a:t>
            </a:r>
            <a:r>
              <a:rPr lang="en-US" altLang="zh-TW" sz="2000" b="1" dirty="0">
                <a:solidFill>
                  <a:schemeClr val="bg1"/>
                </a:solidFill>
                <a:latin typeface="微軟正黑體"/>
                <a:cs typeface="微軟正黑體"/>
              </a:rPr>
              <a:t>.</a:t>
            </a:r>
            <a:r>
              <a:rPr lang="zh-TW" altLang="en-US" sz="2000" b="1" dirty="0">
                <a:solidFill>
                  <a:schemeClr val="bg1"/>
                </a:solidFill>
                <a:latin typeface="微軟正黑體"/>
                <a:cs typeface="微軟正黑體"/>
              </a:rPr>
              <a:t>設計：樓梯底部淨高未達</a:t>
            </a:r>
            <a:r>
              <a:rPr lang="en-US" altLang="zh-TW" sz="2000" b="1" spc="-20" dirty="0">
                <a:solidFill>
                  <a:schemeClr val="bg1"/>
                </a:solidFill>
                <a:latin typeface="微軟正黑體"/>
                <a:cs typeface="微軟正黑體"/>
              </a:rPr>
              <a:t>19</a:t>
            </a:r>
            <a:r>
              <a:rPr lang="en-US" altLang="zh-TW" sz="2000" b="1" spc="-15" dirty="0">
                <a:solidFill>
                  <a:schemeClr val="bg1"/>
                </a:solidFill>
                <a:latin typeface="微軟正黑體"/>
                <a:cs typeface="微軟正黑體"/>
              </a:rPr>
              <a:t>0</a:t>
            </a:r>
            <a:r>
              <a:rPr lang="zh-TW" altLang="en-US" sz="2000" b="1" dirty="0">
                <a:solidFill>
                  <a:schemeClr val="bg1"/>
                </a:solidFill>
                <a:latin typeface="微軟正黑體"/>
                <a:cs typeface="微軟正黑體"/>
              </a:rPr>
              <a:t>公分以上，應設防護設 施。樓梯往上之梯級部分，起始之梯級應退至 少一階，但扶手符合平順轉折，且平台寬、深 </a:t>
            </a:r>
            <a:r>
              <a:rPr lang="zh-TW" altLang="en-US" sz="2000" b="1" spc="-5" dirty="0">
                <a:solidFill>
                  <a:schemeClr val="bg1"/>
                </a:solidFill>
                <a:latin typeface="微軟正黑體"/>
                <a:cs typeface="微軟正黑體"/>
              </a:rPr>
              <a:t>度符合規定者，不在此限。</a:t>
            </a:r>
            <a:endParaRPr lang="en-US" altLang="zh-TW" sz="2000" b="1" spc="-5" dirty="0">
              <a:solidFill>
                <a:schemeClr val="bg1"/>
              </a:solidFill>
              <a:latin typeface="微軟正黑體"/>
              <a:cs typeface="微軟正黑體"/>
            </a:endParaRPr>
          </a:p>
          <a:p>
            <a:pPr marL="1074738" marR="309880" indent="-1023938">
              <a:lnSpc>
                <a:spcPct val="100000"/>
              </a:lnSpc>
            </a:pPr>
            <a:endParaRPr lang="zh-TW" altLang="en-US" sz="2000" dirty="0">
              <a:solidFill>
                <a:schemeClr val="bg1"/>
              </a:solidFill>
              <a:latin typeface="微軟正黑體"/>
              <a:cs typeface="微軟正黑體"/>
            </a:endParaRPr>
          </a:p>
          <a:p>
            <a:pPr marL="982663" marR="5080" indent="-931863">
              <a:lnSpc>
                <a:spcPct val="100000"/>
              </a:lnSpc>
            </a:pPr>
            <a:r>
              <a:rPr lang="en-US" altLang="zh-TW" sz="2000" b="1" spc="-5" dirty="0">
                <a:solidFill>
                  <a:schemeClr val="bg1"/>
                </a:solidFill>
                <a:latin typeface="微軟正黑體"/>
                <a:cs typeface="微軟正黑體"/>
              </a:rPr>
              <a:t>3</a:t>
            </a:r>
            <a:r>
              <a:rPr lang="en-US" altLang="zh-TW" sz="2000" b="1" dirty="0">
                <a:solidFill>
                  <a:schemeClr val="bg1"/>
                </a:solidFill>
                <a:latin typeface="微軟正黑體"/>
                <a:cs typeface="微軟正黑體"/>
              </a:rPr>
              <a:t>.</a:t>
            </a:r>
            <a:r>
              <a:rPr lang="zh-TW" altLang="en-US" sz="2000" b="1" dirty="0">
                <a:solidFill>
                  <a:schemeClr val="bg1"/>
                </a:solidFill>
                <a:latin typeface="微軟正黑體"/>
                <a:cs typeface="微軟正黑體"/>
              </a:rPr>
              <a:t>梯級：級高</a:t>
            </a:r>
            <a:r>
              <a:rPr lang="en-US" altLang="zh-TW" sz="2000" b="1" spc="-20" dirty="0">
                <a:solidFill>
                  <a:schemeClr val="bg1"/>
                </a:solidFill>
                <a:latin typeface="微軟正黑體"/>
                <a:cs typeface="微軟正黑體"/>
              </a:rPr>
              <a:t>16</a:t>
            </a:r>
            <a:r>
              <a:rPr lang="zh-TW" altLang="en-US" sz="2000" b="1" dirty="0">
                <a:solidFill>
                  <a:schemeClr val="bg1"/>
                </a:solidFill>
                <a:latin typeface="微軟正黑體"/>
                <a:cs typeface="微軟正黑體"/>
              </a:rPr>
              <a:t>公分以下、級深</a:t>
            </a:r>
            <a:r>
              <a:rPr lang="en-US" altLang="zh-TW" sz="2000" b="1" spc="-20" dirty="0">
                <a:solidFill>
                  <a:schemeClr val="bg1"/>
                </a:solidFill>
                <a:latin typeface="微軟正黑體"/>
                <a:cs typeface="微軟正黑體"/>
              </a:rPr>
              <a:t>26</a:t>
            </a:r>
            <a:r>
              <a:rPr lang="zh-TW" altLang="en-US" sz="2000" b="1" dirty="0">
                <a:solidFill>
                  <a:schemeClr val="bg1"/>
                </a:solidFill>
                <a:latin typeface="微軟正黑體"/>
                <a:cs typeface="微軟正黑體"/>
              </a:rPr>
              <a:t>公分以上。梯級踏面 邊緣應作防滑處理，其顏色應與踏面有明顯不同，且應順平。 </a:t>
            </a:r>
            <a:endParaRPr lang="en-US" altLang="zh-TW" sz="2000" b="1" dirty="0">
              <a:solidFill>
                <a:schemeClr val="bg1"/>
              </a:solidFill>
              <a:latin typeface="微軟正黑體"/>
              <a:cs typeface="微軟正黑體"/>
            </a:endParaRPr>
          </a:p>
          <a:p>
            <a:pPr marL="982663" marR="5080" indent="-931863">
              <a:lnSpc>
                <a:spcPct val="100000"/>
              </a:lnSpc>
            </a:pPr>
            <a:endParaRPr lang="zh-TW" altLang="en-US" sz="2000" b="1" dirty="0">
              <a:solidFill>
                <a:schemeClr val="bg1"/>
              </a:solidFill>
              <a:latin typeface="微軟正黑體"/>
              <a:cs typeface="微軟正黑體"/>
            </a:endParaRPr>
          </a:p>
          <a:p>
            <a:pPr marL="982663" marR="353060" indent="-982663">
              <a:lnSpc>
                <a:spcPct val="100000"/>
              </a:lnSpc>
            </a:pPr>
            <a:r>
              <a:rPr lang="en-US" altLang="zh-TW" sz="2000" b="1" spc="-5" dirty="0">
                <a:solidFill>
                  <a:schemeClr val="bg1"/>
                </a:solidFill>
                <a:latin typeface="微軟正黑體"/>
                <a:cs typeface="微軟正黑體"/>
              </a:rPr>
              <a:t>4</a:t>
            </a:r>
            <a:r>
              <a:rPr lang="en-US" altLang="zh-TW" sz="2000" b="1" dirty="0">
                <a:solidFill>
                  <a:schemeClr val="bg1"/>
                </a:solidFill>
                <a:latin typeface="微軟正黑體"/>
                <a:cs typeface="微軟正黑體"/>
              </a:rPr>
              <a:t>.</a:t>
            </a:r>
            <a:r>
              <a:rPr lang="zh-TW" altLang="en-US" sz="2000" b="1" dirty="0">
                <a:solidFill>
                  <a:schemeClr val="bg1"/>
                </a:solidFill>
                <a:latin typeface="微軟正黑體"/>
                <a:cs typeface="微軟正黑體"/>
              </a:rPr>
              <a:t>扶手：兩端平台高低差</a:t>
            </a:r>
            <a:r>
              <a:rPr lang="en-US" altLang="zh-TW" sz="2000" b="1" spc="-20" dirty="0">
                <a:solidFill>
                  <a:schemeClr val="bg1"/>
                </a:solidFill>
                <a:latin typeface="微軟正黑體"/>
                <a:cs typeface="微軟正黑體"/>
              </a:rPr>
              <a:t>20</a:t>
            </a:r>
            <a:r>
              <a:rPr lang="zh-TW" altLang="en-US" sz="2000" b="1" dirty="0">
                <a:solidFill>
                  <a:schemeClr val="bg1"/>
                </a:solidFill>
                <a:latin typeface="微軟正黑體"/>
                <a:cs typeface="微軟正黑體"/>
              </a:rPr>
              <a:t>公分以上者須設</a:t>
            </a:r>
            <a:r>
              <a:rPr lang="zh-TW" altLang="en-US" sz="2000" b="1" spc="5" dirty="0">
                <a:solidFill>
                  <a:schemeClr val="bg1"/>
                </a:solidFill>
                <a:latin typeface="微軟正黑體"/>
                <a:cs typeface="微軟正黑體"/>
              </a:rPr>
              <a:t>高</a:t>
            </a:r>
            <a:r>
              <a:rPr lang="en-US" altLang="zh-TW" sz="2000" b="1" spc="-20" dirty="0">
                <a:solidFill>
                  <a:schemeClr val="bg1"/>
                </a:solidFill>
                <a:latin typeface="微軟正黑體"/>
                <a:cs typeface="微軟正黑體"/>
              </a:rPr>
              <a:t>75</a:t>
            </a:r>
            <a:r>
              <a:rPr lang="en-US" altLang="zh-TW" sz="2000" b="1" dirty="0">
                <a:solidFill>
                  <a:schemeClr val="bg1"/>
                </a:solidFill>
                <a:latin typeface="微軟正黑體"/>
                <a:cs typeface="微軟正黑體"/>
              </a:rPr>
              <a:t>-</a:t>
            </a:r>
            <a:r>
              <a:rPr lang="en-US" altLang="zh-TW" sz="2000" b="1" spc="-20" dirty="0">
                <a:solidFill>
                  <a:schemeClr val="bg1"/>
                </a:solidFill>
                <a:latin typeface="微軟正黑體"/>
                <a:cs typeface="微軟正黑體"/>
              </a:rPr>
              <a:t>85</a:t>
            </a:r>
            <a:r>
              <a:rPr lang="zh-TW" altLang="en-US" sz="2000" b="1" dirty="0">
                <a:solidFill>
                  <a:schemeClr val="bg1"/>
                </a:solidFill>
                <a:latin typeface="微軟正黑體"/>
                <a:cs typeface="微軟正黑體"/>
              </a:rPr>
              <a:t>公分之扶手，扶手兩端應水平延伸</a:t>
            </a:r>
            <a:r>
              <a:rPr lang="en-US" altLang="zh-TW" sz="2000" b="1" spc="-20" dirty="0">
                <a:solidFill>
                  <a:schemeClr val="bg1"/>
                </a:solidFill>
                <a:latin typeface="微軟正黑體"/>
                <a:cs typeface="微軟正黑體"/>
              </a:rPr>
              <a:t>30</a:t>
            </a:r>
            <a:r>
              <a:rPr lang="zh-TW" altLang="en-US" sz="2000" b="1" dirty="0">
                <a:solidFill>
                  <a:schemeClr val="bg1"/>
                </a:solidFill>
                <a:latin typeface="微軟正黑體"/>
                <a:cs typeface="微軟正黑體"/>
              </a:rPr>
              <a:t>公分，並作 防勾撞處理，但樓梯中間連續扶手在平台處得 </a:t>
            </a:r>
            <a:r>
              <a:rPr lang="zh-TW" altLang="en-US" sz="2000" b="1" spc="-5" dirty="0">
                <a:solidFill>
                  <a:schemeClr val="bg1"/>
                </a:solidFill>
                <a:latin typeface="微軟正黑體"/>
                <a:cs typeface="微軟正黑體"/>
              </a:rPr>
              <a:t>免設置水平延伸。</a:t>
            </a:r>
            <a:endParaRPr lang="en-US" altLang="zh-TW" sz="2000" b="1" spc="-5" dirty="0">
              <a:solidFill>
                <a:schemeClr val="bg1"/>
              </a:solidFill>
              <a:latin typeface="微軟正黑體"/>
              <a:cs typeface="微軟正黑體"/>
            </a:endParaRPr>
          </a:p>
          <a:p>
            <a:pPr marL="982663" marR="353060" indent="-982663">
              <a:lnSpc>
                <a:spcPct val="100000"/>
              </a:lnSpc>
            </a:pPr>
            <a:endParaRPr lang="en-US" altLang="zh-TW" sz="2000" dirty="0">
              <a:solidFill>
                <a:schemeClr val="bg1"/>
              </a:solidFill>
              <a:latin typeface="微軟正黑體"/>
              <a:cs typeface="微軟正黑體"/>
            </a:endParaRPr>
          </a:p>
          <a:p>
            <a:pPr marL="982663" marR="353060" indent="-982663">
              <a:lnSpc>
                <a:spcPct val="100000"/>
              </a:lnSpc>
            </a:pPr>
            <a:r>
              <a:rPr lang="en-US" altLang="zh-TW" sz="2000" b="1" spc="-5" dirty="0">
                <a:solidFill>
                  <a:schemeClr val="bg1"/>
                </a:solidFill>
                <a:latin typeface="微軟正黑體"/>
                <a:cs typeface="微軟正黑體"/>
              </a:rPr>
              <a:t>5</a:t>
            </a:r>
            <a:r>
              <a:rPr lang="en-US" altLang="zh-TW" sz="2000" b="1" dirty="0">
                <a:solidFill>
                  <a:schemeClr val="bg1"/>
                </a:solidFill>
                <a:latin typeface="微軟正黑體"/>
                <a:cs typeface="微軟正黑體"/>
              </a:rPr>
              <a:t>.</a:t>
            </a:r>
            <a:r>
              <a:rPr lang="zh-TW" altLang="en-US" sz="2000" b="1" dirty="0">
                <a:solidFill>
                  <a:schemeClr val="bg1"/>
                </a:solidFill>
                <a:latin typeface="微軟正黑體"/>
                <a:cs typeface="微軟正黑體"/>
              </a:rPr>
              <a:t>警示設施：樓梯前</a:t>
            </a:r>
            <a:r>
              <a:rPr lang="en-US" altLang="zh-TW" sz="2000" b="1" spc="-20" dirty="0">
                <a:solidFill>
                  <a:schemeClr val="bg1"/>
                </a:solidFill>
                <a:latin typeface="微軟正黑體"/>
                <a:cs typeface="微軟正黑體"/>
              </a:rPr>
              <a:t>30</a:t>
            </a:r>
            <a:r>
              <a:rPr lang="zh-TW" altLang="en-US" sz="2000" b="1" dirty="0">
                <a:solidFill>
                  <a:schemeClr val="bg1"/>
                </a:solidFill>
                <a:latin typeface="微軟正黑體"/>
                <a:cs typeface="微軟正黑體"/>
              </a:rPr>
              <a:t>公分處應設</a:t>
            </a:r>
            <a:r>
              <a:rPr lang="en-US" altLang="zh-TW" sz="2000" b="1" spc="-20" dirty="0">
                <a:solidFill>
                  <a:schemeClr val="bg1"/>
                </a:solidFill>
                <a:latin typeface="微軟正黑體"/>
                <a:cs typeface="微軟正黑體"/>
              </a:rPr>
              <a:t>30</a:t>
            </a:r>
            <a:r>
              <a:rPr lang="en-US" altLang="zh-TW" sz="2000" b="1" dirty="0">
                <a:solidFill>
                  <a:schemeClr val="bg1"/>
                </a:solidFill>
                <a:latin typeface="微軟正黑體"/>
                <a:cs typeface="微軟正黑體"/>
              </a:rPr>
              <a:t>-</a:t>
            </a:r>
            <a:r>
              <a:rPr lang="en-US" altLang="zh-TW" sz="2000" b="1" spc="-20" dirty="0">
                <a:solidFill>
                  <a:schemeClr val="bg1"/>
                </a:solidFill>
                <a:latin typeface="微軟正黑體"/>
                <a:cs typeface="微軟正黑體"/>
              </a:rPr>
              <a:t>60</a:t>
            </a:r>
            <a:r>
              <a:rPr lang="zh-TW" altLang="en-US" sz="2000" b="1" dirty="0">
                <a:solidFill>
                  <a:schemeClr val="bg1"/>
                </a:solidFill>
                <a:latin typeface="微軟正黑體"/>
                <a:cs typeface="微軟正黑體"/>
              </a:rPr>
              <a:t>公分之警示設 施。</a:t>
            </a:r>
            <a:endParaRPr lang="zh-TW" altLang="en-US" sz="2000" dirty="0">
              <a:solidFill>
                <a:schemeClr val="bg1"/>
              </a:solidFill>
              <a:latin typeface="微軟正黑體"/>
              <a:cs typeface="微軟正黑體"/>
            </a:endParaRPr>
          </a:p>
        </p:txBody>
      </p:sp>
      <p:sp>
        <p:nvSpPr>
          <p:cNvPr id="8" name="文字方塊 7"/>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樓梯</a:t>
            </a:r>
          </a:p>
        </p:txBody>
      </p:sp>
      <p:sp>
        <p:nvSpPr>
          <p:cNvPr id="9"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7-36</a:t>
            </a:r>
          </a:p>
        </p:txBody>
      </p:sp>
      <p:sp>
        <p:nvSpPr>
          <p:cNvPr id="5" name="矩形 4"/>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159189495"/>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560388" y="1268760"/>
            <a:ext cx="8713787" cy="1446550"/>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12700">
              <a:lnSpc>
                <a:spcPct val="100000"/>
              </a:lnSpc>
            </a:pPr>
            <a:r>
              <a:rPr lang="en-US" altLang="zh-TW" sz="2200" dirty="0">
                <a:solidFill>
                  <a:schemeClr val="tx1"/>
                </a:solidFill>
                <a:latin typeface="標楷體" pitchFamily="65" charset="-120"/>
                <a:ea typeface="標楷體" pitchFamily="65" charset="-120"/>
              </a:rPr>
              <a:t>302.1</a:t>
            </a:r>
            <a:r>
              <a:rPr lang="zh-TW" altLang="en-US" sz="2200" dirty="0">
                <a:solidFill>
                  <a:schemeClr val="tx1"/>
                </a:solidFill>
                <a:latin typeface="標楷體" pitchFamily="65" charset="-120"/>
                <a:ea typeface="標楷體" pitchFamily="65" charset="-120"/>
              </a:rPr>
              <a:t>：樓梯型式：不得設置梯級間無垂直板之露空式樓梯。</a:t>
            </a:r>
            <a:endParaRPr lang="en-US" altLang="zh-TW" sz="2200" dirty="0">
              <a:solidFill>
                <a:schemeClr val="tx1"/>
              </a:solidFill>
              <a:latin typeface="標楷體" pitchFamily="65" charset="-120"/>
              <a:ea typeface="標楷體" pitchFamily="65" charset="-120"/>
            </a:endParaRPr>
          </a:p>
          <a:p>
            <a:pPr marL="982663" indent="-969963"/>
            <a:r>
              <a:rPr lang="en-US" altLang="zh-TW" sz="2200" dirty="0">
                <a:solidFill>
                  <a:schemeClr val="tx1"/>
                </a:solidFill>
                <a:latin typeface="標楷體" pitchFamily="65" charset="-120"/>
                <a:ea typeface="標楷體" pitchFamily="65" charset="-120"/>
              </a:rPr>
              <a:t>303.1</a:t>
            </a:r>
            <a:r>
              <a:rPr lang="zh-TW" altLang="en-US" sz="2200" dirty="0">
                <a:solidFill>
                  <a:schemeClr val="tx1"/>
                </a:solidFill>
                <a:latin typeface="標楷體" pitchFamily="65" charset="-120"/>
                <a:ea typeface="標楷體" pitchFamily="65" charset="-120"/>
              </a:rPr>
              <a:t>：樓梯底版高度</a:t>
            </a:r>
            <a:r>
              <a:rPr lang="en-US" altLang="zh-TW" sz="2200" dirty="0">
                <a:solidFill>
                  <a:schemeClr val="tx1"/>
                </a:solidFill>
                <a:latin typeface="標楷體" pitchFamily="65" charset="-120"/>
                <a:ea typeface="標楷體" pitchFamily="65" charset="-120"/>
              </a:rPr>
              <a:t>:</a:t>
            </a:r>
            <a:r>
              <a:rPr lang="zh-TW" altLang="en-US" sz="2200" dirty="0">
                <a:solidFill>
                  <a:schemeClr val="tx1"/>
                </a:solidFill>
                <a:latin typeface="標楷體" pitchFamily="65" charset="-120"/>
                <a:ea typeface="標楷體" pitchFamily="65" charset="-120"/>
              </a:rPr>
              <a:t>樓梯底版距其直下方地板面</a:t>
            </a:r>
            <a:r>
              <a:rPr lang="zh-TW" altLang="en-US" sz="2200" b="1" dirty="0">
                <a:solidFill>
                  <a:srgbClr val="FF0000"/>
                </a:solidFill>
                <a:latin typeface="標楷體" pitchFamily="65" charset="-120"/>
                <a:ea typeface="標楷體" pitchFamily="65" charset="-120"/>
              </a:rPr>
              <a:t>淨高未達</a:t>
            </a:r>
            <a:r>
              <a:rPr lang="en-US" altLang="zh-TW" sz="2200" b="1" dirty="0">
                <a:solidFill>
                  <a:srgbClr val="FF0000"/>
                </a:solidFill>
                <a:latin typeface="標楷體" pitchFamily="65" charset="-120"/>
                <a:ea typeface="標楷體" pitchFamily="65" charset="-120"/>
              </a:rPr>
              <a:t>190</a:t>
            </a:r>
            <a:r>
              <a:rPr lang="zh-TW" altLang="en-US" sz="2200" b="1" dirty="0">
                <a:solidFill>
                  <a:srgbClr val="FF0000"/>
                </a:solidFill>
                <a:latin typeface="標楷體" pitchFamily="65" charset="-120"/>
                <a:ea typeface="標楷體" pitchFamily="65" charset="-120"/>
              </a:rPr>
              <a:t>公分 部分應設防護設施</a:t>
            </a:r>
            <a:r>
              <a:rPr lang="en-US" altLang="zh-TW" sz="2200" dirty="0">
                <a:solidFill>
                  <a:schemeClr val="tx1"/>
                </a:solidFill>
                <a:latin typeface="標楷體" pitchFamily="65" charset="-120"/>
                <a:ea typeface="標楷體" pitchFamily="65" charset="-120"/>
              </a:rPr>
              <a:t>(</a:t>
            </a:r>
            <a:r>
              <a:rPr lang="zh-TW" altLang="en-US" sz="2200" dirty="0">
                <a:solidFill>
                  <a:schemeClr val="tx1"/>
                </a:solidFill>
                <a:latin typeface="標楷體" pitchFamily="65" charset="-120"/>
                <a:ea typeface="標楷體" pitchFamily="65" charset="-120"/>
              </a:rPr>
              <a:t>可使用格柵、花台或任何可提醒視覺障礙 者之設施</a:t>
            </a:r>
            <a:r>
              <a:rPr lang="en-US" altLang="zh-TW" sz="2200" dirty="0">
                <a:solidFill>
                  <a:schemeClr val="tx1"/>
                </a:solidFill>
                <a:latin typeface="標楷體" pitchFamily="65" charset="-120"/>
                <a:ea typeface="標楷體" pitchFamily="65" charset="-120"/>
              </a:rPr>
              <a:t>)</a:t>
            </a:r>
            <a:r>
              <a:rPr lang="zh-TW" altLang="en-US" sz="2200" dirty="0">
                <a:solidFill>
                  <a:schemeClr val="tx1"/>
                </a:solidFill>
                <a:latin typeface="標楷體" pitchFamily="65" charset="-120"/>
                <a:ea typeface="標楷體" pitchFamily="65" charset="-120"/>
              </a:rPr>
              <a:t>。</a:t>
            </a:r>
          </a:p>
        </p:txBody>
      </p:sp>
      <p:sp>
        <p:nvSpPr>
          <p:cNvPr id="9" name="文字方塊 8"/>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樓梯</a:t>
            </a:r>
          </a:p>
        </p:txBody>
      </p:sp>
      <p:sp>
        <p:nvSpPr>
          <p:cNvPr id="10" name="矩形 9"/>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7-37</a:t>
            </a:r>
          </a:p>
        </p:txBody>
      </p:sp>
      <p:sp>
        <p:nvSpPr>
          <p:cNvPr id="12" name="矩形 11"/>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3" name="object 12">
            <a:extLst>
              <a:ext uri="{FF2B5EF4-FFF2-40B4-BE49-F238E27FC236}">
                <a16:creationId xmlns:a16="http://schemas.microsoft.com/office/drawing/2014/main" id="{5EC30949-61C1-4322-83D3-B6ADA79F5F3B}"/>
              </a:ext>
            </a:extLst>
          </p:cNvPr>
          <p:cNvSpPr/>
          <p:nvPr/>
        </p:nvSpPr>
        <p:spPr>
          <a:xfrm>
            <a:off x="3800872" y="3217515"/>
            <a:ext cx="4625975" cy="2371725"/>
          </a:xfrm>
          <a:prstGeom prst="rect">
            <a:avLst/>
          </a:prstGeom>
          <a:blipFill>
            <a:blip r:embed="rId3" cstate="print"/>
            <a:stretch>
              <a:fillRect/>
            </a:stretch>
          </a:blipFill>
        </p:spPr>
        <p:txBody>
          <a:bodyPr wrap="square" lIns="0" tIns="0" rIns="0" bIns="0" rtlCol="0"/>
          <a:lstStyle/>
          <a:p>
            <a:endParaRPr/>
          </a:p>
        </p:txBody>
      </p:sp>
      <p:sp>
        <p:nvSpPr>
          <p:cNvPr id="14" name="object 13">
            <a:extLst>
              <a:ext uri="{FF2B5EF4-FFF2-40B4-BE49-F238E27FC236}">
                <a16:creationId xmlns:a16="http://schemas.microsoft.com/office/drawing/2014/main" id="{3B201435-F369-41C0-84B8-87B3B5CBFAC4}"/>
              </a:ext>
            </a:extLst>
          </p:cNvPr>
          <p:cNvSpPr/>
          <p:nvPr/>
        </p:nvSpPr>
        <p:spPr>
          <a:xfrm>
            <a:off x="1333897" y="3146014"/>
            <a:ext cx="2036826" cy="2517775"/>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871054430"/>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樓梯</a:t>
            </a:r>
          </a:p>
        </p:txBody>
      </p:sp>
      <p:sp>
        <p:nvSpPr>
          <p:cNvPr id="11" name="矩形 10"/>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2"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7-38</a:t>
            </a:r>
          </a:p>
        </p:txBody>
      </p:sp>
      <p:sp>
        <p:nvSpPr>
          <p:cNvPr id="13" name="矩形 1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26" name="文字方塊 25">
            <a:extLst>
              <a:ext uri="{FF2B5EF4-FFF2-40B4-BE49-F238E27FC236}">
                <a16:creationId xmlns:a16="http://schemas.microsoft.com/office/drawing/2014/main" id="{D15AFA67-58D3-4251-8CDA-AF71F195C837}"/>
              </a:ext>
            </a:extLst>
          </p:cNvPr>
          <p:cNvSpPr txBox="1"/>
          <p:nvPr/>
        </p:nvSpPr>
        <p:spPr>
          <a:xfrm>
            <a:off x="560388" y="1268760"/>
            <a:ext cx="8713787" cy="178510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marL="982663" indent="-969963">
              <a:lnSpc>
                <a:spcPct val="100000"/>
              </a:lnSpc>
            </a:pPr>
            <a:r>
              <a:rPr lang="en-US" altLang="zh-TW" sz="2200" dirty="0">
                <a:solidFill>
                  <a:schemeClr val="tx1"/>
                </a:solidFill>
                <a:latin typeface="標楷體" pitchFamily="65" charset="-120"/>
                <a:ea typeface="標楷體" pitchFamily="65" charset="-120"/>
              </a:rPr>
              <a:t>304.1</a:t>
            </a:r>
            <a:r>
              <a:rPr lang="zh-TW" altLang="en-US" sz="2200" dirty="0">
                <a:solidFill>
                  <a:schemeClr val="tx1"/>
                </a:solidFill>
                <a:latin typeface="標楷體" pitchFamily="65" charset="-120"/>
                <a:ea typeface="標楷體" pitchFamily="65" charset="-120"/>
              </a:rPr>
              <a:t>：級高及級深：樓梯上所有梯級之級高及級深應統一，級高應 為</a:t>
            </a:r>
            <a:r>
              <a:rPr lang="en-US" altLang="zh-TW" sz="2200" dirty="0">
                <a:solidFill>
                  <a:schemeClr val="tx1"/>
                </a:solidFill>
                <a:latin typeface="標楷體" pitchFamily="65" charset="-120"/>
                <a:ea typeface="標楷體" pitchFamily="65" charset="-120"/>
              </a:rPr>
              <a:t>16</a:t>
            </a:r>
            <a:r>
              <a:rPr lang="zh-TW" altLang="en-US" sz="2200" dirty="0">
                <a:solidFill>
                  <a:schemeClr val="tx1"/>
                </a:solidFill>
                <a:latin typeface="標楷體" pitchFamily="65" charset="-120"/>
                <a:ea typeface="標楷體" pitchFamily="65" charset="-120"/>
              </a:rPr>
              <a:t>公分以下，級深應為</a:t>
            </a:r>
            <a:r>
              <a:rPr lang="en-US" altLang="zh-TW" sz="2200" dirty="0">
                <a:solidFill>
                  <a:schemeClr val="tx1"/>
                </a:solidFill>
                <a:latin typeface="標楷體" pitchFamily="65" charset="-120"/>
                <a:ea typeface="標楷體" pitchFamily="65" charset="-120"/>
              </a:rPr>
              <a:t>26</a:t>
            </a:r>
            <a:r>
              <a:rPr lang="zh-TW" altLang="en-US" sz="2200" dirty="0">
                <a:solidFill>
                  <a:schemeClr val="tx1"/>
                </a:solidFill>
                <a:latin typeface="標楷體" pitchFamily="65" charset="-120"/>
                <a:ea typeface="標楷體" pitchFamily="65" charset="-120"/>
              </a:rPr>
              <a:t>公分以上，且</a:t>
            </a:r>
            <a:r>
              <a:rPr lang="en-US" altLang="zh-TW" sz="2200" dirty="0">
                <a:solidFill>
                  <a:schemeClr val="tx1"/>
                </a:solidFill>
                <a:latin typeface="標楷體" pitchFamily="65" charset="-120"/>
                <a:ea typeface="標楷體" pitchFamily="65" charset="-120"/>
              </a:rPr>
              <a:t>55</a:t>
            </a:r>
            <a:r>
              <a:rPr lang="zh-TW" altLang="en-US" sz="2200" dirty="0">
                <a:solidFill>
                  <a:schemeClr val="tx1"/>
                </a:solidFill>
                <a:latin typeface="標楷體" pitchFamily="65" charset="-120"/>
                <a:ea typeface="標楷體" pitchFamily="65" charset="-120"/>
              </a:rPr>
              <a:t>公分≦ </a:t>
            </a:r>
            <a:r>
              <a:rPr lang="en-US" altLang="zh-TW" sz="2200" dirty="0">
                <a:solidFill>
                  <a:schemeClr val="tx1"/>
                </a:solidFill>
                <a:latin typeface="標楷體" pitchFamily="65" charset="-120"/>
                <a:ea typeface="標楷體" pitchFamily="65" charset="-120"/>
              </a:rPr>
              <a:t>2R+T≦65</a:t>
            </a:r>
            <a:r>
              <a:rPr lang="zh-TW" altLang="en-US" sz="2200" dirty="0">
                <a:solidFill>
                  <a:schemeClr val="tx1"/>
                </a:solidFill>
                <a:latin typeface="標楷體" pitchFamily="65" charset="-120"/>
                <a:ea typeface="標楷體" pitchFamily="65" charset="-120"/>
              </a:rPr>
              <a:t>公分。</a:t>
            </a:r>
            <a:endParaRPr lang="en-US" altLang="zh-TW" sz="2200" dirty="0">
              <a:solidFill>
                <a:schemeClr val="tx1"/>
              </a:solidFill>
              <a:latin typeface="標楷體" pitchFamily="65" charset="-120"/>
              <a:ea typeface="標楷體" pitchFamily="65" charset="-120"/>
            </a:endParaRPr>
          </a:p>
          <a:p>
            <a:pPr marL="982663" indent="-969963"/>
            <a:r>
              <a:rPr lang="en-US" altLang="zh-TW" sz="2200" dirty="0">
                <a:solidFill>
                  <a:schemeClr val="tx1"/>
                </a:solidFill>
                <a:latin typeface="標楷體" pitchFamily="65" charset="-120"/>
                <a:ea typeface="標楷體" pitchFamily="65" charset="-120"/>
              </a:rPr>
              <a:t>304.2</a:t>
            </a:r>
            <a:r>
              <a:rPr lang="zh-TW" altLang="en-US" sz="2200" dirty="0">
                <a:solidFill>
                  <a:schemeClr val="tx1"/>
                </a:solidFill>
                <a:latin typeface="標楷體" pitchFamily="65" charset="-120"/>
                <a:ea typeface="標楷體" pitchFamily="65" charset="-120"/>
              </a:rPr>
              <a:t>：梯級鼻端：梯級突沿之彎曲半徑不得大於</a:t>
            </a:r>
            <a:r>
              <a:rPr lang="en-US" altLang="zh-TW" sz="2200" dirty="0">
                <a:solidFill>
                  <a:schemeClr val="tx1"/>
                </a:solidFill>
                <a:latin typeface="標楷體" pitchFamily="65" charset="-120"/>
                <a:ea typeface="標楷體" pitchFamily="65" charset="-120"/>
              </a:rPr>
              <a:t>1.3</a:t>
            </a:r>
            <a:r>
              <a:rPr lang="zh-TW" altLang="en-US" sz="2200" dirty="0">
                <a:solidFill>
                  <a:schemeClr val="tx1"/>
                </a:solidFill>
                <a:latin typeface="標楷體" pitchFamily="65" charset="-120"/>
                <a:ea typeface="標楷體" pitchFamily="65" charset="-120"/>
              </a:rPr>
              <a:t>公分，且應將超出踏面之突沿下方作成斜面，該 突出之斜面不得大於</a:t>
            </a:r>
            <a:r>
              <a:rPr lang="en-US" altLang="zh-TW" sz="2200" dirty="0">
                <a:solidFill>
                  <a:schemeClr val="tx1"/>
                </a:solidFill>
                <a:latin typeface="標楷體" pitchFamily="65" charset="-120"/>
                <a:ea typeface="標楷體" pitchFamily="65" charset="-120"/>
              </a:rPr>
              <a:t>2</a:t>
            </a:r>
            <a:r>
              <a:rPr lang="zh-TW" altLang="en-US" sz="2200" dirty="0">
                <a:solidFill>
                  <a:schemeClr val="tx1"/>
                </a:solidFill>
                <a:latin typeface="標楷體" pitchFamily="65" charset="-120"/>
                <a:ea typeface="標楷體" pitchFamily="65" charset="-120"/>
              </a:rPr>
              <a:t>公分。</a:t>
            </a:r>
          </a:p>
        </p:txBody>
      </p:sp>
      <p:sp>
        <p:nvSpPr>
          <p:cNvPr id="27" name="object 13">
            <a:extLst>
              <a:ext uri="{FF2B5EF4-FFF2-40B4-BE49-F238E27FC236}">
                <a16:creationId xmlns:a16="http://schemas.microsoft.com/office/drawing/2014/main" id="{42AFF5EF-8820-437B-B055-EAA048CC2E87}"/>
              </a:ext>
            </a:extLst>
          </p:cNvPr>
          <p:cNvSpPr/>
          <p:nvPr/>
        </p:nvSpPr>
        <p:spPr>
          <a:xfrm>
            <a:off x="3872878" y="3269892"/>
            <a:ext cx="2448274" cy="2772886"/>
          </a:xfrm>
          <a:prstGeom prst="rect">
            <a:avLst/>
          </a:prstGeom>
          <a:blipFill>
            <a:blip r:embed="rId3" cstate="print"/>
            <a:stretch>
              <a:fillRect/>
            </a:stretch>
          </a:blipFill>
        </p:spPr>
        <p:txBody>
          <a:bodyPr wrap="square" lIns="0" tIns="0" rIns="0" bIns="0" rtlCol="0"/>
          <a:lstStyle/>
          <a:p>
            <a:endParaRPr/>
          </a:p>
        </p:txBody>
      </p:sp>
      <p:sp>
        <p:nvSpPr>
          <p:cNvPr id="28" name="object 14">
            <a:extLst>
              <a:ext uri="{FF2B5EF4-FFF2-40B4-BE49-F238E27FC236}">
                <a16:creationId xmlns:a16="http://schemas.microsoft.com/office/drawing/2014/main" id="{D93CDFBE-EFC0-437D-BD46-B8F4468CF7FB}"/>
              </a:ext>
            </a:extLst>
          </p:cNvPr>
          <p:cNvSpPr/>
          <p:nvPr/>
        </p:nvSpPr>
        <p:spPr>
          <a:xfrm>
            <a:off x="6609184" y="3269892"/>
            <a:ext cx="1872208" cy="2772886"/>
          </a:xfrm>
          <a:prstGeom prst="rect">
            <a:avLst/>
          </a:prstGeom>
          <a:blipFill>
            <a:blip r:embed="rId4" cstate="print"/>
            <a:stretch>
              <a:fillRect/>
            </a:stretch>
          </a:blipFill>
        </p:spPr>
        <p:txBody>
          <a:bodyPr wrap="square" lIns="0" tIns="0" rIns="0" bIns="0" rtlCol="0"/>
          <a:lstStyle/>
          <a:p>
            <a:endParaRPr/>
          </a:p>
        </p:txBody>
      </p:sp>
      <p:sp>
        <p:nvSpPr>
          <p:cNvPr id="29" name="object 15">
            <a:extLst>
              <a:ext uri="{FF2B5EF4-FFF2-40B4-BE49-F238E27FC236}">
                <a16:creationId xmlns:a16="http://schemas.microsoft.com/office/drawing/2014/main" id="{67B51B24-C11C-4797-BA9A-5193AEBF7645}"/>
              </a:ext>
            </a:extLst>
          </p:cNvPr>
          <p:cNvSpPr/>
          <p:nvPr/>
        </p:nvSpPr>
        <p:spPr>
          <a:xfrm>
            <a:off x="920552" y="3257714"/>
            <a:ext cx="2630418" cy="2772886"/>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150385816"/>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652464" y="1241999"/>
            <a:ext cx="8621711" cy="11079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chemeClr val="accent2"/>
              </a:buClr>
              <a:buFont typeface="Wingdings" pitchFamily="2" charset="2"/>
              <a:buChar char="n"/>
            </a:pPr>
            <a:r>
              <a:rPr lang="en-US" altLang="zh-TW" sz="2200" dirty="0">
                <a:solidFill>
                  <a:schemeClr val="tx1"/>
                </a:solidFill>
                <a:latin typeface="標楷體" pitchFamily="65" charset="-120"/>
                <a:ea typeface="標楷體" pitchFamily="65" charset="-120"/>
              </a:rPr>
              <a:t>304.3</a:t>
            </a:r>
            <a:r>
              <a:rPr lang="zh-TW" altLang="en-US" sz="2200" dirty="0">
                <a:solidFill>
                  <a:schemeClr val="tx1"/>
                </a:solidFill>
                <a:latin typeface="標楷體" pitchFamily="65" charset="-120"/>
                <a:ea typeface="標楷體" pitchFamily="65" charset="-120"/>
              </a:rPr>
              <a:t>：防滑條：梯級踏面邊緣應作防滑處理，其顏色應與踏面</a:t>
            </a:r>
            <a:endParaRPr lang="en-US" altLang="zh-TW" sz="2200" dirty="0">
              <a:solidFill>
                <a:schemeClr val="tx1"/>
              </a:solidFill>
              <a:latin typeface="標楷體" pitchFamily="65" charset="-120"/>
              <a:ea typeface="標楷體" pitchFamily="65" charset="-120"/>
            </a:endParaRPr>
          </a:p>
          <a:p>
            <a:pPr marL="1165225" indent="-1165225">
              <a:buClr>
                <a:schemeClr val="accent2"/>
              </a:buClr>
            </a:pPr>
            <a:r>
              <a:rPr lang="zh-TW" altLang="en-US" sz="2200" dirty="0">
                <a:solidFill>
                  <a:schemeClr val="tx1"/>
                </a:solidFill>
                <a:latin typeface="標楷體" pitchFamily="65" charset="-120"/>
                <a:ea typeface="標楷體" pitchFamily="65" charset="-120"/>
              </a:rPr>
              <a:t>         有明顯不同，且應順平。</a:t>
            </a:r>
          </a:p>
          <a:p>
            <a:pPr>
              <a:buClr>
                <a:schemeClr val="accent2"/>
              </a:buClr>
            </a:pPr>
            <a:endParaRPr lang="en-US" altLang="zh-TW" sz="2200" u="sng" dirty="0">
              <a:solidFill>
                <a:srgbClr val="FF0000"/>
              </a:solidFill>
              <a:latin typeface="標楷體" pitchFamily="65" charset="-120"/>
              <a:ea typeface="標楷體" pitchFamily="65" charset="-120"/>
            </a:endParaRPr>
          </a:p>
        </p:txBody>
      </p:sp>
      <p:grpSp>
        <p:nvGrpSpPr>
          <p:cNvPr id="2" name="群組 1">
            <a:extLst>
              <a:ext uri="{FF2B5EF4-FFF2-40B4-BE49-F238E27FC236}">
                <a16:creationId xmlns:a16="http://schemas.microsoft.com/office/drawing/2014/main" id="{A2E0C954-DB8C-40A1-BDF9-84E7A25A3103}"/>
              </a:ext>
            </a:extLst>
          </p:cNvPr>
          <p:cNvGrpSpPr/>
          <p:nvPr/>
        </p:nvGrpSpPr>
        <p:grpSpPr>
          <a:xfrm>
            <a:off x="6329843" y="2596253"/>
            <a:ext cx="3038856" cy="3200267"/>
            <a:chOff x="6393160" y="3128217"/>
            <a:chExt cx="3038856" cy="3200267"/>
          </a:xfrm>
        </p:grpSpPr>
        <p:pic>
          <p:nvPicPr>
            <p:cNvPr id="9" name="圖片 8" descr="樓梯轉折.jpg"/>
            <p:cNvPicPr>
              <a:picLocks noChangeAspect="1"/>
            </p:cNvPicPr>
            <p:nvPr/>
          </p:nvPicPr>
          <p:blipFill rotWithShape="1">
            <a:blip r:embed="rId3" cstate="print"/>
            <a:srcRect l="46870"/>
            <a:stretch/>
          </p:blipFill>
          <p:spPr>
            <a:xfrm>
              <a:off x="6393160" y="3128217"/>
              <a:ext cx="3038856" cy="3200267"/>
            </a:xfrm>
            <a:prstGeom prst="rect">
              <a:avLst/>
            </a:prstGeom>
          </p:spPr>
        </p:pic>
        <p:cxnSp>
          <p:nvCxnSpPr>
            <p:cNvPr id="11" name="直線接點 10"/>
            <p:cNvCxnSpPr/>
            <p:nvPr/>
          </p:nvCxnSpPr>
          <p:spPr>
            <a:xfrm>
              <a:off x="7329264" y="3212975"/>
              <a:ext cx="0" cy="2376264"/>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cxnSp>
          <p:nvCxnSpPr>
            <p:cNvPr id="12" name="直線接點 11"/>
            <p:cNvCxnSpPr/>
            <p:nvPr/>
          </p:nvCxnSpPr>
          <p:spPr>
            <a:xfrm>
              <a:off x="7173247" y="3212975"/>
              <a:ext cx="0" cy="2376264"/>
            </a:xfrm>
            <a:prstGeom prst="line">
              <a:avLst/>
            </a:prstGeom>
            <a:ln w="28575">
              <a:prstDash val="dash"/>
            </a:ln>
          </p:spPr>
          <p:style>
            <a:lnRef idx="1">
              <a:schemeClr val="accent2"/>
            </a:lnRef>
            <a:fillRef idx="0">
              <a:schemeClr val="accent2"/>
            </a:fillRef>
            <a:effectRef idx="0">
              <a:schemeClr val="accent2"/>
            </a:effectRef>
            <a:fontRef idx="minor">
              <a:schemeClr val="tx1"/>
            </a:fontRef>
          </p:style>
        </p:cxnSp>
      </p:grpSp>
      <p:sp>
        <p:nvSpPr>
          <p:cNvPr id="13" name="文字方塊 12"/>
          <p:cNvSpPr txBox="1"/>
          <p:nvPr/>
        </p:nvSpPr>
        <p:spPr>
          <a:xfrm>
            <a:off x="3841915" y="5959152"/>
            <a:ext cx="2730303" cy="369332"/>
          </a:xfrm>
          <a:prstGeom prst="rect">
            <a:avLst/>
          </a:prstGeom>
        </p:spPr>
        <p:style>
          <a:lnRef idx="3">
            <a:schemeClr val="lt1"/>
          </a:lnRef>
          <a:fillRef idx="1">
            <a:schemeClr val="accent2"/>
          </a:fillRef>
          <a:effectRef idx="1">
            <a:schemeClr val="accent2"/>
          </a:effectRef>
          <a:fontRef idx="minor">
            <a:schemeClr val="lt1"/>
          </a:fontRef>
        </p:style>
        <p:txBody>
          <a:bodyPr wrap="square" rtlCol="0">
            <a:spAutoFit/>
          </a:bodyPr>
          <a:lstStyle/>
          <a:p>
            <a:r>
              <a:rPr lang="zh-TW" altLang="en-US" dirty="0">
                <a:latin typeface="標楷體" pitchFamily="65" charset="-120"/>
                <a:ea typeface="標楷體" pitchFamily="65" charset="-120"/>
              </a:rPr>
              <a:t>起始之梯級至少退一階</a:t>
            </a:r>
          </a:p>
        </p:txBody>
      </p:sp>
      <p:sp>
        <p:nvSpPr>
          <p:cNvPr id="10" name="文字方塊 9"/>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樓梯</a:t>
            </a:r>
          </a:p>
        </p:txBody>
      </p:sp>
      <p:sp>
        <p:nvSpPr>
          <p:cNvPr id="14" name="矩形 13"/>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5"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7-39</a:t>
            </a:r>
          </a:p>
        </p:txBody>
      </p:sp>
      <p:sp>
        <p:nvSpPr>
          <p:cNvPr id="16" name="矩形 1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9" name="object 14">
            <a:extLst>
              <a:ext uri="{FF2B5EF4-FFF2-40B4-BE49-F238E27FC236}">
                <a16:creationId xmlns:a16="http://schemas.microsoft.com/office/drawing/2014/main" id="{0BB6E7EF-0E90-4D6F-8B6B-55EA283A2498}"/>
              </a:ext>
            </a:extLst>
          </p:cNvPr>
          <p:cNvSpPr/>
          <p:nvPr/>
        </p:nvSpPr>
        <p:spPr>
          <a:xfrm>
            <a:off x="728062" y="2900448"/>
            <a:ext cx="2125599" cy="2508250"/>
          </a:xfrm>
          <a:prstGeom prst="rect">
            <a:avLst/>
          </a:prstGeom>
          <a:blipFill>
            <a:blip r:embed="rId4" cstate="print"/>
            <a:stretch>
              <a:fillRect/>
            </a:stretch>
          </a:blipFill>
        </p:spPr>
        <p:txBody>
          <a:bodyPr wrap="square" lIns="0" tIns="0" rIns="0" bIns="0" rtlCol="0"/>
          <a:lstStyle/>
          <a:p>
            <a:endParaRPr/>
          </a:p>
        </p:txBody>
      </p:sp>
      <p:sp>
        <p:nvSpPr>
          <p:cNvPr id="20" name="object 10">
            <a:extLst>
              <a:ext uri="{FF2B5EF4-FFF2-40B4-BE49-F238E27FC236}">
                <a16:creationId xmlns:a16="http://schemas.microsoft.com/office/drawing/2014/main" id="{C6A28419-4BB8-4980-AFCD-EA3884A62E81}"/>
              </a:ext>
            </a:extLst>
          </p:cNvPr>
          <p:cNvSpPr/>
          <p:nvPr/>
        </p:nvSpPr>
        <p:spPr>
          <a:xfrm>
            <a:off x="3085759" y="2717242"/>
            <a:ext cx="3595751" cy="2698749"/>
          </a:xfrm>
          <a:prstGeom prst="rect">
            <a:avLst/>
          </a:prstGeom>
          <a:blipFill>
            <a:blip r:embed="rId5" cstate="print"/>
            <a:stretch>
              <a:fillRect/>
            </a:stretch>
          </a:blipFill>
        </p:spPr>
        <p:txBody>
          <a:bodyPr wrap="square" lIns="0" tIns="0" rIns="0" bIns="0" rtlCol="0"/>
          <a:lstStyle/>
          <a:p>
            <a:endParaRPr/>
          </a:p>
        </p:txBody>
      </p:sp>
      <p:sp>
        <p:nvSpPr>
          <p:cNvPr id="21" name="object 12">
            <a:extLst>
              <a:ext uri="{FF2B5EF4-FFF2-40B4-BE49-F238E27FC236}">
                <a16:creationId xmlns:a16="http://schemas.microsoft.com/office/drawing/2014/main" id="{4D3DE53F-F575-4C21-BA38-85B05E824638}"/>
              </a:ext>
            </a:extLst>
          </p:cNvPr>
          <p:cNvSpPr txBox="1"/>
          <p:nvPr/>
        </p:nvSpPr>
        <p:spPr>
          <a:xfrm>
            <a:off x="3960026" y="5550543"/>
            <a:ext cx="1849755" cy="228600"/>
          </a:xfrm>
          <a:prstGeom prst="rect">
            <a:avLst/>
          </a:prstGeom>
        </p:spPr>
        <p:txBody>
          <a:bodyPr vert="horz" wrap="square" lIns="0" tIns="0" rIns="0" bIns="0" rtlCol="0">
            <a:spAutoFit/>
          </a:bodyPr>
          <a:lstStyle/>
          <a:p>
            <a:pPr marL="12700">
              <a:lnSpc>
                <a:spcPct val="100000"/>
              </a:lnSpc>
            </a:pPr>
            <a:r>
              <a:rPr sz="1600" b="1" spc="-20" dirty="0">
                <a:latin typeface="微軟正黑體"/>
                <a:cs typeface="微軟正黑體"/>
              </a:rPr>
              <a:t>防滑條設置參考案例</a:t>
            </a:r>
            <a:endParaRPr sz="1600">
              <a:latin typeface="微軟正黑體"/>
              <a:cs typeface="微軟正黑體"/>
            </a:endParaRPr>
          </a:p>
        </p:txBody>
      </p:sp>
    </p:spTree>
    <p:extLst>
      <p:ext uri="{BB962C8B-B14F-4D97-AF65-F5344CB8AC3E}">
        <p14:creationId xmlns:p14="http://schemas.microsoft.com/office/powerpoint/2010/main" val="1186547355"/>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704528" y="1268760"/>
            <a:ext cx="3666407" cy="1785104"/>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chemeClr val="accent2"/>
              </a:buClr>
            </a:pPr>
            <a:r>
              <a:rPr lang="zh-TW" altLang="en-US" sz="2200" u="sng" dirty="0">
                <a:solidFill>
                  <a:srgbClr val="FF0000"/>
                </a:solidFill>
                <a:latin typeface="標楷體" pitchFamily="65" charset="-120"/>
                <a:ea typeface="標楷體" pitchFamily="65" charset="-120"/>
              </a:rPr>
              <a:t>扶手端部處理</a:t>
            </a:r>
            <a:endParaRPr lang="en-US" altLang="zh-TW" sz="2200" dirty="0">
              <a:solidFill>
                <a:srgbClr val="FF0000"/>
              </a:solidFill>
              <a:latin typeface="標楷體" pitchFamily="65" charset="-120"/>
              <a:ea typeface="標楷體" pitchFamily="65" charset="-120"/>
            </a:endParaRPr>
          </a:p>
          <a:p>
            <a:pPr>
              <a:buClr>
                <a:schemeClr val="accent2"/>
              </a:buClr>
            </a:pPr>
            <a:r>
              <a:rPr lang="en-US" altLang="zh-TW" sz="2200" dirty="0">
                <a:solidFill>
                  <a:schemeClr val="tx1"/>
                </a:solidFill>
                <a:latin typeface="標楷體" pitchFamily="65" charset="-120"/>
                <a:ea typeface="標楷體" pitchFamily="65" charset="-120"/>
              </a:rPr>
              <a:t>1.</a:t>
            </a:r>
            <a:r>
              <a:rPr lang="zh-TW" altLang="en-US" sz="2200" dirty="0">
                <a:solidFill>
                  <a:schemeClr val="tx1"/>
                </a:solidFill>
                <a:latin typeface="標楷體" pitchFamily="65" charset="-120"/>
                <a:ea typeface="標楷體" pitchFamily="65" charset="-120"/>
              </a:rPr>
              <a:t>水平延伸</a:t>
            </a:r>
            <a:r>
              <a:rPr lang="en-US" altLang="zh-TW" sz="2200" dirty="0">
                <a:solidFill>
                  <a:schemeClr val="tx1"/>
                </a:solidFill>
                <a:latin typeface="標楷體" pitchFamily="65" charset="-120"/>
                <a:ea typeface="標楷體" pitchFamily="65" charset="-120"/>
              </a:rPr>
              <a:t>30</a:t>
            </a:r>
            <a:r>
              <a:rPr lang="zh-TW" altLang="en-US" sz="2200" dirty="0">
                <a:solidFill>
                  <a:schemeClr val="tx1"/>
                </a:solidFill>
                <a:latin typeface="標楷體" pitchFamily="65" charset="-120"/>
                <a:ea typeface="標楷體" pitchFamily="65" charset="-120"/>
              </a:rPr>
              <a:t>公分</a:t>
            </a:r>
            <a:endParaRPr lang="en-US" altLang="zh-TW" sz="2200" dirty="0">
              <a:solidFill>
                <a:schemeClr val="tx1"/>
              </a:solidFill>
              <a:latin typeface="標楷體" pitchFamily="65" charset="-120"/>
              <a:ea typeface="標楷體" pitchFamily="65" charset="-120"/>
            </a:endParaRPr>
          </a:p>
          <a:p>
            <a:pPr>
              <a:buClr>
                <a:schemeClr val="accent2"/>
              </a:buClr>
            </a:pPr>
            <a:r>
              <a:rPr lang="en-US" altLang="zh-TW" sz="2200" dirty="0">
                <a:solidFill>
                  <a:schemeClr val="tx1"/>
                </a:solidFill>
                <a:latin typeface="標楷體" pitchFamily="65" charset="-120"/>
                <a:ea typeface="標楷體" pitchFamily="65" charset="-120"/>
              </a:rPr>
              <a:t>2.</a:t>
            </a:r>
            <a:r>
              <a:rPr lang="zh-TW" altLang="en-US" sz="2200" dirty="0">
                <a:solidFill>
                  <a:schemeClr val="tx1"/>
                </a:solidFill>
                <a:latin typeface="標楷體" pitchFamily="65" charset="-120"/>
                <a:ea typeface="標楷體" pitchFamily="65" charset="-120"/>
              </a:rPr>
              <a:t>防勾撞</a:t>
            </a:r>
            <a:endParaRPr lang="en-US" altLang="zh-TW" sz="2200" dirty="0">
              <a:solidFill>
                <a:schemeClr val="tx1"/>
              </a:solidFill>
              <a:latin typeface="標楷體" pitchFamily="65" charset="-120"/>
              <a:ea typeface="標楷體" pitchFamily="65" charset="-120"/>
            </a:endParaRPr>
          </a:p>
          <a:p>
            <a:pPr>
              <a:buClr>
                <a:schemeClr val="accent2"/>
              </a:buClr>
            </a:pPr>
            <a:r>
              <a:rPr lang="en-US" altLang="zh-TW" sz="2200" dirty="0">
                <a:solidFill>
                  <a:schemeClr val="tx1"/>
                </a:solidFill>
                <a:latin typeface="標楷體" pitchFamily="65" charset="-120"/>
                <a:ea typeface="標楷體" pitchFamily="65" charset="-120"/>
              </a:rPr>
              <a:t>3.</a:t>
            </a:r>
            <a:r>
              <a:rPr lang="zh-TW" altLang="en-US" sz="2200" dirty="0">
                <a:solidFill>
                  <a:schemeClr val="tx1"/>
                </a:solidFill>
                <a:latin typeface="標楷體" pitchFamily="65" charset="-120"/>
                <a:ea typeface="標楷體" pitchFamily="65" charset="-120"/>
              </a:rPr>
              <a:t>延伸應水平</a:t>
            </a:r>
            <a:endParaRPr lang="en-US" altLang="zh-TW" sz="2200" dirty="0">
              <a:solidFill>
                <a:schemeClr val="tx1"/>
              </a:solidFill>
              <a:latin typeface="標楷體" pitchFamily="65" charset="-120"/>
              <a:ea typeface="標楷體" pitchFamily="65" charset="-120"/>
            </a:endParaRPr>
          </a:p>
          <a:p>
            <a:pPr>
              <a:buClr>
                <a:schemeClr val="accent2"/>
              </a:buClr>
            </a:pPr>
            <a:r>
              <a:rPr lang="en-US" altLang="zh-TW" sz="2200" dirty="0">
                <a:solidFill>
                  <a:schemeClr val="tx1"/>
                </a:solidFill>
                <a:latin typeface="標楷體" pitchFamily="65" charset="-120"/>
                <a:ea typeface="標楷體" pitchFamily="65" charset="-120"/>
              </a:rPr>
              <a:t>4.</a:t>
            </a:r>
            <a:r>
              <a:rPr lang="zh-TW" altLang="en-US" sz="2200" dirty="0">
                <a:solidFill>
                  <a:schemeClr val="tx1"/>
                </a:solidFill>
                <a:latin typeface="標楷體" pitchFamily="65" charset="-120"/>
                <a:ea typeface="標楷體" pitchFamily="65" charset="-120"/>
              </a:rPr>
              <a:t>扶手不可突出於走道上</a:t>
            </a:r>
            <a:endParaRPr lang="en-US" altLang="zh-TW" sz="2200" dirty="0">
              <a:solidFill>
                <a:schemeClr val="tx1"/>
              </a:solidFill>
              <a:latin typeface="標楷體" pitchFamily="65" charset="-120"/>
              <a:ea typeface="標楷體" pitchFamily="65" charset="-120"/>
            </a:endParaRPr>
          </a:p>
        </p:txBody>
      </p:sp>
      <p:pic>
        <p:nvPicPr>
          <p:cNvPr id="10" name="圖片 9" descr="樓梯扶手顏深.jpg"/>
          <p:cNvPicPr>
            <a:picLocks noChangeAspect="1"/>
          </p:cNvPicPr>
          <p:nvPr/>
        </p:nvPicPr>
        <p:blipFill>
          <a:blip r:embed="rId3" cstate="print"/>
          <a:stretch>
            <a:fillRect/>
          </a:stretch>
        </p:blipFill>
        <p:spPr>
          <a:xfrm>
            <a:off x="4952999" y="3789039"/>
            <a:ext cx="3528393" cy="2405875"/>
          </a:xfrm>
          <a:prstGeom prst="rect">
            <a:avLst/>
          </a:prstGeom>
        </p:spPr>
      </p:pic>
      <p:pic>
        <p:nvPicPr>
          <p:cNvPr id="11" name="圖片 10" descr="扶手延伸水平-2.jpg"/>
          <p:cNvPicPr>
            <a:picLocks noChangeAspect="1"/>
          </p:cNvPicPr>
          <p:nvPr/>
        </p:nvPicPr>
        <p:blipFill>
          <a:blip r:embed="rId4" cstate="print"/>
          <a:stretch>
            <a:fillRect/>
          </a:stretch>
        </p:blipFill>
        <p:spPr>
          <a:xfrm>
            <a:off x="704734" y="3789040"/>
            <a:ext cx="3718589" cy="2448272"/>
          </a:xfrm>
          <a:prstGeom prst="rect">
            <a:avLst/>
          </a:prstGeom>
        </p:spPr>
      </p:pic>
      <p:pic>
        <p:nvPicPr>
          <p:cNvPr id="12" name="圖片 11" descr="樓梯扶手水平延伸-3.jpg"/>
          <p:cNvPicPr>
            <a:picLocks noChangeAspect="1"/>
          </p:cNvPicPr>
          <p:nvPr/>
        </p:nvPicPr>
        <p:blipFill>
          <a:blip r:embed="rId5" cstate="print"/>
          <a:stretch>
            <a:fillRect/>
          </a:stretch>
        </p:blipFill>
        <p:spPr>
          <a:xfrm>
            <a:off x="4953000" y="1268760"/>
            <a:ext cx="3528392" cy="2358355"/>
          </a:xfrm>
          <a:prstGeom prst="rect">
            <a:avLst/>
          </a:prstGeom>
        </p:spPr>
      </p:pic>
      <p:sp>
        <p:nvSpPr>
          <p:cNvPr id="13" name="文字方塊 12"/>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樓梯</a:t>
            </a:r>
          </a:p>
        </p:txBody>
      </p:sp>
      <p:sp>
        <p:nvSpPr>
          <p:cNvPr id="14" name="矩形 13"/>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5"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7-40</a:t>
            </a:r>
          </a:p>
        </p:txBody>
      </p:sp>
      <p:sp>
        <p:nvSpPr>
          <p:cNvPr id="9" name="矩形 8"/>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96484928"/>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632520" y="1196752"/>
            <a:ext cx="8064896" cy="1008112"/>
          </a:xfrm>
          <a:prstGeom prst="rect">
            <a:avLst/>
          </a:prstGeom>
          <a:ln>
            <a:noFill/>
          </a:ln>
        </p:spPr>
        <p:txBody>
          <a:bodyPr vert="horz" lIns="0" tIns="0" rIns="18287"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zh-TW" altLang="en-US" sz="3200" dirty="0">
                <a:solidFill>
                  <a:schemeClr val="tx1"/>
                </a:solidFill>
                <a:effectLst/>
                <a:latin typeface="標楷體" panose="03000509000000000000" pitchFamily="65" charset="-120"/>
                <a:ea typeface="標楷體" panose="03000509000000000000" pitchFamily="65" charset="-120"/>
              </a:rPr>
              <a:t>二</a:t>
            </a:r>
            <a:r>
              <a:rPr lang="zh-TW" altLang="en-US" sz="3200" dirty="0">
                <a:solidFill>
                  <a:schemeClr val="tx1"/>
                </a:solidFill>
                <a:effectLst/>
                <a:latin typeface="標楷體"/>
                <a:ea typeface="標楷體"/>
              </a:rPr>
              <a:t>、</a:t>
            </a:r>
            <a:r>
              <a:rPr lang="zh-TW" altLang="en-US" sz="3200" dirty="0">
                <a:solidFill>
                  <a:schemeClr val="tx1"/>
                </a:solidFill>
                <a:effectLst/>
                <a:latin typeface="標楷體" panose="03000509000000000000" pitchFamily="65" charset="-120"/>
                <a:ea typeface="標楷體" panose="03000509000000000000" pitchFamily="65" charset="-120"/>
              </a:rPr>
              <a:t>補領建築執照</a:t>
            </a:r>
            <a:endParaRPr lang="en-US" altLang="zh-TW" sz="3200" dirty="0">
              <a:solidFill>
                <a:schemeClr val="tx1"/>
              </a:solidFill>
              <a:effectLst/>
              <a:latin typeface="標楷體" panose="03000509000000000000" pitchFamily="65" charset="-120"/>
              <a:ea typeface="標楷體" panose="03000509000000000000" pitchFamily="65" charset="-120"/>
            </a:endParaRPr>
          </a:p>
          <a:p>
            <a:pPr algn="ct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一</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、舊有房屋證明</a:t>
            </a:r>
            <a:r>
              <a:rPr lang="en-US" altLang="zh-TW" sz="1800" b="0" dirty="0">
                <a:solidFill>
                  <a:schemeClr val="tx1"/>
                </a:solidFill>
                <a:effectLst/>
                <a:latin typeface="標楷體" pitchFamily="65" charset="-120"/>
                <a:ea typeface="標楷體" pitchFamily="65" charset="-120"/>
              </a:rPr>
              <a:t>………………………………………………………………2-1</a:t>
            </a:r>
          </a:p>
          <a:p>
            <a:pPr algn="ctr"/>
            <a:r>
              <a:rPr lang="en-US" altLang="zh-TW" sz="1800" b="0" dirty="0">
                <a:solidFill>
                  <a:schemeClr val="tx1"/>
                </a:solidFill>
                <a:effectLst/>
                <a:latin typeface="標楷體" pitchFamily="65" charset="-120"/>
                <a:ea typeface="標楷體"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二</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、逕為申請使用執照</a:t>
            </a:r>
            <a:r>
              <a:rPr lang="en-US" altLang="zh-TW" sz="1800" b="0" dirty="0">
                <a:solidFill>
                  <a:schemeClr val="tx1"/>
                </a:solidFill>
                <a:latin typeface="標楷體" pitchFamily="65" charset="-120"/>
                <a:ea typeface="標楷體" pitchFamily="65" charset="-120"/>
              </a:rPr>
              <a:t>…………………………………………………………</a:t>
            </a:r>
            <a:r>
              <a:rPr lang="en-US" altLang="zh-TW" sz="1800" b="0" dirty="0">
                <a:solidFill>
                  <a:schemeClr val="tx1"/>
                </a:solidFill>
                <a:effectLst/>
                <a:latin typeface="標楷體" pitchFamily="65" charset="-120"/>
                <a:ea typeface="標楷體" pitchFamily="65" charset="-120"/>
              </a:rPr>
              <a:t>2-2</a:t>
            </a:r>
          </a:p>
        </p:txBody>
      </p:sp>
      <p:sp>
        <p:nvSpPr>
          <p:cNvPr id="3" name="矩形 2"/>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56731784"/>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文字方塊 7"/>
          <p:cNvSpPr txBox="1"/>
          <p:nvPr/>
        </p:nvSpPr>
        <p:spPr>
          <a:xfrm>
            <a:off x="634869" y="1254289"/>
            <a:ext cx="4368485" cy="11079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chemeClr val="accent2"/>
              </a:buClr>
              <a:buFont typeface="Wingdings" pitchFamily="2" charset="2"/>
              <a:buChar char="n"/>
            </a:pPr>
            <a:r>
              <a:rPr lang="en-US" altLang="zh-TW" sz="2200" dirty="0">
                <a:solidFill>
                  <a:schemeClr val="tx1"/>
                </a:solidFill>
                <a:latin typeface="標楷體" pitchFamily="65" charset="-120"/>
                <a:ea typeface="標楷體" pitchFamily="65" charset="-120"/>
              </a:rPr>
              <a:t>306.1</a:t>
            </a:r>
            <a:r>
              <a:rPr lang="zh-TW" altLang="en-US" sz="2200" dirty="0">
                <a:solidFill>
                  <a:schemeClr val="tx1"/>
                </a:solidFill>
                <a:latin typeface="標楷體" pitchFamily="65" charset="-120"/>
                <a:ea typeface="標楷體" pitchFamily="65" charset="-120"/>
              </a:rPr>
              <a:t>：</a:t>
            </a:r>
            <a:r>
              <a:rPr lang="zh-TW" altLang="en-US" sz="2200" u="sng" dirty="0">
                <a:solidFill>
                  <a:srgbClr val="FF0000"/>
                </a:solidFill>
                <a:latin typeface="標楷體" pitchFamily="65" charset="-120"/>
                <a:ea typeface="標楷體" pitchFamily="65" charset="-120"/>
              </a:rPr>
              <a:t>終端警示</a:t>
            </a:r>
            <a:endParaRPr lang="en-US" altLang="zh-TW" sz="2200" u="sng" dirty="0">
              <a:solidFill>
                <a:srgbClr val="FF0000"/>
              </a:solidFill>
              <a:latin typeface="標楷體" pitchFamily="65" charset="-120"/>
              <a:ea typeface="標楷體" pitchFamily="65" charset="-120"/>
            </a:endParaRPr>
          </a:p>
          <a:p>
            <a:pPr>
              <a:buClr>
                <a:schemeClr val="accent2"/>
              </a:buClr>
            </a:pPr>
            <a:r>
              <a:rPr lang="zh-TW" altLang="en-US" sz="2200" dirty="0">
                <a:solidFill>
                  <a:schemeClr val="tx1"/>
                </a:solidFill>
                <a:latin typeface="標楷體" pitchFamily="65" charset="-120"/>
                <a:ea typeface="標楷體" pitchFamily="65" charset="-120"/>
              </a:rPr>
              <a:t>距梯級終端</a:t>
            </a:r>
            <a:r>
              <a:rPr lang="en-US" altLang="zh-TW" sz="2200" dirty="0">
                <a:solidFill>
                  <a:schemeClr val="tx1"/>
                </a:solidFill>
                <a:latin typeface="標楷體" pitchFamily="65" charset="-120"/>
                <a:ea typeface="標楷體" pitchFamily="65" charset="-120"/>
              </a:rPr>
              <a:t>30</a:t>
            </a:r>
            <a:r>
              <a:rPr lang="zh-TW" altLang="en-US" sz="2200" dirty="0">
                <a:solidFill>
                  <a:schemeClr val="tx1"/>
                </a:solidFill>
                <a:latin typeface="標楷體" pitchFamily="65" charset="-120"/>
                <a:ea typeface="標楷體" pitchFamily="65" charset="-120"/>
              </a:rPr>
              <a:t>公分處，應設置深度</a:t>
            </a:r>
            <a:r>
              <a:rPr lang="en-US" altLang="zh-TW" sz="2200" dirty="0">
                <a:solidFill>
                  <a:schemeClr val="tx1"/>
                </a:solidFill>
                <a:latin typeface="標楷體" pitchFamily="65" charset="-120"/>
                <a:ea typeface="標楷體" pitchFamily="65" charset="-120"/>
              </a:rPr>
              <a:t>30-60</a:t>
            </a:r>
            <a:r>
              <a:rPr lang="zh-TW" altLang="en-US" sz="2200" dirty="0">
                <a:solidFill>
                  <a:schemeClr val="tx1"/>
                </a:solidFill>
                <a:latin typeface="標楷體" pitchFamily="65" charset="-120"/>
                <a:ea typeface="標楷體" pitchFamily="65" charset="-120"/>
              </a:rPr>
              <a:t>公分之警示設施</a:t>
            </a:r>
            <a:endParaRPr lang="en-US" altLang="zh-TW" sz="2200" u="sng" dirty="0">
              <a:solidFill>
                <a:srgbClr val="FF0000"/>
              </a:solidFill>
              <a:latin typeface="標楷體" pitchFamily="65" charset="-120"/>
              <a:ea typeface="標楷體" pitchFamily="65" charset="-120"/>
            </a:endParaRPr>
          </a:p>
        </p:txBody>
      </p:sp>
      <p:sp>
        <p:nvSpPr>
          <p:cNvPr id="9" name="文字方塊 8"/>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樓梯</a:t>
            </a:r>
          </a:p>
        </p:txBody>
      </p:sp>
      <p:sp>
        <p:nvSpPr>
          <p:cNvPr id="12" name="矩形 11"/>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3"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7-41</a:t>
            </a:r>
          </a:p>
        </p:txBody>
      </p:sp>
      <p:sp>
        <p:nvSpPr>
          <p:cNvPr id="14" name="矩形 13"/>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5" name="object 9">
            <a:extLst>
              <a:ext uri="{FF2B5EF4-FFF2-40B4-BE49-F238E27FC236}">
                <a16:creationId xmlns:a16="http://schemas.microsoft.com/office/drawing/2014/main" id="{80DC2C06-C515-487D-9AB1-57DA2DC0E7A7}"/>
              </a:ext>
            </a:extLst>
          </p:cNvPr>
          <p:cNvSpPr/>
          <p:nvPr/>
        </p:nvSpPr>
        <p:spPr>
          <a:xfrm>
            <a:off x="345784" y="2924944"/>
            <a:ext cx="5655915" cy="3320186"/>
          </a:xfrm>
          <a:prstGeom prst="rect">
            <a:avLst/>
          </a:prstGeom>
          <a:blipFill>
            <a:blip r:embed="rId3" cstate="print"/>
            <a:stretch>
              <a:fillRect/>
            </a:stretch>
          </a:blipFill>
        </p:spPr>
        <p:txBody>
          <a:bodyPr wrap="square" lIns="0" tIns="0" rIns="0" bIns="0" rtlCol="0"/>
          <a:lstStyle/>
          <a:p>
            <a:endParaRPr/>
          </a:p>
        </p:txBody>
      </p:sp>
      <p:sp>
        <p:nvSpPr>
          <p:cNvPr id="16" name="object 3">
            <a:extLst>
              <a:ext uri="{FF2B5EF4-FFF2-40B4-BE49-F238E27FC236}">
                <a16:creationId xmlns:a16="http://schemas.microsoft.com/office/drawing/2014/main" id="{F1D5EFA0-F17D-4C9E-AB82-8EC530FA28C4}"/>
              </a:ext>
            </a:extLst>
          </p:cNvPr>
          <p:cNvSpPr txBox="1"/>
          <p:nvPr/>
        </p:nvSpPr>
        <p:spPr>
          <a:xfrm>
            <a:off x="6170264" y="3219319"/>
            <a:ext cx="3268979" cy="228600"/>
          </a:xfrm>
          <a:prstGeom prst="rect">
            <a:avLst/>
          </a:prstGeom>
        </p:spPr>
        <p:txBody>
          <a:bodyPr vert="horz" wrap="square" lIns="0" tIns="0" rIns="0" bIns="0" rtlCol="0">
            <a:spAutoFit/>
          </a:bodyPr>
          <a:lstStyle/>
          <a:p>
            <a:pPr marL="12700">
              <a:lnSpc>
                <a:spcPct val="100000"/>
              </a:lnSpc>
            </a:pPr>
            <a:r>
              <a:rPr sz="1600" b="1" spc="-20" dirty="0">
                <a:latin typeface="微軟正黑體"/>
                <a:cs typeface="微軟正黑體"/>
              </a:rPr>
              <a:t>以不同材質及顏色設置警示設施案例</a:t>
            </a:r>
            <a:endParaRPr sz="1600">
              <a:latin typeface="微軟正黑體"/>
              <a:cs typeface="微軟正黑體"/>
            </a:endParaRPr>
          </a:p>
        </p:txBody>
      </p:sp>
      <p:sp>
        <p:nvSpPr>
          <p:cNvPr id="17" name="object 11">
            <a:extLst>
              <a:ext uri="{FF2B5EF4-FFF2-40B4-BE49-F238E27FC236}">
                <a16:creationId xmlns:a16="http://schemas.microsoft.com/office/drawing/2014/main" id="{702455B9-5F10-4464-8D79-E7049DC66342}"/>
              </a:ext>
            </a:extLst>
          </p:cNvPr>
          <p:cNvSpPr/>
          <p:nvPr/>
        </p:nvSpPr>
        <p:spPr>
          <a:xfrm>
            <a:off x="6091398" y="529516"/>
            <a:ext cx="3495675" cy="2620899"/>
          </a:xfrm>
          <a:prstGeom prst="rect">
            <a:avLst/>
          </a:prstGeom>
          <a:blipFill>
            <a:blip r:embed="rId4"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82806580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656523" y="1268760"/>
            <a:ext cx="4368485" cy="1107996"/>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chemeClr val="accent2"/>
              </a:buClr>
              <a:buFont typeface="Wingdings" pitchFamily="2" charset="2"/>
              <a:buChar char="n"/>
            </a:pPr>
            <a:r>
              <a:rPr lang="en-US" altLang="zh-TW" sz="2200" dirty="0">
                <a:solidFill>
                  <a:schemeClr val="tx1"/>
                </a:solidFill>
                <a:latin typeface="標楷體" pitchFamily="65" charset="-120"/>
                <a:ea typeface="標楷體" pitchFamily="65" charset="-120"/>
              </a:rPr>
              <a:t>302.1</a:t>
            </a:r>
            <a:r>
              <a:rPr lang="zh-TW" altLang="en-US" sz="2200" dirty="0">
                <a:solidFill>
                  <a:schemeClr val="tx1"/>
                </a:solidFill>
                <a:latin typeface="標楷體" pitchFamily="65" charset="-120"/>
                <a:ea typeface="標楷體" pitchFamily="65" charset="-120"/>
              </a:rPr>
              <a:t>：樓梯型式：不得設置梯級間無垂直板之露空式樓梯（如圖</a:t>
            </a:r>
            <a:r>
              <a:rPr lang="en-US" altLang="zh-TW" sz="2200" dirty="0">
                <a:solidFill>
                  <a:schemeClr val="tx1"/>
                </a:solidFill>
                <a:latin typeface="標楷體" pitchFamily="65" charset="-120"/>
                <a:ea typeface="標楷體" pitchFamily="65" charset="-120"/>
              </a:rPr>
              <a:t>302.1</a:t>
            </a:r>
            <a:r>
              <a:rPr lang="zh-TW" altLang="en-US" sz="2200" dirty="0">
                <a:solidFill>
                  <a:schemeClr val="tx1"/>
                </a:solidFill>
                <a:latin typeface="標楷體" pitchFamily="65" charset="-120"/>
                <a:ea typeface="標楷體" pitchFamily="65" charset="-120"/>
              </a:rPr>
              <a:t>）。</a:t>
            </a:r>
            <a:endParaRPr lang="en-US" altLang="zh-TW" sz="2200" dirty="0">
              <a:solidFill>
                <a:schemeClr val="tx1"/>
              </a:solidFill>
              <a:latin typeface="標楷體" pitchFamily="65" charset="-120"/>
              <a:ea typeface="標楷體" pitchFamily="65" charset="-120"/>
            </a:endParaRPr>
          </a:p>
        </p:txBody>
      </p:sp>
      <p:pic>
        <p:nvPicPr>
          <p:cNvPr id="11" name="圖片 10" descr="樓梯防護緣-1.jpg"/>
          <p:cNvPicPr>
            <a:picLocks noChangeAspect="1"/>
          </p:cNvPicPr>
          <p:nvPr/>
        </p:nvPicPr>
        <p:blipFill>
          <a:blip r:embed="rId3" cstate="print"/>
          <a:stretch>
            <a:fillRect/>
          </a:stretch>
        </p:blipFill>
        <p:spPr>
          <a:xfrm>
            <a:off x="5688525" y="3593176"/>
            <a:ext cx="3410574" cy="2361167"/>
          </a:xfrm>
          <a:prstGeom prst="rect">
            <a:avLst/>
          </a:prstGeom>
        </p:spPr>
      </p:pic>
      <p:pic>
        <p:nvPicPr>
          <p:cNvPr id="12" name="圖片 11" descr="樓梯防護措施-2.jpg"/>
          <p:cNvPicPr>
            <a:picLocks noChangeAspect="1"/>
          </p:cNvPicPr>
          <p:nvPr/>
        </p:nvPicPr>
        <p:blipFill>
          <a:blip r:embed="rId4" cstate="print"/>
          <a:stretch>
            <a:fillRect/>
          </a:stretch>
        </p:blipFill>
        <p:spPr>
          <a:xfrm>
            <a:off x="5688525" y="771712"/>
            <a:ext cx="3399821" cy="2480517"/>
          </a:xfrm>
          <a:prstGeom prst="rect">
            <a:avLst/>
          </a:prstGeom>
        </p:spPr>
      </p:pic>
      <p:sp>
        <p:nvSpPr>
          <p:cNvPr id="8" name="文字方塊 7"/>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樓梯</a:t>
            </a:r>
          </a:p>
        </p:txBody>
      </p:sp>
      <p:sp>
        <p:nvSpPr>
          <p:cNvPr id="13" name="矩形 12"/>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7-42</a:t>
            </a:r>
          </a:p>
        </p:txBody>
      </p:sp>
      <p:sp>
        <p:nvSpPr>
          <p:cNvPr id="9" name="矩形 8"/>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5" name="object 10">
            <a:extLst>
              <a:ext uri="{FF2B5EF4-FFF2-40B4-BE49-F238E27FC236}">
                <a16:creationId xmlns:a16="http://schemas.microsoft.com/office/drawing/2014/main" id="{36729AC1-A0D5-4F07-8AF5-BEEADB4DE906}"/>
              </a:ext>
            </a:extLst>
          </p:cNvPr>
          <p:cNvSpPr txBox="1"/>
          <p:nvPr/>
        </p:nvSpPr>
        <p:spPr>
          <a:xfrm>
            <a:off x="1665872" y="5971336"/>
            <a:ext cx="762635" cy="228600"/>
          </a:xfrm>
          <a:prstGeom prst="rect">
            <a:avLst/>
          </a:prstGeom>
        </p:spPr>
        <p:txBody>
          <a:bodyPr vert="horz" wrap="square" lIns="0" tIns="0" rIns="0" bIns="0" rtlCol="0">
            <a:spAutoFit/>
          </a:bodyPr>
          <a:lstStyle/>
          <a:p>
            <a:pPr marL="12700">
              <a:lnSpc>
                <a:spcPct val="100000"/>
              </a:lnSpc>
            </a:pPr>
            <a:r>
              <a:rPr sz="1600" b="1" spc="-20" dirty="0">
                <a:latin typeface="微軟正黑體"/>
                <a:cs typeface="微軟正黑體"/>
              </a:rPr>
              <a:t>圖</a:t>
            </a:r>
            <a:r>
              <a:rPr sz="1600" b="1" spc="-10" dirty="0">
                <a:latin typeface="微軟正黑體"/>
                <a:cs typeface="微軟正黑體"/>
              </a:rPr>
              <a:t>3</a:t>
            </a:r>
            <a:r>
              <a:rPr sz="1600" b="1" spc="-20" dirty="0">
                <a:latin typeface="微軟正黑體"/>
                <a:cs typeface="微軟正黑體"/>
              </a:rPr>
              <a:t>0</a:t>
            </a:r>
            <a:r>
              <a:rPr sz="1600" b="1" spc="-10" dirty="0">
                <a:latin typeface="微軟正黑體"/>
                <a:cs typeface="微軟正黑體"/>
              </a:rPr>
              <a:t>2.1</a:t>
            </a:r>
            <a:endParaRPr sz="1600" dirty="0">
              <a:latin typeface="微軟正黑體"/>
              <a:cs typeface="微軟正黑體"/>
            </a:endParaRPr>
          </a:p>
        </p:txBody>
      </p:sp>
      <p:sp>
        <p:nvSpPr>
          <p:cNvPr id="16" name="object 13">
            <a:extLst>
              <a:ext uri="{FF2B5EF4-FFF2-40B4-BE49-F238E27FC236}">
                <a16:creationId xmlns:a16="http://schemas.microsoft.com/office/drawing/2014/main" id="{54D656BF-D632-4048-9793-80EDF902E984}"/>
              </a:ext>
            </a:extLst>
          </p:cNvPr>
          <p:cNvSpPr/>
          <p:nvPr/>
        </p:nvSpPr>
        <p:spPr>
          <a:xfrm>
            <a:off x="1028777" y="3283748"/>
            <a:ext cx="2036826" cy="2517775"/>
          </a:xfrm>
          <a:prstGeom prst="rect">
            <a:avLst/>
          </a:prstGeom>
          <a:blipFill>
            <a:blip r:embed="rId5" cstate="print"/>
            <a:stretch>
              <a:fillRect/>
            </a:stretch>
          </a:blipFill>
        </p:spPr>
        <p:txBody>
          <a:bodyPr wrap="square" lIns="0" tIns="0" rIns="0" bIns="0" rtlCol="0"/>
          <a:lstStyle/>
          <a:p>
            <a:endParaRPr/>
          </a:p>
        </p:txBody>
      </p:sp>
    </p:spTree>
    <p:extLst>
      <p:ext uri="{BB962C8B-B14F-4D97-AF65-F5344CB8AC3E}">
        <p14:creationId xmlns:p14="http://schemas.microsoft.com/office/powerpoint/2010/main" val="2252103828"/>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 name="文字方塊 9"/>
          <p:cNvSpPr txBox="1"/>
          <p:nvPr/>
        </p:nvSpPr>
        <p:spPr>
          <a:xfrm>
            <a:off x="1130575" y="1988841"/>
            <a:ext cx="7722858" cy="2800767"/>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sz="2200" dirty="0">
                <a:latin typeface="標楷體" pitchFamily="65" charset="-120"/>
                <a:ea typeface="標楷體" pitchFamily="65" charset="-120"/>
              </a:rPr>
              <a:t>重點：</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入口：無障礙通路可到達、入口寬度及門操作性</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2.</a:t>
            </a:r>
            <a:r>
              <a:rPr lang="zh-TW" altLang="en-US" sz="2200" dirty="0">
                <a:latin typeface="標楷體" pitchFamily="65" charset="-120"/>
                <a:ea typeface="標楷體" pitchFamily="65" charset="-120"/>
              </a:rPr>
              <a:t>廁所尺寸：迴轉空間直徑</a:t>
            </a:r>
            <a:r>
              <a:rPr lang="en-US" altLang="zh-TW" sz="2200" dirty="0">
                <a:latin typeface="標楷體" pitchFamily="65" charset="-120"/>
                <a:ea typeface="標楷體" pitchFamily="65" charset="-120"/>
              </a:rPr>
              <a:t>150</a:t>
            </a:r>
            <a:r>
              <a:rPr lang="zh-TW" altLang="en-US" sz="2200" dirty="0">
                <a:latin typeface="標楷體" pitchFamily="65" charset="-120"/>
                <a:ea typeface="標楷體" pitchFamily="65" charset="-120"/>
              </a:rPr>
              <a:t>公分以上、馬桶扶手淨空間寬</a:t>
            </a:r>
            <a:r>
              <a:rPr lang="en-US" altLang="zh-TW" sz="2200" dirty="0">
                <a:latin typeface="標楷體" pitchFamily="65" charset="-120"/>
                <a:ea typeface="標楷體" pitchFamily="65" charset="-120"/>
              </a:rPr>
              <a:t>70</a:t>
            </a:r>
            <a:r>
              <a:rPr lang="zh-TW" altLang="en-US" sz="2200" dirty="0">
                <a:latin typeface="標楷體" pitchFamily="65" charset="-120"/>
                <a:ea typeface="標楷體" pitchFamily="65" charset="-120"/>
              </a:rPr>
              <a:t>公分以上</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3.</a:t>
            </a:r>
            <a:r>
              <a:rPr lang="zh-TW" altLang="en-US" sz="2200" dirty="0">
                <a:latin typeface="標楷體" pitchFamily="65" charset="-120"/>
                <a:ea typeface="標楷體" pitchFamily="65" charset="-120"/>
              </a:rPr>
              <a:t>扶手：不可影響輪椅乘坐者移位或使用</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4.</a:t>
            </a:r>
            <a:r>
              <a:rPr lang="zh-TW" altLang="en-US" sz="2200" dirty="0">
                <a:latin typeface="標楷體" pitchFamily="65" charset="-120"/>
                <a:ea typeface="標楷體" pitchFamily="65" charset="-120"/>
              </a:rPr>
              <a:t>馬桶：一般座式馬桶、沖水按鍵及衛生紙位置</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5.</a:t>
            </a:r>
            <a:r>
              <a:rPr lang="zh-TW" altLang="en-US" sz="2200" dirty="0">
                <a:latin typeface="標楷體" pitchFamily="65" charset="-120"/>
                <a:ea typeface="標楷體" pitchFamily="65" charset="-120"/>
              </a:rPr>
              <a:t>求助鈴：設兩處求助鈴，一處位於馬桶座位上，另在距地板面高</a:t>
            </a:r>
            <a:r>
              <a:rPr lang="en-US" altLang="zh-TW" sz="2200" dirty="0">
                <a:latin typeface="標楷體" pitchFamily="65" charset="-120"/>
                <a:ea typeface="標楷體" pitchFamily="65" charset="-120"/>
              </a:rPr>
              <a:t>35</a:t>
            </a:r>
            <a:r>
              <a:rPr lang="zh-TW" altLang="en-US" sz="2200" dirty="0">
                <a:latin typeface="標楷體" pitchFamily="65" charset="-120"/>
                <a:ea typeface="標楷體" pitchFamily="65" charset="-120"/>
              </a:rPr>
              <a:t>公分處。</a:t>
            </a:r>
            <a:endParaRPr lang="en-US" altLang="zh-TW" sz="2200" dirty="0">
              <a:latin typeface="標楷體" pitchFamily="65" charset="-120"/>
              <a:ea typeface="標楷體" pitchFamily="65" charset="-120"/>
            </a:endParaRPr>
          </a:p>
        </p:txBody>
      </p:sp>
      <p:sp>
        <p:nvSpPr>
          <p:cNvPr id="6" name="文字方塊 5"/>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廁所</a:t>
            </a: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7-43</a:t>
            </a:r>
          </a:p>
        </p:txBody>
      </p:sp>
      <p:sp>
        <p:nvSpPr>
          <p:cNvPr id="5" name="矩形 4"/>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75483716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圖片 7" descr="馬桶-廁所.jpg"/>
          <p:cNvPicPr>
            <a:picLocks noChangeAspect="1"/>
          </p:cNvPicPr>
          <p:nvPr/>
        </p:nvPicPr>
        <p:blipFill>
          <a:blip r:embed="rId3" cstate="print"/>
          <a:stretch>
            <a:fillRect/>
          </a:stretch>
        </p:blipFill>
        <p:spPr>
          <a:xfrm>
            <a:off x="4250922" y="1772817"/>
            <a:ext cx="3978442" cy="4349657"/>
          </a:xfrm>
          <a:prstGeom prst="rect">
            <a:avLst/>
          </a:prstGeom>
        </p:spPr>
      </p:pic>
      <p:sp>
        <p:nvSpPr>
          <p:cNvPr id="7" name="文字方塊 6"/>
          <p:cNvSpPr txBox="1"/>
          <p:nvPr/>
        </p:nvSpPr>
        <p:spPr>
          <a:xfrm>
            <a:off x="632520" y="1254533"/>
            <a:ext cx="3299647" cy="2462213"/>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chemeClr val="accent2"/>
              </a:buClr>
            </a:pPr>
            <a:r>
              <a:rPr lang="en-US" altLang="zh-TW" sz="2200" dirty="0">
                <a:solidFill>
                  <a:schemeClr val="tx1"/>
                </a:solidFill>
                <a:latin typeface="標楷體" pitchFamily="65" charset="-120"/>
                <a:ea typeface="標楷體" pitchFamily="65" charset="-120"/>
              </a:rPr>
              <a:t>1.</a:t>
            </a:r>
            <a:r>
              <a:rPr lang="zh-TW" altLang="en-US" sz="2200" u="sng" dirty="0">
                <a:solidFill>
                  <a:schemeClr val="tx1"/>
                </a:solidFill>
                <a:latin typeface="標楷體" pitchFamily="65" charset="-120"/>
                <a:ea typeface="標楷體" pitchFamily="65" charset="-120"/>
              </a:rPr>
              <a:t>迴轉直徑</a:t>
            </a:r>
            <a:r>
              <a:rPr lang="en-US" altLang="zh-TW" sz="2200" u="sng" dirty="0">
                <a:solidFill>
                  <a:schemeClr val="tx1"/>
                </a:solidFill>
                <a:latin typeface="標楷體" pitchFamily="65" charset="-120"/>
                <a:ea typeface="標楷體" pitchFamily="65" charset="-120"/>
              </a:rPr>
              <a:t>150</a:t>
            </a:r>
            <a:r>
              <a:rPr lang="zh-TW" altLang="en-US" sz="2200" u="sng" dirty="0">
                <a:solidFill>
                  <a:schemeClr val="tx1"/>
                </a:solidFill>
                <a:latin typeface="標楷體" pitchFamily="65" charset="-120"/>
                <a:ea typeface="標楷體" pitchFamily="65" charset="-120"/>
              </a:rPr>
              <a:t>公分 </a:t>
            </a:r>
            <a:endParaRPr lang="en-US" altLang="zh-TW" sz="2200" u="sng" dirty="0">
              <a:solidFill>
                <a:schemeClr val="tx1"/>
              </a:solidFill>
              <a:latin typeface="標楷體" pitchFamily="65" charset="-120"/>
              <a:ea typeface="標楷體" pitchFamily="65" charset="-120"/>
            </a:endParaRPr>
          </a:p>
          <a:p>
            <a:pPr>
              <a:buClr>
                <a:schemeClr val="accent2"/>
              </a:buClr>
            </a:pPr>
            <a:r>
              <a:rPr lang="en-US" altLang="zh-TW" sz="2200" dirty="0">
                <a:solidFill>
                  <a:schemeClr val="tx1"/>
                </a:solidFill>
                <a:latin typeface="標楷體" pitchFamily="65" charset="-120"/>
                <a:ea typeface="標楷體" pitchFamily="65" charset="-120"/>
              </a:rPr>
              <a:t>2.</a:t>
            </a:r>
            <a:r>
              <a:rPr lang="zh-TW" altLang="en-US" sz="2200" u="sng" dirty="0">
                <a:solidFill>
                  <a:schemeClr val="tx1"/>
                </a:solidFill>
                <a:latin typeface="標楷體" pitchFamily="65" charset="-120"/>
                <a:ea typeface="標楷體" pitchFamily="65" charset="-120"/>
              </a:rPr>
              <a:t>標準馬桶 </a:t>
            </a:r>
            <a:endParaRPr lang="en-US" altLang="zh-TW" sz="2200" u="sng" dirty="0">
              <a:solidFill>
                <a:schemeClr val="tx1"/>
              </a:solidFill>
              <a:latin typeface="標楷體" pitchFamily="65" charset="-120"/>
              <a:ea typeface="標楷體" pitchFamily="65" charset="-120"/>
            </a:endParaRPr>
          </a:p>
          <a:p>
            <a:pPr>
              <a:buClr>
                <a:schemeClr val="accent2"/>
              </a:buClr>
            </a:pPr>
            <a:r>
              <a:rPr lang="en-US" altLang="zh-TW" sz="2200" dirty="0">
                <a:solidFill>
                  <a:schemeClr val="tx1"/>
                </a:solidFill>
                <a:latin typeface="標楷體" pitchFamily="65" charset="-120"/>
                <a:ea typeface="標楷體" pitchFamily="65" charset="-120"/>
              </a:rPr>
              <a:t>3.</a:t>
            </a:r>
            <a:r>
              <a:rPr lang="zh-TW" altLang="en-US" sz="2200" u="sng" dirty="0">
                <a:solidFill>
                  <a:schemeClr val="tx1"/>
                </a:solidFill>
                <a:latin typeface="標楷體" pitchFamily="65" charset="-120"/>
                <a:ea typeface="標楷體" pitchFamily="65" charset="-120"/>
              </a:rPr>
              <a:t>扶手</a:t>
            </a:r>
            <a:r>
              <a:rPr lang="en-US" altLang="zh-TW" sz="2200" u="sng" dirty="0">
                <a:solidFill>
                  <a:schemeClr val="tx1"/>
                </a:solidFill>
                <a:latin typeface="標楷體" pitchFamily="65" charset="-120"/>
                <a:ea typeface="標楷體" pitchFamily="65" charset="-120"/>
              </a:rPr>
              <a:t>(</a:t>
            </a:r>
            <a:r>
              <a:rPr lang="zh-TW" altLang="en-US" sz="2200" u="sng" dirty="0">
                <a:solidFill>
                  <a:schemeClr val="tx1"/>
                </a:solidFill>
                <a:latin typeface="標楷體" pitchFamily="65" charset="-120"/>
                <a:ea typeface="標楷體" pitchFamily="65" charset="-120"/>
              </a:rPr>
              <a:t>一固定一可動</a:t>
            </a:r>
            <a:r>
              <a:rPr lang="en-US" altLang="zh-TW" sz="2200" u="sng" dirty="0">
                <a:solidFill>
                  <a:schemeClr val="tx1"/>
                </a:solidFill>
                <a:latin typeface="標楷體" pitchFamily="65" charset="-120"/>
                <a:ea typeface="標楷體" pitchFamily="65" charset="-120"/>
              </a:rPr>
              <a:t>)</a:t>
            </a:r>
          </a:p>
          <a:p>
            <a:pPr>
              <a:buClr>
                <a:schemeClr val="accent2"/>
              </a:buClr>
            </a:pPr>
            <a:r>
              <a:rPr lang="en-US" altLang="zh-TW" sz="2200" dirty="0">
                <a:solidFill>
                  <a:schemeClr val="tx1"/>
                </a:solidFill>
                <a:latin typeface="標楷體" pitchFamily="65" charset="-120"/>
                <a:ea typeface="標楷體" pitchFamily="65" charset="-120"/>
              </a:rPr>
              <a:t>4.</a:t>
            </a:r>
            <a:r>
              <a:rPr lang="zh-TW" altLang="en-US" sz="2200" u="sng" dirty="0">
                <a:solidFill>
                  <a:schemeClr val="tx1"/>
                </a:solidFill>
                <a:latin typeface="標楷體" pitchFamily="65" charset="-120"/>
                <a:ea typeface="標楷體" pitchFamily="65" charset="-120"/>
              </a:rPr>
              <a:t>馬桶一側邊淨寬</a:t>
            </a:r>
            <a:r>
              <a:rPr lang="en-US" altLang="zh-TW" sz="2200" u="sng" dirty="0">
                <a:solidFill>
                  <a:schemeClr val="tx1"/>
                </a:solidFill>
                <a:latin typeface="標楷體" pitchFamily="65" charset="-120"/>
                <a:ea typeface="標楷體" pitchFamily="65" charset="-120"/>
              </a:rPr>
              <a:t>75</a:t>
            </a:r>
            <a:r>
              <a:rPr lang="zh-TW" altLang="en-US" sz="2200" u="sng" dirty="0">
                <a:solidFill>
                  <a:schemeClr val="tx1"/>
                </a:solidFill>
                <a:latin typeface="標楷體" pitchFamily="65" charset="-120"/>
                <a:ea typeface="標楷體" pitchFamily="65" charset="-120"/>
              </a:rPr>
              <a:t>公分 </a:t>
            </a:r>
            <a:endParaRPr lang="en-US" altLang="zh-TW" sz="2200" u="sng" dirty="0">
              <a:solidFill>
                <a:schemeClr val="tx1"/>
              </a:solidFill>
              <a:latin typeface="標楷體" pitchFamily="65" charset="-120"/>
              <a:ea typeface="標楷體" pitchFamily="65" charset="-120"/>
            </a:endParaRPr>
          </a:p>
          <a:p>
            <a:pPr>
              <a:buClr>
                <a:schemeClr val="accent2"/>
              </a:buClr>
            </a:pPr>
            <a:r>
              <a:rPr lang="en-US" altLang="zh-TW" sz="2200" dirty="0">
                <a:solidFill>
                  <a:schemeClr val="tx1"/>
                </a:solidFill>
                <a:latin typeface="標楷體" pitchFamily="65" charset="-120"/>
                <a:ea typeface="標楷體" pitchFamily="65" charset="-120"/>
              </a:rPr>
              <a:t>5.</a:t>
            </a:r>
            <a:r>
              <a:rPr lang="zh-TW" altLang="en-US" sz="2200" u="sng" dirty="0">
                <a:solidFill>
                  <a:schemeClr val="tx1"/>
                </a:solidFill>
                <a:latin typeface="標楷體" pitchFamily="65" charset="-120"/>
                <a:ea typeface="標楷體" pitchFamily="65" charset="-120"/>
              </a:rPr>
              <a:t>馬桶靠背 </a:t>
            </a:r>
            <a:endParaRPr lang="en-US" altLang="zh-TW" sz="2200" u="sng" dirty="0">
              <a:solidFill>
                <a:schemeClr val="tx1"/>
              </a:solidFill>
              <a:latin typeface="標楷體" pitchFamily="65" charset="-120"/>
              <a:ea typeface="標楷體" pitchFamily="65" charset="-120"/>
            </a:endParaRPr>
          </a:p>
          <a:p>
            <a:pPr>
              <a:buClr>
                <a:schemeClr val="accent2"/>
              </a:buClr>
            </a:pPr>
            <a:r>
              <a:rPr lang="en-US" altLang="zh-TW" sz="2200" dirty="0">
                <a:solidFill>
                  <a:schemeClr val="tx1"/>
                </a:solidFill>
                <a:latin typeface="標楷體" pitchFamily="65" charset="-120"/>
                <a:ea typeface="標楷體" pitchFamily="65" charset="-120"/>
              </a:rPr>
              <a:t>6.</a:t>
            </a:r>
            <a:r>
              <a:rPr lang="zh-TW" altLang="en-US" sz="2200" u="sng" dirty="0">
                <a:solidFill>
                  <a:schemeClr val="tx1"/>
                </a:solidFill>
                <a:latin typeface="標楷體" pitchFamily="65" charset="-120"/>
                <a:ea typeface="標楷體" pitchFamily="65" charset="-120"/>
              </a:rPr>
              <a:t>沖水按鍵位置</a:t>
            </a:r>
            <a:endParaRPr lang="en-US" altLang="zh-TW" sz="2200" u="sng" dirty="0">
              <a:solidFill>
                <a:schemeClr val="tx1"/>
              </a:solidFill>
              <a:latin typeface="標楷體" pitchFamily="65" charset="-120"/>
              <a:ea typeface="標楷體" pitchFamily="65" charset="-120"/>
            </a:endParaRPr>
          </a:p>
          <a:p>
            <a:pPr>
              <a:buClr>
                <a:schemeClr val="accent2"/>
              </a:buClr>
            </a:pPr>
            <a:r>
              <a:rPr lang="en-US" altLang="zh-TW" sz="2200" dirty="0">
                <a:solidFill>
                  <a:schemeClr val="tx1"/>
                </a:solidFill>
                <a:latin typeface="標楷體" pitchFamily="65" charset="-120"/>
                <a:ea typeface="標楷體" pitchFamily="65" charset="-120"/>
              </a:rPr>
              <a:t>7.</a:t>
            </a:r>
            <a:r>
              <a:rPr lang="zh-TW" altLang="en-US" sz="2200" u="sng" dirty="0">
                <a:solidFill>
                  <a:schemeClr val="tx1"/>
                </a:solidFill>
                <a:latin typeface="標楷體" pitchFamily="65" charset="-120"/>
                <a:ea typeface="標楷體" pitchFamily="65" charset="-120"/>
              </a:rPr>
              <a:t>求助鈴</a:t>
            </a:r>
            <a:endParaRPr lang="en-US" altLang="zh-TW" sz="2200" u="sng" dirty="0">
              <a:solidFill>
                <a:schemeClr val="tx1"/>
              </a:solidFill>
              <a:latin typeface="標楷體" pitchFamily="65" charset="-120"/>
              <a:ea typeface="標楷體" pitchFamily="65" charset="-120"/>
            </a:endParaRPr>
          </a:p>
        </p:txBody>
      </p:sp>
      <p:cxnSp>
        <p:nvCxnSpPr>
          <p:cNvPr id="14" name="直線單箭頭接點 13"/>
          <p:cNvCxnSpPr/>
          <p:nvPr/>
        </p:nvCxnSpPr>
        <p:spPr>
          <a:xfrm flipH="1">
            <a:off x="6513174" y="1988840"/>
            <a:ext cx="624069" cy="57606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15" name="文字方塊 14"/>
          <p:cNvSpPr txBox="1"/>
          <p:nvPr/>
        </p:nvSpPr>
        <p:spPr>
          <a:xfrm>
            <a:off x="7137243" y="1835532"/>
            <a:ext cx="1638182"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en-US" altLang="zh-TW" dirty="0"/>
              <a:t>L</a:t>
            </a:r>
            <a:r>
              <a:rPr lang="zh-TW" altLang="en-US" dirty="0"/>
              <a:t>型固定扶手</a:t>
            </a:r>
          </a:p>
        </p:txBody>
      </p:sp>
      <p:cxnSp>
        <p:nvCxnSpPr>
          <p:cNvPr id="19" name="直線單箭頭接點 18"/>
          <p:cNvCxnSpPr/>
          <p:nvPr/>
        </p:nvCxnSpPr>
        <p:spPr>
          <a:xfrm flipH="1">
            <a:off x="5967113" y="1628800"/>
            <a:ext cx="1014113" cy="936104"/>
          </a:xfrm>
          <a:prstGeom prst="straightConnector1">
            <a:avLst/>
          </a:prstGeom>
          <a:ln>
            <a:tailEnd type="arrow"/>
          </a:ln>
        </p:spPr>
        <p:style>
          <a:lnRef idx="2">
            <a:schemeClr val="accent2"/>
          </a:lnRef>
          <a:fillRef idx="0">
            <a:schemeClr val="accent2"/>
          </a:fillRef>
          <a:effectRef idx="1">
            <a:schemeClr val="accent2"/>
          </a:effectRef>
          <a:fontRef idx="minor">
            <a:schemeClr val="tx1"/>
          </a:fontRef>
        </p:style>
      </p:cxnSp>
      <p:sp>
        <p:nvSpPr>
          <p:cNvPr id="20" name="文字方塊 19"/>
          <p:cNvSpPr txBox="1"/>
          <p:nvPr/>
        </p:nvSpPr>
        <p:spPr>
          <a:xfrm>
            <a:off x="6981225" y="1412776"/>
            <a:ext cx="1248139" cy="369332"/>
          </a:xfrm>
          <a:prstGeom prst="rect">
            <a:avLst/>
          </a:prstGeom>
        </p:spPr>
        <p:style>
          <a:lnRef idx="1">
            <a:schemeClr val="accent2"/>
          </a:lnRef>
          <a:fillRef idx="2">
            <a:schemeClr val="accent2"/>
          </a:fillRef>
          <a:effectRef idx="1">
            <a:schemeClr val="accent2"/>
          </a:effectRef>
          <a:fontRef idx="minor">
            <a:schemeClr val="dk1"/>
          </a:fontRef>
        </p:style>
        <p:txBody>
          <a:bodyPr wrap="square" rtlCol="0">
            <a:spAutoFit/>
          </a:bodyPr>
          <a:lstStyle/>
          <a:p>
            <a:r>
              <a:rPr lang="zh-TW" altLang="en-US" dirty="0"/>
              <a:t>沖水按鍵</a:t>
            </a:r>
          </a:p>
        </p:txBody>
      </p:sp>
      <p:grpSp>
        <p:nvGrpSpPr>
          <p:cNvPr id="2" name="群組 30"/>
          <p:cNvGrpSpPr/>
          <p:nvPr/>
        </p:nvGrpSpPr>
        <p:grpSpPr>
          <a:xfrm>
            <a:off x="5889104" y="2564904"/>
            <a:ext cx="1794199" cy="432048"/>
            <a:chOff x="6156176" y="2492896"/>
            <a:chExt cx="1656184" cy="432048"/>
          </a:xfrm>
        </p:grpSpPr>
        <p:cxnSp>
          <p:nvCxnSpPr>
            <p:cNvPr id="24" name="直線單箭頭接點 23"/>
            <p:cNvCxnSpPr/>
            <p:nvPr/>
          </p:nvCxnSpPr>
          <p:spPr>
            <a:xfrm flipH="1" flipV="1">
              <a:off x="6156176" y="2492896"/>
              <a:ext cx="792088" cy="432048"/>
            </a:xfrm>
            <a:prstGeom prst="straightConnector1">
              <a:avLst/>
            </a:prstGeom>
            <a:ln w="38100">
              <a:prstDash val="sysDash"/>
              <a:tailEnd type="arrow"/>
            </a:ln>
          </p:spPr>
          <p:style>
            <a:lnRef idx="1">
              <a:schemeClr val="accent1"/>
            </a:lnRef>
            <a:fillRef idx="0">
              <a:schemeClr val="accent1"/>
            </a:fillRef>
            <a:effectRef idx="0">
              <a:schemeClr val="accent1"/>
            </a:effectRef>
            <a:fontRef idx="minor">
              <a:schemeClr val="tx1"/>
            </a:fontRef>
          </p:style>
        </p:cxnSp>
        <p:cxnSp>
          <p:nvCxnSpPr>
            <p:cNvPr id="26" name="直線接點 25"/>
            <p:cNvCxnSpPr/>
            <p:nvPr/>
          </p:nvCxnSpPr>
          <p:spPr>
            <a:xfrm>
              <a:off x="6948264" y="2924944"/>
              <a:ext cx="864096" cy="0"/>
            </a:xfrm>
            <a:prstGeom prst="line">
              <a:avLst/>
            </a:prstGeom>
            <a:ln w="38100">
              <a:prstDash val="sysDash"/>
            </a:ln>
          </p:spPr>
          <p:style>
            <a:lnRef idx="1">
              <a:schemeClr val="accent1"/>
            </a:lnRef>
            <a:fillRef idx="0">
              <a:schemeClr val="accent1"/>
            </a:fillRef>
            <a:effectRef idx="0">
              <a:schemeClr val="accent1"/>
            </a:effectRef>
            <a:fontRef idx="minor">
              <a:schemeClr val="tx1"/>
            </a:fontRef>
          </p:style>
        </p:cxnSp>
        <p:cxnSp>
          <p:nvCxnSpPr>
            <p:cNvPr id="30" name="直線單箭頭接點 29"/>
            <p:cNvCxnSpPr/>
            <p:nvPr/>
          </p:nvCxnSpPr>
          <p:spPr>
            <a:xfrm flipH="1" flipV="1">
              <a:off x="7020272" y="2492896"/>
              <a:ext cx="432048" cy="432048"/>
            </a:xfrm>
            <a:prstGeom prst="straightConnector1">
              <a:avLst/>
            </a:prstGeom>
            <a:ln w="38100">
              <a:prstDash val="sysDash"/>
              <a:tailEnd type="arrow"/>
            </a:ln>
          </p:spPr>
          <p:style>
            <a:lnRef idx="1">
              <a:schemeClr val="accent1"/>
            </a:lnRef>
            <a:fillRef idx="0">
              <a:schemeClr val="accent1"/>
            </a:fillRef>
            <a:effectRef idx="0">
              <a:schemeClr val="accent1"/>
            </a:effectRef>
            <a:fontRef idx="minor">
              <a:schemeClr val="tx1"/>
            </a:fontRef>
          </p:style>
        </p:cxnSp>
      </p:grpSp>
      <p:sp>
        <p:nvSpPr>
          <p:cNvPr id="34" name="文字方塊 33"/>
          <p:cNvSpPr txBox="1"/>
          <p:nvPr/>
        </p:nvSpPr>
        <p:spPr>
          <a:xfrm>
            <a:off x="7683303" y="2780928"/>
            <a:ext cx="1482165" cy="369332"/>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TW" altLang="en-US" dirty="0"/>
              <a:t>兩處求助鈴</a:t>
            </a:r>
          </a:p>
        </p:txBody>
      </p:sp>
      <p:cxnSp>
        <p:nvCxnSpPr>
          <p:cNvPr id="38" name="直線單箭頭接點 37"/>
          <p:cNvCxnSpPr>
            <a:stCxn id="40" idx="2"/>
          </p:cNvCxnSpPr>
          <p:nvPr/>
        </p:nvCxnSpPr>
        <p:spPr>
          <a:xfrm>
            <a:off x="5109017" y="1926124"/>
            <a:ext cx="468052" cy="1646892"/>
          </a:xfrm>
          <a:prstGeom prst="straightConnector1">
            <a:avLst/>
          </a:prstGeom>
          <a:ln>
            <a:tailEnd type="arrow"/>
          </a:ln>
        </p:spPr>
        <p:style>
          <a:lnRef idx="2">
            <a:schemeClr val="accent3"/>
          </a:lnRef>
          <a:fillRef idx="0">
            <a:schemeClr val="accent3"/>
          </a:fillRef>
          <a:effectRef idx="1">
            <a:schemeClr val="accent3"/>
          </a:effectRef>
          <a:fontRef idx="minor">
            <a:schemeClr val="tx1"/>
          </a:fontRef>
        </p:style>
      </p:cxnSp>
      <p:sp>
        <p:nvSpPr>
          <p:cNvPr id="40" name="文字方塊 39"/>
          <p:cNvSpPr txBox="1"/>
          <p:nvPr/>
        </p:nvSpPr>
        <p:spPr>
          <a:xfrm>
            <a:off x="4094905" y="1556792"/>
            <a:ext cx="2028225" cy="369332"/>
          </a:xfrm>
          <a:prstGeom prst="rect">
            <a:avLst/>
          </a:prstGeom>
        </p:spPr>
        <p:style>
          <a:lnRef idx="1">
            <a:schemeClr val="accent3"/>
          </a:lnRef>
          <a:fillRef idx="2">
            <a:schemeClr val="accent3"/>
          </a:fillRef>
          <a:effectRef idx="1">
            <a:schemeClr val="accent3"/>
          </a:effectRef>
          <a:fontRef idx="minor">
            <a:schemeClr val="dk1"/>
          </a:fontRef>
        </p:style>
        <p:txBody>
          <a:bodyPr wrap="square" rtlCol="0">
            <a:spAutoFit/>
          </a:bodyPr>
          <a:lstStyle/>
          <a:p>
            <a:r>
              <a:rPr lang="zh-TW" altLang="en-US" dirty="0"/>
              <a:t>掀起式可棟扶手</a:t>
            </a:r>
          </a:p>
        </p:txBody>
      </p:sp>
      <p:grpSp>
        <p:nvGrpSpPr>
          <p:cNvPr id="3" name="群組 53"/>
          <p:cNvGrpSpPr/>
          <p:nvPr/>
        </p:nvGrpSpPr>
        <p:grpSpPr>
          <a:xfrm>
            <a:off x="4562957" y="3429000"/>
            <a:ext cx="234026" cy="1008112"/>
            <a:chOff x="4211960" y="3429000"/>
            <a:chExt cx="216024" cy="1008112"/>
          </a:xfrm>
        </p:grpSpPr>
        <p:cxnSp>
          <p:nvCxnSpPr>
            <p:cNvPr id="43" name="直線接點 42"/>
            <p:cNvCxnSpPr/>
            <p:nvPr/>
          </p:nvCxnSpPr>
          <p:spPr>
            <a:xfrm>
              <a:off x="4211960" y="3501008"/>
              <a:ext cx="216024" cy="0"/>
            </a:xfrm>
            <a:prstGeom prst="line">
              <a:avLst/>
            </a:prstGeom>
            <a:ln w="19050">
              <a:prstDash val="solid"/>
            </a:ln>
          </p:spPr>
          <p:style>
            <a:lnRef idx="2">
              <a:schemeClr val="accent4"/>
            </a:lnRef>
            <a:fillRef idx="0">
              <a:schemeClr val="accent4"/>
            </a:fillRef>
            <a:effectRef idx="1">
              <a:schemeClr val="accent4"/>
            </a:effectRef>
            <a:fontRef idx="minor">
              <a:schemeClr val="tx1"/>
            </a:fontRef>
          </p:style>
        </p:cxnSp>
        <p:cxnSp>
          <p:nvCxnSpPr>
            <p:cNvPr id="44" name="直線接點 43"/>
            <p:cNvCxnSpPr/>
            <p:nvPr/>
          </p:nvCxnSpPr>
          <p:spPr>
            <a:xfrm>
              <a:off x="4211960" y="4365104"/>
              <a:ext cx="216024" cy="0"/>
            </a:xfrm>
            <a:prstGeom prst="line">
              <a:avLst/>
            </a:prstGeom>
            <a:ln w="19050">
              <a:prstDash val="solid"/>
            </a:ln>
          </p:spPr>
          <p:style>
            <a:lnRef idx="2">
              <a:schemeClr val="accent4"/>
            </a:lnRef>
            <a:fillRef idx="0">
              <a:schemeClr val="accent4"/>
            </a:fillRef>
            <a:effectRef idx="1">
              <a:schemeClr val="accent4"/>
            </a:effectRef>
            <a:fontRef idx="minor">
              <a:schemeClr val="tx1"/>
            </a:fontRef>
          </p:style>
        </p:cxnSp>
        <p:cxnSp>
          <p:nvCxnSpPr>
            <p:cNvPr id="46" name="直線接點 45"/>
            <p:cNvCxnSpPr/>
            <p:nvPr/>
          </p:nvCxnSpPr>
          <p:spPr>
            <a:xfrm>
              <a:off x="4283968" y="3429000"/>
              <a:ext cx="0" cy="1008112"/>
            </a:xfrm>
            <a:prstGeom prst="line">
              <a:avLst/>
            </a:prstGeom>
            <a:ln w="19050">
              <a:prstDash val="solid"/>
            </a:ln>
          </p:spPr>
          <p:style>
            <a:lnRef idx="2">
              <a:schemeClr val="accent4"/>
            </a:lnRef>
            <a:fillRef idx="0">
              <a:schemeClr val="accent4"/>
            </a:fillRef>
            <a:effectRef idx="1">
              <a:schemeClr val="accent4"/>
            </a:effectRef>
            <a:fontRef idx="minor">
              <a:schemeClr val="tx1"/>
            </a:fontRef>
          </p:style>
        </p:cxnSp>
      </p:grpSp>
      <p:sp>
        <p:nvSpPr>
          <p:cNvPr id="53" name="文字方塊 52"/>
          <p:cNvSpPr txBox="1"/>
          <p:nvPr/>
        </p:nvSpPr>
        <p:spPr>
          <a:xfrm rot="16200000">
            <a:off x="3574880" y="3748390"/>
            <a:ext cx="1440160" cy="369332"/>
          </a:xfrm>
          <a:prstGeom prst="rect">
            <a:avLst/>
          </a:prstGeom>
          <a:noFill/>
          <a:ln w="28575">
            <a:prstDash val="lgDashDot"/>
          </a:ln>
        </p:spPr>
        <p:style>
          <a:lnRef idx="1">
            <a:schemeClr val="accent4"/>
          </a:lnRef>
          <a:fillRef idx="2">
            <a:schemeClr val="accent4"/>
          </a:fillRef>
          <a:effectRef idx="1">
            <a:schemeClr val="accent4"/>
          </a:effectRef>
          <a:fontRef idx="minor">
            <a:schemeClr val="dk1"/>
          </a:fontRef>
        </p:style>
        <p:txBody>
          <a:bodyPr wrap="square" rtlCol="0">
            <a:spAutoFit/>
          </a:bodyPr>
          <a:lstStyle/>
          <a:p>
            <a:pPr algn="ctr"/>
            <a:r>
              <a:rPr lang="zh-TW" altLang="en-US" dirty="0"/>
              <a:t>最小</a:t>
            </a:r>
            <a:r>
              <a:rPr lang="en-US" altLang="zh-TW" dirty="0"/>
              <a:t>70</a:t>
            </a:r>
            <a:r>
              <a:rPr lang="zh-TW" altLang="en-US" dirty="0"/>
              <a:t>公分</a:t>
            </a:r>
          </a:p>
        </p:txBody>
      </p:sp>
      <p:cxnSp>
        <p:nvCxnSpPr>
          <p:cNvPr id="56" name="直線單箭頭接點 55"/>
          <p:cNvCxnSpPr>
            <a:stCxn id="58" idx="1"/>
          </p:cNvCxnSpPr>
          <p:nvPr/>
        </p:nvCxnSpPr>
        <p:spPr>
          <a:xfrm flipH="1" flipV="1">
            <a:off x="7293260" y="4869160"/>
            <a:ext cx="936104" cy="683206"/>
          </a:xfrm>
          <a:prstGeom prst="straightConnector1">
            <a:avLst/>
          </a:prstGeom>
          <a:ln w="38100">
            <a:prstDash val="sysDash"/>
            <a:tailEnd type="arrow"/>
          </a:ln>
        </p:spPr>
        <p:style>
          <a:lnRef idx="1">
            <a:schemeClr val="dk1"/>
          </a:lnRef>
          <a:fillRef idx="0">
            <a:schemeClr val="dk1"/>
          </a:fillRef>
          <a:effectRef idx="0">
            <a:schemeClr val="dk1"/>
          </a:effectRef>
          <a:fontRef idx="minor">
            <a:schemeClr val="tx1"/>
          </a:fontRef>
        </p:style>
      </p:cxnSp>
      <p:sp>
        <p:nvSpPr>
          <p:cNvPr id="58" name="文字方塊 57"/>
          <p:cNvSpPr txBox="1"/>
          <p:nvPr/>
        </p:nvSpPr>
        <p:spPr>
          <a:xfrm>
            <a:off x="8229364" y="5229201"/>
            <a:ext cx="1404156" cy="64633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r>
              <a:rPr lang="zh-TW" altLang="en-US" dirty="0"/>
              <a:t>迴轉空間直徑</a:t>
            </a:r>
            <a:r>
              <a:rPr lang="en-US" altLang="zh-TW" dirty="0"/>
              <a:t>150</a:t>
            </a:r>
            <a:endParaRPr lang="zh-TW" altLang="en-US" dirty="0"/>
          </a:p>
        </p:txBody>
      </p:sp>
      <p:sp>
        <p:nvSpPr>
          <p:cNvPr id="27" name="文字方塊 26"/>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廁所</a:t>
            </a:r>
          </a:p>
        </p:txBody>
      </p:sp>
      <p:sp>
        <p:nvSpPr>
          <p:cNvPr id="28" name="矩形 27"/>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29"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7-44</a:t>
            </a:r>
          </a:p>
        </p:txBody>
      </p:sp>
      <p:sp>
        <p:nvSpPr>
          <p:cNvPr id="25" name="矩形 24"/>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708605445"/>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文字方塊 6"/>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廁所</a:t>
            </a:r>
          </a:p>
        </p:txBody>
      </p:sp>
      <p:pic>
        <p:nvPicPr>
          <p:cNvPr id="8" name="圖片 7" descr="馬桶扶手圖.jpg"/>
          <p:cNvPicPr>
            <a:picLocks noChangeAspect="1"/>
          </p:cNvPicPr>
          <p:nvPr/>
        </p:nvPicPr>
        <p:blipFill>
          <a:blip r:embed="rId3" cstate="print"/>
          <a:stretch>
            <a:fillRect/>
          </a:stretch>
        </p:blipFill>
        <p:spPr>
          <a:xfrm>
            <a:off x="974558" y="1268761"/>
            <a:ext cx="7839321" cy="4682309"/>
          </a:xfrm>
          <a:prstGeom prst="rect">
            <a:avLst/>
          </a:prstGeom>
        </p:spPr>
      </p:pic>
      <p:sp>
        <p:nvSpPr>
          <p:cNvPr id="9" name="矩形 8"/>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0"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7-45</a:t>
            </a:r>
          </a:p>
        </p:txBody>
      </p:sp>
      <p:sp>
        <p:nvSpPr>
          <p:cNvPr id="6" name="矩形 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375986608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 name="圖片 9" descr="廁所扶手L型.jpg"/>
          <p:cNvPicPr>
            <a:picLocks noChangeAspect="1"/>
          </p:cNvPicPr>
          <p:nvPr/>
        </p:nvPicPr>
        <p:blipFill>
          <a:blip r:embed="rId3" cstate="print"/>
          <a:stretch>
            <a:fillRect/>
          </a:stretch>
        </p:blipFill>
        <p:spPr>
          <a:xfrm>
            <a:off x="776536" y="1268760"/>
            <a:ext cx="7560840" cy="4867752"/>
          </a:xfrm>
          <a:prstGeom prst="rect">
            <a:avLst/>
          </a:prstGeom>
        </p:spPr>
      </p:pic>
      <p:sp>
        <p:nvSpPr>
          <p:cNvPr id="6" name="文字方塊 5"/>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廁所</a:t>
            </a:r>
          </a:p>
        </p:txBody>
      </p:sp>
      <p:sp>
        <p:nvSpPr>
          <p:cNvPr id="11" name="矩形 10"/>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3"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7-46</a:t>
            </a:r>
          </a:p>
        </p:txBody>
      </p:sp>
      <p:sp>
        <p:nvSpPr>
          <p:cNvPr id="7" name="矩形 6"/>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559701260"/>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文字方塊 5"/>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停車位</a:t>
            </a:r>
          </a:p>
        </p:txBody>
      </p:sp>
      <p:sp>
        <p:nvSpPr>
          <p:cNvPr id="10" name="文字方塊 9"/>
          <p:cNvSpPr txBox="1"/>
          <p:nvPr/>
        </p:nvSpPr>
        <p:spPr>
          <a:xfrm>
            <a:off x="1130575" y="1988840"/>
            <a:ext cx="7722858" cy="2123658"/>
          </a:xfrm>
          <a:prstGeom prst="rect">
            <a:avLst/>
          </a:prstGeom>
        </p:spPr>
        <p:style>
          <a:lnRef idx="2">
            <a:schemeClr val="accent2">
              <a:shade val="50000"/>
            </a:schemeClr>
          </a:lnRef>
          <a:fillRef idx="1">
            <a:schemeClr val="accent2"/>
          </a:fillRef>
          <a:effectRef idx="0">
            <a:schemeClr val="accent2"/>
          </a:effectRef>
          <a:fontRef idx="minor">
            <a:schemeClr val="lt1"/>
          </a:fontRef>
        </p:style>
        <p:txBody>
          <a:bodyPr wrap="square" rtlCol="0">
            <a:spAutoFit/>
          </a:bodyPr>
          <a:lstStyle/>
          <a:p>
            <a:r>
              <a:rPr lang="zh-TW" altLang="en-US" sz="2200" dirty="0">
                <a:latin typeface="標楷體" pitchFamily="65" charset="-120"/>
                <a:ea typeface="標楷體" pitchFamily="65" charset="-120"/>
              </a:rPr>
              <a:t>重點：</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1.</a:t>
            </a:r>
            <a:r>
              <a:rPr lang="zh-TW" altLang="en-US" sz="2200" dirty="0">
                <a:latin typeface="標楷體" pitchFamily="65" charset="-120"/>
                <a:ea typeface="標楷體" pitchFamily="65" charset="-120"/>
              </a:rPr>
              <a:t>位置：離無障礙入口最近便處</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2.</a:t>
            </a:r>
            <a:r>
              <a:rPr lang="zh-TW" altLang="en-US" sz="2200" dirty="0">
                <a:latin typeface="標楷體" pitchFamily="65" charset="-120"/>
                <a:ea typeface="標楷體" pitchFamily="65" charset="-120"/>
              </a:rPr>
              <a:t>尺寸：</a:t>
            </a:r>
            <a:r>
              <a:rPr lang="en-US" altLang="zh-TW" sz="2200" dirty="0">
                <a:latin typeface="標楷體" pitchFamily="65" charset="-120"/>
                <a:ea typeface="標楷體" pitchFamily="65" charset="-120"/>
              </a:rPr>
              <a:t>600</a:t>
            </a:r>
            <a:r>
              <a:rPr lang="zh-TW" altLang="en-US" sz="2200" dirty="0">
                <a:latin typeface="標楷體" pitchFamily="65" charset="-120"/>
                <a:ea typeface="標楷體" pitchFamily="65" charset="-120"/>
              </a:rPr>
              <a:t>*</a:t>
            </a:r>
            <a:r>
              <a:rPr lang="en-US" altLang="zh-TW" sz="2200" dirty="0">
                <a:latin typeface="標楷體" pitchFamily="65" charset="-120"/>
                <a:ea typeface="標楷體" pitchFamily="65" charset="-120"/>
              </a:rPr>
              <a:t>350</a:t>
            </a:r>
            <a:r>
              <a:rPr lang="zh-TW" altLang="en-US" sz="2200" dirty="0">
                <a:latin typeface="標楷體" pitchFamily="65" charset="-120"/>
                <a:ea typeface="標楷體" pitchFamily="65" charset="-120"/>
              </a:rPr>
              <a:t>公分</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3.</a:t>
            </a:r>
            <a:r>
              <a:rPr lang="zh-TW" altLang="en-US" sz="2200" dirty="0">
                <a:latin typeface="標楷體" pitchFamily="65" charset="-120"/>
                <a:ea typeface="標楷體" pitchFamily="65" charset="-120"/>
              </a:rPr>
              <a:t>地面：地面需平整、堅硬、防滑</a:t>
            </a:r>
            <a:endParaRPr lang="en-US" altLang="zh-TW" sz="2200" dirty="0">
              <a:latin typeface="標楷體" pitchFamily="65" charset="-120"/>
              <a:ea typeface="標楷體" pitchFamily="65" charset="-120"/>
            </a:endParaRPr>
          </a:p>
          <a:p>
            <a:r>
              <a:rPr lang="en-US" altLang="zh-TW" sz="2200" dirty="0">
                <a:latin typeface="標楷體" pitchFamily="65" charset="-120"/>
                <a:ea typeface="標楷體" pitchFamily="65" charset="-120"/>
              </a:rPr>
              <a:t>4.</a:t>
            </a:r>
            <a:r>
              <a:rPr lang="zh-TW" altLang="en-US" sz="2200" dirty="0">
                <a:latin typeface="標楷體" pitchFamily="65" charset="-120"/>
                <a:ea typeface="標楷體" pitchFamily="65" charset="-120"/>
              </a:rPr>
              <a:t>標誌：應以白色斜線標誌下車區</a:t>
            </a:r>
            <a:endParaRPr lang="en-US" altLang="zh-TW" sz="2200" dirty="0">
              <a:latin typeface="標楷體" pitchFamily="65" charset="-120"/>
              <a:ea typeface="標楷體" pitchFamily="65" charset="-120"/>
            </a:endParaRPr>
          </a:p>
          <a:p>
            <a:pPr lvl="3"/>
            <a:r>
              <a:rPr lang="zh-TW" altLang="en-US" sz="2200" dirty="0">
                <a:latin typeface="標楷體" pitchFamily="65" charset="-120"/>
                <a:ea typeface="標楷體" pitchFamily="65" charset="-120"/>
              </a:rPr>
              <a:t>設置立牌標誌，並以藍線式停車格</a:t>
            </a:r>
            <a:endParaRPr lang="en-US" altLang="zh-TW" sz="2200" dirty="0">
              <a:latin typeface="標楷體" pitchFamily="65" charset="-120"/>
              <a:ea typeface="標楷體" pitchFamily="65" charset="-120"/>
            </a:endParaRP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7-47</a:t>
            </a:r>
          </a:p>
        </p:txBody>
      </p:sp>
      <p:sp>
        <p:nvSpPr>
          <p:cNvPr id="5" name="矩形 4"/>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1777100549"/>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文字方塊 8"/>
          <p:cNvSpPr txBox="1"/>
          <p:nvPr/>
        </p:nvSpPr>
        <p:spPr>
          <a:xfrm>
            <a:off x="200472" y="529516"/>
            <a:ext cx="7956884" cy="523216"/>
          </a:xfrm>
          <a:prstGeom prst="rect">
            <a:avLst/>
          </a:prstGeom>
          <a:noFill/>
        </p:spPr>
        <p:txBody>
          <a:bodyPr wrap="square" lIns="91434" tIns="45718" rIns="91434" bIns="45718" rtlCol="0">
            <a:spAutoFit/>
          </a:bodyPr>
          <a:lstStyle/>
          <a:p>
            <a:pPr lvl="0" defTabSz="914400">
              <a:spcBef>
                <a:spcPct val="0"/>
              </a:spcBef>
              <a:defRPr/>
            </a:pPr>
            <a:r>
              <a:rPr lang="zh-TW" altLang="en-US" sz="2800" b="1" dirty="0">
                <a:latin typeface="標楷體"/>
                <a:ea typeface="標楷體"/>
              </a:rPr>
              <a:t>七、無障礙設施</a:t>
            </a:r>
            <a:r>
              <a:rPr lang="en-US" altLang="zh-TW" sz="2800" b="1" dirty="0">
                <a:latin typeface="標楷體" panose="03000509000000000000" pitchFamily="65" charset="-120"/>
                <a:ea typeface="標楷體" panose="03000509000000000000" pitchFamily="65" charset="-120"/>
              </a:rPr>
              <a:t>-</a:t>
            </a:r>
            <a:r>
              <a:rPr lang="zh-TW" altLang="en-US" sz="2800" b="1" dirty="0">
                <a:latin typeface="標楷體" panose="03000509000000000000" pitchFamily="65" charset="-120"/>
                <a:ea typeface="標楷體" panose="03000509000000000000" pitchFamily="65" charset="-120"/>
              </a:rPr>
              <a:t>停車位</a:t>
            </a:r>
          </a:p>
        </p:txBody>
      </p:sp>
      <p:sp>
        <p:nvSpPr>
          <p:cNvPr id="7" name="文字方塊 6"/>
          <p:cNvSpPr txBox="1"/>
          <p:nvPr/>
        </p:nvSpPr>
        <p:spPr>
          <a:xfrm>
            <a:off x="740532" y="1268760"/>
            <a:ext cx="8533643" cy="769441"/>
          </a:xfrm>
          <a:prstGeom prst="rect">
            <a:avLst/>
          </a:prstGeom>
        </p:spPr>
        <p:style>
          <a:lnRef idx="1">
            <a:schemeClr val="accent1"/>
          </a:lnRef>
          <a:fillRef idx="2">
            <a:schemeClr val="accent1"/>
          </a:fillRef>
          <a:effectRef idx="1">
            <a:schemeClr val="accent1"/>
          </a:effectRef>
          <a:fontRef idx="minor">
            <a:schemeClr val="dk1"/>
          </a:fontRef>
        </p:style>
        <p:txBody>
          <a:bodyPr wrap="square" rtlCol="0">
            <a:spAutoFit/>
          </a:bodyPr>
          <a:lstStyle/>
          <a:p>
            <a:pPr>
              <a:buClr>
                <a:schemeClr val="accent2"/>
              </a:buClr>
            </a:pPr>
            <a:r>
              <a:rPr lang="en-US" altLang="zh-TW" sz="2200" dirty="0">
                <a:solidFill>
                  <a:schemeClr val="tx1"/>
                </a:solidFill>
                <a:latin typeface="標楷體" pitchFamily="65" charset="-120"/>
                <a:ea typeface="標楷體" pitchFamily="65" charset="-120"/>
              </a:rPr>
              <a:t>1.</a:t>
            </a:r>
            <a:r>
              <a:rPr lang="zh-TW" altLang="en-US" sz="2200" dirty="0">
                <a:solidFill>
                  <a:schemeClr val="tx1"/>
                </a:solidFill>
                <a:latin typeface="標楷體" pitchFamily="65" charset="-120"/>
                <a:ea typeface="標楷體" pitchFamily="65" charset="-120"/>
              </a:rPr>
              <a:t>位置：靠近建築物主要出入口、無障礙入口</a:t>
            </a:r>
            <a:endParaRPr lang="en-US" altLang="zh-TW" sz="2200" dirty="0">
              <a:solidFill>
                <a:schemeClr val="tx1"/>
              </a:solidFill>
              <a:latin typeface="標楷體" pitchFamily="65" charset="-120"/>
              <a:ea typeface="標楷體" pitchFamily="65" charset="-120"/>
            </a:endParaRPr>
          </a:p>
          <a:p>
            <a:pPr>
              <a:buClr>
                <a:schemeClr val="accent2"/>
              </a:buClr>
            </a:pPr>
            <a:r>
              <a:rPr lang="en-US" altLang="zh-TW" sz="2200" dirty="0">
                <a:solidFill>
                  <a:schemeClr val="tx1"/>
                </a:solidFill>
                <a:latin typeface="標楷體" pitchFamily="65" charset="-120"/>
                <a:ea typeface="標楷體" pitchFamily="65" charset="-120"/>
              </a:rPr>
              <a:t>2.</a:t>
            </a:r>
            <a:r>
              <a:rPr lang="zh-TW" altLang="en-US" sz="2200" dirty="0">
                <a:solidFill>
                  <a:schemeClr val="tx1"/>
                </a:solidFill>
                <a:latin typeface="標楷體" pitchFamily="65" charset="-120"/>
                <a:ea typeface="標楷體" pitchFamily="65" charset="-120"/>
              </a:rPr>
              <a:t>通路：下車區應儘量與人行道通路相連，且不得有高低差</a:t>
            </a:r>
            <a:endParaRPr lang="en-US" altLang="zh-TW" sz="2200" dirty="0">
              <a:solidFill>
                <a:schemeClr val="tx1"/>
              </a:solidFill>
              <a:latin typeface="標楷體" pitchFamily="65" charset="-120"/>
              <a:ea typeface="標楷體" pitchFamily="65" charset="-120"/>
            </a:endParaRPr>
          </a:p>
        </p:txBody>
      </p:sp>
      <p:sp>
        <p:nvSpPr>
          <p:cNvPr id="10" name="矩形 9"/>
          <p:cNvSpPr/>
          <p:nvPr/>
        </p:nvSpPr>
        <p:spPr>
          <a:xfrm>
            <a:off x="7121002" y="6042778"/>
            <a:ext cx="2800550" cy="338550"/>
          </a:xfrm>
          <a:prstGeom prst="rect">
            <a:avLst/>
          </a:prstGeom>
        </p:spPr>
        <p:txBody>
          <a:bodyPr wrap="square" lIns="91434" tIns="45718" rIns="91434" bIns="45718">
            <a:spAutoFit/>
          </a:bodyPr>
          <a:lstStyle/>
          <a:p>
            <a:r>
              <a:rPr lang="zh-TW" altLang="en-US" sz="1600" dirty="0">
                <a:latin typeface="標楷體" pitchFamily="65" charset="-120"/>
                <a:ea typeface="標楷體" pitchFamily="65" charset="-120"/>
              </a:rPr>
              <a:t>建築物無障礙設施設計規範</a:t>
            </a:r>
          </a:p>
        </p:txBody>
      </p:sp>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7-48</a:t>
            </a:r>
          </a:p>
        </p:txBody>
      </p:sp>
      <p:sp>
        <p:nvSpPr>
          <p:cNvPr id="12" name="矩形 11"/>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
        <p:nvSpPr>
          <p:cNvPr id="13" name="object 2">
            <a:extLst>
              <a:ext uri="{FF2B5EF4-FFF2-40B4-BE49-F238E27FC236}">
                <a16:creationId xmlns:a16="http://schemas.microsoft.com/office/drawing/2014/main" id="{CF9ADF57-971A-4E0B-8912-61F111499877}"/>
              </a:ext>
            </a:extLst>
          </p:cNvPr>
          <p:cNvSpPr/>
          <p:nvPr/>
        </p:nvSpPr>
        <p:spPr>
          <a:xfrm>
            <a:off x="704850" y="2204864"/>
            <a:ext cx="4195699" cy="3435350"/>
          </a:xfrm>
          <a:prstGeom prst="rect">
            <a:avLst/>
          </a:prstGeom>
          <a:blipFill>
            <a:blip r:embed="rId3" cstate="print"/>
            <a:stretch>
              <a:fillRect/>
            </a:stretch>
          </a:blipFill>
        </p:spPr>
        <p:txBody>
          <a:bodyPr wrap="square" lIns="0" tIns="0" rIns="0" bIns="0" rtlCol="0"/>
          <a:lstStyle/>
          <a:p>
            <a:endParaRPr/>
          </a:p>
        </p:txBody>
      </p:sp>
      <p:sp>
        <p:nvSpPr>
          <p:cNvPr id="14" name="object 3">
            <a:extLst>
              <a:ext uri="{FF2B5EF4-FFF2-40B4-BE49-F238E27FC236}">
                <a16:creationId xmlns:a16="http://schemas.microsoft.com/office/drawing/2014/main" id="{F791FD2A-38A6-427B-85DA-1A83AF5BC2F9}"/>
              </a:ext>
            </a:extLst>
          </p:cNvPr>
          <p:cNvSpPr/>
          <p:nvPr/>
        </p:nvSpPr>
        <p:spPr>
          <a:xfrm>
            <a:off x="5059363" y="2204864"/>
            <a:ext cx="4340225" cy="3435350"/>
          </a:xfrm>
          <a:prstGeom prst="rect">
            <a:avLst/>
          </a:prstGeom>
          <a:blipFill>
            <a:blip r:embed="rId4" cstate="print"/>
            <a:stretch>
              <a:fillRect/>
            </a:stretch>
          </a:blipFill>
        </p:spPr>
        <p:txBody>
          <a:bodyPr wrap="square" lIns="0" tIns="0" rIns="0" bIns="0" rtlCol="0"/>
          <a:lstStyle/>
          <a:p>
            <a:endParaRPr/>
          </a:p>
        </p:txBody>
      </p:sp>
      <p:sp>
        <p:nvSpPr>
          <p:cNvPr id="15" name="object 4">
            <a:extLst>
              <a:ext uri="{FF2B5EF4-FFF2-40B4-BE49-F238E27FC236}">
                <a16:creationId xmlns:a16="http://schemas.microsoft.com/office/drawing/2014/main" id="{ACC22EB4-C643-40A8-8FE3-7753DCEF540A}"/>
              </a:ext>
            </a:extLst>
          </p:cNvPr>
          <p:cNvSpPr txBox="1"/>
          <p:nvPr/>
        </p:nvSpPr>
        <p:spPr>
          <a:xfrm>
            <a:off x="783526" y="5753149"/>
            <a:ext cx="3917315" cy="472440"/>
          </a:xfrm>
          <a:prstGeom prst="rect">
            <a:avLst/>
          </a:prstGeom>
        </p:spPr>
        <p:txBody>
          <a:bodyPr vert="horz" wrap="square" lIns="0" tIns="0" rIns="0" bIns="0" rtlCol="0">
            <a:spAutoFit/>
          </a:bodyPr>
          <a:lstStyle/>
          <a:p>
            <a:pPr marL="12700" marR="5080">
              <a:lnSpc>
                <a:spcPct val="100000"/>
              </a:lnSpc>
            </a:pPr>
            <a:r>
              <a:rPr sz="1600" b="1" spc="-20" dirty="0">
                <a:latin typeface="微軟正黑體"/>
                <a:cs typeface="微軟正黑體"/>
              </a:rPr>
              <a:t>停車位地面應設長、寬</a:t>
            </a:r>
            <a:r>
              <a:rPr sz="1600" b="1" spc="-15" dirty="0">
                <a:latin typeface="微軟正黑體"/>
                <a:cs typeface="微軟正黑體"/>
              </a:rPr>
              <a:t>各90</a:t>
            </a:r>
            <a:r>
              <a:rPr sz="1600" b="1" spc="-20" dirty="0">
                <a:latin typeface="微軟正黑體"/>
                <a:cs typeface="微軟正黑體"/>
              </a:rPr>
              <a:t>公分以</a:t>
            </a:r>
            <a:r>
              <a:rPr sz="1600" b="1" spc="-10" dirty="0">
                <a:latin typeface="微軟正黑體"/>
                <a:cs typeface="微軟正黑體"/>
              </a:rPr>
              <a:t>上</a:t>
            </a:r>
            <a:r>
              <a:rPr sz="1600" b="1" spc="-20" dirty="0">
                <a:latin typeface="微軟正黑體"/>
                <a:cs typeface="微軟正黑體"/>
              </a:rPr>
              <a:t>之無障</a:t>
            </a:r>
            <a:r>
              <a:rPr sz="1600" b="1" spc="-15" dirty="0">
                <a:latin typeface="微軟正黑體"/>
                <a:cs typeface="微軟正黑體"/>
              </a:rPr>
              <a:t> 礙停車位標誌</a:t>
            </a:r>
            <a:endParaRPr sz="1600" dirty="0">
              <a:latin typeface="微軟正黑體"/>
              <a:cs typeface="微軟正黑體"/>
            </a:endParaRPr>
          </a:p>
        </p:txBody>
      </p:sp>
      <p:sp>
        <p:nvSpPr>
          <p:cNvPr id="16" name="object 5">
            <a:extLst>
              <a:ext uri="{FF2B5EF4-FFF2-40B4-BE49-F238E27FC236}">
                <a16:creationId xmlns:a16="http://schemas.microsoft.com/office/drawing/2014/main" id="{96141262-A523-4EED-99C1-BCD7DD3CF829}"/>
              </a:ext>
            </a:extLst>
          </p:cNvPr>
          <p:cNvSpPr txBox="1"/>
          <p:nvPr/>
        </p:nvSpPr>
        <p:spPr>
          <a:xfrm>
            <a:off x="5580190" y="5707175"/>
            <a:ext cx="2660650" cy="228600"/>
          </a:xfrm>
          <a:prstGeom prst="rect">
            <a:avLst/>
          </a:prstGeom>
        </p:spPr>
        <p:txBody>
          <a:bodyPr vert="horz" wrap="square" lIns="0" tIns="0" rIns="0" bIns="0" rtlCol="0">
            <a:spAutoFit/>
          </a:bodyPr>
          <a:lstStyle/>
          <a:p>
            <a:pPr marL="12700">
              <a:lnSpc>
                <a:spcPct val="100000"/>
              </a:lnSpc>
            </a:pPr>
            <a:r>
              <a:rPr sz="1600" b="1" spc="-20" dirty="0">
                <a:latin typeface="微軟正黑體"/>
                <a:cs typeface="微軟正黑體"/>
              </a:rPr>
              <a:t>無障礙停車位標誌明顯易辨識</a:t>
            </a:r>
            <a:endParaRPr sz="1600">
              <a:latin typeface="微軟正黑體"/>
              <a:cs typeface="微軟正黑體"/>
            </a:endParaRPr>
          </a:p>
        </p:txBody>
      </p:sp>
    </p:spTree>
    <p:extLst>
      <p:ext uri="{BB962C8B-B14F-4D97-AF65-F5344CB8AC3E}">
        <p14:creationId xmlns:p14="http://schemas.microsoft.com/office/powerpoint/2010/main" val="3952827912"/>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標題 1"/>
          <p:cNvSpPr txBox="1">
            <a:spLocks/>
          </p:cNvSpPr>
          <p:nvPr/>
        </p:nvSpPr>
        <p:spPr>
          <a:xfrm>
            <a:off x="560388" y="1268413"/>
            <a:ext cx="8713787" cy="2880667"/>
          </a:xfrm>
          <a:prstGeom prst="rect">
            <a:avLst/>
          </a:prstGeom>
          <a:ln>
            <a:noFill/>
          </a:ln>
        </p:spPr>
        <p:txBody>
          <a:bodyPr vert="horz" lIns="0" tIns="0" rIns="18287"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zh-TW" altLang="en-US" sz="3200" dirty="0">
                <a:solidFill>
                  <a:schemeClr val="tx1"/>
                </a:solidFill>
                <a:effectLst/>
                <a:latin typeface="標楷體"/>
                <a:ea typeface="標楷體"/>
              </a:rPr>
              <a:t>八、安家固園計畫既有耐震安檢連江縣政府</a:t>
            </a:r>
            <a:endParaRPr lang="en-US" altLang="zh-TW" sz="3200" dirty="0">
              <a:solidFill>
                <a:schemeClr val="tx1"/>
              </a:solidFill>
              <a:effectLst/>
              <a:latin typeface="標楷體"/>
              <a:ea typeface="標楷體"/>
            </a:endParaRPr>
          </a:p>
          <a:p>
            <a:pPr algn="l"/>
            <a:r>
              <a:rPr lang="zh-TW" altLang="en-US" sz="3200" dirty="0">
                <a:solidFill>
                  <a:schemeClr val="tx1"/>
                </a:solidFill>
                <a:effectLst/>
                <a:latin typeface="標楷體"/>
                <a:ea typeface="標楷體"/>
              </a:rPr>
              <a:t>經費補助</a:t>
            </a:r>
            <a:endParaRPr lang="en-US" altLang="zh-TW" sz="3200" dirty="0">
              <a:solidFill>
                <a:schemeClr val="tx1"/>
              </a:solidFill>
              <a:effectLst/>
              <a:latin typeface="標楷體"/>
              <a:ea typeface="標楷體"/>
            </a:endParaRPr>
          </a:p>
          <a:p>
            <a:pPr algn="dist"/>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一</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、補助對象</a:t>
            </a:r>
            <a:r>
              <a:rPr lang="en-US" altLang="zh-TW" sz="1800" dirty="0">
                <a:solidFill>
                  <a:schemeClr val="tx1"/>
                </a:solidFill>
                <a:effectLst/>
                <a:latin typeface="標楷體" panose="03000509000000000000" pitchFamily="65" charset="-120"/>
                <a:ea typeface="標楷體" panose="03000509000000000000" pitchFamily="65" charset="-120"/>
              </a:rPr>
              <a:t>……………………………………………………………………………</a:t>
            </a:r>
            <a:r>
              <a:rPr lang="en-US" altLang="zh-TW" sz="1800" b="0" dirty="0">
                <a:solidFill>
                  <a:schemeClr val="tx1"/>
                </a:solidFill>
                <a:latin typeface="標楷體" pitchFamily="65" charset="-120"/>
                <a:ea typeface="標楷體" pitchFamily="65" charset="-120"/>
              </a:rPr>
              <a:t>9</a:t>
            </a:r>
            <a:r>
              <a:rPr lang="en-US" altLang="zh-TW" sz="1800" dirty="0">
                <a:solidFill>
                  <a:schemeClr val="tx1"/>
                </a:solidFill>
                <a:effectLst/>
                <a:latin typeface="標楷體" pitchFamily="65" charset="-120"/>
                <a:ea typeface="標楷體" pitchFamily="65" charset="-120"/>
              </a:rPr>
              <a:t>-1</a:t>
            </a:r>
          </a:p>
          <a:p>
            <a:pPr algn="dist"/>
            <a:r>
              <a:rPr lang="en-US" altLang="zh-TW" sz="1800" dirty="0">
                <a:solidFill>
                  <a:schemeClr val="tx1"/>
                </a:solidFill>
                <a:effectLst/>
                <a:latin typeface="標楷體" pitchFamily="65" charset="-120"/>
                <a:ea typeface="標楷體"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二</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、補助經費</a:t>
            </a:r>
            <a:r>
              <a:rPr lang="en-US" altLang="zh-TW" sz="1800" dirty="0">
                <a:solidFill>
                  <a:schemeClr val="tx1"/>
                </a:solidFill>
                <a:effectLst/>
                <a:latin typeface="標楷體" pitchFamily="65" charset="-120"/>
                <a:ea typeface="標楷體" pitchFamily="65" charset="-120"/>
              </a:rPr>
              <a:t>……………</a:t>
            </a:r>
            <a:r>
              <a:rPr lang="en-US" altLang="zh-TW" sz="1800" b="0" dirty="0">
                <a:solidFill>
                  <a:schemeClr val="tx1"/>
                </a:solidFill>
                <a:latin typeface="標楷體" pitchFamily="65" charset="-120"/>
                <a:ea typeface="標楷體" pitchFamily="65" charset="-120"/>
              </a:rPr>
              <a:t>…………</a:t>
            </a:r>
            <a:r>
              <a:rPr lang="en-US" altLang="zh-TW" sz="1800" dirty="0">
                <a:solidFill>
                  <a:schemeClr val="tx1"/>
                </a:solidFill>
                <a:effectLst/>
                <a:latin typeface="標楷體" pitchFamily="65" charset="-120"/>
                <a:ea typeface="標楷體" pitchFamily="65" charset="-120"/>
              </a:rPr>
              <a:t>…</a:t>
            </a:r>
            <a:r>
              <a:rPr lang="en-US" altLang="zh-TW" sz="1800" b="0" dirty="0">
                <a:solidFill>
                  <a:schemeClr val="tx1"/>
                </a:solidFill>
                <a:latin typeface="標楷體" pitchFamily="65" charset="-120"/>
                <a:ea typeface="標楷體" pitchFamily="65" charset="-120"/>
              </a:rPr>
              <a:t>……………………</a:t>
            </a:r>
            <a:r>
              <a:rPr lang="en-US" altLang="zh-TW" sz="1800" dirty="0">
                <a:solidFill>
                  <a:schemeClr val="tx1"/>
                </a:solidFill>
                <a:effectLst/>
                <a:latin typeface="標楷體" pitchFamily="65" charset="-120"/>
                <a:ea typeface="標楷體" pitchFamily="65" charset="-120"/>
              </a:rPr>
              <a:t>…</a:t>
            </a:r>
            <a:r>
              <a:rPr lang="en-US" altLang="zh-TW" sz="1800" b="0" dirty="0">
                <a:solidFill>
                  <a:schemeClr val="tx1"/>
                </a:solidFill>
                <a:latin typeface="標楷體" pitchFamily="65" charset="-120"/>
                <a:ea typeface="標楷體" pitchFamily="65" charset="-120"/>
              </a:rPr>
              <a:t>……………………</a:t>
            </a:r>
            <a:r>
              <a:rPr lang="en-US" altLang="zh-TW" sz="1800" dirty="0">
                <a:solidFill>
                  <a:schemeClr val="tx1"/>
                </a:solidFill>
                <a:effectLst/>
                <a:latin typeface="標楷體" pitchFamily="65" charset="-120"/>
                <a:ea typeface="標楷體" pitchFamily="65" charset="-120"/>
              </a:rPr>
              <a:t>……9-1</a:t>
            </a:r>
          </a:p>
          <a:p>
            <a:pPr algn="dist"/>
            <a:r>
              <a:rPr lang="en-US" altLang="zh-TW" sz="1800" dirty="0">
                <a:solidFill>
                  <a:schemeClr val="tx1"/>
                </a:solidFill>
                <a:effectLst/>
                <a:latin typeface="標楷體" pitchFamily="65" charset="-120"/>
                <a:ea typeface="標楷體"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三</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、耐震能力初步評估</a:t>
            </a:r>
            <a:r>
              <a:rPr lang="en-US" altLang="zh-TW" sz="1800" dirty="0">
                <a:solidFill>
                  <a:schemeClr val="tx1"/>
                </a:solidFill>
                <a:effectLst/>
                <a:latin typeface="標楷體" panose="03000509000000000000" pitchFamily="65" charset="-120"/>
                <a:ea typeface="標楷體" panose="03000509000000000000" pitchFamily="65" charset="-120"/>
              </a:rPr>
              <a:t>…………………………………………………………………9-2</a:t>
            </a:r>
          </a:p>
          <a:p>
            <a:pPr algn="dist"/>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四</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、耐震設計基本原則</a:t>
            </a:r>
            <a:r>
              <a:rPr lang="en-US" altLang="zh-TW" sz="1800" dirty="0">
                <a:solidFill>
                  <a:schemeClr val="tx1"/>
                </a:solidFill>
                <a:effectLst/>
                <a:latin typeface="標楷體" panose="03000509000000000000" pitchFamily="65" charset="-120"/>
                <a:ea typeface="標楷體" panose="03000509000000000000" pitchFamily="65" charset="-120"/>
              </a:rPr>
              <a:t>…………………………………………………………………9-3</a:t>
            </a:r>
          </a:p>
          <a:p>
            <a:pPr algn="dist"/>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五</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、中央氣象局震度分級 </a:t>
            </a:r>
            <a:r>
              <a:rPr lang="en-US" altLang="zh-TW" sz="1800" dirty="0">
                <a:solidFill>
                  <a:schemeClr val="tx1"/>
                </a:solidFill>
                <a:effectLst/>
                <a:latin typeface="標楷體" panose="03000509000000000000" pitchFamily="65" charset="-120"/>
                <a:ea typeface="標楷體" panose="03000509000000000000" pitchFamily="65" charset="-120"/>
              </a:rPr>
              <a:t>……………………………………………………………9-4</a:t>
            </a:r>
          </a:p>
          <a:p>
            <a:pPr algn="dist"/>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六</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、建築物耐震設計規範</a:t>
            </a:r>
            <a:r>
              <a:rPr lang="en-US" altLang="zh-TW" sz="1800" dirty="0">
                <a:solidFill>
                  <a:schemeClr val="tx1"/>
                </a:solidFill>
                <a:effectLst/>
                <a:latin typeface="標楷體" panose="03000509000000000000" pitchFamily="65" charset="-120"/>
                <a:ea typeface="標楷體" panose="03000509000000000000" pitchFamily="65" charset="-120"/>
              </a:rPr>
              <a:t>………………………………………………………………9-6</a:t>
            </a:r>
          </a:p>
          <a:p>
            <a:pPr algn="l"/>
            <a:endParaRPr lang="en-US" altLang="zh-TW" sz="1800" dirty="0">
              <a:solidFill>
                <a:schemeClr val="tx1"/>
              </a:solidFill>
              <a:effectLst/>
              <a:latin typeface="標楷體" panose="03000509000000000000" pitchFamily="65" charset="-120"/>
              <a:ea typeface="標楷體" panose="03000509000000000000" pitchFamily="65" charset="-120"/>
            </a:endParaRPr>
          </a:p>
        </p:txBody>
      </p:sp>
      <p:sp>
        <p:nvSpPr>
          <p:cNvPr id="4" name="矩形 3"/>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891160827"/>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00471" y="529516"/>
            <a:ext cx="9073703" cy="523216"/>
          </a:xfrm>
          <a:prstGeom prst="rect">
            <a:avLst/>
          </a:prstGeom>
          <a:noFill/>
        </p:spPr>
        <p:txBody>
          <a:bodyPr wrap="square" lIns="91434" tIns="45718" rIns="91434" bIns="45718" rtlCol="0">
            <a:spAutoFit/>
          </a:bodyPr>
          <a:lstStyle/>
          <a:p>
            <a:r>
              <a:rPr lang="en-US" altLang="zh-TW" sz="2800" b="1" dirty="0">
                <a:latin typeface="標楷體"/>
                <a:ea typeface="標楷體"/>
              </a:rPr>
              <a:t>(</a:t>
            </a:r>
            <a:r>
              <a:rPr lang="zh-TW" altLang="en-US" sz="2800" b="1" dirty="0">
                <a:latin typeface="標楷體"/>
                <a:ea typeface="標楷體"/>
              </a:rPr>
              <a:t>一</a:t>
            </a:r>
            <a:r>
              <a:rPr lang="en-US" altLang="zh-TW" sz="2800" b="1" dirty="0">
                <a:latin typeface="標楷體"/>
                <a:ea typeface="標楷體"/>
              </a:rPr>
              <a:t>)</a:t>
            </a:r>
            <a:r>
              <a:rPr lang="zh-TW" altLang="en-US" sz="2800" b="1" dirty="0">
                <a:latin typeface="標楷體"/>
                <a:ea typeface="標楷體"/>
              </a:rPr>
              <a:t>、補助對象</a:t>
            </a:r>
            <a:endParaRPr lang="zh-TW" altLang="en-US" sz="2800" b="1" dirty="0">
              <a:latin typeface="標楷體" panose="03000509000000000000" pitchFamily="65" charset="-120"/>
              <a:ea typeface="標楷體" panose="03000509000000000000" pitchFamily="65" charset="-120"/>
            </a:endParaRPr>
          </a:p>
        </p:txBody>
      </p:sp>
      <p:sp>
        <p:nvSpPr>
          <p:cNvPr id="6" name="矩形 5"/>
          <p:cNvSpPr/>
          <p:nvPr/>
        </p:nvSpPr>
        <p:spPr>
          <a:xfrm>
            <a:off x="562667" y="1275667"/>
            <a:ext cx="8711507" cy="1631216"/>
          </a:xfrm>
          <a:prstGeom prst="rect">
            <a:avLst/>
          </a:prstGeom>
        </p:spPr>
        <p:txBody>
          <a:bodyPr wrap="square">
            <a:spAutoFit/>
          </a:bodyPr>
          <a:lstStyle/>
          <a:p>
            <a:r>
              <a:rPr lang="en-US" altLang="zh-TW" sz="2000" b="1" dirty="0">
                <a:latin typeface="標楷體" panose="03000509000000000000" pitchFamily="65" charset="-120"/>
                <a:ea typeface="標楷體" panose="03000509000000000000" pitchFamily="65" charset="-120"/>
              </a:rPr>
              <a:t>1.</a:t>
            </a:r>
            <a:r>
              <a:rPr lang="zh-TW" altLang="en-US" sz="2000" b="1" dirty="0">
                <a:solidFill>
                  <a:srgbClr val="FF0000"/>
                </a:solidFill>
                <a:latin typeface="標楷體" panose="03000509000000000000" pitchFamily="65" charset="-120"/>
                <a:ea typeface="標楷體" panose="03000509000000000000" pitchFamily="65" charset="-120"/>
              </a:rPr>
              <a:t>中華民國八十八年十二月三十一日以前取得建築執照</a:t>
            </a:r>
            <a:r>
              <a:rPr lang="zh-TW" altLang="en-US" sz="2000" b="1" dirty="0">
                <a:latin typeface="標楷體"/>
                <a:ea typeface="標楷體"/>
              </a:rPr>
              <a:t>。</a:t>
            </a:r>
            <a:endParaRPr lang="en-US" altLang="zh-TW" sz="2000" b="1" dirty="0">
              <a:latin typeface="標楷體"/>
              <a:ea typeface="標楷體"/>
            </a:endParaRPr>
          </a:p>
          <a:p>
            <a:endParaRPr lang="en-US" altLang="zh-TW" sz="2000" b="1" dirty="0">
              <a:latin typeface="標楷體"/>
              <a:ea typeface="標楷體"/>
            </a:endParaRPr>
          </a:p>
          <a:p>
            <a:pPr marL="273050" indent="-273050"/>
            <a:r>
              <a:rPr lang="en-US" altLang="zh-TW" sz="2000" b="1" dirty="0">
                <a:latin typeface="標楷體"/>
                <a:ea typeface="標楷體"/>
              </a:rPr>
              <a:t>2.</a:t>
            </a:r>
            <a:r>
              <a:rPr lang="zh-TW" altLang="en-US" sz="2000" b="1" dirty="0">
                <a:latin typeface="標楷體"/>
                <a:ea typeface="標楷體"/>
              </a:rPr>
              <a:t>經直轄市、縣</a:t>
            </a:r>
            <a:r>
              <a:rPr lang="en-US" altLang="zh-TW" sz="2000" b="1" dirty="0">
                <a:latin typeface="標楷體"/>
                <a:ea typeface="標楷體"/>
              </a:rPr>
              <a:t>(</a:t>
            </a:r>
            <a:r>
              <a:rPr lang="zh-TW" altLang="en-US" sz="2000" b="1" dirty="0">
                <a:latin typeface="標楷體"/>
                <a:ea typeface="標楷體"/>
              </a:rPr>
              <a:t>市</a:t>
            </a:r>
            <a:r>
              <a:rPr lang="en-US" altLang="zh-TW" sz="2000" b="1" dirty="0">
                <a:latin typeface="標楷體"/>
                <a:ea typeface="標楷體"/>
              </a:rPr>
              <a:t>)</a:t>
            </a:r>
            <a:r>
              <a:rPr lang="zh-TW" altLang="en-US" sz="2000" b="1" dirty="0">
                <a:latin typeface="標楷體"/>
                <a:ea typeface="標楷體"/>
              </a:rPr>
              <a:t>政府認定可進行耐震評估之私有</a:t>
            </a:r>
            <a:r>
              <a:rPr lang="zh-TW" altLang="en-US" sz="2000" b="1" dirty="0">
                <a:solidFill>
                  <a:srgbClr val="FF0000"/>
                </a:solidFill>
                <a:latin typeface="標楷體"/>
                <a:ea typeface="標楷體"/>
              </a:rPr>
              <a:t>合法</a:t>
            </a:r>
            <a:r>
              <a:rPr lang="zh-TW" altLang="en-US" sz="2000" b="1" dirty="0">
                <a:latin typeface="標楷體"/>
                <a:ea typeface="標楷體"/>
              </a:rPr>
              <a:t>建築物，且作為</a:t>
            </a:r>
            <a:r>
              <a:rPr lang="zh-TW" altLang="en-US" sz="2000" b="1" dirty="0">
                <a:solidFill>
                  <a:srgbClr val="FF0000"/>
                </a:solidFill>
                <a:latin typeface="標楷體"/>
                <a:ea typeface="標楷體"/>
              </a:rPr>
              <a:t>住宅使用之比率達二分之一以上</a:t>
            </a:r>
            <a:r>
              <a:rPr lang="zh-TW" altLang="en-US" sz="2000" b="1" dirty="0">
                <a:latin typeface="標楷體"/>
                <a:ea typeface="標楷體"/>
              </a:rPr>
              <a:t>者，辦理耐震能力初步評估及耐震能力詳細評估。</a:t>
            </a:r>
            <a:endParaRPr lang="en-US" altLang="zh-TW" sz="2000" b="1" dirty="0">
              <a:latin typeface="標楷體"/>
              <a:ea typeface="標楷體"/>
            </a:endParaRPr>
          </a:p>
        </p:txBody>
      </p:sp>
      <p:sp>
        <p:nvSpPr>
          <p:cNvPr id="9"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8-1</a:t>
            </a:r>
          </a:p>
        </p:txBody>
      </p:sp>
      <p:sp>
        <p:nvSpPr>
          <p:cNvPr id="7" name="文字方塊 6"/>
          <p:cNvSpPr txBox="1"/>
          <p:nvPr/>
        </p:nvSpPr>
        <p:spPr>
          <a:xfrm>
            <a:off x="261012" y="3068960"/>
            <a:ext cx="9073703" cy="523216"/>
          </a:xfrm>
          <a:prstGeom prst="rect">
            <a:avLst/>
          </a:prstGeom>
          <a:noFill/>
        </p:spPr>
        <p:txBody>
          <a:bodyPr wrap="square" lIns="91434" tIns="45718" rIns="91434" bIns="45718" rtlCol="0">
            <a:spAutoFit/>
          </a:bodyPr>
          <a:lstStyle/>
          <a:p>
            <a:r>
              <a:rPr lang="en-US" altLang="zh-TW" sz="2800" b="1" dirty="0">
                <a:latin typeface="標楷體"/>
                <a:ea typeface="標楷體"/>
              </a:rPr>
              <a:t>(</a:t>
            </a:r>
            <a:r>
              <a:rPr lang="zh-TW" altLang="en-US" sz="2800" b="1" dirty="0">
                <a:latin typeface="標楷體"/>
                <a:ea typeface="標楷體"/>
              </a:rPr>
              <a:t>二</a:t>
            </a:r>
            <a:r>
              <a:rPr lang="en-US" altLang="zh-TW" sz="2800" b="1" dirty="0">
                <a:latin typeface="標楷體"/>
                <a:ea typeface="標楷體"/>
              </a:rPr>
              <a:t>)</a:t>
            </a:r>
            <a:r>
              <a:rPr lang="zh-TW" altLang="en-US" sz="2800" b="1" dirty="0">
                <a:latin typeface="標楷體"/>
                <a:ea typeface="標楷體"/>
              </a:rPr>
              <a:t>、補助經費</a:t>
            </a:r>
            <a:endParaRPr lang="zh-TW" altLang="en-US" sz="2800" b="1" dirty="0">
              <a:latin typeface="標楷體" panose="03000509000000000000" pitchFamily="65" charset="-120"/>
              <a:ea typeface="標楷體" panose="03000509000000000000" pitchFamily="65" charset="-120"/>
            </a:endParaRPr>
          </a:p>
        </p:txBody>
      </p:sp>
      <p:sp>
        <p:nvSpPr>
          <p:cNvPr id="10" name="矩形 9"/>
          <p:cNvSpPr/>
          <p:nvPr/>
        </p:nvSpPr>
        <p:spPr>
          <a:xfrm>
            <a:off x="715066" y="3614524"/>
            <a:ext cx="8711507" cy="2862322"/>
          </a:xfrm>
          <a:prstGeom prst="rect">
            <a:avLst/>
          </a:prstGeom>
        </p:spPr>
        <p:txBody>
          <a:bodyPr wrap="square">
            <a:spAutoFit/>
          </a:bodyPr>
          <a:lstStyle/>
          <a:p>
            <a:r>
              <a:rPr lang="en-US" altLang="zh-TW" sz="2000" b="1" dirty="0">
                <a:latin typeface="標楷體" panose="03000509000000000000" pitchFamily="65" charset="-120"/>
                <a:ea typeface="標楷體" panose="03000509000000000000" pitchFamily="65" charset="-120"/>
              </a:rPr>
              <a:t>1.</a:t>
            </a:r>
            <a:r>
              <a:rPr lang="zh-TW" altLang="en-US" sz="2000" b="1" dirty="0">
                <a:latin typeface="標楷體" panose="03000509000000000000" pitchFamily="65" charset="-120"/>
                <a:ea typeface="標楷體" panose="03000509000000000000" pitchFamily="65" charset="-120"/>
              </a:rPr>
              <a:t>耐震初評</a:t>
            </a:r>
            <a:r>
              <a:rPr lang="en-US" altLang="zh-TW" sz="2000" b="1" dirty="0">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八千元</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每棟</a:t>
            </a:r>
            <a:r>
              <a:rPr lang="zh-TW" altLang="en-US" sz="2000" b="1" dirty="0">
                <a:latin typeface="標楷體" panose="03000509000000000000" pitchFamily="65" charset="-120"/>
                <a:ea typeface="標楷體" panose="03000509000000000000" pitchFamily="65" charset="-120"/>
              </a:rPr>
              <a:t>。</a:t>
            </a:r>
            <a:endParaRPr lang="en-US" altLang="zh-TW" sz="2000" b="1" dirty="0">
              <a:latin typeface="標楷體" panose="03000509000000000000" pitchFamily="65" charset="-120"/>
              <a:ea typeface="標楷體" panose="03000509000000000000" pitchFamily="65" charset="-120"/>
            </a:endParaRPr>
          </a:p>
          <a:p>
            <a:endParaRPr lang="en-US" altLang="zh-TW" sz="2000" b="1" dirty="0">
              <a:latin typeface="標楷體"/>
              <a:ea typeface="標楷體"/>
            </a:endParaRPr>
          </a:p>
          <a:p>
            <a:pPr marL="273050" indent="-273050"/>
            <a:r>
              <a:rPr lang="en-US" altLang="zh-TW" sz="2000" b="1" dirty="0">
                <a:latin typeface="標楷體"/>
                <a:ea typeface="標楷體"/>
              </a:rPr>
              <a:t>2.</a:t>
            </a:r>
            <a:r>
              <a:rPr lang="zh-TW" altLang="en-US" sz="2000" b="1" dirty="0">
                <a:latin typeface="標楷體"/>
                <a:ea typeface="標楷體"/>
              </a:rPr>
              <a:t>耐震詳評</a:t>
            </a:r>
            <a:r>
              <a:rPr lang="en-US" altLang="zh-TW" sz="2000" dirty="0">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六十萬元</a:t>
            </a:r>
            <a:r>
              <a:rPr lang="en-US" altLang="zh-TW" sz="2000" dirty="0">
                <a:solidFill>
                  <a:srgbClr val="FF0000"/>
                </a:solidFill>
                <a:latin typeface="標楷體" panose="03000509000000000000" pitchFamily="65" charset="-120"/>
                <a:ea typeface="標楷體" panose="03000509000000000000" pitchFamily="65" charset="-120"/>
              </a:rPr>
              <a:t>/</a:t>
            </a:r>
            <a:r>
              <a:rPr lang="zh-TW" altLang="en-US" sz="2000" dirty="0">
                <a:solidFill>
                  <a:srgbClr val="FF0000"/>
                </a:solidFill>
                <a:latin typeface="標楷體" panose="03000509000000000000" pitchFamily="65" charset="-120"/>
                <a:ea typeface="標楷體" panose="03000509000000000000" pitchFamily="65" charset="-120"/>
              </a:rPr>
              <a:t>每幢（棟）</a:t>
            </a:r>
            <a:r>
              <a:rPr lang="zh-TW" altLang="en-US" sz="2000" dirty="0">
                <a:latin typeface="標楷體" panose="03000509000000000000" pitchFamily="65" charset="-120"/>
                <a:ea typeface="標楷體" panose="03000509000000000000" pitchFamily="65" charset="-120"/>
              </a:rPr>
              <a:t>。每幢（棟）補助以不超過總評估費用百分之四十五為限（內含百分之十五成果報告審查費用），補助上限不得超過新臺幣六十萬元。</a:t>
            </a:r>
            <a:endParaRPr lang="en-US" altLang="zh-TW" sz="2000" dirty="0">
              <a:latin typeface="標楷體" panose="03000509000000000000" pitchFamily="65" charset="-120"/>
              <a:ea typeface="標楷體" panose="03000509000000000000" pitchFamily="65" charset="-120"/>
            </a:endParaRPr>
          </a:p>
          <a:p>
            <a:pPr marL="273050" indent="-273050"/>
            <a:r>
              <a:rPr lang="en-US" altLang="zh-TW" sz="2000" b="1" dirty="0">
                <a:latin typeface="標楷體" panose="03000509000000000000" pitchFamily="65" charset="-120"/>
                <a:ea typeface="標楷體" panose="03000509000000000000" pitchFamily="65" charset="-120"/>
              </a:rPr>
              <a:t>3.</a:t>
            </a:r>
            <a:r>
              <a:rPr lang="zh-TW" altLang="en-US" sz="2000" b="1" dirty="0">
                <a:latin typeface="標楷體" panose="03000509000000000000" pitchFamily="65" charset="-120"/>
                <a:ea typeface="標楷體" panose="03000509000000000000" pitchFamily="65" charset="-120"/>
              </a:rPr>
              <a:t>工程補強作業</a:t>
            </a:r>
            <a:r>
              <a:rPr lang="en-US" altLang="zh-TW" sz="2000" b="1" dirty="0">
                <a:latin typeface="標楷體" panose="03000509000000000000" pitchFamily="65" charset="-120"/>
                <a:ea typeface="標楷體" panose="03000509000000000000" pitchFamily="65" charset="-120"/>
              </a:rPr>
              <a:t>-</a:t>
            </a:r>
          </a:p>
          <a:p>
            <a:pPr marL="273050" indent="-273050"/>
            <a:r>
              <a:rPr lang="zh-TW" altLang="en-US" sz="2000" b="1" dirty="0">
                <a:latin typeface="標楷體" panose="03000509000000000000" pitchFamily="65" charset="-120"/>
                <a:ea typeface="標楷體" panose="03000509000000000000" pitchFamily="65" charset="-120"/>
              </a:rPr>
              <a:t>  </a:t>
            </a:r>
            <a:r>
              <a:rPr lang="en-US" altLang="zh-TW" sz="2000" dirty="0">
                <a:latin typeface="標楷體" panose="03000509000000000000" pitchFamily="65" charset="-120"/>
                <a:ea typeface="標楷體" panose="03000509000000000000" pitchFamily="65" charset="-120"/>
              </a:rPr>
              <a:t>(1)</a:t>
            </a:r>
            <a:r>
              <a:rPr lang="zh-TW" altLang="en-US" sz="2000" dirty="0">
                <a:latin typeface="標楷體" panose="03000509000000000000" pitchFamily="65" charset="-120"/>
                <a:ea typeface="標楷體" panose="03000509000000000000" pitchFamily="65" charset="-120"/>
              </a:rPr>
              <a:t>申請都市更新整建維護規劃設計補助經費</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約</a:t>
            </a:r>
            <a:r>
              <a:rPr lang="en-US" altLang="zh-TW" sz="2000" dirty="0">
                <a:latin typeface="標楷體" panose="03000509000000000000" pitchFamily="65" charset="-120"/>
                <a:ea typeface="標楷體" panose="03000509000000000000" pitchFamily="65" charset="-120"/>
              </a:rPr>
              <a:t>50</a:t>
            </a:r>
            <a:r>
              <a:rPr lang="zh-TW" altLang="en-US" sz="2000" dirty="0">
                <a:latin typeface="標楷體" panose="03000509000000000000" pitchFamily="65" charset="-120"/>
                <a:ea typeface="標楷體" panose="03000509000000000000" pitchFamily="65" charset="-120"/>
              </a:rPr>
              <a:t>萬元</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 。</a:t>
            </a:r>
            <a:endParaRPr lang="en-US" altLang="zh-TW" sz="2000" dirty="0">
              <a:latin typeface="標楷體" panose="03000509000000000000" pitchFamily="65" charset="-120"/>
              <a:ea typeface="標楷體" panose="03000509000000000000" pitchFamily="65" charset="-120"/>
            </a:endParaRPr>
          </a:p>
          <a:p>
            <a:pPr marL="273050" indent="-273050"/>
            <a:r>
              <a:rPr lang="zh-TW" altLang="en-US" sz="2000" dirty="0">
                <a:latin typeface="標楷體" panose="03000509000000000000" pitchFamily="65" charset="-120"/>
                <a:ea typeface="標楷體" panose="03000509000000000000" pitchFamily="65" charset="-120"/>
              </a:rPr>
              <a:t>  </a:t>
            </a:r>
            <a:r>
              <a:rPr lang="en-US" altLang="zh-TW" sz="2000" dirty="0">
                <a:latin typeface="標楷體" panose="03000509000000000000" pitchFamily="65" charset="-120"/>
                <a:ea typeface="標楷體" panose="03000509000000000000" pitchFamily="65" charset="-120"/>
              </a:rPr>
              <a:t>(2)</a:t>
            </a:r>
            <a:r>
              <a:rPr lang="zh-TW" altLang="en-US" sz="2000" dirty="0">
                <a:latin typeface="標楷體" panose="03000509000000000000" pitchFamily="65" charset="-120"/>
                <a:ea typeface="標楷體" panose="03000509000000000000" pitchFamily="65" charset="-120"/>
              </a:rPr>
              <a:t>實施工程補助經費</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得單獨申請結構安全</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耐震</a:t>
            </a:r>
            <a:r>
              <a:rPr lang="en-US" altLang="zh-TW" sz="2000" dirty="0">
                <a:latin typeface="標楷體" panose="03000509000000000000" pitchFamily="65" charset="-120"/>
                <a:ea typeface="標楷體" panose="03000509000000000000" pitchFamily="65" charset="-120"/>
              </a:rPr>
              <a:t>)</a:t>
            </a:r>
            <a:r>
              <a:rPr lang="zh-TW" altLang="en-US" sz="2000" dirty="0">
                <a:latin typeface="標楷體" panose="03000509000000000000" pitchFamily="65" charset="-120"/>
                <a:ea typeface="標楷體" panose="03000509000000000000" pitchFamily="65" charset="-120"/>
              </a:rPr>
              <a:t>補強工程費用</a:t>
            </a:r>
            <a:r>
              <a:rPr lang="zh-TW" altLang="en-US" sz="2000" dirty="0">
                <a:latin typeface="標楷體"/>
                <a:ea typeface="標楷體"/>
              </a:rPr>
              <a:t>，補助</a:t>
            </a:r>
            <a:r>
              <a:rPr lang="en-US" altLang="zh-TW" sz="2000" dirty="0">
                <a:latin typeface="標楷體"/>
                <a:ea typeface="標楷體"/>
              </a:rPr>
              <a:t>55%</a:t>
            </a:r>
            <a:r>
              <a:rPr lang="zh-TW" altLang="en-US" sz="2000" dirty="0">
                <a:latin typeface="標楷體"/>
                <a:ea typeface="標楷體"/>
              </a:rPr>
              <a:t>為上限</a:t>
            </a:r>
            <a:r>
              <a:rPr lang="en-US" altLang="zh-TW" sz="2000" dirty="0">
                <a:latin typeface="標楷體"/>
                <a:ea typeface="標楷體"/>
              </a:rPr>
              <a:t>)</a:t>
            </a:r>
            <a:r>
              <a:rPr lang="zh-TW" altLang="en-US" sz="2000" dirty="0">
                <a:latin typeface="標楷體" panose="03000509000000000000" pitchFamily="65" charset="-120"/>
                <a:ea typeface="標楷體" panose="03000509000000000000" pitchFamily="65" charset="-120"/>
              </a:rPr>
              <a:t> 。</a:t>
            </a:r>
            <a:endParaRPr lang="en-US" altLang="zh-TW" sz="2000" dirty="0">
              <a:latin typeface="標楷體" panose="03000509000000000000" pitchFamily="65" charset="-120"/>
              <a:ea typeface="標楷體" panose="03000509000000000000" pitchFamily="65" charset="-120"/>
            </a:endParaRPr>
          </a:p>
        </p:txBody>
      </p:sp>
    </p:spTree>
    <p:extLst>
      <p:ext uri="{BB962C8B-B14F-4D97-AF65-F5344CB8AC3E}">
        <p14:creationId xmlns:p14="http://schemas.microsoft.com/office/powerpoint/2010/main" val="35413159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 name="內容版面配置區 3"/>
          <p:cNvSpPr txBox="1">
            <a:spLocks/>
          </p:cNvSpPr>
          <p:nvPr/>
        </p:nvSpPr>
        <p:spPr>
          <a:xfrm>
            <a:off x="435977" y="1124744"/>
            <a:ext cx="8915400" cy="4896544"/>
          </a:xfrm>
          <a:prstGeom prst="rect">
            <a:avLst/>
          </a:prstGeom>
        </p:spPr>
        <p:txBody>
          <a:bodyPr vert="horz" lIns="0" tIns="45718" rIns="18287" bIns="4571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indent="542891" algn="l"/>
            <a:endParaRPr lang="zh-TW" altLang="en-US" sz="2000" dirty="0">
              <a:latin typeface="標楷體" panose="03000509000000000000" pitchFamily="65" charset="-120"/>
              <a:ea typeface="標楷體" panose="03000509000000000000" pitchFamily="65" charset="-120"/>
            </a:endParaRPr>
          </a:p>
        </p:txBody>
      </p:sp>
      <p:sp>
        <p:nvSpPr>
          <p:cNvPr id="9" name="內容版面配置區 3"/>
          <p:cNvSpPr txBox="1">
            <a:spLocks/>
          </p:cNvSpPr>
          <p:nvPr/>
        </p:nvSpPr>
        <p:spPr>
          <a:xfrm>
            <a:off x="410480" y="1072864"/>
            <a:ext cx="8915400" cy="5199856"/>
          </a:xfrm>
          <a:prstGeom prst="rect">
            <a:avLst/>
          </a:prstGeom>
        </p:spPr>
        <p:txBody>
          <a:bodyPr vert="horz" lIns="0" tIns="45718" rIns="18287" bIns="4571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endParaRPr lang="zh-TW" altLang="en-US" dirty="0">
              <a:latin typeface="標楷體" panose="03000509000000000000" pitchFamily="65" charset="-120"/>
              <a:ea typeface="標楷體" panose="03000509000000000000" pitchFamily="65" charset="-120"/>
            </a:endParaRPr>
          </a:p>
          <a:p>
            <a:pPr algn="l"/>
            <a:endParaRPr lang="zh-TW" altLang="en-US" dirty="0"/>
          </a:p>
        </p:txBody>
      </p:sp>
      <p:sp>
        <p:nvSpPr>
          <p:cNvPr id="13" name="內容版面配置區 3"/>
          <p:cNvSpPr txBox="1">
            <a:spLocks/>
          </p:cNvSpPr>
          <p:nvPr/>
        </p:nvSpPr>
        <p:spPr>
          <a:xfrm>
            <a:off x="435977" y="1124744"/>
            <a:ext cx="8915400" cy="4896544"/>
          </a:xfrm>
          <a:prstGeom prst="rect">
            <a:avLst/>
          </a:prstGeom>
        </p:spPr>
        <p:txBody>
          <a:bodyPr vert="horz" lIns="0" tIns="45718" rIns="18287" bIns="45718">
            <a:norm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indent="542891" algn="l"/>
            <a:endParaRPr lang="zh-TW" altLang="en-US" sz="2000" dirty="0">
              <a:latin typeface="標楷體" panose="03000509000000000000" pitchFamily="65" charset="-120"/>
              <a:ea typeface="標楷體" panose="03000509000000000000" pitchFamily="65" charset="-120"/>
            </a:endParaRPr>
          </a:p>
        </p:txBody>
      </p:sp>
      <p:sp>
        <p:nvSpPr>
          <p:cNvPr id="14" name="內容版面配置區 3"/>
          <p:cNvSpPr txBox="1">
            <a:spLocks/>
          </p:cNvSpPr>
          <p:nvPr/>
        </p:nvSpPr>
        <p:spPr>
          <a:xfrm>
            <a:off x="3658457" y="5661792"/>
            <a:ext cx="6047071" cy="719536"/>
          </a:xfrm>
          <a:prstGeom prst="rect">
            <a:avLst/>
          </a:prstGeom>
        </p:spPr>
        <p:txBody>
          <a:bodyPr vert="horz" lIns="0" tIns="45718" rIns="18287" bIns="45718">
            <a:noAutofit/>
          </a:bodyPr>
          <a:lstStyle>
            <a:lvl1pPr marL="0" marR="45720" indent="0" algn="r" rtl="0" eaLnBrk="1" latinLnBrk="0" hangingPunct="1">
              <a:spcBef>
                <a:spcPct val="20000"/>
              </a:spcBef>
              <a:buClr>
                <a:schemeClr val="accent3"/>
              </a:buClr>
              <a:buSzPct val="95000"/>
              <a:buFont typeface="Wingdings 2"/>
              <a:buNone/>
              <a:defRPr kumimoji="0" sz="2600" kern="1200">
                <a:solidFill>
                  <a:schemeClr val="tx1"/>
                </a:solidFill>
                <a:latin typeface="+mn-lt"/>
                <a:ea typeface="+mn-ea"/>
                <a:cs typeface="+mn-cs"/>
              </a:defRPr>
            </a:lvl1pPr>
            <a:lvl2pPr marL="457200" indent="0" algn="ctr" rtl="0" eaLnBrk="1" latinLnBrk="0" hangingPunct="1">
              <a:spcBef>
                <a:spcPct val="20000"/>
              </a:spcBef>
              <a:buClr>
                <a:schemeClr val="accent1"/>
              </a:buClr>
              <a:buSzPct val="85000"/>
              <a:buFont typeface="Wingdings 2"/>
              <a:buNone/>
              <a:defRPr kumimoji="0" sz="2400" kern="1200">
                <a:solidFill>
                  <a:schemeClr val="tx1"/>
                </a:solidFill>
                <a:latin typeface="+mn-lt"/>
                <a:ea typeface="+mn-ea"/>
                <a:cs typeface="+mn-cs"/>
              </a:defRPr>
            </a:lvl2pPr>
            <a:lvl3pPr marL="914400" indent="0" algn="ctr" rtl="0" eaLnBrk="1" latinLnBrk="0" hangingPunct="1">
              <a:spcBef>
                <a:spcPct val="20000"/>
              </a:spcBef>
              <a:buClr>
                <a:schemeClr val="accent2"/>
              </a:buClr>
              <a:buSzPct val="70000"/>
              <a:buFont typeface="Wingdings 2"/>
              <a:buNone/>
              <a:defRPr kumimoji="0" sz="2100" kern="1200">
                <a:solidFill>
                  <a:schemeClr val="tx1"/>
                </a:solidFill>
                <a:latin typeface="+mn-lt"/>
                <a:ea typeface="+mn-ea"/>
                <a:cs typeface="+mn-cs"/>
              </a:defRPr>
            </a:lvl3pPr>
            <a:lvl4pPr marL="1371600" indent="0" algn="ctr" rtl="0" eaLnBrk="1" latinLnBrk="0" hangingPunct="1">
              <a:spcBef>
                <a:spcPct val="20000"/>
              </a:spcBef>
              <a:buClr>
                <a:schemeClr val="accent3"/>
              </a:buClr>
              <a:buSzPct val="65000"/>
              <a:buFont typeface="Wingdings 2"/>
              <a:buNone/>
              <a:defRPr kumimoji="0" sz="2000" kern="1200">
                <a:solidFill>
                  <a:schemeClr val="tx1"/>
                </a:solidFill>
                <a:latin typeface="+mn-lt"/>
                <a:ea typeface="+mn-ea"/>
                <a:cs typeface="+mn-cs"/>
              </a:defRPr>
            </a:lvl4pPr>
            <a:lvl5pPr marL="1828800" indent="0" algn="ctr" rtl="0" eaLnBrk="1" latinLnBrk="0" hangingPunct="1">
              <a:spcBef>
                <a:spcPct val="20000"/>
              </a:spcBef>
              <a:buClr>
                <a:schemeClr val="accent4"/>
              </a:buClr>
              <a:buSzPct val="65000"/>
              <a:buFont typeface="Wingdings 2"/>
              <a:buNone/>
              <a:defRPr kumimoji="0" sz="2000" kern="1200">
                <a:solidFill>
                  <a:schemeClr val="tx1"/>
                </a:solidFill>
                <a:latin typeface="+mn-lt"/>
                <a:ea typeface="+mn-ea"/>
                <a:cs typeface="+mn-cs"/>
              </a:defRPr>
            </a:lvl5pPr>
            <a:lvl6pPr marL="2286000" indent="0" algn="ctr" rtl="0" eaLnBrk="1" latinLnBrk="0" hangingPunct="1">
              <a:spcBef>
                <a:spcPct val="20000"/>
              </a:spcBef>
              <a:buClr>
                <a:schemeClr val="accent5"/>
              </a:buClr>
              <a:buSzPct val="80000"/>
              <a:buFont typeface="Wingdings 2"/>
              <a:buNone/>
              <a:defRPr kumimoji="0" sz="1800" kern="1200">
                <a:solidFill>
                  <a:schemeClr val="tx1"/>
                </a:solidFill>
                <a:latin typeface="+mn-lt"/>
                <a:ea typeface="+mn-ea"/>
                <a:cs typeface="+mn-cs"/>
              </a:defRPr>
            </a:lvl6pPr>
            <a:lvl7pPr marL="2743200" indent="0" algn="ctr" rtl="0" eaLnBrk="1" latinLnBrk="0" hangingPunct="1">
              <a:spcBef>
                <a:spcPct val="20000"/>
              </a:spcBef>
              <a:buClr>
                <a:schemeClr val="accent6"/>
              </a:buClr>
              <a:buSzPct val="80000"/>
              <a:buFont typeface="Wingdings 2"/>
              <a:buNone/>
              <a:defRPr kumimoji="0" sz="1600" kern="1200" baseline="0">
                <a:solidFill>
                  <a:schemeClr val="tx1"/>
                </a:solidFill>
                <a:latin typeface="+mn-lt"/>
                <a:ea typeface="+mn-ea"/>
                <a:cs typeface="+mn-cs"/>
              </a:defRPr>
            </a:lvl7pPr>
            <a:lvl8pPr marL="3200400" indent="0" algn="ctr" rtl="0" eaLnBrk="1" latinLnBrk="0" hangingPunct="1">
              <a:spcBef>
                <a:spcPct val="20000"/>
              </a:spcBef>
              <a:buClr>
                <a:schemeClr val="tx2"/>
              </a:buClr>
              <a:buNone/>
              <a:defRPr kumimoji="0" sz="1600" kern="1200">
                <a:solidFill>
                  <a:schemeClr val="tx1"/>
                </a:solidFill>
                <a:latin typeface="+mn-lt"/>
                <a:ea typeface="+mn-ea"/>
                <a:cs typeface="+mn-cs"/>
              </a:defRPr>
            </a:lvl8pPr>
            <a:lvl9pPr marL="3657600" indent="0" algn="ctr" rtl="0" eaLnBrk="1" latinLnBrk="0" hangingPunct="1">
              <a:spcBef>
                <a:spcPct val="20000"/>
              </a:spcBef>
              <a:buClr>
                <a:schemeClr val="tx2"/>
              </a:buClr>
              <a:buFontTx/>
              <a:buNone/>
              <a:defRPr kumimoji="0" sz="1400" kern="1200" baseline="0">
                <a:solidFill>
                  <a:schemeClr val="tx1"/>
                </a:solidFill>
                <a:latin typeface="+mn-lt"/>
                <a:ea typeface="+mn-ea"/>
                <a:cs typeface="+mn-cs"/>
              </a:defRPr>
            </a:lvl9pPr>
          </a:lstStyle>
          <a:p>
            <a:pPr algn="l">
              <a:lnSpc>
                <a:spcPct val="80000"/>
              </a:lnSpc>
            </a:pPr>
            <a:r>
              <a:rPr lang="zh-TW" altLang="en-US" sz="1400" dirty="0">
                <a:latin typeface="標楷體" panose="03000509000000000000" pitchFamily="65" charset="-120"/>
                <a:ea typeface="標楷體" panose="03000509000000000000" pitchFamily="65" charset="-120"/>
              </a:rPr>
              <a:t>依連江縣建築管理自治條例連企法字第</a:t>
            </a:r>
            <a:r>
              <a:rPr lang="en-US" altLang="zh-TW" sz="1400" dirty="0">
                <a:latin typeface="標楷體" panose="03000509000000000000" pitchFamily="65" charset="-120"/>
                <a:ea typeface="標楷體" panose="03000509000000000000" pitchFamily="65" charset="-120"/>
              </a:rPr>
              <a:t>0940010795</a:t>
            </a:r>
            <a:r>
              <a:rPr lang="zh-TW" altLang="en-US" sz="1400" dirty="0">
                <a:latin typeface="標楷體" panose="03000509000000000000" pitchFamily="65" charset="-120"/>
                <a:ea typeface="標楷體" panose="03000509000000000000" pitchFamily="65" charset="-120"/>
              </a:rPr>
              <a:t>號令、發布日期</a:t>
            </a:r>
            <a:r>
              <a:rPr lang="en-US" altLang="zh-TW" sz="1400" dirty="0">
                <a:latin typeface="標楷體" panose="03000509000000000000" pitchFamily="65" charset="-120"/>
                <a:ea typeface="標楷體" panose="03000509000000000000" pitchFamily="65" charset="-120"/>
              </a:rPr>
              <a:t>94.04.19</a:t>
            </a:r>
          </a:p>
          <a:p>
            <a:pPr algn="l">
              <a:lnSpc>
                <a:spcPct val="80000"/>
              </a:lnSpc>
            </a:pPr>
            <a:r>
              <a:rPr lang="zh-TW" altLang="en-US" sz="1400" dirty="0">
                <a:latin typeface="標楷體" panose="03000509000000000000" pitchFamily="65" charset="-120"/>
                <a:ea typeface="標楷體" panose="03000509000000000000" pitchFamily="65" charset="-120"/>
              </a:rPr>
              <a:t>部分條文修正連企法字第</a:t>
            </a:r>
            <a:r>
              <a:rPr lang="en-US" altLang="zh-TW" sz="1400" dirty="0">
                <a:latin typeface="標楷體" panose="03000509000000000000" pitchFamily="65" charset="-120"/>
                <a:ea typeface="標楷體" panose="03000509000000000000" pitchFamily="65" charset="-120"/>
              </a:rPr>
              <a:t>0970003226</a:t>
            </a:r>
            <a:r>
              <a:rPr lang="zh-TW" altLang="en-US" sz="1400" dirty="0">
                <a:latin typeface="標楷體" panose="03000509000000000000" pitchFamily="65" charset="-120"/>
                <a:ea typeface="標楷體" panose="03000509000000000000" pitchFamily="65" charset="-120"/>
              </a:rPr>
              <a:t>號令、發布日期</a:t>
            </a:r>
            <a:r>
              <a:rPr lang="en-US" altLang="zh-TW" sz="1400" dirty="0">
                <a:latin typeface="標楷體" panose="03000509000000000000" pitchFamily="65" charset="-120"/>
                <a:ea typeface="標楷體" panose="03000509000000000000" pitchFamily="65" charset="-120"/>
              </a:rPr>
              <a:t>97.01.30</a:t>
            </a:r>
          </a:p>
          <a:p>
            <a:pPr algn="l">
              <a:lnSpc>
                <a:spcPct val="80000"/>
              </a:lnSpc>
            </a:pPr>
            <a:r>
              <a:rPr lang="en-US" altLang="zh-TW" sz="1400" dirty="0">
                <a:latin typeface="標楷體" panose="03000509000000000000" pitchFamily="65" charset="-120"/>
                <a:ea typeface="標楷體" panose="03000509000000000000" pitchFamily="65" charset="-120"/>
              </a:rPr>
              <a:t>(</a:t>
            </a:r>
            <a:r>
              <a:rPr lang="zh-TW" altLang="en-US" sz="1400" dirty="0">
                <a:latin typeface="標楷體" panose="03000509000000000000" pitchFamily="65" charset="-120"/>
                <a:ea typeface="標楷體" panose="03000509000000000000" pitchFamily="65" charset="-120"/>
              </a:rPr>
              <a:t>證明於</a:t>
            </a:r>
            <a:r>
              <a:rPr lang="en-US" altLang="zh-TW" sz="1400" b="1" dirty="0">
                <a:solidFill>
                  <a:srgbClr val="FF0000"/>
                </a:solidFill>
                <a:latin typeface="標楷體" panose="03000509000000000000" pitchFamily="65" charset="-120"/>
                <a:ea typeface="標楷體" panose="03000509000000000000" pitchFamily="65" charset="-120"/>
              </a:rPr>
              <a:t>81</a:t>
            </a:r>
            <a:r>
              <a:rPr lang="zh-TW" altLang="en-US" sz="1400" b="1" dirty="0">
                <a:solidFill>
                  <a:srgbClr val="FF0000"/>
                </a:solidFill>
                <a:latin typeface="標楷體" panose="03000509000000000000" pitchFamily="65" charset="-120"/>
                <a:ea typeface="標楷體" panose="03000509000000000000" pitchFamily="65" charset="-120"/>
              </a:rPr>
              <a:t>年</a:t>
            </a:r>
            <a:r>
              <a:rPr lang="en-US" altLang="zh-TW" sz="1400" b="1" dirty="0">
                <a:solidFill>
                  <a:srgbClr val="FF0000"/>
                </a:solidFill>
                <a:latin typeface="標楷體" panose="03000509000000000000" pitchFamily="65" charset="-120"/>
                <a:ea typeface="標楷體" panose="03000509000000000000" pitchFamily="65" charset="-120"/>
              </a:rPr>
              <a:t>11</a:t>
            </a:r>
            <a:r>
              <a:rPr lang="zh-TW" altLang="en-US" sz="1400" b="1" dirty="0">
                <a:solidFill>
                  <a:srgbClr val="FF0000"/>
                </a:solidFill>
                <a:latin typeface="標楷體" panose="03000509000000000000" pitchFamily="65" charset="-120"/>
                <a:ea typeface="標楷體" panose="03000509000000000000" pitchFamily="65" charset="-120"/>
              </a:rPr>
              <a:t>月</a:t>
            </a:r>
            <a:r>
              <a:rPr lang="en-US" altLang="zh-TW" sz="1400" b="1" dirty="0">
                <a:solidFill>
                  <a:srgbClr val="FF0000"/>
                </a:solidFill>
                <a:latin typeface="標楷體" panose="03000509000000000000" pitchFamily="65" charset="-120"/>
                <a:ea typeface="標楷體" panose="03000509000000000000" pitchFamily="65" charset="-120"/>
              </a:rPr>
              <a:t>5</a:t>
            </a:r>
            <a:r>
              <a:rPr lang="zh-TW" altLang="en-US" sz="1400" b="1" dirty="0">
                <a:solidFill>
                  <a:srgbClr val="FF0000"/>
                </a:solidFill>
                <a:latin typeface="標楷體" panose="03000509000000000000" pitchFamily="65" charset="-120"/>
                <a:ea typeface="標楷體" panose="03000509000000000000" pitchFamily="65" charset="-120"/>
              </a:rPr>
              <a:t>日</a:t>
            </a:r>
            <a:r>
              <a:rPr lang="zh-TW" altLang="en-US" sz="1400" dirty="0">
                <a:latin typeface="標楷體" panose="03000509000000000000" pitchFamily="65" charset="-120"/>
                <a:ea typeface="標楷體" panose="03000509000000000000" pitchFamily="65" charset="-120"/>
              </a:rPr>
              <a:t>金門馬祖建築法實施前已建築完成得逕為補發使用執照</a:t>
            </a:r>
            <a:r>
              <a:rPr lang="en-US" altLang="zh-TW" sz="1400" dirty="0">
                <a:latin typeface="標楷體" panose="03000509000000000000" pitchFamily="65" charset="-120"/>
                <a:ea typeface="標楷體" panose="03000509000000000000" pitchFamily="65" charset="-120"/>
              </a:rPr>
              <a:t>)</a:t>
            </a:r>
            <a:endParaRPr lang="en-US" altLang="zh-TW" sz="2400" dirty="0">
              <a:latin typeface="標楷體" panose="03000509000000000000" pitchFamily="65" charset="-120"/>
              <a:ea typeface="標楷體" panose="03000509000000000000" pitchFamily="65" charset="-120"/>
            </a:endParaRPr>
          </a:p>
        </p:txBody>
      </p:sp>
      <p:sp>
        <p:nvSpPr>
          <p:cNvPr id="17" name="矩形 16"/>
          <p:cNvSpPr/>
          <p:nvPr/>
        </p:nvSpPr>
        <p:spPr>
          <a:xfrm>
            <a:off x="655835" y="1272894"/>
            <a:ext cx="3098884" cy="683260"/>
          </a:xfrm>
          <a:prstGeom prst="rect">
            <a:avLst/>
          </a:prstGeom>
        </p:spPr>
        <p:txBody>
          <a:bodyPr wrap="square" lIns="91434" tIns="45718" rIns="91434" bIns="45718">
            <a:spAutoFit/>
          </a:bodyPr>
          <a:lstStyle/>
          <a:p>
            <a:pPr>
              <a:lnSpc>
                <a:spcPct val="80000"/>
              </a:lnSpc>
            </a:pPr>
            <a:r>
              <a:rPr lang="zh-TW" altLang="en-US" sz="2800" dirty="0">
                <a:latin typeface="標楷體" panose="03000509000000000000" pitchFamily="65" charset="-120"/>
                <a:ea typeface="標楷體" panose="03000509000000000000" pitchFamily="65" charset="-120"/>
              </a:rPr>
              <a:t>申請舊有房屋證明</a:t>
            </a:r>
            <a:r>
              <a:rPr lang="zh-TW" altLang="en-US" sz="2000" dirty="0">
                <a:latin typeface="標楷體" panose="03000509000000000000" pitchFamily="65" charset="-120"/>
                <a:ea typeface="標楷體" panose="03000509000000000000" pitchFamily="65" charset="-120"/>
              </a:rPr>
              <a:t>辦理機關所轄鄉公所</a:t>
            </a:r>
            <a:r>
              <a:rPr lang="en-US" altLang="zh-TW" sz="2000" dirty="0">
                <a:latin typeface="標楷體" panose="03000509000000000000" pitchFamily="65" charset="-120"/>
                <a:ea typeface="標楷體" panose="03000509000000000000" pitchFamily="65" charset="-120"/>
              </a:rPr>
              <a:t>)</a:t>
            </a:r>
          </a:p>
        </p:txBody>
      </p:sp>
      <p:grpSp>
        <p:nvGrpSpPr>
          <p:cNvPr id="3" name="群組 2"/>
          <p:cNvGrpSpPr/>
          <p:nvPr/>
        </p:nvGrpSpPr>
        <p:grpSpPr>
          <a:xfrm>
            <a:off x="1387035" y="1951716"/>
            <a:ext cx="4387171" cy="3061460"/>
            <a:chOff x="506506" y="1988840"/>
            <a:chExt cx="5226581" cy="3651102"/>
          </a:xfrm>
        </p:grpSpPr>
        <p:sp>
          <p:nvSpPr>
            <p:cNvPr id="15" name="矩形 14"/>
            <p:cNvSpPr/>
            <p:nvPr/>
          </p:nvSpPr>
          <p:spPr>
            <a:xfrm>
              <a:off x="506506" y="2636912"/>
              <a:ext cx="1248139" cy="1656184"/>
            </a:xfrm>
            <a:prstGeom prst="rect">
              <a:avLst/>
            </a:prstGeom>
          </p:spPr>
          <p:style>
            <a:lnRef idx="1">
              <a:schemeClr val="accent2"/>
            </a:lnRef>
            <a:fillRef idx="3">
              <a:schemeClr val="accent2"/>
            </a:fillRef>
            <a:effectRef idx="2">
              <a:schemeClr val="accent2"/>
            </a:effectRef>
            <a:fontRef idx="minor">
              <a:schemeClr val="lt1"/>
            </a:fontRef>
          </p:style>
          <p:txBody>
            <a:bodyPr rtlCol="0" anchor="ctr"/>
            <a:lstStyle/>
            <a:p>
              <a:pPr algn="ctr"/>
              <a:endParaRPr lang="zh-TW" altLang="en-US"/>
            </a:p>
          </p:txBody>
        </p:sp>
        <p:sp>
          <p:nvSpPr>
            <p:cNvPr id="16" name="矩形 15"/>
            <p:cNvSpPr/>
            <p:nvPr/>
          </p:nvSpPr>
          <p:spPr>
            <a:xfrm>
              <a:off x="506506" y="2876744"/>
              <a:ext cx="1248139" cy="2763198"/>
            </a:xfrm>
            <a:prstGeom prst="rect">
              <a:avLst/>
            </a:prstGeom>
          </p:spPr>
          <p:txBody>
            <a:bodyPr wrap="square">
              <a:spAutoFit/>
            </a:bodyPr>
            <a:lstStyle/>
            <a:p>
              <a:r>
                <a:rPr lang="zh-TW" altLang="en-US" b="1" dirty="0">
                  <a:solidFill>
                    <a:schemeClr val="bg1"/>
                  </a:solidFill>
                  <a:latin typeface="標楷體" pitchFamily="65" charset="-120"/>
                  <a:ea typeface="標楷體" pitchFamily="65" charset="-120"/>
                </a:rPr>
                <a:t>依連江縣</a:t>
              </a:r>
              <a:endParaRPr lang="en-US" altLang="zh-TW" b="1" dirty="0">
                <a:solidFill>
                  <a:schemeClr val="bg1"/>
                </a:solidFill>
                <a:latin typeface="標楷體" pitchFamily="65" charset="-120"/>
                <a:ea typeface="標楷體" pitchFamily="65" charset="-120"/>
              </a:endParaRPr>
            </a:p>
            <a:p>
              <a:r>
                <a:rPr lang="zh-TW" altLang="en-US" b="1" dirty="0">
                  <a:solidFill>
                    <a:schemeClr val="bg1"/>
                  </a:solidFill>
                  <a:latin typeface="標楷體" pitchFamily="65" charset="-120"/>
                  <a:ea typeface="標楷體" pitchFamily="65" charset="-120"/>
                </a:rPr>
                <a:t>建築管理</a:t>
              </a:r>
              <a:endParaRPr lang="en-US" altLang="zh-TW" b="1" dirty="0">
                <a:solidFill>
                  <a:schemeClr val="bg1"/>
                </a:solidFill>
                <a:latin typeface="標楷體" pitchFamily="65" charset="-120"/>
                <a:ea typeface="標楷體" pitchFamily="65" charset="-120"/>
              </a:endParaRPr>
            </a:p>
            <a:p>
              <a:r>
                <a:rPr lang="zh-TW" altLang="en-US" b="1" dirty="0">
                  <a:solidFill>
                    <a:schemeClr val="bg1"/>
                  </a:solidFill>
                  <a:latin typeface="標楷體" pitchFamily="65" charset="-120"/>
                  <a:ea typeface="標楷體" pitchFamily="65" charset="-120"/>
                </a:rPr>
                <a:t>自治條例</a:t>
              </a:r>
              <a:endParaRPr lang="en-US" altLang="zh-TW" b="1" dirty="0">
                <a:solidFill>
                  <a:schemeClr val="bg1"/>
                </a:solidFill>
                <a:latin typeface="標楷體" pitchFamily="65" charset="-120"/>
                <a:ea typeface="標楷體" pitchFamily="65" charset="-120"/>
              </a:endParaRPr>
            </a:p>
            <a:p>
              <a:r>
                <a:rPr lang="zh-TW" altLang="en-US" b="1" dirty="0">
                  <a:solidFill>
                    <a:schemeClr val="bg1"/>
                  </a:solidFill>
                  <a:latin typeface="標楷體" pitchFamily="65" charset="-120"/>
                  <a:ea typeface="標楷體" pitchFamily="65" charset="-120"/>
                </a:rPr>
                <a:t>第４１條</a:t>
              </a:r>
            </a:p>
          </p:txBody>
        </p:sp>
        <p:sp>
          <p:nvSpPr>
            <p:cNvPr id="18" name="矩形 17"/>
            <p:cNvSpPr/>
            <p:nvPr/>
          </p:nvSpPr>
          <p:spPr>
            <a:xfrm>
              <a:off x="2222697" y="1988840"/>
              <a:ext cx="1950217" cy="4037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1600" b="1" dirty="0">
                  <a:solidFill>
                    <a:srgbClr val="C00000"/>
                  </a:solidFill>
                  <a:latin typeface="標楷體" pitchFamily="65" charset="-120"/>
                  <a:ea typeface="標楷體" pitchFamily="65" charset="-120"/>
                </a:rPr>
                <a:t>1.</a:t>
              </a:r>
              <a:r>
                <a:rPr lang="zh-TW" altLang="en-US" sz="1600" b="1" dirty="0">
                  <a:solidFill>
                    <a:srgbClr val="C00000"/>
                  </a:solidFill>
                  <a:latin typeface="標楷體" pitchFamily="65" charset="-120"/>
                  <a:ea typeface="標楷體" pitchFamily="65" charset="-120"/>
                </a:rPr>
                <a:t>申請書</a:t>
              </a:r>
            </a:p>
          </p:txBody>
        </p:sp>
        <p:sp>
          <p:nvSpPr>
            <p:cNvPr id="19" name="矩形 18"/>
            <p:cNvSpPr/>
            <p:nvPr/>
          </p:nvSpPr>
          <p:spPr>
            <a:xfrm>
              <a:off x="2222697" y="2463862"/>
              <a:ext cx="3510390" cy="367055"/>
            </a:xfrm>
            <a:prstGeom prst="rect">
              <a:avLst/>
            </a:prstGeom>
          </p:spPr>
          <p:style>
            <a:lnRef idx="1">
              <a:schemeClr val="accent2"/>
            </a:lnRef>
            <a:fillRef idx="2">
              <a:schemeClr val="accent2"/>
            </a:fillRef>
            <a:effectRef idx="1">
              <a:schemeClr val="accent2"/>
            </a:effectRef>
            <a:fontRef idx="minor">
              <a:schemeClr val="dk1"/>
            </a:fontRef>
          </p:style>
          <p:txBody>
            <a:bodyPr wrap="square">
              <a:spAutoFit/>
            </a:bodyPr>
            <a:lstStyle/>
            <a:p>
              <a:r>
                <a:rPr lang="en-US" altLang="zh-TW" sz="1400" b="1" dirty="0">
                  <a:solidFill>
                    <a:schemeClr val="tx1">
                      <a:lumMod val="95000"/>
                      <a:lumOff val="5000"/>
                    </a:schemeClr>
                  </a:solidFill>
                  <a:latin typeface="標楷體" pitchFamily="65" charset="-120"/>
                  <a:ea typeface="標楷體" pitchFamily="65" charset="-120"/>
                </a:rPr>
                <a:t>2.</a:t>
              </a:r>
              <a:r>
                <a:rPr lang="zh-TW" altLang="en-US" sz="1400" b="1" dirty="0">
                  <a:solidFill>
                    <a:schemeClr val="tx1">
                      <a:lumMod val="95000"/>
                      <a:lumOff val="5000"/>
                    </a:schemeClr>
                  </a:solidFill>
                  <a:latin typeface="標楷體" pitchFamily="65" charset="-120"/>
                  <a:ea typeface="標楷體" pitchFamily="65" charset="-120"/>
                </a:rPr>
                <a:t>下列建築完成日期證明文件之一</a:t>
              </a:r>
            </a:p>
          </p:txBody>
        </p:sp>
        <p:sp>
          <p:nvSpPr>
            <p:cNvPr id="20" name="矩形 19"/>
            <p:cNvSpPr/>
            <p:nvPr/>
          </p:nvSpPr>
          <p:spPr>
            <a:xfrm>
              <a:off x="2222697" y="2946430"/>
              <a:ext cx="3510390" cy="4037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1600" b="1" dirty="0">
                  <a:solidFill>
                    <a:srgbClr val="C00000"/>
                  </a:solidFill>
                  <a:latin typeface="標楷體" pitchFamily="65" charset="-120"/>
                  <a:ea typeface="標楷體" pitchFamily="65" charset="-120"/>
                </a:rPr>
                <a:t>3.</a:t>
              </a:r>
              <a:r>
                <a:rPr lang="zh-TW" altLang="en-US" sz="1400" b="1" dirty="0">
                  <a:solidFill>
                    <a:srgbClr val="C00000"/>
                  </a:solidFill>
                  <a:latin typeface="標楷體" pitchFamily="65" charset="-120"/>
                  <a:ea typeface="標楷體" pitchFamily="65" charset="-120"/>
                </a:rPr>
                <a:t>房屋稅籍證明或鄉村公所的證明</a:t>
              </a:r>
            </a:p>
          </p:txBody>
        </p:sp>
        <p:sp>
          <p:nvSpPr>
            <p:cNvPr id="21" name="矩形 20"/>
            <p:cNvSpPr/>
            <p:nvPr/>
          </p:nvSpPr>
          <p:spPr>
            <a:xfrm>
              <a:off x="2222697" y="3450487"/>
              <a:ext cx="1950217" cy="4037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1600" b="1" dirty="0">
                  <a:solidFill>
                    <a:srgbClr val="C00000"/>
                  </a:solidFill>
                  <a:latin typeface="標楷體" pitchFamily="65" charset="-120"/>
                  <a:ea typeface="標楷體" pitchFamily="65" charset="-120"/>
                </a:rPr>
                <a:t>4.</a:t>
              </a:r>
              <a:r>
                <a:rPr lang="zh-TW" altLang="en-US" sz="1600" b="1" dirty="0">
                  <a:solidFill>
                    <a:srgbClr val="C00000"/>
                  </a:solidFill>
                  <a:latin typeface="標楷體" pitchFamily="65" charset="-120"/>
                  <a:ea typeface="標楷體" pitchFamily="65" charset="-120"/>
                </a:rPr>
                <a:t>房屋現況照片 </a:t>
              </a:r>
            </a:p>
          </p:txBody>
        </p:sp>
        <p:sp>
          <p:nvSpPr>
            <p:cNvPr id="22" name="矩形 21"/>
            <p:cNvSpPr/>
            <p:nvPr/>
          </p:nvSpPr>
          <p:spPr>
            <a:xfrm>
              <a:off x="2222697" y="3954542"/>
              <a:ext cx="1950217" cy="4037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1600" b="1" dirty="0">
                  <a:solidFill>
                    <a:srgbClr val="C00000"/>
                  </a:solidFill>
                  <a:latin typeface="標楷體" pitchFamily="65" charset="-120"/>
                  <a:ea typeface="標楷體" pitchFamily="65" charset="-120"/>
                </a:rPr>
                <a:t>5.</a:t>
              </a:r>
              <a:r>
                <a:rPr lang="zh-TW" altLang="en-US" sz="1600" b="1" dirty="0">
                  <a:solidFill>
                    <a:srgbClr val="C00000"/>
                  </a:solidFill>
                  <a:latin typeface="標楷體" pitchFamily="65" charset="-120"/>
                  <a:ea typeface="標楷體" pitchFamily="65" charset="-120"/>
                </a:rPr>
                <a:t>房屋現況簡圖</a:t>
              </a:r>
            </a:p>
          </p:txBody>
        </p:sp>
        <p:sp>
          <p:nvSpPr>
            <p:cNvPr id="23" name="矩形 22"/>
            <p:cNvSpPr/>
            <p:nvPr/>
          </p:nvSpPr>
          <p:spPr>
            <a:xfrm>
              <a:off x="2222697" y="4458599"/>
              <a:ext cx="1950217" cy="403760"/>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r>
                <a:rPr lang="en-US" altLang="zh-TW" sz="1600" b="1" dirty="0">
                  <a:solidFill>
                    <a:srgbClr val="C00000"/>
                  </a:solidFill>
                  <a:latin typeface="標楷體" pitchFamily="65" charset="-120"/>
                  <a:ea typeface="標楷體" pitchFamily="65" charset="-120"/>
                </a:rPr>
                <a:t>6.</a:t>
              </a:r>
              <a:r>
                <a:rPr lang="zh-TW" altLang="en-US" sz="1600" b="1" dirty="0">
                  <a:solidFill>
                    <a:srgbClr val="C00000"/>
                  </a:solidFill>
                  <a:latin typeface="標楷體" pitchFamily="65" charset="-120"/>
                  <a:ea typeface="標楷體" pitchFamily="65" charset="-120"/>
                </a:rPr>
                <a:t>切結書</a:t>
              </a:r>
            </a:p>
          </p:txBody>
        </p:sp>
        <p:cxnSp>
          <p:nvCxnSpPr>
            <p:cNvPr id="24" name="直線接點 23"/>
            <p:cNvCxnSpPr/>
            <p:nvPr/>
          </p:nvCxnSpPr>
          <p:spPr>
            <a:xfrm flipH="1">
              <a:off x="1988671" y="2132856"/>
              <a:ext cx="23402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5" name="直線接點 24"/>
            <p:cNvCxnSpPr/>
            <p:nvPr/>
          </p:nvCxnSpPr>
          <p:spPr>
            <a:xfrm flipH="1">
              <a:off x="1988671" y="2636912"/>
              <a:ext cx="23402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6" name="直線接點 25"/>
            <p:cNvCxnSpPr/>
            <p:nvPr/>
          </p:nvCxnSpPr>
          <p:spPr>
            <a:xfrm flipH="1">
              <a:off x="1988671" y="3140968"/>
              <a:ext cx="23402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7" name="直線接點 26"/>
            <p:cNvCxnSpPr/>
            <p:nvPr/>
          </p:nvCxnSpPr>
          <p:spPr>
            <a:xfrm flipH="1">
              <a:off x="1988671" y="3645024"/>
              <a:ext cx="23402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8" name="直線接點 27"/>
            <p:cNvCxnSpPr/>
            <p:nvPr/>
          </p:nvCxnSpPr>
          <p:spPr>
            <a:xfrm flipH="1">
              <a:off x="1988671" y="4149080"/>
              <a:ext cx="23402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29" name="直線接點 28"/>
            <p:cNvCxnSpPr/>
            <p:nvPr/>
          </p:nvCxnSpPr>
          <p:spPr>
            <a:xfrm flipH="1">
              <a:off x="1988671" y="4653136"/>
              <a:ext cx="234026" cy="0"/>
            </a:xfrm>
            <a:prstGeom prst="line">
              <a:avLst/>
            </a:prstGeom>
          </p:spPr>
          <p:style>
            <a:lnRef idx="3">
              <a:schemeClr val="accent2"/>
            </a:lnRef>
            <a:fillRef idx="0">
              <a:schemeClr val="accent2"/>
            </a:fillRef>
            <a:effectRef idx="2">
              <a:schemeClr val="accent2"/>
            </a:effectRef>
            <a:fontRef idx="minor">
              <a:schemeClr val="tx1"/>
            </a:fontRef>
          </p:style>
        </p:cxnSp>
        <p:cxnSp>
          <p:nvCxnSpPr>
            <p:cNvPr id="30" name="直線接點 29"/>
            <p:cNvCxnSpPr/>
            <p:nvPr/>
          </p:nvCxnSpPr>
          <p:spPr>
            <a:xfrm>
              <a:off x="1988671" y="2132856"/>
              <a:ext cx="0" cy="2520280"/>
            </a:xfrm>
            <a:prstGeom prst="line">
              <a:avLst/>
            </a:prstGeom>
          </p:spPr>
          <p:style>
            <a:lnRef idx="3">
              <a:schemeClr val="accent2"/>
            </a:lnRef>
            <a:fillRef idx="0">
              <a:schemeClr val="accent2"/>
            </a:fillRef>
            <a:effectRef idx="2">
              <a:schemeClr val="accent2"/>
            </a:effectRef>
            <a:fontRef idx="minor">
              <a:schemeClr val="tx1"/>
            </a:fontRef>
          </p:style>
        </p:cxnSp>
        <p:cxnSp>
          <p:nvCxnSpPr>
            <p:cNvPr id="31" name="直線接點 30"/>
            <p:cNvCxnSpPr/>
            <p:nvPr/>
          </p:nvCxnSpPr>
          <p:spPr>
            <a:xfrm flipH="1">
              <a:off x="1754645" y="3429000"/>
              <a:ext cx="234026" cy="0"/>
            </a:xfrm>
            <a:prstGeom prst="line">
              <a:avLst/>
            </a:prstGeom>
          </p:spPr>
          <p:style>
            <a:lnRef idx="3">
              <a:schemeClr val="accent2"/>
            </a:lnRef>
            <a:fillRef idx="0">
              <a:schemeClr val="accent2"/>
            </a:fillRef>
            <a:effectRef idx="2">
              <a:schemeClr val="accent2"/>
            </a:effectRef>
            <a:fontRef idx="minor">
              <a:schemeClr val="tx1"/>
            </a:fontRef>
          </p:style>
        </p:cxnSp>
      </p:grpSp>
      <p:grpSp>
        <p:nvGrpSpPr>
          <p:cNvPr id="7" name="群組 6"/>
          <p:cNvGrpSpPr/>
          <p:nvPr/>
        </p:nvGrpSpPr>
        <p:grpSpPr>
          <a:xfrm>
            <a:off x="5774206" y="781858"/>
            <a:ext cx="3355258" cy="3828735"/>
            <a:chOff x="5733087" y="836712"/>
            <a:chExt cx="3588398" cy="3973216"/>
          </a:xfrm>
        </p:grpSpPr>
        <p:cxnSp>
          <p:nvCxnSpPr>
            <p:cNvPr id="32" name="直線接點 31"/>
            <p:cNvCxnSpPr/>
            <p:nvPr/>
          </p:nvCxnSpPr>
          <p:spPr>
            <a:xfrm flipH="1">
              <a:off x="5967113" y="980728"/>
              <a:ext cx="23402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3" name="直線接點 32"/>
            <p:cNvCxnSpPr/>
            <p:nvPr/>
          </p:nvCxnSpPr>
          <p:spPr>
            <a:xfrm flipH="1">
              <a:off x="5967113" y="1484784"/>
              <a:ext cx="23402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4" name="直線接點 33"/>
            <p:cNvCxnSpPr/>
            <p:nvPr/>
          </p:nvCxnSpPr>
          <p:spPr>
            <a:xfrm flipH="1">
              <a:off x="5967113" y="1988840"/>
              <a:ext cx="23402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5" name="直線接點 34"/>
            <p:cNvCxnSpPr/>
            <p:nvPr/>
          </p:nvCxnSpPr>
          <p:spPr>
            <a:xfrm flipH="1">
              <a:off x="5967113" y="2636912"/>
              <a:ext cx="23402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6" name="直線接點 35"/>
            <p:cNvCxnSpPr/>
            <p:nvPr/>
          </p:nvCxnSpPr>
          <p:spPr>
            <a:xfrm flipH="1">
              <a:off x="5967113" y="3212976"/>
              <a:ext cx="23402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7" name="直線接點 36"/>
            <p:cNvCxnSpPr/>
            <p:nvPr/>
          </p:nvCxnSpPr>
          <p:spPr>
            <a:xfrm flipH="1">
              <a:off x="5967113" y="3717032"/>
              <a:ext cx="23402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38" name="直線接點 37"/>
            <p:cNvCxnSpPr/>
            <p:nvPr/>
          </p:nvCxnSpPr>
          <p:spPr>
            <a:xfrm>
              <a:off x="5967113" y="980728"/>
              <a:ext cx="0" cy="3672408"/>
            </a:xfrm>
            <a:prstGeom prst="line">
              <a:avLst/>
            </a:prstGeom>
          </p:spPr>
          <p:style>
            <a:lnRef idx="2">
              <a:schemeClr val="accent4"/>
            </a:lnRef>
            <a:fillRef idx="0">
              <a:schemeClr val="accent4"/>
            </a:fillRef>
            <a:effectRef idx="1">
              <a:schemeClr val="accent4"/>
            </a:effectRef>
            <a:fontRef idx="minor">
              <a:schemeClr val="tx1"/>
            </a:fontRef>
          </p:style>
        </p:cxnSp>
        <p:cxnSp>
          <p:nvCxnSpPr>
            <p:cNvPr id="39" name="直線接點 38"/>
            <p:cNvCxnSpPr/>
            <p:nvPr/>
          </p:nvCxnSpPr>
          <p:spPr>
            <a:xfrm flipH="1">
              <a:off x="5733087" y="2636912"/>
              <a:ext cx="234026" cy="0"/>
            </a:xfrm>
            <a:prstGeom prst="line">
              <a:avLst/>
            </a:prstGeom>
          </p:spPr>
          <p:style>
            <a:lnRef idx="2">
              <a:schemeClr val="accent4"/>
            </a:lnRef>
            <a:fillRef idx="0">
              <a:schemeClr val="accent4"/>
            </a:fillRef>
            <a:effectRef idx="1">
              <a:schemeClr val="accent4"/>
            </a:effectRef>
            <a:fontRef idx="minor">
              <a:schemeClr val="tx1"/>
            </a:fontRef>
          </p:style>
        </p:cxnSp>
        <p:sp>
          <p:nvSpPr>
            <p:cNvPr id="40" name="矩形 39"/>
            <p:cNvSpPr/>
            <p:nvPr/>
          </p:nvSpPr>
          <p:spPr>
            <a:xfrm>
              <a:off x="6201137" y="836712"/>
              <a:ext cx="3120348" cy="351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TW" sz="1600" b="1" dirty="0">
                  <a:solidFill>
                    <a:schemeClr val="accent4">
                      <a:lumMod val="75000"/>
                    </a:schemeClr>
                  </a:solidFill>
                  <a:latin typeface="標楷體" pitchFamily="65" charset="-120"/>
                  <a:ea typeface="標楷體" pitchFamily="65" charset="-120"/>
                </a:rPr>
                <a:t>1.</a:t>
              </a:r>
              <a:r>
                <a:rPr lang="zh-TW" altLang="en-US" sz="1600" b="1" dirty="0">
                  <a:solidFill>
                    <a:schemeClr val="accent4">
                      <a:lumMod val="75000"/>
                    </a:schemeClr>
                  </a:solidFill>
                  <a:latin typeface="標楷體" pitchFamily="65" charset="-120"/>
                  <a:ea typeface="標楷體" pitchFamily="65" charset="-120"/>
                </a:rPr>
                <a:t>建築執照</a:t>
              </a:r>
            </a:p>
          </p:txBody>
        </p:sp>
        <p:sp>
          <p:nvSpPr>
            <p:cNvPr id="41" name="矩形 40"/>
            <p:cNvSpPr/>
            <p:nvPr/>
          </p:nvSpPr>
          <p:spPr>
            <a:xfrm>
              <a:off x="6201137" y="1340768"/>
              <a:ext cx="3120348" cy="351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TW" sz="1600" b="1" dirty="0">
                  <a:solidFill>
                    <a:schemeClr val="accent4">
                      <a:lumMod val="75000"/>
                    </a:schemeClr>
                  </a:solidFill>
                  <a:latin typeface="標楷體" pitchFamily="65" charset="-120"/>
                  <a:ea typeface="標楷體" pitchFamily="65" charset="-120"/>
                </a:rPr>
                <a:t>2.</a:t>
              </a:r>
              <a:r>
                <a:rPr lang="zh-TW" altLang="en-US" sz="1600" b="1" dirty="0">
                  <a:solidFill>
                    <a:schemeClr val="accent4">
                      <a:lumMod val="75000"/>
                    </a:schemeClr>
                  </a:solidFill>
                  <a:latin typeface="標楷體" pitchFamily="65" charset="-120"/>
                  <a:ea typeface="標楷體" pitchFamily="65" charset="-120"/>
                </a:rPr>
                <a:t>建物登記證明</a:t>
              </a:r>
            </a:p>
          </p:txBody>
        </p:sp>
        <p:sp>
          <p:nvSpPr>
            <p:cNvPr id="42" name="矩形 41"/>
            <p:cNvSpPr/>
            <p:nvPr/>
          </p:nvSpPr>
          <p:spPr>
            <a:xfrm>
              <a:off x="6201137" y="1844824"/>
              <a:ext cx="3120348" cy="351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TW" sz="1600" b="1" dirty="0">
                  <a:solidFill>
                    <a:schemeClr val="accent4">
                      <a:lumMod val="75000"/>
                    </a:schemeClr>
                  </a:solidFill>
                  <a:latin typeface="標楷體" pitchFamily="65" charset="-120"/>
                  <a:ea typeface="標楷體" pitchFamily="65" charset="-120"/>
                </a:rPr>
                <a:t>3.</a:t>
              </a:r>
              <a:r>
                <a:rPr lang="zh-TW" altLang="en-US" sz="1600" b="1" dirty="0">
                  <a:solidFill>
                    <a:schemeClr val="accent4">
                      <a:lumMod val="75000"/>
                    </a:schemeClr>
                  </a:solidFill>
                  <a:latin typeface="標楷體" pitchFamily="65" charset="-120"/>
                  <a:ea typeface="標楷體" pitchFamily="65" charset="-120"/>
                </a:rPr>
                <a:t>完工證明書</a:t>
              </a:r>
            </a:p>
          </p:txBody>
        </p:sp>
        <p:sp>
          <p:nvSpPr>
            <p:cNvPr id="43" name="矩形 42"/>
            <p:cNvSpPr/>
            <p:nvPr/>
          </p:nvSpPr>
          <p:spPr>
            <a:xfrm>
              <a:off x="6201137" y="2340170"/>
              <a:ext cx="3120348" cy="606842"/>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TW" sz="1600" b="1" dirty="0">
                  <a:solidFill>
                    <a:schemeClr val="accent4">
                      <a:lumMod val="75000"/>
                    </a:schemeClr>
                  </a:solidFill>
                  <a:latin typeface="標楷體" pitchFamily="65" charset="-120"/>
                  <a:ea typeface="標楷體" pitchFamily="65" charset="-120"/>
                </a:rPr>
                <a:t>4.</a:t>
              </a:r>
              <a:r>
                <a:rPr lang="zh-TW" altLang="en-US" sz="1600" b="1" dirty="0">
                  <a:solidFill>
                    <a:schemeClr val="accent4">
                      <a:lumMod val="75000"/>
                    </a:schemeClr>
                  </a:solidFill>
                  <a:latin typeface="標楷體" pitchFamily="65" charset="-120"/>
                  <a:ea typeface="標楷體" pitchFamily="65" charset="-120"/>
                </a:rPr>
                <a:t>載有建物資料之土地使用現     況調查清冊或卡片之謄本</a:t>
              </a:r>
            </a:p>
          </p:txBody>
        </p:sp>
        <p:sp>
          <p:nvSpPr>
            <p:cNvPr id="44" name="矩形 43"/>
            <p:cNvSpPr/>
            <p:nvPr/>
          </p:nvSpPr>
          <p:spPr>
            <a:xfrm>
              <a:off x="6201137" y="3068960"/>
              <a:ext cx="3120348" cy="351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TW" sz="1600" b="1" dirty="0">
                  <a:solidFill>
                    <a:schemeClr val="accent4">
                      <a:lumMod val="75000"/>
                    </a:schemeClr>
                  </a:solidFill>
                  <a:latin typeface="標楷體" pitchFamily="65" charset="-120"/>
                  <a:ea typeface="標楷體" pitchFamily="65" charset="-120"/>
                </a:rPr>
                <a:t>5.</a:t>
              </a:r>
              <a:r>
                <a:rPr lang="zh-TW" altLang="en-US" sz="1600" b="1" dirty="0">
                  <a:solidFill>
                    <a:schemeClr val="accent4">
                      <a:lumMod val="75000"/>
                    </a:schemeClr>
                  </a:solidFill>
                  <a:latin typeface="標楷體" pitchFamily="65" charset="-120"/>
                  <a:ea typeface="標楷體" pitchFamily="65" charset="-120"/>
                </a:rPr>
                <a:t>完納稅捐證明</a:t>
              </a:r>
              <a:endParaRPr lang="en-US" altLang="zh-TW" sz="1600" b="1" dirty="0">
                <a:solidFill>
                  <a:schemeClr val="accent4">
                    <a:lumMod val="75000"/>
                  </a:schemeClr>
                </a:solidFill>
                <a:latin typeface="標楷體" pitchFamily="65" charset="-120"/>
                <a:ea typeface="標楷體" pitchFamily="65" charset="-120"/>
              </a:endParaRPr>
            </a:p>
          </p:txBody>
        </p:sp>
        <p:sp>
          <p:nvSpPr>
            <p:cNvPr id="45" name="矩形 44"/>
            <p:cNvSpPr/>
            <p:nvPr/>
          </p:nvSpPr>
          <p:spPr>
            <a:xfrm>
              <a:off x="6201137" y="3522494"/>
              <a:ext cx="3120348" cy="351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TW" sz="1600" b="1" dirty="0">
                  <a:solidFill>
                    <a:schemeClr val="accent4">
                      <a:lumMod val="75000"/>
                    </a:schemeClr>
                  </a:solidFill>
                  <a:latin typeface="標楷體" pitchFamily="65" charset="-120"/>
                  <a:ea typeface="標楷體" pitchFamily="65" charset="-120"/>
                </a:rPr>
                <a:t>6.</a:t>
              </a:r>
              <a:r>
                <a:rPr lang="zh-TW" altLang="en-US" sz="1600" b="1" dirty="0">
                  <a:solidFill>
                    <a:schemeClr val="accent4">
                      <a:lumMod val="75000"/>
                    </a:schemeClr>
                  </a:solidFill>
                  <a:latin typeface="標楷體" pitchFamily="65" charset="-120"/>
                  <a:ea typeface="標楷體" pitchFamily="65" charset="-120"/>
                </a:rPr>
                <a:t>繳納自來水費或電費證明</a:t>
              </a:r>
            </a:p>
          </p:txBody>
        </p:sp>
        <p:cxnSp>
          <p:nvCxnSpPr>
            <p:cNvPr id="46" name="直線接點 45"/>
            <p:cNvCxnSpPr/>
            <p:nvPr/>
          </p:nvCxnSpPr>
          <p:spPr>
            <a:xfrm flipH="1">
              <a:off x="5967113" y="4149080"/>
              <a:ext cx="234026" cy="0"/>
            </a:xfrm>
            <a:prstGeom prst="line">
              <a:avLst/>
            </a:prstGeom>
          </p:spPr>
          <p:style>
            <a:lnRef idx="2">
              <a:schemeClr val="accent4"/>
            </a:lnRef>
            <a:fillRef idx="0">
              <a:schemeClr val="accent4"/>
            </a:fillRef>
            <a:effectRef idx="1">
              <a:schemeClr val="accent4"/>
            </a:effectRef>
            <a:fontRef idx="minor">
              <a:schemeClr val="tx1"/>
            </a:fontRef>
          </p:style>
        </p:cxnSp>
        <p:cxnSp>
          <p:nvCxnSpPr>
            <p:cNvPr id="47" name="直線接點 46"/>
            <p:cNvCxnSpPr/>
            <p:nvPr/>
          </p:nvCxnSpPr>
          <p:spPr>
            <a:xfrm flipH="1">
              <a:off x="5967113" y="4653136"/>
              <a:ext cx="234026" cy="0"/>
            </a:xfrm>
            <a:prstGeom prst="line">
              <a:avLst/>
            </a:prstGeom>
          </p:spPr>
          <p:style>
            <a:lnRef idx="2">
              <a:schemeClr val="accent4"/>
            </a:lnRef>
            <a:fillRef idx="0">
              <a:schemeClr val="accent4"/>
            </a:fillRef>
            <a:effectRef idx="1">
              <a:schemeClr val="accent4"/>
            </a:effectRef>
            <a:fontRef idx="minor">
              <a:schemeClr val="tx1"/>
            </a:fontRef>
          </p:style>
        </p:cxnSp>
        <p:sp>
          <p:nvSpPr>
            <p:cNvPr id="48" name="矩形 47"/>
            <p:cNvSpPr/>
            <p:nvPr/>
          </p:nvSpPr>
          <p:spPr>
            <a:xfrm>
              <a:off x="6201137" y="4005064"/>
              <a:ext cx="3120348" cy="351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TW" sz="1600" b="1" dirty="0">
                  <a:solidFill>
                    <a:schemeClr val="accent4">
                      <a:lumMod val="75000"/>
                    </a:schemeClr>
                  </a:solidFill>
                  <a:latin typeface="標楷體" pitchFamily="65" charset="-120"/>
                  <a:ea typeface="標楷體" pitchFamily="65" charset="-120"/>
                </a:rPr>
                <a:t>7.</a:t>
              </a:r>
              <a:r>
                <a:rPr lang="zh-TW" altLang="en-US" sz="1600" b="1" dirty="0">
                  <a:solidFill>
                    <a:schemeClr val="accent4">
                      <a:lumMod val="75000"/>
                    </a:schemeClr>
                  </a:solidFill>
                  <a:latin typeface="標楷體" pitchFamily="65" charset="-120"/>
                  <a:ea typeface="標楷體" pitchFamily="65" charset="-120"/>
                </a:rPr>
                <a:t>戶口遷入證明</a:t>
              </a:r>
              <a:endParaRPr lang="en-US" altLang="zh-TW" sz="1600" b="1" dirty="0">
                <a:solidFill>
                  <a:schemeClr val="accent4">
                    <a:lumMod val="75000"/>
                  </a:schemeClr>
                </a:solidFill>
                <a:latin typeface="標楷體" pitchFamily="65" charset="-120"/>
                <a:ea typeface="標楷體" pitchFamily="65" charset="-120"/>
              </a:endParaRPr>
            </a:p>
          </p:txBody>
        </p:sp>
        <p:sp>
          <p:nvSpPr>
            <p:cNvPr id="49" name="矩形 48"/>
            <p:cNvSpPr/>
            <p:nvPr/>
          </p:nvSpPr>
          <p:spPr>
            <a:xfrm>
              <a:off x="6201137" y="4458598"/>
              <a:ext cx="3120348" cy="351330"/>
            </a:xfrm>
            <a:prstGeom prst="rect">
              <a:avLst/>
            </a:prstGeom>
          </p:spPr>
          <p:style>
            <a:lnRef idx="2">
              <a:schemeClr val="accent4"/>
            </a:lnRef>
            <a:fillRef idx="1">
              <a:schemeClr val="lt1"/>
            </a:fillRef>
            <a:effectRef idx="0">
              <a:schemeClr val="accent4"/>
            </a:effectRef>
            <a:fontRef idx="minor">
              <a:schemeClr val="dk1"/>
            </a:fontRef>
          </p:style>
          <p:txBody>
            <a:bodyPr wrap="square">
              <a:spAutoFit/>
            </a:bodyPr>
            <a:lstStyle/>
            <a:p>
              <a:r>
                <a:rPr lang="en-US" altLang="zh-TW" sz="1600" b="1" dirty="0">
                  <a:solidFill>
                    <a:schemeClr val="accent4">
                      <a:lumMod val="75000"/>
                    </a:schemeClr>
                  </a:solidFill>
                  <a:latin typeface="標楷體" pitchFamily="65" charset="-120"/>
                  <a:ea typeface="標楷體" pitchFamily="65" charset="-120"/>
                </a:rPr>
                <a:t>8.</a:t>
              </a:r>
              <a:r>
                <a:rPr lang="zh-TW" altLang="en-US" sz="1600" b="1" dirty="0">
                  <a:solidFill>
                    <a:schemeClr val="accent4">
                      <a:lumMod val="75000"/>
                    </a:schemeClr>
                  </a:solidFill>
                  <a:latin typeface="標楷體" pitchFamily="65" charset="-120"/>
                  <a:ea typeface="標楷體" pitchFamily="65" charset="-120"/>
                </a:rPr>
                <a:t>政府機關測繪地圖</a:t>
              </a:r>
            </a:p>
          </p:txBody>
        </p:sp>
      </p:grpSp>
      <p:sp>
        <p:nvSpPr>
          <p:cNvPr id="50" name="文字方塊 49"/>
          <p:cNvSpPr txBox="1"/>
          <p:nvPr/>
        </p:nvSpPr>
        <p:spPr>
          <a:xfrm>
            <a:off x="200472" y="552003"/>
            <a:ext cx="7956884" cy="553998"/>
          </a:xfrm>
          <a:prstGeom prst="rect">
            <a:avLst/>
          </a:prstGeom>
          <a:noFill/>
        </p:spPr>
        <p:txBody>
          <a:bodyPr wrap="square" lIns="91434" tIns="45718" rIns="91434" bIns="45718" rtlCol="0">
            <a:spAutoFit/>
          </a:bodyPr>
          <a:lstStyle/>
          <a:p>
            <a:r>
              <a:rPr lang="zh-TW" altLang="en-US" sz="3000" b="1" dirty="0">
                <a:latin typeface="標楷體"/>
                <a:ea typeface="標楷體"/>
              </a:rPr>
              <a:t>二、</a:t>
            </a:r>
            <a:r>
              <a:rPr lang="zh-TW" altLang="en-US" sz="3000" b="1" dirty="0">
                <a:latin typeface="標楷體" panose="03000509000000000000" pitchFamily="65" charset="-120"/>
                <a:ea typeface="標楷體" panose="03000509000000000000" pitchFamily="65" charset="-120"/>
              </a:rPr>
              <a:t>補領建築執照</a:t>
            </a:r>
            <a:r>
              <a:rPr lang="en-US" altLang="zh-TW" sz="3000" b="1" dirty="0">
                <a:latin typeface="標楷體" panose="03000509000000000000" pitchFamily="65" charset="-120"/>
                <a:ea typeface="標楷體" panose="03000509000000000000" pitchFamily="65" charset="-120"/>
              </a:rPr>
              <a:t>-</a:t>
            </a:r>
            <a:r>
              <a:rPr lang="zh-TW" altLang="en-US" sz="3000" b="1" dirty="0">
                <a:latin typeface="標楷體" panose="03000509000000000000" pitchFamily="65" charset="-120"/>
                <a:ea typeface="標楷體" panose="03000509000000000000" pitchFamily="65" charset="-120"/>
              </a:rPr>
              <a:t>舊有房屋證明</a:t>
            </a:r>
          </a:p>
        </p:txBody>
      </p:sp>
      <p:sp>
        <p:nvSpPr>
          <p:cNvPr id="2" name="矩形 1"/>
          <p:cNvSpPr/>
          <p:nvPr/>
        </p:nvSpPr>
        <p:spPr>
          <a:xfrm>
            <a:off x="646820" y="4635827"/>
            <a:ext cx="4916499" cy="584775"/>
          </a:xfrm>
          <a:prstGeom prst="rect">
            <a:avLst/>
          </a:prstGeom>
        </p:spPr>
        <p:txBody>
          <a:bodyPr wrap="square" lIns="91434" tIns="45718" rIns="91434" bIns="45718">
            <a:spAutoFit/>
          </a:bodyPr>
          <a:lstStyle/>
          <a:p>
            <a:pPr>
              <a:lnSpc>
                <a:spcPct val="80000"/>
              </a:lnSpc>
            </a:pPr>
            <a:r>
              <a:rPr lang="zh-TW" altLang="en-US" sz="2000" b="1" u="sng" dirty="0">
                <a:solidFill>
                  <a:srgbClr val="FF0000"/>
                </a:solidFill>
                <a:latin typeface="標楷體" panose="03000509000000000000" pitchFamily="65" charset="-120"/>
                <a:ea typeface="標楷體" panose="03000509000000000000" pitchFamily="65" charset="-120"/>
              </a:rPr>
              <a:t>前項證明僅供申請水電及申請一般營利事業登記，不作產權及他項權利的使用。</a:t>
            </a:r>
            <a:endParaRPr lang="en-US" altLang="zh-TW" sz="2000" b="1" u="sng" dirty="0">
              <a:solidFill>
                <a:srgbClr val="FF0000"/>
              </a:solidFill>
              <a:latin typeface="標楷體" panose="03000509000000000000" pitchFamily="65" charset="-120"/>
              <a:ea typeface="標楷體" panose="03000509000000000000" pitchFamily="65" charset="-120"/>
            </a:endParaRPr>
          </a:p>
        </p:txBody>
      </p:sp>
      <p:sp>
        <p:nvSpPr>
          <p:cNvPr id="53"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2-1</a:t>
            </a:r>
          </a:p>
        </p:txBody>
      </p:sp>
      <p:sp>
        <p:nvSpPr>
          <p:cNvPr id="51" name="矩形 50"/>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423021213"/>
      </p:ext>
    </p:extLst>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8-2</a:t>
            </a:r>
          </a:p>
        </p:txBody>
      </p:sp>
      <p:pic>
        <p:nvPicPr>
          <p:cNvPr id="1026" name="Picture 2" descr="C:\Users\lin\Desktop\10608037861.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37" t="10425" r="22271" b="47400"/>
          <a:stretch/>
        </p:blipFill>
        <p:spPr bwMode="auto">
          <a:xfrm>
            <a:off x="416496" y="1268413"/>
            <a:ext cx="4320480" cy="4414024"/>
          </a:xfrm>
          <a:prstGeom prst="rect">
            <a:avLst/>
          </a:prstGeom>
          <a:noFill/>
          <a:extLst>
            <a:ext uri="{909E8E84-426E-40DD-AFC4-6F175D3DCCD1}">
              <a14:hiddenFill xmlns:a14="http://schemas.microsoft.com/office/drawing/2010/main">
                <a:solidFill>
                  <a:srgbClr val="FFFFFF"/>
                </a:solidFill>
              </a14:hiddenFill>
            </a:ext>
          </a:extLst>
        </p:spPr>
      </p:pic>
      <p:pic>
        <p:nvPicPr>
          <p:cNvPr id="10" name="Picture 2" descr="C:\Users\lin\Desktop\10608037861.jpg"/>
          <p:cNvPicPr>
            <a:picLocks noChangeAspect="1" noChangeArrowheads="1"/>
          </p:cNvPicPr>
          <p:nvPr/>
        </p:nvPicPr>
        <p:blipFill rotWithShape="1">
          <a:blip r:embed="rId2">
            <a:extLst>
              <a:ext uri="{28A0092B-C50C-407E-A947-70E740481C1C}">
                <a14:useLocalDpi xmlns:a14="http://schemas.microsoft.com/office/drawing/2010/main" val="0"/>
              </a:ext>
            </a:extLst>
          </a:blip>
          <a:srcRect l="30537" t="52656" r="22271" b="13988"/>
          <a:stretch/>
        </p:blipFill>
        <p:spPr bwMode="auto">
          <a:xfrm>
            <a:off x="4844607" y="1812975"/>
            <a:ext cx="4788913" cy="3869462"/>
          </a:xfrm>
          <a:prstGeom prst="rect">
            <a:avLst/>
          </a:prstGeom>
          <a:noFill/>
          <a:extLst>
            <a:ext uri="{909E8E84-426E-40DD-AFC4-6F175D3DCCD1}">
              <a14:hiddenFill xmlns:a14="http://schemas.microsoft.com/office/drawing/2010/main">
                <a:solidFill>
                  <a:srgbClr val="FFFFFF"/>
                </a:solidFill>
              </a14:hiddenFill>
            </a:ext>
          </a:extLst>
        </p:spPr>
      </p:pic>
      <p:sp>
        <p:nvSpPr>
          <p:cNvPr id="11" name="文字方塊 10"/>
          <p:cNvSpPr txBox="1"/>
          <p:nvPr/>
        </p:nvSpPr>
        <p:spPr>
          <a:xfrm>
            <a:off x="261012" y="620688"/>
            <a:ext cx="9073703" cy="523216"/>
          </a:xfrm>
          <a:prstGeom prst="rect">
            <a:avLst/>
          </a:prstGeom>
          <a:noFill/>
        </p:spPr>
        <p:txBody>
          <a:bodyPr wrap="square" lIns="91434" tIns="45718" rIns="91434" bIns="45718" rtlCol="0">
            <a:spAutoFit/>
          </a:bodyPr>
          <a:lstStyle/>
          <a:p>
            <a:r>
              <a:rPr lang="en-US" altLang="zh-TW" sz="2800" b="1" dirty="0">
                <a:latin typeface="標楷體"/>
                <a:ea typeface="標楷體"/>
              </a:rPr>
              <a:t>(</a:t>
            </a:r>
            <a:r>
              <a:rPr lang="zh-TW" altLang="en-US" sz="2800" b="1" dirty="0">
                <a:latin typeface="標楷體"/>
                <a:ea typeface="標楷體"/>
              </a:rPr>
              <a:t>三</a:t>
            </a:r>
            <a:r>
              <a:rPr lang="en-US" altLang="zh-TW" sz="2800" b="1" dirty="0">
                <a:latin typeface="標楷體"/>
                <a:ea typeface="標楷體"/>
              </a:rPr>
              <a:t>)</a:t>
            </a:r>
            <a:r>
              <a:rPr lang="zh-TW" altLang="en-US" sz="2800" b="1" dirty="0">
                <a:latin typeface="標楷體"/>
                <a:ea typeface="標楷體"/>
              </a:rPr>
              <a:t>、耐震能力初步評估</a:t>
            </a:r>
          </a:p>
        </p:txBody>
      </p:sp>
    </p:spTree>
    <p:extLst>
      <p:ext uri="{BB962C8B-B14F-4D97-AF65-F5344CB8AC3E}">
        <p14:creationId xmlns:p14="http://schemas.microsoft.com/office/powerpoint/2010/main" val="114845601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8-3</a:t>
            </a:r>
          </a:p>
        </p:txBody>
      </p:sp>
      <p:sp>
        <p:nvSpPr>
          <p:cNvPr id="5" name="Text Box 3"/>
          <p:cNvSpPr txBox="1">
            <a:spLocks noChangeArrowheads="1"/>
          </p:cNvSpPr>
          <p:nvPr/>
        </p:nvSpPr>
        <p:spPr bwMode="auto">
          <a:xfrm>
            <a:off x="344488" y="549275"/>
            <a:ext cx="8280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50000"/>
              </a:spcBef>
            </a:pPr>
            <a:r>
              <a:rPr lang="en-US" altLang="zh-TW" sz="2800" b="1" dirty="0">
                <a:latin typeface="標楷體"/>
                <a:ea typeface="標楷體"/>
              </a:rPr>
              <a:t>(</a:t>
            </a:r>
            <a:r>
              <a:rPr lang="zh-TW" altLang="en-US" sz="2800" b="1" dirty="0">
                <a:latin typeface="標楷體"/>
                <a:ea typeface="標楷體"/>
              </a:rPr>
              <a:t>四</a:t>
            </a:r>
            <a:r>
              <a:rPr lang="en-US" altLang="zh-TW" sz="2800" b="1" dirty="0">
                <a:latin typeface="標楷體"/>
                <a:ea typeface="標楷體"/>
              </a:rPr>
              <a:t>)</a:t>
            </a:r>
            <a:r>
              <a:rPr lang="zh-TW" altLang="en-US" sz="2800" b="1" dirty="0">
                <a:latin typeface="標楷體"/>
                <a:ea typeface="標楷體"/>
              </a:rPr>
              <a:t>、耐震設計基本原則</a:t>
            </a:r>
          </a:p>
        </p:txBody>
      </p:sp>
      <p:sp>
        <p:nvSpPr>
          <p:cNvPr id="6" name="Text Box 4"/>
          <p:cNvSpPr txBox="1">
            <a:spLocks noChangeArrowheads="1"/>
          </p:cNvSpPr>
          <p:nvPr/>
        </p:nvSpPr>
        <p:spPr bwMode="auto">
          <a:xfrm>
            <a:off x="344488" y="3789363"/>
            <a:ext cx="9217025" cy="256381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50000"/>
              </a:spcBef>
            </a:pPr>
            <a:r>
              <a:rPr lang="zh-TW" altLang="en-US">
                <a:latin typeface="標楷體" pitchFamily="65" charset="-120"/>
                <a:ea typeface="標楷體" pitchFamily="65" charset="-120"/>
              </a:rPr>
              <a:t>依</a:t>
            </a:r>
            <a:r>
              <a:rPr lang="en-US" altLang="zh-TW">
                <a:latin typeface="標楷體" pitchFamily="65" charset="-120"/>
                <a:ea typeface="標楷體" pitchFamily="65" charset="-120"/>
              </a:rPr>
              <a:t>100.07.01</a:t>
            </a:r>
            <a:r>
              <a:rPr lang="zh-TW" altLang="en-US">
                <a:latin typeface="標楷體" pitchFamily="65" charset="-120"/>
                <a:ea typeface="標楷體" pitchFamily="65" charset="-120"/>
              </a:rPr>
              <a:t>生效的</a:t>
            </a:r>
            <a:r>
              <a:rPr lang="en-US" altLang="zh-TW">
                <a:latin typeface="標楷體" pitchFamily="65" charset="-120"/>
                <a:ea typeface="標楷體" pitchFamily="65" charset="-120"/>
              </a:rPr>
              <a:t>《建築物耐震設計規範》</a:t>
            </a:r>
            <a:r>
              <a:rPr lang="zh-TW" altLang="en-US">
                <a:latin typeface="標楷體" pitchFamily="65" charset="-120"/>
                <a:ea typeface="標楷體" pitchFamily="65" charset="-120"/>
              </a:rPr>
              <a:t>，明定新建建築物，至少要能達到「小震不壞、中震可修、大震不倒」的耐震標準： </a:t>
            </a:r>
          </a:p>
          <a:p>
            <a:pPr defTabSz="914400"/>
            <a:r>
              <a:rPr lang="en-US" altLang="zh-TW">
                <a:latin typeface="標楷體" pitchFamily="65" charset="-120"/>
                <a:ea typeface="標楷體" pitchFamily="65" charset="-120"/>
              </a:rPr>
              <a:t>1.</a:t>
            </a:r>
            <a:r>
              <a:rPr lang="zh-TW" altLang="en-US">
                <a:latin typeface="標楷體" pitchFamily="65" charset="-120"/>
                <a:ea typeface="標楷體" pitchFamily="65" charset="-120"/>
              </a:rPr>
              <a:t>小震不壞：根據歷史地震統計，當地平均每</a:t>
            </a:r>
            <a:r>
              <a:rPr lang="en-US" altLang="zh-TW">
                <a:latin typeface="標楷體" pitchFamily="65" charset="-120"/>
                <a:ea typeface="標楷體" pitchFamily="65" charset="-120"/>
              </a:rPr>
              <a:t>30</a:t>
            </a:r>
            <a:r>
              <a:rPr lang="zh-TW" altLang="en-US">
                <a:latin typeface="標楷體" pitchFamily="65" charset="-120"/>
                <a:ea typeface="標楷體" pitchFamily="65" charset="-120"/>
              </a:rPr>
              <a:t>年就會發生一次的最大地震，其強度不會使建築物受損，在地震過後能夠維持其正常機能。</a:t>
            </a:r>
            <a:r>
              <a:rPr lang="zh-TW" altLang="en-US">
                <a:solidFill>
                  <a:schemeClr val="accent2"/>
                </a:solidFill>
                <a:latin typeface="標楷體" pitchFamily="65" charset="-120"/>
                <a:ea typeface="標楷體" pitchFamily="65" charset="-120"/>
              </a:rPr>
              <a:t>建築物</a:t>
            </a:r>
            <a:r>
              <a:rPr lang="en-US" altLang="zh-TW">
                <a:solidFill>
                  <a:schemeClr val="accent2"/>
                </a:solidFill>
                <a:latin typeface="標楷體" pitchFamily="65" charset="-120"/>
                <a:ea typeface="標楷體" pitchFamily="65" charset="-120"/>
              </a:rPr>
              <a:t>50</a:t>
            </a:r>
            <a:r>
              <a:rPr lang="zh-TW" altLang="en-US">
                <a:solidFill>
                  <a:schemeClr val="accent2"/>
                </a:solidFill>
                <a:latin typeface="標楷體" pitchFamily="65" charset="-120"/>
                <a:ea typeface="標楷體" pitchFamily="65" charset="-120"/>
              </a:rPr>
              <a:t>年間可能遭遇</a:t>
            </a:r>
            <a:r>
              <a:rPr lang="en-US" altLang="zh-TW">
                <a:solidFill>
                  <a:schemeClr val="accent2"/>
                </a:solidFill>
                <a:latin typeface="標楷體" pitchFamily="65" charset="-120"/>
                <a:ea typeface="標楷體" pitchFamily="65" charset="-120"/>
              </a:rPr>
              <a:t>1~2</a:t>
            </a:r>
            <a:r>
              <a:rPr lang="zh-TW" altLang="en-US">
                <a:solidFill>
                  <a:schemeClr val="accent2"/>
                </a:solidFill>
                <a:latin typeface="標楷體" pitchFamily="65" charset="-120"/>
                <a:ea typeface="標楷體" pitchFamily="65" charset="-120"/>
              </a:rPr>
              <a:t>次</a:t>
            </a:r>
            <a:r>
              <a:rPr lang="zh-TW" altLang="en-US">
                <a:latin typeface="標楷體" pitchFamily="65" charset="-120"/>
                <a:ea typeface="標楷體" pitchFamily="65" charset="-120"/>
              </a:rPr>
              <a:t>。</a:t>
            </a:r>
          </a:p>
          <a:p>
            <a:pPr defTabSz="914400"/>
            <a:r>
              <a:rPr lang="en-US" altLang="zh-TW">
                <a:latin typeface="標楷體" pitchFamily="65" charset="-120"/>
                <a:ea typeface="標楷體" pitchFamily="65" charset="-120"/>
              </a:rPr>
              <a:t>2.</a:t>
            </a:r>
            <a:r>
              <a:rPr lang="zh-TW" altLang="en-US">
                <a:latin typeface="標楷體" pitchFamily="65" charset="-120"/>
                <a:ea typeface="標楷體" pitchFamily="65" charset="-120"/>
              </a:rPr>
              <a:t>中震可修：根據歷史地震統計，當地平均每</a:t>
            </a:r>
            <a:r>
              <a:rPr lang="en-US" altLang="zh-TW">
                <a:latin typeface="標楷體" pitchFamily="65" charset="-120"/>
                <a:ea typeface="標楷體" pitchFamily="65" charset="-120"/>
              </a:rPr>
              <a:t>475</a:t>
            </a:r>
            <a:r>
              <a:rPr lang="zh-TW" altLang="en-US">
                <a:latin typeface="標楷體" pitchFamily="65" charset="-120"/>
                <a:ea typeface="標楷體" pitchFamily="65" charset="-120"/>
              </a:rPr>
              <a:t>年就會發生一次的最大地震，其強度只會使建築物局部受損，但經過修繕後仍然可以居住。</a:t>
            </a:r>
            <a:r>
              <a:rPr lang="zh-TW" altLang="en-US">
                <a:solidFill>
                  <a:schemeClr val="accent2"/>
                </a:solidFill>
                <a:latin typeface="標楷體" pitchFamily="65" charset="-120"/>
                <a:ea typeface="標楷體" pitchFamily="65" charset="-120"/>
              </a:rPr>
              <a:t>建築物</a:t>
            </a:r>
            <a:r>
              <a:rPr lang="en-US" altLang="zh-TW">
                <a:solidFill>
                  <a:schemeClr val="accent2"/>
                </a:solidFill>
                <a:latin typeface="標楷體" pitchFamily="65" charset="-120"/>
                <a:ea typeface="標楷體" pitchFamily="65" charset="-120"/>
              </a:rPr>
              <a:t>50</a:t>
            </a:r>
            <a:r>
              <a:rPr lang="zh-TW" altLang="en-US">
                <a:solidFill>
                  <a:schemeClr val="accent2"/>
                </a:solidFill>
                <a:latin typeface="標楷體" pitchFamily="65" charset="-120"/>
                <a:ea typeface="標楷體" pitchFamily="65" charset="-120"/>
              </a:rPr>
              <a:t>年間發生機率約</a:t>
            </a:r>
            <a:r>
              <a:rPr lang="en-US" altLang="zh-TW">
                <a:solidFill>
                  <a:schemeClr val="accent2"/>
                </a:solidFill>
                <a:latin typeface="標楷體" pitchFamily="65" charset="-120"/>
                <a:ea typeface="標楷體" pitchFamily="65" charset="-120"/>
              </a:rPr>
              <a:t>10%</a:t>
            </a:r>
            <a:r>
              <a:rPr lang="zh-TW" altLang="en-US">
                <a:latin typeface="標楷體" pitchFamily="65" charset="-120"/>
                <a:ea typeface="標楷體" pitchFamily="65" charset="-120"/>
              </a:rPr>
              <a:t>。</a:t>
            </a:r>
          </a:p>
          <a:p>
            <a:pPr defTabSz="914400"/>
            <a:r>
              <a:rPr lang="en-US" altLang="zh-TW">
                <a:latin typeface="標楷體" pitchFamily="65" charset="-120"/>
                <a:ea typeface="標楷體" pitchFamily="65" charset="-120"/>
              </a:rPr>
              <a:t>3.</a:t>
            </a:r>
            <a:r>
              <a:rPr lang="zh-TW" altLang="en-US">
                <a:latin typeface="標楷體" pitchFamily="65" charset="-120"/>
                <a:ea typeface="標楷體" pitchFamily="65" charset="-120"/>
              </a:rPr>
              <a:t>大震不倒：根據歷史地震統計，當地平均每</a:t>
            </a:r>
            <a:r>
              <a:rPr lang="en-US" altLang="zh-TW">
                <a:latin typeface="標楷體" pitchFamily="65" charset="-120"/>
                <a:ea typeface="標楷體" pitchFamily="65" charset="-120"/>
              </a:rPr>
              <a:t>2500</a:t>
            </a:r>
            <a:r>
              <a:rPr lang="zh-TW" altLang="en-US">
                <a:latin typeface="標楷體" pitchFamily="65" charset="-120"/>
                <a:ea typeface="標楷體" pitchFamily="65" charset="-120"/>
              </a:rPr>
              <a:t>年就會發生一次的最大地震，其強度可能使建築物全面受損，但不會倒塌，大樓裡的人仍可逃離大樓。</a:t>
            </a:r>
            <a:r>
              <a:rPr lang="zh-TW" altLang="en-US">
                <a:solidFill>
                  <a:schemeClr val="accent2"/>
                </a:solidFill>
                <a:latin typeface="標楷體" pitchFamily="65" charset="-120"/>
                <a:ea typeface="標楷體" pitchFamily="65" charset="-120"/>
              </a:rPr>
              <a:t>建築物</a:t>
            </a:r>
            <a:r>
              <a:rPr lang="en-US" altLang="zh-TW">
                <a:solidFill>
                  <a:schemeClr val="accent2"/>
                </a:solidFill>
                <a:latin typeface="標楷體" pitchFamily="65" charset="-120"/>
                <a:ea typeface="標楷體" pitchFamily="65" charset="-120"/>
              </a:rPr>
              <a:t>50</a:t>
            </a:r>
            <a:r>
              <a:rPr lang="zh-TW" altLang="en-US">
                <a:solidFill>
                  <a:schemeClr val="accent2"/>
                </a:solidFill>
                <a:latin typeface="標楷體" pitchFamily="65" charset="-120"/>
                <a:ea typeface="標楷體" pitchFamily="65" charset="-120"/>
              </a:rPr>
              <a:t>年間發生機率約</a:t>
            </a:r>
            <a:r>
              <a:rPr lang="en-US" altLang="zh-TW">
                <a:solidFill>
                  <a:schemeClr val="accent2"/>
                </a:solidFill>
                <a:latin typeface="標楷體" pitchFamily="65" charset="-120"/>
                <a:ea typeface="標楷體" pitchFamily="65" charset="-120"/>
              </a:rPr>
              <a:t>2%</a:t>
            </a:r>
            <a:r>
              <a:rPr lang="zh-TW" altLang="en-US">
                <a:solidFill>
                  <a:schemeClr val="accent2"/>
                </a:solidFill>
                <a:latin typeface="標楷體" pitchFamily="65" charset="-120"/>
                <a:ea typeface="標楷體" pitchFamily="65" charset="-120"/>
              </a:rPr>
              <a:t>。</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l="38177" t="50195" r="17545" b="13390"/>
          <a:stretch>
            <a:fillRect/>
          </a:stretch>
        </p:blipFill>
        <p:spPr bwMode="auto">
          <a:xfrm>
            <a:off x="1784350" y="1052513"/>
            <a:ext cx="6049963" cy="27971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455524528"/>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8-4</a:t>
            </a:r>
          </a:p>
        </p:txBody>
      </p:sp>
      <p:sp>
        <p:nvSpPr>
          <p:cNvPr id="5" name="Text Box 3"/>
          <p:cNvSpPr txBox="1">
            <a:spLocks noChangeArrowheads="1"/>
          </p:cNvSpPr>
          <p:nvPr/>
        </p:nvSpPr>
        <p:spPr bwMode="auto">
          <a:xfrm>
            <a:off x="344488" y="549275"/>
            <a:ext cx="8280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50000"/>
              </a:spcBef>
            </a:pPr>
            <a:r>
              <a:rPr lang="en-US" altLang="zh-TW" sz="2800" b="1" dirty="0">
                <a:ea typeface="標楷體" pitchFamily="65" charset="-120"/>
              </a:rPr>
              <a:t>(</a:t>
            </a:r>
            <a:r>
              <a:rPr lang="zh-TW" altLang="en-US" sz="2800" b="1" dirty="0">
                <a:ea typeface="標楷體" pitchFamily="65" charset="-120"/>
              </a:rPr>
              <a:t>五</a:t>
            </a:r>
            <a:r>
              <a:rPr lang="en-US" altLang="zh-TW" sz="2800" b="1" dirty="0">
                <a:ea typeface="標楷體" pitchFamily="65" charset="-120"/>
              </a:rPr>
              <a:t>)</a:t>
            </a:r>
            <a:r>
              <a:rPr lang="zh-TW" altLang="en-US" sz="2800" b="1" dirty="0">
                <a:ea typeface="標楷體" pitchFamily="65" charset="-120"/>
              </a:rPr>
              <a:t>、中央氣象局震度分級</a:t>
            </a:r>
          </a:p>
        </p:txBody>
      </p:sp>
      <p:pic>
        <p:nvPicPr>
          <p:cNvPr id="6" name="Picture 4"/>
          <p:cNvPicPr>
            <a:picLocks noChangeAspect="1" noChangeArrowheads="1"/>
          </p:cNvPicPr>
          <p:nvPr/>
        </p:nvPicPr>
        <p:blipFill>
          <a:blip r:embed="rId2">
            <a:extLst>
              <a:ext uri="{28A0092B-C50C-407E-A947-70E740481C1C}">
                <a14:useLocalDpi xmlns:a14="http://schemas.microsoft.com/office/drawing/2010/main" val="0"/>
              </a:ext>
            </a:extLst>
          </a:blip>
          <a:srcRect l="11737" t="8855" r="7578" b="2930"/>
          <a:stretch>
            <a:fillRect/>
          </a:stretch>
        </p:blipFill>
        <p:spPr bwMode="auto">
          <a:xfrm>
            <a:off x="704850" y="1052513"/>
            <a:ext cx="8553450" cy="5257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40465927"/>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8-5</a:t>
            </a:r>
          </a:p>
        </p:txBody>
      </p:sp>
      <p:sp>
        <p:nvSpPr>
          <p:cNvPr id="5" name="Text Box 3"/>
          <p:cNvSpPr txBox="1">
            <a:spLocks noChangeArrowheads="1"/>
          </p:cNvSpPr>
          <p:nvPr/>
        </p:nvSpPr>
        <p:spPr bwMode="auto">
          <a:xfrm>
            <a:off x="344488" y="549275"/>
            <a:ext cx="8280400" cy="52322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50000"/>
              </a:spcBef>
            </a:pPr>
            <a:r>
              <a:rPr lang="en-US" altLang="zh-TW" sz="2800" b="1" dirty="0">
                <a:ea typeface="標楷體" pitchFamily="65" charset="-120"/>
              </a:rPr>
              <a:t>(</a:t>
            </a:r>
            <a:r>
              <a:rPr lang="zh-TW" altLang="en-US" sz="2800" b="1" dirty="0">
                <a:ea typeface="標楷體" pitchFamily="65" charset="-120"/>
              </a:rPr>
              <a:t>六</a:t>
            </a:r>
            <a:r>
              <a:rPr lang="en-US" altLang="zh-TW" sz="2800" b="1" dirty="0">
                <a:ea typeface="標楷體" pitchFamily="65" charset="-120"/>
              </a:rPr>
              <a:t>)</a:t>
            </a:r>
            <a:r>
              <a:rPr lang="zh-TW" altLang="en-US" sz="2800" b="1" dirty="0">
                <a:ea typeface="標楷體" pitchFamily="65" charset="-120"/>
              </a:rPr>
              <a:t>、建築物耐震設計規範</a:t>
            </a:r>
          </a:p>
        </p:txBody>
      </p:sp>
      <p:sp>
        <p:nvSpPr>
          <p:cNvPr id="6" name="Text Box 4"/>
          <p:cNvSpPr txBox="1">
            <a:spLocks noChangeArrowheads="1"/>
          </p:cNvSpPr>
          <p:nvPr/>
        </p:nvSpPr>
        <p:spPr bwMode="auto">
          <a:xfrm>
            <a:off x="849313" y="1196975"/>
            <a:ext cx="8639175" cy="4695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a:latin typeface="標楷體" pitchFamily="65" charset="-120"/>
                <a:ea typeface="標楷體" pitchFamily="65" charset="-120"/>
              </a:rPr>
              <a:t>(1) </a:t>
            </a:r>
            <a:r>
              <a:rPr lang="zh-TW" altLang="en-US" sz="2000" b="1">
                <a:latin typeface="標楷體" pitchFamily="65" charset="-120"/>
                <a:ea typeface="標楷體" pitchFamily="65" charset="-120"/>
              </a:rPr>
              <a:t>規範內容</a:t>
            </a:r>
          </a:p>
          <a:p>
            <a:pPr defTabSz="914400">
              <a:spcBef>
                <a:spcPct val="50000"/>
              </a:spcBef>
            </a:pPr>
            <a:r>
              <a:rPr lang="zh-TW" altLang="en-US" sz="2000">
                <a:latin typeface="標楷體" pitchFamily="65" charset="-120"/>
                <a:ea typeface="標楷體" pitchFamily="65" charset="-120"/>
              </a:rPr>
              <a:t>  第一章　通則</a:t>
            </a:r>
          </a:p>
          <a:p>
            <a:pPr defTabSz="914400"/>
            <a:r>
              <a:rPr lang="zh-TW" altLang="en-US" sz="2000">
                <a:latin typeface="標楷體" pitchFamily="65" charset="-120"/>
                <a:ea typeface="標楷體" pitchFamily="65" charset="-120"/>
              </a:rPr>
              <a:t>  第二章　靜力分析方法 、 圖表</a:t>
            </a:r>
          </a:p>
          <a:p>
            <a:pPr defTabSz="914400"/>
            <a:r>
              <a:rPr lang="zh-TW" altLang="en-US" sz="2000">
                <a:latin typeface="標楷體" pitchFamily="65" charset="-120"/>
                <a:ea typeface="標楷體" pitchFamily="65" charset="-120"/>
              </a:rPr>
              <a:t>  第三章　動力分析方法</a:t>
            </a:r>
          </a:p>
          <a:p>
            <a:pPr defTabSz="914400"/>
            <a:r>
              <a:rPr lang="zh-TW" altLang="en-US" sz="2000">
                <a:latin typeface="標楷體" pitchFamily="65" charset="-120"/>
                <a:ea typeface="標楷體" pitchFamily="65" charset="-120"/>
              </a:rPr>
              <a:t>  第四章　附屬於建築物之結構物部分構體、非結構構材與設備之地震力</a:t>
            </a:r>
          </a:p>
          <a:p>
            <a:pPr defTabSz="914400"/>
            <a:r>
              <a:rPr lang="zh-TW" altLang="en-US" sz="2000">
                <a:latin typeface="標楷體" pitchFamily="65" charset="-120"/>
                <a:ea typeface="標楷體" pitchFamily="65" charset="-120"/>
              </a:rPr>
              <a:t>  第五章　非建築結構物之地震力</a:t>
            </a:r>
          </a:p>
          <a:p>
            <a:pPr defTabSz="914400"/>
            <a:r>
              <a:rPr lang="zh-TW" altLang="en-US" sz="2000">
                <a:latin typeface="標楷體" pitchFamily="65" charset="-120"/>
                <a:ea typeface="標楷體" pitchFamily="65" charset="-120"/>
              </a:rPr>
              <a:t>  第六章　結構系統設計詳細要求 </a:t>
            </a:r>
          </a:p>
          <a:p>
            <a:pPr defTabSz="914400"/>
            <a:r>
              <a:rPr lang="zh-TW" altLang="en-US" sz="2000">
                <a:latin typeface="標楷體" pitchFamily="65" charset="-120"/>
                <a:ea typeface="標楷體" pitchFamily="65" charset="-120"/>
              </a:rPr>
              <a:t>  第七章　耐震工程品管</a:t>
            </a:r>
          </a:p>
          <a:p>
            <a:pPr defTabSz="914400"/>
            <a:r>
              <a:rPr lang="zh-TW" altLang="en-US" sz="2000">
                <a:latin typeface="標楷體" pitchFamily="65" charset="-120"/>
                <a:ea typeface="標楷體" pitchFamily="65" charset="-120"/>
              </a:rPr>
              <a:t>  第八章　既有建築物之耐震能力評估與耐震補強 </a:t>
            </a:r>
          </a:p>
          <a:p>
            <a:pPr defTabSz="914400"/>
            <a:r>
              <a:rPr lang="zh-TW" altLang="en-US" sz="2000">
                <a:latin typeface="標楷體" pitchFamily="65" charset="-120"/>
                <a:ea typeface="標楷體" pitchFamily="65" charset="-120"/>
              </a:rPr>
              <a:t>  第九章　隔震建築物設計</a:t>
            </a:r>
          </a:p>
          <a:p>
            <a:pPr defTabSz="914400"/>
            <a:r>
              <a:rPr lang="zh-TW" altLang="en-US" sz="2000">
                <a:latin typeface="標楷體" pitchFamily="65" charset="-120"/>
                <a:ea typeface="標楷體" pitchFamily="65" charset="-120"/>
              </a:rPr>
              <a:t>  第十章　含被動消能系統建築物之設計</a:t>
            </a:r>
          </a:p>
          <a:p>
            <a:pPr defTabSz="914400"/>
            <a:r>
              <a:rPr lang="zh-TW" altLang="en-US" sz="2000">
                <a:latin typeface="標楷體" pitchFamily="65" charset="-120"/>
                <a:ea typeface="標楷體" pitchFamily="65" charset="-120"/>
              </a:rPr>
              <a:t>  第十一章　其他耐震相關規定</a:t>
            </a:r>
          </a:p>
          <a:p>
            <a:pPr defTabSz="914400">
              <a:spcBef>
                <a:spcPct val="30000"/>
              </a:spcBef>
            </a:pPr>
            <a:r>
              <a:rPr lang="zh-TW" altLang="en-US" sz="2000">
                <a:latin typeface="標楷體" pitchFamily="65" charset="-120"/>
                <a:ea typeface="標楷體" pitchFamily="65" charset="-120"/>
              </a:rPr>
              <a:t>     附錄</a:t>
            </a:r>
            <a:r>
              <a:rPr lang="en-US" altLang="zh-TW" sz="2000">
                <a:latin typeface="標楷體" pitchFamily="65" charset="-120"/>
                <a:ea typeface="標楷體" pitchFamily="65" charset="-120"/>
              </a:rPr>
              <a:t>A </a:t>
            </a:r>
            <a:r>
              <a:rPr lang="zh-TW" altLang="en-US" sz="2000">
                <a:latin typeface="標楷體" pitchFamily="65" charset="-120"/>
                <a:ea typeface="標楷體" pitchFamily="65" charset="-120"/>
              </a:rPr>
              <a:t>耐震工程品管</a:t>
            </a:r>
          </a:p>
          <a:p>
            <a:pPr defTabSz="914400">
              <a:spcBef>
                <a:spcPct val="30000"/>
              </a:spcBef>
            </a:pPr>
            <a:r>
              <a:rPr lang="zh-TW" altLang="en-US" sz="2000">
                <a:latin typeface="標楷體" pitchFamily="65" charset="-120"/>
                <a:ea typeface="標楷體" pitchFamily="65" charset="-120"/>
              </a:rPr>
              <a:t>     附錄</a:t>
            </a:r>
            <a:r>
              <a:rPr lang="en-US" altLang="zh-TW" sz="2000">
                <a:latin typeface="標楷體" pitchFamily="65" charset="-120"/>
                <a:ea typeface="標楷體" pitchFamily="65" charset="-120"/>
              </a:rPr>
              <a:t>B </a:t>
            </a:r>
            <a:r>
              <a:rPr lang="zh-TW" altLang="en-US" sz="2000">
                <a:latin typeface="標楷體" pitchFamily="65" charset="-120"/>
                <a:ea typeface="標楷體" pitchFamily="65" charset="-120"/>
              </a:rPr>
              <a:t>懸吊式輕鋼架天花板耐震施工指南</a:t>
            </a:r>
          </a:p>
        </p:txBody>
      </p:sp>
    </p:spTree>
    <p:extLst>
      <p:ext uri="{BB962C8B-B14F-4D97-AF65-F5344CB8AC3E}">
        <p14:creationId xmlns:p14="http://schemas.microsoft.com/office/powerpoint/2010/main" val="3478638428"/>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8-6</a:t>
            </a:r>
          </a:p>
        </p:txBody>
      </p:sp>
      <p:sp>
        <p:nvSpPr>
          <p:cNvPr id="6" name="Text Box 4"/>
          <p:cNvSpPr txBox="1">
            <a:spLocks noChangeArrowheads="1"/>
          </p:cNvSpPr>
          <p:nvPr/>
        </p:nvSpPr>
        <p:spPr bwMode="auto">
          <a:xfrm>
            <a:off x="560386" y="886366"/>
            <a:ext cx="3240485" cy="7937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(2) </a:t>
            </a:r>
            <a:r>
              <a:rPr lang="zh-TW" altLang="en-US" sz="2000" b="1" dirty="0">
                <a:latin typeface="標楷體" pitchFamily="65" charset="-120"/>
                <a:ea typeface="標楷體" pitchFamily="65" charset="-120"/>
              </a:rPr>
              <a:t>防止倒塌的設計震度</a:t>
            </a:r>
          </a:p>
          <a:p>
            <a:pPr defTabSz="914400">
              <a:spcBef>
                <a:spcPct val="30000"/>
              </a:spcBef>
            </a:pPr>
            <a:r>
              <a:rPr lang="en-US" altLang="zh-TW" sz="2000" b="1" dirty="0">
                <a:latin typeface="標楷體" pitchFamily="65" charset="-120"/>
                <a:ea typeface="標楷體" pitchFamily="65" charset="-120"/>
              </a:rPr>
              <a:t>   (</a:t>
            </a:r>
            <a:r>
              <a:rPr lang="zh-TW" altLang="en-US" sz="2000" b="1" dirty="0">
                <a:latin typeface="標楷體" pitchFamily="65" charset="-120"/>
                <a:ea typeface="標楷體" pitchFamily="65" charset="-120"/>
              </a:rPr>
              <a:t>震區係數</a:t>
            </a:r>
            <a:r>
              <a:rPr lang="en-US" altLang="zh-TW" sz="2000" b="1" dirty="0">
                <a:latin typeface="標楷體" pitchFamily="65" charset="-120"/>
                <a:ea typeface="標楷體" pitchFamily="65" charset="-120"/>
              </a:rPr>
              <a:t>)</a:t>
            </a: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l="50916" r="4819" b="2930"/>
          <a:stretch>
            <a:fillRect/>
          </a:stretch>
        </p:blipFill>
        <p:spPr bwMode="auto">
          <a:xfrm>
            <a:off x="4879975" y="764704"/>
            <a:ext cx="4555977" cy="561692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25119771"/>
      </p:ext>
    </p:extLst>
  </p:cSld>
  <p:clrMapOvr>
    <a:masterClrMapping/>
  </p:clrMapOvr>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8-7</a:t>
            </a:r>
          </a:p>
        </p:txBody>
      </p:sp>
      <p:sp>
        <p:nvSpPr>
          <p:cNvPr id="3" name="Text Box 4"/>
          <p:cNvSpPr txBox="1">
            <a:spLocks noChangeArrowheads="1"/>
          </p:cNvSpPr>
          <p:nvPr/>
        </p:nvSpPr>
        <p:spPr bwMode="auto">
          <a:xfrm>
            <a:off x="560388" y="871538"/>
            <a:ext cx="8639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(3) </a:t>
            </a:r>
            <a:r>
              <a:rPr lang="zh-TW" altLang="en-US" sz="2000" b="1" dirty="0">
                <a:latin typeface="標楷體" pitchFamily="65" charset="-120"/>
                <a:ea typeface="標楷體" pitchFamily="65" charset="-120"/>
              </a:rPr>
              <a:t>大震不倒的要求</a:t>
            </a:r>
            <a:r>
              <a:rPr lang="en-US" altLang="zh-TW" sz="2000" b="1" dirty="0">
                <a:latin typeface="標楷體" pitchFamily="65" charset="-120"/>
                <a:ea typeface="標楷體" pitchFamily="65" charset="-120"/>
              </a:rPr>
              <a:t>—</a:t>
            </a:r>
            <a:r>
              <a:rPr lang="zh-TW" altLang="en-US" sz="2000" b="1" dirty="0">
                <a:latin typeface="標楷體" pitchFamily="65" charset="-120"/>
                <a:ea typeface="標楷體" pitchFamily="65" charset="-120"/>
              </a:rPr>
              <a:t>結構韌性</a:t>
            </a:r>
            <a:r>
              <a:rPr lang="zh-TW" altLang="en-US" sz="2000" dirty="0">
                <a:latin typeface="標楷體" pitchFamily="65" charset="-120"/>
                <a:ea typeface="標楷體" pitchFamily="65" charset="-120"/>
              </a:rPr>
              <a:t>  </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l="6802" t="13818" r="22343" b="5522"/>
          <a:stretch>
            <a:fillRect/>
          </a:stretch>
        </p:blipFill>
        <p:spPr bwMode="auto">
          <a:xfrm>
            <a:off x="1087437" y="1268413"/>
            <a:ext cx="7585075" cy="48545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742513004"/>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8-8</a:t>
            </a:r>
          </a:p>
        </p:txBody>
      </p:sp>
      <p:sp>
        <p:nvSpPr>
          <p:cNvPr id="3" name="Text Box 4"/>
          <p:cNvSpPr txBox="1">
            <a:spLocks noChangeArrowheads="1"/>
          </p:cNvSpPr>
          <p:nvPr/>
        </p:nvSpPr>
        <p:spPr bwMode="auto">
          <a:xfrm>
            <a:off x="529264" y="871538"/>
            <a:ext cx="8639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(3) </a:t>
            </a:r>
            <a:r>
              <a:rPr lang="zh-TW" altLang="en-US" sz="2000" b="1" dirty="0">
                <a:latin typeface="標楷體" pitchFamily="65" charset="-120"/>
                <a:ea typeface="標楷體" pitchFamily="65" charset="-120"/>
              </a:rPr>
              <a:t>大震不倒的要求</a:t>
            </a:r>
            <a:r>
              <a:rPr lang="en-US" altLang="zh-TW" sz="2000" b="1" dirty="0">
                <a:latin typeface="標楷體" pitchFamily="65" charset="-120"/>
                <a:ea typeface="標楷體" pitchFamily="65" charset="-120"/>
              </a:rPr>
              <a:t>—</a:t>
            </a:r>
            <a:r>
              <a:rPr lang="zh-TW" altLang="en-US" sz="2000" b="1" dirty="0">
                <a:latin typeface="標楷體" pitchFamily="65" charset="-120"/>
                <a:ea typeface="標楷體" pitchFamily="65" charset="-120"/>
              </a:rPr>
              <a:t>鋼筋綁紮</a:t>
            </a:r>
            <a:r>
              <a:rPr lang="zh-TW" altLang="en-US" sz="2000" dirty="0">
                <a:latin typeface="標楷體" pitchFamily="65" charset="-120"/>
                <a:ea typeface="標楷體" pitchFamily="65" charset="-120"/>
              </a:rPr>
              <a:t>  </a:t>
            </a: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l="5771" t="16927" r="21547" b="4948"/>
          <a:stretch>
            <a:fillRect/>
          </a:stretch>
        </p:blipFill>
        <p:spPr bwMode="auto">
          <a:xfrm>
            <a:off x="529264" y="1268412"/>
            <a:ext cx="8462962" cy="5113337"/>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618021939"/>
      </p:ext>
    </p:extLst>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8-9</a:t>
            </a:r>
          </a:p>
        </p:txBody>
      </p:sp>
      <p:sp>
        <p:nvSpPr>
          <p:cNvPr id="5" name="Text Box 4"/>
          <p:cNvSpPr txBox="1">
            <a:spLocks noChangeArrowheads="1"/>
          </p:cNvSpPr>
          <p:nvPr/>
        </p:nvSpPr>
        <p:spPr bwMode="auto">
          <a:xfrm>
            <a:off x="560388" y="871538"/>
            <a:ext cx="8639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a:latin typeface="標楷體" pitchFamily="65" charset="-120"/>
                <a:ea typeface="標楷體" pitchFamily="65" charset="-120"/>
              </a:rPr>
              <a:t>(3) </a:t>
            </a:r>
            <a:r>
              <a:rPr lang="zh-TW" altLang="en-US" sz="2000" b="1">
                <a:latin typeface="標楷體" pitchFamily="65" charset="-120"/>
                <a:ea typeface="標楷體" pitchFamily="65" charset="-120"/>
              </a:rPr>
              <a:t>大震不倒的要求</a:t>
            </a:r>
            <a:r>
              <a:rPr lang="en-US" altLang="zh-TW" sz="2000" b="1">
                <a:latin typeface="標楷體" pitchFamily="65" charset="-120"/>
                <a:ea typeface="標楷體" pitchFamily="65" charset="-120"/>
              </a:rPr>
              <a:t>—</a:t>
            </a:r>
            <a:r>
              <a:rPr lang="zh-TW" altLang="en-US" sz="2000" b="1">
                <a:latin typeface="標楷體" pitchFamily="65" charset="-120"/>
                <a:ea typeface="標楷體" pitchFamily="65" charset="-120"/>
              </a:rPr>
              <a:t>主筋搭階及續接</a:t>
            </a:r>
            <a:endParaRPr lang="zh-TW" altLang="en-US" sz="2000">
              <a:latin typeface="標楷體" pitchFamily="65" charset="-120"/>
              <a:ea typeface="標楷體" pitchFamily="65" charset="-120"/>
            </a:endParaRPr>
          </a:p>
        </p:txBody>
      </p:sp>
      <p:pic>
        <p:nvPicPr>
          <p:cNvPr id="6" name="Picture 5"/>
          <p:cNvPicPr>
            <a:picLocks noChangeAspect="1" noChangeArrowheads="1"/>
          </p:cNvPicPr>
          <p:nvPr/>
        </p:nvPicPr>
        <p:blipFill>
          <a:blip r:embed="rId2">
            <a:extLst>
              <a:ext uri="{28A0092B-C50C-407E-A947-70E740481C1C}">
                <a14:useLocalDpi xmlns:a14="http://schemas.microsoft.com/office/drawing/2010/main" val="0"/>
              </a:ext>
            </a:extLst>
          </a:blip>
          <a:srcRect l="4381" t="9831" r="20863" b="16167"/>
          <a:stretch>
            <a:fillRect/>
          </a:stretch>
        </p:blipFill>
        <p:spPr bwMode="auto">
          <a:xfrm>
            <a:off x="542994" y="1268413"/>
            <a:ext cx="8858250" cy="493043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3336281123"/>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8-10</a:t>
            </a:r>
          </a:p>
        </p:txBody>
      </p:sp>
      <p:sp>
        <p:nvSpPr>
          <p:cNvPr id="5" name="Text Box 4"/>
          <p:cNvSpPr txBox="1">
            <a:spLocks noChangeArrowheads="1"/>
          </p:cNvSpPr>
          <p:nvPr/>
        </p:nvSpPr>
        <p:spPr bwMode="auto">
          <a:xfrm>
            <a:off x="578883" y="871538"/>
            <a:ext cx="8639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(4) </a:t>
            </a:r>
            <a:r>
              <a:rPr lang="zh-TW" altLang="en-US" sz="2000" b="1" dirty="0">
                <a:latin typeface="標楷體" pitchFamily="65" charset="-120"/>
                <a:ea typeface="標楷體" pitchFamily="65" charset="-120"/>
              </a:rPr>
              <a:t>建築物重要性等級</a:t>
            </a:r>
            <a:endParaRPr lang="zh-TW" altLang="en-US" sz="2000" dirty="0">
              <a:latin typeface="標楷體" pitchFamily="65" charset="-120"/>
              <a:ea typeface="標楷體" pitchFamily="65" charset="-120"/>
            </a:endParaRPr>
          </a:p>
        </p:txBody>
      </p:sp>
      <p:graphicFrame>
        <p:nvGraphicFramePr>
          <p:cNvPr id="6" name="Object 5"/>
          <p:cNvGraphicFramePr>
            <a:graphicFrameLocks noChangeAspect="1"/>
          </p:cNvGraphicFramePr>
          <p:nvPr>
            <p:extLst>
              <p:ext uri="{D42A27DB-BD31-4B8C-83A1-F6EECF244321}">
                <p14:modId xmlns:p14="http://schemas.microsoft.com/office/powerpoint/2010/main" val="851710239"/>
              </p:ext>
            </p:extLst>
          </p:nvPr>
        </p:nvGraphicFramePr>
        <p:xfrm>
          <a:off x="498346" y="1772816"/>
          <a:ext cx="8800247" cy="3816573"/>
        </p:xfrm>
        <a:graphic>
          <a:graphicData uri="http://schemas.openxmlformats.org/presentationml/2006/ole">
            <mc:AlternateContent xmlns:mc="http://schemas.openxmlformats.org/markup-compatibility/2006">
              <mc:Choice xmlns:v="urn:schemas-microsoft-com:vml" Requires="v">
                <p:oleObj spid="_x0000_s1063" name="文件" r:id="rId3" imgW="6974540" imgH="2323883" progId="Word.Document.8">
                  <p:embed/>
                </p:oleObj>
              </mc:Choice>
              <mc:Fallback>
                <p:oleObj name="文件" r:id="rId3" imgW="6974540" imgH="2323883" progId="Word.Document.8">
                  <p:embed/>
                  <p:pic>
                    <p:nvPicPr>
                      <p:cNvPr id="0" name=""/>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98346" y="1772816"/>
                        <a:ext cx="8800247" cy="3816573"/>
                      </a:xfrm>
                      <a:prstGeom prst="rect">
                        <a:avLst/>
                      </a:prstGeom>
                      <a:noFill/>
                      <a:ln>
                        <a:noFill/>
                      </a:ln>
                      <a:effectLst/>
                    </p:spPr>
                  </p:pic>
                </p:oleObj>
              </mc:Fallback>
            </mc:AlternateContent>
          </a:graphicData>
        </a:graphic>
      </p:graphicFrame>
    </p:spTree>
    <p:extLst>
      <p:ext uri="{BB962C8B-B14F-4D97-AF65-F5344CB8AC3E}">
        <p14:creationId xmlns:p14="http://schemas.microsoft.com/office/powerpoint/2010/main" val="2992000206"/>
      </p:ext>
    </p:extLst>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8-11</a:t>
            </a:r>
          </a:p>
        </p:txBody>
      </p:sp>
      <p:sp>
        <p:nvSpPr>
          <p:cNvPr id="3" name="Text Box 4"/>
          <p:cNvSpPr txBox="1">
            <a:spLocks noChangeArrowheads="1"/>
          </p:cNvSpPr>
          <p:nvPr/>
        </p:nvSpPr>
        <p:spPr bwMode="auto">
          <a:xfrm>
            <a:off x="550159" y="871538"/>
            <a:ext cx="8639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(5) </a:t>
            </a:r>
            <a:r>
              <a:rPr lang="zh-TW" altLang="en-US" sz="2000" b="1" dirty="0">
                <a:latin typeface="標楷體" pitchFamily="65" charset="-120"/>
                <a:ea typeface="標楷體" pitchFamily="65" charset="-120"/>
              </a:rPr>
              <a:t>建築物規則性</a:t>
            </a:r>
            <a:r>
              <a:rPr lang="en-US" altLang="zh-TW" sz="2000" b="1" dirty="0">
                <a:latin typeface="標楷體" pitchFamily="65" charset="-120"/>
                <a:ea typeface="標楷體" pitchFamily="65" charset="-120"/>
              </a:rPr>
              <a:t>—</a:t>
            </a:r>
            <a:r>
              <a:rPr lang="zh-TW" altLang="en-US" sz="2000" b="1" dirty="0">
                <a:latin typeface="標楷體" pitchFamily="65" charset="-120"/>
                <a:ea typeface="標楷體" pitchFamily="65" charset="-120"/>
              </a:rPr>
              <a:t>避免立面不規則</a:t>
            </a:r>
            <a:endParaRPr lang="zh-TW" altLang="en-US" sz="2000" dirty="0">
              <a:latin typeface="標楷體" pitchFamily="65" charset="-120"/>
              <a:ea typeface="標楷體" pitchFamily="65" charset="-12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l="27774" t="62357" r="24731" b="1888"/>
          <a:stretch>
            <a:fillRect/>
          </a:stretch>
        </p:blipFill>
        <p:spPr bwMode="auto">
          <a:xfrm>
            <a:off x="3512840" y="3761322"/>
            <a:ext cx="6025595" cy="255057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3">
            <a:extLst>
              <a:ext uri="{28A0092B-C50C-407E-A947-70E740481C1C}">
                <a14:useLocalDpi xmlns:a14="http://schemas.microsoft.com/office/drawing/2010/main" val="0"/>
              </a:ext>
            </a:extLst>
          </a:blip>
          <a:srcRect l="41945" t="48053" r="39519" b="7014"/>
          <a:stretch>
            <a:fillRect/>
          </a:stretch>
        </p:blipFill>
        <p:spPr bwMode="auto">
          <a:xfrm>
            <a:off x="362903" y="2174875"/>
            <a:ext cx="3035300" cy="4137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7" name="Picture 7"/>
          <p:cNvPicPr>
            <a:picLocks noChangeAspect="1" noChangeArrowheads="1"/>
          </p:cNvPicPr>
          <p:nvPr/>
        </p:nvPicPr>
        <p:blipFill>
          <a:blip r:embed="rId2">
            <a:extLst>
              <a:ext uri="{28A0092B-C50C-407E-A947-70E740481C1C}">
                <a14:useLocalDpi xmlns:a14="http://schemas.microsoft.com/office/drawing/2010/main" val="0"/>
              </a:ext>
            </a:extLst>
          </a:blip>
          <a:srcRect l="27774" t="21294" r="24857" b="47235"/>
          <a:stretch>
            <a:fillRect/>
          </a:stretch>
        </p:blipFill>
        <p:spPr bwMode="auto">
          <a:xfrm>
            <a:off x="3512840" y="1297174"/>
            <a:ext cx="6016865" cy="22475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1490552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文字方塊 4"/>
          <p:cNvSpPr txBox="1"/>
          <p:nvPr/>
        </p:nvSpPr>
        <p:spPr>
          <a:xfrm>
            <a:off x="200472" y="553998"/>
            <a:ext cx="7956884" cy="553998"/>
          </a:xfrm>
          <a:prstGeom prst="rect">
            <a:avLst/>
          </a:prstGeom>
          <a:noFill/>
        </p:spPr>
        <p:txBody>
          <a:bodyPr wrap="square" lIns="91434" tIns="45718" rIns="91434" bIns="45718" rtlCol="0">
            <a:spAutoFit/>
          </a:bodyPr>
          <a:lstStyle/>
          <a:p>
            <a:r>
              <a:rPr lang="zh-TW" altLang="en-US" sz="3000" b="1" dirty="0">
                <a:latin typeface="標楷體"/>
                <a:ea typeface="標楷體"/>
              </a:rPr>
              <a:t>二、</a:t>
            </a:r>
            <a:r>
              <a:rPr lang="zh-TW" altLang="en-US" sz="3000" b="1" dirty="0">
                <a:latin typeface="標楷體" panose="03000509000000000000" pitchFamily="65" charset="-120"/>
                <a:ea typeface="標楷體" panose="03000509000000000000" pitchFamily="65" charset="-120"/>
              </a:rPr>
              <a:t>補領建築執照</a:t>
            </a:r>
            <a:r>
              <a:rPr lang="en-US" altLang="zh-TW" sz="3000" b="1" dirty="0">
                <a:latin typeface="標楷體" panose="03000509000000000000" pitchFamily="65" charset="-120"/>
                <a:ea typeface="標楷體" panose="03000509000000000000" pitchFamily="65" charset="-120"/>
              </a:rPr>
              <a:t>-</a:t>
            </a:r>
            <a:r>
              <a:rPr lang="zh-TW" altLang="en-US" sz="3000" b="1" dirty="0">
                <a:latin typeface="標楷體" panose="03000509000000000000" pitchFamily="65" charset="-120"/>
                <a:ea typeface="標楷體" panose="03000509000000000000" pitchFamily="65" charset="-120"/>
              </a:rPr>
              <a:t>逕為申請使用執照</a:t>
            </a:r>
          </a:p>
        </p:txBody>
      </p:sp>
      <p:sp>
        <p:nvSpPr>
          <p:cNvPr id="7" name="矩形 6"/>
          <p:cNvSpPr/>
          <p:nvPr/>
        </p:nvSpPr>
        <p:spPr>
          <a:xfrm>
            <a:off x="639140" y="3647888"/>
            <a:ext cx="9049005" cy="2554541"/>
          </a:xfrm>
          <a:prstGeom prst="rect">
            <a:avLst/>
          </a:prstGeom>
        </p:spPr>
        <p:txBody>
          <a:bodyPr wrap="square" lIns="91434" tIns="45718" rIns="91434" bIns="45718">
            <a:spAutoFit/>
          </a:bodyPr>
          <a:lstStyle/>
          <a:p>
            <a:pPr>
              <a:lnSpc>
                <a:spcPct val="80000"/>
              </a:lnSpc>
            </a:pPr>
            <a:r>
              <a:rPr lang="zh-TW" altLang="en-US" sz="2400" dirty="0">
                <a:latin typeface="標楷體" panose="03000509000000000000" pitchFamily="65" charset="-120"/>
                <a:ea typeface="標楷體" panose="03000509000000000000" pitchFamily="65" charset="-120"/>
              </a:rPr>
              <a:t>申請補發使用執照之建築物，</a:t>
            </a:r>
            <a:r>
              <a:rPr lang="zh-TW" altLang="en-US" sz="2400" b="1" dirty="0">
                <a:solidFill>
                  <a:srgbClr val="FF0000"/>
                </a:solidFill>
                <a:latin typeface="標楷體" panose="03000509000000000000" pitchFamily="65" charset="-120"/>
                <a:ea typeface="標楷體" panose="03000509000000000000" pitchFamily="65" charset="-120"/>
              </a:rPr>
              <a:t>如有違法增建，其「適用舊有建築物部分」仍可依法申請。</a:t>
            </a:r>
            <a:r>
              <a:rPr lang="en-US" altLang="zh-TW" b="1" dirty="0">
                <a:solidFill>
                  <a:srgbClr val="FF0000"/>
                </a:solidFill>
                <a:latin typeface="標楷體" panose="03000509000000000000" pitchFamily="65" charset="-120"/>
                <a:ea typeface="標楷體" panose="03000509000000000000" pitchFamily="65" charset="-120"/>
              </a:rPr>
              <a:t>(81</a:t>
            </a:r>
            <a:r>
              <a:rPr lang="zh-TW" altLang="en-US" b="1" dirty="0">
                <a:solidFill>
                  <a:srgbClr val="FF0000"/>
                </a:solidFill>
                <a:latin typeface="標楷體" panose="03000509000000000000" pitchFamily="65" charset="-120"/>
                <a:ea typeface="標楷體" panose="03000509000000000000" pitchFamily="65" charset="-120"/>
              </a:rPr>
              <a:t>年</a:t>
            </a:r>
            <a:r>
              <a:rPr lang="en-US" altLang="zh-TW" b="1" dirty="0">
                <a:solidFill>
                  <a:srgbClr val="FF0000"/>
                </a:solidFill>
                <a:latin typeface="標楷體" panose="03000509000000000000" pitchFamily="65" charset="-120"/>
                <a:ea typeface="標楷體" panose="03000509000000000000" pitchFamily="65" charset="-120"/>
              </a:rPr>
              <a:t>11</a:t>
            </a:r>
            <a:r>
              <a:rPr lang="zh-TW" altLang="en-US" b="1" dirty="0">
                <a:solidFill>
                  <a:srgbClr val="FF0000"/>
                </a:solidFill>
                <a:latin typeface="標楷體" panose="03000509000000000000" pitchFamily="65" charset="-120"/>
                <a:ea typeface="標楷體" panose="03000509000000000000" pitchFamily="65" charset="-120"/>
              </a:rPr>
              <a:t>月</a:t>
            </a:r>
            <a:r>
              <a:rPr lang="en-US" altLang="zh-TW" b="1" dirty="0">
                <a:solidFill>
                  <a:srgbClr val="FF0000"/>
                </a:solidFill>
                <a:latin typeface="標楷體" panose="03000509000000000000" pitchFamily="65" charset="-120"/>
                <a:ea typeface="標楷體" panose="03000509000000000000" pitchFamily="65" charset="-120"/>
              </a:rPr>
              <a:t>5</a:t>
            </a:r>
            <a:r>
              <a:rPr lang="zh-TW" altLang="en-US" b="1" dirty="0">
                <a:solidFill>
                  <a:srgbClr val="FF0000"/>
                </a:solidFill>
                <a:latin typeface="標楷體" panose="03000509000000000000" pitchFamily="65" charset="-120"/>
                <a:ea typeface="標楷體" panose="03000509000000000000" pitchFamily="65" charset="-120"/>
              </a:rPr>
              <a:t>日前</a:t>
            </a:r>
            <a:r>
              <a:rPr lang="en-US" altLang="zh-TW" b="1" dirty="0">
                <a:solidFill>
                  <a:srgbClr val="FF0000"/>
                </a:solidFill>
                <a:latin typeface="標楷體" panose="03000509000000000000" pitchFamily="65" charset="-120"/>
                <a:ea typeface="標楷體" panose="03000509000000000000" pitchFamily="65" charset="-120"/>
              </a:rPr>
              <a:t>)</a:t>
            </a:r>
          </a:p>
          <a:p>
            <a:pPr>
              <a:lnSpc>
                <a:spcPct val="80000"/>
              </a:lnSpc>
            </a:pPr>
            <a:endParaRPr lang="en-US" altLang="zh-TW" sz="2400" dirty="0">
              <a:solidFill>
                <a:srgbClr val="FF0000"/>
              </a:solidFill>
              <a:latin typeface="標楷體" panose="03000509000000000000" pitchFamily="65" charset="-120"/>
              <a:ea typeface="標楷體" panose="03000509000000000000" pitchFamily="65" charset="-120"/>
            </a:endParaRPr>
          </a:p>
          <a:p>
            <a:pPr>
              <a:lnSpc>
                <a:spcPct val="80000"/>
              </a:lnSpc>
            </a:pPr>
            <a:r>
              <a:rPr lang="zh-TW" altLang="en-US" sz="2400" dirty="0">
                <a:latin typeface="標楷體" panose="03000509000000000000" pitchFamily="65" charset="-120"/>
                <a:ea typeface="標楷體" panose="03000509000000000000" pitchFamily="65" charset="-120"/>
              </a:rPr>
              <a:t>需於申請圖說註明舊有及增建部分，</a:t>
            </a:r>
            <a:endParaRPr lang="en-US" altLang="zh-TW" sz="2400" dirty="0">
              <a:latin typeface="標楷體" panose="03000509000000000000" pitchFamily="65" charset="-120"/>
              <a:ea typeface="標楷體" panose="03000509000000000000" pitchFamily="65" charset="-120"/>
            </a:endParaRPr>
          </a:p>
          <a:p>
            <a:pPr>
              <a:lnSpc>
                <a:spcPct val="80000"/>
              </a:lnSpc>
            </a:pPr>
            <a:r>
              <a:rPr lang="zh-TW" altLang="en-US" sz="2400" dirty="0">
                <a:latin typeface="標楷體" panose="03000509000000000000" pitchFamily="65" charset="-120"/>
                <a:ea typeface="標楷體" panose="03000509000000000000" pitchFamily="65" charset="-120"/>
              </a:rPr>
              <a:t>違法增建部分，依照違章建築管理相關規定辦理。 </a:t>
            </a:r>
            <a:endParaRPr lang="en-US" altLang="zh-TW" sz="2400" dirty="0">
              <a:latin typeface="標楷體" panose="03000509000000000000" pitchFamily="65" charset="-120"/>
              <a:ea typeface="標楷體" panose="03000509000000000000" pitchFamily="65" charset="-120"/>
            </a:endParaRPr>
          </a:p>
          <a:p>
            <a:pPr algn="r">
              <a:lnSpc>
                <a:spcPct val="80000"/>
              </a:lnSpc>
            </a:pPr>
            <a:r>
              <a:rPr lang="zh-TW" altLang="en-US" dirty="0">
                <a:latin typeface="標楷體" panose="03000509000000000000" pitchFamily="65" charset="-120"/>
                <a:ea typeface="標楷體" panose="03000509000000000000" pitchFamily="65" charset="-120"/>
              </a:rPr>
              <a:t>（依本自治條例第４２條）</a:t>
            </a:r>
            <a:endParaRPr lang="en-US" altLang="zh-TW" dirty="0">
              <a:latin typeface="標楷體" panose="03000509000000000000" pitchFamily="65" charset="-120"/>
              <a:ea typeface="標楷體" panose="03000509000000000000" pitchFamily="65" charset="-120"/>
            </a:endParaRPr>
          </a:p>
          <a:p>
            <a:pPr algn="r">
              <a:lnSpc>
                <a:spcPct val="80000"/>
              </a:lnSpc>
            </a:pPr>
            <a:endParaRPr lang="en-US" altLang="zh-TW" sz="2400" dirty="0">
              <a:latin typeface="標楷體" panose="03000509000000000000" pitchFamily="65" charset="-120"/>
              <a:ea typeface="標楷體" panose="03000509000000000000" pitchFamily="65" charset="-120"/>
            </a:endParaRPr>
          </a:p>
          <a:p>
            <a:pPr>
              <a:lnSpc>
                <a:spcPct val="80000"/>
              </a:lnSpc>
            </a:pPr>
            <a:r>
              <a:rPr lang="zh-TW" altLang="en-US" sz="2000" b="1" dirty="0">
                <a:solidFill>
                  <a:srgbClr val="FF0000"/>
                </a:solidFill>
                <a:latin typeface="標楷體" panose="03000509000000000000" pitchFamily="65" charset="-120"/>
                <a:ea typeface="標楷體" panose="03000509000000000000" pitchFamily="65" charset="-120"/>
              </a:rPr>
              <a:t>注意：</a:t>
            </a:r>
            <a:r>
              <a:rPr lang="zh-TW" altLang="en-US" dirty="0">
                <a:latin typeface="標楷體" panose="03000509000000000000" pitchFamily="65" charset="-120"/>
                <a:ea typeface="標楷體" panose="03000509000000000000" pitchFamily="65" charset="-120"/>
              </a:rPr>
              <a:t>原建築物於</a:t>
            </a:r>
            <a:r>
              <a:rPr lang="zh-TW" altLang="en-US" u="sng" dirty="0">
                <a:solidFill>
                  <a:srgbClr val="FF0000"/>
                </a:solidFill>
                <a:latin typeface="標楷體" panose="03000509000000000000" pitchFamily="65" charset="-120"/>
                <a:ea typeface="標楷體" panose="03000509000000000000" pitchFamily="65" charset="-120"/>
              </a:rPr>
              <a:t>實施建築管理後，若涉及主要結構、材料過半變更或拆除重建者，應依法申請建築執照</a:t>
            </a:r>
            <a:r>
              <a:rPr lang="zh-TW" altLang="en-US" dirty="0">
                <a:latin typeface="標楷體" panose="03000509000000000000" pitchFamily="65" charset="-120"/>
                <a:ea typeface="標楷體" panose="03000509000000000000" pitchFamily="65" charset="-120"/>
              </a:rPr>
              <a:t>，不適用本自治條例第３８條之規定。</a:t>
            </a:r>
          </a:p>
        </p:txBody>
      </p:sp>
      <p:graphicFrame>
        <p:nvGraphicFramePr>
          <p:cNvPr id="9" name="資料庫圖表 8"/>
          <p:cNvGraphicFramePr/>
          <p:nvPr>
            <p:extLst>
              <p:ext uri="{D42A27DB-BD31-4B8C-83A1-F6EECF244321}">
                <p14:modId xmlns:p14="http://schemas.microsoft.com/office/powerpoint/2010/main" val="1691000162"/>
              </p:ext>
            </p:extLst>
          </p:nvPr>
        </p:nvGraphicFramePr>
        <p:xfrm>
          <a:off x="629121" y="980728"/>
          <a:ext cx="8892988" cy="2680072"/>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
        <p:nvSpPr>
          <p:cNvPr id="11"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2-2</a:t>
            </a:r>
          </a:p>
        </p:txBody>
      </p:sp>
      <p:sp>
        <p:nvSpPr>
          <p:cNvPr id="6" name="矩形 5"/>
          <p:cNvSpPr/>
          <p:nvPr/>
        </p:nvSpPr>
        <p:spPr>
          <a:xfrm>
            <a:off x="233696" y="6458084"/>
            <a:ext cx="2852063" cy="338554"/>
          </a:xfrm>
          <a:prstGeom prst="rect">
            <a:avLst/>
          </a:prstGeom>
        </p:spPr>
        <p:txBody>
          <a:bodyPr wrap="none">
            <a:spAutoFit/>
          </a:bodyPr>
          <a:lstStyle/>
          <a:p>
            <a:r>
              <a:rPr lang="zh-TW" altLang="en-US" sz="1600" b="1" dirty="0">
                <a:ea typeface="華康魏碑體" pitchFamily="65" charset="-120"/>
              </a:rPr>
              <a:t>福建金門馬祖地區建築師公會</a:t>
            </a:r>
          </a:p>
        </p:txBody>
      </p:sp>
    </p:spTree>
    <p:extLst>
      <p:ext uri="{BB962C8B-B14F-4D97-AF65-F5344CB8AC3E}">
        <p14:creationId xmlns:p14="http://schemas.microsoft.com/office/powerpoint/2010/main" val="27071687"/>
      </p:ext>
    </p:extLst>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8-12</a:t>
            </a:r>
          </a:p>
        </p:txBody>
      </p:sp>
      <p:sp>
        <p:nvSpPr>
          <p:cNvPr id="3" name="Text Box 4"/>
          <p:cNvSpPr txBox="1">
            <a:spLocks noChangeArrowheads="1"/>
          </p:cNvSpPr>
          <p:nvPr/>
        </p:nvSpPr>
        <p:spPr bwMode="auto">
          <a:xfrm>
            <a:off x="533653" y="871538"/>
            <a:ext cx="8639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(6) </a:t>
            </a:r>
            <a:r>
              <a:rPr lang="zh-TW" altLang="en-US" sz="2000" b="1" dirty="0">
                <a:latin typeface="標楷體" pitchFamily="65" charset="-120"/>
                <a:ea typeface="標楷體" pitchFamily="65" charset="-120"/>
              </a:rPr>
              <a:t>建築物規則性</a:t>
            </a:r>
            <a:r>
              <a:rPr lang="en-US" altLang="zh-TW" sz="2000" b="1" dirty="0">
                <a:latin typeface="標楷體" pitchFamily="65" charset="-120"/>
                <a:ea typeface="標楷體" pitchFamily="65" charset="-120"/>
              </a:rPr>
              <a:t>—</a:t>
            </a:r>
            <a:r>
              <a:rPr lang="zh-TW" altLang="en-US" sz="2000" b="1" dirty="0">
                <a:latin typeface="標楷體" pitchFamily="65" charset="-120"/>
                <a:ea typeface="標楷體" pitchFamily="65" charset="-120"/>
              </a:rPr>
              <a:t>避免立面不規則</a:t>
            </a:r>
            <a:endParaRPr lang="zh-TW" altLang="en-US" sz="2000" dirty="0">
              <a:latin typeface="標楷體" pitchFamily="65" charset="-120"/>
              <a:ea typeface="標楷體" pitchFamily="65" charset="-120"/>
            </a:endParaRPr>
          </a:p>
        </p:txBody>
      </p:sp>
      <p:pic>
        <p:nvPicPr>
          <p:cNvPr id="5" name="Picture 8"/>
          <p:cNvPicPr>
            <a:picLocks noChangeAspect="1" noChangeArrowheads="1"/>
          </p:cNvPicPr>
          <p:nvPr/>
        </p:nvPicPr>
        <p:blipFill>
          <a:blip r:embed="rId2">
            <a:extLst>
              <a:ext uri="{28A0092B-C50C-407E-A947-70E740481C1C}">
                <a14:useLocalDpi xmlns:a14="http://schemas.microsoft.com/office/drawing/2010/main" val="0"/>
              </a:ext>
            </a:extLst>
          </a:blip>
          <a:srcRect l="18814" t="8855" r="26952" b="16341"/>
          <a:stretch>
            <a:fillRect/>
          </a:stretch>
        </p:blipFill>
        <p:spPr bwMode="auto">
          <a:xfrm>
            <a:off x="1568625" y="1241672"/>
            <a:ext cx="6408712" cy="51240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816332738"/>
      </p:ext>
    </p:extLst>
  </p:cSld>
  <p:clrMapOvr>
    <a:masterClrMapping/>
  </p:clrMapOvr>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8-13</a:t>
            </a:r>
          </a:p>
        </p:txBody>
      </p:sp>
      <p:sp>
        <p:nvSpPr>
          <p:cNvPr id="3" name="Text Box 4"/>
          <p:cNvSpPr txBox="1">
            <a:spLocks noChangeArrowheads="1"/>
          </p:cNvSpPr>
          <p:nvPr/>
        </p:nvSpPr>
        <p:spPr bwMode="auto">
          <a:xfrm>
            <a:off x="561137" y="839101"/>
            <a:ext cx="4464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(7) </a:t>
            </a:r>
            <a:r>
              <a:rPr lang="zh-TW" altLang="en-US" sz="2000" b="1" dirty="0">
                <a:latin typeface="標楷體" pitchFamily="65" charset="-120"/>
                <a:ea typeface="標楷體" pitchFamily="65" charset="-120"/>
              </a:rPr>
              <a:t>建築物規則性</a:t>
            </a:r>
            <a:r>
              <a:rPr lang="en-US" altLang="zh-TW" sz="2000" b="1" dirty="0">
                <a:latin typeface="標楷體" pitchFamily="65" charset="-120"/>
                <a:ea typeface="標楷體" pitchFamily="65" charset="-120"/>
              </a:rPr>
              <a:t>—</a:t>
            </a:r>
            <a:r>
              <a:rPr lang="zh-TW" altLang="en-US" sz="2000" b="1" dirty="0">
                <a:latin typeface="標楷體" pitchFamily="65" charset="-120"/>
                <a:ea typeface="標楷體" pitchFamily="65" charset="-120"/>
              </a:rPr>
              <a:t>避免牆體不規則</a:t>
            </a:r>
            <a:endParaRPr lang="zh-TW" altLang="en-US" sz="2000" dirty="0">
              <a:latin typeface="標楷體" pitchFamily="65" charset="-120"/>
              <a:ea typeface="標楷體" pitchFamily="65" charset="-120"/>
            </a:endParaRPr>
          </a:p>
        </p:txBody>
      </p:sp>
      <p:pic>
        <p:nvPicPr>
          <p:cNvPr id="5" name="Picture 7"/>
          <p:cNvPicPr>
            <a:picLocks noChangeAspect="1" noChangeArrowheads="1"/>
          </p:cNvPicPr>
          <p:nvPr/>
        </p:nvPicPr>
        <p:blipFill>
          <a:blip r:embed="rId2">
            <a:extLst>
              <a:ext uri="{28A0092B-C50C-407E-A947-70E740481C1C}">
                <a14:useLocalDpi xmlns:a14="http://schemas.microsoft.com/office/drawing/2010/main" val="0"/>
              </a:ext>
            </a:extLst>
          </a:blip>
          <a:srcRect l="19923" t="7875" r="21419" b="8466"/>
          <a:stretch>
            <a:fillRect/>
          </a:stretch>
        </p:blipFill>
        <p:spPr bwMode="auto">
          <a:xfrm>
            <a:off x="2000672" y="1302372"/>
            <a:ext cx="6049030" cy="4851052"/>
          </a:xfrm>
          <a:prstGeom prst="rect">
            <a:avLst/>
          </a:prstGeom>
          <a:solidFill>
            <a:srgbClr val="FF9900">
              <a:alpha val="38000"/>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Rectangle 8"/>
          <p:cNvSpPr>
            <a:spLocks noChangeArrowheads="1"/>
          </p:cNvSpPr>
          <p:nvPr/>
        </p:nvSpPr>
        <p:spPr bwMode="auto">
          <a:xfrm>
            <a:off x="2183291" y="2422549"/>
            <a:ext cx="1406070" cy="504825"/>
          </a:xfrm>
          <a:prstGeom prst="rect">
            <a:avLst/>
          </a:prstGeom>
          <a:solidFill>
            <a:srgbClr val="FF9900">
              <a:alpha val="28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
        <p:nvSpPr>
          <p:cNvPr id="7" name="Rectangle 9"/>
          <p:cNvSpPr>
            <a:spLocks noChangeArrowheads="1"/>
          </p:cNvSpPr>
          <p:nvPr/>
        </p:nvSpPr>
        <p:spPr bwMode="auto">
          <a:xfrm>
            <a:off x="4312692" y="2060812"/>
            <a:ext cx="1323833" cy="395786"/>
          </a:xfrm>
          <a:prstGeom prst="rect">
            <a:avLst/>
          </a:prstGeom>
          <a:solidFill>
            <a:srgbClr val="FF9900">
              <a:alpha val="28999"/>
            </a:srgbClr>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none" anchor="ctr"/>
          <a:lstStyle/>
          <a:p>
            <a:endParaRPr lang="zh-TW" altLang="en-US"/>
          </a:p>
        </p:txBody>
      </p:sp>
    </p:spTree>
    <p:extLst>
      <p:ext uri="{BB962C8B-B14F-4D97-AF65-F5344CB8AC3E}">
        <p14:creationId xmlns:p14="http://schemas.microsoft.com/office/powerpoint/2010/main" val="2597475335"/>
      </p:ext>
    </p:extLst>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8-14</a:t>
            </a:r>
          </a:p>
        </p:txBody>
      </p:sp>
      <p:sp>
        <p:nvSpPr>
          <p:cNvPr id="6" name="Text Box 3"/>
          <p:cNvSpPr txBox="1">
            <a:spLocks noChangeArrowheads="1"/>
          </p:cNvSpPr>
          <p:nvPr/>
        </p:nvSpPr>
        <p:spPr bwMode="auto">
          <a:xfrm>
            <a:off x="533653" y="852749"/>
            <a:ext cx="4464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(8) </a:t>
            </a:r>
            <a:r>
              <a:rPr lang="zh-TW" altLang="en-US" sz="2000" b="1" dirty="0">
                <a:latin typeface="標楷體" pitchFamily="65" charset="-120"/>
                <a:ea typeface="標楷體" pitchFamily="65" charset="-120"/>
              </a:rPr>
              <a:t>建築物規則性</a:t>
            </a:r>
            <a:r>
              <a:rPr lang="en-US" altLang="zh-TW" sz="2000" b="1" dirty="0">
                <a:latin typeface="標楷體" pitchFamily="65" charset="-120"/>
                <a:ea typeface="標楷體" pitchFamily="65" charset="-120"/>
              </a:rPr>
              <a:t>—</a:t>
            </a:r>
            <a:r>
              <a:rPr lang="zh-TW" altLang="en-US" sz="2000" b="1" dirty="0">
                <a:latin typeface="標楷體" pitchFamily="65" charset="-120"/>
                <a:ea typeface="標楷體" pitchFamily="65" charset="-120"/>
              </a:rPr>
              <a:t>避免牆體不規則</a:t>
            </a:r>
            <a:endParaRPr lang="zh-TW" altLang="en-US" sz="2000" dirty="0">
              <a:latin typeface="標楷體" pitchFamily="65" charset="-120"/>
              <a:ea typeface="標楷體" pitchFamily="65" charset="-120"/>
            </a:endParaRPr>
          </a:p>
        </p:txBody>
      </p:sp>
      <p:pic>
        <p:nvPicPr>
          <p:cNvPr id="7" name="Picture 5"/>
          <p:cNvPicPr>
            <a:picLocks noChangeAspect="1" noChangeArrowheads="1"/>
          </p:cNvPicPr>
          <p:nvPr/>
        </p:nvPicPr>
        <p:blipFill>
          <a:blip r:embed="rId2">
            <a:extLst>
              <a:ext uri="{28A0092B-C50C-407E-A947-70E740481C1C}">
                <a14:useLocalDpi xmlns:a14="http://schemas.microsoft.com/office/drawing/2010/main" val="0"/>
              </a:ext>
            </a:extLst>
          </a:blip>
          <a:srcRect l="11517" t="8681" r="8333" b="20724"/>
          <a:stretch>
            <a:fillRect/>
          </a:stretch>
        </p:blipFill>
        <p:spPr bwMode="auto">
          <a:xfrm>
            <a:off x="560388" y="1700808"/>
            <a:ext cx="8663486" cy="42900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620445"/>
      </p:ext>
    </p:extLst>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8-15</a:t>
            </a:r>
          </a:p>
        </p:txBody>
      </p:sp>
      <p:sp>
        <p:nvSpPr>
          <p:cNvPr id="3" name="Text Box 4"/>
          <p:cNvSpPr txBox="1">
            <a:spLocks noChangeArrowheads="1"/>
          </p:cNvSpPr>
          <p:nvPr/>
        </p:nvSpPr>
        <p:spPr bwMode="auto">
          <a:xfrm>
            <a:off x="529740" y="871538"/>
            <a:ext cx="8419147"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(9) </a:t>
            </a:r>
            <a:r>
              <a:rPr lang="zh-TW" altLang="en-US" sz="2000" b="1" dirty="0">
                <a:latin typeface="標楷體" pitchFamily="65" charset="-120"/>
                <a:ea typeface="標楷體" pitchFamily="65" charset="-120"/>
              </a:rPr>
              <a:t>建築物規則性</a:t>
            </a:r>
            <a:r>
              <a:rPr lang="en-US" altLang="zh-TW" sz="2000" b="1" dirty="0">
                <a:latin typeface="標楷體" pitchFamily="65" charset="-120"/>
                <a:ea typeface="標楷體" pitchFamily="65" charset="-120"/>
              </a:rPr>
              <a:t>—</a:t>
            </a:r>
            <a:r>
              <a:rPr lang="zh-TW" altLang="en-US" sz="2000" b="1" dirty="0">
                <a:latin typeface="標楷體" pitchFamily="65" charset="-120"/>
                <a:ea typeface="標楷體" pitchFamily="65" charset="-120"/>
              </a:rPr>
              <a:t>避免平面不規則</a:t>
            </a:r>
            <a:endParaRPr lang="zh-TW" altLang="en-US" sz="2000" dirty="0">
              <a:latin typeface="標楷體" pitchFamily="65" charset="-120"/>
              <a:ea typeface="標楷體" pitchFamily="65" charset="-12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l="28697" t="59679" r="24170" b="4471"/>
          <a:stretch>
            <a:fillRect/>
          </a:stretch>
        </p:blipFill>
        <p:spPr bwMode="auto">
          <a:xfrm>
            <a:off x="529740" y="1772816"/>
            <a:ext cx="8962073" cy="38327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991615278"/>
      </p:ext>
    </p:extLst>
  </p:cSld>
  <p:clrMapOvr>
    <a:masterClrMapping/>
  </p:clrMapOvr>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8-16</a:t>
            </a:r>
          </a:p>
        </p:txBody>
      </p:sp>
      <p:sp>
        <p:nvSpPr>
          <p:cNvPr id="3" name="Text Box 4"/>
          <p:cNvSpPr txBox="1">
            <a:spLocks noChangeArrowheads="1"/>
          </p:cNvSpPr>
          <p:nvPr/>
        </p:nvSpPr>
        <p:spPr bwMode="auto">
          <a:xfrm>
            <a:off x="535082" y="871538"/>
            <a:ext cx="8639175"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(10) </a:t>
            </a:r>
            <a:r>
              <a:rPr lang="zh-TW" altLang="en-US" sz="2000" b="1" dirty="0">
                <a:latin typeface="標楷體" pitchFamily="65" charset="-120"/>
                <a:ea typeface="標楷體" pitchFamily="65" charset="-120"/>
              </a:rPr>
              <a:t>建築物規則性</a:t>
            </a:r>
            <a:r>
              <a:rPr lang="en-US" altLang="zh-TW" sz="2000" b="1" dirty="0">
                <a:latin typeface="標楷體" pitchFamily="65" charset="-120"/>
                <a:ea typeface="標楷體" pitchFamily="65" charset="-120"/>
              </a:rPr>
              <a:t>—</a:t>
            </a:r>
            <a:r>
              <a:rPr lang="zh-TW" altLang="en-US" sz="2000" b="1" dirty="0">
                <a:latin typeface="標楷體" pitchFamily="65" charset="-120"/>
                <a:ea typeface="標楷體" pitchFamily="65" charset="-120"/>
              </a:rPr>
              <a:t>避免平面不規則</a:t>
            </a:r>
            <a:endParaRPr lang="zh-TW" altLang="en-US" sz="2000" dirty="0">
              <a:latin typeface="標楷體" pitchFamily="65" charset="-120"/>
              <a:ea typeface="標楷體" pitchFamily="65" charset="-12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l="28819" t="62869" r="24097" b="66"/>
          <a:stretch>
            <a:fillRect/>
          </a:stretch>
        </p:blipFill>
        <p:spPr bwMode="auto">
          <a:xfrm>
            <a:off x="1877361" y="3846546"/>
            <a:ext cx="5847524" cy="25407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6" name="Picture 6"/>
          <p:cNvPicPr>
            <a:picLocks noChangeAspect="1" noChangeArrowheads="1"/>
          </p:cNvPicPr>
          <p:nvPr/>
        </p:nvPicPr>
        <p:blipFill>
          <a:blip r:embed="rId2">
            <a:extLst>
              <a:ext uri="{28A0092B-C50C-407E-A947-70E740481C1C}">
                <a14:useLocalDpi xmlns:a14="http://schemas.microsoft.com/office/drawing/2010/main" val="0"/>
              </a:ext>
            </a:extLst>
          </a:blip>
          <a:srcRect l="28819" t="18707" r="23987" b="44119"/>
          <a:stretch>
            <a:fillRect/>
          </a:stretch>
        </p:blipFill>
        <p:spPr bwMode="auto">
          <a:xfrm>
            <a:off x="1877360" y="1238813"/>
            <a:ext cx="5814598" cy="257507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290094421"/>
      </p:ext>
    </p:extLst>
  </p:cSld>
  <p:clrMapOvr>
    <a:masterClrMapping/>
  </p:clrMapOvr>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3"/>
          <p:cNvSpPr txBox="1">
            <a:spLocks noChangeArrowheads="1"/>
          </p:cNvSpPr>
          <p:nvPr/>
        </p:nvSpPr>
        <p:spPr bwMode="auto">
          <a:xfrm>
            <a:off x="560388" y="895304"/>
            <a:ext cx="44640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(6) </a:t>
            </a:r>
            <a:r>
              <a:rPr lang="zh-TW" altLang="en-US" sz="2000" b="1" dirty="0">
                <a:latin typeface="標楷體" pitchFamily="65" charset="-120"/>
                <a:ea typeface="標楷體" pitchFamily="65" charset="-120"/>
              </a:rPr>
              <a:t>避免碰撞</a:t>
            </a:r>
            <a:r>
              <a:rPr lang="en-US" altLang="zh-TW" sz="2000" b="1" dirty="0">
                <a:latin typeface="標楷體" pitchFamily="65" charset="-120"/>
                <a:ea typeface="標楷體" pitchFamily="65" charset="-120"/>
              </a:rPr>
              <a:t>—</a:t>
            </a:r>
            <a:r>
              <a:rPr lang="zh-TW" altLang="en-US" sz="2000" b="1" dirty="0">
                <a:latin typeface="標楷體" pitchFamily="65" charset="-120"/>
                <a:ea typeface="標楷體" pitchFamily="65" charset="-120"/>
              </a:rPr>
              <a:t>留設碰撞距離</a:t>
            </a:r>
            <a:endParaRPr lang="en-US" altLang="zh-TW" sz="2000" dirty="0">
              <a:latin typeface="標楷體" pitchFamily="65" charset="-120"/>
              <a:ea typeface="標楷體" pitchFamily="65" charset="-120"/>
            </a:endParaRPr>
          </a:p>
        </p:txBody>
      </p:sp>
      <p:pic>
        <p:nvPicPr>
          <p:cNvPr id="5" name="Picture 5"/>
          <p:cNvPicPr>
            <a:picLocks noChangeAspect="1" noChangeArrowheads="1"/>
          </p:cNvPicPr>
          <p:nvPr/>
        </p:nvPicPr>
        <p:blipFill>
          <a:blip r:embed="rId2">
            <a:extLst>
              <a:ext uri="{28A0092B-C50C-407E-A947-70E740481C1C}">
                <a14:useLocalDpi xmlns:a14="http://schemas.microsoft.com/office/drawing/2010/main" val="0"/>
              </a:ext>
            </a:extLst>
          </a:blip>
          <a:srcRect l="18814" t="13780" r="7578" b="6488"/>
          <a:stretch>
            <a:fillRect/>
          </a:stretch>
        </p:blipFill>
        <p:spPr bwMode="auto">
          <a:xfrm>
            <a:off x="992560" y="1325227"/>
            <a:ext cx="8064896" cy="491219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8-17</a:t>
            </a:r>
          </a:p>
        </p:txBody>
      </p:sp>
    </p:spTree>
    <p:extLst>
      <p:ext uri="{BB962C8B-B14F-4D97-AF65-F5344CB8AC3E}">
        <p14:creationId xmlns:p14="http://schemas.microsoft.com/office/powerpoint/2010/main" val="2095150744"/>
      </p:ext>
    </p:extLst>
  </p:cSld>
  <p:clrMapOvr>
    <a:masterClrMapping/>
  </p:clrMapOvr>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 Box 4"/>
          <p:cNvSpPr txBox="1">
            <a:spLocks noChangeArrowheads="1"/>
          </p:cNvSpPr>
          <p:nvPr/>
        </p:nvSpPr>
        <p:spPr bwMode="auto">
          <a:xfrm>
            <a:off x="563289" y="871538"/>
            <a:ext cx="2520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en-US" altLang="zh-TW" sz="2000" b="1" dirty="0">
                <a:latin typeface="標楷體" pitchFamily="65" charset="-120"/>
                <a:ea typeface="標楷體" pitchFamily="65" charset="-120"/>
              </a:rPr>
              <a:t>(7) </a:t>
            </a:r>
            <a:r>
              <a:rPr lang="zh-TW" altLang="en-US" sz="2000" b="1" dirty="0">
                <a:latin typeface="標楷體" pitchFamily="65" charset="-120"/>
                <a:ea typeface="標楷體" pitchFamily="65" charset="-120"/>
              </a:rPr>
              <a:t>水平譜加速度</a:t>
            </a:r>
            <a:endParaRPr lang="zh-TW" altLang="en-US" sz="2000" dirty="0">
              <a:latin typeface="標楷體" pitchFamily="65" charset="-120"/>
              <a:ea typeface="標楷體" pitchFamily="65" charset="-120"/>
            </a:endParaRPr>
          </a:p>
        </p:txBody>
      </p:sp>
      <p:grpSp>
        <p:nvGrpSpPr>
          <p:cNvPr id="6" name="Group 7"/>
          <p:cNvGrpSpPr>
            <a:grpSpLocks/>
          </p:cNvGrpSpPr>
          <p:nvPr/>
        </p:nvGrpSpPr>
        <p:grpSpPr bwMode="auto">
          <a:xfrm>
            <a:off x="3585394" y="635990"/>
            <a:ext cx="6048126" cy="5673330"/>
            <a:chOff x="2140" y="0"/>
            <a:chExt cx="4414" cy="4320"/>
          </a:xfrm>
        </p:grpSpPr>
        <p:pic>
          <p:nvPicPr>
            <p:cNvPr id="7" name="Picture 8"/>
            <p:cNvPicPr>
              <a:picLocks noChangeAspect="1" noChangeArrowheads="1"/>
            </p:cNvPicPr>
            <p:nvPr/>
          </p:nvPicPr>
          <p:blipFill>
            <a:blip r:embed="rId2">
              <a:extLst>
                <a:ext uri="{28A0092B-C50C-407E-A947-70E740481C1C}">
                  <a14:useLocalDpi xmlns:a14="http://schemas.microsoft.com/office/drawing/2010/main" val="0"/>
                </a:ext>
              </a:extLst>
            </a:blip>
            <a:srcRect l="23000" t="565" r="23511" b="17557"/>
            <a:stretch>
              <a:fillRect/>
            </a:stretch>
          </p:blipFill>
          <p:spPr bwMode="auto">
            <a:xfrm>
              <a:off x="2140" y="0"/>
              <a:ext cx="4384" cy="377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9"/>
            <p:cNvPicPr>
              <a:picLocks noChangeAspect="1" noChangeArrowheads="1"/>
            </p:cNvPicPr>
            <p:nvPr/>
          </p:nvPicPr>
          <p:blipFill>
            <a:blip r:embed="rId3">
              <a:extLst>
                <a:ext uri="{28A0092B-C50C-407E-A947-70E740481C1C}">
                  <a14:useLocalDpi xmlns:a14="http://schemas.microsoft.com/office/drawing/2010/main" val="0"/>
                </a:ext>
              </a:extLst>
            </a:blip>
            <a:srcRect l="20230" t="31683" r="15141" b="2669"/>
            <a:stretch>
              <a:fillRect/>
            </a:stretch>
          </p:blipFill>
          <p:spPr bwMode="auto">
            <a:xfrm>
              <a:off x="2167" y="1752"/>
              <a:ext cx="4387" cy="256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grpSp>
      <p:sp>
        <p:nvSpPr>
          <p:cNvPr id="9" name="Text Box 10"/>
          <p:cNvSpPr txBox="1">
            <a:spLocks noChangeArrowheads="1"/>
          </p:cNvSpPr>
          <p:nvPr/>
        </p:nvSpPr>
        <p:spPr bwMode="auto">
          <a:xfrm>
            <a:off x="563289" y="1268413"/>
            <a:ext cx="2520950" cy="3968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defRPr>
                <a:solidFill>
                  <a:schemeClr val="tx1"/>
                </a:solidFill>
                <a:latin typeface="Calibri" pitchFamily="34" charset="0"/>
                <a:ea typeface="新細明體" pitchFamily="18" charset="-120"/>
              </a:defRPr>
            </a:lvl1pPr>
            <a:lvl2pPr>
              <a:defRPr>
                <a:solidFill>
                  <a:schemeClr val="tx1"/>
                </a:solidFill>
                <a:latin typeface="Calibri" pitchFamily="34" charset="0"/>
                <a:ea typeface="新細明體" pitchFamily="18" charset="-120"/>
              </a:defRPr>
            </a:lvl2pPr>
            <a:lvl3pPr>
              <a:defRPr>
                <a:solidFill>
                  <a:schemeClr val="tx1"/>
                </a:solidFill>
                <a:latin typeface="Calibri" pitchFamily="34" charset="0"/>
                <a:ea typeface="新細明體" pitchFamily="18" charset="-120"/>
              </a:defRPr>
            </a:lvl3pPr>
            <a:lvl4pPr>
              <a:defRPr>
                <a:solidFill>
                  <a:schemeClr val="tx1"/>
                </a:solidFill>
                <a:latin typeface="Calibri" pitchFamily="34" charset="0"/>
                <a:ea typeface="新細明體" pitchFamily="18" charset="-120"/>
              </a:defRPr>
            </a:lvl4pPr>
            <a:lvl5pPr>
              <a:defRPr>
                <a:solidFill>
                  <a:schemeClr val="tx1"/>
                </a:solidFill>
                <a:latin typeface="Calibri" pitchFamily="34" charset="0"/>
                <a:ea typeface="新細明體" pitchFamily="18" charset="-120"/>
              </a:defRPr>
            </a:lvl5pPr>
            <a:lvl6pPr marL="2284413" indent="1588" fontAlgn="base">
              <a:spcBef>
                <a:spcPct val="0"/>
              </a:spcBef>
              <a:spcAft>
                <a:spcPct val="0"/>
              </a:spcAft>
              <a:defRPr>
                <a:solidFill>
                  <a:schemeClr val="tx1"/>
                </a:solidFill>
                <a:latin typeface="Calibri" pitchFamily="34" charset="0"/>
                <a:ea typeface="新細明體" pitchFamily="18" charset="-120"/>
              </a:defRPr>
            </a:lvl6pPr>
            <a:lvl7pPr marL="2741613" indent="1588" fontAlgn="base">
              <a:spcBef>
                <a:spcPct val="0"/>
              </a:spcBef>
              <a:spcAft>
                <a:spcPct val="0"/>
              </a:spcAft>
              <a:defRPr>
                <a:solidFill>
                  <a:schemeClr val="tx1"/>
                </a:solidFill>
                <a:latin typeface="Calibri" pitchFamily="34" charset="0"/>
                <a:ea typeface="新細明體" pitchFamily="18" charset="-120"/>
              </a:defRPr>
            </a:lvl7pPr>
            <a:lvl8pPr marL="3198813" indent="1588" fontAlgn="base">
              <a:spcBef>
                <a:spcPct val="0"/>
              </a:spcBef>
              <a:spcAft>
                <a:spcPct val="0"/>
              </a:spcAft>
              <a:defRPr>
                <a:solidFill>
                  <a:schemeClr val="tx1"/>
                </a:solidFill>
                <a:latin typeface="Calibri" pitchFamily="34" charset="0"/>
                <a:ea typeface="新細明體" pitchFamily="18" charset="-120"/>
              </a:defRPr>
            </a:lvl8pPr>
            <a:lvl9pPr marL="3656013" indent="1588" fontAlgn="base">
              <a:spcBef>
                <a:spcPct val="0"/>
              </a:spcBef>
              <a:spcAft>
                <a:spcPct val="0"/>
              </a:spcAft>
              <a:defRPr>
                <a:solidFill>
                  <a:schemeClr val="tx1"/>
                </a:solidFill>
                <a:latin typeface="Calibri" pitchFamily="34" charset="0"/>
                <a:ea typeface="新細明體" pitchFamily="18" charset="-120"/>
              </a:defRPr>
            </a:lvl9pPr>
          </a:lstStyle>
          <a:p>
            <a:pPr defTabSz="914400">
              <a:spcBef>
                <a:spcPct val="30000"/>
              </a:spcBef>
            </a:pPr>
            <a:r>
              <a:rPr lang="zh-TW" altLang="en-US" sz="2000" b="1" u="sng">
                <a:solidFill>
                  <a:schemeClr val="accent2"/>
                </a:solidFill>
                <a:latin typeface="標楷體" pitchFamily="65" charset="-120"/>
                <a:ea typeface="標楷體" pitchFamily="65" charset="-120"/>
              </a:rPr>
              <a:t>值小，受地震力小</a:t>
            </a:r>
            <a:endParaRPr lang="zh-TW" altLang="en-US" sz="2000" u="sng">
              <a:solidFill>
                <a:schemeClr val="accent2"/>
              </a:solidFill>
              <a:latin typeface="標楷體" pitchFamily="65" charset="-120"/>
              <a:ea typeface="標楷體" pitchFamily="65" charset="-120"/>
            </a:endParaRPr>
          </a:p>
        </p:txBody>
      </p:sp>
      <p:sp>
        <p:nvSpPr>
          <p:cNvPr id="10"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8-18</a:t>
            </a:r>
          </a:p>
        </p:txBody>
      </p:sp>
    </p:spTree>
    <p:extLst>
      <p:ext uri="{BB962C8B-B14F-4D97-AF65-F5344CB8AC3E}">
        <p14:creationId xmlns:p14="http://schemas.microsoft.com/office/powerpoint/2010/main" val="3104738936"/>
      </p:ext>
    </p:extLst>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標題 1"/>
          <p:cNvSpPr txBox="1">
            <a:spLocks/>
          </p:cNvSpPr>
          <p:nvPr/>
        </p:nvSpPr>
        <p:spPr>
          <a:xfrm>
            <a:off x="560388" y="1268413"/>
            <a:ext cx="8713787" cy="2880667"/>
          </a:xfrm>
          <a:prstGeom prst="rect">
            <a:avLst/>
          </a:prstGeom>
          <a:ln>
            <a:noFill/>
          </a:ln>
        </p:spPr>
        <p:txBody>
          <a:bodyPr vert="horz" lIns="0" tIns="0" rIns="18287" bIns="0" anchor="b">
            <a:noAutofit/>
            <a:scene3d>
              <a:camera prst="orthographicFront"/>
              <a:lightRig rig="freezing" dir="t">
                <a:rot lat="0" lon="0" rev="5640000"/>
              </a:lightRig>
            </a:scene3d>
            <a:sp3d prstMaterial="flat">
              <a:bevelT w="38100" h="38100"/>
              <a:contourClr>
                <a:schemeClr val="tx2"/>
              </a:contourClr>
            </a:sp3d>
          </a:bodyPr>
          <a:lstStyle>
            <a:lvl1pPr algn="r" rtl="0" eaLnBrk="1" latinLnBrk="0" hangingPunct="1">
              <a:spcBef>
                <a:spcPct val="0"/>
              </a:spcBef>
              <a:buNone/>
              <a:defRPr kumimoji="0" sz="5600" b="1" kern="1200">
                <a:ln>
                  <a:noFill/>
                </a:ln>
                <a:solidFill>
                  <a:schemeClr val="accent3">
                    <a:tint val="90000"/>
                    <a:satMod val="120000"/>
                  </a:schemeClr>
                </a:solidFill>
                <a:effectLst>
                  <a:outerShdw blurRad="38100" dist="25400" dir="5400000" algn="tl" rotWithShape="0">
                    <a:srgbClr val="000000">
                      <a:alpha val="43000"/>
                    </a:srgbClr>
                  </a:outerShdw>
                </a:effectLst>
                <a:latin typeface="+mj-lt"/>
                <a:ea typeface="+mj-ea"/>
                <a:cs typeface="+mj-cs"/>
              </a:defRPr>
            </a:lvl1pPr>
          </a:lstStyle>
          <a:p>
            <a:pPr algn="l"/>
            <a:r>
              <a:rPr lang="zh-TW" altLang="en-US" sz="3200" dirty="0">
                <a:solidFill>
                  <a:schemeClr val="tx1"/>
                </a:solidFill>
                <a:effectLst/>
                <a:latin typeface="標楷體"/>
                <a:ea typeface="標楷體"/>
              </a:rPr>
              <a:t>九、公寓大廈管理條例概述</a:t>
            </a:r>
            <a:endParaRPr lang="en-US" altLang="zh-TW" sz="3200" dirty="0">
              <a:solidFill>
                <a:schemeClr val="tx1"/>
              </a:solidFill>
              <a:effectLst/>
              <a:latin typeface="標楷體"/>
              <a:ea typeface="標楷體"/>
            </a:endParaRPr>
          </a:p>
          <a:p>
            <a:pPr algn="l"/>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b="0" dirty="0">
                <a:solidFill>
                  <a:schemeClr val="tx1"/>
                </a:solidFill>
                <a:effectLst/>
                <a:latin typeface="標楷體" panose="03000509000000000000" pitchFamily="65" charset="-120"/>
                <a:ea typeface="標楷體" panose="03000509000000000000" pitchFamily="65" charset="-120"/>
              </a:rPr>
              <a:t>一</a:t>
            </a:r>
            <a:r>
              <a:rPr lang="en-US" altLang="zh-TW" sz="1800" b="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、管理範圍</a:t>
            </a:r>
            <a:r>
              <a:rPr lang="en-US" altLang="zh-TW" sz="1800" dirty="0">
                <a:solidFill>
                  <a:schemeClr val="tx1"/>
                </a:solidFill>
                <a:effectLst/>
                <a:latin typeface="標楷體" panose="03000509000000000000" pitchFamily="65" charset="-120"/>
                <a:ea typeface="標楷體" panose="03000509000000000000" pitchFamily="65" charset="-120"/>
              </a:rPr>
              <a:t>……………………………………………………………………………</a:t>
            </a:r>
            <a:r>
              <a:rPr lang="en-US" altLang="zh-TW" sz="1800" b="0" dirty="0">
                <a:solidFill>
                  <a:schemeClr val="tx1"/>
                </a:solidFill>
                <a:latin typeface="標楷體" pitchFamily="65" charset="-120"/>
                <a:ea typeface="標楷體" pitchFamily="65" charset="-120"/>
              </a:rPr>
              <a:t>9</a:t>
            </a:r>
            <a:r>
              <a:rPr lang="en-US" altLang="zh-TW" sz="1800" dirty="0">
                <a:solidFill>
                  <a:schemeClr val="tx1"/>
                </a:solidFill>
                <a:effectLst/>
                <a:latin typeface="標楷體" pitchFamily="65" charset="-120"/>
                <a:ea typeface="標楷體" pitchFamily="65" charset="-120"/>
              </a:rPr>
              <a:t>-1</a:t>
            </a:r>
          </a:p>
          <a:p>
            <a:pPr algn="l"/>
            <a:r>
              <a:rPr lang="en-US" altLang="zh-TW" sz="1800" dirty="0">
                <a:solidFill>
                  <a:schemeClr val="tx1"/>
                </a:solidFill>
                <a:effectLst/>
                <a:latin typeface="標楷體" pitchFamily="65" charset="-120"/>
                <a:ea typeface="標楷體"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二</a:t>
            </a:r>
            <a:r>
              <a:rPr lang="en-US" altLang="zh-TW" sz="1800" dirty="0">
                <a:solidFill>
                  <a:schemeClr val="tx1"/>
                </a:solidFill>
                <a:effectLst/>
                <a:latin typeface="標楷體" panose="03000509000000000000" pitchFamily="65" charset="-120"/>
                <a:ea typeface="標楷體" panose="03000509000000000000" pitchFamily="65" charset="-120"/>
              </a:rPr>
              <a:t>)</a:t>
            </a:r>
            <a:r>
              <a:rPr lang="zh-TW" altLang="en-US" sz="1800" dirty="0">
                <a:solidFill>
                  <a:schemeClr val="tx1"/>
                </a:solidFill>
                <a:effectLst/>
                <a:latin typeface="標楷體" panose="03000509000000000000" pitchFamily="65" charset="-120"/>
                <a:ea typeface="標楷體" panose="03000509000000000000" pitchFamily="65" charset="-120"/>
              </a:rPr>
              <a:t>、建築技術規則</a:t>
            </a:r>
            <a:r>
              <a:rPr lang="en-US" altLang="zh-TW" sz="1800" dirty="0">
                <a:solidFill>
                  <a:schemeClr val="tx1"/>
                </a:solidFill>
                <a:effectLst/>
                <a:latin typeface="標楷體" pitchFamily="65" charset="-120"/>
                <a:ea typeface="標楷體" pitchFamily="65" charset="-120"/>
              </a:rPr>
              <a:t>……………</a:t>
            </a:r>
            <a:r>
              <a:rPr lang="en-US" altLang="zh-TW" sz="1800" b="0" dirty="0">
                <a:solidFill>
                  <a:schemeClr val="tx1"/>
                </a:solidFill>
                <a:latin typeface="標楷體" pitchFamily="65" charset="-120"/>
                <a:ea typeface="標楷體" pitchFamily="65" charset="-120"/>
              </a:rPr>
              <a:t>…………</a:t>
            </a:r>
            <a:r>
              <a:rPr lang="en-US" altLang="zh-TW" sz="1800" dirty="0">
                <a:solidFill>
                  <a:schemeClr val="tx1"/>
                </a:solidFill>
                <a:effectLst/>
                <a:latin typeface="標楷體" pitchFamily="65" charset="-120"/>
                <a:ea typeface="標楷體" pitchFamily="65" charset="-120"/>
              </a:rPr>
              <a:t>…</a:t>
            </a:r>
            <a:r>
              <a:rPr lang="en-US" altLang="zh-TW" sz="1800" b="0" dirty="0">
                <a:solidFill>
                  <a:schemeClr val="tx1"/>
                </a:solidFill>
                <a:latin typeface="標楷體" pitchFamily="65" charset="-120"/>
                <a:ea typeface="標楷體" pitchFamily="65" charset="-120"/>
              </a:rPr>
              <a:t>……………………</a:t>
            </a:r>
            <a:r>
              <a:rPr lang="en-US" altLang="zh-TW" sz="1800" dirty="0">
                <a:solidFill>
                  <a:schemeClr val="tx1"/>
                </a:solidFill>
                <a:effectLst/>
                <a:latin typeface="標楷體" pitchFamily="65" charset="-120"/>
                <a:ea typeface="標楷體" pitchFamily="65" charset="-120"/>
              </a:rPr>
              <a:t>…</a:t>
            </a:r>
            <a:r>
              <a:rPr lang="en-US" altLang="zh-TW" sz="1800" b="0" dirty="0">
                <a:solidFill>
                  <a:schemeClr val="tx1"/>
                </a:solidFill>
                <a:latin typeface="標楷體" pitchFamily="65" charset="-120"/>
                <a:ea typeface="標楷體" pitchFamily="65" charset="-120"/>
              </a:rPr>
              <a:t>…………………</a:t>
            </a:r>
            <a:r>
              <a:rPr lang="en-US" altLang="zh-TW" sz="1800" dirty="0">
                <a:solidFill>
                  <a:schemeClr val="tx1"/>
                </a:solidFill>
                <a:effectLst/>
                <a:latin typeface="標楷體" pitchFamily="65" charset="-120"/>
                <a:ea typeface="標楷體" pitchFamily="65" charset="-120"/>
              </a:rPr>
              <a:t>…9-1</a:t>
            </a:r>
          </a:p>
          <a:p>
            <a:pPr algn="l"/>
            <a:endParaRPr lang="en-US" altLang="zh-TW" sz="1200" dirty="0">
              <a:solidFill>
                <a:schemeClr val="tx1"/>
              </a:solidFill>
              <a:effectLst/>
              <a:latin typeface="標楷體"/>
              <a:ea typeface="標楷體"/>
            </a:endParaRPr>
          </a:p>
          <a:p>
            <a:pPr algn="l"/>
            <a:endParaRPr lang="en-US" altLang="zh-TW" sz="1200" dirty="0">
              <a:solidFill>
                <a:schemeClr val="tx1"/>
              </a:solidFill>
              <a:effectLst/>
              <a:latin typeface="標楷體"/>
              <a:ea typeface="標楷體"/>
            </a:endParaRPr>
          </a:p>
          <a:p>
            <a:pPr algn="l"/>
            <a:endParaRPr lang="en-US" altLang="zh-TW" sz="1200" dirty="0">
              <a:solidFill>
                <a:schemeClr val="tx1"/>
              </a:solidFill>
              <a:effectLst/>
              <a:latin typeface="標楷體"/>
              <a:ea typeface="標楷體"/>
            </a:endParaRPr>
          </a:p>
          <a:p>
            <a:pPr algn="l"/>
            <a:endParaRPr lang="en-US" altLang="zh-TW" sz="1200" dirty="0">
              <a:solidFill>
                <a:schemeClr val="tx1"/>
              </a:solidFill>
              <a:effectLst/>
              <a:latin typeface="標楷體"/>
              <a:ea typeface="標楷體"/>
            </a:endParaRPr>
          </a:p>
          <a:p>
            <a:pPr algn="l"/>
            <a:endParaRPr lang="en-US" altLang="zh-TW" sz="1200" dirty="0">
              <a:solidFill>
                <a:schemeClr val="tx1"/>
              </a:solidFill>
              <a:effectLst/>
              <a:latin typeface="標楷體"/>
              <a:ea typeface="標楷體"/>
            </a:endParaRPr>
          </a:p>
          <a:p>
            <a:pPr algn="l"/>
            <a:endParaRPr lang="en-US" altLang="zh-TW" sz="1200" dirty="0">
              <a:solidFill>
                <a:schemeClr val="tx1"/>
              </a:solidFill>
              <a:effectLst/>
              <a:latin typeface="標楷體"/>
              <a:ea typeface="標楷體"/>
            </a:endParaRPr>
          </a:p>
          <a:p>
            <a:pPr algn="l"/>
            <a:endParaRPr lang="en-US" altLang="zh-TW" sz="1200" dirty="0">
              <a:solidFill>
                <a:schemeClr val="tx1"/>
              </a:solidFill>
              <a:effectLst/>
              <a:latin typeface="標楷體"/>
              <a:ea typeface="標楷體"/>
            </a:endParaRPr>
          </a:p>
          <a:p>
            <a:pPr algn="l"/>
            <a:endParaRPr lang="en-US" altLang="zh-TW" sz="3200" dirty="0">
              <a:solidFill>
                <a:schemeClr val="tx1"/>
              </a:solidFill>
              <a:effectLst/>
              <a:latin typeface="標楷體"/>
              <a:ea typeface="標楷體"/>
            </a:endParaRPr>
          </a:p>
        </p:txBody>
      </p:sp>
    </p:spTree>
    <p:extLst>
      <p:ext uri="{BB962C8B-B14F-4D97-AF65-F5344CB8AC3E}">
        <p14:creationId xmlns:p14="http://schemas.microsoft.com/office/powerpoint/2010/main" val="573336348"/>
      </p:ext>
    </p:extLst>
  </p:cSld>
  <p:clrMapOvr>
    <a:masterClrMapping/>
  </p:clrMapOvr>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00471" y="529516"/>
            <a:ext cx="9073703" cy="523216"/>
          </a:xfrm>
          <a:prstGeom prst="rect">
            <a:avLst/>
          </a:prstGeom>
          <a:noFill/>
        </p:spPr>
        <p:txBody>
          <a:bodyPr wrap="square" lIns="91434" tIns="45718" rIns="91434" bIns="45718" rtlCol="0">
            <a:spAutoFit/>
          </a:bodyPr>
          <a:lstStyle/>
          <a:p>
            <a:r>
              <a:rPr lang="en-US" altLang="zh-TW" sz="2800" b="1" dirty="0">
                <a:latin typeface="標楷體"/>
                <a:ea typeface="標楷體"/>
              </a:rPr>
              <a:t>(</a:t>
            </a:r>
            <a:r>
              <a:rPr lang="zh-TW" altLang="en-US" sz="2800" b="1" dirty="0">
                <a:latin typeface="標楷體"/>
                <a:ea typeface="標楷體"/>
              </a:rPr>
              <a:t>一</a:t>
            </a:r>
            <a:r>
              <a:rPr lang="en-US" altLang="zh-TW" sz="2800" b="1" dirty="0">
                <a:latin typeface="標楷體"/>
                <a:ea typeface="標楷體"/>
              </a:rPr>
              <a:t>)</a:t>
            </a:r>
            <a:r>
              <a:rPr lang="zh-TW" altLang="en-US" sz="2800" b="1" dirty="0">
                <a:latin typeface="標楷體"/>
                <a:ea typeface="標楷體"/>
              </a:rPr>
              <a:t>、管理範圍</a:t>
            </a:r>
            <a:endParaRPr lang="zh-TW" altLang="en-US" sz="2800" b="1" dirty="0">
              <a:latin typeface="標楷體" panose="03000509000000000000" pitchFamily="65" charset="-120"/>
              <a:ea typeface="標楷體" panose="03000509000000000000" pitchFamily="65" charset="-120"/>
            </a:endParaRPr>
          </a:p>
        </p:txBody>
      </p:sp>
      <p:sp>
        <p:nvSpPr>
          <p:cNvPr id="5" name="矩形 4"/>
          <p:cNvSpPr/>
          <p:nvPr/>
        </p:nvSpPr>
        <p:spPr>
          <a:xfrm>
            <a:off x="562667" y="1275667"/>
            <a:ext cx="8711507" cy="5016758"/>
          </a:xfrm>
          <a:prstGeom prst="rect">
            <a:avLst/>
          </a:prstGeom>
        </p:spPr>
        <p:txBody>
          <a:bodyPr wrap="square">
            <a:spAutoFit/>
          </a:bodyPr>
          <a:lstStyle/>
          <a:p>
            <a:pPr marL="993775" indent="-993775"/>
            <a:r>
              <a:rPr lang="zh-TW" altLang="en-US" sz="2000" dirty="0">
                <a:latin typeface="標楷體" panose="03000509000000000000" pitchFamily="65" charset="-120"/>
                <a:ea typeface="標楷體" panose="03000509000000000000" pitchFamily="65" charset="-120"/>
              </a:rPr>
              <a:t>第八條　</a:t>
            </a:r>
            <a:r>
              <a:rPr lang="zh-TW" altLang="en-US" sz="2000" dirty="0">
                <a:solidFill>
                  <a:srgbClr val="FF0000"/>
                </a:solidFill>
                <a:latin typeface="標楷體" panose="03000509000000000000" pitchFamily="65" charset="-120"/>
                <a:ea typeface="標楷體" panose="03000509000000000000" pitchFamily="65" charset="-120"/>
              </a:rPr>
              <a:t>公寓大廈周圍上下、外牆面、樓頂平臺及不屬專有部分之防空避難設備，其變更構造、顏色、設置廣告物、鐵鋁窗或其他類似之行為</a:t>
            </a:r>
            <a:r>
              <a:rPr lang="zh-TW" altLang="en-US" sz="2000" dirty="0">
                <a:latin typeface="標楷體" panose="03000509000000000000" pitchFamily="65" charset="-120"/>
                <a:ea typeface="標楷體" panose="03000509000000000000" pitchFamily="65" charset="-120"/>
              </a:rPr>
              <a:t>，除應依法令規定辦理外，該公寓大廈規約另有規定或區分所有權人會議已有決議，經向直轄市、縣（市）主管機關完成報備有案者，</a:t>
            </a:r>
            <a:r>
              <a:rPr lang="zh-TW" altLang="en-US" sz="2000" dirty="0">
                <a:solidFill>
                  <a:srgbClr val="FF0000"/>
                </a:solidFill>
                <a:latin typeface="標楷體" panose="03000509000000000000" pitchFamily="65" charset="-120"/>
                <a:ea typeface="標楷體" panose="03000509000000000000" pitchFamily="65" charset="-120"/>
              </a:rPr>
              <a:t>應受該規約或區分所有權人會議決議之限制</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pPr marL="993775" indent="-993775"/>
            <a:endParaRPr lang="zh-TW" altLang="en-US" sz="2000" dirty="0">
              <a:latin typeface="標楷體" panose="03000509000000000000" pitchFamily="65" charset="-120"/>
              <a:ea typeface="標楷體" panose="03000509000000000000" pitchFamily="65" charset="-120"/>
            </a:endParaRPr>
          </a:p>
          <a:p>
            <a:pPr marL="982663"/>
            <a:r>
              <a:rPr lang="zh-TW" altLang="en-US" sz="2000" dirty="0">
                <a:solidFill>
                  <a:srgbClr val="FF0000"/>
                </a:solidFill>
                <a:latin typeface="標楷體" panose="03000509000000000000" pitchFamily="65" charset="-120"/>
                <a:ea typeface="標楷體" panose="03000509000000000000" pitchFamily="65" charset="-120"/>
              </a:rPr>
              <a:t>公寓大廈有十二歲以下兒童或六十五歲以上老人之住戶，外牆開口部或陽臺得設置不妨礙逃生且不突出外牆面之防墜設施。防墜設施設置後，設置理由消失且不符前項限制者，區分所有權人應予改善或回復原狀。</a:t>
            </a:r>
            <a:endParaRPr lang="en-US" altLang="zh-TW" sz="2000" dirty="0">
              <a:solidFill>
                <a:srgbClr val="FF0000"/>
              </a:solidFill>
              <a:latin typeface="標楷體" panose="03000509000000000000" pitchFamily="65" charset="-120"/>
              <a:ea typeface="標楷體" panose="03000509000000000000" pitchFamily="65" charset="-120"/>
            </a:endParaRPr>
          </a:p>
          <a:p>
            <a:pPr indent="536575"/>
            <a:endParaRPr lang="zh-TW" altLang="en-US" sz="2000" dirty="0">
              <a:latin typeface="標楷體" panose="03000509000000000000" pitchFamily="65" charset="-120"/>
              <a:ea typeface="標楷體" panose="03000509000000000000" pitchFamily="65" charset="-120"/>
            </a:endParaRPr>
          </a:p>
          <a:p>
            <a:pPr marL="982663"/>
            <a:r>
              <a:rPr lang="zh-TW" altLang="en-US" sz="2000" dirty="0">
                <a:latin typeface="標楷體" panose="03000509000000000000" pitchFamily="65" charset="-120"/>
                <a:ea typeface="標楷體" panose="03000509000000000000" pitchFamily="65" charset="-120"/>
              </a:rPr>
              <a:t>住戶違反第一項規定，管理負責人或管理委員會應予制止，經制止而不遵從者，應報請主管機關依第四十九條第一項規定處理，該住戶並應於一個月內回復原狀。屆期未回復原狀者，得由管理負責人或管理委員會回復原狀，其費用由該住戶負擔。</a:t>
            </a:r>
          </a:p>
          <a:p>
            <a:endParaRPr lang="en-US" altLang="zh-TW" sz="2000" dirty="0"/>
          </a:p>
        </p:txBody>
      </p:sp>
      <p:sp>
        <p:nvSpPr>
          <p:cNvPr id="6"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9-1</a:t>
            </a:r>
          </a:p>
        </p:txBody>
      </p:sp>
    </p:spTree>
    <p:extLst>
      <p:ext uri="{BB962C8B-B14F-4D97-AF65-F5344CB8AC3E}">
        <p14:creationId xmlns:p14="http://schemas.microsoft.com/office/powerpoint/2010/main" val="2616758770"/>
      </p:ext>
    </p:extLst>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文字方塊 3"/>
          <p:cNvSpPr txBox="1"/>
          <p:nvPr/>
        </p:nvSpPr>
        <p:spPr>
          <a:xfrm>
            <a:off x="200471" y="529516"/>
            <a:ext cx="9073703" cy="523216"/>
          </a:xfrm>
          <a:prstGeom prst="rect">
            <a:avLst/>
          </a:prstGeom>
          <a:noFill/>
        </p:spPr>
        <p:txBody>
          <a:bodyPr wrap="square" lIns="91434" tIns="45718" rIns="91434" bIns="45718" rtlCol="0">
            <a:spAutoFit/>
          </a:bodyPr>
          <a:lstStyle/>
          <a:p>
            <a:r>
              <a:rPr lang="en-US" altLang="zh-TW" sz="2800" b="1" dirty="0">
                <a:latin typeface="標楷體"/>
                <a:ea typeface="標楷體"/>
              </a:rPr>
              <a:t>(</a:t>
            </a:r>
            <a:r>
              <a:rPr lang="zh-TW" altLang="en-US" sz="2800" b="1" dirty="0">
                <a:latin typeface="標楷體"/>
                <a:ea typeface="標楷體"/>
              </a:rPr>
              <a:t>二</a:t>
            </a:r>
            <a:r>
              <a:rPr lang="en-US" altLang="zh-TW" sz="2800" b="1" dirty="0">
                <a:latin typeface="標楷體"/>
                <a:ea typeface="標楷體"/>
              </a:rPr>
              <a:t>)</a:t>
            </a:r>
            <a:r>
              <a:rPr lang="zh-TW" altLang="en-US" sz="2800" b="1" dirty="0">
                <a:latin typeface="標楷體"/>
                <a:ea typeface="標楷體"/>
              </a:rPr>
              <a:t>、建築技術規則</a:t>
            </a:r>
            <a:endParaRPr lang="zh-TW" altLang="en-US" sz="2800" b="1" dirty="0">
              <a:latin typeface="標楷體" panose="03000509000000000000" pitchFamily="65" charset="-120"/>
              <a:ea typeface="標楷體" panose="03000509000000000000" pitchFamily="65" charset="-120"/>
            </a:endParaRPr>
          </a:p>
        </p:txBody>
      </p:sp>
      <p:sp>
        <p:nvSpPr>
          <p:cNvPr id="5" name="矩形 4"/>
          <p:cNvSpPr/>
          <p:nvPr/>
        </p:nvSpPr>
        <p:spPr>
          <a:xfrm>
            <a:off x="562667" y="1275667"/>
            <a:ext cx="8711507" cy="2246769"/>
          </a:xfrm>
          <a:prstGeom prst="rect">
            <a:avLst/>
          </a:prstGeom>
        </p:spPr>
        <p:txBody>
          <a:bodyPr wrap="square">
            <a:spAutoFit/>
          </a:bodyPr>
          <a:lstStyle/>
          <a:p>
            <a:pPr marL="993775" indent="-993775"/>
            <a:r>
              <a:rPr lang="zh-TW" altLang="en-US" sz="2000" dirty="0">
                <a:latin typeface="標楷體" panose="03000509000000000000" pitchFamily="65" charset="-120"/>
                <a:ea typeface="標楷體" panose="03000509000000000000" pitchFamily="65" charset="-120"/>
              </a:rPr>
              <a:t>建築設計施工篇第七節</a:t>
            </a:r>
            <a:endParaRPr lang="en-US" altLang="zh-TW" sz="2000" dirty="0">
              <a:latin typeface="標楷體" panose="03000509000000000000" pitchFamily="65" charset="-120"/>
              <a:ea typeface="標楷體" panose="03000509000000000000" pitchFamily="65" charset="-120"/>
            </a:endParaRPr>
          </a:p>
          <a:p>
            <a:pPr marL="993775" indent="-993775"/>
            <a:r>
              <a:rPr lang="zh-TW" altLang="en-US" sz="2000" dirty="0">
                <a:latin typeface="標楷體" panose="03000509000000000000" pitchFamily="65" charset="-120"/>
                <a:ea typeface="標楷體" panose="03000509000000000000" pitchFamily="65" charset="-120"/>
              </a:rPr>
              <a:t>第</a:t>
            </a:r>
            <a:r>
              <a:rPr lang="en-US" altLang="zh-TW" sz="2000" dirty="0">
                <a:latin typeface="標楷體" panose="03000509000000000000" pitchFamily="65" charset="-120"/>
                <a:ea typeface="標楷體" panose="03000509000000000000" pitchFamily="65" charset="-120"/>
              </a:rPr>
              <a:t>38</a:t>
            </a:r>
            <a:r>
              <a:rPr lang="zh-TW" altLang="en-US" sz="2000" dirty="0">
                <a:latin typeface="標楷體" panose="03000509000000000000" pitchFamily="65" charset="-120"/>
                <a:ea typeface="標楷體" panose="03000509000000000000" pitchFamily="65" charset="-120"/>
              </a:rPr>
              <a:t>條　</a:t>
            </a:r>
          </a:p>
          <a:p>
            <a:r>
              <a:rPr lang="zh-TW" altLang="en-US" sz="2000" dirty="0">
                <a:latin typeface="標楷體" panose="03000509000000000000" pitchFamily="65" charset="-120"/>
                <a:ea typeface="標楷體" panose="03000509000000000000" pitchFamily="65" charset="-120"/>
              </a:rPr>
              <a:t>設置於</a:t>
            </a:r>
            <a:r>
              <a:rPr lang="zh-TW" altLang="en-US" sz="2000" dirty="0">
                <a:solidFill>
                  <a:srgbClr val="FF0000"/>
                </a:solidFill>
                <a:latin typeface="標楷體" panose="03000509000000000000" pitchFamily="65" charset="-120"/>
                <a:ea typeface="標楷體" panose="03000509000000000000" pitchFamily="65" charset="-120"/>
              </a:rPr>
              <a:t>露臺、陽臺、室外走廊、室外樓梯、平屋頂及室內天井</a:t>
            </a:r>
            <a:r>
              <a:rPr lang="zh-TW" altLang="en-US" sz="2000" dirty="0">
                <a:latin typeface="標楷體" panose="03000509000000000000" pitchFamily="65" charset="-120"/>
                <a:ea typeface="標楷體" panose="03000509000000000000" pitchFamily="65" charset="-120"/>
              </a:rPr>
              <a:t>部分等之欄桿扶手高度，</a:t>
            </a:r>
            <a:r>
              <a:rPr lang="zh-TW" altLang="en-US" sz="2000" b="1" dirty="0">
                <a:solidFill>
                  <a:srgbClr val="FF0000"/>
                </a:solidFill>
                <a:latin typeface="標楷體" panose="03000509000000000000" pitchFamily="65" charset="-120"/>
                <a:ea typeface="標楷體" panose="03000509000000000000" pitchFamily="65" charset="-120"/>
              </a:rPr>
              <a:t>不得小於一．一○公尺</a:t>
            </a:r>
            <a:r>
              <a:rPr lang="zh-TW" altLang="en-US" sz="2000" dirty="0">
                <a:latin typeface="標楷體" panose="03000509000000000000" pitchFamily="65" charset="-120"/>
                <a:ea typeface="標楷體" panose="03000509000000000000" pitchFamily="65" charset="-120"/>
              </a:rPr>
              <a:t>；</a:t>
            </a:r>
            <a:r>
              <a:rPr lang="zh-TW" altLang="en-US" sz="2000" b="1" dirty="0">
                <a:solidFill>
                  <a:srgbClr val="FF0000"/>
                </a:solidFill>
                <a:latin typeface="標楷體" panose="03000509000000000000" pitchFamily="65" charset="-120"/>
                <a:ea typeface="標楷體" panose="03000509000000000000" pitchFamily="65" charset="-120"/>
              </a:rPr>
              <a:t>十層以上</a:t>
            </a:r>
            <a:r>
              <a:rPr lang="zh-TW" altLang="en-US" sz="2000" dirty="0">
                <a:latin typeface="標楷體" panose="03000509000000000000" pitchFamily="65" charset="-120"/>
                <a:ea typeface="標楷體" panose="03000509000000000000" pitchFamily="65" charset="-120"/>
              </a:rPr>
              <a:t>者，</a:t>
            </a:r>
            <a:r>
              <a:rPr lang="zh-TW" altLang="en-US" sz="2000" b="1" dirty="0">
                <a:solidFill>
                  <a:srgbClr val="FF0000"/>
                </a:solidFill>
                <a:latin typeface="標楷體" panose="03000509000000000000" pitchFamily="65" charset="-120"/>
                <a:ea typeface="標楷體" panose="03000509000000000000" pitchFamily="65" charset="-120"/>
              </a:rPr>
              <a:t>不得小於一．二○公尺</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a:p>
            <a:endParaRPr lang="en-US" altLang="zh-TW" sz="2000" dirty="0">
              <a:latin typeface="標楷體" panose="03000509000000000000" pitchFamily="65" charset="-120"/>
              <a:ea typeface="標楷體" panose="03000509000000000000" pitchFamily="65" charset="-120"/>
            </a:endParaRPr>
          </a:p>
          <a:p>
            <a:r>
              <a:rPr lang="zh-TW" altLang="en-US" sz="2000" dirty="0">
                <a:latin typeface="標楷體" panose="03000509000000000000" pitchFamily="65" charset="-120"/>
                <a:ea typeface="標楷體" panose="03000509000000000000" pitchFamily="65" charset="-120"/>
              </a:rPr>
              <a:t>建築物使用用途為</a:t>
            </a:r>
            <a:r>
              <a:rPr lang="en-US" altLang="zh-TW" sz="2000" dirty="0">
                <a:latin typeface="標楷體" panose="03000509000000000000" pitchFamily="65" charset="-120"/>
                <a:ea typeface="標楷體" panose="03000509000000000000" pitchFamily="65" charset="-120"/>
              </a:rPr>
              <a:t>A-1</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A-2</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B-2</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D-2</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D-3</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F-3</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G-2</a:t>
            </a:r>
            <a:r>
              <a:rPr lang="zh-TW" altLang="en-US" sz="2000" dirty="0">
                <a:latin typeface="標楷體" panose="03000509000000000000" pitchFamily="65" charset="-120"/>
                <a:ea typeface="標楷體" panose="03000509000000000000" pitchFamily="65" charset="-120"/>
              </a:rPr>
              <a:t>、</a:t>
            </a:r>
            <a:r>
              <a:rPr lang="en-US" altLang="zh-TW" sz="2000" dirty="0">
                <a:latin typeface="標楷體" panose="03000509000000000000" pitchFamily="65" charset="-120"/>
                <a:ea typeface="標楷體" panose="03000509000000000000" pitchFamily="65" charset="-120"/>
              </a:rPr>
              <a:t>H-2 </a:t>
            </a:r>
            <a:r>
              <a:rPr lang="zh-TW" altLang="en-US" sz="2000" dirty="0">
                <a:latin typeface="標楷體" panose="03000509000000000000" pitchFamily="65" charset="-120"/>
                <a:ea typeface="標楷體" panose="03000509000000000000" pitchFamily="65" charset="-120"/>
              </a:rPr>
              <a:t>組者，前項</a:t>
            </a:r>
            <a:r>
              <a:rPr lang="zh-TW" altLang="en-US" sz="2000" dirty="0">
                <a:solidFill>
                  <a:srgbClr val="FF0000"/>
                </a:solidFill>
                <a:latin typeface="標楷體" panose="03000509000000000000" pitchFamily="65" charset="-120"/>
                <a:ea typeface="標楷體" panose="03000509000000000000" pitchFamily="65" charset="-120"/>
              </a:rPr>
              <a:t>欄桿不得設有</a:t>
            </a:r>
            <a:r>
              <a:rPr lang="zh-TW" altLang="en-US" sz="2000" dirty="0">
                <a:latin typeface="標楷體" panose="03000509000000000000" pitchFamily="65" charset="-120"/>
                <a:ea typeface="標楷體" panose="03000509000000000000" pitchFamily="65" charset="-120"/>
              </a:rPr>
              <a:t>可供</a:t>
            </a:r>
            <a:r>
              <a:rPr lang="zh-TW" altLang="en-US" sz="2000" dirty="0">
                <a:solidFill>
                  <a:srgbClr val="FF0000"/>
                </a:solidFill>
                <a:latin typeface="標楷體" panose="03000509000000000000" pitchFamily="65" charset="-120"/>
                <a:ea typeface="標楷體" panose="03000509000000000000" pitchFamily="65" charset="-120"/>
              </a:rPr>
              <a:t>直徑十公分</a:t>
            </a:r>
            <a:r>
              <a:rPr lang="zh-TW" altLang="en-US" sz="2000" dirty="0">
                <a:latin typeface="標楷體" panose="03000509000000000000" pitchFamily="65" charset="-120"/>
                <a:ea typeface="標楷體" panose="03000509000000000000" pitchFamily="65" charset="-120"/>
              </a:rPr>
              <a:t>物體穿越之</a:t>
            </a:r>
            <a:r>
              <a:rPr lang="zh-TW" altLang="en-US" sz="2000" dirty="0">
                <a:solidFill>
                  <a:srgbClr val="FF0000"/>
                </a:solidFill>
                <a:latin typeface="標楷體" panose="03000509000000000000" pitchFamily="65" charset="-120"/>
                <a:ea typeface="標楷體" panose="03000509000000000000" pitchFamily="65" charset="-120"/>
              </a:rPr>
              <a:t>鏤空</a:t>
            </a:r>
            <a:r>
              <a:rPr lang="zh-TW" altLang="en-US" sz="2000" dirty="0">
                <a:latin typeface="標楷體" panose="03000509000000000000" pitchFamily="65" charset="-120"/>
                <a:ea typeface="標楷體" panose="03000509000000000000" pitchFamily="65" charset="-120"/>
              </a:rPr>
              <a:t>或</a:t>
            </a:r>
            <a:r>
              <a:rPr lang="zh-TW" altLang="en-US" sz="2000" dirty="0">
                <a:solidFill>
                  <a:srgbClr val="FF0000"/>
                </a:solidFill>
                <a:latin typeface="標楷體" panose="03000509000000000000" pitchFamily="65" charset="-120"/>
                <a:ea typeface="標楷體" panose="03000509000000000000" pitchFamily="65" charset="-120"/>
              </a:rPr>
              <a:t>可供攀爬之水平橫條</a:t>
            </a:r>
            <a:r>
              <a:rPr lang="zh-TW" altLang="en-US" sz="2000" dirty="0">
                <a:latin typeface="標楷體" panose="03000509000000000000" pitchFamily="65" charset="-120"/>
                <a:ea typeface="標楷體" panose="03000509000000000000" pitchFamily="65" charset="-120"/>
              </a:rPr>
              <a:t>。</a:t>
            </a:r>
            <a:endParaRPr lang="en-US" altLang="zh-TW" sz="2000" dirty="0">
              <a:latin typeface="標楷體" panose="03000509000000000000" pitchFamily="65" charset="-120"/>
              <a:ea typeface="標楷體" panose="03000509000000000000" pitchFamily="65" charset="-120"/>
            </a:endParaRPr>
          </a:p>
        </p:txBody>
      </p:sp>
      <p:sp>
        <p:nvSpPr>
          <p:cNvPr id="6" name="Text Box 10"/>
          <p:cNvSpPr txBox="1">
            <a:spLocks noChangeArrowheads="1"/>
          </p:cNvSpPr>
          <p:nvPr/>
        </p:nvSpPr>
        <p:spPr bwMode="auto">
          <a:xfrm>
            <a:off x="9088346" y="6525344"/>
            <a:ext cx="545175" cy="252412"/>
          </a:xfrm>
          <a:prstGeom prst="rect">
            <a:avLst/>
          </a:prstGeom>
          <a:noFill/>
          <a:ln w="9525">
            <a:noFill/>
            <a:miter lim="800000"/>
            <a:headEnd/>
            <a:tailEnd/>
          </a:ln>
        </p:spPr>
        <p:txBody>
          <a:bodyPr wrap="none" lIns="0" tIns="0" rIns="0" bIns="0" anchor="ctr" anchorCtr="1"/>
          <a:lstStyle/>
          <a:p>
            <a:r>
              <a:rPr lang="en-US" altLang="zh-TW" sz="1700" dirty="0">
                <a:latin typeface="Arial Black" pitchFamily="34" charset="0"/>
              </a:rPr>
              <a:t>9-2</a:t>
            </a:r>
          </a:p>
        </p:txBody>
      </p:sp>
    </p:spTree>
    <p:extLst>
      <p:ext uri="{BB962C8B-B14F-4D97-AF65-F5344CB8AC3E}">
        <p14:creationId xmlns:p14="http://schemas.microsoft.com/office/powerpoint/2010/main" val="2877450788"/>
      </p:ext>
    </p:extLst>
  </p:cSld>
  <p:clrMapOvr>
    <a:masterClrMapping/>
  </p:clrMapOvr>
</p:sld>
</file>

<file path=ppt/theme/theme1.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Office 佈景主題">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Override1.xml><?xml version="1.0" encoding="utf-8"?>
<a:themeOverride xmlns:a="http://schemas.openxmlformats.org/drawingml/2006/main">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themeOverride>
</file>

<file path=docProps/app.xml><?xml version="1.0" encoding="utf-8"?>
<Properties xmlns="http://schemas.openxmlformats.org/officeDocument/2006/extended-properties" xmlns:vt="http://schemas.openxmlformats.org/officeDocument/2006/docPropsVTypes">
  <Template/>
  <TotalTime>11598</TotalTime>
  <Words>8178</Words>
  <Application>Microsoft Office PowerPoint</Application>
  <PresentationFormat>A4 紙張 (210x297 公釐)</PresentationFormat>
  <Paragraphs>891</Paragraphs>
  <Slides>100</Slides>
  <Notes>73</Notes>
  <HiddenSlides>0</HiddenSlides>
  <MMClips>0</MMClips>
  <ScaleCrop>false</ScaleCrop>
  <HeadingPairs>
    <vt:vector size="8" baseType="variant">
      <vt:variant>
        <vt:lpstr>使用字型</vt:lpstr>
      </vt:variant>
      <vt:variant>
        <vt:i4>9</vt:i4>
      </vt:variant>
      <vt:variant>
        <vt:lpstr>佈景主題</vt:lpstr>
      </vt:variant>
      <vt:variant>
        <vt:i4>1</vt:i4>
      </vt:variant>
      <vt:variant>
        <vt:lpstr>內嵌 OLE 伺服程式</vt:lpstr>
      </vt:variant>
      <vt:variant>
        <vt:i4>1</vt:i4>
      </vt:variant>
      <vt:variant>
        <vt:lpstr>投影片標題</vt:lpstr>
      </vt:variant>
      <vt:variant>
        <vt:i4>100</vt:i4>
      </vt:variant>
    </vt:vector>
  </HeadingPairs>
  <TitlesOfParts>
    <vt:vector size="111" baseType="lpstr">
      <vt:lpstr>微軟正黑體</vt:lpstr>
      <vt:lpstr>新細明體</vt:lpstr>
      <vt:lpstr>標楷體</vt:lpstr>
      <vt:lpstr>Arial</vt:lpstr>
      <vt:lpstr>Arial Black</vt:lpstr>
      <vt:lpstr>Calibri</vt:lpstr>
      <vt:lpstr>Times New Roman</vt:lpstr>
      <vt:lpstr>Wingdings</vt:lpstr>
      <vt:lpstr>Wingdings 2</vt:lpstr>
      <vt:lpstr>Office 佈景主題</vt:lpstr>
      <vt:lpstr>文件</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lpstr>PowerPoint 簡報</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連江縣政府 委託辦理</dc:title>
  <dc:creator>lin</dc:creator>
  <cp:lastModifiedBy>USER</cp:lastModifiedBy>
  <cp:revision>386</cp:revision>
  <cp:lastPrinted>2019-10-17T05:33:36Z</cp:lastPrinted>
  <dcterms:created xsi:type="dcterms:W3CDTF">2014-12-15T03:20:30Z</dcterms:created>
  <dcterms:modified xsi:type="dcterms:W3CDTF">2019-10-17T06:48:55Z</dcterms:modified>
</cp:coreProperties>
</file>