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41"/>
  </p:notesMasterIdLst>
  <p:handoutMasterIdLst>
    <p:handoutMasterId r:id="rId42"/>
  </p:handoutMasterIdLst>
  <p:sldIdLst>
    <p:sldId id="268" r:id="rId2"/>
    <p:sldId id="269" r:id="rId3"/>
    <p:sldId id="324" r:id="rId4"/>
    <p:sldId id="309" r:id="rId5"/>
    <p:sldId id="310" r:id="rId6"/>
    <p:sldId id="311" r:id="rId7"/>
    <p:sldId id="312" r:id="rId8"/>
    <p:sldId id="313" r:id="rId9"/>
    <p:sldId id="314" r:id="rId10"/>
    <p:sldId id="315" r:id="rId11"/>
    <p:sldId id="316" r:id="rId12"/>
    <p:sldId id="317" r:id="rId13"/>
    <p:sldId id="318" r:id="rId14"/>
    <p:sldId id="319" r:id="rId15"/>
    <p:sldId id="320" r:id="rId16"/>
    <p:sldId id="325" r:id="rId17"/>
    <p:sldId id="270" r:id="rId18"/>
    <p:sldId id="282" r:id="rId19"/>
    <p:sldId id="272" r:id="rId20"/>
    <p:sldId id="284" r:id="rId21"/>
    <p:sldId id="285" r:id="rId22"/>
    <p:sldId id="321" r:id="rId23"/>
    <p:sldId id="286" r:id="rId24"/>
    <p:sldId id="290" r:id="rId25"/>
    <p:sldId id="289" r:id="rId26"/>
    <p:sldId id="322" r:id="rId27"/>
    <p:sldId id="287" r:id="rId28"/>
    <p:sldId id="288" r:id="rId29"/>
    <p:sldId id="323" r:id="rId30"/>
    <p:sldId id="292" r:id="rId31"/>
    <p:sldId id="291" r:id="rId32"/>
    <p:sldId id="294" r:id="rId33"/>
    <p:sldId id="293" r:id="rId34"/>
    <p:sldId id="295" r:id="rId35"/>
    <p:sldId id="296" r:id="rId36"/>
    <p:sldId id="297" r:id="rId37"/>
    <p:sldId id="298" r:id="rId38"/>
    <p:sldId id="302" r:id="rId39"/>
    <p:sldId id="308" r:id="rId40"/>
  </p:sldIdLst>
  <p:sldSz cx="9906000" cy="6858000" type="A4"/>
  <p:notesSz cx="7099300" cy="10234613"/>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46" userDrawn="1">
          <p15:clr>
            <a:srgbClr val="A4A3A4"/>
          </p15:clr>
        </p15:guide>
        <p15:guide id="3" orient="horz" pos="3793" userDrawn="1">
          <p15:clr>
            <a:srgbClr val="A4A3A4"/>
          </p15:clr>
        </p15:guide>
        <p15:guide id="4" pos="398" userDrawn="1">
          <p15:clr>
            <a:srgbClr val="A4A3A4"/>
          </p15:clr>
        </p15:guide>
        <p15:guide id="5" pos="5842" userDrawn="1">
          <p15:clr>
            <a:srgbClr val="A4A3A4"/>
          </p15:clr>
        </p15:guide>
        <p15:guide id="6" pos="852"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6" autoAdjust="0"/>
    <p:restoredTop sz="97546" autoAdjust="0"/>
  </p:normalViewPr>
  <p:slideViewPr>
    <p:cSldViewPr>
      <p:cViewPr varScale="1">
        <p:scale>
          <a:sx n="74" d="100"/>
          <a:sy n="74" d="100"/>
        </p:scale>
        <p:origin x="60" y="750"/>
      </p:cViewPr>
      <p:guideLst>
        <p:guide orient="horz" pos="2160"/>
        <p:guide orient="horz" pos="346"/>
        <p:guide orient="horz" pos="3793"/>
        <p:guide pos="398"/>
        <p:guide pos="5842"/>
        <p:guide pos="852"/>
      </p:guideLst>
    </p:cSldViewPr>
  </p:slideViewPr>
  <p:outlineViewPr>
    <p:cViewPr>
      <p:scale>
        <a:sx n="33" d="100"/>
        <a:sy n="33" d="100"/>
      </p:scale>
      <p:origin x="0" y="-1128"/>
    </p:cViewPr>
  </p:outlineViewPr>
  <p:notesTextViewPr>
    <p:cViewPr>
      <p:scale>
        <a:sx n="100" d="100"/>
        <a:sy n="100" d="100"/>
      </p:scale>
      <p:origin x="0" y="0"/>
    </p:cViewPr>
  </p:notesTextViewPr>
  <p:notesViewPr>
    <p:cSldViewPr showGuides="1">
      <p:cViewPr varScale="1">
        <p:scale>
          <a:sx n="88" d="100"/>
          <a:sy n="88" d="100"/>
        </p:scale>
        <p:origin x="3798" y="11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2" y="0"/>
            <a:ext cx="3076362" cy="511732"/>
          </a:xfrm>
          <a:prstGeom prst="rect">
            <a:avLst/>
          </a:prstGeom>
        </p:spPr>
        <p:txBody>
          <a:bodyPr vert="horz" lIns="94636" tIns="47319" rIns="94636" bIns="47319" rtlCol="0"/>
          <a:lstStyle>
            <a:lvl1pPr algn="l">
              <a:defRPr sz="11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4021295" y="0"/>
            <a:ext cx="3076362" cy="511732"/>
          </a:xfrm>
          <a:prstGeom prst="rect">
            <a:avLst/>
          </a:prstGeom>
        </p:spPr>
        <p:txBody>
          <a:bodyPr vert="horz" lIns="94636" tIns="47319" rIns="94636" bIns="47319" rtlCol="0"/>
          <a:lstStyle>
            <a:lvl1pPr algn="r">
              <a:defRPr sz="1100"/>
            </a:lvl1pPr>
          </a:lstStyle>
          <a:p>
            <a:pPr rtl="0"/>
            <a:fld id="{FC0A38A8-AB75-4E47-BEAB-25273AC04E83}" type="datetime1">
              <a:rPr lang="zh-TW" altLang="en-US" smtClean="0">
                <a:latin typeface="Microsoft JhengHei UI" panose="020B0604030504040204" pitchFamily="34" charset="-120"/>
                <a:ea typeface="Microsoft JhengHei UI" panose="020B0604030504040204" pitchFamily="34" charset="-120"/>
              </a:rPr>
              <a:t>2019/10/22</a:t>
            </a:fld>
            <a:endParaRPr lang="zh-TW" altLang="en-US">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2" y="9721107"/>
            <a:ext cx="3076362" cy="511732"/>
          </a:xfrm>
          <a:prstGeom prst="rect">
            <a:avLst/>
          </a:prstGeom>
        </p:spPr>
        <p:txBody>
          <a:bodyPr vert="horz" lIns="94636" tIns="47319" rIns="94636" bIns="47319" rtlCol="0" anchor="b"/>
          <a:lstStyle>
            <a:lvl1pPr algn="l">
              <a:defRPr sz="11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4021295" y="9721107"/>
            <a:ext cx="3076362" cy="511732"/>
          </a:xfrm>
          <a:prstGeom prst="rect">
            <a:avLst/>
          </a:prstGeom>
        </p:spPr>
        <p:txBody>
          <a:bodyPr vert="horz" lIns="94636" tIns="47319" rIns="94636" bIns="47319" rtlCol="0" anchor="b"/>
          <a:lstStyle>
            <a:lvl1pPr algn="r">
              <a:defRPr sz="1100"/>
            </a:lvl1pPr>
          </a:lstStyle>
          <a:p>
            <a:pPr rtl="0"/>
            <a:fld id="{14886E15-F82A-4596-A46C-375C6D3981E1}"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2" y="0"/>
            <a:ext cx="3076362" cy="511732"/>
          </a:xfrm>
          <a:prstGeom prst="rect">
            <a:avLst/>
          </a:prstGeom>
        </p:spPr>
        <p:txBody>
          <a:bodyPr vert="horz" lIns="94636" tIns="47319" rIns="94636" bIns="47319" rtlCol="0"/>
          <a:lstStyle>
            <a:lvl1pPr algn="l">
              <a:defRPr sz="11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3" name="日期預留位置 2"/>
          <p:cNvSpPr>
            <a:spLocks noGrp="1"/>
          </p:cNvSpPr>
          <p:nvPr>
            <p:ph type="dt" idx="1"/>
          </p:nvPr>
        </p:nvSpPr>
        <p:spPr>
          <a:xfrm>
            <a:off x="4021295" y="0"/>
            <a:ext cx="3076362" cy="511732"/>
          </a:xfrm>
          <a:prstGeom prst="rect">
            <a:avLst/>
          </a:prstGeom>
        </p:spPr>
        <p:txBody>
          <a:bodyPr vert="horz" lIns="94636" tIns="47319" rIns="94636" bIns="47319" rtlCol="0"/>
          <a:lstStyle>
            <a:lvl1pPr algn="r">
              <a:defRPr sz="1100">
                <a:latin typeface="Microsoft JhengHei UI" panose="020B0604030504040204" pitchFamily="34" charset="-120"/>
                <a:ea typeface="Microsoft JhengHei UI" panose="020B0604030504040204" pitchFamily="34" charset="-120"/>
              </a:defRPr>
            </a:lvl1pPr>
          </a:lstStyle>
          <a:p>
            <a:fld id="{B0A587AB-C785-4ECC-B9BB-3D529D1F06DC}" type="datetime1">
              <a:rPr lang="zh-TW" altLang="en-US" noProof="0" smtClean="0"/>
              <a:t>2019/10/22</a:t>
            </a:fld>
            <a:endParaRPr lang="zh-TW" altLang="en-US" noProof="0" dirty="0"/>
          </a:p>
        </p:txBody>
      </p:sp>
      <p:sp>
        <p:nvSpPr>
          <p:cNvPr id="4" name="投影片影像預留位置 3"/>
          <p:cNvSpPr>
            <a:spLocks noGrp="1" noRot="1" noChangeAspect="1"/>
          </p:cNvSpPr>
          <p:nvPr>
            <p:ph type="sldImg" idx="2"/>
          </p:nvPr>
        </p:nvSpPr>
        <p:spPr>
          <a:xfrm>
            <a:off x="777875" y="768350"/>
            <a:ext cx="5543550" cy="3838575"/>
          </a:xfrm>
          <a:prstGeom prst="rect">
            <a:avLst/>
          </a:prstGeom>
          <a:noFill/>
          <a:ln w="12700">
            <a:solidFill>
              <a:prstClr val="black"/>
            </a:solidFill>
          </a:ln>
        </p:spPr>
        <p:txBody>
          <a:bodyPr vert="horz" lIns="94636" tIns="47319" rIns="94636" bIns="47319" rtlCol="0" anchor="ctr"/>
          <a:lstStyle/>
          <a:p>
            <a:pPr rtl="0"/>
            <a:endParaRPr lang="zh-TW" altLang="en-US" noProof="0"/>
          </a:p>
        </p:txBody>
      </p:sp>
      <p:sp>
        <p:nvSpPr>
          <p:cNvPr id="5" name="備忘稿預留位置 4"/>
          <p:cNvSpPr>
            <a:spLocks noGrp="1"/>
          </p:cNvSpPr>
          <p:nvPr>
            <p:ph type="body" sz="quarter" idx="3"/>
          </p:nvPr>
        </p:nvSpPr>
        <p:spPr>
          <a:xfrm>
            <a:off x="709931" y="4861442"/>
            <a:ext cx="5679440" cy="4605577"/>
          </a:xfrm>
          <a:prstGeom prst="rect">
            <a:avLst/>
          </a:prstGeom>
        </p:spPr>
        <p:txBody>
          <a:bodyPr vert="horz" lIns="94636" tIns="47319" rIns="94636" bIns="47319"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4"/>
          </p:nvPr>
        </p:nvSpPr>
        <p:spPr>
          <a:xfrm>
            <a:off x="2" y="9721107"/>
            <a:ext cx="3076362" cy="511732"/>
          </a:xfrm>
          <a:prstGeom prst="rect">
            <a:avLst/>
          </a:prstGeom>
        </p:spPr>
        <p:txBody>
          <a:bodyPr vert="horz" lIns="94636" tIns="47319" rIns="94636" bIns="47319" rtlCol="0" anchor="b"/>
          <a:lstStyle>
            <a:lvl1pPr algn="l">
              <a:defRPr sz="11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7" name="投影片編號預留位置 6"/>
          <p:cNvSpPr>
            <a:spLocks noGrp="1"/>
          </p:cNvSpPr>
          <p:nvPr>
            <p:ph type="sldNum" sz="quarter" idx="5"/>
          </p:nvPr>
        </p:nvSpPr>
        <p:spPr>
          <a:xfrm>
            <a:off x="4021295" y="9721107"/>
            <a:ext cx="3076362" cy="511732"/>
          </a:xfrm>
          <a:prstGeom prst="rect">
            <a:avLst/>
          </a:prstGeom>
        </p:spPr>
        <p:txBody>
          <a:bodyPr vert="horz" lIns="94636" tIns="47319" rIns="94636" bIns="47319" rtlCol="0" anchor="b"/>
          <a:lstStyle>
            <a:lvl1pPr algn="r">
              <a:defRPr sz="1100">
                <a:latin typeface="Microsoft JhengHei UI" panose="020B0604030504040204" pitchFamily="34" charset="-120"/>
                <a:ea typeface="Microsoft JhengHei UI" panose="020B0604030504040204" pitchFamily="34" charset="-120"/>
              </a:defRPr>
            </a:lvl1pPr>
          </a:lstStyle>
          <a:p>
            <a:fld id="{BF105DB2-FD3E-441D-8B7E-7AE83ECE27B3}" type="slidenum">
              <a:rPr lang="en-US" altLang="zh-TW" noProof="0" smtClean="0"/>
              <a:pPr/>
              <a:t>‹#›</a:t>
            </a:fld>
            <a:endParaRPr lang="zh-TW" altLang="en-US" noProof="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18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43839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19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96587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F105DB2-FD3E-441D-8B7E-7AE83ECE27B3}" type="slidenum">
              <a:rPr lang="en-US" altLang="zh-TW" noProof="0" smtClean="0"/>
              <a:pPr/>
              <a:t>27</a:t>
            </a:fld>
            <a:endParaRPr lang="zh-TW" altLang="en-US" noProof="0"/>
          </a:p>
        </p:txBody>
      </p:sp>
    </p:spTree>
    <p:extLst>
      <p:ext uri="{BB962C8B-B14F-4D97-AF65-F5344CB8AC3E}">
        <p14:creationId xmlns:p14="http://schemas.microsoft.com/office/powerpoint/2010/main" val="2245093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F105DB2-FD3E-441D-8B7E-7AE83ECE27B3}" type="slidenum">
              <a:rPr lang="en-US" altLang="zh-TW" noProof="0" smtClean="0"/>
              <a:pPr/>
              <a:t>28</a:t>
            </a:fld>
            <a:endParaRPr lang="zh-TW" altLang="en-US" noProof="0"/>
          </a:p>
        </p:txBody>
      </p:sp>
    </p:spTree>
    <p:extLst>
      <p:ext uri="{BB962C8B-B14F-4D97-AF65-F5344CB8AC3E}">
        <p14:creationId xmlns:p14="http://schemas.microsoft.com/office/powerpoint/2010/main" val="125854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F105DB2-FD3E-441D-8B7E-7AE83ECE27B3}" type="slidenum">
              <a:rPr lang="en-US" altLang="zh-TW" noProof="0" smtClean="0"/>
              <a:pPr/>
              <a:t>29</a:t>
            </a:fld>
            <a:endParaRPr lang="zh-TW" altLang="en-US" noProof="0"/>
          </a:p>
        </p:txBody>
      </p:sp>
    </p:spTree>
    <p:extLst>
      <p:ext uri="{BB962C8B-B14F-4D97-AF65-F5344CB8AC3E}">
        <p14:creationId xmlns:p14="http://schemas.microsoft.com/office/powerpoint/2010/main" val="280935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2560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12953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2560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54644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43839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96587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16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43980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777875" y="768350"/>
            <a:ext cx="5543550" cy="3838575"/>
          </a:xfrm>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105DB2-FD3E-441D-8B7E-7AE83ECE27B3}" type="slidenum">
              <a:rPr lang="en-US" altLang="zh-TW" smtClean="0">
                <a:latin typeface="Microsoft JhengHei UI" panose="020B0604030504040204" pitchFamily="34" charset="-120"/>
                <a:ea typeface="Microsoft JhengHei UI" panose="020B0604030504040204" pitchFamily="34" charset="-120"/>
              </a:rPr>
              <a:t>17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54644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標題區塊"/>
          <p:cNvSpPr/>
          <p:nvPr/>
        </p:nvSpPr>
        <p:spPr bwMode="invGray">
          <a:xfrm>
            <a:off x="927640" y="1600200"/>
            <a:ext cx="8978360"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grpSp>
        <p:nvGrpSpPr>
          <p:cNvPr id="7" name="頂端圖形"/>
          <p:cNvGrpSpPr/>
          <p:nvPr/>
        </p:nvGrpSpPr>
        <p:grpSpPr>
          <a:xfrm>
            <a:off x="1040" y="0"/>
            <a:ext cx="9906103" cy="429768"/>
            <a:chOff x="1279" y="0"/>
            <a:chExt cx="12188952" cy="429768"/>
          </a:xfrm>
        </p:grpSpPr>
        <p:sp>
          <p:nvSpPr>
            <p:cNvPr id="8" name="矩形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10" name="矩形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grpSp>
      <p:grpSp>
        <p:nvGrpSpPr>
          <p:cNvPr id="23" name="底端圖形"/>
          <p:cNvGrpSpPr/>
          <p:nvPr/>
        </p:nvGrpSpPr>
        <p:grpSpPr>
          <a:xfrm>
            <a:off x="0" y="6080760"/>
            <a:ext cx="9907143" cy="777240"/>
            <a:chOff x="0" y="6080760"/>
            <a:chExt cx="12190231" cy="777240"/>
          </a:xfrm>
        </p:grpSpPr>
        <p:sp>
          <p:nvSpPr>
            <p:cNvPr id="13" name="矩形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14" name="矩形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15" name="矩形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grpSp>
      <p:sp>
        <p:nvSpPr>
          <p:cNvPr id="2" name="標題 1"/>
          <p:cNvSpPr>
            <a:spLocks noGrp="1"/>
          </p:cNvSpPr>
          <p:nvPr>
            <p:ph type="ctrTitle"/>
          </p:nvPr>
        </p:nvSpPr>
        <p:spPr bwMode="invGray">
          <a:xfrm>
            <a:off x="1237283" y="1905000"/>
            <a:ext cx="7431434" cy="2667000"/>
          </a:xfrm>
        </p:spPr>
        <p:txBody>
          <a:bodyPr rtlCol="0" anchor="b">
            <a:normAutofit/>
          </a:bodyPr>
          <a:lstStyle>
            <a:lvl1pPr>
              <a:lnSpc>
                <a:spcPct val="80000"/>
              </a:lnSpc>
              <a:defRPr sz="5364">
                <a:solidFill>
                  <a:schemeClr val="bg1"/>
                </a:solidFill>
                <a:effectLst>
                  <a:outerShdw blurRad="88900" algn="ctr" rotWithShape="0">
                    <a:prstClr val="black">
                      <a:alpha val="35000"/>
                    </a:prstClr>
                  </a:outerShdw>
                </a:effectLst>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p:cNvSpPr>
            <a:spLocks noGrp="1"/>
          </p:cNvSpPr>
          <p:nvPr>
            <p:ph type="subTitle" idx="1" hasCustomPrompt="1"/>
          </p:nvPr>
        </p:nvSpPr>
        <p:spPr>
          <a:xfrm>
            <a:off x="1237283" y="5029200"/>
            <a:ext cx="6688290" cy="838200"/>
          </a:xfrm>
        </p:spPr>
        <p:txBody>
          <a:bodyPr rtlCol="0"/>
          <a:lstStyle>
            <a:lvl1pPr marL="0" indent="0" algn="l">
              <a:lnSpc>
                <a:spcPct val="90000"/>
              </a:lnSpc>
              <a:spcBef>
                <a:spcPts val="0"/>
              </a:spcBef>
              <a:buNone/>
              <a:defRPr>
                <a:solidFill>
                  <a:schemeClr val="tx1"/>
                </a:solidFill>
                <a:latin typeface="Microsoft JhengHei UI" panose="020B0604030504040204" pitchFamily="34" charset="-120"/>
                <a:ea typeface="Microsoft JhengHei UI" panose="020B0604030504040204" pitchFamily="34" charset="-120"/>
              </a:defRPr>
            </a:lvl1pPr>
            <a:lvl2pPr marL="371566" indent="0" algn="ctr">
              <a:buNone/>
              <a:defRPr>
                <a:solidFill>
                  <a:schemeClr val="tx1">
                    <a:tint val="75000"/>
                  </a:schemeClr>
                </a:solidFill>
              </a:defRPr>
            </a:lvl2pPr>
            <a:lvl3pPr marL="743133" indent="0" algn="ctr">
              <a:buNone/>
              <a:defRPr>
                <a:solidFill>
                  <a:schemeClr val="tx1">
                    <a:tint val="75000"/>
                  </a:schemeClr>
                </a:solidFill>
              </a:defRPr>
            </a:lvl3pPr>
            <a:lvl4pPr marL="1114699" indent="0" algn="ctr">
              <a:buNone/>
              <a:defRPr>
                <a:solidFill>
                  <a:schemeClr val="tx1">
                    <a:tint val="75000"/>
                  </a:schemeClr>
                </a:solidFill>
              </a:defRPr>
            </a:lvl4pPr>
            <a:lvl5pPr marL="1486266" indent="0" algn="ctr">
              <a:buNone/>
              <a:defRPr>
                <a:solidFill>
                  <a:schemeClr val="tx1">
                    <a:tint val="75000"/>
                  </a:schemeClr>
                </a:solidFill>
              </a:defRPr>
            </a:lvl5pPr>
            <a:lvl6pPr marL="1857832" indent="0" algn="ctr">
              <a:buNone/>
              <a:defRPr>
                <a:solidFill>
                  <a:schemeClr val="tx1">
                    <a:tint val="75000"/>
                  </a:schemeClr>
                </a:solidFill>
              </a:defRPr>
            </a:lvl6pPr>
            <a:lvl7pPr marL="2229399" indent="0" algn="ctr">
              <a:buNone/>
              <a:defRPr>
                <a:solidFill>
                  <a:schemeClr val="tx1">
                    <a:tint val="75000"/>
                  </a:schemeClr>
                </a:solidFill>
              </a:defRPr>
            </a:lvl7pPr>
            <a:lvl8pPr marL="2600965" indent="0" algn="ctr">
              <a:buNone/>
              <a:defRPr>
                <a:solidFill>
                  <a:schemeClr val="tx1">
                    <a:tint val="75000"/>
                  </a:schemeClr>
                </a:solidFill>
              </a:defRPr>
            </a:lvl8pPr>
            <a:lvl9pPr marL="2972532" indent="0" algn="ctr">
              <a:buNone/>
              <a:defRPr>
                <a:solidFill>
                  <a:schemeClr val="tx1">
                    <a:tint val="75000"/>
                  </a:schemeClr>
                </a:solidFill>
              </a:defRPr>
            </a:lvl9pPr>
          </a:lstStyle>
          <a:p>
            <a:pPr rtl="0"/>
            <a:r>
              <a:rPr lang="zh-TW" altLang="en-US" noProof="0"/>
              <a:t>按一下以編輯母片副標題樣式</a:t>
            </a:r>
          </a:p>
        </p:txBody>
      </p:sp>
      <p:sp>
        <p:nvSpPr>
          <p:cNvPr id="21" name="頁尾預留位置 20"/>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20" name="日期預留位置 19"/>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22" name="投影片編號預留位置 21"/>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直排文字預留位置 2"/>
          <p:cNvSpPr>
            <a:spLocks noGrp="1"/>
          </p:cNvSpPr>
          <p:nvPr>
            <p:ph type="body" orient="vert" idx="1" hasCustomPrompt="1"/>
          </p:nvPr>
        </p:nvSpPr>
        <p:spPr/>
        <p:txBody>
          <a:bodyPr vert="eaVert"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vl6pPr>
              <a:defRPr/>
            </a:lvl6pPr>
            <a:lvl7pPr>
              <a:defRPr/>
            </a:lvl7pPr>
            <a:lvl8pPr>
              <a:defRPr/>
            </a:lvl8pPr>
            <a:lvl9pPr>
              <a:defRPr/>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16297" y="609600"/>
            <a:ext cx="928930" cy="5410200"/>
          </a:xfrm>
        </p:spPr>
        <p:txBody>
          <a:bodyPr vert="eaVert"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直排文字預留位置 2"/>
          <p:cNvSpPr>
            <a:spLocks noGrp="1"/>
          </p:cNvSpPr>
          <p:nvPr>
            <p:ph type="body" orient="vert" idx="1" hasCustomPrompt="1"/>
          </p:nvPr>
        </p:nvSpPr>
        <p:spPr>
          <a:xfrm>
            <a:off x="1237283" y="609600"/>
            <a:ext cx="6254790" cy="5410200"/>
          </a:xfrm>
        </p:spPr>
        <p:txBody>
          <a:bodyPr vert="eaVert"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vl6pPr>
              <a:defRPr/>
            </a:lvl6pPr>
            <a:lvl7pPr>
              <a:defRPr/>
            </a:lvl7pPr>
            <a:lvl8pPr>
              <a:defRPr/>
            </a:lvl8pPr>
            <a:lvl9pPr>
              <a:defRPr/>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頁尾版面配置區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lvl1pPr algn="l">
              <a:defRPr sz="260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p:cNvSpPr>
            <a:spLocks noGrp="1"/>
          </p:cNvSpPr>
          <p:nvPr>
            <p:ph idx="1" hasCustomPrompt="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lvl1pPr algn="l">
              <a:defRPr sz="2601">
                <a:latin typeface="標楷體" panose="03000509000000000000" pitchFamily="65" charset="-120"/>
                <a:ea typeface="標楷體" panose="03000509000000000000" pitchFamily="65" charset="-120"/>
              </a:defRPr>
            </a:lvl1pPr>
          </a:lstStyle>
          <a:p>
            <a:pPr rtl="0"/>
            <a:r>
              <a:rPr lang="zh-TW" altLang="en-US" noProof="0" dirty="0"/>
              <a:t>按一下以編輯母片標題樣式</a:t>
            </a:r>
          </a:p>
        </p:txBody>
      </p:sp>
      <p:sp>
        <p:nvSpPr>
          <p:cNvPr id="3" name="內容預留位置 2"/>
          <p:cNvSpPr>
            <a:spLocks noGrp="1"/>
          </p:cNvSpPr>
          <p:nvPr>
            <p:ph idx="1" hasCustomPrompt="1"/>
          </p:nvPr>
        </p:nvSpPr>
        <p:spPr/>
        <p:txBody>
          <a:bodyPr rtlCol="0"/>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37283" y="1905000"/>
            <a:ext cx="7431435" cy="2667000"/>
          </a:xfrm>
        </p:spPr>
        <p:txBody>
          <a:bodyPr rtlCol="0" anchor="b">
            <a:normAutofit/>
          </a:bodyPr>
          <a:lstStyle>
            <a:lvl1pPr algn="l">
              <a:defRPr sz="4389" b="0" cap="none"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p:cNvSpPr>
            <a:spLocks noGrp="1"/>
          </p:cNvSpPr>
          <p:nvPr>
            <p:ph type="body" idx="1" hasCustomPrompt="1"/>
          </p:nvPr>
        </p:nvSpPr>
        <p:spPr>
          <a:xfrm>
            <a:off x="1237283" y="4876800"/>
            <a:ext cx="6688290" cy="1143000"/>
          </a:xfrm>
        </p:spPr>
        <p:txBody>
          <a:bodyPr rtlCol="0" anchor="t">
            <a:normAutofit/>
          </a:bodyPr>
          <a:lstStyle>
            <a:lvl1pPr marL="0" indent="0">
              <a:spcBef>
                <a:spcPts val="0"/>
              </a:spcBef>
              <a:buNone/>
              <a:defRPr sz="1950">
                <a:solidFill>
                  <a:schemeClr val="tx1"/>
                </a:solidFill>
                <a:latin typeface="Microsoft JhengHei UI" panose="020B0604030504040204" pitchFamily="34" charset="-120"/>
                <a:ea typeface="Microsoft JhengHei UI" panose="020B0604030504040204" pitchFamily="34" charset="-120"/>
              </a:defRPr>
            </a:lvl1pPr>
            <a:lvl2pPr marL="371566" indent="0">
              <a:buNone/>
              <a:defRPr sz="1463">
                <a:solidFill>
                  <a:schemeClr val="tx1">
                    <a:tint val="75000"/>
                  </a:schemeClr>
                </a:solidFill>
              </a:defRPr>
            </a:lvl2pPr>
            <a:lvl3pPr marL="743133" indent="0">
              <a:buNone/>
              <a:defRPr sz="1300">
                <a:solidFill>
                  <a:schemeClr val="tx1">
                    <a:tint val="75000"/>
                  </a:schemeClr>
                </a:solidFill>
              </a:defRPr>
            </a:lvl3pPr>
            <a:lvl4pPr marL="1114699" indent="0">
              <a:buNone/>
              <a:defRPr sz="1138">
                <a:solidFill>
                  <a:schemeClr val="tx1">
                    <a:tint val="75000"/>
                  </a:schemeClr>
                </a:solidFill>
              </a:defRPr>
            </a:lvl4pPr>
            <a:lvl5pPr marL="1486266" indent="0">
              <a:buNone/>
              <a:defRPr sz="1138">
                <a:solidFill>
                  <a:schemeClr val="tx1">
                    <a:tint val="75000"/>
                  </a:schemeClr>
                </a:solidFill>
              </a:defRPr>
            </a:lvl5pPr>
            <a:lvl6pPr marL="1857832" indent="0">
              <a:buNone/>
              <a:defRPr sz="1138">
                <a:solidFill>
                  <a:schemeClr val="tx1">
                    <a:tint val="75000"/>
                  </a:schemeClr>
                </a:solidFill>
              </a:defRPr>
            </a:lvl6pPr>
            <a:lvl7pPr marL="2229399" indent="0">
              <a:buNone/>
              <a:defRPr sz="1138">
                <a:solidFill>
                  <a:schemeClr val="tx1">
                    <a:tint val="75000"/>
                  </a:schemeClr>
                </a:solidFill>
              </a:defRPr>
            </a:lvl7pPr>
            <a:lvl8pPr marL="2600965" indent="0">
              <a:buNone/>
              <a:defRPr sz="1138">
                <a:solidFill>
                  <a:schemeClr val="tx1">
                    <a:tint val="75000"/>
                  </a:schemeClr>
                </a:solidFill>
              </a:defRPr>
            </a:lvl8pPr>
            <a:lvl9pPr marL="2972532" indent="0">
              <a:buNone/>
              <a:defRPr sz="1138">
                <a:solidFill>
                  <a:schemeClr val="tx1">
                    <a:tint val="75000"/>
                  </a:schemeClr>
                </a:solidFill>
              </a:defRPr>
            </a:lvl9pPr>
          </a:lstStyle>
          <a:p>
            <a:pPr lvl="0" rtl="0"/>
            <a:r>
              <a:rPr lang="zh-TW" altLang="en-US" noProof="0"/>
              <a:t>按一下以編輯母片文字樣式</a:t>
            </a:r>
          </a:p>
        </p:txBody>
      </p:sp>
      <p:sp>
        <p:nvSpPr>
          <p:cNvPr id="5" name="頁尾預留位置 4"/>
          <p:cNvSpPr>
            <a:spLocks noGrp="1"/>
          </p:cNvSpPr>
          <p:nvPr>
            <p:ph type="ftr" sz="quarter" idx="11"/>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4" name="日期預留位置 3"/>
          <p:cNvSpPr>
            <a:spLocks noGrp="1"/>
          </p:cNvSpPr>
          <p:nvPr>
            <p:ph type="dt" sz="half" idx="10"/>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6" name="投影片編號預留位置 5"/>
          <p:cNvSpPr>
            <a:spLocks noGrp="1"/>
          </p:cNvSpPr>
          <p:nvPr>
            <p:ph type="sldNum" sz="quarter" idx="12"/>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標楷體" panose="03000509000000000000" pitchFamily="65" charset="-120"/>
                <a:ea typeface="標楷體" panose="03000509000000000000" pitchFamily="65" charset="-120"/>
              </a:defRPr>
            </a:lvl1pPr>
          </a:lstStyle>
          <a:p>
            <a:pPr rtl="0"/>
            <a:r>
              <a:rPr lang="zh-TW" altLang="en-US" noProof="0" dirty="0"/>
              <a:t>按一下以編輯母片標題樣式</a:t>
            </a:r>
          </a:p>
        </p:txBody>
      </p:sp>
      <p:sp>
        <p:nvSpPr>
          <p:cNvPr id="3" name="內容預留位置 2"/>
          <p:cNvSpPr>
            <a:spLocks noGrp="1"/>
          </p:cNvSpPr>
          <p:nvPr>
            <p:ph sz="half" idx="1" hasCustomPrompt="1"/>
          </p:nvPr>
        </p:nvSpPr>
        <p:spPr>
          <a:xfrm>
            <a:off x="1237283" y="1904999"/>
            <a:ext cx="3604835" cy="4088921"/>
          </a:xfrm>
        </p:spPr>
        <p:txBody>
          <a:bodyPr rtlCol="0">
            <a:normAutofit/>
          </a:bodyPr>
          <a:lstStyle>
            <a:lvl1pPr>
              <a:defRPr sz="1950">
                <a:latin typeface="標楷體" panose="03000509000000000000" pitchFamily="65" charset="-120"/>
                <a:ea typeface="標楷體" panose="03000509000000000000" pitchFamily="65" charset="-120"/>
              </a:defRPr>
            </a:lvl1pPr>
            <a:lvl2pPr>
              <a:defRPr sz="1625">
                <a:latin typeface="標楷體" panose="03000509000000000000" pitchFamily="65" charset="-120"/>
                <a:ea typeface="標楷體" panose="03000509000000000000" pitchFamily="65" charset="-120"/>
              </a:defRPr>
            </a:lvl2pPr>
            <a:lvl3pPr>
              <a:defRPr sz="1463">
                <a:latin typeface="標楷體" panose="03000509000000000000" pitchFamily="65" charset="-120"/>
                <a:ea typeface="標楷體" panose="03000509000000000000" pitchFamily="65" charset="-120"/>
              </a:defRPr>
            </a:lvl3pPr>
            <a:lvl4pPr>
              <a:defRPr sz="1300">
                <a:latin typeface="標楷體" panose="03000509000000000000" pitchFamily="65" charset="-120"/>
                <a:ea typeface="標楷體" panose="03000509000000000000" pitchFamily="65" charset="-120"/>
              </a:defRPr>
            </a:lvl4pPr>
            <a:lvl5pPr>
              <a:defRPr sz="1300">
                <a:latin typeface="標楷體" panose="03000509000000000000" pitchFamily="65" charset="-120"/>
                <a:ea typeface="標楷體" panose="03000509000000000000" pitchFamily="65" charset="-120"/>
              </a:defRPr>
            </a:lvl5pPr>
            <a:lvl6pPr>
              <a:defRPr sz="1300"/>
            </a:lvl6pPr>
            <a:lvl7pPr>
              <a:defRPr sz="1300"/>
            </a:lvl7pPr>
            <a:lvl8pPr>
              <a:defRPr sz="1300"/>
            </a:lvl8pPr>
            <a:lvl9pPr>
              <a:defRPr sz="1300"/>
            </a:lvl9p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內容預留位置 3"/>
          <p:cNvSpPr>
            <a:spLocks noGrp="1"/>
          </p:cNvSpPr>
          <p:nvPr>
            <p:ph sz="half" idx="2" hasCustomPrompt="1"/>
          </p:nvPr>
        </p:nvSpPr>
        <p:spPr>
          <a:xfrm>
            <a:off x="5063883" y="1904999"/>
            <a:ext cx="3604835" cy="4088921"/>
          </a:xfrm>
        </p:spPr>
        <p:txBody>
          <a:bodyPr rtlCol="0">
            <a:normAutofit/>
          </a:bodyPr>
          <a:lstStyle>
            <a:lvl1pPr>
              <a:defRPr sz="1950">
                <a:latin typeface="Microsoft JhengHei UI" panose="020B0604030504040204" pitchFamily="34" charset="-120"/>
                <a:ea typeface="Microsoft JhengHei UI" panose="020B0604030504040204" pitchFamily="34" charset="-120"/>
              </a:defRPr>
            </a:lvl1pPr>
            <a:lvl2pPr>
              <a:defRPr sz="1625">
                <a:latin typeface="Microsoft JhengHei UI" panose="020B0604030504040204" pitchFamily="34" charset="-120"/>
                <a:ea typeface="Microsoft JhengHei UI" panose="020B0604030504040204" pitchFamily="34" charset="-120"/>
              </a:defRPr>
            </a:lvl2pPr>
            <a:lvl3pPr>
              <a:defRPr sz="1463">
                <a:latin typeface="Microsoft JhengHei UI" panose="020B0604030504040204" pitchFamily="34" charset="-120"/>
                <a:ea typeface="Microsoft JhengHei UI" panose="020B0604030504040204" pitchFamily="34" charset="-120"/>
              </a:defRPr>
            </a:lvl3pPr>
            <a:lvl4pPr>
              <a:defRPr sz="1300">
                <a:latin typeface="Microsoft JhengHei UI" panose="020B0604030504040204" pitchFamily="34" charset="-120"/>
                <a:ea typeface="Microsoft JhengHei UI" panose="020B0604030504040204" pitchFamily="34" charset="-120"/>
              </a:defRPr>
            </a:lvl4pPr>
            <a:lvl5pPr>
              <a:defRPr sz="1300">
                <a:latin typeface="Microsoft JhengHei UI" panose="020B0604030504040204" pitchFamily="34" charset="-120"/>
                <a:ea typeface="Microsoft JhengHei UI" panose="020B0604030504040204" pitchFamily="34" charset="-120"/>
              </a:defRPr>
            </a:lvl5pPr>
            <a:lvl6pPr>
              <a:defRPr sz="1300"/>
            </a:lvl6pPr>
            <a:lvl7pPr>
              <a:defRPr sz="1300"/>
            </a:lvl7pPr>
            <a:lvl8pPr>
              <a:defRPr sz="1300" baseline="0"/>
            </a:lvl8pPr>
            <a:lvl9pPr>
              <a:defRPr sz="1300" baseline="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p:cNvSpPr>
            <a:spLocks noGrp="1"/>
          </p:cNvSpPr>
          <p:nvPr>
            <p:ph type="body" idx="1" hasCustomPrompt="1"/>
          </p:nvPr>
        </p:nvSpPr>
        <p:spPr>
          <a:xfrm>
            <a:off x="1237283" y="1828801"/>
            <a:ext cx="3591860" cy="685801"/>
          </a:xfrm>
        </p:spPr>
        <p:txBody>
          <a:bodyPr rtlCol="0" anchor="ctr">
            <a:normAutofit/>
          </a:bodyPr>
          <a:lstStyle>
            <a:lvl1pPr marL="0" indent="0">
              <a:spcBef>
                <a:spcPts val="0"/>
              </a:spcBef>
              <a:buNone/>
              <a:defRPr sz="1625" b="1">
                <a:latin typeface="Microsoft JhengHei UI" panose="020B0604030504040204" pitchFamily="34" charset="-120"/>
                <a:ea typeface="Microsoft JhengHei UI" panose="020B0604030504040204" pitchFamily="34" charset="-120"/>
              </a:defRPr>
            </a:lvl1pPr>
            <a:lvl2pPr marL="371566" indent="0">
              <a:buNone/>
              <a:defRPr sz="1625" b="1"/>
            </a:lvl2pPr>
            <a:lvl3pPr marL="743133" indent="0">
              <a:buNone/>
              <a:defRPr sz="1463" b="1"/>
            </a:lvl3pPr>
            <a:lvl4pPr marL="1114699" indent="0">
              <a:buNone/>
              <a:defRPr sz="1300" b="1"/>
            </a:lvl4pPr>
            <a:lvl5pPr marL="1486266" indent="0">
              <a:buNone/>
              <a:defRPr sz="1300" b="1"/>
            </a:lvl5pPr>
            <a:lvl6pPr marL="1857832" indent="0">
              <a:buNone/>
              <a:defRPr sz="1300" b="1"/>
            </a:lvl6pPr>
            <a:lvl7pPr marL="2229399" indent="0">
              <a:buNone/>
              <a:defRPr sz="1300" b="1"/>
            </a:lvl7pPr>
            <a:lvl8pPr marL="2600965" indent="0">
              <a:buNone/>
              <a:defRPr sz="1300" b="1"/>
            </a:lvl8pPr>
            <a:lvl9pPr marL="2972532" indent="0">
              <a:buNone/>
              <a:defRPr sz="1300" b="1"/>
            </a:lvl9pPr>
          </a:lstStyle>
          <a:p>
            <a:pPr lvl="0" rtl="0"/>
            <a:r>
              <a:rPr lang="zh-TW" altLang="en-US" noProof="0"/>
              <a:t>按一下以編輯母片文字樣式</a:t>
            </a:r>
          </a:p>
        </p:txBody>
      </p:sp>
      <p:sp>
        <p:nvSpPr>
          <p:cNvPr id="4" name="內容預留位置 3"/>
          <p:cNvSpPr>
            <a:spLocks noGrp="1"/>
          </p:cNvSpPr>
          <p:nvPr>
            <p:ph sz="half" idx="2" hasCustomPrompt="1"/>
          </p:nvPr>
        </p:nvSpPr>
        <p:spPr>
          <a:xfrm>
            <a:off x="1237283" y="2590801"/>
            <a:ext cx="3591860" cy="3429000"/>
          </a:xfrm>
        </p:spPr>
        <p:txBody>
          <a:bodyPr rtlCol="0">
            <a:normAutofit/>
          </a:bodyPr>
          <a:lstStyle>
            <a:lvl1pPr>
              <a:defRPr sz="1625">
                <a:latin typeface="Microsoft JhengHei UI" panose="020B0604030504040204" pitchFamily="34" charset="-120"/>
                <a:ea typeface="Microsoft JhengHei UI" panose="020B0604030504040204" pitchFamily="34" charset="-120"/>
              </a:defRPr>
            </a:lvl1pPr>
            <a:lvl2pPr>
              <a:defRPr sz="1463">
                <a:latin typeface="Microsoft JhengHei UI" panose="020B0604030504040204" pitchFamily="34" charset="-120"/>
                <a:ea typeface="Microsoft JhengHei UI" panose="020B0604030504040204" pitchFamily="34" charset="-120"/>
              </a:defRPr>
            </a:lvl2pPr>
            <a:lvl3pPr>
              <a:defRPr sz="1300">
                <a:latin typeface="Microsoft JhengHei UI" panose="020B0604030504040204" pitchFamily="34" charset="-120"/>
                <a:ea typeface="Microsoft JhengHei UI" panose="020B0604030504040204" pitchFamily="34" charset="-120"/>
              </a:defRPr>
            </a:lvl3pPr>
            <a:lvl4pPr>
              <a:defRPr sz="1138">
                <a:latin typeface="Microsoft JhengHei UI" panose="020B0604030504040204" pitchFamily="34" charset="-120"/>
                <a:ea typeface="Microsoft JhengHei UI" panose="020B0604030504040204" pitchFamily="34" charset="-120"/>
              </a:defRPr>
            </a:lvl4pPr>
            <a:lvl5pPr>
              <a:defRPr sz="1138">
                <a:latin typeface="Microsoft JhengHei UI" panose="020B0604030504040204" pitchFamily="34" charset="-120"/>
                <a:ea typeface="Microsoft JhengHei UI" panose="020B0604030504040204" pitchFamily="34" charset="-120"/>
              </a:defRPr>
            </a:lvl5pPr>
            <a:lvl6pPr>
              <a:defRPr sz="1138"/>
            </a:lvl6pPr>
            <a:lvl7pPr>
              <a:defRPr sz="1138"/>
            </a:lvl7pPr>
            <a:lvl8pPr>
              <a:defRPr sz="1138"/>
            </a:lvl8pPr>
            <a:lvl9pPr>
              <a:defRPr sz="1138"/>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p:cNvSpPr>
            <a:spLocks noGrp="1"/>
          </p:cNvSpPr>
          <p:nvPr>
            <p:ph type="body" sz="quarter" idx="3" hasCustomPrompt="1"/>
          </p:nvPr>
        </p:nvSpPr>
        <p:spPr>
          <a:xfrm>
            <a:off x="5076859" y="1828801"/>
            <a:ext cx="3591860" cy="685801"/>
          </a:xfrm>
        </p:spPr>
        <p:txBody>
          <a:bodyPr rtlCol="0" anchor="ctr">
            <a:normAutofit/>
          </a:bodyPr>
          <a:lstStyle>
            <a:lvl1pPr marL="0" indent="0">
              <a:spcBef>
                <a:spcPts val="0"/>
              </a:spcBef>
              <a:buNone/>
              <a:defRPr sz="1625" b="1">
                <a:latin typeface="Microsoft JhengHei UI" panose="020B0604030504040204" pitchFamily="34" charset="-120"/>
                <a:ea typeface="Microsoft JhengHei UI" panose="020B0604030504040204" pitchFamily="34" charset="-120"/>
              </a:defRPr>
            </a:lvl1pPr>
            <a:lvl2pPr marL="371566" indent="0">
              <a:buNone/>
              <a:defRPr sz="1625" b="1"/>
            </a:lvl2pPr>
            <a:lvl3pPr marL="743133" indent="0">
              <a:buNone/>
              <a:defRPr sz="1463" b="1"/>
            </a:lvl3pPr>
            <a:lvl4pPr marL="1114699" indent="0">
              <a:buNone/>
              <a:defRPr sz="1300" b="1"/>
            </a:lvl4pPr>
            <a:lvl5pPr marL="1486266" indent="0">
              <a:buNone/>
              <a:defRPr sz="1300" b="1"/>
            </a:lvl5pPr>
            <a:lvl6pPr marL="1857832" indent="0">
              <a:buNone/>
              <a:defRPr sz="1300" b="1"/>
            </a:lvl6pPr>
            <a:lvl7pPr marL="2229399" indent="0">
              <a:buNone/>
              <a:defRPr sz="1300" b="1"/>
            </a:lvl7pPr>
            <a:lvl8pPr marL="2600965" indent="0">
              <a:buNone/>
              <a:defRPr sz="1300" b="1"/>
            </a:lvl8pPr>
            <a:lvl9pPr marL="2972532" indent="0">
              <a:buNone/>
              <a:defRPr sz="1300" b="1"/>
            </a:lvl9pPr>
          </a:lstStyle>
          <a:p>
            <a:pPr lvl="0" rtl="0"/>
            <a:r>
              <a:rPr lang="zh-TW" altLang="en-US" noProof="0"/>
              <a:t>按一下以編輯母片文字樣式</a:t>
            </a:r>
          </a:p>
        </p:txBody>
      </p:sp>
      <p:sp>
        <p:nvSpPr>
          <p:cNvPr id="6" name="內容預留位置 5"/>
          <p:cNvSpPr>
            <a:spLocks noGrp="1"/>
          </p:cNvSpPr>
          <p:nvPr>
            <p:ph sz="quarter" idx="4" hasCustomPrompt="1"/>
          </p:nvPr>
        </p:nvSpPr>
        <p:spPr>
          <a:xfrm>
            <a:off x="5076859" y="2590801"/>
            <a:ext cx="3591860" cy="3429000"/>
          </a:xfrm>
        </p:spPr>
        <p:txBody>
          <a:bodyPr rtlCol="0">
            <a:normAutofit/>
          </a:bodyPr>
          <a:lstStyle>
            <a:lvl1pPr>
              <a:defRPr sz="1625">
                <a:latin typeface="Microsoft JhengHei UI" panose="020B0604030504040204" pitchFamily="34" charset="-120"/>
                <a:ea typeface="Microsoft JhengHei UI" panose="020B0604030504040204" pitchFamily="34" charset="-120"/>
              </a:defRPr>
            </a:lvl1pPr>
            <a:lvl2pPr>
              <a:defRPr sz="1463">
                <a:latin typeface="Microsoft JhengHei UI" panose="020B0604030504040204" pitchFamily="34" charset="-120"/>
                <a:ea typeface="Microsoft JhengHei UI" panose="020B0604030504040204" pitchFamily="34" charset="-120"/>
              </a:defRPr>
            </a:lvl2pPr>
            <a:lvl3pPr>
              <a:defRPr sz="1300">
                <a:latin typeface="Microsoft JhengHei UI" panose="020B0604030504040204" pitchFamily="34" charset="-120"/>
                <a:ea typeface="Microsoft JhengHei UI" panose="020B0604030504040204" pitchFamily="34" charset="-120"/>
              </a:defRPr>
            </a:lvl3pPr>
            <a:lvl4pPr>
              <a:defRPr sz="1138">
                <a:latin typeface="Microsoft JhengHei UI" panose="020B0604030504040204" pitchFamily="34" charset="-120"/>
                <a:ea typeface="Microsoft JhengHei UI" panose="020B0604030504040204" pitchFamily="34" charset="-120"/>
              </a:defRPr>
            </a:lvl4pPr>
            <a:lvl5pPr>
              <a:defRPr sz="1138">
                <a:latin typeface="Microsoft JhengHei UI" panose="020B0604030504040204" pitchFamily="34" charset="-120"/>
                <a:ea typeface="Microsoft JhengHei UI" panose="020B0604030504040204" pitchFamily="34" charset="-120"/>
              </a:defRPr>
            </a:lvl5pPr>
            <a:lvl6pPr>
              <a:defRPr sz="1138"/>
            </a:lvl6pPr>
            <a:lvl7pPr>
              <a:defRPr sz="1138"/>
            </a:lvl7pPr>
            <a:lvl8pPr>
              <a:defRPr sz="1138"/>
            </a:lvl8pPr>
            <a:lvl9pPr>
              <a:defRPr sz="1138"/>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8" name="頁尾預留位置 7"/>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7" name="日期預留位置 6"/>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9" name="投影片編號預留位置 8"/>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4" name="頁尾預留位置 3"/>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3" name="日期預留位置 2"/>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5" name="投影片編號預留位置 4"/>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6" name="底端圖形"/>
          <p:cNvGrpSpPr/>
          <p:nvPr userDrawn="1"/>
        </p:nvGrpSpPr>
        <p:grpSpPr>
          <a:xfrm>
            <a:off x="0" y="6309360"/>
            <a:ext cx="9907143" cy="548640"/>
            <a:chOff x="0" y="6309360"/>
            <a:chExt cx="12190231" cy="548640"/>
          </a:xfrm>
        </p:grpSpPr>
        <p:sp>
          <p:nvSpPr>
            <p:cNvPr id="7" name="矩形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grpSp>
      <p:sp>
        <p:nvSpPr>
          <p:cNvPr id="3" name="頁尾預留位置 2"/>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2" name="日期預留位置 1"/>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4" name="投影片編號預留位置 3"/>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框架"/>
          <p:cNvSpPr/>
          <p:nvPr/>
        </p:nvSpPr>
        <p:spPr>
          <a:xfrm>
            <a:off x="989566" y="1019175"/>
            <a:ext cx="4979062"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6439288" y="1371600"/>
            <a:ext cx="2539074" cy="2057400"/>
          </a:xfrm>
        </p:spPr>
        <p:txBody>
          <a:bodyPr rtlCol="0" anchor="b">
            <a:normAutofit/>
          </a:bodyPr>
          <a:lstStyle>
            <a:lvl1pPr algn="l">
              <a:defRPr sz="2601"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p:cNvSpPr>
            <a:spLocks noGrp="1"/>
          </p:cNvSpPr>
          <p:nvPr>
            <p:ph idx="1" hasCustomPrompt="1"/>
          </p:nvPr>
        </p:nvSpPr>
        <p:spPr>
          <a:xfrm>
            <a:off x="1212509" y="1293495"/>
            <a:ext cx="4533176" cy="4023360"/>
          </a:xfrm>
        </p:spPr>
        <p:txBody>
          <a:bodyPr rtlCol="0">
            <a:normAutofit/>
          </a:bodyPr>
          <a:lstStyle>
            <a:lvl1pPr>
              <a:defRPr sz="1625">
                <a:latin typeface="Microsoft JhengHei UI" panose="020B0604030504040204" pitchFamily="34" charset="-120"/>
                <a:ea typeface="Microsoft JhengHei UI" panose="020B0604030504040204" pitchFamily="34" charset="-120"/>
              </a:defRPr>
            </a:lvl1pPr>
            <a:lvl2pPr>
              <a:defRPr sz="1463">
                <a:latin typeface="Microsoft JhengHei UI" panose="020B0604030504040204" pitchFamily="34" charset="-120"/>
                <a:ea typeface="Microsoft JhengHei UI" panose="020B0604030504040204" pitchFamily="34" charset="-120"/>
              </a:defRPr>
            </a:lvl2pPr>
            <a:lvl3pPr>
              <a:defRPr sz="1300">
                <a:latin typeface="Microsoft JhengHei UI" panose="020B0604030504040204" pitchFamily="34" charset="-120"/>
                <a:ea typeface="Microsoft JhengHei UI" panose="020B0604030504040204" pitchFamily="34" charset="-120"/>
              </a:defRPr>
            </a:lvl3pPr>
            <a:lvl4pPr>
              <a:defRPr sz="1138">
                <a:latin typeface="Microsoft JhengHei UI" panose="020B0604030504040204" pitchFamily="34" charset="-120"/>
                <a:ea typeface="Microsoft JhengHei UI" panose="020B0604030504040204" pitchFamily="34" charset="-120"/>
              </a:defRPr>
            </a:lvl4pPr>
            <a:lvl5pPr>
              <a:defRPr sz="1138">
                <a:latin typeface="Microsoft JhengHei UI" panose="020B0604030504040204" pitchFamily="34" charset="-120"/>
                <a:ea typeface="Microsoft JhengHei UI" panose="020B0604030504040204" pitchFamily="34" charset="-120"/>
              </a:defRPr>
            </a:lvl5pPr>
            <a:lvl6pPr>
              <a:defRPr sz="1138"/>
            </a:lvl6pPr>
            <a:lvl7pPr>
              <a:defRPr sz="1138"/>
            </a:lvl7pPr>
            <a:lvl8pPr>
              <a:defRPr sz="1138"/>
            </a:lvl8pPr>
            <a:lvl9pPr>
              <a:defRPr sz="1138"/>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p:cNvSpPr>
            <a:spLocks noGrp="1"/>
          </p:cNvSpPr>
          <p:nvPr>
            <p:ph type="body" sz="half" idx="2" hasCustomPrompt="1"/>
          </p:nvPr>
        </p:nvSpPr>
        <p:spPr>
          <a:xfrm>
            <a:off x="6439288" y="3536830"/>
            <a:ext cx="2539074" cy="1797169"/>
          </a:xfrm>
        </p:spPr>
        <p:txBody>
          <a:bodyPr rtlCol="0">
            <a:normAutofit/>
          </a:bodyPr>
          <a:lstStyle>
            <a:lvl1pPr marL="0" indent="0">
              <a:spcBef>
                <a:spcPts val="650"/>
              </a:spcBef>
              <a:buNone/>
              <a:defRPr sz="1300">
                <a:latin typeface="Microsoft JhengHei UI" panose="020B0604030504040204" pitchFamily="34" charset="-120"/>
                <a:ea typeface="Microsoft JhengHei UI" panose="020B0604030504040204" pitchFamily="34" charset="-120"/>
              </a:defRPr>
            </a:lvl1pPr>
            <a:lvl2pPr marL="371566" indent="0">
              <a:buNone/>
              <a:defRPr sz="975"/>
            </a:lvl2pPr>
            <a:lvl3pPr marL="743133" indent="0">
              <a:buNone/>
              <a:defRPr sz="813"/>
            </a:lvl3pPr>
            <a:lvl4pPr marL="1114699" indent="0">
              <a:buNone/>
              <a:defRPr sz="731"/>
            </a:lvl4pPr>
            <a:lvl5pPr marL="1486266" indent="0">
              <a:buNone/>
              <a:defRPr sz="731"/>
            </a:lvl5pPr>
            <a:lvl6pPr marL="1857832" indent="0">
              <a:buNone/>
              <a:defRPr sz="731"/>
            </a:lvl6pPr>
            <a:lvl7pPr marL="2229399" indent="0">
              <a:buNone/>
              <a:defRPr sz="731"/>
            </a:lvl7pPr>
            <a:lvl8pPr marL="2600965" indent="0">
              <a:buNone/>
              <a:defRPr sz="731"/>
            </a:lvl8pPr>
            <a:lvl9pPr marL="2972532" indent="0">
              <a:buNone/>
              <a:defRPr sz="731"/>
            </a:lvl9pPr>
          </a:lstStyle>
          <a:p>
            <a:pPr lvl="0" rtl="0"/>
            <a:r>
              <a:rPr lang="zh-TW" altLang="en-US" noProof="0"/>
              <a:t>按一下以編輯母片文字樣式</a:t>
            </a:r>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框架"/>
          <p:cNvSpPr/>
          <p:nvPr/>
        </p:nvSpPr>
        <p:spPr>
          <a:xfrm>
            <a:off x="989566" y="1019175"/>
            <a:ext cx="4979062"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6439288" y="1371600"/>
            <a:ext cx="2539074" cy="2057400"/>
          </a:xfrm>
        </p:spPr>
        <p:txBody>
          <a:bodyPr rtlCol="0" anchor="b">
            <a:normAutofit/>
          </a:bodyPr>
          <a:lstStyle>
            <a:lvl1pPr algn="l">
              <a:defRPr sz="2601" b="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圖片版面配置區 2" descr="要新增影像的空白預留位置。按一下預留位置，然後選取您要新增的影像"/>
          <p:cNvSpPr>
            <a:spLocks noGrp="1"/>
          </p:cNvSpPr>
          <p:nvPr>
            <p:ph type="pic" idx="1"/>
          </p:nvPr>
        </p:nvSpPr>
        <p:spPr>
          <a:xfrm>
            <a:off x="1138195" y="1202055"/>
            <a:ext cx="4681804" cy="4206240"/>
          </a:xfrm>
          <a:solidFill>
            <a:schemeClr val="bg1">
              <a:lumMod val="95000"/>
            </a:schemeClr>
          </a:solidFill>
        </p:spPr>
        <p:txBody>
          <a:bodyPr tIns="914400" rtlCol="0">
            <a:normAutofit/>
          </a:bodyPr>
          <a:lstStyle>
            <a:lvl1pPr marL="0" indent="0" algn="ctr">
              <a:spcBef>
                <a:spcPts val="0"/>
              </a:spcBef>
              <a:buNone/>
              <a:defRPr sz="1950">
                <a:latin typeface="Microsoft JhengHei UI" panose="020B0604030504040204" pitchFamily="34" charset="-120"/>
                <a:ea typeface="Microsoft JhengHei UI" panose="020B0604030504040204" pitchFamily="34" charset="-120"/>
              </a:defRPr>
            </a:lvl1pPr>
            <a:lvl2pPr marL="371566" indent="0">
              <a:buNone/>
              <a:defRPr sz="2276"/>
            </a:lvl2pPr>
            <a:lvl3pPr marL="743133" indent="0">
              <a:buNone/>
              <a:defRPr sz="1950"/>
            </a:lvl3pPr>
            <a:lvl4pPr marL="1114699" indent="0">
              <a:buNone/>
              <a:defRPr sz="1625"/>
            </a:lvl4pPr>
            <a:lvl5pPr marL="1486266" indent="0">
              <a:buNone/>
              <a:defRPr sz="1625"/>
            </a:lvl5pPr>
            <a:lvl6pPr marL="1857832" indent="0">
              <a:buNone/>
              <a:defRPr sz="1625"/>
            </a:lvl6pPr>
            <a:lvl7pPr marL="2229399" indent="0">
              <a:buNone/>
              <a:defRPr sz="1625"/>
            </a:lvl7pPr>
            <a:lvl8pPr marL="2600965" indent="0">
              <a:buNone/>
              <a:defRPr sz="1625"/>
            </a:lvl8pPr>
            <a:lvl9pPr marL="2972532" indent="0">
              <a:buNone/>
              <a:defRPr sz="1625"/>
            </a:lvl9pPr>
          </a:lstStyle>
          <a:p>
            <a:pPr rtl="0"/>
            <a:r>
              <a:rPr lang="zh-TW" altLang="en-US" noProof="0"/>
              <a:t>按一下圖示以新增圖片</a:t>
            </a:r>
          </a:p>
        </p:txBody>
      </p:sp>
      <p:sp>
        <p:nvSpPr>
          <p:cNvPr id="4" name="文字預留位置 3"/>
          <p:cNvSpPr>
            <a:spLocks noGrp="1"/>
          </p:cNvSpPr>
          <p:nvPr>
            <p:ph type="body" sz="half" idx="2" hasCustomPrompt="1"/>
          </p:nvPr>
        </p:nvSpPr>
        <p:spPr>
          <a:xfrm>
            <a:off x="6439288" y="3536830"/>
            <a:ext cx="2539074" cy="1797171"/>
          </a:xfrm>
        </p:spPr>
        <p:txBody>
          <a:bodyPr rtlCol="0">
            <a:normAutofit/>
          </a:bodyPr>
          <a:lstStyle>
            <a:lvl1pPr marL="0" indent="0">
              <a:spcBef>
                <a:spcPts val="650"/>
              </a:spcBef>
              <a:buNone/>
              <a:defRPr sz="1300">
                <a:latin typeface="Microsoft JhengHei UI" panose="020B0604030504040204" pitchFamily="34" charset="-120"/>
                <a:ea typeface="Microsoft JhengHei UI" panose="020B0604030504040204" pitchFamily="34" charset="-120"/>
              </a:defRPr>
            </a:lvl1pPr>
            <a:lvl2pPr marL="371566" indent="0">
              <a:buNone/>
              <a:defRPr sz="975"/>
            </a:lvl2pPr>
            <a:lvl3pPr marL="743133" indent="0">
              <a:buNone/>
              <a:defRPr sz="813"/>
            </a:lvl3pPr>
            <a:lvl4pPr marL="1114699" indent="0">
              <a:buNone/>
              <a:defRPr sz="731"/>
            </a:lvl4pPr>
            <a:lvl5pPr marL="1486266" indent="0">
              <a:buNone/>
              <a:defRPr sz="731"/>
            </a:lvl5pPr>
            <a:lvl6pPr marL="1857832" indent="0">
              <a:buNone/>
              <a:defRPr sz="731"/>
            </a:lvl6pPr>
            <a:lvl7pPr marL="2229399" indent="0">
              <a:buNone/>
              <a:defRPr sz="731"/>
            </a:lvl7pPr>
            <a:lvl8pPr marL="2600965" indent="0">
              <a:buNone/>
              <a:defRPr sz="731"/>
            </a:lvl8pPr>
            <a:lvl9pPr marL="2972532" indent="0">
              <a:buNone/>
              <a:defRPr sz="731"/>
            </a:lvl9pPr>
          </a:lstStyle>
          <a:p>
            <a:pPr lvl="0" rtl="0"/>
            <a:r>
              <a:rPr lang="zh-TW" altLang="en-US" noProof="0"/>
              <a:t>按一下以編輯母片文字樣式</a:t>
            </a:r>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底端圖形"/>
          <p:cNvGrpSpPr/>
          <p:nvPr/>
        </p:nvGrpSpPr>
        <p:grpSpPr>
          <a:xfrm>
            <a:off x="0" y="6309360"/>
            <a:ext cx="9907143" cy="548640"/>
            <a:chOff x="0" y="6309360"/>
            <a:chExt cx="12190231" cy="548640"/>
          </a:xfrm>
        </p:grpSpPr>
        <p:sp>
          <p:nvSpPr>
            <p:cNvPr id="7" name="矩形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grpSp>
      <p:grpSp>
        <p:nvGrpSpPr>
          <p:cNvPr id="10" name="頂端圖形"/>
          <p:cNvGrpSpPr/>
          <p:nvPr/>
        </p:nvGrpSpPr>
        <p:grpSpPr>
          <a:xfrm>
            <a:off x="1040" y="0"/>
            <a:ext cx="9906103" cy="320040"/>
            <a:chOff x="1279" y="0"/>
            <a:chExt cx="12188952" cy="320040"/>
          </a:xfrm>
        </p:grpSpPr>
        <p:sp>
          <p:nvSpPr>
            <p:cNvPr id="11" name="矩形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12" name="矩形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sp>
          <p:nvSpPr>
            <p:cNvPr id="13" name="矩形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463" noProof="0">
                <a:latin typeface="Microsoft JhengHei UI" panose="020B0604030504040204" pitchFamily="34" charset="-120"/>
                <a:ea typeface="Microsoft JhengHei UI" panose="020B0604030504040204" pitchFamily="34" charset="-120"/>
              </a:endParaRPr>
            </a:p>
          </p:txBody>
        </p:sp>
      </p:grpSp>
      <p:sp>
        <p:nvSpPr>
          <p:cNvPr id="2" name="標題預留位置 1"/>
          <p:cNvSpPr>
            <a:spLocks noGrp="1"/>
          </p:cNvSpPr>
          <p:nvPr>
            <p:ph type="title"/>
          </p:nvPr>
        </p:nvSpPr>
        <p:spPr>
          <a:xfrm>
            <a:off x="1237659" y="609600"/>
            <a:ext cx="7431060" cy="10668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237659" y="1905001"/>
            <a:ext cx="7431060" cy="3697465"/>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5" name="頁尾預留位置 4"/>
          <p:cNvSpPr>
            <a:spLocks noGrp="1"/>
          </p:cNvSpPr>
          <p:nvPr>
            <p:ph type="ftr" sz="quarter" idx="3"/>
          </p:nvPr>
        </p:nvSpPr>
        <p:spPr bwMode="auto">
          <a:xfrm>
            <a:off x="1225161" y="6516865"/>
            <a:ext cx="4926776" cy="228600"/>
          </a:xfrm>
          <a:prstGeom prst="rect">
            <a:avLst/>
          </a:prstGeom>
        </p:spPr>
        <p:txBody>
          <a:bodyPr vert="horz" lIns="91440" tIns="45720" rIns="91440" bIns="45720" rtlCol="0" anchor="ctr"/>
          <a:lstStyle>
            <a:lvl1pPr algn="l">
              <a:defRPr sz="894" cap="all" baseline="0">
                <a:solidFill>
                  <a:schemeClr val="bg1"/>
                </a:solidFill>
                <a:latin typeface="Microsoft JhengHei UI" panose="020B0604030504040204" pitchFamily="34" charset="-120"/>
                <a:ea typeface="Microsoft JhengHei UI" panose="020B0604030504040204" pitchFamily="34" charset="-120"/>
              </a:defRPr>
            </a:lvl1pPr>
          </a:lstStyle>
          <a:p>
            <a:r>
              <a:rPr lang="en-US" altLang="zh-TW" noProof="0"/>
              <a:t>108</a:t>
            </a:r>
            <a:r>
              <a:rPr lang="zh-TW" altLang="en-US" noProof="0"/>
              <a:t>年度連江建築執照缺失、施竣工查驗暨相關勘（查）驗及準則之合約業務執行</a:t>
            </a:r>
          </a:p>
        </p:txBody>
      </p:sp>
      <p:sp>
        <p:nvSpPr>
          <p:cNvPr id="4" name="日期預留位置 3"/>
          <p:cNvSpPr>
            <a:spLocks noGrp="1"/>
          </p:cNvSpPr>
          <p:nvPr>
            <p:ph type="dt" sz="half" idx="2"/>
          </p:nvPr>
        </p:nvSpPr>
        <p:spPr bwMode="auto">
          <a:xfrm>
            <a:off x="6497112" y="6516865"/>
            <a:ext cx="1078974" cy="228600"/>
          </a:xfrm>
          <a:prstGeom prst="rect">
            <a:avLst/>
          </a:prstGeom>
        </p:spPr>
        <p:txBody>
          <a:bodyPr vert="horz" lIns="91440" tIns="45720" rIns="91440" bIns="45720" rtlCol="0" anchor="ctr"/>
          <a:lstStyle>
            <a:lvl1pPr algn="r">
              <a:defRPr sz="894">
                <a:solidFill>
                  <a:schemeClr val="bg1"/>
                </a:solidFill>
                <a:latin typeface="Microsoft JhengHei UI" panose="020B0604030504040204" pitchFamily="34" charset="-120"/>
                <a:ea typeface="Microsoft JhengHei UI" panose="020B0604030504040204" pitchFamily="34" charset="-120"/>
              </a:defRPr>
            </a:lvl1pPr>
          </a:lstStyle>
          <a:p>
            <a:r>
              <a:rPr lang="en-US" altLang="zh-TW" noProof="0"/>
              <a:t>2019/7/12</a:t>
            </a:r>
            <a:endParaRPr lang="zh-TW" altLang="en-US" noProof="0"/>
          </a:p>
        </p:txBody>
      </p:sp>
      <p:sp>
        <p:nvSpPr>
          <p:cNvPr id="6" name="投影片編號預留位置 5"/>
          <p:cNvSpPr>
            <a:spLocks noGrp="1"/>
          </p:cNvSpPr>
          <p:nvPr>
            <p:ph type="sldNum" sz="quarter" idx="4"/>
          </p:nvPr>
        </p:nvSpPr>
        <p:spPr bwMode="auto">
          <a:xfrm>
            <a:off x="7907761" y="6516865"/>
            <a:ext cx="760957" cy="228600"/>
          </a:xfrm>
          <a:prstGeom prst="rect">
            <a:avLst/>
          </a:prstGeom>
        </p:spPr>
        <p:txBody>
          <a:bodyPr vert="horz" lIns="91440" tIns="45720" rIns="91440" bIns="45720" rtlCol="0" anchor="ctr"/>
          <a:lstStyle>
            <a:lvl1pPr algn="r">
              <a:defRPr sz="894">
                <a:solidFill>
                  <a:schemeClr val="bg1"/>
                </a:solidFill>
                <a:latin typeface="Microsoft JhengHei UI" panose="020B0604030504040204" pitchFamily="34" charset="-120"/>
                <a:ea typeface="Microsoft JhengHei UI" panose="020B0604030504040204" pitchFamily="34" charset="-120"/>
              </a:defRPr>
            </a:lvl1pPr>
          </a:lstStyle>
          <a:p>
            <a:fld id="{DF28FB93-0A08-4E7D-8E63-9EFA29F1E093}" type="slidenum">
              <a:rPr lang="en-US" altLang="zh-TW" noProof="0" smtClean="0"/>
              <a:pPr/>
              <a:t>‹#›</a:t>
            </a:fld>
            <a:endParaRPr lang="zh-TW" altLang="en-US" noProof="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743133" rtl="0" eaLnBrk="1" latinLnBrk="0" hangingPunct="1">
        <a:lnSpc>
          <a:spcPct val="90000"/>
        </a:lnSpc>
        <a:spcBef>
          <a:spcPct val="0"/>
        </a:spcBef>
        <a:buNone/>
        <a:defRPr sz="2601" kern="1200">
          <a:solidFill>
            <a:schemeClr val="accent1">
              <a:lumMod val="50000"/>
            </a:schemeClr>
          </a:solidFill>
          <a:latin typeface="標楷體" panose="03000509000000000000" pitchFamily="65" charset="-120"/>
          <a:ea typeface="標楷體" panose="03000509000000000000" pitchFamily="65" charset="-120"/>
          <a:cs typeface="+mj-cs"/>
        </a:defRPr>
      </a:lvl1pPr>
    </p:titleStyle>
    <p:bodyStyle>
      <a:lvl1pPr marL="222940" indent="-222940" algn="l" defTabSz="743133" rtl="0" eaLnBrk="1" latinLnBrk="0" hangingPunct="1">
        <a:lnSpc>
          <a:spcPct val="90000"/>
        </a:lnSpc>
        <a:spcBef>
          <a:spcPts val="1463"/>
        </a:spcBef>
        <a:buClr>
          <a:schemeClr val="tx1"/>
        </a:buClr>
        <a:buSzPct val="80000"/>
        <a:buFont typeface="Wingdings" pitchFamily="2" charset="2"/>
        <a:buChar char="§"/>
        <a:defRPr sz="1950" kern="1200">
          <a:solidFill>
            <a:schemeClr val="tx1"/>
          </a:solidFill>
          <a:latin typeface="標楷體" panose="03000509000000000000" pitchFamily="65" charset="-120"/>
          <a:ea typeface="標楷體" panose="03000509000000000000" pitchFamily="65" charset="-120"/>
          <a:cs typeface="+mn-cs"/>
        </a:defRPr>
      </a:lvl1pPr>
      <a:lvl2pPr marL="445880" indent="-185783" algn="l" defTabSz="743133" rtl="0" eaLnBrk="1" latinLnBrk="0" hangingPunct="1">
        <a:lnSpc>
          <a:spcPct val="90000"/>
        </a:lnSpc>
        <a:spcBef>
          <a:spcPts val="813"/>
        </a:spcBef>
        <a:buClr>
          <a:schemeClr val="tx1"/>
        </a:buClr>
        <a:buSzPct val="100000"/>
        <a:buFont typeface="Arial" pitchFamily="34" charset="0"/>
        <a:buChar char="–"/>
        <a:defRPr sz="1625" kern="1200">
          <a:solidFill>
            <a:schemeClr val="tx1"/>
          </a:solidFill>
          <a:latin typeface="標楷體" panose="03000509000000000000" pitchFamily="65" charset="-120"/>
          <a:ea typeface="標楷體" panose="03000509000000000000" pitchFamily="65" charset="-120"/>
          <a:cs typeface="+mn-cs"/>
        </a:defRPr>
      </a:lvl2pPr>
      <a:lvl3pPr marL="668820" indent="-185783" algn="l" defTabSz="743133" rtl="0" eaLnBrk="1" latinLnBrk="0" hangingPunct="1">
        <a:lnSpc>
          <a:spcPct val="90000"/>
        </a:lnSpc>
        <a:spcBef>
          <a:spcPts val="650"/>
        </a:spcBef>
        <a:buClr>
          <a:schemeClr val="tx1"/>
        </a:buClr>
        <a:buSzPct val="80000"/>
        <a:buFont typeface="Wingdings" pitchFamily="2" charset="2"/>
        <a:buChar char="§"/>
        <a:defRPr sz="1463" kern="1200">
          <a:solidFill>
            <a:schemeClr val="tx1"/>
          </a:solidFill>
          <a:latin typeface="標楷體" panose="03000509000000000000" pitchFamily="65" charset="-120"/>
          <a:ea typeface="標楷體" panose="03000509000000000000" pitchFamily="65" charset="-120"/>
          <a:cs typeface="+mn-cs"/>
        </a:defRPr>
      </a:lvl3pPr>
      <a:lvl4pPr marL="891759" indent="-185783" algn="l" defTabSz="743133" rtl="0" eaLnBrk="1" latinLnBrk="0" hangingPunct="1">
        <a:lnSpc>
          <a:spcPct val="90000"/>
        </a:lnSpc>
        <a:spcBef>
          <a:spcPts val="650"/>
        </a:spcBef>
        <a:buClr>
          <a:schemeClr val="tx1"/>
        </a:buClr>
        <a:buSzPct val="100000"/>
        <a:buFont typeface="Arial" pitchFamily="34" charset="0"/>
        <a:buChar char="–"/>
        <a:defRPr sz="1300" kern="1200">
          <a:solidFill>
            <a:schemeClr val="tx1"/>
          </a:solidFill>
          <a:latin typeface="標楷體" panose="03000509000000000000" pitchFamily="65" charset="-120"/>
          <a:ea typeface="標楷體" panose="03000509000000000000" pitchFamily="65" charset="-120"/>
          <a:cs typeface="+mn-cs"/>
        </a:defRPr>
      </a:lvl4pPr>
      <a:lvl5pPr marL="1077543" indent="-185783" algn="l" defTabSz="743133" rtl="0" eaLnBrk="1" latinLnBrk="0" hangingPunct="1">
        <a:lnSpc>
          <a:spcPct val="90000"/>
        </a:lnSpc>
        <a:spcBef>
          <a:spcPts val="650"/>
        </a:spcBef>
        <a:buClr>
          <a:schemeClr val="tx1"/>
        </a:buClr>
        <a:buSzPct val="80000"/>
        <a:buFont typeface="Wingdings" pitchFamily="2" charset="2"/>
        <a:buChar char="§"/>
        <a:defRPr sz="1300" kern="1200">
          <a:solidFill>
            <a:schemeClr val="tx1"/>
          </a:solidFill>
          <a:latin typeface="標楷體" panose="03000509000000000000" pitchFamily="65" charset="-120"/>
          <a:ea typeface="標楷體" panose="03000509000000000000" pitchFamily="65" charset="-120"/>
          <a:cs typeface="+mn-cs"/>
        </a:defRPr>
      </a:lvl5pPr>
      <a:lvl6pPr marL="1263326" indent="-185783" algn="l" defTabSz="743133" rtl="0" eaLnBrk="1" latinLnBrk="0" hangingPunct="1">
        <a:lnSpc>
          <a:spcPct val="90000"/>
        </a:lnSpc>
        <a:spcBef>
          <a:spcPts val="650"/>
        </a:spcBef>
        <a:buClr>
          <a:schemeClr val="tx1"/>
        </a:buClr>
        <a:buSzPct val="100000"/>
        <a:buFont typeface="Arial" pitchFamily="34" charset="0"/>
        <a:buChar char="–"/>
        <a:defRPr sz="1300" kern="1200">
          <a:solidFill>
            <a:schemeClr val="tx1"/>
          </a:solidFill>
          <a:latin typeface="+mn-lt"/>
          <a:ea typeface="+mn-ea"/>
          <a:cs typeface="+mn-cs"/>
        </a:defRPr>
      </a:lvl6pPr>
      <a:lvl7pPr marL="1449109" indent="-185783" algn="l" defTabSz="743133" rtl="0" eaLnBrk="1" latinLnBrk="0" hangingPunct="1">
        <a:lnSpc>
          <a:spcPct val="90000"/>
        </a:lnSpc>
        <a:spcBef>
          <a:spcPts val="650"/>
        </a:spcBef>
        <a:buClr>
          <a:schemeClr val="tx1"/>
        </a:buClr>
        <a:buSzPct val="80000"/>
        <a:buFont typeface="Wingdings" pitchFamily="2" charset="2"/>
        <a:buChar char="§"/>
        <a:defRPr sz="1300" kern="1200">
          <a:solidFill>
            <a:schemeClr val="tx1"/>
          </a:solidFill>
          <a:latin typeface="+mn-lt"/>
          <a:ea typeface="+mn-ea"/>
          <a:cs typeface="+mn-cs"/>
        </a:defRPr>
      </a:lvl7pPr>
      <a:lvl8pPr marL="1634892" indent="-185783" algn="l" defTabSz="743133" rtl="0" eaLnBrk="1" latinLnBrk="0" hangingPunct="1">
        <a:lnSpc>
          <a:spcPct val="90000"/>
        </a:lnSpc>
        <a:spcBef>
          <a:spcPts val="650"/>
        </a:spcBef>
        <a:buClr>
          <a:schemeClr val="tx1"/>
        </a:buClr>
        <a:buSzPct val="100000"/>
        <a:buFont typeface="Arial" pitchFamily="34" charset="0"/>
        <a:buChar char="–"/>
        <a:defRPr sz="1300" kern="1200">
          <a:solidFill>
            <a:schemeClr val="tx1"/>
          </a:solidFill>
          <a:latin typeface="+mn-lt"/>
          <a:ea typeface="+mn-ea"/>
          <a:cs typeface="+mn-cs"/>
        </a:defRPr>
      </a:lvl8pPr>
      <a:lvl9pPr marL="1820676" indent="-185783" algn="l" defTabSz="743133" rtl="0" eaLnBrk="1" latinLnBrk="0" hangingPunct="1">
        <a:lnSpc>
          <a:spcPct val="90000"/>
        </a:lnSpc>
        <a:spcBef>
          <a:spcPts val="650"/>
        </a:spcBef>
        <a:buClr>
          <a:schemeClr val="tx1"/>
        </a:buClr>
        <a:buSzPct val="80000"/>
        <a:buFont typeface="Wingdings" pitchFamily="2" charset="2"/>
        <a:buChar char="§"/>
        <a:defRPr sz="1300" kern="1200">
          <a:solidFill>
            <a:schemeClr val="tx1"/>
          </a:solidFill>
          <a:latin typeface="+mn-lt"/>
          <a:ea typeface="+mn-ea"/>
          <a:cs typeface="+mn-cs"/>
        </a:defRPr>
      </a:lvl9pPr>
    </p:bodyStyle>
    <p:otherStyle>
      <a:defPPr>
        <a:defRPr/>
      </a:defPPr>
      <a:lvl1pPr marL="0" algn="l" defTabSz="743133" rtl="0" eaLnBrk="1" latinLnBrk="0" hangingPunct="1">
        <a:defRPr sz="1463" kern="1200">
          <a:solidFill>
            <a:schemeClr val="tx1"/>
          </a:solidFill>
          <a:latin typeface="+mn-lt"/>
          <a:ea typeface="+mn-ea"/>
          <a:cs typeface="+mn-cs"/>
        </a:defRPr>
      </a:lvl1pPr>
      <a:lvl2pPr marL="371566" algn="l" defTabSz="743133" rtl="0" eaLnBrk="1" latinLnBrk="0" hangingPunct="1">
        <a:defRPr sz="1463" kern="1200">
          <a:solidFill>
            <a:schemeClr val="tx1"/>
          </a:solidFill>
          <a:latin typeface="+mn-lt"/>
          <a:ea typeface="+mn-ea"/>
          <a:cs typeface="+mn-cs"/>
        </a:defRPr>
      </a:lvl2pPr>
      <a:lvl3pPr marL="743133" algn="l" defTabSz="743133" rtl="0" eaLnBrk="1" latinLnBrk="0" hangingPunct="1">
        <a:defRPr sz="1463" kern="1200">
          <a:solidFill>
            <a:schemeClr val="tx1"/>
          </a:solidFill>
          <a:latin typeface="+mn-lt"/>
          <a:ea typeface="+mn-ea"/>
          <a:cs typeface="+mn-cs"/>
        </a:defRPr>
      </a:lvl3pPr>
      <a:lvl4pPr marL="1114699" algn="l" defTabSz="743133" rtl="0" eaLnBrk="1" latinLnBrk="0" hangingPunct="1">
        <a:defRPr sz="1463" kern="1200">
          <a:solidFill>
            <a:schemeClr val="tx1"/>
          </a:solidFill>
          <a:latin typeface="+mn-lt"/>
          <a:ea typeface="+mn-ea"/>
          <a:cs typeface="+mn-cs"/>
        </a:defRPr>
      </a:lvl4pPr>
      <a:lvl5pPr marL="1486266" algn="l" defTabSz="743133" rtl="0" eaLnBrk="1" latinLnBrk="0" hangingPunct="1">
        <a:defRPr sz="1463" kern="1200">
          <a:solidFill>
            <a:schemeClr val="tx1"/>
          </a:solidFill>
          <a:latin typeface="+mn-lt"/>
          <a:ea typeface="+mn-ea"/>
          <a:cs typeface="+mn-cs"/>
        </a:defRPr>
      </a:lvl5pPr>
      <a:lvl6pPr marL="1857832" algn="l" defTabSz="743133" rtl="0" eaLnBrk="1" latinLnBrk="0" hangingPunct="1">
        <a:defRPr sz="1463" kern="1200">
          <a:solidFill>
            <a:schemeClr val="tx1"/>
          </a:solidFill>
          <a:latin typeface="+mn-lt"/>
          <a:ea typeface="+mn-ea"/>
          <a:cs typeface="+mn-cs"/>
        </a:defRPr>
      </a:lvl6pPr>
      <a:lvl7pPr marL="2229399" algn="l" defTabSz="743133" rtl="0" eaLnBrk="1" latinLnBrk="0" hangingPunct="1">
        <a:defRPr sz="1463" kern="1200">
          <a:solidFill>
            <a:schemeClr val="tx1"/>
          </a:solidFill>
          <a:latin typeface="+mn-lt"/>
          <a:ea typeface="+mn-ea"/>
          <a:cs typeface="+mn-cs"/>
        </a:defRPr>
      </a:lvl7pPr>
      <a:lvl8pPr marL="2600965" algn="l" defTabSz="743133" rtl="0" eaLnBrk="1" latinLnBrk="0" hangingPunct="1">
        <a:defRPr sz="1463" kern="1200">
          <a:solidFill>
            <a:schemeClr val="tx1"/>
          </a:solidFill>
          <a:latin typeface="+mn-lt"/>
          <a:ea typeface="+mn-ea"/>
          <a:cs typeface="+mn-cs"/>
        </a:defRPr>
      </a:lvl8pPr>
      <a:lvl9pPr marL="2972532" algn="l" defTabSz="743133"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3522" y="2190427"/>
            <a:ext cx="8485652" cy="2167502"/>
          </a:xfrm>
        </p:spPr>
        <p:txBody>
          <a:bodyPr rtlCol="0">
            <a:normAutofit fontScale="90000"/>
          </a:bodyPr>
          <a:lstStyle/>
          <a:p>
            <a:pPr algn="ctr">
              <a:lnSpc>
                <a:spcPct val="100000"/>
              </a:lnSpc>
            </a:pPr>
            <a:r>
              <a:rPr lang="en-US" altLang="zh-TW" sz="3576" dirty="0">
                <a:latin typeface="標楷體" panose="03000509000000000000" pitchFamily="65" charset="-120"/>
                <a:ea typeface="標楷體" panose="03000509000000000000" pitchFamily="65" charset="-120"/>
              </a:rPr>
              <a:t>108</a:t>
            </a:r>
            <a:r>
              <a:rPr lang="zh-TW" altLang="en-US" sz="3576" dirty="0">
                <a:latin typeface="標楷體" panose="03000509000000000000" pitchFamily="65" charset="-120"/>
                <a:ea typeface="標楷體" panose="03000509000000000000" pitchFamily="65" charset="-120"/>
              </a:rPr>
              <a:t>年度連江建築執照抽查缺失</a:t>
            </a:r>
            <a:br>
              <a:rPr lang="en-US" altLang="zh-TW" sz="3576" dirty="0">
                <a:latin typeface="標楷體" panose="03000509000000000000" pitchFamily="65" charset="-120"/>
                <a:ea typeface="標楷體" panose="03000509000000000000" pitchFamily="65" charset="-120"/>
              </a:rPr>
            </a:br>
            <a:r>
              <a:rPr lang="zh-TW" altLang="en-US" sz="3576" dirty="0">
                <a:latin typeface="標楷體" panose="03000509000000000000" pitchFamily="65" charset="-120"/>
                <a:ea typeface="標楷體" panose="03000509000000000000" pitchFamily="65" charset="-120"/>
              </a:rPr>
              <a:t>施工勘驗及竣工查驗教育訓練</a:t>
            </a:r>
            <a:br>
              <a:rPr lang="en-US" altLang="zh-TW" sz="3576" dirty="0">
                <a:latin typeface="標楷體" panose="03000509000000000000" pitchFamily="65" charset="-120"/>
                <a:ea typeface="標楷體" panose="03000509000000000000" pitchFamily="65" charset="-120"/>
              </a:rPr>
            </a:br>
            <a:r>
              <a:rPr lang="zh-TW" altLang="en-US" sz="2519" dirty="0">
                <a:latin typeface="標楷體" panose="03000509000000000000" pitchFamily="65" charset="-120"/>
                <a:ea typeface="標楷體" panose="03000509000000000000" pitchFamily="65" charset="-120"/>
              </a:rPr>
              <a:t>相關勘（查）驗、勘檢、審（巡）查及查估作業規定及準則</a:t>
            </a:r>
            <a:br>
              <a:rPr lang="en-US" altLang="zh-TW" sz="3576" dirty="0">
                <a:latin typeface="標楷體" panose="03000509000000000000" pitchFamily="65" charset="-120"/>
                <a:ea typeface="標楷體" panose="03000509000000000000" pitchFamily="65" charset="-120"/>
              </a:rPr>
            </a:br>
            <a:r>
              <a:rPr lang="zh-TW" altLang="en-US" sz="3576" dirty="0">
                <a:solidFill>
                  <a:srgbClr val="FFFF00"/>
                </a:solidFill>
                <a:latin typeface="標楷體" panose="03000509000000000000" pitchFamily="65" charset="-120"/>
                <a:ea typeface="標楷體" panose="03000509000000000000" pitchFamily="65" charset="-120"/>
              </a:rPr>
              <a:t>施工勘驗及竣工查驗執行方式</a:t>
            </a:r>
          </a:p>
        </p:txBody>
      </p:sp>
      <p:sp>
        <p:nvSpPr>
          <p:cNvPr id="3" name="內容版面配置區 2"/>
          <p:cNvSpPr>
            <a:spLocks noGrp="1"/>
          </p:cNvSpPr>
          <p:nvPr>
            <p:ph type="subTitle" idx="1"/>
          </p:nvPr>
        </p:nvSpPr>
        <p:spPr>
          <a:xfrm>
            <a:off x="1225162" y="5009087"/>
            <a:ext cx="6688290" cy="585217"/>
          </a:xfrm>
        </p:spPr>
        <p:txBody>
          <a:bodyPr rtlCol="0">
            <a:normAutofit/>
          </a:bodyPr>
          <a:lstStyle/>
          <a:p>
            <a:pPr algn="ct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福建金門馬祖地區建築師公會</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梁貞誠</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p:cNvSpPr>
            <a:spLocks noGrp="1"/>
          </p:cNvSpPr>
          <p:nvPr>
            <p:ph idx="1"/>
          </p:nvPr>
        </p:nvSpPr>
        <p:spPr>
          <a:xfrm>
            <a:off x="1379862" y="1988841"/>
            <a:ext cx="7894313" cy="2952328"/>
          </a:xfrm>
        </p:spPr>
        <p:txBody>
          <a:bodyPr>
            <a:normAutofit/>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防火構造建築物內挑空部分，昇降階梯間，安全梯之樓梯間，升降機道垂直貫穿樓板之管道間區劃分隔應有一小時以上防火時效及遮煙性能。</a:t>
            </a:r>
            <a:endParaRPr lang="en-US" altLang="zh-TW" sz="2200" dirty="0">
              <a:solidFill>
                <a:schemeClr val="bg1">
                  <a:lumMod val="50000"/>
                </a:schemeClr>
              </a:solidFill>
              <a:cs typeface="Adobe 繁黑體 Std B"/>
            </a:endParaRPr>
          </a:p>
          <a:p>
            <a:pPr marL="0" indent="0">
              <a:lnSpc>
                <a:spcPct val="150000"/>
              </a:lnSpc>
              <a:spcBef>
                <a:spcPts val="1200"/>
              </a:spcBef>
              <a:buClr>
                <a:schemeClr val="tx1">
                  <a:lumMod val="50000"/>
                  <a:lumOff val="50000"/>
                </a:schemeClr>
              </a:buClr>
              <a:buNone/>
            </a:pPr>
            <a:r>
              <a:rPr lang="zh-TW" altLang="en-US" sz="2200" dirty="0">
                <a:solidFill>
                  <a:schemeClr val="bg1">
                    <a:lumMod val="50000"/>
                  </a:schemeClr>
                </a:solidFill>
                <a:cs typeface="Adobe 繁黑體 Std B"/>
              </a:rPr>
              <a:t> 除外部分</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避難層直上、下層之挑空</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牆面與天花板裝修以</a:t>
            </a:r>
            <a:r>
              <a:rPr lang="zh-TW" altLang="en-US" sz="2200">
                <a:solidFill>
                  <a:schemeClr val="bg1">
                    <a:lumMod val="50000"/>
                  </a:schemeClr>
                </a:solidFill>
                <a:cs typeface="Adobe 繁黑體 Std B"/>
              </a:rPr>
              <a:t>耐燃一</a:t>
            </a:r>
            <a:r>
              <a:rPr lang="zh-TW" altLang="en-US" sz="2200" dirty="0">
                <a:solidFill>
                  <a:schemeClr val="bg1">
                    <a:lumMod val="50000"/>
                  </a:schemeClr>
                </a:solidFill>
                <a:cs typeface="Adobe 繁黑體 Std B"/>
              </a:rPr>
              <a:t>級材料裝修</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a:t>
            </a:r>
            <a:endParaRPr lang="en-US" altLang="zh-TW" sz="2926" dirty="0">
              <a:solidFill>
                <a:schemeClr val="bg1">
                  <a:lumMod val="50000"/>
                </a:schemeClr>
              </a:solidFill>
              <a:cs typeface="Adobe 繁黑體 Std B"/>
            </a:endParaRPr>
          </a:p>
        </p:txBody>
      </p:sp>
      <p:sp>
        <p:nvSpPr>
          <p:cNvPr id="15" name="標題 2">
            <a:extLst>
              <a:ext uri="{FF2B5EF4-FFF2-40B4-BE49-F238E27FC236}">
                <a16:creationId xmlns:a16="http://schemas.microsoft.com/office/drawing/2014/main" id="{1AD672AC-1F30-4249-84F6-F4D475B28D9D}"/>
              </a:ext>
            </a:extLst>
          </p:cNvPr>
          <p:cNvSpPr>
            <a:spLocks noGrp="1"/>
          </p:cNvSpPr>
          <p:nvPr>
            <p:ph type="title"/>
          </p:nvPr>
        </p:nvSpPr>
        <p:spPr>
          <a:xfrm>
            <a:off x="1352550" y="549275"/>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6" name="Text Box 10">
            <a:extLst>
              <a:ext uri="{FF2B5EF4-FFF2-40B4-BE49-F238E27FC236}">
                <a16:creationId xmlns:a16="http://schemas.microsoft.com/office/drawing/2014/main" id="{12C81FC3-34C7-4318-83E3-EAF3D88213CD}"/>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1-6</a:t>
            </a:r>
          </a:p>
        </p:txBody>
      </p:sp>
    </p:spTree>
    <p:extLst>
      <p:ext uri="{BB962C8B-B14F-4D97-AF65-F5344CB8AC3E}">
        <p14:creationId xmlns:p14="http://schemas.microsoft.com/office/powerpoint/2010/main" val="88973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1352549" y="1988840"/>
            <a:ext cx="7921625" cy="2936835"/>
          </a:xfrm>
        </p:spPr>
        <p:txBody>
          <a:bodyPr>
            <a:normAutofit/>
          </a:bodyPr>
          <a:lstStyle/>
          <a:p>
            <a:pPr marL="0" indent="0">
              <a:lnSpc>
                <a:spcPct val="150000"/>
              </a:lnSpc>
              <a:spcBef>
                <a:spcPts val="1200"/>
              </a:spcBef>
              <a:buClr>
                <a:schemeClr val="tx1">
                  <a:lumMod val="50000"/>
                  <a:lumOff val="50000"/>
                </a:schemeClr>
              </a:buClr>
              <a:buNone/>
            </a:pPr>
            <a:r>
              <a:rPr lang="zh-TW" altLang="en-US" sz="2200" dirty="0">
                <a:solidFill>
                  <a:schemeClr val="bg1">
                    <a:lumMod val="50000"/>
                  </a:schemeClr>
                </a:solidFill>
                <a:cs typeface="Adobe 繁黑體 Std B"/>
              </a:rPr>
              <a:t>連跨樓層數在三層以下，且樓地板面積</a:t>
            </a:r>
            <a:r>
              <a:rPr lang="en-US" altLang="zh-TW" sz="2200" dirty="0">
                <a:solidFill>
                  <a:schemeClr val="bg1">
                    <a:lumMod val="50000"/>
                  </a:schemeClr>
                </a:solidFill>
                <a:cs typeface="Adobe 繁黑體 Std B"/>
              </a:rPr>
              <a:t>1500</a:t>
            </a:r>
            <a:r>
              <a:rPr lang="zh-TW" altLang="en-US" sz="2200" dirty="0">
                <a:solidFill>
                  <a:schemeClr val="bg1">
                    <a:lumMod val="50000"/>
                  </a:schemeClr>
                </a:solidFill>
                <a:cs typeface="Adobe 繁黑體 Std B"/>
              </a:rPr>
              <a:t>平方公尺以下挑空。</a:t>
            </a:r>
            <a:endParaRPr lang="en-US" altLang="zh-TW" sz="2200" dirty="0">
              <a:solidFill>
                <a:schemeClr val="bg1">
                  <a:lumMod val="50000"/>
                </a:schemeClr>
              </a:solidFill>
              <a:cs typeface="Adobe 繁黑體 Std B"/>
            </a:endParaRPr>
          </a:p>
          <a:p>
            <a:pPr marL="0" indent="0">
              <a:lnSpc>
                <a:spcPct val="150000"/>
              </a:lnSpc>
              <a:spcBef>
                <a:spcPts val="1200"/>
              </a:spcBef>
              <a:buClr>
                <a:schemeClr val="tx1">
                  <a:lumMod val="50000"/>
                  <a:lumOff val="50000"/>
                </a:schemeClr>
              </a:buClr>
              <a:buNone/>
            </a:pPr>
            <a:endParaRPr lang="en-US" altLang="zh-TW" sz="2200" dirty="0"/>
          </a:p>
          <a:p>
            <a:pPr marL="0" indent="0">
              <a:lnSpc>
                <a:spcPct val="150000"/>
              </a:lnSpc>
              <a:spcBef>
                <a:spcPts val="1200"/>
              </a:spcBef>
              <a:buClr>
                <a:schemeClr val="tx1">
                  <a:lumMod val="50000"/>
                  <a:lumOff val="50000"/>
                </a:schemeClr>
              </a:buClr>
              <a:buNone/>
            </a:pPr>
            <a:r>
              <a:rPr lang="zh-TW" altLang="en-US" sz="2200" dirty="0">
                <a:solidFill>
                  <a:schemeClr val="bg1">
                    <a:lumMod val="50000"/>
                  </a:schemeClr>
                </a:solidFill>
                <a:cs typeface="Adobe 繁黑體 Std B"/>
              </a:rPr>
              <a:t>應予區劃空間範圍內得設置公共廁所、公共電話等類似空間，其牆面及天花板裝修材料應為</a:t>
            </a:r>
            <a:r>
              <a:rPr lang="zh-TW" altLang="en-US" sz="2200" dirty="0">
                <a:solidFill>
                  <a:srgbClr val="FF0000"/>
                </a:solidFill>
                <a:cs typeface="Adobe 繁黑體 Std B"/>
              </a:rPr>
              <a:t>耐燃一級</a:t>
            </a:r>
            <a:r>
              <a:rPr lang="zh-TW" altLang="en-US" sz="2200" dirty="0">
                <a:solidFill>
                  <a:schemeClr val="bg1">
                    <a:lumMod val="50000"/>
                  </a:schemeClr>
                </a:solidFill>
                <a:cs typeface="Adobe 繁黑體 Std B"/>
              </a:rPr>
              <a:t>。</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79-2)</a:t>
            </a:r>
          </a:p>
          <a:p>
            <a:pPr marL="0" indent="0">
              <a:buClr>
                <a:schemeClr val="tx1">
                  <a:lumMod val="50000"/>
                  <a:lumOff val="50000"/>
                </a:schemeClr>
              </a:buClr>
              <a:buNone/>
            </a:pPr>
            <a:endParaRPr lang="zh-TW" altLang="en-US" sz="2800" dirty="0"/>
          </a:p>
        </p:txBody>
      </p:sp>
      <p:sp>
        <p:nvSpPr>
          <p:cNvPr id="14" name="標題 2">
            <a:extLst>
              <a:ext uri="{FF2B5EF4-FFF2-40B4-BE49-F238E27FC236}">
                <a16:creationId xmlns:a16="http://schemas.microsoft.com/office/drawing/2014/main" id="{A9267B26-5356-44DB-B70F-EF08E30932AA}"/>
              </a:ext>
            </a:extLst>
          </p:cNvPr>
          <p:cNvSpPr>
            <a:spLocks noGrp="1"/>
          </p:cNvSpPr>
          <p:nvPr>
            <p:ph type="title"/>
          </p:nvPr>
        </p:nvSpPr>
        <p:spPr>
          <a:xfrm>
            <a:off x="1352550" y="549275"/>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5" name="Text Box 10">
            <a:extLst>
              <a:ext uri="{FF2B5EF4-FFF2-40B4-BE49-F238E27FC236}">
                <a16:creationId xmlns:a16="http://schemas.microsoft.com/office/drawing/2014/main" id="{4D920172-0266-49F3-AB88-891B3DA11501}"/>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1-7</a:t>
            </a:r>
          </a:p>
        </p:txBody>
      </p:sp>
    </p:spTree>
    <p:extLst>
      <p:ext uri="{BB962C8B-B14F-4D97-AF65-F5344CB8AC3E}">
        <p14:creationId xmlns:p14="http://schemas.microsoft.com/office/powerpoint/2010/main" val="323148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p:cNvSpPr>
            <a:spLocks noGrp="1"/>
          </p:cNvSpPr>
          <p:nvPr>
            <p:ph idx="1"/>
          </p:nvPr>
        </p:nvSpPr>
        <p:spPr>
          <a:xfrm>
            <a:off x="1364201" y="2025549"/>
            <a:ext cx="7909974" cy="3203651"/>
          </a:xfrm>
        </p:spPr>
        <p:txBody>
          <a:bodyPr>
            <a:normAutofit/>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建築物之內部裝修材料其住宅</a:t>
            </a:r>
            <a:r>
              <a:rPr lang="en-US" altLang="zh-TW" sz="2200" dirty="0">
                <a:solidFill>
                  <a:schemeClr val="bg1">
                    <a:lumMod val="50000"/>
                  </a:schemeClr>
                </a:solidFill>
                <a:cs typeface="Adobe 繁黑體 Std B"/>
              </a:rPr>
              <a:t>(2</a:t>
            </a:r>
            <a:r>
              <a:rPr lang="zh-TW" altLang="en-US" sz="2200" dirty="0">
                <a:solidFill>
                  <a:schemeClr val="bg1">
                    <a:lumMod val="50000"/>
                  </a:schemeClr>
                </a:solidFill>
                <a:cs typeface="Adobe 繁黑體 Std B"/>
              </a:rPr>
              <a:t>層以上部分頂層除外</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使用燃燒設備之房間內部裝修材料應為耐燃二級以上。</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88)</a:t>
            </a:r>
          </a:p>
          <a:p>
            <a:pPr marL="0" indent="0">
              <a:lnSpc>
                <a:spcPct val="150000"/>
              </a:lnSpc>
              <a:spcBef>
                <a:spcPts val="1200"/>
              </a:spcBef>
              <a:buClr>
                <a:schemeClr val="tx1">
                  <a:lumMod val="50000"/>
                  <a:lumOff val="50000"/>
                </a:schemeClr>
              </a:buClr>
              <a:buNone/>
            </a:pPr>
            <a:endParaRPr lang="en-US" altLang="zh-TW" sz="2200" dirty="0">
              <a:solidFill>
                <a:schemeClr val="bg1">
                  <a:lumMod val="50000"/>
                </a:schemeClr>
              </a:solidFill>
              <a:cs typeface="Adobe 繁黑體 Std B"/>
            </a:endParaRPr>
          </a:p>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建築物各棟設置之安全梯，應至少有一座於各樓層僅設</a:t>
            </a:r>
            <a:r>
              <a:rPr lang="zh-TW" altLang="en-US" sz="2200" dirty="0">
                <a:solidFill>
                  <a:srgbClr val="FF0000"/>
                </a:solidFill>
                <a:cs typeface="Adobe 繁黑體 Std B"/>
              </a:rPr>
              <a:t>一處出入口且不得直接連接居室</a:t>
            </a:r>
            <a:r>
              <a:rPr lang="zh-TW" altLang="en-US" sz="2200" dirty="0">
                <a:solidFill>
                  <a:schemeClr val="bg1">
                    <a:lumMod val="50000"/>
                  </a:schemeClr>
                </a:solidFill>
                <a:cs typeface="Adobe 繁黑體 Std B"/>
              </a:rPr>
              <a:t>。</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97)</a:t>
            </a:r>
            <a:endParaRPr lang="en-US" altLang="zh-TW" sz="2800" dirty="0">
              <a:solidFill>
                <a:schemeClr val="bg1">
                  <a:lumMod val="50000"/>
                </a:schemeClr>
              </a:solidFill>
              <a:cs typeface="Adobe 繁黑體 Std B"/>
            </a:endParaRPr>
          </a:p>
          <a:p>
            <a:pPr>
              <a:buClr>
                <a:schemeClr val="tx1">
                  <a:lumMod val="50000"/>
                  <a:lumOff val="50000"/>
                </a:schemeClr>
              </a:buClr>
              <a:buFont typeface="Wingdings" panose="05000000000000000000" pitchFamily="2" charset="2"/>
              <a:buChar char="l"/>
            </a:pPr>
            <a:endParaRPr lang="zh-TW" altLang="en-US" sz="2800" dirty="0"/>
          </a:p>
        </p:txBody>
      </p:sp>
      <p:sp>
        <p:nvSpPr>
          <p:cNvPr id="15" name="標題 2">
            <a:extLst>
              <a:ext uri="{FF2B5EF4-FFF2-40B4-BE49-F238E27FC236}">
                <a16:creationId xmlns:a16="http://schemas.microsoft.com/office/drawing/2014/main" id="{485FC870-32CD-41A6-92DA-26A5E374FD13}"/>
              </a:ext>
            </a:extLst>
          </p:cNvPr>
          <p:cNvSpPr txBox="1">
            <a:spLocks/>
          </p:cNvSpPr>
          <p:nvPr/>
        </p:nvSpPr>
        <p:spPr>
          <a:xfrm>
            <a:off x="1352550" y="549275"/>
            <a:ext cx="7431060" cy="682424"/>
          </a:xfrm>
          <a:prstGeom prst="rect">
            <a:avLst/>
          </a:prstGeom>
        </p:spPr>
        <p:txBody>
          <a:bodyPr vert="horz" lIns="91440" tIns="45720" rIns="91440" bIns="45720" rtlCol="0" anchor="b">
            <a:normAutofit/>
          </a:bodyPr>
          <a:lstStyle>
            <a:lvl1pPr algn="l" defTabSz="743133" rtl="0" eaLnBrk="1" latinLnBrk="0" hangingPunct="1">
              <a:lnSpc>
                <a:spcPct val="90000"/>
              </a:lnSpc>
              <a:spcBef>
                <a:spcPct val="0"/>
              </a:spcBef>
              <a:buNone/>
              <a:defRPr sz="2601" kern="1200">
                <a:solidFill>
                  <a:schemeClr val="accent1">
                    <a:lumMod val="50000"/>
                  </a:schemeClr>
                </a:solidFill>
                <a:latin typeface="標楷體" panose="03000509000000000000" pitchFamily="65" charset="-120"/>
                <a:ea typeface="標楷體" panose="03000509000000000000" pitchFamily="65" charset="-120"/>
                <a:cs typeface="+mj-cs"/>
              </a:defRPr>
            </a:lvl1p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6" name="Text Box 10">
            <a:extLst>
              <a:ext uri="{FF2B5EF4-FFF2-40B4-BE49-F238E27FC236}">
                <a16:creationId xmlns:a16="http://schemas.microsoft.com/office/drawing/2014/main" id="{8DF7C6D9-9D1E-4F4C-9DF0-87516012B0AE}"/>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1-8</a:t>
            </a:r>
          </a:p>
        </p:txBody>
      </p:sp>
    </p:spTree>
    <p:extLst>
      <p:ext uri="{BB962C8B-B14F-4D97-AF65-F5344CB8AC3E}">
        <p14:creationId xmlns:p14="http://schemas.microsoft.com/office/powerpoint/2010/main" val="297060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1352549" y="1988840"/>
            <a:ext cx="7921625" cy="3240360"/>
          </a:xfrm>
        </p:spPr>
        <p:txBody>
          <a:bodyPr>
            <a:noAutofit/>
          </a:bodyPr>
          <a:lstStyle/>
          <a:p>
            <a:pPr>
              <a:lnSpc>
                <a:spcPct val="150000"/>
              </a:lnSpc>
              <a:spcBef>
                <a:spcPts val="1200"/>
              </a:spcBef>
              <a:buClr>
                <a:schemeClr val="tx1">
                  <a:lumMod val="50000"/>
                  <a:lumOff val="50000"/>
                </a:schemeClr>
              </a:buClr>
              <a:buFont typeface="Wingdings" panose="05000000000000000000" pitchFamily="2" charset="2"/>
              <a:buChar char="l"/>
            </a:pPr>
            <a:r>
              <a:rPr lang="en-US" altLang="zh-TW" sz="2200" dirty="0">
                <a:solidFill>
                  <a:schemeClr val="bg1">
                    <a:lumMod val="50000"/>
                  </a:schemeClr>
                </a:solidFill>
                <a:cs typeface="Adobe 繁黑體 Std B"/>
              </a:rPr>
              <a:t>F-2</a:t>
            </a:r>
            <a:r>
              <a:rPr lang="zh-TW" altLang="en-US" sz="2200" dirty="0">
                <a:solidFill>
                  <a:schemeClr val="bg1">
                    <a:lumMod val="50000"/>
                  </a:schemeClr>
                </a:solidFill>
                <a:cs typeface="Adobe 繁黑體 Std B"/>
              </a:rPr>
              <a:t>之機構、學校及</a:t>
            </a:r>
            <a:r>
              <a:rPr lang="en-US" altLang="zh-TW" sz="2200" dirty="0">
                <a:solidFill>
                  <a:schemeClr val="bg1">
                    <a:lumMod val="50000"/>
                  </a:schemeClr>
                </a:solidFill>
                <a:cs typeface="Adobe 繁黑體 Std B"/>
              </a:rPr>
              <a:t>F-1</a:t>
            </a:r>
            <a:r>
              <a:rPr lang="zh-TW" altLang="en-US" sz="2200" dirty="0">
                <a:solidFill>
                  <a:schemeClr val="bg1">
                    <a:lumMod val="50000"/>
                  </a:schemeClr>
                </a:solidFill>
                <a:cs typeface="Adobe 繁黑體 Std B"/>
              </a:rPr>
              <a:t>或</a:t>
            </a:r>
            <a:r>
              <a:rPr lang="en-US" altLang="zh-TW" sz="2200" dirty="0">
                <a:solidFill>
                  <a:schemeClr val="bg1">
                    <a:lumMod val="50000"/>
                  </a:schemeClr>
                </a:solidFill>
                <a:cs typeface="Adobe 繁黑體 Std B"/>
              </a:rPr>
              <a:t>H-1</a:t>
            </a:r>
            <a:r>
              <a:rPr lang="zh-TW" altLang="en-US" sz="2200" dirty="0">
                <a:solidFill>
                  <a:schemeClr val="bg1">
                    <a:lumMod val="50000"/>
                  </a:schemeClr>
                </a:solidFill>
                <a:cs typeface="Adobe 繁黑體 Std B"/>
              </a:rPr>
              <a:t>之護理之家，產後護理機構、老人福利機構及住宿型精神復健機構。</a:t>
            </a:r>
            <a:endParaRPr lang="en-US" altLang="zh-TW" sz="2200" dirty="0">
              <a:solidFill>
                <a:schemeClr val="bg1">
                  <a:lumMod val="50000"/>
                </a:schemeClr>
              </a:solidFill>
              <a:cs typeface="Adobe 繁黑體 Std B"/>
            </a:endParaRPr>
          </a:p>
          <a:p>
            <a:pPr marL="0" indent="0">
              <a:lnSpc>
                <a:spcPct val="150000"/>
              </a:lnSpc>
              <a:spcBef>
                <a:spcPts val="1200"/>
              </a:spcBef>
              <a:buClr>
                <a:schemeClr val="tx1">
                  <a:lumMod val="50000"/>
                  <a:lumOff val="50000"/>
                </a:schemeClr>
              </a:buClr>
              <a:buNone/>
            </a:pPr>
            <a:r>
              <a:rPr lang="zh-TW" altLang="en-US" sz="2200" dirty="0">
                <a:solidFill>
                  <a:schemeClr val="bg1">
                    <a:lumMod val="50000"/>
                  </a:schemeClr>
                </a:solidFill>
                <a:cs typeface="Adobe 繁黑體 Std B"/>
              </a:rPr>
              <a:t> 除避難層外，各樓層應以具</a:t>
            </a:r>
            <a:r>
              <a:rPr lang="en-US" altLang="zh-TW" sz="2200" dirty="0">
                <a:solidFill>
                  <a:schemeClr val="bg1">
                    <a:lumMod val="50000"/>
                  </a:schemeClr>
                </a:solidFill>
                <a:cs typeface="Adobe 繁黑體 Std B"/>
              </a:rPr>
              <a:t>1</a:t>
            </a:r>
            <a:r>
              <a:rPr lang="zh-TW" altLang="en-US" sz="2200" dirty="0">
                <a:solidFill>
                  <a:schemeClr val="bg1">
                    <a:lumMod val="50000"/>
                  </a:schemeClr>
                </a:solidFill>
                <a:cs typeface="Adobe 繁黑體 Std B"/>
              </a:rPr>
              <a:t>小時以上防火時效之牆壁及防火設備分隔為</a:t>
            </a:r>
            <a:r>
              <a:rPr lang="zh-TW" altLang="en-US" sz="2200" dirty="0">
                <a:solidFill>
                  <a:srgbClr val="FF0000"/>
                </a:solidFill>
                <a:cs typeface="Adobe 繁黑體 Std B"/>
              </a:rPr>
              <a:t>二個以上之區劃</a:t>
            </a:r>
            <a:r>
              <a:rPr lang="zh-TW" altLang="en-US" sz="2200" dirty="0">
                <a:solidFill>
                  <a:schemeClr val="bg1">
                    <a:lumMod val="50000"/>
                  </a:schemeClr>
                </a:solidFill>
                <a:cs typeface="Adobe 繁黑體 Std B"/>
              </a:rPr>
              <a:t>，其面積不得小於另一區劃面積之三分之一。</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99-1)</a:t>
            </a:r>
          </a:p>
        </p:txBody>
      </p:sp>
      <p:sp>
        <p:nvSpPr>
          <p:cNvPr id="14" name="標題 2">
            <a:extLst>
              <a:ext uri="{FF2B5EF4-FFF2-40B4-BE49-F238E27FC236}">
                <a16:creationId xmlns:a16="http://schemas.microsoft.com/office/drawing/2014/main" id="{9B7756A7-7EC6-4FC6-B794-79D11C04D2A4}"/>
              </a:ext>
            </a:extLst>
          </p:cNvPr>
          <p:cNvSpPr txBox="1">
            <a:spLocks/>
          </p:cNvSpPr>
          <p:nvPr/>
        </p:nvSpPr>
        <p:spPr>
          <a:xfrm>
            <a:off x="1352550" y="549275"/>
            <a:ext cx="7431060" cy="682424"/>
          </a:xfrm>
          <a:prstGeom prst="rect">
            <a:avLst/>
          </a:prstGeom>
        </p:spPr>
        <p:txBody>
          <a:bodyPr vert="horz" lIns="91440" tIns="45720" rIns="91440" bIns="45720" rtlCol="0" anchor="b">
            <a:normAutofit/>
          </a:bodyPr>
          <a:lstStyle>
            <a:lvl1pPr algn="l" defTabSz="743133" rtl="0" eaLnBrk="1" latinLnBrk="0" hangingPunct="1">
              <a:lnSpc>
                <a:spcPct val="90000"/>
              </a:lnSpc>
              <a:spcBef>
                <a:spcPct val="0"/>
              </a:spcBef>
              <a:buNone/>
              <a:defRPr sz="2601" kern="1200">
                <a:solidFill>
                  <a:schemeClr val="accent1">
                    <a:lumMod val="50000"/>
                  </a:schemeClr>
                </a:solidFill>
                <a:latin typeface="標楷體" panose="03000509000000000000" pitchFamily="65" charset="-120"/>
                <a:ea typeface="標楷體" panose="03000509000000000000" pitchFamily="65" charset="-120"/>
                <a:cs typeface="+mj-cs"/>
              </a:defRPr>
            </a:lvl1p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5" name="Text Box 10">
            <a:extLst>
              <a:ext uri="{FF2B5EF4-FFF2-40B4-BE49-F238E27FC236}">
                <a16:creationId xmlns:a16="http://schemas.microsoft.com/office/drawing/2014/main" id="{78E7B706-2DBF-4DEB-A270-382EE6AECBC8}"/>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1-9</a:t>
            </a:r>
          </a:p>
        </p:txBody>
      </p:sp>
    </p:spTree>
    <p:extLst>
      <p:ext uri="{BB962C8B-B14F-4D97-AF65-F5344CB8AC3E}">
        <p14:creationId xmlns:p14="http://schemas.microsoft.com/office/powerpoint/2010/main" val="280853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a:xfrm>
            <a:off x="1379480" y="2037467"/>
            <a:ext cx="7894695" cy="2903701"/>
          </a:xfrm>
        </p:spPr>
        <p:txBody>
          <a:bodyPr>
            <a:normAutofit/>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連江單行法令</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防空避難室可以抵繳代金。</a:t>
            </a:r>
            <a:endParaRPr lang="en-US" altLang="zh-TW" sz="2200" dirty="0">
              <a:solidFill>
                <a:schemeClr val="bg1">
                  <a:lumMod val="50000"/>
                </a:schemeClr>
              </a:solidFill>
              <a:cs typeface="Adobe 繁黑體 Std B"/>
            </a:endParaRPr>
          </a:p>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無障礙設計規範已於</a:t>
            </a:r>
            <a:r>
              <a:rPr lang="en-US" altLang="zh-TW" sz="2200" dirty="0">
                <a:solidFill>
                  <a:schemeClr val="bg1">
                    <a:lumMod val="50000"/>
                  </a:schemeClr>
                </a:solidFill>
                <a:cs typeface="Adobe 繁黑體 Std B"/>
              </a:rPr>
              <a:t>108.7.1</a:t>
            </a:r>
            <a:r>
              <a:rPr lang="zh-TW" altLang="en-US" sz="2200" dirty="0">
                <a:solidFill>
                  <a:schemeClr val="bg1">
                    <a:lumMod val="50000"/>
                  </a:schemeClr>
                </a:solidFill>
                <a:cs typeface="Adobe 繁黑體 Std B"/>
              </a:rPr>
              <a:t>發布新版本，請依新版審查，內政部函文無障礙設施應依設計繪製詳圖含立面並標示尺寸。</a:t>
            </a:r>
            <a:endParaRPr lang="en-US" altLang="zh-TW" sz="2200" dirty="0">
              <a:solidFill>
                <a:schemeClr val="bg1">
                  <a:lumMod val="50000"/>
                </a:schemeClr>
              </a:solidFill>
              <a:cs typeface="Adobe 繁黑體 Std B"/>
            </a:endParaRPr>
          </a:p>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無障礙樓梯兩端扶手延伸一階後水平延伸</a:t>
            </a:r>
            <a:r>
              <a:rPr lang="en-US" altLang="zh-TW" sz="2200" dirty="0">
                <a:solidFill>
                  <a:schemeClr val="bg1">
                    <a:lumMod val="50000"/>
                  </a:schemeClr>
                </a:solidFill>
                <a:cs typeface="Adobe 繁黑體 Std B"/>
              </a:rPr>
              <a:t>30</a:t>
            </a:r>
            <a:r>
              <a:rPr lang="zh-TW" altLang="en-US" sz="2200" dirty="0">
                <a:solidFill>
                  <a:schemeClr val="bg1">
                    <a:lumMod val="50000"/>
                  </a:schemeClr>
                </a:solidFill>
                <a:cs typeface="Adobe 繁黑體 Std B"/>
              </a:rPr>
              <a:t>公分。</a:t>
            </a:r>
            <a:endParaRPr lang="en-US" altLang="zh-TW" sz="2200" dirty="0">
              <a:solidFill>
                <a:schemeClr val="bg1">
                  <a:lumMod val="50000"/>
                </a:schemeClr>
              </a:solidFill>
              <a:cs typeface="Adobe 繁黑體 Std B"/>
            </a:endParaRPr>
          </a:p>
        </p:txBody>
      </p:sp>
      <p:sp>
        <p:nvSpPr>
          <p:cNvPr id="11" name="標題 2">
            <a:extLst>
              <a:ext uri="{FF2B5EF4-FFF2-40B4-BE49-F238E27FC236}">
                <a16:creationId xmlns:a16="http://schemas.microsoft.com/office/drawing/2014/main" id="{8816970E-51BE-497B-9349-6C107650FF9C}"/>
              </a:ext>
            </a:extLst>
          </p:cNvPr>
          <p:cNvSpPr>
            <a:spLocks noGrp="1"/>
          </p:cNvSpPr>
          <p:nvPr>
            <p:ph type="title"/>
          </p:nvPr>
        </p:nvSpPr>
        <p:spPr>
          <a:xfrm>
            <a:off x="1365471" y="573110"/>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2" name="Text Box 10">
            <a:extLst>
              <a:ext uri="{FF2B5EF4-FFF2-40B4-BE49-F238E27FC236}">
                <a16:creationId xmlns:a16="http://schemas.microsoft.com/office/drawing/2014/main" id="{871DE3BD-FD62-44ED-9386-3DEFA388F515}"/>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1-10</a:t>
            </a:r>
          </a:p>
        </p:txBody>
      </p:sp>
    </p:spTree>
    <p:extLst>
      <p:ext uri="{BB962C8B-B14F-4D97-AF65-F5344CB8AC3E}">
        <p14:creationId xmlns:p14="http://schemas.microsoft.com/office/powerpoint/2010/main" val="14566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1388609" y="1988840"/>
            <a:ext cx="7885566" cy="3796925"/>
          </a:xfrm>
        </p:spPr>
        <p:txBody>
          <a:bodyPr>
            <a:normAutofit fontScale="92500"/>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通路走廊平行開門</a:t>
            </a:r>
            <a:r>
              <a:rPr lang="en-US" altLang="zh-TW" sz="2200" dirty="0">
                <a:solidFill>
                  <a:schemeClr val="bg1">
                    <a:lumMod val="50000"/>
                  </a:schemeClr>
                </a:solidFill>
                <a:cs typeface="Adobe 繁黑體 Std B"/>
              </a:rPr>
              <a:t>:</a:t>
            </a:r>
            <a:r>
              <a:rPr lang="zh-TW" altLang="en-US" sz="2200" dirty="0">
                <a:solidFill>
                  <a:srgbClr val="FF0000"/>
                </a:solidFill>
                <a:cs typeface="Adobe 繁黑體 Std B"/>
              </a:rPr>
              <a:t>操作空間不得小於</a:t>
            </a:r>
            <a:r>
              <a:rPr lang="en-US" altLang="zh-TW" sz="2200" dirty="0">
                <a:solidFill>
                  <a:srgbClr val="FF0000"/>
                </a:solidFill>
                <a:cs typeface="Adobe 繁黑體 Std B"/>
              </a:rPr>
              <a:t>60</a:t>
            </a:r>
            <a:r>
              <a:rPr lang="zh-TW" altLang="en-US" sz="2200" dirty="0">
                <a:solidFill>
                  <a:srgbClr val="FF0000"/>
                </a:solidFill>
                <a:cs typeface="Adobe 繁黑體 Std B"/>
              </a:rPr>
              <a:t>公分</a:t>
            </a:r>
            <a:r>
              <a:rPr lang="zh-TW" altLang="en-US" sz="2200" dirty="0">
                <a:solidFill>
                  <a:schemeClr val="bg1">
                    <a:lumMod val="50000"/>
                  </a:schemeClr>
                </a:solidFill>
                <a:cs typeface="Adobe 繁黑體 Std B"/>
              </a:rPr>
              <a:t>，垂直開門不得小於</a:t>
            </a:r>
            <a:r>
              <a:rPr lang="en-US" altLang="zh-TW" sz="2200" dirty="0">
                <a:solidFill>
                  <a:schemeClr val="bg1">
                    <a:lumMod val="50000"/>
                  </a:schemeClr>
                </a:solidFill>
                <a:cs typeface="Adobe 繁黑體 Std B"/>
              </a:rPr>
              <a:t>45</a:t>
            </a:r>
            <a:r>
              <a:rPr lang="zh-TW" altLang="en-US" sz="2200" dirty="0">
                <a:solidFill>
                  <a:schemeClr val="bg1">
                    <a:lumMod val="50000"/>
                  </a:schemeClr>
                </a:solidFill>
                <a:cs typeface="Adobe 繁黑體 Std B"/>
              </a:rPr>
              <a:t>公分。</a:t>
            </a:r>
            <a:r>
              <a:rPr lang="en-US" altLang="zh-TW" sz="2200" dirty="0">
                <a:solidFill>
                  <a:schemeClr val="bg1">
                    <a:lumMod val="50000"/>
                  </a:schemeClr>
                </a:solidFill>
                <a:cs typeface="Adobe 繁黑體 Std B"/>
              </a:rPr>
              <a:t>(205.2.4)</a:t>
            </a:r>
          </a:p>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坡道、走廊高差</a:t>
            </a:r>
            <a:r>
              <a:rPr lang="en-US" altLang="zh-TW" sz="2200" dirty="0">
                <a:solidFill>
                  <a:schemeClr val="bg1">
                    <a:lumMod val="50000"/>
                  </a:schemeClr>
                </a:solidFill>
                <a:cs typeface="Adobe 繁黑體 Std B"/>
              </a:rPr>
              <a:t>75</a:t>
            </a:r>
            <a:r>
              <a:rPr lang="zh-TW" altLang="en-US" sz="2200" dirty="0">
                <a:solidFill>
                  <a:schemeClr val="bg1">
                    <a:lumMod val="50000"/>
                  </a:schemeClr>
                </a:solidFill>
                <a:cs typeface="Adobe 繁黑體 Std B"/>
              </a:rPr>
              <a:t>公分者須設置</a:t>
            </a:r>
            <a:r>
              <a:rPr lang="en-US" altLang="zh-TW" sz="2200" dirty="0">
                <a:solidFill>
                  <a:schemeClr val="bg1">
                    <a:lumMod val="50000"/>
                  </a:schemeClr>
                </a:solidFill>
                <a:cs typeface="Adobe 繁黑體 Std B"/>
              </a:rPr>
              <a:t>110</a:t>
            </a:r>
            <a:r>
              <a:rPr lang="zh-TW" altLang="en-US" sz="2200" dirty="0">
                <a:solidFill>
                  <a:schemeClr val="bg1">
                    <a:lumMod val="50000"/>
                  </a:schemeClr>
                </a:solidFill>
                <a:cs typeface="Adobe 繁黑體 Std B"/>
              </a:rPr>
              <a:t>公分以上之防護設施。坡道並</a:t>
            </a:r>
            <a:r>
              <a:rPr lang="zh-TW" altLang="en-US" sz="2200" dirty="0">
                <a:solidFill>
                  <a:srgbClr val="FF0000"/>
                </a:solidFill>
                <a:cs typeface="Adobe 繁黑體 Std B"/>
              </a:rPr>
              <a:t>另須設置扶手</a:t>
            </a:r>
            <a:r>
              <a:rPr lang="zh-TW" altLang="en-US" sz="2200" dirty="0">
                <a:solidFill>
                  <a:schemeClr val="bg1">
                    <a:lumMod val="50000"/>
                  </a:schemeClr>
                </a:solidFill>
                <a:cs typeface="Adobe 繁黑體 Std B"/>
              </a:rPr>
              <a:t>。</a:t>
            </a:r>
            <a:r>
              <a:rPr lang="en-US" altLang="zh-TW" sz="2200" dirty="0">
                <a:solidFill>
                  <a:schemeClr val="bg1">
                    <a:lumMod val="50000"/>
                  </a:schemeClr>
                </a:solidFill>
                <a:cs typeface="Adobe 繁黑體 Std B"/>
              </a:rPr>
              <a:t>(206.4.2)</a:t>
            </a:r>
          </a:p>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綠建築設計規範面臨重大修正，主要節能、通風部分可能年底實施。</a:t>
            </a:r>
            <a:endParaRPr lang="en-US" altLang="zh-TW" sz="2200" dirty="0">
              <a:solidFill>
                <a:schemeClr val="bg1">
                  <a:lumMod val="50000"/>
                </a:schemeClr>
              </a:solidFill>
              <a:cs typeface="Adobe 繁黑體 Std B"/>
            </a:endParaRPr>
          </a:p>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申請書表所載建築物用途及組別應確實與圖面登錄之用途組別一致。</a:t>
            </a:r>
          </a:p>
          <a:p>
            <a:pPr>
              <a:buClr>
                <a:schemeClr val="tx1">
                  <a:lumMod val="50000"/>
                  <a:lumOff val="50000"/>
                </a:schemeClr>
              </a:buClr>
              <a:buFont typeface="Wingdings" panose="05000000000000000000" pitchFamily="2" charset="2"/>
              <a:buChar char="l"/>
            </a:pPr>
            <a:endParaRPr lang="en-US" altLang="zh-TW" sz="2800" dirty="0">
              <a:solidFill>
                <a:schemeClr val="bg1">
                  <a:lumMod val="50000"/>
                </a:schemeClr>
              </a:solidFill>
              <a:cs typeface="Adobe 繁黑體 Std B"/>
            </a:endParaRPr>
          </a:p>
          <a:p>
            <a:pPr>
              <a:buClr>
                <a:schemeClr val="tx1">
                  <a:lumMod val="50000"/>
                  <a:lumOff val="50000"/>
                </a:schemeClr>
              </a:buClr>
              <a:buFont typeface="Wingdings" panose="05000000000000000000" pitchFamily="2" charset="2"/>
              <a:buChar char="l"/>
            </a:pPr>
            <a:endParaRPr lang="zh-TW" altLang="en-US" sz="2000" dirty="0"/>
          </a:p>
        </p:txBody>
      </p:sp>
      <p:sp>
        <p:nvSpPr>
          <p:cNvPr id="12" name="標題 2">
            <a:extLst>
              <a:ext uri="{FF2B5EF4-FFF2-40B4-BE49-F238E27FC236}">
                <a16:creationId xmlns:a16="http://schemas.microsoft.com/office/drawing/2014/main" id="{992509EB-93CA-434F-B08E-E643AB3AD71F}"/>
              </a:ext>
            </a:extLst>
          </p:cNvPr>
          <p:cNvSpPr>
            <a:spLocks noGrp="1"/>
          </p:cNvSpPr>
          <p:nvPr>
            <p:ph type="title"/>
          </p:nvPr>
        </p:nvSpPr>
        <p:spPr>
          <a:xfrm>
            <a:off x="1365471" y="573110"/>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6" name="Text Box 10">
            <a:extLst>
              <a:ext uri="{FF2B5EF4-FFF2-40B4-BE49-F238E27FC236}">
                <a16:creationId xmlns:a16="http://schemas.microsoft.com/office/drawing/2014/main" id="{9F701D9E-888E-4445-ACD6-32FDD7DA8557}"/>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1-11</a:t>
            </a:r>
          </a:p>
        </p:txBody>
      </p:sp>
    </p:spTree>
    <p:extLst>
      <p:ext uri="{BB962C8B-B14F-4D97-AF65-F5344CB8AC3E}">
        <p14:creationId xmlns:p14="http://schemas.microsoft.com/office/powerpoint/2010/main" val="14455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52549" y="1292024"/>
            <a:ext cx="7921625" cy="4727776"/>
          </a:xfrm>
        </p:spPr>
        <p:txBody>
          <a:bodyPr rtlCol="0">
            <a:normAutofit/>
          </a:bodyPr>
          <a:lstStyle/>
          <a:p>
            <a:pPr marL="0" indent="0">
              <a:buNone/>
            </a:pPr>
            <a:r>
              <a:rPr lang="zh-TW" altLang="en-US" sz="3200" b="1" dirty="0">
                <a:solidFill>
                  <a:schemeClr val="tx1">
                    <a:lumMod val="50000"/>
                    <a:lumOff val="50000"/>
                  </a:schemeClr>
                </a:solidFill>
                <a:latin typeface="標楷體"/>
                <a:ea typeface="標楷體"/>
              </a:rPr>
              <a:t>貳、施工勘驗及竣工查驗方式</a:t>
            </a:r>
            <a:endParaRPr lang="en-US" altLang="zh-TW" sz="3200" b="1" dirty="0">
              <a:solidFill>
                <a:schemeClr val="tx1">
                  <a:lumMod val="50000"/>
                  <a:lumOff val="50000"/>
                </a:schemeClr>
              </a:solidFill>
              <a:latin typeface="標楷體"/>
              <a:ea typeface="標楷體"/>
            </a:endParaRPr>
          </a:p>
          <a:p>
            <a:pPr marL="533400" indent="0">
              <a:buNone/>
            </a:pPr>
            <a:r>
              <a:rPr lang="zh-TW" altLang="en-US" sz="2600" b="1" dirty="0">
                <a:solidFill>
                  <a:schemeClr val="tx1">
                    <a:lumMod val="50000"/>
                    <a:lumOff val="50000"/>
                  </a:schemeClr>
                </a:solidFill>
                <a:latin typeface="標楷體"/>
                <a:ea typeface="標楷體"/>
              </a:rPr>
              <a:t>一、施工勘驗作業原則</a:t>
            </a:r>
            <a:endParaRPr lang="en-US" altLang="zh-TW" sz="2600" b="1" dirty="0">
              <a:solidFill>
                <a:schemeClr val="tx1">
                  <a:lumMod val="50000"/>
                  <a:lumOff val="50000"/>
                </a:schemeClr>
              </a:solidFill>
              <a:latin typeface="標楷體"/>
              <a:ea typeface="標楷體"/>
            </a:endParaRPr>
          </a:p>
          <a:p>
            <a:pPr marL="987425" indent="0">
              <a:buNone/>
            </a:pP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一</a:t>
            </a: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營造廠需準備相關資料</a:t>
            </a:r>
            <a:endParaRPr lang="en-US" altLang="zh-TW" sz="1900" b="1" dirty="0">
              <a:solidFill>
                <a:schemeClr val="tx1">
                  <a:lumMod val="50000"/>
                  <a:lumOff val="50000"/>
                </a:schemeClr>
              </a:solidFill>
              <a:latin typeface="標楷體"/>
              <a:ea typeface="標楷體"/>
            </a:endParaRPr>
          </a:p>
          <a:p>
            <a:pPr marL="987425" indent="0">
              <a:buNone/>
            </a:pP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二</a:t>
            </a: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公會派任查驗人員審查表單</a:t>
            </a:r>
            <a:endParaRPr lang="en-US" altLang="zh-TW" sz="1900" b="1" dirty="0">
              <a:solidFill>
                <a:schemeClr val="tx1">
                  <a:lumMod val="50000"/>
                  <a:lumOff val="50000"/>
                </a:schemeClr>
              </a:solidFill>
            </a:endParaRPr>
          </a:p>
          <a:p>
            <a:pPr marL="533400" indent="0">
              <a:buNone/>
            </a:pPr>
            <a:r>
              <a:rPr lang="zh-TW" altLang="en-US" sz="2600" b="1" dirty="0">
                <a:solidFill>
                  <a:schemeClr val="tx1">
                    <a:lumMod val="50000"/>
                    <a:lumOff val="50000"/>
                  </a:schemeClr>
                </a:solidFill>
                <a:latin typeface="標楷體"/>
                <a:ea typeface="標楷體"/>
              </a:rPr>
              <a:t>二、竣工查驗作業原則</a:t>
            </a:r>
            <a:endParaRPr lang="en-US" altLang="zh-TW" sz="2600" b="1" dirty="0">
              <a:solidFill>
                <a:schemeClr val="tx1">
                  <a:lumMod val="50000"/>
                  <a:lumOff val="50000"/>
                </a:schemeClr>
              </a:solidFill>
              <a:latin typeface="標楷體"/>
              <a:ea typeface="標楷體"/>
            </a:endParaRPr>
          </a:p>
          <a:p>
            <a:pPr marL="533400" indent="454025">
              <a:buNone/>
            </a:pP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一</a:t>
            </a: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營造廠需準備相關資料</a:t>
            </a:r>
            <a:endParaRPr lang="en-US" altLang="zh-TW" sz="1900" b="1" dirty="0">
              <a:solidFill>
                <a:schemeClr val="tx1">
                  <a:lumMod val="50000"/>
                  <a:lumOff val="50000"/>
                </a:schemeClr>
              </a:solidFill>
              <a:latin typeface="標楷體"/>
              <a:ea typeface="標楷體"/>
            </a:endParaRPr>
          </a:p>
          <a:p>
            <a:pPr marL="533400" indent="454025">
              <a:buNone/>
            </a:pP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一</a:t>
            </a: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公會派任查驗人員審查表單</a:t>
            </a:r>
            <a:endParaRPr lang="en-US" altLang="zh-TW" sz="1900" b="1" dirty="0">
              <a:solidFill>
                <a:schemeClr val="tx1">
                  <a:lumMod val="50000"/>
                  <a:lumOff val="50000"/>
                </a:schemeClr>
              </a:solidFill>
              <a:latin typeface="標楷體"/>
              <a:ea typeface="標楷體"/>
            </a:endParaRPr>
          </a:p>
          <a:p>
            <a:pPr marL="533400" indent="0">
              <a:buNone/>
            </a:pPr>
            <a:r>
              <a:rPr lang="zh-TW" altLang="en-US" sz="2600" b="1" dirty="0">
                <a:solidFill>
                  <a:schemeClr val="tx1">
                    <a:lumMod val="50000"/>
                    <a:lumOff val="50000"/>
                  </a:schemeClr>
                </a:solidFill>
                <a:latin typeface="標楷體"/>
                <a:ea typeface="標楷體"/>
              </a:rPr>
              <a:t>三、福建金門馬祖地區建築師公會</a:t>
            </a:r>
            <a:endParaRPr lang="en-US" altLang="zh-TW" sz="2600" b="1" dirty="0">
              <a:solidFill>
                <a:schemeClr val="tx1">
                  <a:lumMod val="50000"/>
                  <a:lumOff val="50000"/>
                </a:schemeClr>
              </a:solidFill>
              <a:latin typeface="標楷體"/>
              <a:ea typeface="標楷體"/>
            </a:endParaRPr>
          </a:p>
          <a:p>
            <a:pPr marL="533400" indent="0">
              <a:buNone/>
            </a:pPr>
            <a:r>
              <a:rPr lang="zh-TW" altLang="en-US" sz="2600" b="1" dirty="0">
                <a:solidFill>
                  <a:schemeClr val="tx1">
                    <a:lumMod val="50000"/>
                    <a:lumOff val="50000"/>
                  </a:schemeClr>
                </a:solidFill>
                <a:latin typeface="標楷體"/>
                <a:ea typeface="標楷體"/>
              </a:rPr>
              <a:t>    施工管理作業原則</a:t>
            </a:r>
            <a:endParaRPr lang="en-US" altLang="zh-TW" sz="2600" b="1" dirty="0">
              <a:solidFill>
                <a:schemeClr val="tx1">
                  <a:lumMod val="50000"/>
                  <a:lumOff val="50000"/>
                </a:schemeClr>
              </a:solidFill>
              <a:latin typeface="標楷體"/>
              <a:ea typeface="標楷體"/>
            </a:endParaRPr>
          </a:p>
          <a:p>
            <a:pPr marL="0" indent="0">
              <a:lnSpc>
                <a:spcPct val="100000"/>
              </a:lnSpc>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0053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52550" y="540894"/>
            <a:ext cx="7431060" cy="943889"/>
          </a:xfrm>
        </p:spPr>
        <p:txBody>
          <a:bodyPr rtlCol="0">
            <a:normAutofit fontScale="90000"/>
          </a:bodyPr>
          <a:lstStyle/>
          <a:p>
            <a:br>
              <a:rPr lang="en-US" altLang="zh-TW" sz="2800" dirty="0">
                <a:solidFill>
                  <a:schemeClr val="tx1"/>
                </a:solidFill>
              </a:rPr>
            </a:br>
            <a:r>
              <a:rPr lang="zh-TW" altLang="en-US" sz="3300" b="1" dirty="0">
                <a:solidFill>
                  <a:schemeClr val="tx1"/>
                </a:solidFill>
                <a:latin typeface="標楷體"/>
                <a:ea typeface="標楷體"/>
              </a:rPr>
              <a:t>貳、施工勘驗及竣工查驗方式</a:t>
            </a:r>
            <a:br>
              <a:rPr lang="en-US" altLang="zh-TW" sz="2800" dirty="0">
                <a:solidFill>
                  <a:schemeClr val="tx1"/>
                </a:solidFill>
              </a:rPr>
            </a:br>
            <a:r>
              <a:rPr lang="zh-TW" altLang="en-US" sz="2700" dirty="0">
                <a:solidFill>
                  <a:schemeClr val="tx1"/>
                </a:solidFill>
              </a:rPr>
              <a:t>二、施工勘驗作業原則</a:t>
            </a:r>
            <a:endParaRPr lang="en-US" altLang="zh-TW" sz="2800" dirty="0">
              <a:solidFill>
                <a:schemeClr val="tx1"/>
              </a:solidFill>
            </a:endParaRPr>
          </a:p>
        </p:txBody>
      </p:sp>
      <p:sp>
        <p:nvSpPr>
          <p:cNvPr id="2" name="內容版面配置區 1"/>
          <p:cNvSpPr>
            <a:spLocks noGrp="1"/>
          </p:cNvSpPr>
          <p:nvPr>
            <p:ph idx="1"/>
          </p:nvPr>
        </p:nvSpPr>
        <p:spPr>
          <a:xfrm>
            <a:off x="1378227" y="1988840"/>
            <a:ext cx="7895947" cy="3745391"/>
          </a:xfrm>
        </p:spPr>
        <p:txBody>
          <a:bodyPr rtlCol="0">
            <a:normAutofit/>
          </a:bodyPr>
          <a:lstStyle/>
          <a:p>
            <a:pPr marL="0" indent="0">
              <a:spcBef>
                <a:spcPct val="0"/>
              </a:spcBef>
              <a:buNone/>
            </a:pPr>
            <a:r>
              <a:rPr lang="en-US" altLang="zh-TW" sz="2200" b="1" dirty="0">
                <a:solidFill>
                  <a:schemeClr val="tx1">
                    <a:lumMod val="50000"/>
                    <a:lumOff val="50000"/>
                  </a:schemeClr>
                </a:solidFill>
                <a:latin typeface="標楷體"/>
                <a:ea typeface="標楷體"/>
                <a:cs typeface="+mj-cs"/>
              </a:rPr>
              <a:t>(</a:t>
            </a:r>
            <a:r>
              <a:rPr lang="zh-TW" altLang="en-US" sz="2200" b="1" dirty="0">
                <a:solidFill>
                  <a:schemeClr val="tx1">
                    <a:lumMod val="50000"/>
                    <a:lumOff val="50000"/>
                  </a:schemeClr>
                </a:solidFill>
                <a:latin typeface="標楷體"/>
                <a:ea typeface="標楷體"/>
                <a:cs typeface="+mj-cs"/>
              </a:rPr>
              <a:t>一</a:t>
            </a:r>
            <a:r>
              <a:rPr lang="en-US" altLang="zh-TW" sz="2200" b="1" dirty="0">
                <a:solidFill>
                  <a:schemeClr val="tx1">
                    <a:lumMod val="50000"/>
                    <a:lumOff val="50000"/>
                  </a:schemeClr>
                </a:solidFill>
                <a:latin typeface="標楷體"/>
                <a:ea typeface="標楷體"/>
                <a:cs typeface="+mj-cs"/>
              </a:rPr>
              <a:t>)</a:t>
            </a:r>
            <a:r>
              <a:rPr lang="zh-TW" altLang="en-US" sz="2200" b="1" dirty="0">
                <a:solidFill>
                  <a:schemeClr val="tx1">
                    <a:lumMod val="50000"/>
                    <a:lumOff val="50000"/>
                  </a:schemeClr>
                </a:solidFill>
                <a:latin typeface="標楷體"/>
                <a:ea typeface="標楷體"/>
                <a:cs typeface="+mj-cs"/>
              </a:rPr>
              <a:t>營造廠需準備相關資料</a:t>
            </a:r>
            <a:endParaRPr lang="en-US" altLang="zh-TW" sz="2200" b="1" dirty="0">
              <a:solidFill>
                <a:schemeClr val="tx1">
                  <a:lumMod val="50000"/>
                  <a:lumOff val="50000"/>
                </a:schemeClr>
              </a:solidFill>
              <a:latin typeface="標楷體"/>
              <a:ea typeface="標楷體"/>
              <a:cs typeface="+mj-cs"/>
            </a:endParaRPr>
          </a:p>
          <a:p>
            <a:pPr marL="0" indent="0">
              <a:buNone/>
            </a:pPr>
            <a:r>
              <a:rPr lang="en-US" altLang="zh-TW" sz="1800" dirty="0">
                <a:solidFill>
                  <a:schemeClr val="tx1">
                    <a:lumMod val="95000"/>
                    <a:lumOff val="5000"/>
                  </a:schemeClr>
                </a:solidFill>
              </a:rPr>
              <a:t>1.</a:t>
            </a:r>
            <a:r>
              <a:rPr lang="zh-TW" altLang="en-US" sz="1800" dirty="0">
                <a:solidFill>
                  <a:schemeClr val="tx1">
                    <a:lumMod val="95000"/>
                    <a:lumOff val="5000"/>
                  </a:schemeClr>
                </a:solidFill>
              </a:rPr>
              <a:t>建築工程必須勘驗部份</a:t>
            </a:r>
            <a:r>
              <a:rPr lang="zh-TW" altLang="en-US" sz="1800" dirty="0">
                <a:solidFill>
                  <a:schemeClr val="tx1">
                    <a:lumMod val="95000"/>
                    <a:lumOff val="5000"/>
                  </a:schemeClr>
                </a:solidFill>
                <a:latin typeface="標楷體"/>
                <a:ea typeface="標楷體"/>
              </a:rPr>
              <a:t>，包括</a:t>
            </a:r>
            <a:r>
              <a:rPr lang="zh-TW" altLang="en-US" sz="1800" u="sng" dirty="0">
                <a:solidFill>
                  <a:srgbClr val="FF0000"/>
                </a:solidFill>
                <a:latin typeface="標楷體"/>
                <a:ea typeface="標楷體"/>
              </a:rPr>
              <a:t>放樣勘驗</a:t>
            </a:r>
            <a:r>
              <a:rPr lang="zh-TW" altLang="en-US" sz="1800" dirty="0">
                <a:solidFill>
                  <a:schemeClr val="tx1">
                    <a:lumMod val="95000"/>
                    <a:lumOff val="5000"/>
                  </a:schemeClr>
                </a:solidFill>
                <a:latin typeface="標楷體"/>
                <a:ea typeface="標楷體"/>
              </a:rPr>
              <a:t>、</a:t>
            </a:r>
            <a:r>
              <a:rPr lang="zh-TW" altLang="en-US" sz="1800" dirty="0">
                <a:solidFill>
                  <a:srgbClr val="FF0000"/>
                </a:solidFill>
                <a:latin typeface="標楷體"/>
                <a:ea typeface="標楷體"/>
              </a:rPr>
              <a:t>基礎版勘驗</a:t>
            </a:r>
            <a:r>
              <a:rPr lang="zh-TW" altLang="en-US" sz="1800" dirty="0">
                <a:solidFill>
                  <a:schemeClr val="tx1">
                    <a:lumMod val="95000"/>
                    <a:lumOff val="5000"/>
                  </a:schemeClr>
                </a:solidFill>
                <a:latin typeface="標楷體"/>
                <a:ea typeface="標楷體"/>
              </a:rPr>
              <a:t>、</a:t>
            </a:r>
            <a:r>
              <a:rPr lang="zh-TW" altLang="en-US" sz="1800" dirty="0">
                <a:solidFill>
                  <a:srgbClr val="FF0000"/>
                </a:solidFill>
                <a:latin typeface="標楷體"/>
                <a:ea typeface="標楷體"/>
              </a:rPr>
              <a:t>各樓層地板</a:t>
            </a:r>
            <a:r>
              <a:rPr lang="en-US" altLang="zh-TW" sz="1800" u="sng" dirty="0">
                <a:solidFill>
                  <a:srgbClr val="FF0000"/>
                </a:solidFill>
                <a:latin typeface="標楷體"/>
                <a:ea typeface="標楷體"/>
              </a:rPr>
              <a:t>(</a:t>
            </a:r>
            <a:r>
              <a:rPr lang="zh-TW" altLang="en-US" sz="1800" u="sng" dirty="0">
                <a:solidFill>
                  <a:srgbClr val="FF0000"/>
                </a:solidFill>
                <a:latin typeface="標楷體"/>
                <a:ea typeface="標楷體"/>
              </a:rPr>
              <a:t>壹樓頂板</a:t>
            </a:r>
            <a:r>
              <a:rPr lang="en-US" altLang="zh-TW" sz="1800" u="sng" dirty="0">
                <a:solidFill>
                  <a:srgbClr val="FF0000"/>
                </a:solidFill>
                <a:latin typeface="標楷體"/>
                <a:ea typeface="標楷體"/>
              </a:rPr>
              <a:t>)</a:t>
            </a:r>
            <a:r>
              <a:rPr lang="zh-TW" altLang="en-US" sz="1800" dirty="0">
                <a:solidFill>
                  <a:schemeClr val="tx1">
                    <a:lumMod val="95000"/>
                    <a:lumOff val="5000"/>
                  </a:schemeClr>
                </a:solidFill>
                <a:latin typeface="標楷體"/>
                <a:ea typeface="標楷體"/>
              </a:rPr>
              <a:t>及</a:t>
            </a:r>
            <a:r>
              <a:rPr lang="zh-TW" altLang="en-US" sz="1800" u="sng" dirty="0">
                <a:solidFill>
                  <a:srgbClr val="FF0000"/>
                </a:solidFill>
                <a:latin typeface="標楷體"/>
                <a:ea typeface="標楷體"/>
              </a:rPr>
              <a:t>屋頂板勘驗</a:t>
            </a:r>
            <a:r>
              <a:rPr lang="zh-TW" altLang="en-US" sz="1800" dirty="0">
                <a:solidFill>
                  <a:schemeClr val="tx1">
                    <a:lumMod val="95000"/>
                    <a:lumOff val="5000"/>
                  </a:schemeClr>
                </a:solidFill>
                <a:latin typeface="標楷體"/>
                <a:ea typeface="標楷體"/>
              </a:rPr>
              <a:t>、</a:t>
            </a:r>
            <a:r>
              <a:rPr lang="zh-TW" altLang="en-US" sz="1800" dirty="0">
                <a:solidFill>
                  <a:srgbClr val="FF0000"/>
                </a:solidFill>
                <a:latin typeface="標楷體"/>
                <a:ea typeface="標楷體"/>
              </a:rPr>
              <a:t>屋架勘驗</a:t>
            </a:r>
            <a:r>
              <a:rPr lang="zh-TW" altLang="en-US" sz="1800" dirty="0">
                <a:solidFill>
                  <a:schemeClr val="tx1">
                    <a:lumMod val="95000"/>
                    <a:lumOff val="5000"/>
                  </a:schemeClr>
                </a:solidFill>
                <a:latin typeface="標楷體"/>
                <a:ea typeface="標楷體"/>
              </a:rPr>
              <a:t>、</a:t>
            </a:r>
            <a:r>
              <a:rPr lang="zh-TW" altLang="en-US" sz="1800" dirty="0">
                <a:solidFill>
                  <a:srgbClr val="FF0000"/>
                </a:solidFill>
                <a:latin typeface="標楷體"/>
                <a:ea typeface="標楷體"/>
              </a:rPr>
              <a:t>鋼骨組立勘驗</a:t>
            </a:r>
            <a:r>
              <a:rPr lang="zh-TW" altLang="en-US" sz="1800" dirty="0">
                <a:solidFill>
                  <a:schemeClr val="tx1">
                    <a:lumMod val="95000"/>
                    <a:lumOff val="5000"/>
                  </a:schemeClr>
                </a:solidFill>
                <a:latin typeface="標楷體"/>
                <a:ea typeface="標楷體"/>
              </a:rPr>
              <a:t>、</a:t>
            </a:r>
            <a:r>
              <a:rPr lang="zh-TW" altLang="en-US" sz="1800" dirty="0">
                <a:solidFill>
                  <a:srgbClr val="FF0000"/>
                </a:solidFill>
                <a:latin typeface="標楷體"/>
                <a:ea typeface="標楷體"/>
              </a:rPr>
              <a:t>污水設備勘驗</a:t>
            </a:r>
            <a:r>
              <a:rPr lang="zh-TW" altLang="en-US" sz="1800" dirty="0">
                <a:solidFill>
                  <a:schemeClr val="tx1">
                    <a:lumMod val="95000"/>
                    <a:lumOff val="5000"/>
                  </a:schemeClr>
                </a:solidFill>
                <a:latin typeface="標楷體"/>
                <a:ea typeface="標楷體"/>
              </a:rPr>
              <a:t>。</a:t>
            </a:r>
            <a:endParaRPr lang="en-US" altLang="zh-TW" sz="1800" dirty="0">
              <a:solidFill>
                <a:schemeClr val="tx1">
                  <a:lumMod val="95000"/>
                  <a:lumOff val="5000"/>
                </a:schemeClr>
              </a:solidFill>
              <a:latin typeface="標楷體"/>
              <a:ea typeface="標楷體"/>
            </a:endParaRPr>
          </a:p>
          <a:p>
            <a:pPr marL="0" indent="0">
              <a:buNone/>
            </a:pPr>
            <a:r>
              <a:rPr lang="en-US" altLang="zh-TW" sz="1800" dirty="0">
                <a:latin typeface="標楷體"/>
                <a:ea typeface="標楷體"/>
              </a:rPr>
              <a:t>2.</a:t>
            </a:r>
            <a:r>
              <a:rPr lang="zh-TW" altLang="en-US" sz="1800" dirty="0">
                <a:latin typeface="標楷體"/>
                <a:ea typeface="標楷體"/>
              </a:rPr>
              <a:t>連江縣政府應訂定各項必須申報勘驗部份之時限。其中</a:t>
            </a:r>
            <a:r>
              <a:rPr lang="zh-TW" altLang="en-US" sz="1800" dirty="0">
                <a:solidFill>
                  <a:srgbClr val="FF0000"/>
                </a:solidFill>
                <a:latin typeface="標楷體"/>
                <a:ea typeface="標楷體"/>
              </a:rPr>
              <a:t>混凝土構造各層樓地板勘驗間隔以</a:t>
            </a:r>
            <a:r>
              <a:rPr lang="zh-TW" altLang="en-US" sz="1800" u="sng" dirty="0">
                <a:solidFill>
                  <a:srgbClr val="FF0000"/>
                </a:solidFill>
                <a:latin typeface="標楷體"/>
                <a:ea typeface="標楷體"/>
              </a:rPr>
              <a:t>十四日</a:t>
            </a:r>
            <a:r>
              <a:rPr lang="zh-TW" altLang="en-US" sz="1800" dirty="0">
                <a:solidFill>
                  <a:srgbClr val="FF0000"/>
                </a:solidFill>
                <a:latin typeface="標楷體"/>
                <a:ea typeface="標楷體"/>
              </a:rPr>
              <a:t>為原則</a:t>
            </a:r>
            <a:r>
              <a:rPr lang="zh-TW" altLang="en-US" sz="1800" dirty="0">
                <a:latin typeface="標楷體"/>
                <a:ea typeface="標楷體"/>
              </a:rPr>
              <a:t>，承造人擬縮短該勘驗間隔，應另提施工計畫經連江縣政府同意。</a:t>
            </a:r>
            <a:endParaRPr lang="en-US" altLang="zh-TW" sz="1800" dirty="0">
              <a:latin typeface="標楷體"/>
              <a:ea typeface="標楷體"/>
            </a:endParaRPr>
          </a:p>
        </p:txBody>
      </p:sp>
      <p:sp>
        <p:nvSpPr>
          <p:cNvPr id="8" name="Text Box 10">
            <a:extLst>
              <a:ext uri="{FF2B5EF4-FFF2-40B4-BE49-F238E27FC236}">
                <a16:creationId xmlns:a16="http://schemas.microsoft.com/office/drawing/2014/main" id="{5EC764F6-F2C8-4C3E-9DEC-BAE3106D87EC}"/>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2-0</a:t>
            </a:r>
          </a:p>
        </p:txBody>
      </p:sp>
    </p:spTree>
    <p:extLst>
      <p:ext uri="{BB962C8B-B14F-4D97-AF65-F5344CB8AC3E}">
        <p14:creationId xmlns:p14="http://schemas.microsoft.com/office/powerpoint/2010/main" val="115296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352550" y="1268760"/>
            <a:ext cx="7921625" cy="4751040"/>
          </a:xfrm>
        </p:spPr>
        <p:txBody>
          <a:bodyPr rtlCol="0">
            <a:normAutofit/>
          </a:bodyPr>
          <a:lstStyle/>
          <a:p>
            <a:pPr marL="0" indent="0">
              <a:lnSpc>
                <a:spcPct val="150000"/>
              </a:lnSpc>
              <a:spcBef>
                <a:spcPts val="1200"/>
              </a:spcBef>
              <a:buNone/>
            </a:pPr>
            <a:r>
              <a:rPr lang="en-US" altLang="zh-TW" sz="2000" dirty="0">
                <a:latin typeface="標楷體"/>
                <a:ea typeface="標楷體"/>
              </a:rPr>
              <a:t>3.</a:t>
            </a:r>
            <a:r>
              <a:rPr lang="zh-TW" altLang="en-US" sz="2000" dirty="0">
                <a:latin typeface="標楷體"/>
                <a:ea typeface="標楷體"/>
              </a:rPr>
              <a:t>建築工程承造人及其專任工程人員依照核准圖說及施工計畫書施工置必須申報勘驗階段時，應由承造人及其專任工程人員先行勘驗，並製作</a:t>
            </a:r>
            <a:r>
              <a:rPr lang="zh-TW" altLang="en-US" sz="2000" dirty="0">
                <a:solidFill>
                  <a:srgbClr val="FF0000"/>
                </a:solidFill>
                <a:latin typeface="標楷體"/>
                <a:ea typeface="標楷體"/>
              </a:rPr>
              <a:t>勘驗紀錄</a:t>
            </a:r>
            <a:r>
              <a:rPr lang="zh-TW" altLang="en-US" sz="2000" dirty="0">
                <a:latin typeface="標楷體"/>
                <a:ea typeface="標楷體"/>
              </a:rPr>
              <a:t>、</a:t>
            </a:r>
            <a:r>
              <a:rPr lang="zh-TW" altLang="en-US" sz="2000" dirty="0">
                <a:solidFill>
                  <a:srgbClr val="FF0000"/>
                </a:solidFill>
                <a:latin typeface="標楷體"/>
                <a:ea typeface="標楷體"/>
              </a:rPr>
              <a:t>記載時間</a:t>
            </a:r>
            <a:r>
              <a:rPr lang="zh-TW" altLang="en-US" sz="2000" dirty="0">
                <a:latin typeface="標楷體"/>
                <a:ea typeface="標楷體"/>
              </a:rPr>
              <a:t>、</a:t>
            </a:r>
            <a:r>
              <a:rPr lang="zh-TW" altLang="en-US" sz="2000" dirty="0">
                <a:solidFill>
                  <a:srgbClr val="FF0000"/>
                </a:solidFill>
                <a:latin typeface="標楷體"/>
                <a:ea typeface="標楷體"/>
              </a:rPr>
              <a:t>位置勘驗過成與結果</a:t>
            </a:r>
            <a:r>
              <a:rPr lang="zh-TW" altLang="en-US" sz="2000" dirty="0">
                <a:latin typeface="標楷體"/>
                <a:ea typeface="標楷體"/>
              </a:rPr>
              <a:t>，經</a:t>
            </a:r>
            <a:r>
              <a:rPr lang="zh-TW" altLang="en-US" sz="2000" u="sng" dirty="0">
                <a:solidFill>
                  <a:srgbClr val="FF0000"/>
                </a:solidFill>
                <a:latin typeface="標楷體"/>
                <a:ea typeface="標楷體"/>
              </a:rPr>
              <a:t>監造人勘驗合格會同簽章</a:t>
            </a:r>
            <a:r>
              <a:rPr lang="zh-TW" altLang="en-US" sz="2000" dirty="0">
                <a:solidFill>
                  <a:srgbClr val="FF0000"/>
                </a:solidFill>
                <a:latin typeface="標楷體"/>
                <a:ea typeface="標楷體"/>
              </a:rPr>
              <a:t>，</a:t>
            </a:r>
            <a:r>
              <a:rPr lang="zh-TW" altLang="en-US" sz="2000" u="sng" dirty="0">
                <a:solidFill>
                  <a:srgbClr val="FF0000"/>
                </a:solidFill>
                <a:latin typeface="標楷體"/>
                <a:ea typeface="標楷體"/>
              </a:rPr>
              <a:t>交由承造人檢具勘驗申請報文件</a:t>
            </a:r>
            <a:r>
              <a:rPr lang="zh-TW" altLang="en-US" sz="2000" dirty="0">
                <a:latin typeface="標楷體"/>
                <a:ea typeface="標楷體"/>
              </a:rPr>
              <a:t>，按規定時限向連江縣政府申報後，方得繼續施工。</a:t>
            </a:r>
            <a:endParaRPr lang="en-US" altLang="zh-TW" sz="2000" dirty="0">
              <a:latin typeface="標楷體"/>
              <a:ea typeface="標楷體"/>
            </a:endParaRPr>
          </a:p>
          <a:p>
            <a:pPr marL="0" indent="0">
              <a:lnSpc>
                <a:spcPct val="150000"/>
              </a:lnSpc>
              <a:spcBef>
                <a:spcPts val="1200"/>
              </a:spcBef>
              <a:buNone/>
            </a:pPr>
            <a:endParaRPr lang="en-US" altLang="zh-TW" sz="2200" dirty="0">
              <a:latin typeface="標楷體"/>
              <a:ea typeface="標楷體"/>
            </a:endParaRPr>
          </a:p>
          <a:p>
            <a:pPr marL="0" indent="0">
              <a:lnSpc>
                <a:spcPct val="150000"/>
              </a:lnSpc>
              <a:spcBef>
                <a:spcPts val="1200"/>
              </a:spcBef>
              <a:buNone/>
            </a:pPr>
            <a:r>
              <a:rPr lang="en-US" altLang="zh-TW" sz="2000" dirty="0">
                <a:latin typeface="標楷體"/>
                <a:ea typeface="標楷體"/>
              </a:rPr>
              <a:t>4.</a:t>
            </a:r>
            <a:r>
              <a:rPr lang="zh-TW" altLang="en-US" sz="2000" dirty="0">
                <a:latin typeface="標楷體"/>
                <a:ea typeface="標楷體"/>
              </a:rPr>
              <a:t>申報勘驗應檢附下列一部份或全部文件</a:t>
            </a:r>
            <a:r>
              <a:rPr lang="en-US" altLang="zh-TW" sz="2000" dirty="0">
                <a:latin typeface="標楷體"/>
                <a:ea typeface="標楷體"/>
              </a:rPr>
              <a:t>:</a:t>
            </a:r>
          </a:p>
          <a:p>
            <a:pPr marL="0" indent="0">
              <a:lnSpc>
                <a:spcPct val="150000"/>
              </a:lnSpc>
              <a:spcBef>
                <a:spcPts val="1200"/>
              </a:spcBef>
              <a:buNone/>
            </a:pPr>
            <a:r>
              <a:rPr lang="en-US" altLang="zh-TW" sz="1800" dirty="0">
                <a:latin typeface="標楷體"/>
                <a:ea typeface="標楷體"/>
              </a:rPr>
              <a:t>(1).</a:t>
            </a:r>
            <a:r>
              <a:rPr lang="zh-TW" altLang="en-US" sz="1800" dirty="0">
                <a:latin typeface="標楷體"/>
                <a:ea typeface="標楷體"/>
              </a:rPr>
              <a:t>建照執照正本。</a:t>
            </a:r>
            <a:endParaRPr lang="en-US" altLang="zh-TW" sz="1800" dirty="0">
              <a:latin typeface="標楷體"/>
              <a:ea typeface="標楷體"/>
            </a:endParaRPr>
          </a:p>
          <a:p>
            <a:pPr marL="0" indent="0">
              <a:lnSpc>
                <a:spcPct val="100000"/>
              </a:lnSpc>
              <a:buNone/>
            </a:pPr>
            <a:endParaRPr lang="en-US" altLang="zh-TW" sz="2276" dirty="0">
              <a:latin typeface="標楷體"/>
              <a:ea typeface="標楷體"/>
            </a:endParaRPr>
          </a:p>
          <a:p>
            <a:pPr marL="0">
              <a:lnSpc>
                <a:spcPct val="110000"/>
              </a:lnSpc>
              <a:spcBef>
                <a:spcPts val="0"/>
              </a:spcBef>
            </a:pPr>
            <a:endParaRPr lang="zh-TW" altLang="en-US" dirty="0"/>
          </a:p>
        </p:txBody>
      </p:sp>
      <p:sp>
        <p:nvSpPr>
          <p:cNvPr id="8" name="標題 2">
            <a:extLst>
              <a:ext uri="{FF2B5EF4-FFF2-40B4-BE49-F238E27FC236}">
                <a16:creationId xmlns:a16="http://schemas.microsoft.com/office/drawing/2014/main" id="{3D36118D-C38B-451F-940C-69455D530D5A}"/>
              </a:ext>
            </a:extLst>
          </p:cNvPr>
          <p:cNvSpPr>
            <a:spLocks noGrp="1"/>
          </p:cNvSpPr>
          <p:nvPr>
            <p:ph type="title"/>
          </p:nvPr>
        </p:nvSpPr>
        <p:spPr>
          <a:xfrm>
            <a:off x="1352550" y="540895"/>
            <a:ext cx="7431060" cy="583849"/>
          </a:xfrm>
        </p:spPr>
        <p:txBody>
          <a:bodyPr rtlCol="0">
            <a:normAutofit/>
          </a:bodyPr>
          <a:lstStyle/>
          <a:p>
            <a:r>
              <a:rPr lang="zh-TW" altLang="en-US" sz="3000" b="1" dirty="0">
                <a:solidFill>
                  <a:schemeClr val="tx1"/>
                </a:solidFill>
                <a:latin typeface="標楷體"/>
                <a:ea typeface="標楷體"/>
              </a:rPr>
              <a:t>貳、施工勘驗作業原則</a:t>
            </a:r>
            <a:endParaRPr lang="en-US" altLang="zh-TW" sz="3000" b="1" dirty="0">
              <a:solidFill>
                <a:schemeClr val="tx1"/>
              </a:solidFill>
              <a:latin typeface="標楷體"/>
              <a:ea typeface="標楷體"/>
            </a:endParaRPr>
          </a:p>
        </p:txBody>
      </p:sp>
      <p:sp>
        <p:nvSpPr>
          <p:cNvPr id="10" name="Text Box 10">
            <a:extLst>
              <a:ext uri="{FF2B5EF4-FFF2-40B4-BE49-F238E27FC236}">
                <a16:creationId xmlns:a16="http://schemas.microsoft.com/office/drawing/2014/main" id="{A889C31E-8977-48AD-8713-1FF166DCDEF7}"/>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a:t>
            </a:r>
          </a:p>
        </p:txBody>
      </p:sp>
    </p:spTree>
    <p:extLst>
      <p:ext uri="{BB962C8B-B14F-4D97-AF65-F5344CB8AC3E}">
        <p14:creationId xmlns:p14="http://schemas.microsoft.com/office/powerpoint/2010/main" val="239182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版面配置區 12"/>
          <p:cNvSpPr>
            <a:spLocks noGrp="1"/>
          </p:cNvSpPr>
          <p:nvPr>
            <p:ph type="body" idx="1"/>
          </p:nvPr>
        </p:nvSpPr>
        <p:spPr>
          <a:xfrm>
            <a:off x="1375150" y="547287"/>
            <a:ext cx="3591860" cy="557358"/>
          </a:xfrm>
        </p:spPr>
        <p:txBody>
          <a:bodyPr>
            <a:normAutofit fontScale="92500"/>
          </a:bodyPr>
          <a:lstStyle/>
          <a:p>
            <a:pPr>
              <a:lnSpc>
                <a:spcPct val="110000"/>
              </a:lnSpc>
            </a:pPr>
            <a:r>
              <a:rPr lang="en-US" altLang="zh-TW" sz="1600" b="0" dirty="0">
                <a:latin typeface="標楷體"/>
                <a:ea typeface="標楷體"/>
              </a:rPr>
              <a:t>(2).</a:t>
            </a:r>
            <a:r>
              <a:rPr lang="zh-TW" altLang="en-US" sz="1600" b="0" dirty="0">
                <a:latin typeface="標楷體"/>
                <a:ea typeface="標楷體"/>
              </a:rPr>
              <a:t>建築工程勘驗申報書</a:t>
            </a:r>
            <a:r>
              <a:rPr lang="en-US" altLang="zh-TW" sz="1600" b="0" dirty="0">
                <a:latin typeface="標楷體"/>
                <a:ea typeface="標楷體"/>
              </a:rPr>
              <a:t>(B14-1)</a:t>
            </a:r>
          </a:p>
        </p:txBody>
      </p:sp>
      <p:sp>
        <p:nvSpPr>
          <p:cNvPr id="15" name="文字版面配置區 14"/>
          <p:cNvSpPr>
            <a:spLocks noGrp="1"/>
          </p:cNvSpPr>
          <p:nvPr>
            <p:ph type="body" sz="quarter" idx="3"/>
          </p:nvPr>
        </p:nvSpPr>
        <p:spPr>
          <a:xfrm>
            <a:off x="5558457" y="564083"/>
            <a:ext cx="3715718" cy="557358"/>
          </a:xfrm>
        </p:spPr>
        <p:txBody>
          <a:bodyPr>
            <a:normAutofit fontScale="92500"/>
          </a:bodyPr>
          <a:lstStyle/>
          <a:p>
            <a:pPr>
              <a:lnSpc>
                <a:spcPct val="110000"/>
              </a:lnSpc>
            </a:pPr>
            <a:r>
              <a:rPr lang="en-US" altLang="zh-TW" sz="1600" b="0" dirty="0">
                <a:latin typeface="標楷體"/>
                <a:ea typeface="標楷體"/>
              </a:rPr>
              <a:t>(3).</a:t>
            </a:r>
            <a:r>
              <a:rPr lang="zh-TW" altLang="en-US" sz="1600" b="0" dirty="0">
                <a:latin typeface="標楷體"/>
                <a:ea typeface="標楷體"/>
              </a:rPr>
              <a:t>建築工程必須勘驗部份申請表</a:t>
            </a:r>
            <a:r>
              <a:rPr lang="en-US" altLang="zh-TW" sz="1600" b="0" dirty="0">
                <a:latin typeface="標楷體"/>
                <a:ea typeface="標楷體"/>
              </a:rPr>
              <a:t>(B14-2)</a:t>
            </a:r>
          </a:p>
        </p:txBody>
      </p:sp>
      <p:pic>
        <p:nvPicPr>
          <p:cNvPr id="17" name="內容版面配置區 16">
            <a:extLst>
              <a:ext uri="{FF2B5EF4-FFF2-40B4-BE49-F238E27FC236}">
                <a16:creationId xmlns:a16="http://schemas.microsoft.com/office/drawing/2014/main" id="{F44F395F-328C-4254-BB55-3A41121F29B1}"/>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t="2459" b="6272"/>
          <a:stretch/>
        </p:blipFill>
        <p:spPr>
          <a:xfrm>
            <a:off x="1087880" y="980728"/>
            <a:ext cx="3904250" cy="5039072"/>
          </a:xfrm>
          <a:prstGeom prst="rect">
            <a:avLst/>
          </a:prstGeom>
        </p:spPr>
      </p:pic>
      <p:pic>
        <p:nvPicPr>
          <p:cNvPr id="18" name="Picture 3" descr="\\server\DATA\琳秋\連江縣勘驗資料\b14-2_建築工程必需勘驗部分申報表.jpg">
            <a:extLst>
              <a:ext uri="{FF2B5EF4-FFF2-40B4-BE49-F238E27FC236}">
                <a16:creationId xmlns:a16="http://schemas.microsoft.com/office/drawing/2014/main" id="{69F159E5-58FE-4C20-AF56-B4DFF831CDB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11" b="16178"/>
          <a:stretch/>
        </p:blipFill>
        <p:spPr bwMode="auto">
          <a:xfrm>
            <a:off x="5340114" y="980728"/>
            <a:ext cx="4230905" cy="498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a:extLst>
              <a:ext uri="{FF2B5EF4-FFF2-40B4-BE49-F238E27FC236}">
                <a16:creationId xmlns:a16="http://schemas.microsoft.com/office/drawing/2014/main" id="{A97CF2CC-5CAE-4EF4-A6A6-2899789FB016}"/>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2-2</a:t>
            </a:r>
          </a:p>
        </p:txBody>
      </p:sp>
    </p:spTree>
    <p:extLst>
      <p:ext uri="{BB962C8B-B14F-4D97-AF65-F5344CB8AC3E}">
        <p14:creationId xmlns:p14="http://schemas.microsoft.com/office/powerpoint/2010/main" val="322424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8278" y="609600"/>
            <a:ext cx="7431060" cy="682424"/>
          </a:xfrm>
        </p:spPr>
        <p:txBody>
          <a:bodyPr rtlCol="0">
            <a:normAutofit/>
          </a:bodyPr>
          <a:lstStyle/>
          <a:p>
            <a:pPr rtl="0"/>
            <a:r>
              <a:rPr lang="zh-TW" altLang="en-US" sz="3600" dirty="0"/>
              <a:t>大綱</a:t>
            </a:r>
          </a:p>
        </p:txBody>
      </p:sp>
      <p:sp>
        <p:nvSpPr>
          <p:cNvPr id="3" name="內容版面配置區 2"/>
          <p:cNvSpPr>
            <a:spLocks noGrp="1"/>
          </p:cNvSpPr>
          <p:nvPr>
            <p:ph idx="1"/>
          </p:nvPr>
        </p:nvSpPr>
        <p:spPr>
          <a:xfrm>
            <a:off x="1352549" y="1292024"/>
            <a:ext cx="7921625" cy="4727776"/>
          </a:xfrm>
        </p:spPr>
        <p:txBody>
          <a:bodyPr rtlCol="0">
            <a:normAutofit fontScale="92500" lnSpcReduction="10000"/>
          </a:bodyPr>
          <a:lstStyle/>
          <a:p>
            <a:pPr marL="0" indent="0">
              <a:buNone/>
            </a:pPr>
            <a:r>
              <a:rPr lang="zh-TW" altLang="en-US" sz="2600" b="1" dirty="0">
                <a:solidFill>
                  <a:schemeClr val="tx1">
                    <a:lumMod val="50000"/>
                    <a:lumOff val="50000"/>
                  </a:schemeClr>
                </a:solidFill>
                <a:latin typeface="標楷體"/>
                <a:ea typeface="標楷體"/>
              </a:rPr>
              <a:t>壹、建築執照抽查缺失</a:t>
            </a:r>
            <a:endParaRPr lang="en-US" altLang="zh-TW" sz="2600" b="1" dirty="0">
              <a:solidFill>
                <a:schemeClr val="tx1">
                  <a:lumMod val="50000"/>
                  <a:lumOff val="50000"/>
                </a:schemeClr>
              </a:solidFill>
              <a:latin typeface="標楷體"/>
              <a:ea typeface="標楷體"/>
            </a:endParaRPr>
          </a:p>
          <a:p>
            <a:pPr marL="0" indent="0">
              <a:buNone/>
            </a:pPr>
            <a:r>
              <a:rPr lang="zh-TW" altLang="en-US" sz="2600" b="1" dirty="0">
                <a:solidFill>
                  <a:schemeClr val="tx1">
                    <a:lumMod val="50000"/>
                    <a:lumOff val="50000"/>
                  </a:schemeClr>
                </a:solidFill>
                <a:latin typeface="標楷體"/>
                <a:ea typeface="標楷體"/>
              </a:rPr>
              <a:t>貳、施工勘驗及竣工查驗方式</a:t>
            </a:r>
            <a:endParaRPr lang="en-US" altLang="zh-TW" sz="2600" b="1" dirty="0">
              <a:solidFill>
                <a:schemeClr val="tx1">
                  <a:lumMod val="50000"/>
                  <a:lumOff val="50000"/>
                </a:schemeClr>
              </a:solidFill>
              <a:latin typeface="標楷體"/>
              <a:ea typeface="標楷體"/>
            </a:endParaRPr>
          </a:p>
          <a:p>
            <a:pPr marL="533400" indent="0">
              <a:buNone/>
            </a:pPr>
            <a:r>
              <a:rPr lang="zh-TW" altLang="en-US" sz="2600" b="1" dirty="0">
                <a:solidFill>
                  <a:schemeClr val="tx1">
                    <a:lumMod val="50000"/>
                    <a:lumOff val="50000"/>
                  </a:schemeClr>
                </a:solidFill>
                <a:latin typeface="標楷體"/>
                <a:ea typeface="標楷體"/>
              </a:rPr>
              <a:t>一、施工勘驗作業原則</a:t>
            </a:r>
            <a:endParaRPr lang="en-US" altLang="zh-TW" sz="2600" b="1" dirty="0">
              <a:solidFill>
                <a:schemeClr val="tx1">
                  <a:lumMod val="50000"/>
                  <a:lumOff val="50000"/>
                </a:schemeClr>
              </a:solidFill>
              <a:latin typeface="標楷體"/>
              <a:ea typeface="標楷體"/>
            </a:endParaRPr>
          </a:p>
          <a:p>
            <a:pPr marL="987425" indent="0">
              <a:buNone/>
            </a:pP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一</a:t>
            </a: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營造廠需準備相關資料</a:t>
            </a:r>
            <a:endParaRPr lang="en-US" altLang="zh-TW" sz="1900" b="1" dirty="0">
              <a:solidFill>
                <a:schemeClr val="tx1">
                  <a:lumMod val="50000"/>
                  <a:lumOff val="50000"/>
                </a:schemeClr>
              </a:solidFill>
              <a:latin typeface="標楷體"/>
              <a:ea typeface="標楷體"/>
            </a:endParaRPr>
          </a:p>
          <a:p>
            <a:pPr marL="987425" indent="0">
              <a:buNone/>
            </a:pP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二</a:t>
            </a: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公會派任查驗人員審查表單</a:t>
            </a:r>
            <a:endParaRPr lang="en-US" altLang="zh-TW" sz="1900" b="1" dirty="0">
              <a:solidFill>
                <a:schemeClr val="tx1">
                  <a:lumMod val="50000"/>
                  <a:lumOff val="50000"/>
                </a:schemeClr>
              </a:solidFill>
            </a:endParaRPr>
          </a:p>
          <a:p>
            <a:pPr marL="533400" indent="0">
              <a:buNone/>
            </a:pPr>
            <a:r>
              <a:rPr lang="zh-TW" altLang="en-US" sz="2600" b="1" dirty="0">
                <a:solidFill>
                  <a:schemeClr val="tx1">
                    <a:lumMod val="50000"/>
                    <a:lumOff val="50000"/>
                  </a:schemeClr>
                </a:solidFill>
                <a:latin typeface="標楷體"/>
                <a:ea typeface="標楷體"/>
              </a:rPr>
              <a:t>二、竣工查驗作業原則</a:t>
            </a:r>
            <a:endParaRPr lang="en-US" altLang="zh-TW" sz="2600" b="1" dirty="0">
              <a:solidFill>
                <a:schemeClr val="tx1">
                  <a:lumMod val="50000"/>
                  <a:lumOff val="50000"/>
                </a:schemeClr>
              </a:solidFill>
              <a:latin typeface="標楷體"/>
              <a:ea typeface="標楷體"/>
            </a:endParaRPr>
          </a:p>
          <a:p>
            <a:pPr marL="533400" indent="454025">
              <a:buNone/>
            </a:pP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一</a:t>
            </a: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營造廠需準備相關資料</a:t>
            </a:r>
            <a:endParaRPr lang="en-US" altLang="zh-TW" sz="1900" b="1" dirty="0">
              <a:solidFill>
                <a:schemeClr val="tx1">
                  <a:lumMod val="50000"/>
                  <a:lumOff val="50000"/>
                </a:schemeClr>
              </a:solidFill>
              <a:latin typeface="標楷體"/>
              <a:ea typeface="標楷體"/>
            </a:endParaRPr>
          </a:p>
          <a:p>
            <a:pPr marL="533400" indent="454025">
              <a:buNone/>
            </a:pP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一</a:t>
            </a:r>
            <a:r>
              <a:rPr lang="en-US" altLang="zh-TW" sz="1900" b="1" dirty="0">
                <a:solidFill>
                  <a:schemeClr val="tx1">
                    <a:lumMod val="50000"/>
                    <a:lumOff val="50000"/>
                  </a:schemeClr>
                </a:solidFill>
                <a:latin typeface="標楷體"/>
                <a:ea typeface="標楷體"/>
              </a:rPr>
              <a:t>)</a:t>
            </a:r>
            <a:r>
              <a:rPr lang="zh-TW" altLang="en-US" sz="1900" b="1" dirty="0">
                <a:solidFill>
                  <a:schemeClr val="tx1">
                    <a:lumMod val="50000"/>
                    <a:lumOff val="50000"/>
                  </a:schemeClr>
                </a:solidFill>
                <a:latin typeface="標楷體"/>
                <a:ea typeface="標楷體"/>
              </a:rPr>
              <a:t>公會派任查驗人員審查表單</a:t>
            </a:r>
            <a:endParaRPr lang="en-US" altLang="zh-TW" sz="1900" b="1" dirty="0">
              <a:solidFill>
                <a:schemeClr val="tx1">
                  <a:lumMod val="50000"/>
                  <a:lumOff val="50000"/>
                </a:schemeClr>
              </a:solidFill>
              <a:latin typeface="標楷體"/>
              <a:ea typeface="標楷體"/>
            </a:endParaRPr>
          </a:p>
          <a:p>
            <a:pPr marL="533400" indent="0">
              <a:buNone/>
            </a:pPr>
            <a:r>
              <a:rPr lang="zh-TW" altLang="en-US" sz="2600" b="1" dirty="0">
                <a:solidFill>
                  <a:schemeClr val="tx1">
                    <a:lumMod val="50000"/>
                    <a:lumOff val="50000"/>
                  </a:schemeClr>
                </a:solidFill>
                <a:latin typeface="標楷體"/>
                <a:ea typeface="標楷體"/>
              </a:rPr>
              <a:t>三、福建金門馬祖地區建築師公會</a:t>
            </a:r>
            <a:endParaRPr lang="en-US" altLang="zh-TW" sz="2600" b="1" dirty="0">
              <a:solidFill>
                <a:schemeClr val="tx1">
                  <a:lumMod val="50000"/>
                  <a:lumOff val="50000"/>
                </a:schemeClr>
              </a:solidFill>
              <a:latin typeface="標楷體"/>
              <a:ea typeface="標楷體"/>
            </a:endParaRPr>
          </a:p>
          <a:p>
            <a:pPr marL="533400" indent="0">
              <a:buNone/>
            </a:pPr>
            <a:r>
              <a:rPr lang="zh-TW" altLang="en-US" sz="2600" b="1" dirty="0">
                <a:solidFill>
                  <a:schemeClr val="tx1">
                    <a:lumMod val="50000"/>
                    <a:lumOff val="50000"/>
                  </a:schemeClr>
                </a:solidFill>
                <a:latin typeface="標楷體"/>
                <a:ea typeface="標楷體"/>
              </a:rPr>
              <a:t>    施工管理作業原則</a:t>
            </a:r>
            <a:endParaRPr lang="en-US" altLang="zh-TW" sz="2600" b="1" dirty="0">
              <a:solidFill>
                <a:schemeClr val="tx1">
                  <a:lumMod val="50000"/>
                  <a:lumOff val="50000"/>
                </a:schemeClr>
              </a:solidFill>
              <a:latin typeface="標楷體"/>
              <a:ea typeface="標楷體"/>
            </a:endParaRPr>
          </a:p>
          <a:p>
            <a:pPr marL="0" indent="0">
              <a:lnSpc>
                <a:spcPct val="100000"/>
              </a:lnSpc>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481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erver\DATA\琳秋\連江縣勘驗資料\b14-5_建築物施工中營造業專任工程人員督察紀錄表.jpg">
            <a:extLst>
              <a:ext uri="{FF2B5EF4-FFF2-40B4-BE49-F238E27FC236}">
                <a16:creationId xmlns:a16="http://schemas.microsoft.com/office/drawing/2014/main" id="{F285DD4A-20A5-4652-8843-8371ACE4FCBF}"/>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427" t="6061" r="5927" b="6781"/>
          <a:stretch/>
        </p:blipFill>
        <p:spPr bwMode="auto">
          <a:xfrm>
            <a:off x="1352550" y="868120"/>
            <a:ext cx="4032498" cy="526693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357068" y="549275"/>
            <a:ext cx="6116211" cy="351130"/>
          </a:xfrm>
        </p:spPr>
        <p:txBody>
          <a:bodyPr>
            <a:noAutofit/>
          </a:bodyPr>
          <a:lstStyle/>
          <a:p>
            <a:r>
              <a:rPr lang="en-US" altLang="zh-TW" sz="1600" dirty="0">
                <a:solidFill>
                  <a:schemeClr val="tx1"/>
                </a:solidFill>
                <a:latin typeface="標楷體"/>
                <a:ea typeface="標楷體"/>
              </a:rPr>
              <a:t>(4).</a:t>
            </a:r>
            <a:r>
              <a:rPr lang="zh-TW" altLang="en-US" sz="1600" dirty="0">
                <a:solidFill>
                  <a:schemeClr val="tx1"/>
                </a:solidFill>
                <a:latin typeface="標楷體"/>
                <a:ea typeface="標楷體"/>
              </a:rPr>
              <a:t>建築物施工中營造業專任工程人員督察紀錄表</a:t>
            </a:r>
            <a:r>
              <a:rPr lang="en-US" altLang="zh-TW" sz="1600" dirty="0">
                <a:solidFill>
                  <a:schemeClr val="tx1"/>
                </a:solidFill>
                <a:latin typeface="標楷體"/>
                <a:ea typeface="標楷體"/>
              </a:rPr>
              <a:t>(B14-5)</a:t>
            </a:r>
            <a:endParaRPr lang="zh-TW" altLang="en-US" sz="1600" dirty="0">
              <a:solidFill>
                <a:schemeClr val="tx1"/>
              </a:solidFill>
            </a:endParaRPr>
          </a:p>
        </p:txBody>
      </p:sp>
      <p:sp>
        <p:nvSpPr>
          <p:cNvPr id="8" name="Text Box 10">
            <a:extLst>
              <a:ext uri="{FF2B5EF4-FFF2-40B4-BE49-F238E27FC236}">
                <a16:creationId xmlns:a16="http://schemas.microsoft.com/office/drawing/2014/main" id="{557F2B31-55E6-4612-A1E0-B5EFD4BFB212}"/>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2-3</a:t>
            </a:r>
          </a:p>
        </p:txBody>
      </p:sp>
    </p:spTree>
    <p:extLst>
      <p:ext uri="{BB962C8B-B14F-4D97-AF65-F5344CB8AC3E}">
        <p14:creationId xmlns:p14="http://schemas.microsoft.com/office/powerpoint/2010/main" val="422821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851042" y="760125"/>
            <a:ext cx="4173966" cy="5162748"/>
            <a:chOff x="627063" y="1326814"/>
            <a:chExt cx="3913039" cy="4839128"/>
          </a:xfrm>
        </p:grpSpPr>
        <p:pic>
          <p:nvPicPr>
            <p:cNvPr id="14" name="Picture 2" descr="\\server\DATA\琳秋\連江縣勘驗資料\1060209(1050824)-內政部檢送強化建築物施工管理原則 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537"/>
            <a:stretch/>
          </p:blipFill>
          <p:spPr bwMode="auto">
            <a:xfrm>
              <a:off x="627063" y="1326814"/>
              <a:ext cx="3913039" cy="483912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042417" y="1726387"/>
              <a:ext cx="535031" cy="9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p>
          </p:txBody>
        </p:sp>
        <p:sp>
          <p:nvSpPr>
            <p:cNvPr id="16" name="文字方塊 15"/>
            <p:cNvSpPr txBox="1"/>
            <p:nvPr/>
          </p:nvSpPr>
          <p:spPr>
            <a:xfrm>
              <a:off x="1214451" y="1694421"/>
              <a:ext cx="421281" cy="196372"/>
            </a:xfrm>
            <a:prstGeom prst="rect">
              <a:avLst/>
            </a:prstGeom>
            <a:noFill/>
          </p:spPr>
          <p:txBody>
            <a:bodyPr wrap="none" rtlCol="0">
              <a:spAutoFit/>
            </a:bodyPr>
            <a:lstStyle/>
            <a:p>
              <a:r>
                <a:rPr lang="zh-TW" altLang="en-US" sz="650" dirty="0">
                  <a:latin typeface="標楷體" panose="03000509000000000000" pitchFamily="65" charset="-120"/>
                  <a:ea typeface="標楷體" panose="03000509000000000000" pitchFamily="65" charset="-120"/>
                </a:rPr>
                <a:t>連江縣</a:t>
              </a:r>
            </a:p>
          </p:txBody>
        </p:sp>
      </p:grpSp>
      <p:sp>
        <p:nvSpPr>
          <p:cNvPr id="12" name="矩形 11">
            <a:extLst>
              <a:ext uri="{FF2B5EF4-FFF2-40B4-BE49-F238E27FC236}">
                <a16:creationId xmlns:a16="http://schemas.microsoft.com/office/drawing/2014/main" id="{89F49DD8-5DEC-4C48-AD25-BAECECEC29F4}"/>
              </a:ext>
            </a:extLst>
          </p:cNvPr>
          <p:cNvSpPr/>
          <p:nvPr/>
        </p:nvSpPr>
        <p:spPr>
          <a:xfrm>
            <a:off x="1294077" y="546186"/>
            <a:ext cx="3927118" cy="338554"/>
          </a:xfrm>
          <a:prstGeom prst="rect">
            <a:avLst/>
          </a:prstGeom>
        </p:spPr>
        <p:txBody>
          <a:bodyPr wrap="square">
            <a:spAutoFit/>
          </a:bodyPr>
          <a:lstStyle/>
          <a:p>
            <a:r>
              <a:rPr lang="en-US" altLang="zh-TW" sz="1600" dirty="0">
                <a:latin typeface="標楷體"/>
                <a:ea typeface="標楷體"/>
              </a:rPr>
              <a:t>5.</a:t>
            </a:r>
            <a:r>
              <a:rPr lang="zh-TW" altLang="en-US" sz="1600" dirty="0">
                <a:latin typeface="標楷體"/>
                <a:ea typeface="標楷體"/>
              </a:rPr>
              <a:t>建築物施工勘驗紀錄表</a:t>
            </a:r>
            <a:endParaRPr lang="en-US" altLang="zh-TW" sz="1600" dirty="0">
              <a:latin typeface="標楷體"/>
              <a:ea typeface="標楷體"/>
            </a:endParaRPr>
          </a:p>
        </p:txBody>
      </p:sp>
      <p:sp>
        <p:nvSpPr>
          <p:cNvPr id="17" name="矩形 16">
            <a:extLst>
              <a:ext uri="{FF2B5EF4-FFF2-40B4-BE49-F238E27FC236}">
                <a16:creationId xmlns:a16="http://schemas.microsoft.com/office/drawing/2014/main" id="{FC0E5BC7-1744-44AE-9335-403A272A7B0F}"/>
              </a:ext>
            </a:extLst>
          </p:cNvPr>
          <p:cNvSpPr/>
          <p:nvPr/>
        </p:nvSpPr>
        <p:spPr>
          <a:xfrm>
            <a:off x="4100469" y="561857"/>
            <a:ext cx="595035" cy="338554"/>
          </a:xfrm>
          <a:prstGeom prst="rect">
            <a:avLst/>
          </a:prstGeom>
        </p:spPr>
        <p:txBody>
          <a:bodyPr wrap="none">
            <a:spAutoFit/>
          </a:bodyPr>
          <a:lstStyle/>
          <a:p>
            <a:r>
              <a:rPr lang="zh-TW" altLang="en-US" sz="1600" dirty="0">
                <a:latin typeface="標楷體"/>
                <a:ea typeface="標楷體"/>
              </a:rPr>
              <a:t>鋼構</a:t>
            </a:r>
            <a:endParaRPr lang="en-US" altLang="zh-TW" sz="1600" dirty="0">
              <a:latin typeface="標楷體"/>
              <a:ea typeface="標楷體"/>
            </a:endParaRPr>
          </a:p>
        </p:txBody>
      </p:sp>
      <p:sp>
        <p:nvSpPr>
          <p:cNvPr id="2" name="矩形 1"/>
          <p:cNvSpPr/>
          <p:nvPr/>
        </p:nvSpPr>
        <p:spPr>
          <a:xfrm>
            <a:off x="6530355" y="975909"/>
            <a:ext cx="526696" cy="71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err="1"/>
          </a:p>
        </p:txBody>
      </p:sp>
      <p:grpSp>
        <p:nvGrpSpPr>
          <p:cNvPr id="28" name="群組 27"/>
          <p:cNvGrpSpPr/>
          <p:nvPr/>
        </p:nvGrpSpPr>
        <p:grpSpPr>
          <a:xfrm>
            <a:off x="5312131" y="609434"/>
            <a:ext cx="3962043" cy="5329109"/>
            <a:chOff x="5295015" y="1134322"/>
            <a:chExt cx="3974398" cy="4997660"/>
          </a:xfrm>
        </p:grpSpPr>
        <p:pic>
          <p:nvPicPr>
            <p:cNvPr id="29" name="Picture 3" descr="\\server\DATA\琳秋\連江縣勘驗資料\1060209(1050824)-內政部檢送強化建築物施工管理原則 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067"/>
            <a:stretch/>
          </p:blipFill>
          <p:spPr bwMode="auto">
            <a:xfrm>
              <a:off x="5295015" y="1134322"/>
              <a:ext cx="3974398" cy="4997660"/>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5959468" y="1508232"/>
              <a:ext cx="519337" cy="9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p>
          </p:txBody>
        </p:sp>
        <p:sp>
          <p:nvSpPr>
            <p:cNvPr id="31" name="文字方塊 30"/>
            <p:cNvSpPr txBox="1"/>
            <p:nvPr/>
          </p:nvSpPr>
          <p:spPr>
            <a:xfrm>
              <a:off x="6086871" y="1465380"/>
              <a:ext cx="549672" cy="204013"/>
            </a:xfrm>
            <a:prstGeom prst="rect">
              <a:avLst/>
            </a:prstGeom>
            <a:noFill/>
          </p:spPr>
          <p:txBody>
            <a:bodyPr wrap="square" rtlCol="0">
              <a:spAutoFit/>
            </a:bodyPr>
            <a:lstStyle/>
            <a:p>
              <a:r>
                <a:rPr lang="zh-TW" altLang="en-US" sz="650" dirty="0">
                  <a:latin typeface="標楷體" panose="03000509000000000000" pitchFamily="65" charset="-120"/>
                  <a:ea typeface="標楷體" panose="03000509000000000000" pitchFamily="65" charset="-120"/>
                </a:rPr>
                <a:t>連江縣</a:t>
              </a:r>
            </a:p>
          </p:txBody>
        </p:sp>
      </p:grpSp>
      <p:sp>
        <p:nvSpPr>
          <p:cNvPr id="22" name="矩形 21">
            <a:extLst>
              <a:ext uri="{FF2B5EF4-FFF2-40B4-BE49-F238E27FC236}">
                <a16:creationId xmlns:a16="http://schemas.microsoft.com/office/drawing/2014/main" id="{85AD015F-E8C4-4029-9EF6-5283265EE8A9}"/>
              </a:ext>
            </a:extLst>
          </p:cNvPr>
          <p:cNvSpPr/>
          <p:nvPr/>
        </p:nvSpPr>
        <p:spPr>
          <a:xfrm>
            <a:off x="8493586" y="546185"/>
            <a:ext cx="595035" cy="338554"/>
          </a:xfrm>
          <a:prstGeom prst="rect">
            <a:avLst/>
          </a:prstGeom>
        </p:spPr>
        <p:txBody>
          <a:bodyPr wrap="none">
            <a:spAutoFit/>
          </a:bodyPr>
          <a:lstStyle/>
          <a:p>
            <a:r>
              <a:rPr lang="en-US" altLang="zh-TW" sz="1600" dirty="0">
                <a:latin typeface="標楷體"/>
                <a:ea typeface="標楷體"/>
              </a:rPr>
              <a:t>RC</a:t>
            </a:r>
            <a:r>
              <a:rPr lang="zh-TW" altLang="en-US" sz="1600" dirty="0">
                <a:latin typeface="標楷體"/>
                <a:ea typeface="標楷體"/>
              </a:rPr>
              <a:t>構</a:t>
            </a:r>
            <a:endParaRPr lang="en-US" altLang="zh-TW" sz="1600" dirty="0">
              <a:latin typeface="標楷體"/>
              <a:ea typeface="標楷體"/>
            </a:endParaRPr>
          </a:p>
        </p:txBody>
      </p:sp>
      <p:sp>
        <p:nvSpPr>
          <p:cNvPr id="19" name="Text Box 10">
            <a:extLst>
              <a:ext uri="{FF2B5EF4-FFF2-40B4-BE49-F238E27FC236}">
                <a16:creationId xmlns:a16="http://schemas.microsoft.com/office/drawing/2014/main" id="{CC13CFFF-CC89-4A5A-A0A3-9B9E99D52997}"/>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2-4</a:t>
            </a:r>
          </a:p>
        </p:txBody>
      </p:sp>
    </p:spTree>
    <p:extLst>
      <p:ext uri="{BB962C8B-B14F-4D97-AF65-F5344CB8AC3E}">
        <p14:creationId xmlns:p14="http://schemas.microsoft.com/office/powerpoint/2010/main" val="226780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1352550" y="1277977"/>
            <a:ext cx="7921625" cy="4302046"/>
          </a:xfrm>
        </p:spPr>
        <p:txBody>
          <a:bodyPr>
            <a:noAutofit/>
          </a:bodyPr>
          <a:lstStyle/>
          <a:p>
            <a:pPr marL="0" indent="0">
              <a:lnSpc>
                <a:spcPct val="150000"/>
              </a:lnSpc>
              <a:spcBef>
                <a:spcPts val="1200"/>
              </a:spcBef>
              <a:buNone/>
            </a:pPr>
            <a:r>
              <a:rPr lang="en-US" altLang="zh-TW" sz="1800" dirty="0">
                <a:latin typeface="標楷體"/>
                <a:ea typeface="標楷體"/>
              </a:rPr>
              <a:t>(6).</a:t>
            </a:r>
            <a:r>
              <a:rPr lang="zh-TW" altLang="en-US" sz="1800" dirty="0">
                <a:latin typeface="標楷體"/>
                <a:ea typeface="標楷體"/>
              </a:rPr>
              <a:t>預拌混凝泥土品質保證書。</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(7).</a:t>
            </a:r>
            <a:r>
              <a:rPr lang="zh-TW" altLang="en-US" sz="1800" dirty="0">
                <a:latin typeface="標楷體"/>
                <a:ea typeface="標楷體"/>
              </a:rPr>
              <a:t>預拌混凝土綠離子含量檢測報告書。</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(8).</a:t>
            </a:r>
            <a:r>
              <a:rPr lang="zh-TW" altLang="en-US" sz="1800" dirty="0">
                <a:latin typeface="標楷體"/>
                <a:ea typeface="標楷體"/>
              </a:rPr>
              <a:t>混凝土強度試驗報告書</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(9).</a:t>
            </a:r>
            <a:r>
              <a:rPr lang="zh-TW" altLang="en-US" sz="1800" dirty="0">
                <a:latin typeface="標楷體"/>
                <a:ea typeface="標楷體"/>
              </a:rPr>
              <a:t>無輻射鋼筋</a:t>
            </a:r>
            <a:r>
              <a:rPr lang="en-US" altLang="zh-TW" sz="1800" dirty="0">
                <a:latin typeface="標楷體"/>
                <a:ea typeface="標楷體"/>
              </a:rPr>
              <a:t>(</a:t>
            </a:r>
            <a:r>
              <a:rPr lang="zh-TW" altLang="en-US" sz="1800" dirty="0">
                <a:latin typeface="標楷體"/>
                <a:ea typeface="標楷體"/>
              </a:rPr>
              <a:t>構</a:t>
            </a:r>
            <a:r>
              <a:rPr lang="en-US" altLang="zh-TW" sz="1800" dirty="0">
                <a:latin typeface="標楷體"/>
                <a:ea typeface="標楷體"/>
              </a:rPr>
              <a:t>)</a:t>
            </a:r>
            <a:r>
              <a:rPr lang="zh-TW" altLang="en-US" sz="1800" dirty="0">
                <a:latin typeface="標楷體"/>
                <a:ea typeface="標楷體"/>
              </a:rPr>
              <a:t>污染證明書及保證書。</a:t>
            </a:r>
            <a:endParaRPr lang="en-US" altLang="zh-TW" sz="1800" dirty="0">
              <a:latin typeface="標楷體"/>
              <a:ea typeface="標楷體"/>
            </a:endParaRPr>
          </a:p>
          <a:p>
            <a:pPr marL="533400" indent="-533400">
              <a:lnSpc>
                <a:spcPct val="150000"/>
              </a:lnSpc>
              <a:spcBef>
                <a:spcPts val="1200"/>
              </a:spcBef>
              <a:buNone/>
            </a:pPr>
            <a:r>
              <a:rPr lang="en-US" altLang="zh-TW" sz="1800" dirty="0">
                <a:latin typeface="標楷體"/>
                <a:ea typeface="標楷體"/>
              </a:rPr>
              <a:t>(10).</a:t>
            </a:r>
            <a:r>
              <a:rPr lang="zh-TW" altLang="en-US" sz="1800" dirty="0">
                <a:latin typeface="標楷體"/>
                <a:ea typeface="標楷體"/>
              </a:rPr>
              <a:t>施工期間</a:t>
            </a:r>
            <a:r>
              <a:rPr lang="zh-TW" altLang="en-US" sz="1800" b="1" dirty="0">
                <a:solidFill>
                  <a:srgbClr val="FF0000"/>
                </a:solidFill>
                <a:latin typeface="標楷體"/>
                <a:ea typeface="標楷體"/>
              </a:rPr>
              <a:t>必須勘驗部份</a:t>
            </a:r>
            <a:r>
              <a:rPr lang="zh-TW" altLang="en-US" sz="1800" dirty="0">
                <a:latin typeface="標楷體"/>
                <a:ea typeface="標楷體"/>
              </a:rPr>
              <a:t>運用內政部認可之建築</a:t>
            </a:r>
            <a:r>
              <a:rPr lang="zh-TW" altLang="en-US" sz="1800" b="1" dirty="0">
                <a:solidFill>
                  <a:srgbClr val="FF0000"/>
                </a:solidFill>
                <a:latin typeface="標楷體"/>
                <a:ea typeface="標楷體"/>
              </a:rPr>
              <a:t>新技術</a:t>
            </a:r>
            <a:r>
              <a:rPr lang="zh-TW" altLang="en-US" sz="1800" dirty="0">
                <a:latin typeface="標楷體"/>
                <a:ea typeface="標楷體"/>
              </a:rPr>
              <a:t>、</a:t>
            </a:r>
            <a:r>
              <a:rPr lang="zh-TW" altLang="en-US" sz="1800" b="1" dirty="0">
                <a:solidFill>
                  <a:srgbClr val="FF0000"/>
                </a:solidFill>
                <a:latin typeface="標楷體"/>
                <a:ea typeface="標楷體"/>
              </a:rPr>
              <a:t>新工法</a:t>
            </a:r>
            <a:r>
              <a:rPr lang="zh-TW" altLang="en-US" sz="1800" dirty="0">
                <a:latin typeface="標楷體"/>
                <a:ea typeface="標楷體"/>
              </a:rPr>
              <a:t>、</a:t>
            </a:r>
            <a:r>
              <a:rPr lang="zh-TW" altLang="en-US" sz="1800" b="1" dirty="0">
                <a:solidFill>
                  <a:srgbClr val="FF0000"/>
                </a:solidFill>
                <a:latin typeface="標楷體"/>
                <a:ea typeface="標楷體"/>
              </a:rPr>
              <a:t>新設備及新材料者</a:t>
            </a:r>
            <a:r>
              <a:rPr lang="zh-TW" altLang="en-US" sz="1800" dirty="0">
                <a:latin typeface="標楷體"/>
                <a:ea typeface="標楷體"/>
              </a:rPr>
              <a:t>，運用</a:t>
            </a:r>
            <a:r>
              <a:rPr lang="zh-TW" altLang="en-US" sz="1800" b="1" dirty="0">
                <a:solidFill>
                  <a:srgbClr val="FF0000"/>
                </a:solidFill>
                <a:latin typeface="標楷體"/>
                <a:ea typeface="標楷體"/>
              </a:rPr>
              <a:t>隔震原件</a:t>
            </a:r>
            <a:r>
              <a:rPr lang="zh-TW" altLang="en-US" sz="1800" dirty="0">
                <a:latin typeface="標楷體"/>
                <a:ea typeface="標楷體"/>
              </a:rPr>
              <a:t>或</a:t>
            </a:r>
            <a:r>
              <a:rPr lang="zh-TW" altLang="en-US" sz="1800" b="1" dirty="0">
                <a:solidFill>
                  <a:srgbClr val="FF0000"/>
                </a:solidFill>
                <a:latin typeface="標楷體"/>
                <a:ea typeface="標楷體"/>
              </a:rPr>
              <a:t>消能原件者</a:t>
            </a:r>
            <a:r>
              <a:rPr lang="zh-TW" altLang="en-US" sz="1800" dirty="0">
                <a:latin typeface="標楷體"/>
                <a:ea typeface="標楷體"/>
              </a:rPr>
              <a:t>，其</a:t>
            </a:r>
            <a:r>
              <a:rPr lang="zh-TW" altLang="en-US" sz="1800" u="sng" dirty="0">
                <a:solidFill>
                  <a:srgbClr val="FF0000"/>
                </a:solidFill>
                <a:latin typeface="標楷體"/>
                <a:ea typeface="標楷體"/>
              </a:rPr>
              <a:t>體試驗及性能保證試驗</a:t>
            </a:r>
            <a:r>
              <a:rPr lang="en-US" altLang="zh-TW" sz="1800" u="sng" dirty="0">
                <a:solidFill>
                  <a:srgbClr val="FF0000"/>
                </a:solidFill>
                <a:latin typeface="標楷體"/>
                <a:ea typeface="標楷體"/>
              </a:rPr>
              <a:t>(</a:t>
            </a:r>
            <a:r>
              <a:rPr lang="zh-TW" altLang="en-US" sz="1800" u="sng" dirty="0">
                <a:solidFill>
                  <a:srgbClr val="FF0000"/>
                </a:solidFill>
                <a:latin typeface="標楷體"/>
                <a:ea typeface="標楷體"/>
              </a:rPr>
              <a:t>測驗</a:t>
            </a:r>
            <a:r>
              <a:rPr lang="en-US" altLang="zh-TW" sz="1800" u="sng" dirty="0">
                <a:solidFill>
                  <a:srgbClr val="FF0000"/>
                </a:solidFill>
                <a:latin typeface="標楷體"/>
                <a:ea typeface="標楷體"/>
              </a:rPr>
              <a:t>)</a:t>
            </a:r>
            <a:r>
              <a:rPr lang="zh-TW" altLang="en-US" sz="1800" u="sng" dirty="0">
                <a:solidFill>
                  <a:srgbClr val="FF0000"/>
                </a:solidFill>
                <a:latin typeface="標楷體"/>
                <a:ea typeface="標楷體"/>
              </a:rPr>
              <a:t>報告書</a:t>
            </a:r>
            <a:r>
              <a:rPr lang="zh-TW" altLang="en-US" sz="1800" dirty="0">
                <a:latin typeface="標楷體"/>
                <a:ea typeface="標楷體"/>
              </a:rPr>
              <a:t>均需檢附</a:t>
            </a:r>
            <a:r>
              <a:rPr lang="zh-TW" altLang="en-US" sz="1800" dirty="0">
                <a:solidFill>
                  <a:srgbClr val="FF0000"/>
                </a:solidFill>
                <a:latin typeface="標楷體"/>
                <a:ea typeface="標楷體"/>
              </a:rPr>
              <a:t>施工紀錄</a:t>
            </a:r>
            <a:r>
              <a:rPr lang="zh-TW" altLang="en-US" sz="1800" dirty="0">
                <a:latin typeface="標楷體"/>
                <a:ea typeface="標楷體"/>
              </a:rPr>
              <a:t>、</a:t>
            </a:r>
            <a:r>
              <a:rPr lang="zh-TW" altLang="en-US" sz="1800" dirty="0">
                <a:solidFill>
                  <a:srgbClr val="FF0000"/>
                </a:solidFill>
                <a:latin typeface="標楷體"/>
                <a:ea typeface="標楷體"/>
              </a:rPr>
              <a:t>照片及專任工程人員與監造人查核紀錄</a:t>
            </a:r>
            <a:r>
              <a:rPr lang="zh-TW" altLang="en-US" sz="1800" dirty="0">
                <a:latin typeface="標楷體"/>
                <a:ea typeface="標楷體"/>
              </a:rPr>
              <a:t>。</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(1)1.</a:t>
            </a:r>
            <a:r>
              <a:rPr lang="zh-TW" altLang="en-US" sz="1800" dirty="0">
                <a:latin typeface="標楷體"/>
                <a:ea typeface="標楷體"/>
              </a:rPr>
              <a:t>現場照片。</a:t>
            </a:r>
            <a:r>
              <a:rPr lang="en-US" altLang="zh-TW" sz="1800" dirty="0">
                <a:latin typeface="標楷體"/>
                <a:ea typeface="標楷體"/>
              </a:rPr>
              <a:t>(</a:t>
            </a:r>
            <a:r>
              <a:rPr lang="zh-TW" altLang="en-US" sz="1800" dirty="0">
                <a:latin typeface="標楷體"/>
                <a:ea typeface="標楷體"/>
              </a:rPr>
              <a:t>包含專任工程人員及監造人勘驗照片</a:t>
            </a:r>
            <a:r>
              <a:rPr lang="en-US" altLang="zh-TW" sz="1800" dirty="0">
                <a:latin typeface="標楷體"/>
                <a:ea typeface="標楷體"/>
              </a:rPr>
              <a:t>)</a:t>
            </a:r>
            <a:endParaRPr lang="en-US" altLang="zh-TW" sz="2000" dirty="0">
              <a:latin typeface="標楷體"/>
              <a:ea typeface="標楷體"/>
            </a:endParaRPr>
          </a:p>
        </p:txBody>
      </p:sp>
      <p:sp>
        <p:nvSpPr>
          <p:cNvPr id="7" name="Text Box 10">
            <a:extLst>
              <a:ext uri="{FF2B5EF4-FFF2-40B4-BE49-F238E27FC236}">
                <a16:creationId xmlns:a16="http://schemas.microsoft.com/office/drawing/2014/main" id="{303CF649-2ACE-4C34-AA57-D2E57BB193FD}"/>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2-5</a:t>
            </a:r>
          </a:p>
        </p:txBody>
      </p:sp>
    </p:spTree>
    <p:extLst>
      <p:ext uri="{BB962C8B-B14F-4D97-AF65-F5344CB8AC3E}">
        <p14:creationId xmlns:p14="http://schemas.microsoft.com/office/powerpoint/2010/main" val="358613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1352550" y="1268760"/>
            <a:ext cx="7921625" cy="3024336"/>
          </a:xfrm>
        </p:spPr>
        <p:txBody>
          <a:bodyPr>
            <a:noAutofit/>
          </a:bodyPr>
          <a:lstStyle/>
          <a:p>
            <a:pPr marL="0" indent="0">
              <a:lnSpc>
                <a:spcPct val="150000"/>
              </a:lnSpc>
              <a:spcBef>
                <a:spcPts val="1200"/>
              </a:spcBef>
              <a:buNone/>
            </a:pPr>
            <a:r>
              <a:rPr lang="en-US" altLang="zh-TW" sz="1800" dirty="0">
                <a:latin typeface="標楷體"/>
                <a:ea typeface="標楷體"/>
              </a:rPr>
              <a:t>5.</a:t>
            </a:r>
            <a:r>
              <a:rPr lang="zh-TW" altLang="en-US" sz="1800" dirty="0">
                <a:latin typeface="標楷體"/>
                <a:ea typeface="標楷體"/>
              </a:rPr>
              <a:t>會勘當日監造人、承造人及其專任工程人員工地主任或工地負責人應親自出席會同現場勘驗</a:t>
            </a:r>
            <a:r>
              <a:rPr lang="en-US" altLang="zh-TW" sz="1800" dirty="0">
                <a:latin typeface="標楷體"/>
                <a:ea typeface="標楷體"/>
              </a:rPr>
              <a:t>;</a:t>
            </a:r>
            <a:r>
              <a:rPr lang="zh-TW" altLang="en-US" sz="1800" dirty="0">
                <a:latin typeface="標楷體"/>
                <a:ea typeface="標楷體"/>
              </a:rPr>
              <a:t>監造人因故無法到場時應委托其他開業建築師或由其事務所內</a:t>
            </a:r>
            <a:r>
              <a:rPr lang="zh-TW" altLang="en-US" sz="1800" dirty="0">
                <a:solidFill>
                  <a:srgbClr val="FF0000"/>
                </a:solidFill>
                <a:latin typeface="標楷體"/>
                <a:ea typeface="標楷體"/>
              </a:rPr>
              <a:t>依法登記有案之相關技術人員</a:t>
            </a:r>
            <a:r>
              <a:rPr lang="zh-TW" altLang="en-US" sz="1800" dirty="0">
                <a:latin typeface="標楷體"/>
                <a:ea typeface="標楷體"/>
              </a:rPr>
              <a:t>，且出具</a:t>
            </a:r>
            <a:r>
              <a:rPr lang="zh-TW" altLang="en-US" sz="1800" dirty="0">
                <a:solidFill>
                  <a:srgbClr val="FF0000"/>
                </a:solidFill>
                <a:latin typeface="標楷體"/>
                <a:ea typeface="標楷體"/>
              </a:rPr>
              <a:t>委託書</a:t>
            </a:r>
            <a:r>
              <a:rPr lang="zh-TW" altLang="en-US" sz="1800" dirty="0">
                <a:latin typeface="標楷體"/>
                <a:ea typeface="標楷體"/>
              </a:rPr>
              <a:t>。</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6.</a:t>
            </a:r>
            <a:r>
              <a:rPr lang="zh-TW" altLang="en-US" sz="1800" dirty="0">
                <a:latin typeface="標楷體"/>
                <a:ea typeface="標楷體"/>
              </a:rPr>
              <a:t>文件保存年限 </a:t>
            </a:r>
            <a:r>
              <a:rPr lang="en-US" altLang="zh-TW" sz="1800" dirty="0">
                <a:latin typeface="標楷體"/>
                <a:ea typeface="標楷體"/>
              </a:rPr>
              <a:t>/</a:t>
            </a:r>
            <a:r>
              <a:rPr lang="zh-TW" altLang="en-US" sz="1800" dirty="0">
                <a:latin typeface="標楷體"/>
                <a:ea typeface="標楷體"/>
              </a:rPr>
              <a:t>申報勘驗應檢附文件 </a:t>
            </a:r>
            <a:r>
              <a:rPr lang="en-US" altLang="zh-TW" sz="1800" dirty="0">
                <a:latin typeface="標楷體"/>
                <a:ea typeface="標楷體"/>
              </a:rPr>
              <a:t>/</a:t>
            </a:r>
            <a:r>
              <a:rPr lang="zh-TW" altLang="en-US" sz="1800" dirty="0">
                <a:latin typeface="標楷體"/>
                <a:ea typeface="標楷體"/>
              </a:rPr>
              <a:t>併建築執照申請書件及工程圖說 </a:t>
            </a:r>
            <a:r>
              <a:rPr lang="en-US" altLang="zh-TW" sz="1800" dirty="0">
                <a:latin typeface="標楷體"/>
                <a:ea typeface="標楷體"/>
              </a:rPr>
              <a:t>/</a:t>
            </a:r>
            <a:r>
              <a:rPr lang="zh-TW" altLang="en-US" sz="1800" dirty="0">
                <a:latin typeface="標楷體"/>
                <a:ea typeface="標楷體"/>
              </a:rPr>
              <a:t>保存至該建築物拆除或毀損為止。 </a:t>
            </a:r>
            <a:endParaRPr lang="en-US" altLang="zh-TW" sz="1800" dirty="0">
              <a:latin typeface="標楷體"/>
              <a:ea typeface="標楷體"/>
            </a:endParaRPr>
          </a:p>
        </p:txBody>
      </p:sp>
      <p:sp>
        <p:nvSpPr>
          <p:cNvPr id="11" name="Text Box 10">
            <a:extLst>
              <a:ext uri="{FF2B5EF4-FFF2-40B4-BE49-F238E27FC236}">
                <a16:creationId xmlns:a16="http://schemas.microsoft.com/office/drawing/2014/main" id="{A8ED84D6-C381-4C45-9D83-674C03312E53}"/>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2-6</a:t>
            </a:r>
          </a:p>
        </p:txBody>
      </p:sp>
    </p:spTree>
    <p:extLst>
      <p:ext uri="{BB962C8B-B14F-4D97-AF65-F5344CB8AC3E}">
        <p14:creationId xmlns:p14="http://schemas.microsoft.com/office/powerpoint/2010/main" val="230244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AF5D04EB-934C-4D21-A13B-D1D40E48003C}"/>
              </a:ext>
            </a:extLst>
          </p:cNvPr>
          <p:cNvSpPr>
            <a:spLocks noGrp="1"/>
          </p:cNvSpPr>
          <p:nvPr>
            <p:ph type="title"/>
          </p:nvPr>
        </p:nvSpPr>
        <p:spPr>
          <a:xfrm>
            <a:off x="1352550" y="611026"/>
            <a:ext cx="3600450" cy="701731"/>
          </a:xfrm>
          <a:prstGeom prst="rect">
            <a:avLst/>
          </a:prstGeom>
        </p:spPr>
        <p:txBody>
          <a:bodyPr wrap="square">
            <a:spAutoFit/>
          </a:bodyPr>
          <a:lstStyle/>
          <a:p>
            <a:r>
              <a:rPr lang="en-US" altLang="zh-TW" sz="2200" b="1" dirty="0">
                <a:solidFill>
                  <a:schemeClr val="tx1">
                    <a:lumMod val="50000"/>
                    <a:lumOff val="50000"/>
                  </a:schemeClr>
                </a:solidFill>
                <a:latin typeface="標楷體"/>
                <a:ea typeface="標楷體"/>
              </a:rPr>
              <a:t>(</a:t>
            </a:r>
            <a:r>
              <a:rPr lang="zh-TW" altLang="en-US" sz="2200" b="1" dirty="0">
                <a:solidFill>
                  <a:schemeClr val="tx1">
                    <a:lumMod val="50000"/>
                    <a:lumOff val="50000"/>
                  </a:schemeClr>
                </a:solidFill>
                <a:latin typeface="標楷體"/>
                <a:ea typeface="標楷體"/>
              </a:rPr>
              <a:t>二</a:t>
            </a:r>
            <a:r>
              <a:rPr lang="en-US" altLang="zh-TW" sz="2200" b="1" dirty="0">
                <a:solidFill>
                  <a:schemeClr val="tx1">
                    <a:lumMod val="50000"/>
                    <a:lumOff val="50000"/>
                  </a:schemeClr>
                </a:solidFill>
                <a:latin typeface="標楷體"/>
                <a:ea typeface="標楷體"/>
              </a:rPr>
              <a:t>)</a:t>
            </a:r>
            <a:r>
              <a:rPr lang="zh-TW" altLang="en-US" sz="2200" b="1" dirty="0">
                <a:solidFill>
                  <a:schemeClr val="tx1">
                    <a:lumMod val="50000"/>
                    <a:lumOff val="50000"/>
                  </a:schemeClr>
                </a:solidFill>
                <a:latin typeface="標楷體"/>
                <a:ea typeface="標楷體"/>
              </a:rPr>
              <a:t>公會派任查驗人員審查表單</a:t>
            </a:r>
            <a:endParaRPr lang="en-US" altLang="zh-TW" sz="2200" b="1" dirty="0">
              <a:solidFill>
                <a:schemeClr val="tx1">
                  <a:lumMod val="50000"/>
                  <a:lumOff val="50000"/>
                </a:schemeClr>
              </a:solidFill>
              <a:latin typeface="標楷體"/>
              <a:ea typeface="標楷體"/>
            </a:endParaRPr>
          </a:p>
        </p:txBody>
      </p:sp>
      <p:sp>
        <p:nvSpPr>
          <p:cNvPr id="3" name="內容版面配置區 2"/>
          <p:cNvSpPr>
            <a:spLocks noGrp="1"/>
          </p:cNvSpPr>
          <p:nvPr>
            <p:ph sz="half" idx="1"/>
          </p:nvPr>
        </p:nvSpPr>
        <p:spPr>
          <a:xfrm>
            <a:off x="1354891" y="1479643"/>
            <a:ext cx="3604835" cy="3389517"/>
          </a:xfrm>
        </p:spPr>
        <p:txBody>
          <a:bodyPr>
            <a:normAutofit/>
          </a:bodyPr>
          <a:lstStyle/>
          <a:p>
            <a:pPr marL="0" indent="0">
              <a:lnSpc>
                <a:spcPct val="150000"/>
              </a:lnSpc>
              <a:spcBef>
                <a:spcPts val="1200"/>
              </a:spcBef>
              <a:buNone/>
            </a:pPr>
            <a:r>
              <a:rPr lang="zh-TW" altLang="en-US" sz="1800" dirty="0">
                <a:solidFill>
                  <a:srgbClr val="FF0000"/>
                </a:solidFill>
                <a:latin typeface="標楷體"/>
                <a:ea typeface="標楷體"/>
              </a:rPr>
              <a:t>連江縣政府</a:t>
            </a:r>
            <a:r>
              <a:rPr lang="zh-TW" altLang="en-US" sz="1800" dirty="0">
                <a:latin typeface="標楷體"/>
                <a:ea typeface="標楷體"/>
              </a:rPr>
              <a:t>或</a:t>
            </a:r>
            <a:r>
              <a:rPr lang="zh-TW" altLang="en-US" sz="1800" dirty="0">
                <a:solidFill>
                  <a:srgbClr val="FF0000"/>
                </a:solidFill>
                <a:latin typeface="標楷體"/>
                <a:ea typeface="標楷體"/>
              </a:rPr>
              <a:t>福建金門馬祖建築師公會</a:t>
            </a:r>
            <a:r>
              <a:rPr lang="zh-TW" altLang="en-US" sz="1800" dirty="0">
                <a:latin typeface="標楷體"/>
                <a:ea typeface="標楷體"/>
              </a:rPr>
              <a:t>現場勘驗，就</a:t>
            </a:r>
            <a:r>
              <a:rPr lang="zh-TW" altLang="en-US" sz="1800" dirty="0">
                <a:solidFill>
                  <a:srgbClr val="FF0000"/>
                </a:solidFill>
                <a:latin typeface="標楷體"/>
                <a:ea typeface="標楷體"/>
              </a:rPr>
              <a:t>建築物施工管理檢查表</a:t>
            </a:r>
            <a:r>
              <a:rPr lang="zh-TW" altLang="en-US" sz="1800" dirty="0">
                <a:latin typeface="標楷體"/>
                <a:ea typeface="標楷體"/>
              </a:rPr>
              <a:t>之</a:t>
            </a:r>
            <a:r>
              <a:rPr lang="zh-TW" altLang="en-US" sz="1800" dirty="0">
                <a:solidFill>
                  <a:srgbClr val="FF0000"/>
                </a:solidFill>
                <a:latin typeface="標楷體"/>
                <a:ea typeface="標楷體"/>
              </a:rPr>
              <a:t>項目分別</a:t>
            </a:r>
            <a:r>
              <a:rPr lang="zh-TW" altLang="en-US" sz="1800" b="1" dirty="0">
                <a:solidFill>
                  <a:srgbClr val="FF0000"/>
                </a:solidFill>
                <a:latin typeface="標楷體"/>
                <a:ea typeface="標楷體"/>
              </a:rPr>
              <a:t>確認查核</a:t>
            </a:r>
            <a:r>
              <a:rPr lang="zh-TW" altLang="en-US" sz="1800" dirty="0">
                <a:latin typeface="標楷體"/>
                <a:ea typeface="標楷體"/>
              </a:rPr>
              <a:t>並與起造人、監造人、承造人、及其專任程人員、 工地主任或工地負責人會同簽名。</a:t>
            </a:r>
            <a:endParaRPr lang="zh-TW" altLang="en-US" dirty="0"/>
          </a:p>
        </p:txBody>
      </p:sp>
      <p:pic>
        <p:nvPicPr>
          <p:cNvPr id="10" name="Picture 2" descr="\\server\DATA\琳秋\連江縣勘驗資料\附件一-連江縣政府建築執照放樣勘驗審查項目表.jpg">
            <a:extLst>
              <a:ext uri="{FF2B5EF4-FFF2-40B4-BE49-F238E27FC236}">
                <a16:creationId xmlns:a16="http://schemas.microsoft.com/office/drawing/2014/main" id="{F7AEAFAA-2002-4103-92F2-249342B9D831}"/>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3730" b="5244"/>
          <a:stretch/>
        </p:blipFill>
        <p:spPr bwMode="auto">
          <a:xfrm>
            <a:off x="4953000" y="577667"/>
            <a:ext cx="4321175" cy="5563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a:extLst>
              <a:ext uri="{FF2B5EF4-FFF2-40B4-BE49-F238E27FC236}">
                <a16:creationId xmlns:a16="http://schemas.microsoft.com/office/drawing/2014/main" id="{122E06AE-7935-4B67-AC61-E07E6190864B}"/>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2-7</a:t>
            </a:r>
          </a:p>
        </p:txBody>
      </p:sp>
    </p:spTree>
    <p:extLst>
      <p:ext uri="{BB962C8B-B14F-4D97-AF65-F5344CB8AC3E}">
        <p14:creationId xmlns:p14="http://schemas.microsoft.com/office/powerpoint/2010/main" val="14309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BB0C5177-95B0-4F94-9EB1-CB07BFF294B6}"/>
              </a:ext>
            </a:extLst>
          </p:cNvPr>
          <p:cNvGrpSpPr/>
          <p:nvPr/>
        </p:nvGrpSpPr>
        <p:grpSpPr>
          <a:xfrm>
            <a:off x="533516" y="538869"/>
            <a:ext cx="4374918" cy="5475354"/>
            <a:chOff x="631825" y="639570"/>
            <a:chExt cx="4104456" cy="5328592"/>
          </a:xfrm>
        </p:grpSpPr>
        <p:pic>
          <p:nvPicPr>
            <p:cNvPr id="11" name="Picture 3" descr="\\server\DATA\琳秋\連江縣勘驗資料\附件一-連江縣政府建築執照壹層頂版勘驗審查項目表.jpg">
              <a:extLst>
                <a:ext uri="{FF2B5EF4-FFF2-40B4-BE49-F238E27FC236}">
                  <a16:creationId xmlns:a16="http://schemas.microsoft.com/office/drawing/2014/main" id="{52EACABC-D2DA-440A-B489-6E5D6FDC16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34" r="668" b="2672"/>
            <a:stretch/>
          </p:blipFill>
          <p:spPr bwMode="auto">
            <a:xfrm>
              <a:off x="631825" y="639570"/>
              <a:ext cx="4104456" cy="5328592"/>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AF2126A9-A972-4838-A0B9-F6C3BF17229A}"/>
                </a:ext>
              </a:extLst>
            </p:cNvPr>
            <p:cNvSpPr/>
            <p:nvPr/>
          </p:nvSpPr>
          <p:spPr>
            <a:xfrm>
              <a:off x="2538805" y="656216"/>
              <a:ext cx="441063" cy="13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p>
          </p:txBody>
        </p:sp>
      </p:grpSp>
      <p:pic>
        <p:nvPicPr>
          <p:cNvPr id="13" name="Picture 2" descr="\\server\DATA\琳秋\連江縣勘驗資料\附件一-連江縣政府建築執照屋頂版勘驗審查項目表.jpg">
            <a:extLst>
              <a:ext uri="{FF2B5EF4-FFF2-40B4-BE49-F238E27FC236}">
                <a16:creationId xmlns:a16="http://schemas.microsoft.com/office/drawing/2014/main" id="{BAFFBAF6-4B49-46A3-B6F8-EC9E080107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01" b="2672"/>
          <a:stretch/>
        </p:blipFill>
        <p:spPr bwMode="auto">
          <a:xfrm>
            <a:off x="5079892" y="406259"/>
            <a:ext cx="4374918" cy="57180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0">
            <a:extLst>
              <a:ext uri="{FF2B5EF4-FFF2-40B4-BE49-F238E27FC236}">
                <a16:creationId xmlns:a16="http://schemas.microsoft.com/office/drawing/2014/main" id="{EB19249F-F855-495D-BFA3-02F624E37EFE}"/>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2-8</a:t>
            </a:r>
          </a:p>
        </p:txBody>
      </p:sp>
    </p:spTree>
    <p:extLst>
      <p:ext uri="{BB962C8B-B14F-4D97-AF65-F5344CB8AC3E}">
        <p14:creationId xmlns:p14="http://schemas.microsoft.com/office/powerpoint/2010/main" val="57899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54528" y="1268760"/>
            <a:ext cx="7919647" cy="5338235"/>
          </a:xfrm>
        </p:spPr>
        <p:txBody>
          <a:bodyPr>
            <a:normAutofit/>
          </a:bodyPr>
          <a:lstStyle/>
          <a:p>
            <a:pPr marL="0" indent="0">
              <a:lnSpc>
                <a:spcPct val="170000"/>
              </a:lnSpc>
              <a:spcBef>
                <a:spcPts val="1200"/>
              </a:spcBef>
              <a:buNone/>
            </a:pPr>
            <a:r>
              <a:rPr lang="en-US" altLang="zh-TW" sz="2400" b="1" dirty="0">
                <a:solidFill>
                  <a:schemeClr val="tx1">
                    <a:lumMod val="50000"/>
                    <a:lumOff val="50000"/>
                  </a:schemeClr>
                </a:solidFill>
                <a:latin typeface="標楷體"/>
                <a:ea typeface="標楷體"/>
              </a:rPr>
              <a:t>(</a:t>
            </a:r>
            <a:r>
              <a:rPr lang="zh-TW" altLang="en-US" sz="2400" b="1" dirty="0">
                <a:solidFill>
                  <a:schemeClr val="tx1">
                    <a:lumMod val="50000"/>
                    <a:lumOff val="50000"/>
                  </a:schemeClr>
                </a:solidFill>
                <a:latin typeface="標楷體"/>
                <a:ea typeface="標楷體"/>
              </a:rPr>
              <a:t>一</a:t>
            </a:r>
            <a:r>
              <a:rPr lang="en-US" altLang="zh-TW" sz="2400" b="1" dirty="0">
                <a:solidFill>
                  <a:schemeClr val="tx1">
                    <a:lumMod val="50000"/>
                    <a:lumOff val="50000"/>
                  </a:schemeClr>
                </a:solidFill>
                <a:latin typeface="標楷體"/>
                <a:ea typeface="標楷體"/>
              </a:rPr>
              <a:t>)</a:t>
            </a:r>
            <a:r>
              <a:rPr lang="zh-TW" altLang="en-US" sz="2400" b="1" dirty="0">
                <a:solidFill>
                  <a:schemeClr val="tx1">
                    <a:lumMod val="50000"/>
                    <a:lumOff val="50000"/>
                  </a:schemeClr>
                </a:solidFill>
                <a:latin typeface="標楷體"/>
                <a:ea typeface="標楷體"/>
              </a:rPr>
              <a:t>營造廠需準備相關資料</a:t>
            </a:r>
            <a:endParaRPr lang="en-US" altLang="zh-TW" sz="2400" dirty="0">
              <a:solidFill>
                <a:schemeClr val="tx1">
                  <a:lumMod val="75000"/>
                  <a:lumOff val="25000"/>
                </a:schemeClr>
              </a:solidFill>
              <a:latin typeface="標楷體"/>
              <a:ea typeface="標楷體"/>
            </a:endParaRPr>
          </a:p>
          <a:p>
            <a:pPr marL="0" indent="0">
              <a:lnSpc>
                <a:spcPct val="170000"/>
              </a:lnSpc>
              <a:spcBef>
                <a:spcPts val="1200"/>
              </a:spcBef>
              <a:buNone/>
            </a:pPr>
            <a:r>
              <a:rPr lang="en-US" altLang="zh-TW" sz="2000" dirty="0">
                <a:latin typeface="標楷體"/>
                <a:ea typeface="標楷體"/>
              </a:rPr>
              <a:t>1.</a:t>
            </a:r>
            <a:r>
              <a:rPr lang="zh-TW" altLang="en-US" sz="2000" dirty="0">
                <a:latin typeface="標楷體"/>
                <a:ea typeface="標楷體"/>
              </a:rPr>
              <a:t>連江縣政府為核發建築物使用執行，應辦理竣工查驗及書圖文件查核。主管建築機關於起造人</a:t>
            </a:r>
            <a:r>
              <a:rPr lang="zh-TW" altLang="en-US" sz="2000" b="1" dirty="0">
                <a:solidFill>
                  <a:srgbClr val="FF0000"/>
                </a:solidFill>
                <a:latin typeface="標楷體"/>
                <a:ea typeface="標楷體"/>
              </a:rPr>
              <a:t>會同</a:t>
            </a:r>
            <a:r>
              <a:rPr lang="zh-TW" altLang="en-US" sz="2000" u="sng" dirty="0">
                <a:solidFill>
                  <a:srgbClr val="FF0000"/>
                </a:solidFill>
                <a:latin typeface="標楷體"/>
                <a:ea typeface="標楷體"/>
              </a:rPr>
              <a:t>承造人及監造人</a:t>
            </a:r>
            <a:r>
              <a:rPr lang="zh-TW" altLang="en-US" sz="2000" dirty="0">
                <a:solidFill>
                  <a:srgbClr val="FF0000"/>
                </a:solidFill>
                <a:latin typeface="標楷體"/>
                <a:ea typeface="標楷體"/>
              </a:rPr>
              <a:t>申請使用執照後辦理竣工查驗</a:t>
            </a:r>
            <a:r>
              <a:rPr lang="zh-TW" altLang="en-US" sz="2000" dirty="0">
                <a:latin typeface="標楷體"/>
                <a:ea typeface="標楷體"/>
              </a:rPr>
              <a:t>，但為提高行政效率，</a:t>
            </a:r>
            <a:r>
              <a:rPr lang="zh-TW" altLang="en-US" sz="2000" dirty="0">
                <a:solidFill>
                  <a:srgbClr val="FF0000"/>
                </a:solidFill>
                <a:latin typeface="標楷體"/>
                <a:ea typeface="標楷體"/>
              </a:rPr>
              <a:t>竣工查驗與書圖文件查核得同時進行</a:t>
            </a:r>
            <a:r>
              <a:rPr lang="zh-TW" altLang="en-US" sz="2000" dirty="0">
                <a:latin typeface="標楷體"/>
                <a:ea typeface="標楷體"/>
              </a:rPr>
              <a:t>。</a:t>
            </a:r>
            <a:endParaRPr lang="en-US" altLang="zh-TW" sz="2000" dirty="0">
              <a:latin typeface="標楷體"/>
              <a:ea typeface="標楷體"/>
            </a:endParaRPr>
          </a:p>
          <a:p>
            <a:pPr marL="0" indent="0">
              <a:lnSpc>
                <a:spcPct val="170000"/>
              </a:lnSpc>
              <a:spcBef>
                <a:spcPts val="1200"/>
              </a:spcBef>
              <a:buNone/>
            </a:pPr>
            <a:r>
              <a:rPr lang="en-US" altLang="zh-TW" sz="2000" dirty="0">
                <a:latin typeface="標楷體"/>
                <a:ea typeface="標楷體"/>
              </a:rPr>
              <a:t>2.</a:t>
            </a:r>
            <a:r>
              <a:rPr lang="zh-TW" altLang="en-US" sz="2000" dirty="0">
                <a:latin typeface="標楷體"/>
                <a:ea typeface="標楷體"/>
              </a:rPr>
              <a:t>連江縣政府核發建築物使用執照前辦理竣工查驗，應訂定工程完竣認定基準，至少包括下列</a:t>
            </a:r>
            <a:r>
              <a:rPr lang="en-US" altLang="zh-TW" sz="2000" dirty="0">
                <a:latin typeface="標楷體"/>
                <a:ea typeface="標楷體"/>
              </a:rPr>
              <a:t>:</a:t>
            </a:r>
          </a:p>
        </p:txBody>
      </p:sp>
      <p:sp>
        <p:nvSpPr>
          <p:cNvPr id="7" name="標題 2">
            <a:extLst>
              <a:ext uri="{FF2B5EF4-FFF2-40B4-BE49-F238E27FC236}">
                <a16:creationId xmlns:a16="http://schemas.microsoft.com/office/drawing/2014/main" id="{C33BFFFD-0DC2-42B0-8CFC-2FF97EE4ABA0}"/>
              </a:ext>
            </a:extLst>
          </p:cNvPr>
          <p:cNvSpPr>
            <a:spLocks noGrp="1"/>
          </p:cNvSpPr>
          <p:nvPr>
            <p:ph type="title"/>
          </p:nvPr>
        </p:nvSpPr>
        <p:spPr>
          <a:xfrm>
            <a:off x="1352550" y="540895"/>
            <a:ext cx="7431060" cy="682424"/>
          </a:xfrm>
        </p:spPr>
        <p:txBody>
          <a:bodyPr rtlCol="0">
            <a:normAutofit/>
          </a:bodyPr>
          <a:lstStyle/>
          <a:p>
            <a:r>
              <a:rPr lang="zh-TW" altLang="en-US" sz="2800" dirty="0">
                <a:solidFill>
                  <a:schemeClr val="tx1"/>
                </a:solidFill>
                <a:latin typeface="標楷體"/>
                <a:ea typeface="標楷體"/>
              </a:rPr>
              <a:t>二、竣工查驗作業原則</a:t>
            </a:r>
            <a:endParaRPr lang="en-US" altLang="zh-TW" sz="2800" dirty="0">
              <a:solidFill>
                <a:schemeClr val="tx1"/>
              </a:solidFill>
              <a:latin typeface="標楷體"/>
              <a:ea typeface="標楷體"/>
            </a:endParaRPr>
          </a:p>
        </p:txBody>
      </p:sp>
      <p:sp>
        <p:nvSpPr>
          <p:cNvPr id="4" name="Text Box 10">
            <a:extLst>
              <a:ext uri="{FF2B5EF4-FFF2-40B4-BE49-F238E27FC236}">
                <a16:creationId xmlns:a16="http://schemas.microsoft.com/office/drawing/2014/main" id="{D337FB8C-21A1-4BBF-959B-1EAB796D619F}"/>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2-9</a:t>
            </a:r>
          </a:p>
        </p:txBody>
      </p:sp>
    </p:spTree>
    <p:extLst>
      <p:ext uri="{BB962C8B-B14F-4D97-AF65-F5344CB8AC3E}">
        <p14:creationId xmlns:p14="http://schemas.microsoft.com/office/powerpoint/2010/main" val="35365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54528" y="1268761"/>
            <a:ext cx="7919647" cy="4320480"/>
          </a:xfrm>
        </p:spPr>
        <p:txBody>
          <a:bodyPr>
            <a:normAutofit lnSpcReduction="10000"/>
          </a:bodyPr>
          <a:lstStyle/>
          <a:p>
            <a:pPr marL="0" indent="0">
              <a:lnSpc>
                <a:spcPct val="150000"/>
              </a:lnSpc>
              <a:spcBef>
                <a:spcPts val="1200"/>
              </a:spcBef>
              <a:buNone/>
            </a:pPr>
            <a:r>
              <a:rPr lang="en-US" altLang="zh-TW" sz="1800" dirty="0">
                <a:latin typeface="標楷體"/>
                <a:ea typeface="標楷體"/>
              </a:rPr>
              <a:t>(1).</a:t>
            </a:r>
            <a:r>
              <a:rPr lang="zh-TW" altLang="en-US" sz="1800" b="1" dirty="0">
                <a:latin typeface="標楷體"/>
                <a:ea typeface="標楷體"/>
              </a:rPr>
              <a:t>公共設施</a:t>
            </a:r>
            <a:r>
              <a:rPr lang="en-US" altLang="zh-TW" sz="1800" b="1" dirty="0">
                <a:latin typeface="標楷體"/>
                <a:ea typeface="標楷體"/>
              </a:rPr>
              <a:t>:</a:t>
            </a:r>
            <a:r>
              <a:rPr lang="zh-TW" altLang="en-US" sz="1800" dirty="0">
                <a:latin typeface="標楷體"/>
                <a:ea typeface="標楷體"/>
              </a:rPr>
              <a:t>基地周邊道路、溝</a:t>
            </a:r>
            <a:r>
              <a:rPr lang="zh-TW" altLang="zh-TW" sz="1800" dirty="0">
                <a:latin typeface="標楷體"/>
                <a:ea typeface="標楷體"/>
              </a:rPr>
              <a:t>渠</a:t>
            </a:r>
            <a:r>
              <a:rPr lang="zh-TW" altLang="en-US" sz="1800" dirty="0">
                <a:latin typeface="標楷體"/>
                <a:ea typeface="標楷體"/>
              </a:rPr>
              <a:t>、</a:t>
            </a:r>
            <a:r>
              <a:rPr lang="zh-TW" altLang="zh-TW" sz="1800" dirty="0">
                <a:latin typeface="標楷體"/>
                <a:ea typeface="標楷體"/>
              </a:rPr>
              <a:t>路燈應修復完成﹔行道樹應</a:t>
            </a:r>
            <a:r>
              <a:rPr lang="zh-TW" altLang="en-US" sz="1800" dirty="0">
                <a:latin typeface="標楷體"/>
                <a:ea typeface="標楷體"/>
              </a:rPr>
              <a:t>補植。</a:t>
            </a:r>
            <a:endParaRPr lang="en-US" altLang="zh-TW" sz="1800" dirty="0">
              <a:latin typeface="標楷體"/>
              <a:ea typeface="標楷體"/>
            </a:endParaRPr>
          </a:p>
          <a:p>
            <a:pPr marL="442913" indent="-442913">
              <a:lnSpc>
                <a:spcPct val="150000"/>
              </a:lnSpc>
              <a:spcBef>
                <a:spcPts val="1200"/>
              </a:spcBef>
              <a:buNone/>
            </a:pPr>
            <a:r>
              <a:rPr lang="en-US" altLang="zh-TW" sz="1800" dirty="0">
                <a:latin typeface="標楷體"/>
                <a:ea typeface="標楷體"/>
              </a:rPr>
              <a:t>(2).</a:t>
            </a:r>
            <a:r>
              <a:rPr lang="zh-TW" altLang="en-US" sz="1800" b="1" dirty="0">
                <a:latin typeface="標楷體"/>
                <a:ea typeface="標楷體"/>
              </a:rPr>
              <a:t>建築物四周環境</a:t>
            </a:r>
            <a:r>
              <a:rPr lang="en-US" altLang="zh-TW" sz="1800" b="1" dirty="0">
                <a:latin typeface="標楷體"/>
                <a:ea typeface="標楷體"/>
              </a:rPr>
              <a:t>:</a:t>
            </a:r>
            <a:r>
              <a:rPr lang="zh-TW" altLang="zh-TW" sz="1800" dirty="0">
                <a:latin typeface="標楷體"/>
                <a:ea typeface="標楷體"/>
              </a:rPr>
              <a:t>私設通路路面及基地內排水設施設置完成﹔搭蓋之圍籬、鷹</a:t>
            </a:r>
            <a:r>
              <a:rPr lang="zh-TW" altLang="en-US" sz="1800" dirty="0">
                <a:latin typeface="標楷體"/>
                <a:ea typeface="標楷體"/>
              </a:rPr>
              <a:t>架</a:t>
            </a:r>
            <a:r>
              <a:rPr lang="zh-TW" altLang="zh-TW" sz="1800" dirty="0">
                <a:latin typeface="標楷體"/>
                <a:ea typeface="標楷體"/>
              </a:rPr>
              <a:t>、工棚、樣品屋及須拆除之舊有建築物拆除完竣﹔廢棄物清</a:t>
            </a:r>
            <a:r>
              <a:rPr lang="zh-TW" altLang="en-US" sz="1800" dirty="0">
                <a:latin typeface="標楷體"/>
                <a:ea typeface="標楷體"/>
              </a:rPr>
              <a:t>理</a:t>
            </a:r>
            <a:r>
              <a:rPr lang="zh-TW" altLang="zh-TW" sz="1800" dirty="0">
                <a:latin typeface="標楷體"/>
                <a:ea typeface="標楷體"/>
              </a:rPr>
              <a:t>完竣。</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(3).</a:t>
            </a:r>
            <a:r>
              <a:rPr lang="zh-TW" altLang="en-US" sz="1800" b="1" dirty="0">
                <a:latin typeface="標楷體"/>
                <a:ea typeface="標楷體"/>
              </a:rPr>
              <a:t>建築物位置</a:t>
            </a:r>
            <a:r>
              <a:rPr lang="en-US" altLang="zh-TW" sz="1800" b="1" dirty="0">
                <a:latin typeface="標楷體"/>
                <a:ea typeface="標楷體"/>
              </a:rPr>
              <a:t>:</a:t>
            </a:r>
            <a:r>
              <a:rPr lang="zh-TW" altLang="en-US" sz="1800" dirty="0">
                <a:latin typeface="標楷體"/>
                <a:ea typeface="標楷體"/>
              </a:rPr>
              <a:t>應與核准圖相符。</a:t>
            </a:r>
            <a:endParaRPr lang="en-US" altLang="zh-TW" sz="1800" dirty="0">
              <a:latin typeface="標楷體"/>
              <a:ea typeface="標楷體"/>
            </a:endParaRPr>
          </a:p>
          <a:p>
            <a:pPr marL="442913" indent="-442913">
              <a:lnSpc>
                <a:spcPct val="150000"/>
              </a:lnSpc>
              <a:spcBef>
                <a:spcPts val="1200"/>
              </a:spcBef>
              <a:buNone/>
            </a:pPr>
            <a:r>
              <a:rPr lang="en-US" altLang="zh-TW" sz="1800" dirty="0">
                <a:latin typeface="標楷體"/>
                <a:ea typeface="標楷體"/>
              </a:rPr>
              <a:t>(4).</a:t>
            </a:r>
            <a:r>
              <a:rPr lang="zh-TW" altLang="en-US" sz="1800" b="1" dirty="0">
                <a:latin typeface="標楷體"/>
                <a:ea typeface="標楷體"/>
              </a:rPr>
              <a:t>主要設備</a:t>
            </a:r>
            <a:r>
              <a:rPr lang="en-US" altLang="zh-TW" sz="1800" b="1" dirty="0">
                <a:latin typeface="標楷體"/>
                <a:ea typeface="標楷體"/>
              </a:rPr>
              <a:t>:</a:t>
            </a:r>
            <a:r>
              <a:rPr lang="zh-TW" altLang="zh-TW" sz="1800" dirty="0">
                <a:latin typeface="標楷體"/>
                <a:ea typeface="標楷體"/>
              </a:rPr>
              <a:t>主要樑</a:t>
            </a:r>
            <a:r>
              <a:rPr lang="zh-TW" altLang="en-US" sz="1800" dirty="0">
                <a:latin typeface="標楷體"/>
                <a:ea typeface="標楷體"/>
              </a:rPr>
              <a:t>柱</a:t>
            </a:r>
            <a:r>
              <a:rPr lang="zh-TW" altLang="zh-TW" sz="1800" dirty="0">
                <a:latin typeface="標楷體"/>
                <a:ea typeface="標楷體"/>
              </a:rPr>
              <a:t>、承重牆壁、樓地板及屋頂之構造應按核准</a:t>
            </a:r>
            <a:r>
              <a:rPr lang="zh-TW" altLang="en-US" sz="1800" dirty="0">
                <a:latin typeface="標楷體"/>
                <a:ea typeface="標楷體"/>
              </a:rPr>
              <a:t>圖</a:t>
            </a:r>
            <a:r>
              <a:rPr lang="zh-TW" altLang="zh-TW" sz="1800" dirty="0">
                <a:latin typeface="標楷體"/>
                <a:ea typeface="標楷體"/>
              </a:rPr>
              <a:t>施作完成。</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(5).</a:t>
            </a:r>
            <a:r>
              <a:rPr lang="zh-TW" altLang="en-US" sz="1800" b="1" dirty="0">
                <a:latin typeface="標楷體"/>
                <a:ea typeface="標楷體"/>
              </a:rPr>
              <a:t>室內隔間</a:t>
            </a:r>
            <a:r>
              <a:rPr lang="en-US" altLang="zh-TW" sz="1800" b="1" dirty="0">
                <a:latin typeface="標楷體"/>
                <a:ea typeface="標楷體"/>
              </a:rPr>
              <a:t>:</a:t>
            </a:r>
            <a:r>
              <a:rPr lang="zh-TW" altLang="zh-TW" sz="1800" dirty="0">
                <a:latin typeface="標楷體"/>
                <a:ea typeface="標楷體"/>
              </a:rPr>
              <a:t>應按核准</a:t>
            </a:r>
            <a:r>
              <a:rPr lang="zh-TW" altLang="en-US" sz="1800" dirty="0">
                <a:latin typeface="標楷體"/>
                <a:ea typeface="標楷體"/>
              </a:rPr>
              <a:t>圖</a:t>
            </a:r>
            <a:r>
              <a:rPr lang="zh-TW" altLang="zh-TW" sz="1800" dirty="0">
                <a:latin typeface="標楷體"/>
                <a:ea typeface="標楷體"/>
              </a:rPr>
              <a:t>施作完成。</a:t>
            </a:r>
            <a:endParaRPr lang="en-US" altLang="zh-TW" sz="1800" dirty="0">
              <a:latin typeface="標楷體"/>
              <a:ea typeface="標楷體"/>
            </a:endParaRPr>
          </a:p>
          <a:p>
            <a:pPr marL="442913" indent="-442913">
              <a:lnSpc>
                <a:spcPct val="150000"/>
              </a:lnSpc>
              <a:spcBef>
                <a:spcPts val="1200"/>
              </a:spcBef>
              <a:buNone/>
            </a:pPr>
            <a:r>
              <a:rPr lang="en-US" altLang="zh-TW" sz="1800" dirty="0">
                <a:latin typeface="標楷體"/>
                <a:ea typeface="標楷體"/>
              </a:rPr>
              <a:t>(6).</a:t>
            </a:r>
            <a:r>
              <a:rPr lang="zh-TW" altLang="zh-TW" sz="1800" b="1" dirty="0">
                <a:latin typeface="標楷體"/>
                <a:ea typeface="標楷體"/>
              </a:rPr>
              <a:t>主要設備：</a:t>
            </a:r>
            <a:r>
              <a:rPr lang="zh-TW" altLang="en-US" sz="1800" dirty="0">
                <a:latin typeface="標楷體"/>
                <a:ea typeface="標楷體"/>
              </a:rPr>
              <a:t>消</a:t>
            </a:r>
            <a:r>
              <a:rPr lang="zh-TW" altLang="zh-TW" sz="1800" dirty="0">
                <a:latin typeface="標楷體"/>
                <a:ea typeface="標楷體"/>
              </a:rPr>
              <a:t>防設備、昇降設備及機械停車設備、防空避難設備、污水設備、避雷設備應施作完成。</a:t>
            </a:r>
            <a:endParaRPr lang="en-US" altLang="zh-TW" sz="1800" dirty="0">
              <a:latin typeface="標楷體"/>
              <a:ea typeface="標楷體"/>
            </a:endParaRPr>
          </a:p>
        </p:txBody>
      </p:sp>
      <p:sp>
        <p:nvSpPr>
          <p:cNvPr id="4" name="Text Box 10">
            <a:extLst>
              <a:ext uri="{FF2B5EF4-FFF2-40B4-BE49-F238E27FC236}">
                <a16:creationId xmlns:a16="http://schemas.microsoft.com/office/drawing/2014/main" id="{03391DC8-C42D-4057-9A96-4B79F16F5B73}"/>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2-10</a:t>
            </a:r>
          </a:p>
        </p:txBody>
      </p:sp>
    </p:spTree>
    <p:extLst>
      <p:ext uri="{BB962C8B-B14F-4D97-AF65-F5344CB8AC3E}">
        <p14:creationId xmlns:p14="http://schemas.microsoft.com/office/powerpoint/2010/main" val="358279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a:xfrm>
            <a:off x="1370372" y="580370"/>
            <a:ext cx="7903804" cy="3640718"/>
          </a:xfrm>
        </p:spPr>
        <p:txBody>
          <a:bodyPr>
            <a:noAutofit/>
          </a:bodyPr>
          <a:lstStyle/>
          <a:p>
            <a:pPr marL="0" indent="0">
              <a:lnSpc>
                <a:spcPct val="120000"/>
              </a:lnSpc>
              <a:spcBef>
                <a:spcPts val="488"/>
              </a:spcBef>
              <a:buNone/>
            </a:pPr>
            <a:r>
              <a:rPr lang="en-US" altLang="zh-TW" sz="1800" dirty="0">
                <a:latin typeface="標楷體"/>
                <a:ea typeface="標楷體"/>
              </a:rPr>
              <a:t>(7).</a:t>
            </a:r>
            <a:r>
              <a:rPr lang="zh-TW" altLang="zh-TW" sz="1800" b="1" dirty="0">
                <a:latin typeface="標楷體"/>
                <a:ea typeface="標楷體"/>
              </a:rPr>
              <a:t>建築物立面</a:t>
            </a:r>
            <a:r>
              <a:rPr lang="en-US" altLang="zh-TW" sz="1800" b="1" dirty="0">
                <a:latin typeface="標楷體"/>
                <a:ea typeface="標楷體"/>
              </a:rPr>
              <a:t>:</a:t>
            </a:r>
          </a:p>
          <a:p>
            <a:pPr marL="216747" indent="0">
              <a:lnSpc>
                <a:spcPct val="120000"/>
              </a:lnSpc>
              <a:spcBef>
                <a:spcPts val="488"/>
              </a:spcBef>
              <a:buNone/>
            </a:pPr>
            <a:r>
              <a:rPr lang="en-US" altLang="zh-TW" sz="1800" dirty="0">
                <a:latin typeface="標楷體"/>
                <a:ea typeface="標楷體"/>
              </a:rPr>
              <a:t>(1)</a:t>
            </a:r>
            <a:r>
              <a:rPr lang="zh-TW" altLang="zh-TW" sz="1800" dirty="0">
                <a:latin typeface="標楷體"/>
                <a:ea typeface="標楷體"/>
              </a:rPr>
              <a:t>建築物外牆應依核准</a:t>
            </a:r>
            <a:r>
              <a:rPr lang="zh-TW" altLang="en-US" sz="1800" dirty="0">
                <a:latin typeface="標楷體"/>
                <a:ea typeface="標楷體"/>
              </a:rPr>
              <a:t>圖</a:t>
            </a:r>
            <a:r>
              <a:rPr lang="zh-TW" altLang="zh-TW" sz="1800" dirty="0">
                <a:latin typeface="標楷體"/>
                <a:ea typeface="標楷體"/>
              </a:rPr>
              <a:t>施作完成，且不得違規</a:t>
            </a:r>
            <a:r>
              <a:rPr lang="zh-TW" altLang="en-US" sz="1800" dirty="0">
                <a:latin typeface="標楷體"/>
                <a:ea typeface="標楷體"/>
              </a:rPr>
              <a:t>開</a:t>
            </a:r>
            <a:r>
              <a:rPr lang="zh-TW" altLang="zh-TW" sz="1800" dirty="0">
                <a:latin typeface="標楷體"/>
                <a:ea typeface="標楷體"/>
              </a:rPr>
              <a:t>窗、閉口或封閉。</a:t>
            </a:r>
          </a:p>
          <a:p>
            <a:pPr marL="216747" indent="0">
              <a:lnSpc>
                <a:spcPct val="120000"/>
              </a:lnSpc>
              <a:spcBef>
                <a:spcPts val="488"/>
              </a:spcBef>
              <a:buNone/>
            </a:pPr>
            <a:r>
              <a:rPr lang="en-US" altLang="zh-TW" sz="1800" dirty="0">
                <a:latin typeface="標楷體"/>
                <a:ea typeface="標楷體"/>
              </a:rPr>
              <a:t>(2)</a:t>
            </a:r>
            <a:r>
              <a:rPr lang="zh-TW" altLang="zh-TW" sz="1800" dirty="0">
                <a:latin typeface="標楷體"/>
                <a:ea typeface="標楷體"/>
              </a:rPr>
              <a:t>立面飾材應按核准</a:t>
            </a:r>
            <a:r>
              <a:rPr lang="zh-TW" altLang="en-US" sz="1800" dirty="0">
                <a:latin typeface="標楷體"/>
                <a:ea typeface="標楷體"/>
              </a:rPr>
              <a:t>圖</a:t>
            </a:r>
            <a:r>
              <a:rPr lang="zh-TW" altLang="zh-TW" sz="1800" dirty="0">
                <a:latin typeface="標楷體"/>
                <a:ea typeface="標楷體"/>
              </a:rPr>
              <a:t>施作完成，核准</a:t>
            </a:r>
            <a:r>
              <a:rPr lang="zh-TW" altLang="en-US" sz="1800" dirty="0">
                <a:latin typeface="標楷體"/>
                <a:ea typeface="標楷體"/>
              </a:rPr>
              <a:t>圖</a:t>
            </a:r>
            <a:r>
              <a:rPr lang="zh-TW" altLang="zh-TW" sz="1800" dirty="0">
                <a:latin typeface="標楷體"/>
                <a:ea typeface="標楷體"/>
              </a:rPr>
              <a:t>未標示飾材者，應粉飾整平</a:t>
            </a:r>
            <a:r>
              <a:rPr lang="zh-TW" altLang="en-US" sz="1800" dirty="0">
                <a:latin typeface="標楷體"/>
                <a:ea typeface="標楷體"/>
              </a:rPr>
              <a:t>；</a:t>
            </a:r>
            <a:r>
              <a:rPr lang="zh-TW" altLang="zh-TW" sz="1800" dirty="0">
                <a:latin typeface="標楷體"/>
                <a:ea typeface="標楷體"/>
              </a:rPr>
              <a:t>門窗框應按裝完成並可供使用。</a:t>
            </a:r>
            <a:endParaRPr lang="en-US" altLang="zh-TW" sz="1800" dirty="0">
              <a:latin typeface="標楷體"/>
              <a:ea typeface="標楷體"/>
            </a:endParaRPr>
          </a:p>
          <a:p>
            <a:pPr marL="216747" indent="0">
              <a:lnSpc>
                <a:spcPct val="120000"/>
              </a:lnSpc>
              <a:spcBef>
                <a:spcPts val="488"/>
              </a:spcBef>
              <a:buNone/>
            </a:pPr>
            <a:endParaRPr lang="en-US" altLang="zh-TW" sz="1800" dirty="0">
              <a:latin typeface="標楷體"/>
              <a:ea typeface="標楷體"/>
            </a:endParaRPr>
          </a:p>
          <a:p>
            <a:pPr marL="0" indent="0">
              <a:lnSpc>
                <a:spcPct val="120000"/>
              </a:lnSpc>
              <a:spcBef>
                <a:spcPts val="488"/>
              </a:spcBef>
              <a:buNone/>
            </a:pPr>
            <a:r>
              <a:rPr lang="en-US" altLang="zh-TW" sz="1800" dirty="0">
                <a:latin typeface="標楷體"/>
                <a:ea typeface="標楷體"/>
              </a:rPr>
              <a:t>(8).</a:t>
            </a:r>
            <a:r>
              <a:rPr lang="zh-TW" altLang="zh-TW" sz="1800" b="1" dirty="0">
                <a:latin typeface="標楷體"/>
                <a:ea typeface="標楷體"/>
              </a:rPr>
              <a:t>停</a:t>
            </a:r>
            <a:r>
              <a:rPr lang="zh-TW" altLang="en-US" sz="1800" b="1" dirty="0">
                <a:latin typeface="標楷體"/>
                <a:ea typeface="標楷體"/>
              </a:rPr>
              <a:t>車空間</a:t>
            </a:r>
            <a:r>
              <a:rPr lang="en-US" altLang="zh-TW" sz="1800" b="1" dirty="0">
                <a:latin typeface="標楷體"/>
                <a:ea typeface="標楷體"/>
              </a:rPr>
              <a:t>:</a:t>
            </a:r>
          </a:p>
          <a:p>
            <a:pPr indent="0">
              <a:lnSpc>
                <a:spcPct val="120000"/>
              </a:lnSpc>
              <a:spcBef>
                <a:spcPts val="488"/>
              </a:spcBef>
              <a:buNone/>
            </a:pPr>
            <a:r>
              <a:rPr lang="en-US" altLang="zh-TW" sz="1800" dirty="0">
                <a:latin typeface="標楷體"/>
                <a:ea typeface="標楷體"/>
              </a:rPr>
              <a:t>(a)</a:t>
            </a:r>
            <a:r>
              <a:rPr lang="zh-TW" altLang="zh-TW" sz="1800" dirty="0">
                <a:latin typeface="標楷體"/>
                <a:ea typeface="標楷體"/>
              </a:rPr>
              <a:t>室外停車空間及車道地坪應鋪設適當舖面材料，車位應標示</a:t>
            </a:r>
            <a:r>
              <a:rPr lang="zh-TW" altLang="en-US" sz="1800" dirty="0">
                <a:latin typeface="標楷體"/>
                <a:ea typeface="標楷體"/>
              </a:rPr>
              <a:t>完成。</a:t>
            </a:r>
            <a:endParaRPr lang="en-US" altLang="zh-TW" sz="1800" dirty="0">
              <a:latin typeface="標楷體"/>
              <a:ea typeface="標楷體"/>
            </a:endParaRPr>
          </a:p>
          <a:p>
            <a:pPr indent="0">
              <a:lnSpc>
                <a:spcPct val="120000"/>
              </a:lnSpc>
              <a:spcBef>
                <a:spcPts val="488"/>
              </a:spcBef>
              <a:buNone/>
            </a:pPr>
            <a:r>
              <a:rPr lang="en-US" altLang="zh-TW" sz="1800" dirty="0">
                <a:latin typeface="標楷體"/>
                <a:ea typeface="標楷體"/>
              </a:rPr>
              <a:t>(b)</a:t>
            </a:r>
            <a:r>
              <a:rPr lang="zh-TW" altLang="zh-TW" sz="1800" dirty="0">
                <a:latin typeface="標楷體"/>
                <a:ea typeface="標楷體"/>
              </a:rPr>
              <a:t>室內停車之車位範圍應按核准圈編號，並標示或漆繪完成。</a:t>
            </a:r>
            <a:endParaRPr lang="en-US" altLang="zh-TW" sz="2000" dirty="0">
              <a:latin typeface="標楷體"/>
              <a:ea typeface="標楷體"/>
            </a:endParaRPr>
          </a:p>
        </p:txBody>
      </p:sp>
      <p:sp>
        <p:nvSpPr>
          <p:cNvPr id="4" name="Text Box 10">
            <a:extLst>
              <a:ext uri="{FF2B5EF4-FFF2-40B4-BE49-F238E27FC236}">
                <a16:creationId xmlns:a16="http://schemas.microsoft.com/office/drawing/2014/main" id="{B6EEACE4-9242-4D53-A2ED-5F56A009EF5D}"/>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2-11</a:t>
            </a:r>
          </a:p>
        </p:txBody>
      </p:sp>
    </p:spTree>
    <p:extLst>
      <p:ext uri="{BB962C8B-B14F-4D97-AF65-F5344CB8AC3E}">
        <p14:creationId xmlns:p14="http://schemas.microsoft.com/office/powerpoint/2010/main" val="131817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a:xfrm>
            <a:off x="1370372" y="580370"/>
            <a:ext cx="7903804" cy="5441018"/>
          </a:xfrm>
        </p:spPr>
        <p:txBody>
          <a:bodyPr>
            <a:noAutofit/>
          </a:bodyPr>
          <a:lstStyle/>
          <a:p>
            <a:pPr marL="0" indent="0">
              <a:lnSpc>
                <a:spcPct val="150000"/>
              </a:lnSpc>
              <a:spcBef>
                <a:spcPts val="1200"/>
              </a:spcBef>
              <a:buNone/>
            </a:pPr>
            <a:r>
              <a:rPr lang="en-US" altLang="zh-TW" sz="1800" dirty="0">
                <a:latin typeface="標楷體"/>
                <a:ea typeface="標楷體"/>
              </a:rPr>
              <a:t>(9).</a:t>
            </a:r>
            <a:r>
              <a:rPr lang="zh-TW" altLang="en-US" sz="1800" b="1" dirty="0">
                <a:latin typeface="標楷體"/>
                <a:ea typeface="標楷體"/>
              </a:rPr>
              <a:t>騎樓</a:t>
            </a:r>
            <a:r>
              <a:rPr lang="en-US" altLang="zh-TW" sz="1800" b="1" dirty="0">
                <a:latin typeface="標楷體"/>
                <a:ea typeface="標楷體"/>
              </a:rPr>
              <a:t>:</a:t>
            </a:r>
            <a:r>
              <a:rPr lang="zh-TW" altLang="zh-TW" sz="1800" dirty="0">
                <a:latin typeface="標楷體"/>
                <a:ea typeface="標楷體"/>
              </a:rPr>
              <a:t>法定騎棲地坪應按核准圖施作完成，核准圖說未標示飾材者，應粉飾整平。</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(10).</a:t>
            </a:r>
            <a:r>
              <a:rPr lang="zh-TW" altLang="zh-TW" sz="1800" dirty="0">
                <a:latin typeface="標楷體"/>
                <a:ea typeface="標楷體"/>
              </a:rPr>
              <a:t>建造執照</a:t>
            </a:r>
            <a:r>
              <a:rPr lang="zh-TW" altLang="en-US" sz="1800" dirty="0">
                <a:latin typeface="標楷體"/>
                <a:ea typeface="標楷體"/>
              </a:rPr>
              <a:t>其</a:t>
            </a:r>
            <a:r>
              <a:rPr lang="zh-TW" altLang="zh-TW" sz="1800" dirty="0">
                <a:latin typeface="標楷體"/>
                <a:ea typeface="標楷體"/>
              </a:rPr>
              <a:t>建築設計有綠化工程者應完成綠化。</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(11).</a:t>
            </a:r>
            <a:r>
              <a:rPr lang="zh-TW" altLang="zh-TW" sz="1800" b="1" dirty="0">
                <a:latin typeface="標楷體"/>
                <a:ea typeface="標楷體"/>
              </a:rPr>
              <a:t>建築物無障礙設施：</a:t>
            </a:r>
            <a:r>
              <a:rPr lang="zh-TW" altLang="zh-TW" sz="1800" dirty="0">
                <a:latin typeface="標楷體"/>
                <a:ea typeface="標楷體"/>
              </a:rPr>
              <a:t>建築物行動不</a:t>
            </a:r>
            <a:r>
              <a:rPr lang="zh-TW" altLang="en-US" sz="1800" dirty="0">
                <a:latin typeface="標楷體"/>
                <a:ea typeface="標楷體"/>
              </a:rPr>
              <a:t>便</a:t>
            </a:r>
            <a:r>
              <a:rPr lang="zh-TW" altLang="zh-TW" sz="1800" dirty="0">
                <a:latin typeface="標楷體"/>
                <a:ea typeface="標楷體"/>
              </a:rPr>
              <a:t>者使用設施應按核准</a:t>
            </a:r>
            <a:r>
              <a:rPr lang="zh-TW" altLang="en-US" sz="1800" dirty="0">
                <a:latin typeface="標楷體"/>
                <a:ea typeface="標楷體"/>
              </a:rPr>
              <a:t>圖</a:t>
            </a:r>
            <a:r>
              <a:rPr lang="zh-TW" altLang="zh-TW" sz="1800" dirty="0">
                <a:latin typeface="標楷體"/>
                <a:ea typeface="標楷體"/>
              </a:rPr>
              <a:t>施作完成。</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(12).</a:t>
            </a:r>
            <a:r>
              <a:rPr lang="zh-TW" altLang="zh-TW" sz="1800" dirty="0">
                <a:latin typeface="標楷體"/>
                <a:ea typeface="標楷體"/>
              </a:rPr>
              <a:t>防火區劃應與核准</a:t>
            </a:r>
            <a:r>
              <a:rPr lang="zh-TW" altLang="en-US" sz="1800" dirty="0">
                <a:latin typeface="標楷體"/>
                <a:ea typeface="標楷體"/>
              </a:rPr>
              <a:t>圖</a:t>
            </a:r>
            <a:r>
              <a:rPr lang="zh-TW" altLang="zh-TW" sz="1800" dirty="0">
                <a:latin typeface="標楷體"/>
                <a:ea typeface="標楷體"/>
              </a:rPr>
              <a:t>相符，防火門窗及緊急出入口應依規定施作完成。</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(13).</a:t>
            </a:r>
            <a:r>
              <a:rPr lang="zh-TW" altLang="zh-TW" sz="1800" dirty="0">
                <a:latin typeface="標楷體"/>
                <a:ea typeface="標楷體"/>
              </a:rPr>
              <a:t>雜項工作物應按核准</a:t>
            </a:r>
            <a:r>
              <a:rPr lang="zh-TW" altLang="en-US" sz="1800" dirty="0">
                <a:latin typeface="標楷體"/>
                <a:ea typeface="標楷體"/>
              </a:rPr>
              <a:t>圖</a:t>
            </a:r>
            <a:r>
              <a:rPr lang="zh-TW" altLang="zh-TW" sz="1800" dirty="0">
                <a:latin typeface="標楷體"/>
                <a:ea typeface="標楷體"/>
              </a:rPr>
              <a:t>施作完成。</a:t>
            </a:r>
            <a:endParaRPr lang="en-US" altLang="zh-TW" sz="1800" dirty="0">
              <a:latin typeface="標楷體"/>
              <a:ea typeface="標楷體"/>
            </a:endParaRPr>
          </a:p>
          <a:p>
            <a:pPr marL="0" indent="0">
              <a:lnSpc>
                <a:spcPct val="150000"/>
              </a:lnSpc>
              <a:spcBef>
                <a:spcPts val="1200"/>
              </a:spcBef>
              <a:buNone/>
            </a:pPr>
            <a:r>
              <a:rPr lang="en-US" altLang="zh-TW" sz="2000" dirty="0">
                <a:latin typeface="標楷體"/>
                <a:ea typeface="標楷體"/>
              </a:rPr>
              <a:t>3.</a:t>
            </a:r>
            <a:r>
              <a:rPr lang="zh-TW" altLang="en-US" sz="2000" dirty="0">
                <a:latin typeface="標楷體"/>
                <a:ea typeface="標楷體"/>
              </a:rPr>
              <a:t>、建築工程依核准圖說完竣，應由承造人及其專任工程人員、監造人先行查驗合格，並檢附下列書圖文件一部或全部向連江縣政府申請使用執照。</a:t>
            </a:r>
            <a:endParaRPr lang="en-US" altLang="zh-TW" sz="2000" dirty="0">
              <a:latin typeface="標楷體"/>
              <a:ea typeface="標楷體"/>
            </a:endParaRPr>
          </a:p>
          <a:p>
            <a:pPr marL="0" indent="0">
              <a:lnSpc>
                <a:spcPct val="150000"/>
              </a:lnSpc>
              <a:spcBef>
                <a:spcPts val="1200"/>
              </a:spcBef>
              <a:buNone/>
            </a:pPr>
            <a:r>
              <a:rPr lang="en-US" altLang="zh-TW" sz="1800" dirty="0">
                <a:latin typeface="標楷體"/>
                <a:ea typeface="標楷體"/>
              </a:rPr>
              <a:t>(1).</a:t>
            </a:r>
            <a:r>
              <a:rPr lang="zh-TW" altLang="en-US" sz="1800" dirty="0">
                <a:latin typeface="標楷體"/>
                <a:ea typeface="標楷體"/>
              </a:rPr>
              <a:t>建築執照或雜項執照正本。</a:t>
            </a:r>
            <a:endParaRPr lang="en-US" altLang="zh-TW" sz="2000" dirty="0">
              <a:latin typeface="標楷體"/>
              <a:ea typeface="標楷體"/>
            </a:endParaRPr>
          </a:p>
        </p:txBody>
      </p:sp>
      <p:sp>
        <p:nvSpPr>
          <p:cNvPr id="4" name="Text Box 10">
            <a:extLst>
              <a:ext uri="{FF2B5EF4-FFF2-40B4-BE49-F238E27FC236}">
                <a16:creationId xmlns:a16="http://schemas.microsoft.com/office/drawing/2014/main" id="{75DC4170-D252-4AC6-8A3C-96C7929F4362}"/>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2-12</a:t>
            </a:r>
          </a:p>
        </p:txBody>
      </p:sp>
    </p:spTree>
    <p:extLst>
      <p:ext uri="{BB962C8B-B14F-4D97-AF65-F5344CB8AC3E}">
        <p14:creationId xmlns:p14="http://schemas.microsoft.com/office/powerpoint/2010/main" val="421442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52550" y="2516160"/>
            <a:ext cx="7921625" cy="912840"/>
          </a:xfrm>
        </p:spPr>
        <p:txBody>
          <a:bodyPr rtlCol="0">
            <a:normAutofit/>
          </a:bodyPr>
          <a:lstStyle/>
          <a:p>
            <a:pPr marL="0" indent="0">
              <a:buNone/>
            </a:pPr>
            <a:r>
              <a:rPr lang="zh-TW" altLang="en-US" sz="3200" b="1" dirty="0">
                <a:solidFill>
                  <a:schemeClr val="tx1">
                    <a:lumMod val="50000"/>
                    <a:lumOff val="50000"/>
                  </a:schemeClr>
                </a:solidFill>
                <a:latin typeface="標楷體"/>
                <a:ea typeface="標楷體"/>
              </a:rPr>
              <a:t>壹、建築執照抽查缺失</a:t>
            </a:r>
            <a:endParaRPr lang="en-US" altLang="zh-TW" sz="3200" b="1" dirty="0">
              <a:solidFill>
                <a:schemeClr val="tx1">
                  <a:lumMod val="50000"/>
                  <a:lumOff val="50000"/>
                </a:schemeClr>
              </a:solidFill>
              <a:latin typeface="標楷體"/>
              <a:ea typeface="標楷體"/>
            </a:endParaRPr>
          </a:p>
          <a:p>
            <a:pPr marL="0" indent="0">
              <a:lnSpc>
                <a:spcPct val="100000"/>
              </a:lnSpc>
              <a:buNone/>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264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版面配置區 15">
            <a:extLst>
              <a:ext uri="{FF2B5EF4-FFF2-40B4-BE49-F238E27FC236}">
                <a16:creationId xmlns:a16="http://schemas.microsoft.com/office/drawing/2014/main" id="{F16CA937-9F04-4352-A7DC-FFD6338AF1E9}"/>
              </a:ext>
            </a:extLst>
          </p:cNvPr>
          <p:cNvSpPr>
            <a:spLocks noGrp="1"/>
          </p:cNvSpPr>
          <p:nvPr>
            <p:ph type="body" idx="1"/>
          </p:nvPr>
        </p:nvSpPr>
        <p:spPr>
          <a:xfrm>
            <a:off x="1352550" y="588997"/>
            <a:ext cx="3326552" cy="286232"/>
          </a:xfrm>
          <a:prstGeom prst="rect">
            <a:avLst/>
          </a:prstGeom>
        </p:spPr>
        <p:txBody>
          <a:bodyPr wrap="none">
            <a:spAutoFit/>
          </a:bodyPr>
          <a:lstStyle/>
          <a:p>
            <a:r>
              <a:rPr lang="en-US" altLang="zh-TW" sz="1400" b="0" dirty="0">
                <a:latin typeface="標楷體"/>
                <a:ea typeface="標楷體"/>
              </a:rPr>
              <a:t>(2).</a:t>
            </a:r>
            <a:r>
              <a:rPr lang="zh-TW" altLang="en-US" sz="1400" b="0" dirty="0">
                <a:latin typeface="標楷體"/>
                <a:ea typeface="標楷體"/>
              </a:rPr>
              <a:t>使用執照申請書</a:t>
            </a:r>
            <a:r>
              <a:rPr lang="en-US" altLang="zh-TW" sz="1400" b="0" dirty="0">
                <a:latin typeface="標楷體"/>
                <a:ea typeface="標楷體"/>
              </a:rPr>
              <a:t>(C11-1)</a:t>
            </a:r>
            <a:r>
              <a:rPr lang="zh-TW" altLang="en-US" sz="1400" b="0" dirty="0">
                <a:latin typeface="標楷體"/>
                <a:ea typeface="標楷體"/>
              </a:rPr>
              <a:t>及相關文件</a:t>
            </a:r>
            <a:endParaRPr lang="en-US" altLang="zh-TW" sz="1400" b="0" dirty="0">
              <a:latin typeface="標楷體"/>
              <a:ea typeface="標楷體"/>
            </a:endParaRPr>
          </a:p>
        </p:txBody>
      </p:sp>
      <p:sp>
        <p:nvSpPr>
          <p:cNvPr id="17" name="文字版面配置區 16">
            <a:extLst>
              <a:ext uri="{FF2B5EF4-FFF2-40B4-BE49-F238E27FC236}">
                <a16:creationId xmlns:a16="http://schemas.microsoft.com/office/drawing/2014/main" id="{F254E672-9821-4C92-9AFB-31F082F53D81}"/>
              </a:ext>
            </a:extLst>
          </p:cNvPr>
          <p:cNvSpPr>
            <a:spLocks noGrp="1"/>
          </p:cNvSpPr>
          <p:nvPr>
            <p:ph type="body" sz="quarter" idx="3"/>
          </p:nvPr>
        </p:nvSpPr>
        <p:spPr>
          <a:xfrm>
            <a:off x="5673080" y="566147"/>
            <a:ext cx="2428870" cy="286232"/>
          </a:xfrm>
          <a:prstGeom prst="rect">
            <a:avLst/>
          </a:prstGeom>
        </p:spPr>
        <p:txBody>
          <a:bodyPr wrap="none">
            <a:spAutoFit/>
          </a:bodyPr>
          <a:lstStyle/>
          <a:p>
            <a:r>
              <a:rPr lang="en-US" altLang="zh-TW" sz="1400" b="0" dirty="0">
                <a:latin typeface="標楷體"/>
                <a:ea typeface="標楷體"/>
              </a:rPr>
              <a:t>(3).</a:t>
            </a:r>
            <a:r>
              <a:rPr lang="zh-TW" altLang="en-US" sz="1400" b="0" dirty="0">
                <a:latin typeface="標楷體"/>
                <a:ea typeface="標楷體"/>
              </a:rPr>
              <a:t>使用執照審查表</a:t>
            </a:r>
            <a:r>
              <a:rPr lang="en-US" altLang="zh-TW" sz="1400" b="0" dirty="0">
                <a:latin typeface="標楷體"/>
                <a:ea typeface="標楷體"/>
              </a:rPr>
              <a:t>(C12-1)</a:t>
            </a:r>
          </a:p>
        </p:txBody>
      </p:sp>
      <p:pic>
        <p:nvPicPr>
          <p:cNvPr id="18" name="內容版面配置區 17"/>
          <p:cNvPicPr>
            <a:picLocks noGrp="1" noChangeAspect="1"/>
          </p:cNvPicPr>
          <p:nvPr>
            <p:ph sz="half" idx="2"/>
          </p:nvPr>
        </p:nvPicPr>
        <p:blipFill rotWithShape="1">
          <a:blip r:embed="rId2"/>
          <a:srcRect l="37571" t="24331" r="37036" b="14750"/>
          <a:stretch/>
        </p:blipFill>
        <p:spPr>
          <a:xfrm>
            <a:off x="1138374" y="816316"/>
            <a:ext cx="3840576" cy="5276980"/>
          </a:xfrm>
          <a:prstGeom prst="rect">
            <a:avLst/>
          </a:prstGeom>
        </p:spPr>
      </p:pic>
      <p:pic>
        <p:nvPicPr>
          <p:cNvPr id="19" name="內容版面配置區 18"/>
          <p:cNvPicPr>
            <a:picLocks noGrp="1" noChangeAspect="1"/>
          </p:cNvPicPr>
          <p:nvPr>
            <p:ph sz="quarter" idx="4"/>
          </p:nvPr>
        </p:nvPicPr>
        <p:blipFill rotWithShape="1">
          <a:blip r:embed="rId3"/>
          <a:srcRect l="37651" t="27339" r="36951" b="15210"/>
          <a:stretch/>
        </p:blipFill>
        <p:spPr>
          <a:xfrm>
            <a:off x="5445545" y="836712"/>
            <a:ext cx="4056600" cy="5161613"/>
          </a:xfrm>
          <a:prstGeom prst="rect">
            <a:avLst/>
          </a:prstGeom>
        </p:spPr>
      </p:pic>
      <p:sp>
        <p:nvSpPr>
          <p:cNvPr id="9" name="Text Box 10">
            <a:extLst>
              <a:ext uri="{FF2B5EF4-FFF2-40B4-BE49-F238E27FC236}">
                <a16:creationId xmlns:a16="http://schemas.microsoft.com/office/drawing/2014/main" id="{1F3231E5-EDF0-4BC1-A5A2-640086698548}"/>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2-13</a:t>
            </a:r>
          </a:p>
        </p:txBody>
      </p:sp>
    </p:spTree>
    <p:extLst>
      <p:ext uri="{BB962C8B-B14F-4D97-AF65-F5344CB8AC3E}">
        <p14:creationId xmlns:p14="http://schemas.microsoft.com/office/powerpoint/2010/main" val="34645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a:extLst>
              <a:ext uri="{FF2B5EF4-FFF2-40B4-BE49-F238E27FC236}">
                <a16:creationId xmlns:a16="http://schemas.microsoft.com/office/drawing/2014/main" id="{CD463EEA-1211-4485-BF9B-A8BC890D88DF}"/>
              </a:ext>
            </a:extLst>
          </p:cNvPr>
          <p:cNvGrpSpPr/>
          <p:nvPr/>
        </p:nvGrpSpPr>
        <p:grpSpPr>
          <a:xfrm>
            <a:off x="1329012" y="723164"/>
            <a:ext cx="4056035" cy="5514148"/>
            <a:chOff x="895471" y="623944"/>
            <a:chExt cx="3800356" cy="5487759"/>
          </a:xfrm>
        </p:grpSpPr>
        <p:pic>
          <p:nvPicPr>
            <p:cNvPr id="14" name="圖片 13">
              <a:extLst>
                <a:ext uri="{FF2B5EF4-FFF2-40B4-BE49-F238E27FC236}">
                  <a16:creationId xmlns:a16="http://schemas.microsoft.com/office/drawing/2014/main" id="{6670A92C-774D-4A1A-A76C-53A2816448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88" r="3067" b="2869"/>
            <a:stretch/>
          </p:blipFill>
          <p:spPr>
            <a:xfrm>
              <a:off x="895471" y="623944"/>
              <a:ext cx="3800356" cy="5487759"/>
            </a:xfrm>
            <a:prstGeom prst="rect">
              <a:avLst/>
            </a:prstGeom>
          </p:spPr>
        </p:pic>
        <p:sp>
          <p:nvSpPr>
            <p:cNvPr id="15" name="矩形 14">
              <a:extLst>
                <a:ext uri="{FF2B5EF4-FFF2-40B4-BE49-F238E27FC236}">
                  <a16:creationId xmlns:a16="http://schemas.microsoft.com/office/drawing/2014/main" id="{E9B82A86-104E-448C-8E62-C43EF3570C7F}"/>
                </a:ext>
              </a:extLst>
            </p:cNvPr>
            <p:cNvSpPr/>
            <p:nvPr/>
          </p:nvSpPr>
          <p:spPr>
            <a:xfrm>
              <a:off x="4129088" y="623944"/>
              <a:ext cx="566738" cy="233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dirty="0"/>
            </a:p>
          </p:txBody>
        </p:sp>
      </p:grpSp>
      <p:sp>
        <p:nvSpPr>
          <p:cNvPr id="12" name="標題 11">
            <a:extLst>
              <a:ext uri="{FF2B5EF4-FFF2-40B4-BE49-F238E27FC236}">
                <a16:creationId xmlns:a16="http://schemas.microsoft.com/office/drawing/2014/main" id="{04A5701A-021D-4899-A3E9-415336B741D5}"/>
              </a:ext>
            </a:extLst>
          </p:cNvPr>
          <p:cNvSpPr>
            <a:spLocks noGrp="1"/>
          </p:cNvSpPr>
          <p:nvPr>
            <p:ph type="title"/>
          </p:nvPr>
        </p:nvSpPr>
        <p:spPr>
          <a:xfrm>
            <a:off x="1352550" y="550480"/>
            <a:ext cx="2518638" cy="286232"/>
          </a:xfrm>
          <a:prstGeom prst="rect">
            <a:avLst/>
          </a:prstGeom>
        </p:spPr>
        <p:txBody>
          <a:bodyPr wrap="none">
            <a:spAutoFit/>
          </a:bodyPr>
          <a:lstStyle/>
          <a:p>
            <a:r>
              <a:rPr lang="en-US" altLang="zh-TW" sz="1400" dirty="0">
                <a:solidFill>
                  <a:schemeClr val="tx1"/>
                </a:solidFill>
                <a:latin typeface="標楷體"/>
                <a:ea typeface="標楷體"/>
              </a:rPr>
              <a:t>(4).</a:t>
            </a:r>
            <a:r>
              <a:rPr lang="zh-TW" altLang="en-US" sz="1400" dirty="0">
                <a:solidFill>
                  <a:schemeClr val="tx1"/>
                </a:solidFill>
                <a:latin typeface="標楷體"/>
                <a:ea typeface="標楷體"/>
              </a:rPr>
              <a:t>建築工程完竣檢查報告書</a:t>
            </a:r>
            <a:endParaRPr lang="en-US" altLang="zh-TW" sz="1400" dirty="0">
              <a:solidFill>
                <a:schemeClr val="tx1"/>
              </a:solidFill>
              <a:latin typeface="標楷體"/>
              <a:ea typeface="標楷體"/>
            </a:endParaRPr>
          </a:p>
        </p:txBody>
      </p:sp>
      <p:sp>
        <p:nvSpPr>
          <p:cNvPr id="16" name="內容版面配置區 15">
            <a:extLst>
              <a:ext uri="{FF2B5EF4-FFF2-40B4-BE49-F238E27FC236}">
                <a16:creationId xmlns:a16="http://schemas.microsoft.com/office/drawing/2014/main" id="{89376466-EA03-4100-BA70-BD2B46147BDB}"/>
              </a:ext>
            </a:extLst>
          </p:cNvPr>
          <p:cNvSpPr>
            <a:spLocks noGrp="1"/>
          </p:cNvSpPr>
          <p:nvPr>
            <p:ph sz="half" idx="2"/>
          </p:nvPr>
        </p:nvSpPr>
        <p:spPr>
          <a:xfrm>
            <a:off x="5673080" y="1270766"/>
            <a:ext cx="3603759" cy="4033925"/>
          </a:xfrm>
          <a:prstGeom prst="rect">
            <a:avLst/>
          </a:prstGeom>
        </p:spPr>
        <p:txBody>
          <a:bodyPr wrap="square">
            <a:spAutoFit/>
          </a:bodyPr>
          <a:lstStyle/>
          <a:p>
            <a:pPr marL="442913" indent="-442913">
              <a:lnSpc>
                <a:spcPct val="150000"/>
              </a:lnSpc>
              <a:spcBef>
                <a:spcPts val="1200"/>
              </a:spcBef>
              <a:buNone/>
            </a:pPr>
            <a:r>
              <a:rPr lang="en-US" altLang="zh-TW" sz="1800" dirty="0">
                <a:latin typeface="標楷體"/>
                <a:ea typeface="標楷體"/>
              </a:rPr>
              <a:t>(5).</a:t>
            </a:r>
            <a:r>
              <a:rPr lang="zh-TW" altLang="en-US" sz="1800" dirty="0">
                <a:latin typeface="標楷體"/>
                <a:ea typeface="標楷體"/>
              </a:rPr>
              <a:t>竣工圖修正申請書</a:t>
            </a:r>
            <a:r>
              <a:rPr lang="en-US" altLang="zh-TW" sz="1800" dirty="0">
                <a:latin typeface="標楷體"/>
                <a:ea typeface="標楷體"/>
              </a:rPr>
              <a:t>(</a:t>
            </a:r>
            <a:r>
              <a:rPr lang="zh-TW" altLang="en-US" sz="1800" dirty="0">
                <a:latin typeface="標楷體"/>
                <a:ea typeface="標楷體"/>
              </a:rPr>
              <a:t>含綠建築專章簽證查驗表</a:t>
            </a:r>
            <a:r>
              <a:rPr lang="en-US" altLang="zh-TW" sz="1800" dirty="0">
                <a:latin typeface="標楷體"/>
                <a:ea typeface="標楷體"/>
              </a:rPr>
              <a:t>)</a:t>
            </a:r>
            <a:r>
              <a:rPr lang="zh-TW" altLang="en-US" sz="1800" dirty="0">
                <a:latin typeface="標楷體"/>
                <a:ea typeface="標楷體"/>
              </a:rPr>
              <a:t>。</a:t>
            </a:r>
            <a:endParaRPr lang="en-US" altLang="zh-TW" sz="1800" dirty="0">
              <a:latin typeface="標楷體"/>
              <a:ea typeface="標楷體"/>
            </a:endParaRPr>
          </a:p>
          <a:p>
            <a:pPr marL="442913" indent="-442913">
              <a:lnSpc>
                <a:spcPct val="150000"/>
              </a:lnSpc>
              <a:spcBef>
                <a:spcPts val="1200"/>
              </a:spcBef>
              <a:buNone/>
            </a:pPr>
            <a:r>
              <a:rPr lang="en-US" altLang="zh-TW" sz="1800" dirty="0">
                <a:latin typeface="標楷體"/>
                <a:ea typeface="標楷體"/>
              </a:rPr>
              <a:t>(6).</a:t>
            </a:r>
            <a:r>
              <a:rPr lang="zh-TW" altLang="en-US" sz="1800" dirty="0">
                <a:latin typeface="標楷體"/>
                <a:ea typeface="標楷體"/>
              </a:rPr>
              <a:t>併案辨理室內裝修之相關文件。</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(7).</a:t>
            </a:r>
            <a:r>
              <a:rPr lang="zh-TW" altLang="en-US" sz="1800" dirty="0">
                <a:latin typeface="標楷體"/>
                <a:ea typeface="標楷體"/>
              </a:rPr>
              <a:t>消防設備竣工查驗合格證明。</a:t>
            </a:r>
            <a:endParaRPr lang="en-US" altLang="zh-TW" sz="1800" dirty="0">
              <a:latin typeface="標楷體"/>
              <a:ea typeface="標楷體"/>
            </a:endParaRPr>
          </a:p>
          <a:p>
            <a:pPr marL="442913" indent="-442913">
              <a:lnSpc>
                <a:spcPct val="150000"/>
              </a:lnSpc>
              <a:spcBef>
                <a:spcPts val="1200"/>
              </a:spcBef>
              <a:buNone/>
            </a:pPr>
            <a:r>
              <a:rPr lang="en-US" altLang="zh-TW" sz="1800" dirty="0">
                <a:latin typeface="標楷體"/>
                <a:ea typeface="標楷體"/>
              </a:rPr>
              <a:t>(8).</a:t>
            </a:r>
            <a:r>
              <a:rPr lang="zh-TW" altLang="en-US" sz="1800" dirty="0">
                <a:latin typeface="標楷體"/>
                <a:ea typeface="標楷體"/>
              </a:rPr>
              <a:t>建築物昇降設備或機械停車設備竣工檢查合格文件。 </a:t>
            </a:r>
            <a:endParaRPr lang="en-US" altLang="zh-TW" sz="1800" dirty="0">
              <a:latin typeface="標楷體"/>
              <a:ea typeface="標楷體"/>
            </a:endParaRPr>
          </a:p>
          <a:p>
            <a:pPr marL="0" indent="0">
              <a:spcBef>
                <a:spcPts val="488"/>
              </a:spcBef>
              <a:buNone/>
            </a:pPr>
            <a:endParaRPr lang="en-US" altLang="zh-TW" sz="1600" dirty="0">
              <a:latin typeface="標楷體"/>
              <a:ea typeface="標楷體"/>
            </a:endParaRPr>
          </a:p>
          <a:p>
            <a:pPr>
              <a:spcBef>
                <a:spcPts val="488"/>
              </a:spcBef>
            </a:pPr>
            <a:endParaRPr lang="en-US" altLang="zh-TW" sz="1600" dirty="0">
              <a:latin typeface="標楷體"/>
              <a:ea typeface="標楷體"/>
            </a:endParaRPr>
          </a:p>
        </p:txBody>
      </p:sp>
      <p:sp>
        <p:nvSpPr>
          <p:cNvPr id="11" name="Text Box 10">
            <a:extLst>
              <a:ext uri="{FF2B5EF4-FFF2-40B4-BE49-F238E27FC236}">
                <a16:creationId xmlns:a16="http://schemas.microsoft.com/office/drawing/2014/main" id="{268CBB50-8A25-4746-9AD8-6D14012C07AF}"/>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2-14</a:t>
            </a:r>
          </a:p>
        </p:txBody>
      </p:sp>
    </p:spTree>
    <p:extLst>
      <p:ext uri="{BB962C8B-B14F-4D97-AF65-F5344CB8AC3E}">
        <p14:creationId xmlns:p14="http://schemas.microsoft.com/office/powerpoint/2010/main" val="331152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54527" y="1272117"/>
            <a:ext cx="7919647" cy="4317123"/>
          </a:xfrm>
        </p:spPr>
        <p:txBody>
          <a:bodyPr>
            <a:normAutofit fontScale="92500"/>
          </a:bodyPr>
          <a:lstStyle/>
          <a:p>
            <a:pPr marL="0" indent="0">
              <a:lnSpc>
                <a:spcPct val="150000"/>
              </a:lnSpc>
              <a:spcBef>
                <a:spcPts val="1200"/>
              </a:spcBef>
              <a:buNone/>
            </a:pPr>
            <a:r>
              <a:rPr lang="en-US" altLang="zh-TW" sz="1800" dirty="0">
                <a:latin typeface="標楷體"/>
                <a:ea typeface="標楷體"/>
              </a:rPr>
              <a:t>(9).</a:t>
            </a:r>
            <a:r>
              <a:rPr lang="zh-TW" altLang="en-US" sz="1800" dirty="0">
                <a:latin typeface="標楷體"/>
                <a:ea typeface="標楷體"/>
              </a:rPr>
              <a:t>汙水設備竣工檢查合格證明。</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(10).</a:t>
            </a:r>
            <a:r>
              <a:rPr lang="zh-TW" altLang="en-US" sz="1800" dirty="0">
                <a:latin typeface="標楷體"/>
                <a:ea typeface="標楷體"/>
              </a:rPr>
              <a:t>避雷設備出廠證明及技師簽證檢查合格證明。</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(11).</a:t>
            </a:r>
            <a:r>
              <a:rPr lang="zh-TW" altLang="en-US" sz="1800" dirty="0">
                <a:latin typeface="標楷體"/>
                <a:ea typeface="標楷體"/>
              </a:rPr>
              <a:t>建築物無障礙設施勘驗合格證明。</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(12).</a:t>
            </a:r>
            <a:r>
              <a:rPr lang="zh-TW" altLang="en-US" sz="1800" dirty="0">
                <a:latin typeface="標楷體"/>
                <a:ea typeface="標楷體"/>
              </a:rPr>
              <a:t>公共設施損壞修復證明。</a:t>
            </a:r>
            <a:endParaRPr lang="en-US" altLang="zh-TW" sz="1800" dirty="0">
              <a:latin typeface="標楷體"/>
              <a:ea typeface="標楷體"/>
            </a:endParaRPr>
          </a:p>
          <a:p>
            <a:pPr marL="533400" indent="-533400">
              <a:lnSpc>
                <a:spcPct val="150000"/>
              </a:lnSpc>
              <a:spcBef>
                <a:spcPts val="1200"/>
              </a:spcBef>
              <a:buNone/>
            </a:pPr>
            <a:r>
              <a:rPr lang="en-US" altLang="zh-TW" sz="1800" dirty="0">
                <a:latin typeface="標楷體"/>
                <a:ea typeface="標楷體"/>
              </a:rPr>
              <a:t>(13).</a:t>
            </a:r>
            <a:r>
              <a:rPr lang="zh-TW" altLang="en-US" sz="1800" dirty="0">
                <a:latin typeface="標楷體"/>
                <a:ea typeface="標楷體"/>
              </a:rPr>
              <a:t>建築物位於山坡地者，應檢附水土保持設施完工證明。</a:t>
            </a:r>
            <a:r>
              <a:rPr lang="en-US" altLang="zh-TW" sz="1800" dirty="0">
                <a:latin typeface="標楷體"/>
                <a:ea typeface="標楷體"/>
              </a:rPr>
              <a:t>(</a:t>
            </a:r>
            <a:r>
              <a:rPr lang="zh-TW" altLang="en-US" sz="1800" dirty="0">
                <a:latin typeface="標楷體"/>
                <a:ea typeface="標楷體"/>
              </a:rPr>
              <a:t>目前尚未發佈山坡地地區</a:t>
            </a:r>
            <a:r>
              <a:rPr lang="en-US" altLang="zh-TW" sz="1800" dirty="0">
                <a:latin typeface="標楷體"/>
                <a:ea typeface="標楷體"/>
              </a:rPr>
              <a:t>)</a:t>
            </a:r>
          </a:p>
          <a:p>
            <a:pPr marL="0" indent="0">
              <a:lnSpc>
                <a:spcPct val="150000"/>
              </a:lnSpc>
              <a:spcBef>
                <a:spcPts val="1200"/>
              </a:spcBef>
              <a:buNone/>
            </a:pPr>
            <a:r>
              <a:rPr lang="en-US" altLang="zh-TW" sz="1800" dirty="0">
                <a:latin typeface="標楷體"/>
                <a:ea typeface="標楷體"/>
              </a:rPr>
              <a:t>(14).</a:t>
            </a:r>
            <a:r>
              <a:rPr lang="zh-TW" altLang="en-US" sz="1800" dirty="0">
                <a:latin typeface="標楷體"/>
                <a:ea typeface="標楷體"/>
              </a:rPr>
              <a:t>門牌初編證明文件。</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(15).</a:t>
            </a:r>
            <a:r>
              <a:rPr lang="zh-TW" altLang="en-US" sz="1800" dirty="0">
                <a:latin typeface="標楷體"/>
                <a:ea typeface="標楷體"/>
              </a:rPr>
              <a:t>竣工圖說</a:t>
            </a:r>
            <a:r>
              <a:rPr lang="en-US" altLang="zh-TW" sz="1800" dirty="0">
                <a:latin typeface="標楷體"/>
                <a:ea typeface="標楷體"/>
              </a:rPr>
              <a:t>(</a:t>
            </a:r>
            <a:r>
              <a:rPr lang="zh-TW" altLang="en-US" sz="1800" dirty="0">
                <a:latin typeface="標楷體"/>
                <a:ea typeface="標楷體"/>
              </a:rPr>
              <a:t>包含配置圖、面積</a:t>
            </a:r>
            <a:r>
              <a:rPr lang="zh-TW" altLang="en-US" sz="1600" dirty="0">
                <a:latin typeface="標楷體"/>
                <a:ea typeface="標楷體"/>
              </a:rPr>
              <a:t>計算表、綠化圖、各層平面圖、各向立面圖</a:t>
            </a:r>
            <a:r>
              <a:rPr lang="en-US" altLang="zh-TW" sz="1600" dirty="0">
                <a:latin typeface="標楷體"/>
                <a:ea typeface="標楷體"/>
              </a:rPr>
              <a:t>)</a:t>
            </a:r>
            <a:r>
              <a:rPr lang="zh-TW" altLang="en-US" sz="1600" dirty="0">
                <a:latin typeface="標楷體"/>
                <a:ea typeface="標楷體"/>
              </a:rPr>
              <a:t>及照片。</a:t>
            </a:r>
            <a:endParaRPr lang="en-US" altLang="zh-TW" sz="1600" dirty="0">
              <a:latin typeface="標楷體"/>
              <a:ea typeface="標楷體"/>
            </a:endParaRPr>
          </a:p>
        </p:txBody>
      </p:sp>
      <p:sp>
        <p:nvSpPr>
          <p:cNvPr id="8" name="Text Box 10">
            <a:extLst>
              <a:ext uri="{FF2B5EF4-FFF2-40B4-BE49-F238E27FC236}">
                <a16:creationId xmlns:a16="http://schemas.microsoft.com/office/drawing/2014/main" id="{A7A8DB85-180C-4692-B014-D0EE756E19B4}"/>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2-15</a:t>
            </a:r>
          </a:p>
        </p:txBody>
      </p:sp>
    </p:spTree>
    <p:extLst>
      <p:ext uri="{BB962C8B-B14F-4D97-AF65-F5344CB8AC3E}">
        <p14:creationId xmlns:p14="http://schemas.microsoft.com/office/powerpoint/2010/main" val="5021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1352549" y="1268760"/>
            <a:ext cx="7921625" cy="4699171"/>
          </a:xfrm>
        </p:spPr>
        <p:txBody>
          <a:bodyPr>
            <a:normAutofit/>
          </a:bodyPr>
          <a:lstStyle/>
          <a:p>
            <a:pPr marL="0" indent="0">
              <a:lnSpc>
                <a:spcPct val="150000"/>
              </a:lnSpc>
              <a:spcBef>
                <a:spcPts val="1200"/>
              </a:spcBef>
              <a:buNone/>
            </a:pPr>
            <a:r>
              <a:rPr lang="en-US" altLang="zh-TW" sz="1800" dirty="0">
                <a:latin typeface="標楷體"/>
                <a:ea typeface="標楷體"/>
              </a:rPr>
              <a:t>(16).</a:t>
            </a:r>
            <a:r>
              <a:rPr lang="zh-TW" altLang="en-US" sz="1800" dirty="0">
                <a:latin typeface="標楷體"/>
                <a:ea typeface="標楷體"/>
              </a:rPr>
              <a:t>公寓大廈管理條例規定應提列共共基金者，應提出機關公庫代收之證明。</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(17).</a:t>
            </a:r>
            <a:r>
              <a:rPr lang="zh-TW" altLang="en-US" sz="1800" dirty="0">
                <a:latin typeface="標楷體"/>
                <a:ea typeface="標楷體"/>
              </a:rPr>
              <a:t>建築物施工損害鄰房解除列管相關證明文件。</a:t>
            </a:r>
            <a:endParaRPr lang="en-US" altLang="zh-TW" sz="1800" dirty="0">
              <a:latin typeface="標楷體"/>
              <a:ea typeface="標楷體"/>
            </a:endParaRPr>
          </a:p>
          <a:p>
            <a:pPr marL="533400" indent="-533400">
              <a:lnSpc>
                <a:spcPct val="150000"/>
              </a:lnSpc>
              <a:spcBef>
                <a:spcPts val="1200"/>
              </a:spcBef>
              <a:buNone/>
            </a:pPr>
            <a:r>
              <a:rPr lang="en-US" altLang="zh-TW" sz="1800" dirty="0">
                <a:latin typeface="標楷體"/>
                <a:ea typeface="標楷體"/>
              </a:rPr>
              <a:t>(18).</a:t>
            </a:r>
            <a:r>
              <a:rPr lang="zh-TW" altLang="en-US" sz="1800" dirty="0">
                <a:latin typeface="標楷體"/>
                <a:ea typeface="標楷體"/>
              </a:rPr>
              <a:t>建築物運用內政部認可之建築新技術新工法新設備及新材料者之相關證明文件及其施工紀錄、照片及專任工程人員與監造人查核紀錄，但已於施工勘驗階段檢附者免付。</a:t>
            </a:r>
            <a:endParaRPr lang="en-US" altLang="zh-TW" sz="1800" dirty="0">
              <a:latin typeface="標楷體"/>
              <a:ea typeface="標楷體"/>
            </a:endParaRPr>
          </a:p>
          <a:p>
            <a:pPr marL="533400" indent="-533400">
              <a:lnSpc>
                <a:spcPct val="150000"/>
              </a:lnSpc>
              <a:spcBef>
                <a:spcPts val="1200"/>
              </a:spcBef>
              <a:buNone/>
            </a:pPr>
            <a:r>
              <a:rPr lang="en-US" altLang="zh-TW" sz="1800" dirty="0">
                <a:latin typeface="標楷體"/>
                <a:ea typeface="標楷體"/>
              </a:rPr>
              <a:t>(19).</a:t>
            </a:r>
            <a:r>
              <a:rPr lang="zh-TW" altLang="en-US" sz="1800" dirty="0">
                <a:latin typeface="標楷體"/>
                <a:ea typeface="標楷體"/>
              </a:rPr>
              <a:t>建築物立面</a:t>
            </a:r>
            <a:r>
              <a:rPr lang="en-US" altLang="zh-TW" sz="1800" dirty="0">
                <a:latin typeface="標楷體"/>
                <a:ea typeface="標楷體"/>
              </a:rPr>
              <a:t>(</a:t>
            </a:r>
            <a:r>
              <a:rPr lang="zh-TW" altLang="en-US" sz="1800" dirty="0">
                <a:latin typeface="標楷體"/>
                <a:ea typeface="標楷體"/>
              </a:rPr>
              <a:t>含斜屋頂</a:t>
            </a:r>
            <a:r>
              <a:rPr lang="en-US" altLang="zh-TW" sz="1800" dirty="0">
                <a:latin typeface="標楷體"/>
                <a:ea typeface="標楷體"/>
              </a:rPr>
              <a:t>)</a:t>
            </a:r>
            <a:r>
              <a:rPr lang="zh-TW" altLang="en-US" sz="1800" dirty="0">
                <a:latin typeface="標楷體"/>
                <a:ea typeface="標楷體"/>
              </a:rPr>
              <a:t>飾材施工說明書及固定繫件結構計算書、現地拉拔試驗報告。</a:t>
            </a:r>
            <a:endParaRPr lang="en-US" altLang="zh-TW" sz="1800" dirty="0">
              <a:latin typeface="標楷體"/>
              <a:ea typeface="標楷體"/>
            </a:endParaRPr>
          </a:p>
          <a:p>
            <a:pPr marL="0" indent="0">
              <a:lnSpc>
                <a:spcPct val="150000"/>
              </a:lnSpc>
              <a:spcBef>
                <a:spcPts val="1200"/>
              </a:spcBef>
              <a:buNone/>
            </a:pPr>
            <a:r>
              <a:rPr lang="en-US" altLang="zh-TW" sz="1800" dirty="0">
                <a:latin typeface="標楷體"/>
                <a:ea typeface="標楷體"/>
              </a:rPr>
              <a:t>(20).</a:t>
            </a:r>
            <a:r>
              <a:rPr lang="zh-TW" altLang="en-US" sz="1800" dirty="0">
                <a:latin typeface="標楷體"/>
                <a:ea typeface="標楷體"/>
              </a:rPr>
              <a:t>其他特殊管制事項或原領建照執照</a:t>
            </a:r>
            <a:r>
              <a:rPr lang="en-US" altLang="zh-TW" sz="1800" dirty="0">
                <a:latin typeface="標楷體"/>
                <a:ea typeface="標楷體"/>
              </a:rPr>
              <a:t>(</a:t>
            </a:r>
            <a:r>
              <a:rPr lang="zh-TW" altLang="en-US" sz="1800" dirty="0">
                <a:latin typeface="標楷體"/>
                <a:ea typeface="標楷體"/>
              </a:rPr>
              <a:t>雜項執照</a:t>
            </a:r>
            <a:r>
              <a:rPr lang="en-US" altLang="zh-TW" sz="1800" dirty="0">
                <a:latin typeface="標楷體"/>
                <a:ea typeface="標楷體"/>
              </a:rPr>
              <a:t>)</a:t>
            </a:r>
            <a:r>
              <a:rPr lang="zh-TW" altLang="en-US" sz="1800" dirty="0">
                <a:latin typeface="標楷體"/>
                <a:ea typeface="標楷體"/>
              </a:rPr>
              <a:t>注意事項應檢附資料。</a:t>
            </a:r>
            <a:endParaRPr lang="en-US" altLang="zh-TW" sz="1800" dirty="0">
              <a:latin typeface="標楷體"/>
              <a:ea typeface="標楷體"/>
            </a:endParaRPr>
          </a:p>
        </p:txBody>
      </p:sp>
      <p:sp>
        <p:nvSpPr>
          <p:cNvPr id="9" name="Text Box 10">
            <a:extLst>
              <a:ext uri="{FF2B5EF4-FFF2-40B4-BE49-F238E27FC236}">
                <a16:creationId xmlns:a16="http://schemas.microsoft.com/office/drawing/2014/main" id="{8CA3F84E-C6AB-4C34-B0D9-8FFDB1F629FF}"/>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2-16</a:t>
            </a:r>
          </a:p>
        </p:txBody>
      </p:sp>
    </p:spTree>
    <p:extLst>
      <p:ext uri="{BB962C8B-B14F-4D97-AF65-F5344CB8AC3E}">
        <p14:creationId xmlns:p14="http://schemas.microsoft.com/office/powerpoint/2010/main" val="17766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a:extLst>
              <a:ext uri="{FF2B5EF4-FFF2-40B4-BE49-F238E27FC236}">
                <a16:creationId xmlns:a16="http://schemas.microsoft.com/office/drawing/2014/main" id="{348FDE06-5472-436C-9F7A-D92EDB62FFE7}"/>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2-17</a:t>
            </a:r>
          </a:p>
        </p:txBody>
      </p:sp>
      <p:pic>
        <p:nvPicPr>
          <p:cNvPr id="3" name="圖片 2">
            <a:extLst>
              <a:ext uri="{FF2B5EF4-FFF2-40B4-BE49-F238E27FC236}">
                <a16:creationId xmlns:a16="http://schemas.microsoft.com/office/drawing/2014/main" id="{0D075177-4910-40FB-8A78-FE89CA4C6232}"/>
              </a:ext>
            </a:extLst>
          </p:cNvPr>
          <p:cNvPicPr>
            <a:picLocks noChangeAspect="1"/>
          </p:cNvPicPr>
          <p:nvPr/>
        </p:nvPicPr>
        <p:blipFill rotWithShape="1">
          <a:blip r:embed="rId2"/>
          <a:srcRect l="6737" t="3195" r="4150" b="13857"/>
          <a:stretch/>
        </p:blipFill>
        <p:spPr>
          <a:xfrm>
            <a:off x="1064567" y="1657578"/>
            <a:ext cx="3492000" cy="4597060"/>
          </a:xfrm>
          <a:prstGeom prst="rect">
            <a:avLst/>
          </a:prstGeom>
        </p:spPr>
      </p:pic>
      <p:sp>
        <p:nvSpPr>
          <p:cNvPr id="8" name="矩形 7"/>
          <p:cNvSpPr/>
          <p:nvPr/>
        </p:nvSpPr>
        <p:spPr>
          <a:xfrm>
            <a:off x="1352600" y="580361"/>
            <a:ext cx="7921575" cy="1077218"/>
          </a:xfrm>
          <a:prstGeom prst="rect">
            <a:avLst/>
          </a:prstGeom>
        </p:spPr>
        <p:txBody>
          <a:bodyPr wrap="square">
            <a:spAutoFit/>
          </a:bodyPr>
          <a:lstStyle/>
          <a:p>
            <a:pPr marL="513484" indent="-513484"/>
            <a:r>
              <a:rPr lang="en-US" altLang="zh-TW" sz="2400" b="1" dirty="0">
                <a:solidFill>
                  <a:schemeClr val="tx1">
                    <a:lumMod val="50000"/>
                    <a:lumOff val="50000"/>
                  </a:schemeClr>
                </a:solidFill>
                <a:latin typeface="標楷體"/>
                <a:ea typeface="標楷體"/>
              </a:rPr>
              <a:t>(</a:t>
            </a:r>
            <a:r>
              <a:rPr lang="zh-TW" altLang="en-US" sz="2400" b="1" dirty="0">
                <a:solidFill>
                  <a:schemeClr val="tx1">
                    <a:lumMod val="50000"/>
                    <a:lumOff val="50000"/>
                  </a:schemeClr>
                </a:solidFill>
                <a:latin typeface="標楷體"/>
                <a:ea typeface="標楷體"/>
              </a:rPr>
              <a:t>二</a:t>
            </a:r>
            <a:r>
              <a:rPr lang="en-US" altLang="zh-TW" sz="2400" b="1" dirty="0">
                <a:solidFill>
                  <a:schemeClr val="tx1">
                    <a:lumMod val="50000"/>
                    <a:lumOff val="50000"/>
                  </a:schemeClr>
                </a:solidFill>
                <a:latin typeface="標楷體"/>
                <a:ea typeface="標楷體"/>
              </a:rPr>
              <a:t>)</a:t>
            </a:r>
            <a:r>
              <a:rPr lang="zh-TW" altLang="en-US" sz="2400" b="1" dirty="0">
                <a:solidFill>
                  <a:schemeClr val="tx1">
                    <a:lumMod val="50000"/>
                    <a:lumOff val="50000"/>
                  </a:schemeClr>
                </a:solidFill>
                <a:latin typeface="標楷體"/>
                <a:ea typeface="標楷體"/>
              </a:rPr>
              <a:t>公會派任查驗人員審查表單</a:t>
            </a:r>
            <a:endParaRPr lang="en-US" altLang="zh-TW" sz="2400" dirty="0">
              <a:latin typeface="標楷體"/>
              <a:ea typeface="標楷體"/>
            </a:endParaRPr>
          </a:p>
          <a:p>
            <a:pPr marL="722313" indent="-722313"/>
            <a:r>
              <a:rPr lang="en-US" altLang="zh-TW" sz="2000" dirty="0">
                <a:latin typeface="標楷體"/>
                <a:ea typeface="標楷體"/>
              </a:rPr>
              <a:t>1.</a:t>
            </a:r>
            <a:r>
              <a:rPr lang="zh-TW" altLang="en-US" sz="2000" dirty="0">
                <a:latin typeface="標楷體"/>
                <a:ea typeface="標楷體"/>
              </a:rPr>
              <a:t>連江縣政府派員或福建金門馬祖建築師公會現場查驗，就建築物竣 工查驗紀錄表之項目分別確認查核。</a:t>
            </a:r>
            <a:endParaRPr lang="zh-TW" altLang="en-US" sz="2000" dirty="0"/>
          </a:p>
        </p:txBody>
      </p:sp>
      <p:pic>
        <p:nvPicPr>
          <p:cNvPr id="15" name="圖片 14">
            <a:extLst>
              <a:ext uri="{FF2B5EF4-FFF2-40B4-BE49-F238E27FC236}">
                <a16:creationId xmlns:a16="http://schemas.microsoft.com/office/drawing/2014/main" id="{4342DF61-F97F-493F-89B2-97D7E7B68036}"/>
              </a:ext>
            </a:extLst>
          </p:cNvPr>
          <p:cNvPicPr>
            <a:picLocks noChangeAspect="1"/>
          </p:cNvPicPr>
          <p:nvPr/>
        </p:nvPicPr>
        <p:blipFill rotWithShape="1">
          <a:blip r:embed="rId3"/>
          <a:srcRect l="5647" r="6948" b="7129"/>
          <a:stretch/>
        </p:blipFill>
        <p:spPr>
          <a:xfrm>
            <a:off x="5457056" y="1657578"/>
            <a:ext cx="3492000" cy="4620932"/>
          </a:xfrm>
          <a:prstGeom prst="rect">
            <a:avLst/>
          </a:prstGeom>
        </p:spPr>
      </p:pic>
    </p:spTree>
    <p:extLst>
      <p:ext uri="{BB962C8B-B14F-4D97-AF65-F5344CB8AC3E}">
        <p14:creationId xmlns:p14="http://schemas.microsoft.com/office/powerpoint/2010/main" val="386952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51212" y="1279788"/>
            <a:ext cx="7922964" cy="5029582"/>
          </a:xfrm>
          <a:prstGeom prst="rect">
            <a:avLst/>
          </a:prstGeom>
        </p:spPr>
        <p:txBody>
          <a:bodyPr wrap="square">
            <a:spAutoFit/>
          </a:bodyPr>
          <a:lstStyle/>
          <a:p>
            <a:pPr marL="584443" indent="-584443">
              <a:lnSpc>
                <a:spcPct val="150000"/>
              </a:lnSpc>
              <a:spcBef>
                <a:spcPts val="1200"/>
              </a:spcBef>
            </a:pPr>
            <a:r>
              <a:rPr lang="en-US" altLang="zh-TW" sz="2000" dirty="0">
                <a:solidFill>
                  <a:schemeClr val="tx1">
                    <a:lumMod val="75000"/>
                    <a:lumOff val="25000"/>
                  </a:schemeClr>
                </a:solidFill>
                <a:latin typeface="標楷體"/>
                <a:ea typeface="標楷體"/>
              </a:rPr>
              <a:t>(</a:t>
            </a:r>
            <a:r>
              <a:rPr lang="zh-TW" altLang="en-US" sz="2000" dirty="0">
                <a:solidFill>
                  <a:schemeClr val="tx1">
                    <a:lumMod val="75000"/>
                    <a:lumOff val="25000"/>
                  </a:schemeClr>
                </a:solidFill>
                <a:latin typeface="標楷體"/>
                <a:ea typeface="標楷體"/>
              </a:rPr>
              <a:t>一</a:t>
            </a:r>
            <a:r>
              <a:rPr lang="en-US" altLang="zh-TW" sz="2000" dirty="0">
                <a:solidFill>
                  <a:schemeClr val="tx1">
                    <a:lumMod val="75000"/>
                    <a:lumOff val="25000"/>
                  </a:schemeClr>
                </a:solidFill>
                <a:latin typeface="標楷體"/>
                <a:ea typeface="標楷體"/>
              </a:rPr>
              <a:t>)</a:t>
            </a:r>
            <a:r>
              <a:rPr lang="zh-TW" altLang="en-US"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受託單位辦理施工勘驗、使用執照竣工查驗、使用管理及建築物外牆飾材巡查、特殊性建築物施工計畫書審查，應成立執行小組置有</a:t>
            </a:r>
            <a:r>
              <a:rPr lang="en-US" altLang="zh-TW" sz="2000" dirty="0">
                <a:solidFill>
                  <a:srgbClr val="FF0000"/>
                </a:solidFill>
                <a:latin typeface="標楷體" panose="03000509000000000000" pitchFamily="65" charset="-120"/>
                <a:ea typeface="標楷體" panose="03000509000000000000" pitchFamily="65" charset="-120"/>
              </a:rPr>
              <a:t>7</a:t>
            </a:r>
            <a:r>
              <a:rPr lang="zh-TW" altLang="zh-TW" sz="2000" dirty="0">
                <a:solidFill>
                  <a:srgbClr val="FF0000"/>
                </a:solidFill>
                <a:latin typeface="標楷體" panose="03000509000000000000" pitchFamily="65" charset="-120"/>
                <a:ea typeface="標楷體" panose="03000509000000000000" pitchFamily="65" charset="-120"/>
              </a:rPr>
              <a:t>人以上</a:t>
            </a:r>
            <a:r>
              <a:rPr lang="zh-TW" altLang="zh-TW" sz="2000" dirty="0">
                <a:latin typeface="標楷體" panose="03000509000000000000" pitchFamily="65" charset="-120"/>
                <a:ea typeface="標楷體" panose="03000509000000000000" pitchFamily="65" charset="-120"/>
              </a:rPr>
              <a:t>之審驗人員，其資格應符合下列規定：</a:t>
            </a:r>
            <a:endParaRPr lang="en-US" altLang="zh-TW" sz="2000" dirty="0">
              <a:solidFill>
                <a:schemeClr val="tx1">
                  <a:lumMod val="75000"/>
                  <a:lumOff val="25000"/>
                </a:schemeClr>
              </a:solidFill>
              <a:latin typeface="標楷體" panose="03000509000000000000" pitchFamily="65" charset="-120"/>
              <a:ea typeface="標楷體" panose="03000509000000000000" pitchFamily="65" charset="-120"/>
            </a:endParaRPr>
          </a:p>
          <a:p>
            <a:endParaRPr lang="en-US" altLang="zh-TW" sz="2000" dirty="0">
              <a:solidFill>
                <a:schemeClr val="tx1">
                  <a:lumMod val="75000"/>
                  <a:lumOff val="25000"/>
                </a:schemeClr>
              </a:solidFill>
              <a:latin typeface="標楷體" panose="03000509000000000000" pitchFamily="65" charset="-120"/>
              <a:ea typeface="標楷體" panose="03000509000000000000" pitchFamily="65" charset="-120"/>
            </a:endParaRPr>
          </a:p>
          <a:p>
            <a:pPr>
              <a:lnSpc>
                <a:spcPct val="150000"/>
              </a:lnSpc>
              <a:spcBef>
                <a:spcPts val="600"/>
              </a:spcBef>
            </a:pPr>
            <a:r>
              <a:rPr lang="en-US" altLang="zh-TW" dirty="0">
                <a:solidFill>
                  <a:schemeClr val="tx1">
                    <a:lumMod val="75000"/>
                    <a:lumOff val="25000"/>
                  </a:schemeClr>
                </a:solidFill>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領得</a:t>
            </a:r>
            <a:r>
              <a:rPr lang="zh-TW" altLang="zh-TW" dirty="0">
                <a:solidFill>
                  <a:srgbClr val="FF0000"/>
                </a:solidFill>
                <a:latin typeface="標楷體" panose="03000509000000000000" pitchFamily="65" charset="-120"/>
                <a:ea typeface="標楷體" panose="03000509000000000000" pitchFamily="65" charset="-120"/>
              </a:rPr>
              <a:t>建築師開業證書</a:t>
            </a:r>
            <a:r>
              <a:rPr lang="zh-TW" altLang="zh-TW" dirty="0">
                <a:latin typeface="標楷體" panose="03000509000000000000" pitchFamily="65" charset="-120"/>
                <a:ea typeface="標楷體" panose="03000509000000000000" pitchFamily="65" charset="-120"/>
              </a:rPr>
              <a:t>或</a:t>
            </a:r>
            <a:r>
              <a:rPr lang="zh-TW" altLang="zh-TW" dirty="0">
                <a:solidFill>
                  <a:srgbClr val="FF0000"/>
                </a:solidFill>
                <a:latin typeface="標楷體" panose="03000509000000000000" pitchFamily="65" charset="-120"/>
                <a:ea typeface="標楷體" panose="03000509000000000000" pitchFamily="65" charset="-120"/>
              </a:rPr>
              <a:t>技師執業執照</a:t>
            </a:r>
            <a:r>
              <a:rPr lang="zh-TW" altLang="zh-TW" b="1" dirty="0">
                <a:solidFill>
                  <a:srgbClr val="FF0000"/>
                </a:solidFill>
                <a:latin typeface="標楷體" panose="03000509000000000000" pitchFamily="65" charset="-120"/>
                <a:ea typeface="標楷體" panose="03000509000000000000" pitchFamily="65" charset="-120"/>
              </a:rPr>
              <a:t>五年</a:t>
            </a:r>
            <a:r>
              <a:rPr lang="zh-TW" altLang="zh-TW" dirty="0">
                <a:latin typeface="標楷體" panose="03000509000000000000" pitchFamily="65" charset="-120"/>
                <a:ea typeface="標楷體" panose="03000509000000000000" pitchFamily="65" charset="-120"/>
              </a:rPr>
              <a:t>以上。</a:t>
            </a:r>
            <a:endParaRPr lang="en-US" altLang="zh-TW" dirty="0">
              <a:solidFill>
                <a:schemeClr val="tx1">
                  <a:lumMod val="75000"/>
                  <a:lumOff val="25000"/>
                </a:schemeClr>
              </a:solidFill>
              <a:latin typeface="標楷體" panose="03000509000000000000" pitchFamily="65" charset="-120"/>
              <a:ea typeface="標楷體" panose="03000509000000000000" pitchFamily="65" charset="-120"/>
            </a:endParaRPr>
          </a:p>
          <a:p>
            <a:pPr marL="220618" indent="-220618">
              <a:lnSpc>
                <a:spcPct val="150000"/>
              </a:lnSpc>
              <a:spcBef>
                <a:spcPts val="600"/>
              </a:spcBef>
            </a:pPr>
            <a:r>
              <a:rPr lang="en-US" altLang="zh-TW" dirty="0">
                <a:solidFill>
                  <a:schemeClr val="tx1">
                    <a:lumMod val="75000"/>
                    <a:lumOff val="25000"/>
                  </a:schemeClr>
                </a:solidFill>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受委託擔任建築物設計人或監造人業務案件</a:t>
            </a:r>
            <a:r>
              <a:rPr lang="zh-TW" altLang="zh-TW" dirty="0">
                <a:solidFill>
                  <a:srgbClr val="FF0000"/>
                </a:solidFill>
                <a:latin typeface="標楷體" panose="03000509000000000000" pitchFamily="65" charset="-120"/>
                <a:ea typeface="標楷體" panose="03000509000000000000" pitchFamily="65" charset="-120"/>
              </a:rPr>
              <a:t>達</a:t>
            </a:r>
            <a:r>
              <a:rPr lang="en-US" altLang="zh-TW" b="1" dirty="0">
                <a:solidFill>
                  <a:srgbClr val="FF0000"/>
                </a:solidFill>
                <a:latin typeface="標楷體" panose="03000509000000000000" pitchFamily="65" charset="-120"/>
                <a:ea typeface="標楷體" panose="03000509000000000000" pitchFamily="65" charset="-120"/>
              </a:rPr>
              <a:t>10</a:t>
            </a:r>
            <a:r>
              <a:rPr lang="zh-TW" altLang="zh-TW" b="1" dirty="0">
                <a:solidFill>
                  <a:srgbClr val="FF0000"/>
                </a:solidFill>
                <a:latin typeface="標楷體" panose="03000509000000000000" pitchFamily="65" charset="-120"/>
                <a:ea typeface="標楷體" panose="03000509000000000000" pitchFamily="65" charset="-120"/>
              </a:rPr>
              <a:t>件</a:t>
            </a:r>
            <a:r>
              <a:rPr lang="zh-TW" altLang="zh-TW" dirty="0">
                <a:solidFill>
                  <a:srgbClr val="FF0000"/>
                </a:solidFill>
                <a:latin typeface="標楷體" panose="03000509000000000000" pitchFamily="65" charset="-120"/>
                <a:ea typeface="標楷體" panose="03000509000000000000" pitchFamily="65" charset="-120"/>
              </a:rPr>
              <a:t>以上</a:t>
            </a:r>
            <a:r>
              <a:rPr lang="zh-TW" altLang="zh-TW" dirty="0">
                <a:latin typeface="標楷體" panose="03000509000000000000" pitchFamily="65" charset="-120"/>
                <a:ea typeface="標楷體" panose="03000509000000000000" pitchFamily="65" charset="-120"/>
              </a:rPr>
              <a:t>或執行土木、結構技師簽證業務案件達</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件以上。</a:t>
            </a:r>
            <a:endParaRPr lang="en-US" altLang="zh-TW" dirty="0">
              <a:latin typeface="標楷體" panose="03000509000000000000" pitchFamily="65" charset="-120"/>
              <a:ea typeface="標楷體" panose="03000509000000000000" pitchFamily="65" charset="-120"/>
            </a:endParaRPr>
          </a:p>
          <a:p>
            <a:pPr>
              <a:lnSpc>
                <a:spcPct val="150000"/>
              </a:lnSpc>
              <a:spcBef>
                <a:spcPts val="600"/>
              </a:spcBef>
            </a:pPr>
            <a:r>
              <a:rPr lang="en-US" altLang="zh-TW" dirty="0">
                <a:solidFill>
                  <a:schemeClr val="tx1">
                    <a:lumMod val="75000"/>
                    <a:lumOff val="25000"/>
                  </a:schemeClr>
                </a:solidFill>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未受建築師法或技師法</a:t>
            </a:r>
            <a:r>
              <a:rPr lang="zh-TW" altLang="zh-TW" b="1" dirty="0">
                <a:solidFill>
                  <a:srgbClr val="FF0000"/>
                </a:solidFill>
                <a:latin typeface="標楷體" panose="03000509000000000000" pitchFamily="65" charset="-120"/>
                <a:ea typeface="標楷體" panose="03000509000000000000" pitchFamily="65" charset="-120"/>
              </a:rPr>
              <a:t>申誡二次以上</a:t>
            </a:r>
            <a:r>
              <a:rPr lang="zh-TW" altLang="zh-TW" dirty="0">
                <a:latin typeface="標楷體" panose="03000509000000000000" pitchFamily="65" charset="-120"/>
                <a:ea typeface="標楷體" panose="03000509000000000000" pitchFamily="65" charset="-120"/>
              </a:rPr>
              <a:t>之懲戒處分。</a:t>
            </a:r>
            <a:endParaRPr lang="en-US" altLang="zh-TW" dirty="0">
              <a:latin typeface="標楷體" panose="03000509000000000000" pitchFamily="65" charset="-120"/>
              <a:ea typeface="標楷體" panose="03000509000000000000" pitchFamily="65" charset="-120"/>
            </a:endParaRPr>
          </a:p>
          <a:p>
            <a:pPr>
              <a:lnSpc>
                <a:spcPct val="150000"/>
              </a:lnSpc>
              <a:spcBef>
                <a:spcPts val="600"/>
              </a:spcBef>
            </a:pPr>
            <a:r>
              <a:rPr lang="en-US" altLang="zh-TW" dirty="0">
                <a:solidFill>
                  <a:schemeClr val="tx1">
                    <a:lumMod val="75000"/>
                    <a:lumOff val="25000"/>
                  </a:schemeClr>
                </a:solidFill>
                <a:latin typeface="標楷體" panose="03000509000000000000" pitchFamily="65" charset="-120"/>
                <a:ea typeface="標楷體" panose="03000509000000000000" pitchFamily="65" charset="-120"/>
              </a:rPr>
              <a:t>4.</a:t>
            </a:r>
            <a:r>
              <a:rPr lang="zh-TW" altLang="zh-TW" dirty="0">
                <a:latin typeface="標楷體" panose="03000509000000000000" pitchFamily="65" charset="-120"/>
                <a:ea typeface="標楷體" panose="03000509000000000000" pitchFamily="65" charset="-120"/>
              </a:rPr>
              <a:t>未受聘於營造業擔任專任工程人員。</a:t>
            </a:r>
            <a:endParaRPr lang="en-US" altLang="zh-TW" dirty="0">
              <a:solidFill>
                <a:schemeClr val="tx1">
                  <a:lumMod val="75000"/>
                  <a:lumOff val="25000"/>
                </a:schemeClr>
              </a:solidFill>
              <a:latin typeface="標楷體" panose="03000509000000000000" pitchFamily="65" charset="-120"/>
              <a:ea typeface="標楷體" panose="03000509000000000000" pitchFamily="65" charset="-120"/>
            </a:endParaRPr>
          </a:p>
          <a:p>
            <a:pPr marL="220618" indent="-220618">
              <a:lnSpc>
                <a:spcPct val="150000"/>
              </a:lnSpc>
              <a:spcBef>
                <a:spcPts val="600"/>
              </a:spcBef>
            </a:pPr>
            <a:r>
              <a:rPr lang="en-US" altLang="zh-TW" dirty="0">
                <a:solidFill>
                  <a:schemeClr val="tx1">
                    <a:lumMod val="75000"/>
                    <a:lumOff val="25000"/>
                  </a:schemeClr>
                </a:solidFill>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無建築師法第四條第一項規定或技師法第三條規定不得充任建築師或技師之情形。</a:t>
            </a:r>
            <a:endParaRPr lang="en-US" altLang="zh-TW"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2F5EEB96-B9C2-4200-975A-A64883781984}"/>
              </a:ext>
            </a:extLst>
          </p:cNvPr>
          <p:cNvSpPr/>
          <p:nvPr/>
        </p:nvSpPr>
        <p:spPr>
          <a:xfrm>
            <a:off x="1352549" y="568747"/>
            <a:ext cx="8553451" cy="662938"/>
          </a:xfrm>
          <a:prstGeom prst="rect">
            <a:avLst/>
          </a:prstGeom>
        </p:spPr>
        <p:txBody>
          <a:bodyPr wrap="square">
            <a:spAutoFit/>
          </a:bodyPr>
          <a:lstStyle/>
          <a:p>
            <a:pPr>
              <a:lnSpc>
                <a:spcPct val="150000"/>
              </a:lnSpc>
              <a:spcBef>
                <a:spcPts val="1200"/>
              </a:spcBef>
            </a:pPr>
            <a:r>
              <a:rPr lang="zh-TW" altLang="en-US" sz="2800" dirty="0">
                <a:latin typeface="標楷體"/>
                <a:ea typeface="標楷體"/>
              </a:rPr>
              <a:t>三、福建金門馬祖地區建築師公會施工管理作業原則</a:t>
            </a:r>
            <a:endParaRPr lang="en-US" altLang="zh-TW" sz="2800" dirty="0">
              <a:latin typeface="標楷體"/>
              <a:ea typeface="標楷體"/>
            </a:endParaRPr>
          </a:p>
        </p:txBody>
      </p:sp>
      <p:sp>
        <p:nvSpPr>
          <p:cNvPr id="10" name="Text Box 10">
            <a:extLst>
              <a:ext uri="{FF2B5EF4-FFF2-40B4-BE49-F238E27FC236}">
                <a16:creationId xmlns:a16="http://schemas.microsoft.com/office/drawing/2014/main" id="{C8CB1D2B-4266-4E82-B6EB-F2DC2C434DE4}"/>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2-18</a:t>
            </a:r>
          </a:p>
        </p:txBody>
      </p:sp>
    </p:spTree>
    <p:extLst>
      <p:ext uri="{BB962C8B-B14F-4D97-AF65-F5344CB8AC3E}">
        <p14:creationId xmlns:p14="http://schemas.microsoft.com/office/powerpoint/2010/main" val="5104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30283" y="1268760"/>
            <a:ext cx="7921625" cy="4805162"/>
          </a:xfrm>
          <a:prstGeom prst="rect">
            <a:avLst/>
          </a:prstGeom>
        </p:spPr>
        <p:txBody>
          <a:bodyPr wrap="square">
            <a:spAutoFit/>
          </a:bodyPr>
          <a:lstStyle/>
          <a:p>
            <a:pPr marL="584443" indent="-584443">
              <a:lnSpc>
                <a:spcPct val="150000"/>
              </a:lnSpc>
              <a:spcBef>
                <a:spcPts val="1200"/>
              </a:spcBef>
            </a:pPr>
            <a:r>
              <a:rPr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2000" dirty="0">
                <a:solidFill>
                  <a:schemeClr val="tx1">
                    <a:lumMod val="75000"/>
                    <a:lumOff val="25000"/>
                  </a:schemeClr>
                </a:solidFill>
                <a:latin typeface="標楷體" panose="03000509000000000000" pitchFamily="65" charset="-120"/>
                <a:ea typeface="標楷體" panose="03000509000000000000" pitchFamily="65" charset="-120"/>
              </a:rPr>
              <a:t>二</a:t>
            </a:r>
            <a:r>
              <a:rPr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辦理</a:t>
            </a:r>
            <a:r>
              <a:rPr lang="zh-TW" altLang="zh-TW" sz="2000" dirty="0">
                <a:solidFill>
                  <a:srgbClr val="FF0000"/>
                </a:solidFill>
                <a:latin typeface="標楷體" panose="03000509000000000000" pitchFamily="65" charset="-120"/>
                <a:ea typeface="標楷體" panose="03000509000000000000" pitchFamily="65" charset="-120"/>
              </a:rPr>
              <a:t>無障礙設施設備勘檢之人員</a:t>
            </a:r>
            <a:r>
              <a:rPr lang="zh-TW" altLang="zh-TW" sz="2000" dirty="0">
                <a:latin typeface="標楷體" panose="03000509000000000000" pitchFamily="65" charset="-120"/>
                <a:ea typeface="標楷體" panose="03000509000000000000" pitchFamily="65" charset="-120"/>
              </a:rPr>
              <a:t>，應領有</a:t>
            </a:r>
            <a:r>
              <a:rPr lang="zh-TW" altLang="zh-TW" sz="2000" u="sng" dirty="0">
                <a:solidFill>
                  <a:srgbClr val="FF0000"/>
                </a:solidFill>
                <a:latin typeface="標楷體" panose="03000509000000000000" pitchFamily="65" charset="-120"/>
                <a:ea typeface="標楷體" panose="03000509000000000000" pitchFamily="65" charset="-120"/>
              </a:rPr>
              <a:t>內政部核發之無障礙</a:t>
            </a:r>
            <a:endParaRPr lang="en-US" altLang="zh-TW" sz="2000" u="sng" dirty="0">
              <a:solidFill>
                <a:srgbClr val="FF0000"/>
              </a:solidFill>
              <a:latin typeface="標楷體" panose="03000509000000000000" pitchFamily="65" charset="-120"/>
              <a:ea typeface="標楷體" panose="03000509000000000000" pitchFamily="65" charset="-120"/>
            </a:endParaRPr>
          </a:p>
          <a:p>
            <a:pPr marL="584443" indent="-584443">
              <a:lnSpc>
                <a:spcPct val="150000"/>
              </a:lnSpc>
              <a:spcBef>
                <a:spcPts val="1200"/>
              </a:spcBef>
            </a:pPr>
            <a:r>
              <a:rPr lang="en-US" altLang="zh-TW" sz="2000" dirty="0">
                <a:solidFill>
                  <a:srgbClr val="FF0000"/>
                </a:solidFill>
                <a:latin typeface="標楷體" panose="03000509000000000000" pitchFamily="65" charset="-120"/>
                <a:ea typeface="標楷體" panose="03000509000000000000" pitchFamily="65" charset="-120"/>
              </a:rPr>
              <a:t>      </a:t>
            </a:r>
            <a:r>
              <a:rPr lang="zh-TW" altLang="zh-TW" sz="2000" u="sng" dirty="0">
                <a:solidFill>
                  <a:srgbClr val="FF0000"/>
                </a:solidFill>
                <a:latin typeface="標楷體" panose="03000509000000000000" pitchFamily="65" charset="-120"/>
                <a:ea typeface="標楷體" panose="03000509000000000000" pitchFamily="65" charset="-120"/>
              </a:rPr>
              <a:t>培訓證書</a:t>
            </a:r>
            <a:r>
              <a:rPr lang="zh-TW" altLang="zh-TW" sz="2000" dirty="0">
                <a:latin typeface="標楷體" panose="03000509000000000000" pitchFamily="65" charset="-120"/>
                <a:ea typeface="標楷體" panose="03000509000000000000" pitchFamily="65" charset="-120"/>
              </a:rPr>
              <a:t>，並</a:t>
            </a:r>
            <a:r>
              <a:rPr lang="zh-TW" altLang="zh-TW" sz="2000" dirty="0">
                <a:solidFill>
                  <a:srgbClr val="FF0000"/>
                </a:solidFill>
                <a:latin typeface="標楷體" panose="03000509000000000000" pitchFamily="65" charset="-120"/>
                <a:ea typeface="標楷體" panose="03000509000000000000" pitchFamily="65" charset="-120"/>
              </a:rPr>
              <a:t>取得</a:t>
            </a:r>
            <a:r>
              <a:rPr lang="zh-TW" altLang="zh-TW" sz="2000" b="1" dirty="0">
                <a:solidFill>
                  <a:srgbClr val="FF0000"/>
                </a:solidFill>
                <a:latin typeface="標楷體" panose="03000509000000000000" pitchFamily="65" charset="-120"/>
                <a:ea typeface="標楷體" panose="03000509000000000000" pitchFamily="65" charset="-120"/>
              </a:rPr>
              <a:t>最新</a:t>
            </a:r>
            <a:r>
              <a:rPr lang="zh-TW" altLang="zh-TW" sz="2000" dirty="0">
                <a:solidFill>
                  <a:srgbClr val="FF0000"/>
                </a:solidFill>
                <a:latin typeface="標楷體" panose="03000509000000000000" pitchFamily="65" charset="-120"/>
                <a:ea typeface="標楷體" panose="03000509000000000000" pitchFamily="65" charset="-120"/>
              </a:rPr>
              <a:t>一次</a:t>
            </a:r>
            <a:r>
              <a:rPr lang="zh-TW" altLang="zh-TW" sz="2000" b="1" dirty="0">
                <a:solidFill>
                  <a:srgbClr val="FF0000"/>
                </a:solidFill>
                <a:latin typeface="標楷體" panose="03000509000000000000" pitchFamily="65" charset="-120"/>
                <a:ea typeface="標楷體" panose="03000509000000000000" pitchFamily="65" charset="-120"/>
              </a:rPr>
              <a:t>修法後</a:t>
            </a:r>
            <a:r>
              <a:rPr lang="zh-TW" altLang="zh-TW" sz="2000" dirty="0">
                <a:latin typeface="標楷體" panose="03000509000000000000" pitchFamily="65" charset="-120"/>
                <a:ea typeface="標楷體" panose="03000509000000000000" pitchFamily="65" charset="-120"/>
              </a:rPr>
              <a:t>之</a:t>
            </a:r>
            <a:r>
              <a:rPr lang="zh-TW" altLang="zh-TW" sz="2000" dirty="0">
                <a:solidFill>
                  <a:srgbClr val="FF0000"/>
                </a:solidFill>
                <a:latin typeface="標楷體" panose="03000509000000000000" pitchFamily="65" charset="-120"/>
                <a:ea typeface="標楷體" panose="03000509000000000000" pitchFamily="65" charset="-120"/>
              </a:rPr>
              <a:t>培訓證書</a:t>
            </a:r>
            <a:r>
              <a:rPr lang="zh-TW" altLang="zh-TW" sz="2000" dirty="0">
                <a:latin typeface="標楷體" panose="03000509000000000000" pitchFamily="65" charset="-120"/>
                <a:ea typeface="標楷體" panose="03000509000000000000" pitchFamily="65" charset="-120"/>
              </a:rPr>
              <a:t>。</a:t>
            </a:r>
            <a:endParaRPr lang="en-US" altLang="zh-TW" sz="2000" dirty="0">
              <a:solidFill>
                <a:schemeClr val="tx1">
                  <a:lumMod val="75000"/>
                  <a:lumOff val="25000"/>
                </a:schemeClr>
              </a:solidFill>
              <a:latin typeface="標楷體" panose="03000509000000000000" pitchFamily="65" charset="-120"/>
              <a:ea typeface="標楷體" panose="03000509000000000000" pitchFamily="65" charset="-120"/>
            </a:endParaRPr>
          </a:p>
          <a:p>
            <a:pPr>
              <a:lnSpc>
                <a:spcPct val="150000"/>
              </a:lnSpc>
              <a:spcBef>
                <a:spcPts val="1200"/>
              </a:spcBef>
            </a:pPr>
            <a:r>
              <a:rPr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2000" dirty="0">
                <a:solidFill>
                  <a:schemeClr val="tx1">
                    <a:lumMod val="75000"/>
                    <a:lumOff val="25000"/>
                  </a:schemeClr>
                </a:solidFill>
                <a:latin typeface="標楷體" panose="03000509000000000000" pitchFamily="65" charset="-120"/>
                <a:ea typeface="標楷體" panose="03000509000000000000" pitchFamily="65" charset="-120"/>
              </a:rPr>
              <a:t>三</a:t>
            </a:r>
            <a:r>
              <a:rPr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受託單位指派之委員或審驗人員有下列各款情形之一者，</a:t>
            </a:r>
            <a:r>
              <a:rPr lang="zh-TW" altLang="zh-TW" sz="2000" dirty="0">
                <a:solidFill>
                  <a:srgbClr val="FF0000"/>
                </a:solidFill>
                <a:latin typeface="標楷體" panose="03000509000000000000" pitchFamily="65" charset="-120"/>
                <a:ea typeface="標楷體" panose="03000509000000000000" pitchFamily="65" charset="-120"/>
              </a:rPr>
              <a:t>應自行迴避</a:t>
            </a:r>
            <a:r>
              <a:rPr lang="zh-TW" altLang="zh-TW" sz="2000" dirty="0">
                <a:latin typeface="標楷體" panose="03000509000000000000" pitchFamily="65" charset="-120"/>
                <a:ea typeface="標楷體" panose="03000509000000000000" pitchFamily="65" charset="-120"/>
              </a:rPr>
              <a:t>：</a:t>
            </a:r>
            <a:endParaRPr lang="en-US" altLang="zh-TW" sz="2000" dirty="0">
              <a:solidFill>
                <a:schemeClr val="tx1">
                  <a:lumMod val="75000"/>
                  <a:lumOff val="25000"/>
                </a:schemeClr>
              </a:solidFill>
              <a:latin typeface="標楷體" panose="03000509000000000000" pitchFamily="65" charset="-120"/>
              <a:ea typeface="標楷體" panose="03000509000000000000" pitchFamily="65" charset="-120"/>
            </a:endParaRPr>
          </a:p>
          <a:p>
            <a:pPr marL="220618" indent="-220618">
              <a:lnSpc>
                <a:spcPct val="150000"/>
              </a:lnSpc>
              <a:spcBef>
                <a:spcPts val="600"/>
              </a:spcBef>
            </a:pP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本人或其配偶、前配偶、三親等以內血親或姻親、同財共居之親屬或曾有此關係者為該受諮詢或審驗案件之當事人時。</a:t>
            </a:r>
            <a:endParaRPr lang="en-US" altLang="zh-TW" dirty="0">
              <a:latin typeface="標楷體" panose="03000509000000000000" pitchFamily="65" charset="-120"/>
              <a:ea typeface="標楷體" panose="03000509000000000000" pitchFamily="65" charset="-120"/>
            </a:endParaRPr>
          </a:p>
          <a:p>
            <a:pPr marL="220618" indent="-220618">
              <a:lnSpc>
                <a:spcPct val="150000"/>
              </a:lnSpc>
              <a:spcBef>
                <a:spcPts val="600"/>
              </a:spcBef>
            </a:pP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本人或其配偶、前配偶，就該受諮詢或審驗案件與當事人有共同權利人或共同義務人之關係者。</a:t>
            </a:r>
            <a:endParaRPr lang="en-US" altLang="zh-TW" dirty="0">
              <a:latin typeface="標楷體" panose="03000509000000000000" pitchFamily="65" charset="-120"/>
              <a:ea typeface="標楷體" panose="03000509000000000000" pitchFamily="65" charset="-120"/>
            </a:endParaRPr>
          </a:p>
          <a:p>
            <a:pPr>
              <a:lnSpc>
                <a:spcPct val="150000"/>
              </a:lnSpc>
              <a:spcBef>
                <a:spcPts val="600"/>
              </a:spcBef>
            </a:pP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現為或曾為該受諮詢或審驗案件當事人之代理人、輔佐人或代理關係者。</a:t>
            </a:r>
            <a:endParaRPr lang="en-US" altLang="zh-TW" dirty="0">
              <a:latin typeface="標楷體" panose="03000509000000000000" pitchFamily="65" charset="-120"/>
              <a:ea typeface="標楷體" panose="03000509000000000000" pitchFamily="65" charset="-120"/>
            </a:endParaRPr>
          </a:p>
          <a:p>
            <a:endParaRPr lang="en-US" altLang="zh-TW" sz="1625" dirty="0">
              <a:latin typeface="標楷體" panose="03000509000000000000" pitchFamily="65" charset="-120"/>
              <a:ea typeface="標楷體" panose="03000509000000000000" pitchFamily="65" charset="-120"/>
            </a:endParaRPr>
          </a:p>
        </p:txBody>
      </p:sp>
      <p:sp>
        <p:nvSpPr>
          <p:cNvPr id="9" name="Text Box 10">
            <a:extLst>
              <a:ext uri="{FF2B5EF4-FFF2-40B4-BE49-F238E27FC236}">
                <a16:creationId xmlns:a16="http://schemas.microsoft.com/office/drawing/2014/main" id="{07BBA4BF-B43D-40E8-83CE-AF7185F79AB6}"/>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2-19</a:t>
            </a:r>
          </a:p>
        </p:txBody>
      </p:sp>
    </p:spTree>
    <p:extLst>
      <p:ext uri="{BB962C8B-B14F-4D97-AF65-F5344CB8AC3E}">
        <p14:creationId xmlns:p14="http://schemas.microsoft.com/office/powerpoint/2010/main" val="220425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367286" y="1291060"/>
            <a:ext cx="7906889" cy="3285258"/>
          </a:xfrm>
          <a:prstGeom prst="rect">
            <a:avLst/>
          </a:prstGeom>
        </p:spPr>
        <p:txBody>
          <a:bodyPr wrap="square">
            <a:spAutoFit/>
          </a:bodyPr>
          <a:lstStyle/>
          <a:p>
            <a:pPr>
              <a:lnSpc>
                <a:spcPct val="150000"/>
              </a:lnSpc>
              <a:spcBef>
                <a:spcPts val="1200"/>
              </a:spcBef>
            </a:pPr>
            <a:r>
              <a:rPr lang="en-US" altLang="zh-TW" dirty="0">
                <a:latin typeface="標楷體" panose="03000509000000000000" pitchFamily="65" charset="-120"/>
                <a:ea typeface="標楷體" panose="03000509000000000000" pitchFamily="65" charset="-120"/>
              </a:rPr>
              <a:t>4.</a:t>
            </a:r>
            <a:r>
              <a:rPr lang="zh-TW" altLang="zh-TW" dirty="0">
                <a:latin typeface="標楷體" panose="03000509000000000000" pitchFamily="65" charset="-120"/>
                <a:ea typeface="標楷體" panose="03000509000000000000" pitchFamily="65" charset="-120"/>
              </a:rPr>
              <a:t>於該受諮詢或審驗案件，曾為證人、鑑定人者。</a:t>
            </a:r>
            <a:endParaRPr lang="en-US" altLang="zh-TW" dirty="0">
              <a:latin typeface="標楷體" panose="03000509000000000000" pitchFamily="65" charset="-120"/>
              <a:ea typeface="標楷體" panose="03000509000000000000" pitchFamily="65" charset="-120"/>
            </a:endParaRPr>
          </a:p>
          <a:p>
            <a:pPr>
              <a:lnSpc>
                <a:spcPct val="150000"/>
              </a:lnSpc>
              <a:spcBef>
                <a:spcPts val="1200"/>
              </a:spcBef>
            </a:pP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於該受諮詢或審驗案件，曾為建築行為之承攬、僱傭、合夥關係人者。</a:t>
            </a:r>
            <a:endParaRPr lang="en-US" altLang="zh-TW" dirty="0">
              <a:latin typeface="標楷體" panose="03000509000000000000" pitchFamily="65" charset="-120"/>
              <a:ea typeface="標楷體" panose="03000509000000000000" pitchFamily="65" charset="-120"/>
            </a:endParaRPr>
          </a:p>
          <a:p>
            <a:pPr marL="220618" indent="-220618">
              <a:lnSpc>
                <a:spcPct val="150000"/>
              </a:lnSpc>
              <a:spcBef>
                <a:spcPts val="1200"/>
              </a:spcBef>
            </a:pPr>
            <a:r>
              <a:rPr lang="en-US" altLang="zh-TW" dirty="0">
                <a:latin typeface="標楷體" panose="03000509000000000000" pitchFamily="65" charset="-120"/>
                <a:ea typeface="標楷體" panose="03000509000000000000" pitchFamily="65" charset="-120"/>
              </a:rPr>
              <a:t>6.</a:t>
            </a:r>
            <a:r>
              <a:rPr lang="zh-TW" altLang="zh-TW" dirty="0">
                <a:latin typeface="標楷體" panose="03000509000000000000" pitchFamily="65" charset="-120"/>
                <a:ea typeface="標楷體" panose="03000509000000000000" pitchFamily="65" charset="-120"/>
              </a:rPr>
              <a:t>主管建築機關認其有不能公正執行職務之虞者。</a:t>
            </a:r>
            <a:endParaRPr lang="en-US" altLang="zh-TW" dirty="0">
              <a:latin typeface="標楷體" panose="03000509000000000000" pitchFamily="65" charset="-120"/>
              <a:ea typeface="標楷體" panose="03000509000000000000" pitchFamily="65" charset="-120"/>
            </a:endParaRPr>
          </a:p>
          <a:p>
            <a:pPr marL="220618" indent="-220618">
              <a:lnSpc>
                <a:spcPct val="150000"/>
              </a:lnSpc>
              <a:spcBef>
                <a:spcPts val="1200"/>
              </a:spcBef>
            </a:pPr>
            <a:endParaRPr lang="en-US" altLang="zh-TW" sz="2000" dirty="0">
              <a:solidFill>
                <a:schemeClr val="tx1">
                  <a:lumMod val="75000"/>
                  <a:lumOff val="25000"/>
                </a:schemeClr>
              </a:solidFill>
              <a:latin typeface="標楷體" panose="03000509000000000000" pitchFamily="65" charset="-120"/>
              <a:ea typeface="標楷體" panose="03000509000000000000" pitchFamily="65" charset="-120"/>
            </a:endParaRPr>
          </a:p>
          <a:p>
            <a:pPr marL="722313" indent="-722313">
              <a:lnSpc>
                <a:spcPct val="150000"/>
              </a:lnSpc>
              <a:spcBef>
                <a:spcPts val="1200"/>
              </a:spcBef>
            </a:pPr>
            <a:r>
              <a:rPr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2000" dirty="0">
                <a:solidFill>
                  <a:schemeClr val="tx1">
                    <a:lumMod val="75000"/>
                    <a:lumOff val="25000"/>
                  </a:schemeClr>
                </a:solidFill>
                <a:latin typeface="標楷體" panose="03000509000000000000" pitchFamily="65" charset="-120"/>
                <a:ea typeface="標楷體" panose="03000509000000000000" pitchFamily="65" charset="-120"/>
              </a:rPr>
              <a:t>四</a:t>
            </a:r>
            <a:r>
              <a:rPr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2000"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委員及審驗人員應廉潔自持、重視榮譽、言詞謹慎、</a:t>
            </a:r>
            <a:r>
              <a:rPr lang="zh-TW" altLang="en-US" sz="2000" dirty="0">
                <a:latin typeface="標楷體" panose="03000509000000000000" pitchFamily="65" charset="-120"/>
                <a:ea typeface="標楷體" panose="03000509000000000000" pitchFamily="65" charset="-120"/>
              </a:rPr>
              <a:t>行</a:t>
            </a:r>
            <a:r>
              <a:rPr lang="zh-TW" altLang="zh-TW" sz="2000" dirty="0">
                <a:latin typeface="標楷體" panose="03000509000000000000" pitchFamily="65" charset="-120"/>
                <a:ea typeface="標楷體" panose="03000509000000000000" pitchFamily="65" charset="-120"/>
              </a:rPr>
              <a:t>為端莊，</a:t>
            </a:r>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並本於專業及良知公正執行職務。</a:t>
            </a:r>
            <a:endParaRPr lang="en-US" altLang="zh-TW" sz="2000" dirty="0">
              <a:latin typeface="標楷體" panose="03000509000000000000" pitchFamily="65" charset="-120"/>
              <a:ea typeface="標楷體" panose="03000509000000000000" pitchFamily="65" charset="-120"/>
            </a:endParaRPr>
          </a:p>
        </p:txBody>
      </p:sp>
      <p:sp>
        <p:nvSpPr>
          <p:cNvPr id="7" name="Text Box 10">
            <a:extLst>
              <a:ext uri="{FF2B5EF4-FFF2-40B4-BE49-F238E27FC236}">
                <a16:creationId xmlns:a16="http://schemas.microsoft.com/office/drawing/2014/main" id="{32CAFECA-1356-46D5-941D-E0DC44581051}"/>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2-20</a:t>
            </a:r>
          </a:p>
        </p:txBody>
      </p:sp>
    </p:spTree>
    <p:extLst>
      <p:ext uri="{BB962C8B-B14F-4D97-AF65-F5344CB8AC3E}">
        <p14:creationId xmlns:p14="http://schemas.microsoft.com/office/powerpoint/2010/main" val="162672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內容版面配置區 11"/>
          <p:cNvPicPr>
            <a:picLocks noGrp="1" noChangeAspect="1"/>
          </p:cNvPicPr>
          <p:nvPr>
            <p:ph sz="half" idx="1"/>
          </p:nvPr>
        </p:nvPicPr>
        <p:blipFill rotWithShape="1">
          <a:blip r:embed="rId2"/>
          <a:srcRect l="27321" t="13516" r="38661" b="7780"/>
          <a:stretch/>
        </p:blipFill>
        <p:spPr>
          <a:xfrm>
            <a:off x="631825" y="549275"/>
            <a:ext cx="4127871" cy="5372010"/>
          </a:xfrm>
          <a:prstGeom prst="rect">
            <a:avLst/>
          </a:prstGeom>
        </p:spPr>
      </p:pic>
      <p:pic>
        <p:nvPicPr>
          <p:cNvPr id="13" name="內容版面配置區 12"/>
          <p:cNvPicPr>
            <a:picLocks noGrp="1" noChangeAspect="1"/>
          </p:cNvPicPr>
          <p:nvPr>
            <p:ph sz="half" idx="2"/>
          </p:nvPr>
        </p:nvPicPr>
        <p:blipFill rotWithShape="1">
          <a:blip r:embed="rId3"/>
          <a:srcRect l="28032" t="12189" r="39050" b="5960"/>
          <a:stretch/>
        </p:blipFill>
        <p:spPr>
          <a:xfrm>
            <a:off x="5343001" y="563847"/>
            <a:ext cx="3918271" cy="5480341"/>
          </a:xfrm>
          <a:prstGeom prst="rect">
            <a:avLst/>
          </a:prstGeom>
        </p:spPr>
      </p:pic>
      <p:sp>
        <p:nvSpPr>
          <p:cNvPr id="8" name="Text Box 10">
            <a:extLst>
              <a:ext uri="{FF2B5EF4-FFF2-40B4-BE49-F238E27FC236}">
                <a16:creationId xmlns:a16="http://schemas.microsoft.com/office/drawing/2014/main" id="{4943AB15-AD18-4587-AACF-C5967E29CF69}"/>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2-21</a:t>
            </a:r>
          </a:p>
        </p:txBody>
      </p:sp>
    </p:spTree>
    <p:extLst>
      <p:ext uri="{BB962C8B-B14F-4D97-AF65-F5344CB8AC3E}">
        <p14:creationId xmlns:p14="http://schemas.microsoft.com/office/powerpoint/2010/main" val="283583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7659" y="1137641"/>
            <a:ext cx="7431060" cy="1823185"/>
          </a:xfrm>
        </p:spPr>
        <p:txBody>
          <a:bodyPr>
            <a:normAutofit/>
          </a:bodyPr>
          <a:lstStyle/>
          <a:p>
            <a:pPr algn="ctr"/>
            <a:r>
              <a:rPr lang="zh-TW" altLang="en-US" sz="3251" dirty="0"/>
              <a:t>謝謝聆聽</a:t>
            </a:r>
            <a:br>
              <a:rPr lang="en-US" altLang="zh-TW" sz="3251" dirty="0"/>
            </a:br>
            <a:br>
              <a:rPr lang="en-US" altLang="zh-TW" sz="3251" dirty="0"/>
            </a:br>
            <a:r>
              <a:rPr lang="zh-TW" altLang="en-US" sz="3251" dirty="0"/>
              <a:t>敬請指教</a:t>
            </a:r>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0466" y="4874120"/>
            <a:ext cx="4373709" cy="1145680"/>
          </a:xfrm>
        </p:spPr>
      </p:pic>
    </p:spTree>
    <p:extLst>
      <p:ext uri="{BB962C8B-B14F-4D97-AF65-F5344CB8AC3E}">
        <p14:creationId xmlns:p14="http://schemas.microsoft.com/office/powerpoint/2010/main" val="298030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p:nvPr/>
        </p:nvSpPr>
        <p:spPr>
          <a:xfrm>
            <a:off x="1377502" y="1492509"/>
            <a:ext cx="2030182" cy="468174"/>
          </a:xfrm>
          <a:custGeom>
            <a:avLst/>
            <a:gdLst/>
            <a:ahLst/>
            <a:cxnLst/>
            <a:rect l="l" t="t" r="r" b="b"/>
            <a:pathLst>
              <a:path w="3657600" h="635000">
                <a:moveTo>
                  <a:pt x="0" y="635000"/>
                </a:moveTo>
                <a:lnTo>
                  <a:pt x="3657600" y="635000"/>
                </a:lnTo>
                <a:lnTo>
                  <a:pt x="3657600" y="0"/>
                </a:lnTo>
                <a:lnTo>
                  <a:pt x="0" y="0"/>
                </a:lnTo>
                <a:lnTo>
                  <a:pt x="0" y="635000"/>
                </a:lnTo>
                <a:close/>
              </a:path>
            </a:pathLst>
          </a:custGeom>
          <a:solidFill>
            <a:srgbClr val="B0564E"/>
          </a:solidFill>
        </p:spPr>
        <p:txBody>
          <a:bodyPr wrap="square" lIns="0" tIns="0" rIns="0" bIns="0" rtlCol="0">
            <a:noAutofit/>
          </a:bodyPr>
          <a:lstStyle/>
          <a:p>
            <a:endParaRPr sz="1463"/>
          </a:p>
        </p:txBody>
      </p:sp>
      <p:sp>
        <p:nvSpPr>
          <p:cNvPr id="8" name="object 7"/>
          <p:cNvSpPr txBox="1"/>
          <p:nvPr/>
        </p:nvSpPr>
        <p:spPr>
          <a:xfrm>
            <a:off x="1487868" y="1504254"/>
            <a:ext cx="2457913" cy="552023"/>
          </a:xfrm>
          <a:prstGeom prst="rect">
            <a:avLst/>
          </a:prstGeom>
        </p:spPr>
        <p:txBody>
          <a:bodyPr vert="horz" wrap="square" lIns="0" tIns="0" rIns="0" bIns="0" rtlCol="0">
            <a:noAutofit/>
          </a:bodyPr>
          <a:lstStyle/>
          <a:p>
            <a:pPr marL="10321"/>
            <a:r>
              <a:rPr lang="zh-TW" altLang="en-US" sz="2400" dirty="0">
                <a:solidFill>
                  <a:srgbClr val="FFFFFF"/>
                </a:solidFill>
                <a:latin typeface="標楷體" panose="03000509000000000000" pitchFamily="65" charset="-120"/>
                <a:ea typeface="標楷體" panose="03000509000000000000" pitchFamily="65" charset="-120"/>
                <a:cs typeface="Adobe 繁黑體 Std B"/>
              </a:rPr>
              <a:t>壹樓標示為</a:t>
            </a:r>
            <a:endParaRPr sz="2400" dirty="0">
              <a:latin typeface="標楷體" panose="03000509000000000000" pitchFamily="65" charset="-120"/>
              <a:ea typeface="標楷體" panose="03000509000000000000" pitchFamily="65" charset="-120"/>
              <a:cs typeface="Adobe 繁黑體 Std B"/>
            </a:endParaRPr>
          </a:p>
        </p:txBody>
      </p:sp>
      <p:sp>
        <p:nvSpPr>
          <p:cNvPr id="11" name="object 8"/>
          <p:cNvSpPr txBox="1">
            <a:spLocks noGrp="1"/>
          </p:cNvSpPr>
          <p:nvPr>
            <p:ph idx="1"/>
          </p:nvPr>
        </p:nvSpPr>
        <p:spPr>
          <a:xfrm>
            <a:off x="1352549" y="1987747"/>
            <a:ext cx="7921625" cy="2813977"/>
          </a:xfrm>
          <a:prstGeom prst="rect">
            <a:avLst/>
          </a:prstGeom>
        </p:spPr>
        <p:txBody>
          <a:bodyPr vert="horz" wrap="square" lIns="0" tIns="0" rIns="0" bIns="0" rtlCol="0">
            <a:noAutofit/>
          </a:bodyPr>
          <a:lstStyle/>
          <a:p>
            <a:pPr marR="10321">
              <a:lnSpc>
                <a:spcPct val="115700"/>
              </a:lnSpc>
              <a:buClr>
                <a:schemeClr val="tx1">
                  <a:lumMod val="50000"/>
                  <a:lumOff val="50000"/>
                </a:schemeClr>
              </a:buClr>
              <a:buFont typeface="Wingdings" panose="05000000000000000000" pitchFamily="2" charset="2"/>
              <a:buChar char="l"/>
              <a:tabLst>
                <a:tab pos="391693" algn="l"/>
              </a:tabLst>
            </a:pPr>
            <a:r>
              <a:rPr lang="zh-TW" altLang="en-US" sz="2200" dirty="0">
                <a:solidFill>
                  <a:schemeClr val="bg1">
                    <a:lumMod val="50000"/>
                  </a:schemeClr>
                </a:solidFill>
              </a:rPr>
              <a:t> 陽台為須設置欄杆並標示欄杆高度。</a:t>
            </a:r>
            <a:r>
              <a:rPr lang="en-US" altLang="zh-TW" sz="2200" dirty="0">
                <a:solidFill>
                  <a:schemeClr val="bg1">
                    <a:lumMod val="50000"/>
                  </a:schemeClr>
                </a:solidFill>
              </a:rPr>
              <a:t> (</a:t>
            </a:r>
            <a:r>
              <a:rPr lang="zh-TW" altLang="en-US" sz="2200" dirty="0">
                <a:solidFill>
                  <a:schemeClr val="bg1">
                    <a:lumMod val="50000"/>
                  </a:schemeClr>
                </a:solidFill>
              </a:rPr>
              <a:t>技規</a:t>
            </a:r>
            <a:r>
              <a:rPr lang="en-US" altLang="zh-TW" sz="2200" dirty="0">
                <a:solidFill>
                  <a:schemeClr val="bg1">
                    <a:lumMod val="50000"/>
                  </a:schemeClr>
                </a:solidFill>
              </a:rPr>
              <a:t>38)</a:t>
            </a:r>
          </a:p>
          <a:p>
            <a:pPr marL="292572" marR="10321" indent="-292572">
              <a:lnSpc>
                <a:spcPct val="150000"/>
              </a:lnSpc>
              <a:spcBef>
                <a:spcPts val="1200"/>
              </a:spcBef>
              <a:buClr>
                <a:schemeClr val="tx1">
                  <a:lumMod val="50000"/>
                  <a:lumOff val="50000"/>
                </a:schemeClr>
              </a:buClr>
              <a:buFont typeface="Wingdings" panose="05000000000000000000" pitchFamily="2" charset="2"/>
              <a:buChar char="l"/>
              <a:tabLst>
                <a:tab pos="391693" algn="l"/>
              </a:tabLst>
            </a:pPr>
            <a:r>
              <a:rPr lang="zh-TW" altLang="en-US" sz="2200" dirty="0">
                <a:solidFill>
                  <a:schemeClr val="bg1">
                    <a:lumMod val="50000"/>
                  </a:schemeClr>
                </a:solidFill>
                <a:cs typeface="Adobe 繁黑體 Std B"/>
              </a:rPr>
              <a:t>基地地面係以基地整地完竣後，建築物</a:t>
            </a:r>
            <a:r>
              <a:rPr lang="zh-TW" altLang="en-US" sz="2200" dirty="0">
                <a:solidFill>
                  <a:srgbClr val="FF0000"/>
                </a:solidFill>
                <a:cs typeface="Adobe 繁黑體 Std B"/>
              </a:rPr>
              <a:t>外牆與地面接觸最低一側水平面</a:t>
            </a:r>
            <a:r>
              <a:rPr lang="zh-TW" altLang="en-US" sz="2200" dirty="0">
                <a:solidFill>
                  <a:schemeClr val="bg1">
                    <a:lumMod val="50000"/>
                  </a:schemeClr>
                </a:solidFill>
                <a:cs typeface="Adobe 繁黑體 Std B"/>
              </a:rPr>
              <a:t>，標示為</a:t>
            </a:r>
            <a:r>
              <a:rPr lang="en-US" altLang="zh-TW" sz="2200" dirty="0">
                <a:solidFill>
                  <a:schemeClr val="bg1">
                    <a:lumMod val="50000"/>
                  </a:schemeClr>
                </a:solidFill>
                <a:cs typeface="Adobe 繁黑體 Std B"/>
              </a:rPr>
              <a:t>0</a:t>
            </a:r>
            <a:r>
              <a:rPr lang="zh-TW" altLang="en-US" sz="2200" dirty="0">
                <a:solidFill>
                  <a:schemeClr val="bg1">
                    <a:lumMod val="50000"/>
                  </a:schemeClr>
                </a:solidFill>
                <a:cs typeface="Adobe 繁黑體 Std B"/>
              </a:rPr>
              <a:t>點，據以計算建築物高度。</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1-8)</a:t>
            </a:r>
          </a:p>
        </p:txBody>
      </p:sp>
      <p:sp>
        <p:nvSpPr>
          <p:cNvPr id="18" name="標題 2">
            <a:extLst>
              <a:ext uri="{FF2B5EF4-FFF2-40B4-BE49-F238E27FC236}">
                <a16:creationId xmlns:a16="http://schemas.microsoft.com/office/drawing/2014/main" id="{5E3D44D9-158C-4B32-B008-251546CA22DC}"/>
              </a:ext>
            </a:extLst>
          </p:cNvPr>
          <p:cNvSpPr>
            <a:spLocks noGrp="1"/>
          </p:cNvSpPr>
          <p:nvPr>
            <p:ph type="title"/>
          </p:nvPr>
        </p:nvSpPr>
        <p:spPr>
          <a:xfrm>
            <a:off x="1352550" y="549275"/>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9" name="Text Box 10">
            <a:extLst>
              <a:ext uri="{FF2B5EF4-FFF2-40B4-BE49-F238E27FC236}">
                <a16:creationId xmlns:a16="http://schemas.microsoft.com/office/drawing/2014/main" id="{CFD2481C-5956-45F3-91DD-4D438E656799}"/>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1-0</a:t>
            </a:r>
          </a:p>
        </p:txBody>
      </p:sp>
    </p:spTree>
    <p:extLst>
      <p:ext uri="{BB962C8B-B14F-4D97-AF65-F5344CB8AC3E}">
        <p14:creationId xmlns:p14="http://schemas.microsoft.com/office/powerpoint/2010/main" val="3873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1352550" y="1988840"/>
            <a:ext cx="7431060" cy="3004973"/>
          </a:xfrm>
        </p:spPr>
        <p:txBody>
          <a:bodyPr>
            <a:normAutofit/>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rPr>
              <a:t>建築物除位於山坡地基地外，建築物地下層及地下層停車空間於地面層開向屋外之出入口及汽車坡道出入口，應設置高度自基地地面起算</a:t>
            </a:r>
            <a:r>
              <a:rPr lang="en-US" altLang="zh-TW" sz="2200" dirty="0">
                <a:solidFill>
                  <a:schemeClr val="bg1">
                    <a:lumMod val="50000"/>
                  </a:schemeClr>
                </a:solidFill>
              </a:rPr>
              <a:t>90</a:t>
            </a:r>
            <a:r>
              <a:rPr lang="zh-TW" altLang="en-US" sz="2200" dirty="0">
                <a:solidFill>
                  <a:schemeClr val="bg1">
                    <a:lumMod val="50000"/>
                  </a:schemeClr>
                </a:solidFill>
              </a:rPr>
              <a:t>公分以上之防火閘門</a:t>
            </a:r>
            <a:r>
              <a:rPr lang="en-US" altLang="zh-TW" sz="2200" dirty="0">
                <a:solidFill>
                  <a:schemeClr val="bg1">
                    <a:lumMod val="50000"/>
                  </a:schemeClr>
                </a:solidFill>
              </a:rPr>
              <a:t>(</a:t>
            </a:r>
            <a:r>
              <a:rPr lang="zh-TW" altLang="en-US" sz="2200" dirty="0">
                <a:solidFill>
                  <a:schemeClr val="bg1">
                    <a:lumMod val="50000"/>
                  </a:schemeClr>
                </a:solidFill>
              </a:rPr>
              <a:t>板</a:t>
            </a:r>
            <a:r>
              <a:rPr lang="en-US" altLang="zh-TW" sz="2200" dirty="0">
                <a:solidFill>
                  <a:schemeClr val="bg1">
                    <a:lumMod val="50000"/>
                  </a:schemeClr>
                </a:solidFill>
              </a:rPr>
              <a:t>)</a:t>
            </a:r>
            <a:r>
              <a:rPr lang="zh-TW" altLang="en-US" sz="2200" dirty="0">
                <a:solidFill>
                  <a:schemeClr val="bg1">
                    <a:lumMod val="50000"/>
                  </a:schemeClr>
                </a:solidFill>
              </a:rPr>
              <a:t>。</a:t>
            </a:r>
            <a:r>
              <a:rPr lang="en-US" altLang="zh-TW" sz="2200" dirty="0">
                <a:solidFill>
                  <a:schemeClr val="bg1">
                    <a:lumMod val="50000"/>
                  </a:schemeClr>
                </a:solidFill>
              </a:rPr>
              <a:t>(</a:t>
            </a:r>
            <a:r>
              <a:rPr lang="zh-TW" altLang="en-US" sz="2200" dirty="0">
                <a:solidFill>
                  <a:schemeClr val="bg1">
                    <a:lumMod val="50000"/>
                  </a:schemeClr>
                </a:solidFill>
              </a:rPr>
              <a:t>技規</a:t>
            </a:r>
            <a:r>
              <a:rPr lang="en-US" altLang="zh-TW" sz="2200" dirty="0">
                <a:solidFill>
                  <a:schemeClr val="bg1">
                    <a:lumMod val="50000"/>
                  </a:schemeClr>
                </a:solidFill>
              </a:rPr>
              <a:t>4-1)</a:t>
            </a:r>
          </a:p>
        </p:txBody>
      </p:sp>
      <p:sp>
        <p:nvSpPr>
          <p:cNvPr id="15" name="標題 2">
            <a:extLst>
              <a:ext uri="{FF2B5EF4-FFF2-40B4-BE49-F238E27FC236}">
                <a16:creationId xmlns:a16="http://schemas.microsoft.com/office/drawing/2014/main" id="{E36A5AB7-0057-4A0D-8134-6EDD84EB263D}"/>
              </a:ext>
            </a:extLst>
          </p:cNvPr>
          <p:cNvSpPr>
            <a:spLocks noGrp="1"/>
          </p:cNvSpPr>
          <p:nvPr>
            <p:ph type="title"/>
          </p:nvPr>
        </p:nvSpPr>
        <p:spPr>
          <a:xfrm>
            <a:off x="1352550" y="549275"/>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6" name="Text Box 10">
            <a:extLst>
              <a:ext uri="{FF2B5EF4-FFF2-40B4-BE49-F238E27FC236}">
                <a16:creationId xmlns:a16="http://schemas.microsoft.com/office/drawing/2014/main" id="{D239F4EF-C692-48D2-8CAF-DDE83A05CC54}"/>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1-1</a:t>
            </a:r>
          </a:p>
        </p:txBody>
      </p:sp>
    </p:spTree>
    <p:extLst>
      <p:ext uri="{BB962C8B-B14F-4D97-AF65-F5344CB8AC3E}">
        <p14:creationId xmlns:p14="http://schemas.microsoft.com/office/powerpoint/2010/main" val="19079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1352549" y="1988840"/>
            <a:ext cx="7921625" cy="3449979"/>
          </a:xfrm>
        </p:spPr>
        <p:txBody>
          <a:bodyPr>
            <a:normAutofit lnSpcReduction="10000"/>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rPr>
              <a:t>都市計畫地區新增改建之建築物除山坡地建築已規劃設置滯洪設施，個別興建農舍、建築基地面積</a:t>
            </a:r>
            <a:r>
              <a:rPr lang="en-US" altLang="zh-TW" sz="2200" dirty="0">
                <a:solidFill>
                  <a:schemeClr val="bg1">
                    <a:lumMod val="50000"/>
                  </a:schemeClr>
                </a:solidFill>
              </a:rPr>
              <a:t>300</a:t>
            </a:r>
            <a:r>
              <a:rPr lang="zh-TW" altLang="en-US" sz="2200" dirty="0">
                <a:solidFill>
                  <a:schemeClr val="bg1">
                    <a:lumMod val="50000"/>
                  </a:schemeClr>
                </a:solidFill>
              </a:rPr>
              <a:t>平方公尺以下及未增加建築面積之增改建外，設置雨水貯集滯洪設施。</a:t>
            </a:r>
            <a:r>
              <a:rPr lang="en-US" altLang="zh-TW" sz="2200" dirty="0">
                <a:solidFill>
                  <a:schemeClr val="bg1">
                    <a:lumMod val="50000"/>
                  </a:schemeClr>
                </a:solidFill>
              </a:rPr>
              <a:t>(</a:t>
            </a:r>
            <a:r>
              <a:rPr lang="zh-TW" altLang="en-US" sz="2200" dirty="0">
                <a:solidFill>
                  <a:schemeClr val="bg1">
                    <a:lumMod val="50000"/>
                  </a:schemeClr>
                </a:solidFill>
              </a:rPr>
              <a:t>基地面積</a:t>
            </a:r>
            <a:r>
              <a:rPr lang="en-US" altLang="zh-TW" sz="2200" dirty="0">
                <a:solidFill>
                  <a:schemeClr val="bg1">
                    <a:lumMod val="50000"/>
                  </a:schemeClr>
                </a:solidFill>
              </a:rPr>
              <a:t>0.045)</a:t>
            </a:r>
            <a:r>
              <a:rPr lang="zh-TW" altLang="en-US" sz="2200" dirty="0">
                <a:solidFill>
                  <a:schemeClr val="bg1">
                    <a:lumMod val="50000"/>
                  </a:schemeClr>
                </a:solidFill>
              </a:rPr>
              <a:t>採用密閉式水池或儲水槽時應具備泥砂清除設施。無法以重力式排放雨水者，應具備抽水泵浦排放，並應於地面層以上及流入水池或儲水槽前之管線或溝渠設置溢流設施。</a:t>
            </a:r>
            <a:r>
              <a:rPr lang="en-US" altLang="zh-TW" sz="2200" dirty="0">
                <a:solidFill>
                  <a:schemeClr val="bg1">
                    <a:lumMod val="50000"/>
                  </a:schemeClr>
                </a:solidFill>
              </a:rPr>
              <a:t>(</a:t>
            </a:r>
            <a:r>
              <a:rPr lang="zh-TW" altLang="en-US" sz="2200" dirty="0">
                <a:solidFill>
                  <a:schemeClr val="bg1">
                    <a:lumMod val="50000"/>
                  </a:schemeClr>
                </a:solidFill>
              </a:rPr>
              <a:t>技規</a:t>
            </a:r>
            <a:r>
              <a:rPr lang="en-US" altLang="zh-TW" sz="2200" dirty="0">
                <a:solidFill>
                  <a:schemeClr val="bg1">
                    <a:lumMod val="50000"/>
                  </a:schemeClr>
                </a:solidFill>
              </a:rPr>
              <a:t>4-3)</a:t>
            </a:r>
          </a:p>
          <a:p>
            <a:pPr>
              <a:buClr>
                <a:schemeClr val="tx1">
                  <a:lumMod val="50000"/>
                  <a:lumOff val="50000"/>
                </a:schemeClr>
              </a:buClr>
              <a:buFont typeface="Wingdings" panose="05000000000000000000" pitchFamily="2" charset="2"/>
              <a:buChar char="l"/>
            </a:pPr>
            <a:endParaRPr lang="zh-TW" altLang="en-US" dirty="0"/>
          </a:p>
        </p:txBody>
      </p:sp>
      <p:sp>
        <p:nvSpPr>
          <p:cNvPr id="14" name="標題 2">
            <a:extLst>
              <a:ext uri="{FF2B5EF4-FFF2-40B4-BE49-F238E27FC236}">
                <a16:creationId xmlns:a16="http://schemas.microsoft.com/office/drawing/2014/main" id="{C564B50C-6033-4131-AD40-7BB8A3BB2781}"/>
              </a:ext>
            </a:extLst>
          </p:cNvPr>
          <p:cNvSpPr>
            <a:spLocks noGrp="1"/>
          </p:cNvSpPr>
          <p:nvPr>
            <p:ph type="title"/>
          </p:nvPr>
        </p:nvSpPr>
        <p:spPr>
          <a:xfrm>
            <a:off x="1352550" y="549275"/>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5" name="Text Box 10">
            <a:extLst>
              <a:ext uri="{FF2B5EF4-FFF2-40B4-BE49-F238E27FC236}">
                <a16:creationId xmlns:a16="http://schemas.microsoft.com/office/drawing/2014/main" id="{70F81340-8D7B-40A3-8D24-DE9384E53892}"/>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1-2</a:t>
            </a:r>
          </a:p>
        </p:txBody>
      </p:sp>
    </p:spTree>
    <p:extLst>
      <p:ext uri="{BB962C8B-B14F-4D97-AF65-F5344CB8AC3E}">
        <p14:creationId xmlns:p14="http://schemas.microsoft.com/office/powerpoint/2010/main" val="87493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1351805" y="1988840"/>
            <a:ext cx="7922369" cy="3154624"/>
          </a:xfrm>
        </p:spPr>
        <p:txBody>
          <a:bodyPr>
            <a:normAutofit/>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樓梯寬度</a:t>
            </a:r>
            <a:r>
              <a:rPr lang="en-US" altLang="zh-TW" sz="2200" dirty="0">
                <a:solidFill>
                  <a:schemeClr val="bg1">
                    <a:lumMod val="50000"/>
                  </a:schemeClr>
                </a:solidFill>
                <a:cs typeface="Adobe 繁黑體 Std B"/>
              </a:rPr>
              <a:t>3</a:t>
            </a:r>
            <a:r>
              <a:rPr lang="zh-TW" altLang="en-US" sz="2200" dirty="0">
                <a:solidFill>
                  <a:schemeClr val="bg1">
                    <a:lumMod val="50000"/>
                  </a:schemeClr>
                </a:solidFill>
                <a:cs typeface="Adobe 繁黑體 Std B"/>
              </a:rPr>
              <a:t>公尺以上者應於中間加裝扶手，但級高在</a:t>
            </a:r>
            <a:r>
              <a:rPr lang="en-US" altLang="zh-TW" sz="2200" dirty="0">
                <a:solidFill>
                  <a:srgbClr val="FF0000"/>
                </a:solidFill>
                <a:cs typeface="Adobe 繁黑體 Std B"/>
              </a:rPr>
              <a:t>15</a:t>
            </a:r>
            <a:r>
              <a:rPr lang="zh-TW" altLang="en-US" sz="2200" dirty="0">
                <a:solidFill>
                  <a:srgbClr val="FF0000"/>
                </a:solidFill>
                <a:cs typeface="Adobe 繁黑體 Std B"/>
              </a:rPr>
              <a:t>公分以下，且級深在</a:t>
            </a:r>
            <a:r>
              <a:rPr lang="en-US" altLang="zh-TW" sz="2200" dirty="0">
                <a:solidFill>
                  <a:srgbClr val="FF0000"/>
                </a:solidFill>
                <a:cs typeface="Adobe 繁黑體 Std B"/>
              </a:rPr>
              <a:t>30</a:t>
            </a:r>
            <a:r>
              <a:rPr lang="zh-TW" altLang="en-US" sz="2200" dirty="0">
                <a:solidFill>
                  <a:srgbClr val="FF0000"/>
                </a:solidFill>
                <a:cs typeface="Adobe 繁黑體 Std B"/>
              </a:rPr>
              <a:t>公分</a:t>
            </a:r>
            <a:r>
              <a:rPr lang="zh-TW" altLang="en-US" sz="2200" dirty="0">
                <a:solidFill>
                  <a:schemeClr val="bg1">
                    <a:lumMod val="50000"/>
                  </a:schemeClr>
                </a:solidFill>
                <a:cs typeface="Adobe 繁黑體 Std B"/>
              </a:rPr>
              <a:t>以上者得免設置。高度在</a:t>
            </a:r>
            <a:r>
              <a:rPr lang="en-US" altLang="zh-TW" sz="2200" dirty="0">
                <a:solidFill>
                  <a:srgbClr val="FF0000"/>
                </a:solidFill>
                <a:cs typeface="Adobe 繁黑體 Std B"/>
              </a:rPr>
              <a:t>1</a:t>
            </a:r>
            <a:r>
              <a:rPr lang="zh-TW" altLang="en-US" sz="2200" dirty="0">
                <a:solidFill>
                  <a:srgbClr val="FF0000"/>
                </a:solidFill>
                <a:cs typeface="Adobe 繁黑體 Std B"/>
              </a:rPr>
              <a:t>公尺</a:t>
            </a:r>
            <a:r>
              <a:rPr lang="zh-TW" altLang="en-US" sz="2200" dirty="0">
                <a:solidFill>
                  <a:schemeClr val="bg1">
                    <a:lumMod val="50000"/>
                  </a:schemeClr>
                </a:solidFill>
                <a:cs typeface="Adobe 繁黑體 Std B"/>
              </a:rPr>
              <a:t>以下者得免裝設扶手。</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36)</a:t>
            </a:r>
          </a:p>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樓梯欄杆扶手高度不得小於</a:t>
            </a:r>
            <a:r>
              <a:rPr lang="en-US" altLang="zh-TW" sz="2200" dirty="0">
                <a:solidFill>
                  <a:schemeClr val="bg1">
                    <a:lumMod val="50000"/>
                  </a:schemeClr>
                </a:solidFill>
                <a:cs typeface="Adobe 繁黑體 Std B"/>
              </a:rPr>
              <a:t>1.1</a:t>
            </a:r>
            <a:r>
              <a:rPr lang="zh-TW" altLang="en-US" sz="2200" dirty="0">
                <a:solidFill>
                  <a:schemeClr val="bg1">
                    <a:lumMod val="50000"/>
                  </a:schemeClr>
                </a:solidFill>
                <a:cs typeface="Adobe 繁黑體 Std B"/>
              </a:rPr>
              <a:t>公尺</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頂層平台</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38)</a:t>
            </a:r>
          </a:p>
          <a:p>
            <a:pPr>
              <a:lnSpc>
                <a:spcPct val="150000"/>
              </a:lnSpc>
              <a:spcBef>
                <a:spcPts val="1200"/>
              </a:spcBef>
              <a:buClr>
                <a:schemeClr val="tx1">
                  <a:lumMod val="50000"/>
                  <a:lumOff val="50000"/>
                </a:schemeClr>
              </a:buClr>
              <a:buFont typeface="Wingdings" panose="05000000000000000000" pitchFamily="2" charset="2"/>
              <a:buChar char="l"/>
            </a:pPr>
            <a:endParaRPr lang="zh-TW" altLang="en-US" dirty="0"/>
          </a:p>
        </p:txBody>
      </p:sp>
      <p:sp>
        <p:nvSpPr>
          <p:cNvPr id="14" name="標題 2">
            <a:extLst>
              <a:ext uri="{FF2B5EF4-FFF2-40B4-BE49-F238E27FC236}">
                <a16:creationId xmlns:a16="http://schemas.microsoft.com/office/drawing/2014/main" id="{50D86C20-2502-4FA0-B4A0-74EB6B92BDBF}"/>
              </a:ext>
            </a:extLst>
          </p:cNvPr>
          <p:cNvSpPr>
            <a:spLocks noGrp="1"/>
          </p:cNvSpPr>
          <p:nvPr>
            <p:ph type="title"/>
          </p:nvPr>
        </p:nvSpPr>
        <p:spPr>
          <a:xfrm>
            <a:off x="1352550" y="549275"/>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5" name="Text Box 10">
            <a:extLst>
              <a:ext uri="{FF2B5EF4-FFF2-40B4-BE49-F238E27FC236}">
                <a16:creationId xmlns:a16="http://schemas.microsoft.com/office/drawing/2014/main" id="{CD0DCB3C-05FA-4C5B-A1F2-54AD88130B97}"/>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1-3</a:t>
            </a:r>
          </a:p>
        </p:txBody>
      </p:sp>
    </p:spTree>
    <p:extLst>
      <p:ext uri="{BB962C8B-B14F-4D97-AF65-F5344CB8AC3E}">
        <p14:creationId xmlns:p14="http://schemas.microsoft.com/office/powerpoint/2010/main" val="408188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52549" y="1988840"/>
            <a:ext cx="7921625" cy="3004973"/>
          </a:xfrm>
        </p:spPr>
        <p:txBody>
          <a:bodyPr>
            <a:normAutofit/>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rgbClr val="FF0000"/>
                </a:solidFill>
                <a:cs typeface="Adobe 繁黑體 Std B"/>
              </a:rPr>
              <a:t>昇降機房之樓板</a:t>
            </a:r>
            <a:r>
              <a:rPr lang="zh-TW" altLang="en-US" sz="2200" dirty="0">
                <a:solidFill>
                  <a:schemeClr val="bg1">
                    <a:lumMod val="50000"/>
                  </a:schemeClr>
                </a:solidFill>
                <a:cs typeface="Adobe 繁黑體 Std B"/>
              </a:rPr>
              <a:t>，及置放機械設備空間與下層居室分隔之樓板，須有</a:t>
            </a:r>
            <a:r>
              <a:rPr lang="zh-TW" altLang="en-US" sz="2200" dirty="0">
                <a:solidFill>
                  <a:srgbClr val="FF0000"/>
                </a:solidFill>
                <a:cs typeface="Adobe 繁黑體 Std B"/>
              </a:rPr>
              <a:t>衝擊音隔音構造</a:t>
            </a:r>
            <a:r>
              <a:rPr lang="zh-TW" altLang="en-US" sz="2200" dirty="0">
                <a:solidFill>
                  <a:schemeClr val="bg1">
                    <a:lumMod val="50000"/>
                  </a:schemeClr>
                </a:solidFill>
                <a:cs typeface="Adobe 繁黑體 Std B"/>
              </a:rPr>
              <a:t>。</a:t>
            </a:r>
            <a:r>
              <a:rPr lang="en-US" altLang="zh-TW" sz="2200" dirty="0">
                <a:solidFill>
                  <a:schemeClr val="bg1">
                    <a:lumMod val="50000"/>
                  </a:schemeClr>
                </a:solidFill>
                <a:cs typeface="Adobe 繁黑體 Std B"/>
              </a:rPr>
              <a:t>(</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46-7)</a:t>
            </a:r>
          </a:p>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rPr>
              <a:t>昇降機房面積須大於升降機道水平面積之二倍</a:t>
            </a:r>
            <a:r>
              <a:rPr lang="en-US" altLang="zh-TW" sz="2200" dirty="0">
                <a:solidFill>
                  <a:schemeClr val="bg1">
                    <a:lumMod val="50000"/>
                  </a:schemeClr>
                </a:solidFill>
              </a:rPr>
              <a:t>(</a:t>
            </a:r>
            <a:r>
              <a:rPr lang="zh-TW" altLang="en-US" sz="2200" dirty="0">
                <a:solidFill>
                  <a:schemeClr val="bg1">
                    <a:lumMod val="50000"/>
                  </a:schemeClr>
                </a:solidFill>
              </a:rPr>
              <a:t>無機房電梯不在此段</a:t>
            </a:r>
            <a:r>
              <a:rPr lang="en-US" altLang="zh-TW" sz="2200" dirty="0">
                <a:solidFill>
                  <a:schemeClr val="bg1">
                    <a:lumMod val="50000"/>
                  </a:schemeClr>
                </a:solidFill>
              </a:rPr>
              <a:t>)</a:t>
            </a:r>
            <a:r>
              <a:rPr lang="zh-TW" altLang="en-US" sz="2200" dirty="0">
                <a:solidFill>
                  <a:schemeClr val="bg1">
                    <a:lumMod val="50000"/>
                  </a:schemeClr>
                </a:solidFill>
              </a:rPr>
              <a:t>。</a:t>
            </a:r>
            <a:r>
              <a:rPr lang="en-US" altLang="zh-TW" sz="2200" dirty="0">
                <a:solidFill>
                  <a:schemeClr val="bg1">
                    <a:lumMod val="50000"/>
                  </a:schemeClr>
                </a:solidFill>
              </a:rPr>
              <a:t>(</a:t>
            </a:r>
            <a:r>
              <a:rPr lang="zh-TW" altLang="en-US" sz="2200" dirty="0">
                <a:solidFill>
                  <a:schemeClr val="bg1">
                    <a:lumMod val="50000"/>
                  </a:schemeClr>
                </a:solidFill>
              </a:rPr>
              <a:t>技設</a:t>
            </a:r>
            <a:r>
              <a:rPr lang="en-US" altLang="zh-TW" sz="2200" dirty="0">
                <a:solidFill>
                  <a:schemeClr val="bg1">
                    <a:lumMod val="50000"/>
                  </a:schemeClr>
                </a:solidFill>
              </a:rPr>
              <a:t>115)</a:t>
            </a:r>
          </a:p>
          <a:p>
            <a:pPr>
              <a:buClr>
                <a:schemeClr val="tx1">
                  <a:lumMod val="50000"/>
                  <a:lumOff val="50000"/>
                </a:schemeClr>
              </a:buClr>
              <a:buFont typeface="Wingdings" panose="05000000000000000000" pitchFamily="2" charset="2"/>
              <a:buChar char="l"/>
            </a:pPr>
            <a:endParaRPr lang="zh-TW" altLang="en-US" dirty="0"/>
          </a:p>
        </p:txBody>
      </p:sp>
      <p:sp>
        <p:nvSpPr>
          <p:cNvPr id="14" name="標題 2">
            <a:extLst>
              <a:ext uri="{FF2B5EF4-FFF2-40B4-BE49-F238E27FC236}">
                <a16:creationId xmlns:a16="http://schemas.microsoft.com/office/drawing/2014/main" id="{8ABF0D38-28CE-43F4-8BAB-BBA932FC51A6}"/>
              </a:ext>
            </a:extLst>
          </p:cNvPr>
          <p:cNvSpPr>
            <a:spLocks noGrp="1"/>
          </p:cNvSpPr>
          <p:nvPr>
            <p:ph type="title"/>
          </p:nvPr>
        </p:nvSpPr>
        <p:spPr>
          <a:xfrm>
            <a:off x="1352550" y="549275"/>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5" name="Text Box 10">
            <a:extLst>
              <a:ext uri="{FF2B5EF4-FFF2-40B4-BE49-F238E27FC236}">
                <a16:creationId xmlns:a16="http://schemas.microsoft.com/office/drawing/2014/main" id="{CDEA67F9-BDAA-4F9B-AAAE-4CC5D2B7CF53}"/>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1-4</a:t>
            </a:r>
          </a:p>
        </p:txBody>
      </p:sp>
    </p:spTree>
    <p:extLst>
      <p:ext uri="{BB962C8B-B14F-4D97-AF65-F5344CB8AC3E}">
        <p14:creationId xmlns:p14="http://schemas.microsoft.com/office/powerpoint/2010/main" val="220038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11"/>
          <p:cNvSpPr>
            <a:spLocks noGrp="1"/>
          </p:cNvSpPr>
          <p:nvPr>
            <p:ph idx="1"/>
          </p:nvPr>
        </p:nvSpPr>
        <p:spPr>
          <a:xfrm>
            <a:off x="1352549" y="1988840"/>
            <a:ext cx="7921625" cy="3004973"/>
          </a:xfrm>
        </p:spPr>
        <p:txBody>
          <a:bodyPr>
            <a:normAutofit/>
          </a:bodyPr>
          <a:lstStyle/>
          <a:p>
            <a:pPr>
              <a:lnSpc>
                <a:spcPct val="150000"/>
              </a:lnSpc>
              <a:spcBef>
                <a:spcPts val="1200"/>
              </a:spcBef>
              <a:buClr>
                <a:schemeClr val="tx1">
                  <a:lumMod val="50000"/>
                  <a:lumOff val="50000"/>
                </a:schemeClr>
              </a:buClr>
              <a:buFont typeface="Wingdings" panose="05000000000000000000" pitchFamily="2" charset="2"/>
              <a:buChar char="l"/>
            </a:pPr>
            <a:r>
              <a:rPr lang="zh-TW" altLang="en-US" sz="2200" dirty="0">
                <a:solidFill>
                  <a:schemeClr val="bg1">
                    <a:lumMod val="50000"/>
                  </a:schemeClr>
                </a:solidFill>
                <a:cs typeface="Adobe 繁黑體 Std B"/>
              </a:rPr>
              <a:t>停車空間同一幢建築物內供二類以上用途使用者，其免設部分應擇一使用。其中一類未達該設置標準時，應將各類樓地板面積</a:t>
            </a:r>
            <a:r>
              <a:rPr lang="zh-TW" altLang="en-US" sz="2200" dirty="0">
                <a:solidFill>
                  <a:srgbClr val="FF0000"/>
                </a:solidFill>
                <a:cs typeface="Adobe 繁黑體 Std B"/>
              </a:rPr>
              <a:t>合併計算依較高標準附設之</a:t>
            </a:r>
            <a:r>
              <a:rPr lang="zh-TW" altLang="en-US" sz="2200" dirty="0">
                <a:solidFill>
                  <a:schemeClr val="bg1">
                    <a:lumMod val="50000"/>
                  </a:schemeClr>
                </a:solidFill>
                <a:cs typeface="Adobe 繁黑體 Std B"/>
              </a:rPr>
              <a:t>。（技規</a:t>
            </a:r>
            <a:r>
              <a:rPr lang="en-US" altLang="zh-TW" sz="2200" dirty="0">
                <a:solidFill>
                  <a:schemeClr val="bg1">
                    <a:lumMod val="50000"/>
                  </a:schemeClr>
                </a:solidFill>
                <a:cs typeface="Adobe 繁黑體 Std B"/>
              </a:rPr>
              <a:t>59</a:t>
            </a:r>
            <a:r>
              <a:rPr lang="zh-TW" altLang="en-US" sz="2200" dirty="0">
                <a:solidFill>
                  <a:schemeClr val="bg1">
                    <a:lumMod val="50000"/>
                  </a:schemeClr>
                </a:solidFill>
                <a:cs typeface="Adobe 繁黑體 Std B"/>
              </a:rPr>
              <a:t>）</a:t>
            </a:r>
            <a:endParaRPr lang="en-US" altLang="zh-TW" sz="2200" dirty="0">
              <a:solidFill>
                <a:schemeClr val="bg1">
                  <a:lumMod val="50000"/>
                </a:schemeClr>
              </a:solidFill>
              <a:cs typeface="Adobe 繁黑體 Std B"/>
            </a:endParaRPr>
          </a:p>
          <a:p>
            <a:pPr>
              <a:buClr>
                <a:schemeClr val="tx1">
                  <a:lumMod val="50000"/>
                  <a:lumOff val="50000"/>
                </a:schemeClr>
              </a:buClr>
              <a:buFont typeface="Wingdings" panose="05000000000000000000" pitchFamily="2" charset="2"/>
              <a:buChar char="l"/>
            </a:pPr>
            <a:endParaRPr lang="zh-TW" altLang="en-US" sz="1800" dirty="0"/>
          </a:p>
        </p:txBody>
      </p:sp>
      <p:sp>
        <p:nvSpPr>
          <p:cNvPr id="16" name="標題 2">
            <a:extLst>
              <a:ext uri="{FF2B5EF4-FFF2-40B4-BE49-F238E27FC236}">
                <a16:creationId xmlns:a16="http://schemas.microsoft.com/office/drawing/2014/main" id="{ADB2BC92-F61D-4288-A36B-D3F66C7BBA8F}"/>
              </a:ext>
            </a:extLst>
          </p:cNvPr>
          <p:cNvSpPr>
            <a:spLocks noGrp="1"/>
          </p:cNvSpPr>
          <p:nvPr>
            <p:ph type="title"/>
          </p:nvPr>
        </p:nvSpPr>
        <p:spPr>
          <a:xfrm>
            <a:off x="1352550" y="549275"/>
            <a:ext cx="7431060" cy="682424"/>
          </a:xfrm>
        </p:spPr>
        <p:txBody>
          <a:bodyPr rtlCol="0">
            <a:normAutofit/>
          </a:bodyPr>
          <a:lstStyle/>
          <a:p>
            <a:r>
              <a:rPr lang="zh-TW" altLang="en-US" sz="2800" dirty="0">
                <a:solidFill>
                  <a:schemeClr val="tx1">
                    <a:lumMod val="75000"/>
                    <a:lumOff val="25000"/>
                  </a:schemeClr>
                </a:solidFill>
              </a:rPr>
              <a:t>壹、抽查常見缺失</a:t>
            </a:r>
            <a:endParaRPr lang="en-US" altLang="zh-TW" sz="2800" dirty="0">
              <a:solidFill>
                <a:schemeClr val="tx1">
                  <a:lumMod val="75000"/>
                  <a:lumOff val="25000"/>
                </a:schemeClr>
              </a:solidFill>
            </a:endParaRPr>
          </a:p>
        </p:txBody>
      </p:sp>
      <p:sp>
        <p:nvSpPr>
          <p:cNvPr id="17" name="Text Box 10">
            <a:extLst>
              <a:ext uri="{FF2B5EF4-FFF2-40B4-BE49-F238E27FC236}">
                <a16:creationId xmlns:a16="http://schemas.microsoft.com/office/drawing/2014/main" id="{9D293DC9-BD62-429D-B540-27009A71517C}"/>
              </a:ext>
            </a:extLst>
          </p:cNvPr>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solidFill>
                  <a:schemeClr val="bg1"/>
                </a:solidFill>
                <a:latin typeface="Arial Black" pitchFamily="34" charset="0"/>
              </a:rPr>
              <a:t>1-5</a:t>
            </a:r>
          </a:p>
        </p:txBody>
      </p:sp>
    </p:spTree>
    <p:extLst>
      <p:ext uri="{BB962C8B-B14F-4D97-AF65-F5344CB8AC3E}">
        <p14:creationId xmlns:p14="http://schemas.microsoft.com/office/powerpoint/2010/main" val="288724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專案規劃概觀簡報">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6713188_TF03460544" id="{6F554B24-2C09-4153-BF01-57653ED04444}" vid="{C80FED5E-EC00-4C61-90A9-0EA5EF995274}"/>
    </a:ext>
  </a:extLst>
</a:theme>
</file>

<file path=ppt/theme/theme2.xml><?xml version="1.0" encoding="utf-8"?>
<a:theme xmlns:a="http://schemas.openxmlformats.org/drawingml/2006/main" name="Office 佈景主題">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商務專案規劃概觀簡報</Template>
  <TotalTime>1699</TotalTime>
  <Words>2934</Words>
  <Application>Microsoft Office PowerPoint</Application>
  <PresentationFormat>A4 紙張 (210x297 公釐)</PresentationFormat>
  <Paragraphs>202</Paragraphs>
  <Slides>39</Slides>
  <Notes>14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39</vt:i4>
      </vt:variant>
    </vt:vector>
  </HeadingPairs>
  <TitlesOfParts>
    <vt:vector size="46" baseType="lpstr">
      <vt:lpstr>Microsoft JhengHei UI</vt:lpstr>
      <vt:lpstr>標楷體</vt:lpstr>
      <vt:lpstr>Arial</vt:lpstr>
      <vt:lpstr>Arial Black</vt:lpstr>
      <vt:lpstr>Calibri</vt:lpstr>
      <vt:lpstr>Wingdings</vt:lpstr>
      <vt:lpstr>專案規劃概觀簡報</vt:lpstr>
      <vt:lpstr>108年度連江建築執照抽查缺失 施工勘驗及竣工查驗教育訓練 相關勘（查）驗、勘檢、審（巡）查及查估作業規定及準則 施工勘驗及竣工查驗執行方式</vt:lpstr>
      <vt:lpstr>大綱</vt:lpstr>
      <vt:lpstr>PowerPoint 簡報</vt:lpstr>
      <vt:lpstr>壹、抽查常見缺失</vt:lpstr>
      <vt:lpstr>壹、抽查常見缺失</vt:lpstr>
      <vt:lpstr>壹、抽查常見缺失</vt:lpstr>
      <vt:lpstr>壹、抽查常見缺失</vt:lpstr>
      <vt:lpstr>壹、抽查常見缺失</vt:lpstr>
      <vt:lpstr>壹、抽查常見缺失</vt:lpstr>
      <vt:lpstr>壹、抽查常見缺失</vt:lpstr>
      <vt:lpstr>壹、抽查常見缺失</vt:lpstr>
      <vt:lpstr>PowerPoint 簡報</vt:lpstr>
      <vt:lpstr>PowerPoint 簡報</vt:lpstr>
      <vt:lpstr>壹、抽查常見缺失</vt:lpstr>
      <vt:lpstr>壹、抽查常見缺失</vt:lpstr>
      <vt:lpstr>PowerPoint 簡報</vt:lpstr>
      <vt:lpstr> 貳、施工勘驗及竣工查驗方式 二、施工勘驗作業原則</vt:lpstr>
      <vt:lpstr>貳、施工勘驗作業原則</vt:lpstr>
      <vt:lpstr>PowerPoint 簡報</vt:lpstr>
      <vt:lpstr>(4).建築物施工中營造業專任工程人員督察紀錄表(B14-5)</vt:lpstr>
      <vt:lpstr>PowerPoint 簡報</vt:lpstr>
      <vt:lpstr>PowerPoint 簡報</vt:lpstr>
      <vt:lpstr>PowerPoint 簡報</vt:lpstr>
      <vt:lpstr>(二)公會派任查驗人員審查表單</vt:lpstr>
      <vt:lpstr>PowerPoint 簡報</vt:lpstr>
      <vt:lpstr>二、竣工查驗作業原則</vt:lpstr>
      <vt:lpstr>PowerPoint 簡報</vt:lpstr>
      <vt:lpstr>PowerPoint 簡報</vt:lpstr>
      <vt:lpstr>PowerPoint 簡報</vt:lpstr>
      <vt:lpstr>PowerPoint 簡報</vt:lpstr>
      <vt:lpstr>(4).建築工程完竣檢查報告書</vt:lpstr>
      <vt:lpstr>PowerPoint 簡報</vt:lpstr>
      <vt:lpstr>PowerPoint 簡報</vt:lpstr>
      <vt:lpstr>PowerPoint 簡報</vt:lpstr>
      <vt:lpstr>PowerPoint 簡報</vt:lpstr>
      <vt:lpstr>PowerPoint 簡報</vt:lpstr>
      <vt:lpstr>PowerPoint 簡報</vt:lpstr>
      <vt:lpstr>PowerPoint 簡報</vt:lpstr>
      <vt:lpstr>謝謝聆聽  敬請指教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108年度連江建築執照抽查缺失 施工勘驗及竣工查驗教育訓練 相關勘（查）驗、勘檢、審（巡）查及查估作業規定及準則 合約業務執行講習</dc:title>
  <dc:creator>eric jang</dc:creator>
  <cp:lastModifiedBy>USER</cp:lastModifiedBy>
  <cp:revision>87</cp:revision>
  <cp:lastPrinted>2019-10-17T07:28:22Z</cp:lastPrinted>
  <dcterms:created xsi:type="dcterms:W3CDTF">2019-06-29T01:44:35Z</dcterms:created>
  <dcterms:modified xsi:type="dcterms:W3CDTF">2019-10-22T12:15:39Z</dcterms:modified>
</cp:coreProperties>
</file>