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6"/>
  </p:notesMasterIdLst>
  <p:handoutMasterIdLst>
    <p:handoutMasterId r:id="rId67"/>
  </p:handoutMasterIdLst>
  <p:sldIdLst>
    <p:sldId id="256" r:id="rId3"/>
    <p:sldId id="270" r:id="rId4"/>
    <p:sldId id="271" r:id="rId5"/>
    <p:sldId id="272" r:id="rId6"/>
    <p:sldId id="931" r:id="rId7"/>
    <p:sldId id="883" r:id="rId8"/>
    <p:sldId id="932" r:id="rId9"/>
    <p:sldId id="933" r:id="rId10"/>
    <p:sldId id="273" r:id="rId11"/>
    <p:sldId id="4812" r:id="rId12"/>
    <p:sldId id="274" r:id="rId13"/>
    <p:sldId id="276" r:id="rId14"/>
    <p:sldId id="275" r:id="rId15"/>
    <p:sldId id="4811" r:id="rId16"/>
    <p:sldId id="934" r:id="rId17"/>
    <p:sldId id="935" r:id="rId18"/>
    <p:sldId id="4840" r:id="rId19"/>
    <p:sldId id="279" r:id="rId20"/>
    <p:sldId id="4838" r:id="rId21"/>
    <p:sldId id="4882" r:id="rId22"/>
    <p:sldId id="4883" r:id="rId23"/>
    <p:sldId id="4884" r:id="rId24"/>
    <p:sldId id="4885" r:id="rId25"/>
    <p:sldId id="4886" r:id="rId26"/>
    <p:sldId id="4887" r:id="rId27"/>
    <p:sldId id="4888" r:id="rId28"/>
    <p:sldId id="4889" r:id="rId29"/>
    <p:sldId id="4890" r:id="rId30"/>
    <p:sldId id="4891" r:id="rId31"/>
    <p:sldId id="4892" r:id="rId32"/>
    <p:sldId id="4893" r:id="rId33"/>
    <p:sldId id="4894" r:id="rId34"/>
    <p:sldId id="4895" r:id="rId35"/>
    <p:sldId id="4896" r:id="rId36"/>
    <p:sldId id="936" r:id="rId37"/>
    <p:sldId id="4855" r:id="rId38"/>
    <p:sldId id="4856" r:id="rId39"/>
    <p:sldId id="4857" r:id="rId40"/>
    <p:sldId id="4858" r:id="rId41"/>
    <p:sldId id="4859" r:id="rId42"/>
    <p:sldId id="4860" r:id="rId43"/>
    <p:sldId id="4861" r:id="rId44"/>
    <p:sldId id="4862" r:id="rId45"/>
    <p:sldId id="4863" r:id="rId46"/>
    <p:sldId id="4864" r:id="rId47"/>
    <p:sldId id="4865" r:id="rId48"/>
    <p:sldId id="4866" r:id="rId49"/>
    <p:sldId id="4867" r:id="rId50"/>
    <p:sldId id="4868" r:id="rId51"/>
    <p:sldId id="4869" r:id="rId52"/>
    <p:sldId id="4870" r:id="rId53"/>
    <p:sldId id="4871" r:id="rId54"/>
    <p:sldId id="4872" r:id="rId55"/>
    <p:sldId id="4873" r:id="rId56"/>
    <p:sldId id="4874" r:id="rId57"/>
    <p:sldId id="4875" r:id="rId58"/>
    <p:sldId id="4876" r:id="rId59"/>
    <p:sldId id="4877" r:id="rId60"/>
    <p:sldId id="4878" r:id="rId61"/>
    <p:sldId id="4879" r:id="rId62"/>
    <p:sldId id="4880" r:id="rId63"/>
    <p:sldId id="4881" r:id="rId64"/>
    <p:sldId id="4815" r:id="rId65"/>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文婷 高" initials="文婷" lastIdx="1" clrIdx="0">
    <p:extLst>
      <p:ext uri="{19B8F6BF-5375-455C-9EA6-DF929625EA0E}">
        <p15:presenceInfo xmlns:p15="http://schemas.microsoft.com/office/powerpoint/2012/main" userId="f1dd9d80031618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0B4"/>
    <a:srgbClr val="C00000"/>
    <a:srgbClr val="FFFF99"/>
    <a:srgbClr val="548235"/>
    <a:srgbClr val="77933C"/>
    <a:srgbClr val="8FAADC"/>
    <a:srgbClr val="BF9000"/>
    <a:srgbClr val="BFBFBF"/>
    <a:srgbClr val="D9D9D9"/>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3834" autoAdjust="0"/>
  </p:normalViewPr>
  <p:slideViewPr>
    <p:cSldViewPr snapToGrid="0">
      <p:cViewPr varScale="1">
        <p:scale>
          <a:sx n="114" d="100"/>
          <a:sy n="114" d="100"/>
        </p:scale>
        <p:origin x="564" y="108"/>
      </p:cViewPr>
      <p:guideLst>
        <p:guide orient="horz" pos="2160"/>
        <p:guide pos="3840"/>
      </p:guideLst>
    </p:cSldViewPr>
  </p:slideViewPr>
  <p:notesTextViewPr>
    <p:cViewPr>
      <p:scale>
        <a:sx n="1" d="1"/>
        <a:sy n="1" d="1"/>
      </p:scale>
      <p:origin x="0" y="0"/>
    </p:cViewPr>
  </p:notesTextViewPr>
  <p:sorterViewPr>
    <p:cViewPr>
      <p:scale>
        <a:sx n="110" d="100"/>
        <a:sy n="110" d="100"/>
      </p:scale>
      <p:origin x="0" y="0"/>
    </p:cViewPr>
  </p:sorterViewPr>
  <p:notesViewPr>
    <p:cSldViewPr snapToGrid="0">
      <p:cViewPr varScale="1">
        <p:scale>
          <a:sx n="51" d="100"/>
          <a:sy n="51" d="100"/>
        </p:scale>
        <p:origin x="2692" y="4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FE4DC1-1658-4A6B-889E-0EC6267B33C9}" type="doc">
      <dgm:prSet loTypeId="urn:microsoft.com/office/officeart/2005/8/layout/hProcess9" loCatId="process" qsTypeId="urn:microsoft.com/office/officeart/2005/8/quickstyle/simple1" qsCatId="simple" csTypeId="urn:microsoft.com/office/officeart/2005/8/colors/accent1_2" csCatId="accent1" phldr="1"/>
      <dgm:spPr/>
    </dgm:pt>
    <dgm:pt modelId="{6651E646-AA33-4DEA-8867-33BF15A668E8}">
      <dgm:prSet phldrT="[文字]" custT="1"/>
      <dgm:spPr>
        <a:solidFill>
          <a:schemeClr val="accent6">
            <a:lumMod val="40000"/>
            <a:lumOff val="60000"/>
          </a:schemeClr>
        </a:solidFill>
      </dgm:spPr>
      <dgm:t>
        <a:bodyPr/>
        <a:lstStyle/>
        <a:p>
          <a:r>
            <a:rPr lang="zh-TW" altLang="en-US" sz="2800" b="1" dirty="0">
              <a:solidFill>
                <a:schemeClr val="accent5">
                  <a:lumMod val="50000"/>
                </a:schemeClr>
              </a:solidFill>
              <a:latin typeface="微軟正黑體" panose="020B0604030504040204" pitchFamily="34" charset="-120"/>
              <a:ea typeface="微軟正黑體" panose="020B0604030504040204" pitchFamily="34" charset="-120"/>
            </a:rPr>
            <a:t>測報</a:t>
          </a:r>
          <a:r>
            <a:rPr lang="en-US" altLang="zh-TW" sz="1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a:t>
          </a:r>
          <a:endParaRPr lang="zh-TW" altLang="en-US" sz="2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A9BA5546-0894-49F9-9CB4-46637849278F}" type="parTrans" cxnId="{08D764E6-AFBF-419D-B9E6-A7206BEF8059}">
      <dgm:prSet/>
      <dgm:spPr/>
      <dgm:t>
        <a:bodyPr/>
        <a:lstStyle/>
        <a:p>
          <a:endParaRPr lang="zh-TW" altLang="en-US" sz="1600"/>
        </a:p>
      </dgm:t>
    </dgm:pt>
    <dgm:pt modelId="{31C0FEB3-BACF-4833-811C-82C2DC8552B4}" type="sibTrans" cxnId="{08D764E6-AFBF-419D-B9E6-A7206BEF8059}">
      <dgm:prSet/>
      <dgm:spPr/>
      <dgm:t>
        <a:bodyPr/>
        <a:lstStyle/>
        <a:p>
          <a:endParaRPr lang="zh-TW" altLang="en-US" sz="1600"/>
        </a:p>
      </dgm:t>
    </dgm:pt>
    <dgm:pt modelId="{DB666DFB-CAAF-4387-B80B-364FD70B1E23}">
      <dgm:prSet phldrT="[文字]" custT="1"/>
      <dgm:spPr>
        <a:solidFill>
          <a:schemeClr val="accent6">
            <a:lumMod val="60000"/>
            <a:lumOff val="40000"/>
          </a:schemeClr>
        </a:solidFill>
      </dgm:spPr>
      <dgm:t>
        <a:bodyPr/>
        <a:lstStyle/>
        <a:p>
          <a:pPr marL="0" lvl="0" indent="0" algn="ctr" defTabSz="1333500">
            <a:lnSpc>
              <a:spcPct val="90000"/>
            </a:lnSpc>
            <a:spcBef>
              <a:spcPct val="0"/>
            </a:spcBef>
            <a:spcAft>
              <a:spcPct val="35000"/>
            </a:spcAft>
            <a:buNone/>
          </a:pPr>
          <a:r>
            <a:rPr lang="zh-TW" altLang="en-US" sz="2800" b="1" kern="1200" dirty="0">
              <a:solidFill>
                <a:srgbClr val="CBD9E2">
                  <a:lumMod val="50000"/>
                </a:srgbClr>
              </a:solidFill>
              <a:latin typeface="微軟正黑體" panose="020B0604030504040204" pitchFamily="34" charset="-120"/>
              <a:ea typeface="微軟正黑體" panose="020B0604030504040204" pitchFamily="34" charset="-120"/>
              <a:cs typeface="+mn-cs"/>
            </a:rPr>
            <a:t>評定</a:t>
          </a:r>
          <a:r>
            <a:rPr lang="en-US" altLang="zh-TW" sz="1800" b="1"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a:t>
          </a:r>
          <a:endParaRPr lang="zh-TW" altLang="en-US" sz="1800" b="1"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dgm:t>
    </dgm:pt>
    <dgm:pt modelId="{C0107B26-2A43-45E4-8755-9E103CB6CCCF}" type="parTrans" cxnId="{1F4D1761-E36C-4306-AB14-0DB5CED752FF}">
      <dgm:prSet/>
      <dgm:spPr/>
      <dgm:t>
        <a:bodyPr/>
        <a:lstStyle/>
        <a:p>
          <a:endParaRPr lang="zh-TW" altLang="en-US" sz="1600"/>
        </a:p>
      </dgm:t>
    </dgm:pt>
    <dgm:pt modelId="{5AA46DCB-D13B-4E91-8CE7-7AA1111D8F53}" type="sibTrans" cxnId="{1F4D1761-E36C-4306-AB14-0DB5CED752FF}">
      <dgm:prSet/>
      <dgm:spPr/>
      <dgm:t>
        <a:bodyPr/>
        <a:lstStyle/>
        <a:p>
          <a:endParaRPr lang="zh-TW" altLang="en-US" sz="1600"/>
        </a:p>
      </dgm:t>
    </dgm:pt>
    <dgm:pt modelId="{4483B5CD-7038-4D99-A76E-C35EDA331280}">
      <dgm:prSet phldrT="[文字]" custT="1"/>
      <dgm:spPr>
        <a:solidFill>
          <a:schemeClr val="accent6"/>
        </a:solidFill>
      </dgm:spPr>
      <dgm:t>
        <a:bodyPr/>
        <a:lstStyle/>
        <a:p>
          <a:pPr marL="0" lvl="0" indent="0" algn="ctr" defTabSz="1333500">
            <a:lnSpc>
              <a:spcPct val="90000"/>
            </a:lnSpc>
            <a:spcBef>
              <a:spcPct val="0"/>
            </a:spcBef>
            <a:spcAft>
              <a:spcPct val="35000"/>
            </a:spcAft>
            <a:buNone/>
          </a:pPr>
          <a:r>
            <a:rPr lang="zh-TW" altLang="en-US" sz="2800" b="1" kern="1200" dirty="0">
              <a:solidFill>
                <a:srgbClr val="CBD9E2">
                  <a:lumMod val="50000"/>
                </a:srgbClr>
              </a:solidFill>
              <a:latin typeface="微軟正黑體" panose="020B0604030504040204" pitchFamily="34" charset="-120"/>
              <a:ea typeface="微軟正黑體" panose="020B0604030504040204" pitchFamily="34" charset="-120"/>
              <a:cs typeface="+mn-cs"/>
            </a:rPr>
            <a:t>認可</a:t>
          </a:r>
          <a:r>
            <a:rPr lang="en-US" altLang="zh-TW" sz="1800" b="1"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a:t>
          </a:r>
          <a:endParaRPr lang="zh-TW" altLang="en-US" sz="1800" b="1"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dgm:t>
    </dgm:pt>
    <dgm:pt modelId="{3FC20D34-EEC3-4A35-8914-0CB02E18D9E3}" type="parTrans" cxnId="{9C5F0274-6E79-4C93-85BD-6215146A69AF}">
      <dgm:prSet/>
      <dgm:spPr/>
      <dgm:t>
        <a:bodyPr/>
        <a:lstStyle/>
        <a:p>
          <a:endParaRPr lang="zh-TW" altLang="en-US" sz="1600"/>
        </a:p>
      </dgm:t>
    </dgm:pt>
    <dgm:pt modelId="{A6AC4261-2718-4368-9307-1D11A2488A3A}" type="sibTrans" cxnId="{9C5F0274-6E79-4C93-85BD-6215146A69AF}">
      <dgm:prSet/>
      <dgm:spPr/>
      <dgm:t>
        <a:bodyPr/>
        <a:lstStyle/>
        <a:p>
          <a:endParaRPr lang="zh-TW" altLang="en-US" sz="1600"/>
        </a:p>
      </dgm:t>
    </dgm:pt>
    <dgm:pt modelId="{6DD4AD0A-E0B4-449C-822C-EAA0727911B3}" type="pres">
      <dgm:prSet presAssocID="{22FE4DC1-1658-4A6B-889E-0EC6267B33C9}" presName="CompostProcess" presStyleCnt="0">
        <dgm:presLayoutVars>
          <dgm:dir/>
          <dgm:resizeHandles val="exact"/>
        </dgm:presLayoutVars>
      </dgm:prSet>
      <dgm:spPr/>
    </dgm:pt>
    <dgm:pt modelId="{7E1FC66D-7F0C-4049-B963-C1821DC3925B}" type="pres">
      <dgm:prSet presAssocID="{22FE4DC1-1658-4A6B-889E-0EC6267B33C9}" presName="arrow" presStyleLbl="bgShp" presStyleIdx="0" presStyleCnt="1" custScaleX="117647" custLinFactNeighborX="-9951" custLinFactNeighborY="-10513"/>
      <dgm:spPr/>
    </dgm:pt>
    <dgm:pt modelId="{801CFAB3-5C96-4F98-9001-CE2DA8DDB732}" type="pres">
      <dgm:prSet presAssocID="{22FE4DC1-1658-4A6B-889E-0EC6267B33C9}" presName="linearProcess" presStyleCnt="0"/>
      <dgm:spPr/>
    </dgm:pt>
    <dgm:pt modelId="{F8ADB5EA-E98E-42B8-8823-9264D7C3BD92}" type="pres">
      <dgm:prSet presAssocID="{6651E646-AA33-4DEA-8867-33BF15A668E8}" presName="textNode" presStyleLbl="node1" presStyleIdx="0" presStyleCnt="3">
        <dgm:presLayoutVars>
          <dgm:bulletEnabled val="1"/>
        </dgm:presLayoutVars>
      </dgm:prSet>
      <dgm:spPr/>
    </dgm:pt>
    <dgm:pt modelId="{5137C1E0-BEED-4984-9E8E-2BA51D70C20B}" type="pres">
      <dgm:prSet presAssocID="{31C0FEB3-BACF-4833-811C-82C2DC8552B4}" presName="sibTrans" presStyleCnt="0"/>
      <dgm:spPr/>
    </dgm:pt>
    <dgm:pt modelId="{98C524E5-F54D-4131-AD74-44AB0A338116}" type="pres">
      <dgm:prSet presAssocID="{DB666DFB-CAAF-4387-B80B-364FD70B1E23}" presName="textNode" presStyleLbl="node1" presStyleIdx="1" presStyleCnt="3">
        <dgm:presLayoutVars>
          <dgm:bulletEnabled val="1"/>
        </dgm:presLayoutVars>
      </dgm:prSet>
      <dgm:spPr/>
    </dgm:pt>
    <dgm:pt modelId="{032F3E8D-8914-482D-B4AF-9ED746ECF7C1}" type="pres">
      <dgm:prSet presAssocID="{5AA46DCB-D13B-4E91-8CE7-7AA1111D8F53}" presName="sibTrans" presStyleCnt="0"/>
      <dgm:spPr/>
    </dgm:pt>
    <dgm:pt modelId="{CB56606F-718E-454F-9277-AD664C479A6A}" type="pres">
      <dgm:prSet presAssocID="{4483B5CD-7038-4D99-A76E-C35EDA331280}" presName="textNode" presStyleLbl="node1" presStyleIdx="2" presStyleCnt="3">
        <dgm:presLayoutVars>
          <dgm:bulletEnabled val="1"/>
        </dgm:presLayoutVars>
      </dgm:prSet>
      <dgm:spPr/>
    </dgm:pt>
  </dgm:ptLst>
  <dgm:cxnLst>
    <dgm:cxn modelId="{1F4D1761-E36C-4306-AB14-0DB5CED752FF}" srcId="{22FE4DC1-1658-4A6B-889E-0EC6267B33C9}" destId="{DB666DFB-CAAF-4387-B80B-364FD70B1E23}" srcOrd="1" destOrd="0" parTransId="{C0107B26-2A43-45E4-8755-9E103CB6CCCF}" sibTransId="{5AA46DCB-D13B-4E91-8CE7-7AA1111D8F53}"/>
    <dgm:cxn modelId="{FB553E67-E120-4F2E-8E27-9006DA19EC07}" type="presOf" srcId="{4483B5CD-7038-4D99-A76E-C35EDA331280}" destId="{CB56606F-718E-454F-9277-AD664C479A6A}" srcOrd="0" destOrd="0" presId="urn:microsoft.com/office/officeart/2005/8/layout/hProcess9"/>
    <dgm:cxn modelId="{866B5649-D7E8-4FDF-9DBB-9EA23315FBF7}" type="presOf" srcId="{6651E646-AA33-4DEA-8867-33BF15A668E8}" destId="{F8ADB5EA-E98E-42B8-8823-9264D7C3BD92}" srcOrd="0" destOrd="0" presId="urn:microsoft.com/office/officeart/2005/8/layout/hProcess9"/>
    <dgm:cxn modelId="{9C5F0274-6E79-4C93-85BD-6215146A69AF}" srcId="{22FE4DC1-1658-4A6B-889E-0EC6267B33C9}" destId="{4483B5CD-7038-4D99-A76E-C35EDA331280}" srcOrd="2" destOrd="0" parTransId="{3FC20D34-EEC3-4A35-8914-0CB02E18D9E3}" sibTransId="{A6AC4261-2718-4368-9307-1D11A2488A3A}"/>
    <dgm:cxn modelId="{B038A2B0-83A4-4A25-8AF6-F49CEF94A564}" type="presOf" srcId="{DB666DFB-CAAF-4387-B80B-364FD70B1E23}" destId="{98C524E5-F54D-4131-AD74-44AB0A338116}" srcOrd="0" destOrd="0" presId="urn:microsoft.com/office/officeart/2005/8/layout/hProcess9"/>
    <dgm:cxn modelId="{08D764E6-AFBF-419D-B9E6-A7206BEF8059}" srcId="{22FE4DC1-1658-4A6B-889E-0EC6267B33C9}" destId="{6651E646-AA33-4DEA-8867-33BF15A668E8}" srcOrd="0" destOrd="0" parTransId="{A9BA5546-0894-49F9-9CB4-46637849278F}" sibTransId="{31C0FEB3-BACF-4833-811C-82C2DC8552B4}"/>
    <dgm:cxn modelId="{0C9CF9F4-DCFE-4E92-9D71-25DD09A21C11}" type="presOf" srcId="{22FE4DC1-1658-4A6B-889E-0EC6267B33C9}" destId="{6DD4AD0A-E0B4-449C-822C-EAA0727911B3}" srcOrd="0" destOrd="0" presId="urn:microsoft.com/office/officeart/2005/8/layout/hProcess9"/>
    <dgm:cxn modelId="{A9ED6F3D-7511-424F-AB10-238C834CC5C3}" type="presParOf" srcId="{6DD4AD0A-E0B4-449C-822C-EAA0727911B3}" destId="{7E1FC66D-7F0C-4049-B963-C1821DC3925B}" srcOrd="0" destOrd="0" presId="urn:microsoft.com/office/officeart/2005/8/layout/hProcess9"/>
    <dgm:cxn modelId="{91A6FD4E-EA93-4EF5-9B71-964442D0F923}" type="presParOf" srcId="{6DD4AD0A-E0B4-449C-822C-EAA0727911B3}" destId="{801CFAB3-5C96-4F98-9001-CE2DA8DDB732}" srcOrd="1" destOrd="0" presId="urn:microsoft.com/office/officeart/2005/8/layout/hProcess9"/>
    <dgm:cxn modelId="{702C1615-815E-441D-BCD9-96F497847C33}" type="presParOf" srcId="{801CFAB3-5C96-4F98-9001-CE2DA8DDB732}" destId="{F8ADB5EA-E98E-42B8-8823-9264D7C3BD92}" srcOrd="0" destOrd="0" presId="urn:microsoft.com/office/officeart/2005/8/layout/hProcess9"/>
    <dgm:cxn modelId="{69F0B52F-F00E-4157-A34F-ECF11EA6C99C}" type="presParOf" srcId="{801CFAB3-5C96-4F98-9001-CE2DA8DDB732}" destId="{5137C1E0-BEED-4984-9E8E-2BA51D70C20B}" srcOrd="1" destOrd="0" presId="urn:microsoft.com/office/officeart/2005/8/layout/hProcess9"/>
    <dgm:cxn modelId="{512913B7-E156-4B5A-BF48-7A04183D69A1}" type="presParOf" srcId="{801CFAB3-5C96-4F98-9001-CE2DA8DDB732}" destId="{98C524E5-F54D-4131-AD74-44AB0A338116}" srcOrd="2" destOrd="0" presId="urn:microsoft.com/office/officeart/2005/8/layout/hProcess9"/>
    <dgm:cxn modelId="{D678D286-8FD8-4135-ACA6-EED7D2AB84D1}" type="presParOf" srcId="{801CFAB3-5C96-4F98-9001-CE2DA8DDB732}" destId="{032F3E8D-8914-482D-B4AF-9ED746ECF7C1}" srcOrd="3" destOrd="0" presId="urn:microsoft.com/office/officeart/2005/8/layout/hProcess9"/>
    <dgm:cxn modelId="{B414AF2D-EE24-494A-A429-11D7908F9780}" type="presParOf" srcId="{801CFAB3-5C96-4F98-9001-CE2DA8DDB732}" destId="{CB56606F-718E-454F-9277-AD664C479A6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FC66D-7F0C-4049-B963-C1821DC3925B}">
      <dsp:nvSpPr>
        <dsp:cNvPr id="0" name=""/>
        <dsp:cNvSpPr/>
      </dsp:nvSpPr>
      <dsp:spPr>
        <a:xfrm>
          <a:off x="0" y="0"/>
          <a:ext cx="4412970" cy="187364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ADB5EA-E98E-42B8-8823-9264D7C3BD92}">
      <dsp:nvSpPr>
        <dsp:cNvPr id="0" name=""/>
        <dsp:cNvSpPr/>
      </dsp:nvSpPr>
      <dsp:spPr>
        <a:xfrm>
          <a:off x="0" y="562093"/>
          <a:ext cx="1323891" cy="749458"/>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solidFill>
                <a:schemeClr val="accent5">
                  <a:lumMod val="50000"/>
                </a:schemeClr>
              </a:solidFill>
              <a:latin typeface="微軟正黑體" panose="020B0604030504040204" pitchFamily="34" charset="-120"/>
              <a:ea typeface="微軟正黑體" panose="020B0604030504040204" pitchFamily="34" charset="-120"/>
            </a:rPr>
            <a:t>測報</a:t>
          </a:r>
          <a:r>
            <a:rPr lang="en-US" altLang="zh-TW" sz="1800" b="1"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a:t>
          </a:r>
          <a:endParaRPr lang="zh-TW" altLang="en-US" sz="2800" b="1"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36586" y="598679"/>
        <a:ext cx="1250719" cy="676286"/>
      </dsp:txXfrm>
    </dsp:sp>
    <dsp:sp modelId="{98C524E5-F54D-4131-AD74-44AB0A338116}">
      <dsp:nvSpPr>
        <dsp:cNvPr id="0" name=""/>
        <dsp:cNvSpPr/>
      </dsp:nvSpPr>
      <dsp:spPr>
        <a:xfrm>
          <a:off x="1544540" y="562093"/>
          <a:ext cx="1323891" cy="749458"/>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333500">
            <a:lnSpc>
              <a:spcPct val="90000"/>
            </a:lnSpc>
            <a:spcBef>
              <a:spcPct val="0"/>
            </a:spcBef>
            <a:spcAft>
              <a:spcPct val="35000"/>
            </a:spcAft>
            <a:buNone/>
          </a:pPr>
          <a:r>
            <a:rPr lang="zh-TW" altLang="en-US" sz="2800" b="1" kern="1200" dirty="0">
              <a:solidFill>
                <a:srgbClr val="CBD9E2">
                  <a:lumMod val="50000"/>
                </a:srgbClr>
              </a:solidFill>
              <a:latin typeface="微軟正黑體" panose="020B0604030504040204" pitchFamily="34" charset="-120"/>
              <a:ea typeface="微軟正黑體" panose="020B0604030504040204" pitchFamily="34" charset="-120"/>
              <a:cs typeface="+mn-cs"/>
            </a:rPr>
            <a:t>評定</a:t>
          </a:r>
          <a:r>
            <a:rPr lang="en-US" altLang="zh-TW" sz="1800" b="1"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a:t>
          </a:r>
          <a:endParaRPr lang="zh-TW" altLang="en-US" sz="1800" b="1"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dsp:txBody>
      <dsp:txXfrm>
        <a:off x="1581126" y="598679"/>
        <a:ext cx="1250719" cy="676286"/>
      </dsp:txXfrm>
    </dsp:sp>
    <dsp:sp modelId="{CB56606F-718E-454F-9277-AD664C479A6A}">
      <dsp:nvSpPr>
        <dsp:cNvPr id="0" name=""/>
        <dsp:cNvSpPr/>
      </dsp:nvSpPr>
      <dsp:spPr>
        <a:xfrm>
          <a:off x="3089081" y="562093"/>
          <a:ext cx="1323891" cy="749458"/>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333500">
            <a:lnSpc>
              <a:spcPct val="90000"/>
            </a:lnSpc>
            <a:spcBef>
              <a:spcPct val="0"/>
            </a:spcBef>
            <a:spcAft>
              <a:spcPct val="35000"/>
            </a:spcAft>
            <a:buNone/>
          </a:pPr>
          <a:r>
            <a:rPr lang="zh-TW" altLang="en-US" sz="2800" b="1" kern="1200" dirty="0">
              <a:solidFill>
                <a:srgbClr val="CBD9E2">
                  <a:lumMod val="50000"/>
                </a:srgbClr>
              </a:solidFill>
              <a:latin typeface="微軟正黑體" panose="020B0604030504040204" pitchFamily="34" charset="-120"/>
              <a:ea typeface="微軟正黑體" panose="020B0604030504040204" pitchFamily="34" charset="-120"/>
              <a:cs typeface="+mn-cs"/>
            </a:rPr>
            <a:t>認可</a:t>
          </a:r>
          <a:r>
            <a:rPr lang="en-US" altLang="zh-TW" sz="1800" b="1"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a:t>
          </a:r>
          <a:endParaRPr lang="zh-TW" altLang="en-US" sz="1800" b="1"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dsp:txBody>
      <dsp:txXfrm>
        <a:off x="3125667" y="598679"/>
        <a:ext cx="1250719" cy="67628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7537DDA5-84EA-8C4E-747D-9EAC1F3B68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A0EB3374-2178-BC0F-D4EB-CC5A52B38F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06F26B-AD6A-4B71-ACD1-DA6555EF30BE}" type="datetimeFigureOut">
              <a:rPr lang="zh-TW" altLang="en-US" smtClean="0"/>
              <a:pPr/>
              <a:t>2022/11/30</a:t>
            </a:fld>
            <a:endParaRPr lang="zh-TW" altLang="en-US"/>
          </a:p>
        </p:txBody>
      </p:sp>
      <p:sp>
        <p:nvSpPr>
          <p:cNvPr id="4" name="頁尾版面配置區 3">
            <a:extLst>
              <a:ext uri="{FF2B5EF4-FFF2-40B4-BE49-F238E27FC236}">
                <a16:creationId xmlns:a16="http://schemas.microsoft.com/office/drawing/2014/main" id="{23CD087A-075A-9676-EB31-395B2D1B12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083E5051-4673-6E25-A58E-F84D75153A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52FC59-6007-4849-A122-EB3714FC19EC}" type="slidenum">
              <a:rPr lang="zh-TW" altLang="en-US" smtClean="0"/>
              <a:pPr/>
              <a:t>‹#›</a:t>
            </a:fld>
            <a:endParaRPr lang="zh-TW" altLang="en-US"/>
          </a:p>
        </p:txBody>
      </p:sp>
    </p:spTree>
    <p:extLst>
      <p:ext uri="{BB962C8B-B14F-4D97-AF65-F5344CB8AC3E}">
        <p14:creationId xmlns:p14="http://schemas.microsoft.com/office/powerpoint/2010/main" val="106890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B7D5C-D6A2-4EC6-923E-E080A16A162C}" type="datetimeFigureOut">
              <a:rPr lang="zh-TW" altLang="en-US" smtClean="0"/>
              <a:pPr/>
              <a:t>2022/11/30</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CCD086-4CD1-4DCB-A418-868BB7917DCD}" type="slidenum">
              <a:rPr lang="zh-TW" altLang="en-US" smtClean="0"/>
              <a:pPr/>
              <a:t>‹#›</a:t>
            </a:fld>
            <a:endParaRPr lang="zh-TW" altLang="en-US"/>
          </a:p>
        </p:txBody>
      </p:sp>
    </p:spTree>
    <p:extLst>
      <p:ext uri="{BB962C8B-B14F-4D97-AF65-F5344CB8AC3E}">
        <p14:creationId xmlns:p14="http://schemas.microsoft.com/office/powerpoint/2010/main" val="2079894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8864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395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7287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4982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0739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3926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0762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1533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463824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2116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0279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0845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4492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3185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3253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595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4914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286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0411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93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5926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043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8738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76560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5200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0427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6530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8924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5767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03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8474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5539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1842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344F34-A57F-4D3E-9A6D-A23BEBD4E958}"/>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006845FE-0D96-4C92-BA89-1823201ECC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23A14455-1ECC-4399-AC51-5B6912B25271}"/>
              </a:ext>
            </a:extLst>
          </p:cNvPr>
          <p:cNvSpPr>
            <a:spLocks noGrp="1"/>
          </p:cNvSpPr>
          <p:nvPr>
            <p:ph type="dt" sz="half" idx="10"/>
          </p:nvPr>
        </p:nvSpPr>
        <p:spPr/>
        <p:txBody>
          <a:bodyPr/>
          <a:lstStyle/>
          <a:p>
            <a:fld id="{03092CE6-54DF-4796-BC32-F89FCC9187AA}" type="datetime1">
              <a:rPr lang="zh-TW" altLang="en-US" smtClean="0"/>
              <a:t>2022/11/30</a:t>
            </a:fld>
            <a:endParaRPr lang="zh-TW" altLang="en-US"/>
          </a:p>
        </p:txBody>
      </p:sp>
      <p:sp>
        <p:nvSpPr>
          <p:cNvPr id="5" name="頁尾版面配置區 4">
            <a:extLst>
              <a:ext uri="{FF2B5EF4-FFF2-40B4-BE49-F238E27FC236}">
                <a16:creationId xmlns:a16="http://schemas.microsoft.com/office/drawing/2014/main" id="{A098A77A-C701-426C-B7A7-6E62A65A830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5FEBB2F-7C9C-4A2C-971A-D3CF1B017B3A}"/>
              </a:ext>
            </a:extLst>
          </p:cNvPr>
          <p:cNvSpPr>
            <a:spLocks noGrp="1"/>
          </p:cNvSpPr>
          <p:nvPr>
            <p:ph type="sldNum" sz="quarter" idx="12"/>
          </p:nvPr>
        </p:nvSpPr>
        <p:spPr/>
        <p:txBody>
          <a:bodyPr/>
          <a:lstStyle/>
          <a:p>
            <a:fld id="{D122B0B9-7B5A-4E7C-B90D-A0EA07B70D84}" type="slidenum">
              <a:rPr lang="zh-TW" altLang="en-US" smtClean="0"/>
              <a:pPr/>
              <a:t>‹#›</a:t>
            </a:fld>
            <a:endParaRPr lang="zh-TW" altLang="en-US"/>
          </a:p>
        </p:txBody>
      </p:sp>
    </p:spTree>
    <p:extLst>
      <p:ext uri="{BB962C8B-B14F-4D97-AF65-F5344CB8AC3E}">
        <p14:creationId xmlns:p14="http://schemas.microsoft.com/office/powerpoint/2010/main" val="13346501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03E3E3-45F3-42ED-BBC3-D5594571A1FE}"/>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AF2BB75F-FC92-4663-9450-58FAD3E0E10D}"/>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1FC66C9-B4A0-4853-BD13-9981BA816F2F}"/>
              </a:ext>
            </a:extLst>
          </p:cNvPr>
          <p:cNvSpPr>
            <a:spLocks noGrp="1"/>
          </p:cNvSpPr>
          <p:nvPr>
            <p:ph type="dt" sz="half" idx="10"/>
          </p:nvPr>
        </p:nvSpPr>
        <p:spPr/>
        <p:txBody>
          <a:bodyPr/>
          <a:lstStyle/>
          <a:p>
            <a:fld id="{37DD3FB6-7504-4DFF-9A52-11EE7B9FFCAB}" type="datetime1">
              <a:rPr lang="zh-TW" altLang="en-US" smtClean="0"/>
              <a:t>2022/11/30</a:t>
            </a:fld>
            <a:endParaRPr lang="zh-TW" altLang="en-US"/>
          </a:p>
        </p:txBody>
      </p:sp>
      <p:sp>
        <p:nvSpPr>
          <p:cNvPr id="5" name="頁尾版面配置區 4">
            <a:extLst>
              <a:ext uri="{FF2B5EF4-FFF2-40B4-BE49-F238E27FC236}">
                <a16:creationId xmlns:a16="http://schemas.microsoft.com/office/drawing/2014/main" id="{1EDFBC30-9D08-46DE-BAF9-81C666B934B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8D6D13F-EEB1-42F6-A1D9-13FD280D5840}"/>
              </a:ext>
            </a:extLst>
          </p:cNvPr>
          <p:cNvSpPr>
            <a:spLocks noGrp="1"/>
          </p:cNvSpPr>
          <p:nvPr>
            <p:ph type="sldNum" sz="quarter" idx="12"/>
          </p:nvPr>
        </p:nvSpPr>
        <p:spPr/>
        <p:txBody>
          <a:bodyPr/>
          <a:lstStyle/>
          <a:p>
            <a:fld id="{D122B0B9-7B5A-4E7C-B90D-A0EA07B70D84}" type="slidenum">
              <a:rPr lang="zh-TW" altLang="en-US" smtClean="0"/>
              <a:pPr/>
              <a:t>‹#›</a:t>
            </a:fld>
            <a:endParaRPr lang="zh-TW" altLang="en-US"/>
          </a:p>
        </p:txBody>
      </p:sp>
    </p:spTree>
    <p:extLst>
      <p:ext uri="{BB962C8B-B14F-4D97-AF65-F5344CB8AC3E}">
        <p14:creationId xmlns:p14="http://schemas.microsoft.com/office/powerpoint/2010/main" val="271543723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32018949-3282-45B5-B4E8-EFAE03C4BB71}"/>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85E50AA8-B82C-42C4-AA7A-ABF4A5A04206}"/>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685D721-A873-4A38-9246-DD73FF74AA3E}"/>
              </a:ext>
            </a:extLst>
          </p:cNvPr>
          <p:cNvSpPr>
            <a:spLocks noGrp="1"/>
          </p:cNvSpPr>
          <p:nvPr>
            <p:ph type="dt" sz="half" idx="10"/>
          </p:nvPr>
        </p:nvSpPr>
        <p:spPr/>
        <p:txBody>
          <a:bodyPr/>
          <a:lstStyle/>
          <a:p>
            <a:fld id="{772DD9E4-C093-4F54-836F-0EA8C8B68875}" type="datetime1">
              <a:rPr lang="zh-TW" altLang="en-US" smtClean="0"/>
              <a:t>2022/11/30</a:t>
            </a:fld>
            <a:endParaRPr lang="zh-TW" altLang="en-US"/>
          </a:p>
        </p:txBody>
      </p:sp>
      <p:sp>
        <p:nvSpPr>
          <p:cNvPr id="5" name="頁尾版面配置區 4">
            <a:extLst>
              <a:ext uri="{FF2B5EF4-FFF2-40B4-BE49-F238E27FC236}">
                <a16:creationId xmlns:a16="http://schemas.microsoft.com/office/drawing/2014/main" id="{E7111CB5-B931-44E7-A190-CCBAF5DBB7D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C7A4817-0366-4578-8ACC-F66084CB52B3}"/>
              </a:ext>
            </a:extLst>
          </p:cNvPr>
          <p:cNvSpPr>
            <a:spLocks noGrp="1"/>
          </p:cNvSpPr>
          <p:nvPr>
            <p:ph type="sldNum" sz="quarter" idx="12"/>
          </p:nvPr>
        </p:nvSpPr>
        <p:spPr/>
        <p:txBody>
          <a:bodyPr/>
          <a:lstStyle/>
          <a:p>
            <a:fld id="{D122B0B9-7B5A-4E7C-B90D-A0EA07B70D84}" type="slidenum">
              <a:rPr lang="zh-TW" altLang="en-US" smtClean="0"/>
              <a:pPr/>
              <a:t>‹#›</a:t>
            </a:fld>
            <a:endParaRPr lang="zh-TW" altLang="en-US"/>
          </a:p>
        </p:txBody>
      </p:sp>
    </p:spTree>
    <p:extLst>
      <p:ext uri="{BB962C8B-B14F-4D97-AF65-F5344CB8AC3E}">
        <p14:creationId xmlns:p14="http://schemas.microsoft.com/office/powerpoint/2010/main" val="59730963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p:nvPr/>
        </p:nvSpPr>
        <p:spPr>
          <a:xfrm flipH="1">
            <a:off x="3858000" y="0"/>
            <a:ext cx="8334000" cy="6858000"/>
          </a:xfrm>
          <a:prstGeom prst="rect">
            <a:avLst/>
          </a:prstGeom>
          <a:solidFill>
            <a:schemeClr val="accent1">
              <a:lumMod val="75000"/>
              <a:lumOff val="2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3"/>
          <p:cNvSpPr/>
          <p:nvPr/>
        </p:nvSpPr>
        <p:spPr>
          <a:xfrm rot="5400000">
            <a:off x="2703100" y="3330000"/>
            <a:ext cx="2319600" cy="198000"/>
          </a:xfrm>
          <a:prstGeom prst="roundRect">
            <a:avLst>
              <a:gd name="adj" fmla="val 50000"/>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3"/>
          <p:cNvSpPr txBox="1">
            <a:spLocks noGrp="1"/>
          </p:cNvSpPr>
          <p:nvPr>
            <p:ph type="title"/>
          </p:nvPr>
        </p:nvSpPr>
        <p:spPr>
          <a:xfrm flipH="1">
            <a:off x="5062233" y="2381900"/>
            <a:ext cx="4640000" cy="1122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1">
                <a:solidFill>
                  <a:schemeClr val="lt1"/>
                </a:solidFill>
              </a:defRPr>
            </a:lvl1pPr>
            <a:lvl2pPr lvl="1" algn="ctr" rtl="0">
              <a:spcBef>
                <a:spcPts val="0"/>
              </a:spcBef>
              <a:spcAft>
                <a:spcPts val="0"/>
              </a:spcAft>
              <a:buSzPts val="3600"/>
              <a:buNone/>
              <a:defRPr sz="4800" b="1"/>
            </a:lvl2pPr>
            <a:lvl3pPr lvl="2" algn="ctr" rtl="0">
              <a:spcBef>
                <a:spcPts val="0"/>
              </a:spcBef>
              <a:spcAft>
                <a:spcPts val="0"/>
              </a:spcAft>
              <a:buSzPts val="3600"/>
              <a:buNone/>
              <a:defRPr sz="4800" b="1"/>
            </a:lvl3pPr>
            <a:lvl4pPr lvl="3" algn="ctr" rtl="0">
              <a:spcBef>
                <a:spcPts val="0"/>
              </a:spcBef>
              <a:spcAft>
                <a:spcPts val="0"/>
              </a:spcAft>
              <a:buSzPts val="3600"/>
              <a:buNone/>
              <a:defRPr sz="4800" b="1"/>
            </a:lvl4pPr>
            <a:lvl5pPr lvl="4" algn="ctr" rtl="0">
              <a:spcBef>
                <a:spcPts val="0"/>
              </a:spcBef>
              <a:spcAft>
                <a:spcPts val="0"/>
              </a:spcAft>
              <a:buSzPts val="3600"/>
              <a:buNone/>
              <a:defRPr sz="4800" b="1"/>
            </a:lvl5pPr>
            <a:lvl6pPr lvl="5" algn="ctr" rtl="0">
              <a:spcBef>
                <a:spcPts val="0"/>
              </a:spcBef>
              <a:spcAft>
                <a:spcPts val="0"/>
              </a:spcAft>
              <a:buSzPts val="3600"/>
              <a:buNone/>
              <a:defRPr sz="4800" b="1"/>
            </a:lvl6pPr>
            <a:lvl7pPr lvl="6" algn="ctr" rtl="0">
              <a:spcBef>
                <a:spcPts val="0"/>
              </a:spcBef>
              <a:spcAft>
                <a:spcPts val="0"/>
              </a:spcAft>
              <a:buSzPts val="3600"/>
              <a:buNone/>
              <a:defRPr sz="4800" b="1"/>
            </a:lvl7pPr>
            <a:lvl8pPr lvl="7" algn="ctr" rtl="0">
              <a:spcBef>
                <a:spcPts val="0"/>
              </a:spcBef>
              <a:spcAft>
                <a:spcPts val="0"/>
              </a:spcAft>
              <a:buSzPts val="3600"/>
              <a:buNone/>
              <a:defRPr sz="4800" b="1"/>
            </a:lvl8pPr>
            <a:lvl9pPr lvl="8" algn="ctr" rtl="0">
              <a:spcBef>
                <a:spcPts val="0"/>
              </a:spcBef>
              <a:spcAft>
                <a:spcPts val="0"/>
              </a:spcAft>
              <a:buSzPts val="3600"/>
              <a:buNone/>
              <a:defRPr sz="4800" b="1"/>
            </a:lvl9pPr>
          </a:lstStyle>
          <a:p>
            <a:endParaRPr/>
          </a:p>
        </p:txBody>
      </p:sp>
      <p:sp>
        <p:nvSpPr>
          <p:cNvPr id="17" name="Google Shape;17;p3"/>
          <p:cNvSpPr txBox="1">
            <a:spLocks noGrp="1"/>
          </p:cNvSpPr>
          <p:nvPr>
            <p:ph type="title" idx="2" hasCustomPrompt="1"/>
          </p:nvPr>
        </p:nvSpPr>
        <p:spPr>
          <a:xfrm flipH="1">
            <a:off x="0" y="2683800"/>
            <a:ext cx="3858000" cy="14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10666" b="1"/>
            </a:lvl1pPr>
            <a:lvl2pPr lvl="1" algn="ctr" rtl="0">
              <a:spcBef>
                <a:spcPts val="0"/>
              </a:spcBef>
              <a:spcAft>
                <a:spcPts val="0"/>
              </a:spcAft>
              <a:buSzPts val="12000"/>
              <a:buNone/>
              <a:defRPr sz="16000" b="1"/>
            </a:lvl2pPr>
            <a:lvl3pPr lvl="2" algn="ctr" rtl="0">
              <a:spcBef>
                <a:spcPts val="0"/>
              </a:spcBef>
              <a:spcAft>
                <a:spcPts val="0"/>
              </a:spcAft>
              <a:buSzPts val="12000"/>
              <a:buNone/>
              <a:defRPr sz="16000" b="1"/>
            </a:lvl3pPr>
            <a:lvl4pPr lvl="3" algn="ctr" rtl="0">
              <a:spcBef>
                <a:spcPts val="0"/>
              </a:spcBef>
              <a:spcAft>
                <a:spcPts val="0"/>
              </a:spcAft>
              <a:buSzPts val="12000"/>
              <a:buNone/>
              <a:defRPr sz="16000" b="1"/>
            </a:lvl4pPr>
            <a:lvl5pPr lvl="4" algn="ctr" rtl="0">
              <a:spcBef>
                <a:spcPts val="0"/>
              </a:spcBef>
              <a:spcAft>
                <a:spcPts val="0"/>
              </a:spcAft>
              <a:buSzPts val="12000"/>
              <a:buNone/>
              <a:defRPr sz="16000" b="1"/>
            </a:lvl5pPr>
            <a:lvl6pPr lvl="5" algn="ctr" rtl="0">
              <a:spcBef>
                <a:spcPts val="0"/>
              </a:spcBef>
              <a:spcAft>
                <a:spcPts val="0"/>
              </a:spcAft>
              <a:buSzPts val="12000"/>
              <a:buNone/>
              <a:defRPr sz="16000" b="1"/>
            </a:lvl6pPr>
            <a:lvl7pPr lvl="6" algn="ctr" rtl="0">
              <a:spcBef>
                <a:spcPts val="0"/>
              </a:spcBef>
              <a:spcAft>
                <a:spcPts val="0"/>
              </a:spcAft>
              <a:buSzPts val="12000"/>
              <a:buNone/>
              <a:defRPr sz="16000" b="1"/>
            </a:lvl7pPr>
            <a:lvl8pPr lvl="7" algn="ctr" rtl="0">
              <a:spcBef>
                <a:spcPts val="0"/>
              </a:spcBef>
              <a:spcAft>
                <a:spcPts val="0"/>
              </a:spcAft>
              <a:buSzPts val="12000"/>
              <a:buNone/>
              <a:defRPr sz="16000" b="1"/>
            </a:lvl8pPr>
            <a:lvl9pPr lvl="8" algn="ctr" rtl="0">
              <a:spcBef>
                <a:spcPts val="0"/>
              </a:spcBef>
              <a:spcAft>
                <a:spcPts val="0"/>
              </a:spcAft>
              <a:buSzPts val="12000"/>
              <a:buNone/>
              <a:defRPr sz="16000" b="1"/>
            </a:lvl9pPr>
          </a:lstStyle>
          <a:p>
            <a:r>
              <a:t>xx%</a:t>
            </a:r>
          </a:p>
        </p:txBody>
      </p:sp>
      <p:sp>
        <p:nvSpPr>
          <p:cNvPr id="18" name="Google Shape;18;p3"/>
          <p:cNvSpPr txBox="1">
            <a:spLocks noGrp="1"/>
          </p:cNvSpPr>
          <p:nvPr>
            <p:ph type="subTitle" idx="1"/>
          </p:nvPr>
        </p:nvSpPr>
        <p:spPr>
          <a:xfrm flipH="1">
            <a:off x="5062233" y="3345543"/>
            <a:ext cx="4640000" cy="113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2667">
                <a:solidFill>
                  <a:schemeClr val="lt1"/>
                </a:solidFill>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 name="投影片編號版面配置區 1"/>
          <p:cNvSpPr>
            <a:spLocks noGrp="1"/>
          </p:cNvSpPr>
          <p:nvPr>
            <p:ph type="sldNum" sz="quarter" idx="4"/>
          </p:nvPr>
        </p:nvSpPr>
        <p:spPr>
          <a:xfrm>
            <a:off x="9398000" y="6383533"/>
            <a:ext cx="2743200" cy="366183"/>
          </a:xfrm>
          <a:prstGeom prst="rect">
            <a:avLst/>
          </a:prstGeom>
        </p:spPr>
        <p:txBody>
          <a:bodyPr vert="horz" lIns="91440" tIns="45720" rIns="91440" bIns="45720" rtlCol="0" anchor="ctr"/>
          <a:lstStyle>
            <a:lvl1pPr algn="r">
              <a:defRPr sz="1867">
                <a:solidFill>
                  <a:schemeClr val="bg1"/>
                </a:solidFill>
              </a:defRPr>
            </a:lvl1pPr>
          </a:lstStyle>
          <a:p>
            <a:fld id="{148A57D0-52C5-4041-9011-CEB09658E1B5}" type="slidenum">
              <a:rPr lang="zh-TW" altLang="en-US" smtClean="0"/>
              <a:pPr/>
              <a:t>‹#›</a:t>
            </a:fld>
            <a:endParaRPr lang="zh-TW" altLang="en-US"/>
          </a:p>
        </p:txBody>
      </p:sp>
    </p:spTree>
    <p:extLst>
      <p:ext uri="{BB962C8B-B14F-4D97-AF65-F5344CB8AC3E}">
        <p14:creationId xmlns:p14="http://schemas.microsoft.com/office/powerpoint/2010/main" val="1962784804"/>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userDrawn="1">
  <p:cSld name="Title and two columns">
    <p:spTree>
      <p:nvGrpSpPr>
        <p:cNvPr id="1" name="Shape 23"/>
        <p:cNvGrpSpPr/>
        <p:nvPr/>
      </p:nvGrpSpPr>
      <p:grpSpPr>
        <a:xfrm>
          <a:off x="0" y="0"/>
          <a:ext cx="0" cy="0"/>
          <a:chOff x="0" y="0"/>
          <a:chExt cx="0" cy="0"/>
        </a:xfrm>
      </p:grpSpPr>
      <p:sp>
        <p:nvSpPr>
          <p:cNvPr id="24" name="Google Shape;24;p5"/>
          <p:cNvSpPr/>
          <p:nvPr/>
        </p:nvSpPr>
        <p:spPr>
          <a:xfrm flipH="1">
            <a:off x="0" y="0"/>
            <a:ext cx="3860631" cy="6858000"/>
          </a:xfrm>
          <a:prstGeom prst="rect">
            <a:avLst/>
          </a:prstGeom>
          <a:solidFill>
            <a:schemeClr val="accent1">
              <a:lumMod val="75000"/>
              <a:lumOff val="25000"/>
            </a:schemeClr>
          </a:solidFill>
          <a:ln>
            <a:noFill/>
          </a:ln>
        </p:spPr>
        <p:txBody>
          <a:bodyPr spcFirstLastPara="1" vert="eaVert"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25;p5"/>
          <p:cNvSpPr txBox="1">
            <a:spLocks noGrp="1"/>
          </p:cNvSpPr>
          <p:nvPr>
            <p:ph type="title"/>
          </p:nvPr>
        </p:nvSpPr>
        <p:spPr>
          <a:xfrm>
            <a:off x="163235" y="103799"/>
            <a:ext cx="1017261" cy="6035983"/>
          </a:xfrm>
          <a:prstGeom prst="rect">
            <a:avLst/>
          </a:prstGeom>
        </p:spPr>
        <p:txBody>
          <a:bodyPr spcFirstLastPara="1" vert="eaVert" wrap="square" lIns="91425" tIns="91425" rIns="91425" bIns="91425" anchor="ctr" anchorCtr="0">
            <a:noAutofit/>
          </a:bodyPr>
          <a:lstStyle>
            <a:lvl1pPr lvl="0"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a:endParaRPr dirty="0"/>
          </a:p>
        </p:txBody>
      </p:sp>
      <p:sp>
        <p:nvSpPr>
          <p:cNvPr id="14" name="投影片編號版面配置區 1"/>
          <p:cNvSpPr>
            <a:spLocks noGrp="1"/>
          </p:cNvSpPr>
          <p:nvPr>
            <p:ph type="sldNum" sz="quarter" idx="4"/>
          </p:nvPr>
        </p:nvSpPr>
        <p:spPr>
          <a:xfrm>
            <a:off x="9398000" y="6383533"/>
            <a:ext cx="2743200" cy="366183"/>
          </a:xfrm>
          <a:prstGeom prst="rect">
            <a:avLst/>
          </a:prstGeom>
        </p:spPr>
        <p:txBody>
          <a:bodyPr vert="horz" lIns="91440" tIns="45720" rIns="91440" bIns="45720" rtlCol="0" anchor="ctr"/>
          <a:lstStyle>
            <a:lvl1pPr algn="r">
              <a:defRPr sz="1867">
                <a:solidFill>
                  <a:schemeClr val="tx2">
                    <a:lumMod val="25000"/>
                  </a:schemeClr>
                </a:solidFill>
              </a:defRPr>
            </a:lvl1pPr>
          </a:lstStyle>
          <a:p>
            <a:fld id="{148A57D0-52C5-4041-9011-CEB09658E1B5}" type="slidenum">
              <a:rPr lang="zh-TW" altLang="en-US" smtClean="0"/>
              <a:pPr/>
              <a:t>‹#›</a:t>
            </a:fld>
            <a:endParaRPr lang="zh-TW" altLang="en-US"/>
          </a:p>
        </p:txBody>
      </p:sp>
    </p:spTree>
    <p:extLst>
      <p:ext uri="{BB962C8B-B14F-4D97-AF65-F5344CB8AC3E}">
        <p14:creationId xmlns:p14="http://schemas.microsoft.com/office/powerpoint/2010/main" val="185586833"/>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5"/>
        <p:cNvGrpSpPr/>
        <p:nvPr/>
      </p:nvGrpSpPr>
      <p:grpSpPr>
        <a:xfrm>
          <a:off x="0" y="0"/>
          <a:ext cx="0" cy="0"/>
          <a:chOff x="0" y="0"/>
          <a:chExt cx="0" cy="0"/>
        </a:xfrm>
      </p:grpSpPr>
      <p:sp>
        <p:nvSpPr>
          <p:cNvPr id="56" name="Google Shape;56;p13"/>
          <p:cNvSpPr/>
          <p:nvPr/>
        </p:nvSpPr>
        <p:spPr>
          <a:xfrm>
            <a:off x="7889400" y="723433"/>
            <a:ext cx="912800" cy="195200"/>
          </a:xfrm>
          <a:prstGeom prst="roundRect">
            <a:avLst>
              <a:gd name="adj" fmla="val 50000"/>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13"/>
          <p:cNvSpPr/>
          <p:nvPr/>
        </p:nvSpPr>
        <p:spPr>
          <a:xfrm>
            <a:off x="7889400" y="3800433"/>
            <a:ext cx="912800" cy="195200"/>
          </a:xfrm>
          <a:prstGeom prst="roundRect">
            <a:avLst>
              <a:gd name="adj" fmla="val 50000"/>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13"/>
          <p:cNvSpPr/>
          <p:nvPr/>
        </p:nvSpPr>
        <p:spPr>
          <a:xfrm>
            <a:off x="4825267" y="723433"/>
            <a:ext cx="912800" cy="195200"/>
          </a:xfrm>
          <a:prstGeom prst="roundRect">
            <a:avLst>
              <a:gd name="adj" fmla="val 50000"/>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13"/>
          <p:cNvSpPr/>
          <p:nvPr/>
        </p:nvSpPr>
        <p:spPr>
          <a:xfrm>
            <a:off x="4830200" y="3800433"/>
            <a:ext cx="912800" cy="195200"/>
          </a:xfrm>
          <a:prstGeom prst="roundRect">
            <a:avLst>
              <a:gd name="adj" fmla="val 50000"/>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13"/>
          <p:cNvSpPr/>
          <p:nvPr/>
        </p:nvSpPr>
        <p:spPr>
          <a:xfrm flipH="1">
            <a:off x="-1" y="-106400"/>
            <a:ext cx="3860632" cy="7070800"/>
          </a:xfrm>
          <a:prstGeom prst="rect">
            <a:avLst/>
          </a:prstGeom>
          <a:solidFill>
            <a:schemeClr val="accent1">
              <a:lumMod val="75000"/>
              <a:lumOff val="2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13"/>
          <p:cNvSpPr txBox="1">
            <a:spLocks noGrp="1"/>
          </p:cNvSpPr>
          <p:nvPr>
            <p:ph type="title" hasCustomPrompt="1"/>
          </p:nvPr>
        </p:nvSpPr>
        <p:spPr>
          <a:xfrm>
            <a:off x="4690333" y="1260033"/>
            <a:ext cx="2803600" cy="5416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2000"/>
              <a:buNone/>
              <a:defRPr b="1">
                <a:solidFill>
                  <a:schemeClr val="dk2"/>
                </a:solidFill>
              </a:defRPr>
            </a:lvl1pPr>
            <a:lvl2pPr lvl="1" rtl="0">
              <a:lnSpc>
                <a:spcPct val="115000"/>
              </a:lnSpc>
              <a:spcBef>
                <a:spcPts val="0"/>
              </a:spcBef>
              <a:spcAft>
                <a:spcPts val="0"/>
              </a:spcAft>
              <a:buSzPts val="2000"/>
              <a:buNone/>
              <a:defRPr sz="2667"/>
            </a:lvl2pPr>
            <a:lvl3pPr lvl="2" rtl="0">
              <a:lnSpc>
                <a:spcPct val="115000"/>
              </a:lnSpc>
              <a:spcBef>
                <a:spcPts val="0"/>
              </a:spcBef>
              <a:spcAft>
                <a:spcPts val="0"/>
              </a:spcAft>
              <a:buSzPts val="2000"/>
              <a:buNone/>
              <a:defRPr sz="2667"/>
            </a:lvl3pPr>
            <a:lvl4pPr lvl="3" rtl="0">
              <a:lnSpc>
                <a:spcPct val="115000"/>
              </a:lnSpc>
              <a:spcBef>
                <a:spcPts val="0"/>
              </a:spcBef>
              <a:spcAft>
                <a:spcPts val="0"/>
              </a:spcAft>
              <a:buSzPts val="2000"/>
              <a:buNone/>
              <a:defRPr sz="2667"/>
            </a:lvl4pPr>
            <a:lvl5pPr lvl="4" rtl="0">
              <a:lnSpc>
                <a:spcPct val="115000"/>
              </a:lnSpc>
              <a:spcBef>
                <a:spcPts val="0"/>
              </a:spcBef>
              <a:spcAft>
                <a:spcPts val="0"/>
              </a:spcAft>
              <a:buSzPts val="2000"/>
              <a:buNone/>
              <a:defRPr sz="2667"/>
            </a:lvl5pPr>
            <a:lvl6pPr lvl="5" rtl="0">
              <a:lnSpc>
                <a:spcPct val="115000"/>
              </a:lnSpc>
              <a:spcBef>
                <a:spcPts val="0"/>
              </a:spcBef>
              <a:spcAft>
                <a:spcPts val="0"/>
              </a:spcAft>
              <a:buSzPts val="2000"/>
              <a:buNone/>
              <a:defRPr sz="2667"/>
            </a:lvl6pPr>
            <a:lvl7pPr lvl="6" rtl="0">
              <a:lnSpc>
                <a:spcPct val="115000"/>
              </a:lnSpc>
              <a:spcBef>
                <a:spcPts val="0"/>
              </a:spcBef>
              <a:spcAft>
                <a:spcPts val="0"/>
              </a:spcAft>
              <a:buSzPts val="2000"/>
              <a:buNone/>
              <a:defRPr sz="2667"/>
            </a:lvl7pPr>
            <a:lvl8pPr lvl="7" rtl="0">
              <a:lnSpc>
                <a:spcPct val="115000"/>
              </a:lnSpc>
              <a:spcBef>
                <a:spcPts val="0"/>
              </a:spcBef>
              <a:spcAft>
                <a:spcPts val="0"/>
              </a:spcAft>
              <a:buSzPts val="2000"/>
              <a:buNone/>
              <a:defRPr sz="2667"/>
            </a:lvl8pPr>
            <a:lvl9pPr lvl="8" rtl="0">
              <a:lnSpc>
                <a:spcPct val="115000"/>
              </a:lnSpc>
              <a:spcBef>
                <a:spcPts val="0"/>
              </a:spcBef>
              <a:spcAft>
                <a:spcPts val="0"/>
              </a:spcAft>
              <a:buSzPts val="2000"/>
              <a:buNone/>
              <a:defRPr sz="2667"/>
            </a:lvl9pPr>
          </a:lstStyle>
          <a:p>
            <a:r>
              <a:t>xx%</a:t>
            </a:r>
          </a:p>
        </p:txBody>
      </p:sp>
      <p:sp>
        <p:nvSpPr>
          <p:cNvPr id="62" name="Google Shape;62;p13"/>
          <p:cNvSpPr txBox="1">
            <a:spLocks noGrp="1"/>
          </p:cNvSpPr>
          <p:nvPr>
            <p:ph type="subTitle" idx="1"/>
          </p:nvPr>
        </p:nvSpPr>
        <p:spPr>
          <a:xfrm>
            <a:off x="4690333" y="1782233"/>
            <a:ext cx="2802400" cy="592400"/>
          </a:xfrm>
          <a:prstGeom prst="rect">
            <a:avLst/>
          </a:prstGeom>
        </p:spPr>
        <p:txBody>
          <a:bodyPr spcFirstLastPara="1" wrap="square" lIns="91425" tIns="91425" rIns="91425" bIns="91425" anchor="t" anchorCtr="0">
            <a:noAutofit/>
          </a:bodyPr>
          <a:lstStyle>
            <a:lvl1pPr marL="0" marR="0" lvl="0" indent="-169329" rtl="0">
              <a:lnSpc>
                <a:spcPct val="115000"/>
              </a:lnSpc>
              <a:spcBef>
                <a:spcPts val="0"/>
              </a:spcBef>
              <a:spcAft>
                <a:spcPts val="0"/>
              </a:spcAft>
              <a:buClr>
                <a:schemeClr val="dk1"/>
              </a:buClr>
              <a:buSzPts val="2000"/>
              <a:buNone/>
              <a:defRPr sz="2667"/>
            </a:lvl1pPr>
            <a:lvl2pPr lvl="1" rtl="0">
              <a:lnSpc>
                <a:spcPct val="115000"/>
              </a:lnSpc>
              <a:spcBef>
                <a:spcPts val="0"/>
              </a:spcBef>
              <a:spcAft>
                <a:spcPts val="0"/>
              </a:spcAft>
              <a:buSzPts val="1400"/>
              <a:buNone/>
              <a:defRPr/>
            </a:lvl2pPr>
            <a:lvl3pPr lvl="2" rtl="0">
              <a:lnSpc>
                <a:spcPct val="115000"/>
              </a:lnSpc>
              <a:spcBef>
                <a:spcPts val="2133"/>
              </a:spcBef>
              <a:spcAft>
                <a:spcPts val="0"/>
              </a:spcAft>
              <a:buSzPts val="1400"/>
              <a:buNone/>
              <a:defRPr/>
            </a:lvl3pPr>
            <a:lvl4pPr lvl="3" rtl="0">
              <a:lnSpc>
                <a:spcPct val="115000"/>
              </a:lnSpc>
              <a:spcBef>
                <a:spcPts val="2133"/>
              </a:spcBef>
              <a:spcAft>
                <a:spcPts val="0"/>
              </a:spcAft>
              <a:buSzPts val="1400"/>
              <a:buNone/>
              <a:defRPr/>
            </a:lvl4pPr>
            <a:lvl5pPr lvl="4" rtl="0">
              <a:lnSpc>
                <a:spcPct val="115000"/>
              </a:lnSpc>
              <a:spcBef>
                <a:spcPts val="2133"/>
              </a:spcBef>
              <a:spcAft>
                <a:spcPts val="0"/>
              </a:spcAft>
              <a:buSzPts val="1400"/>
              <a:buNone/>
              <a:defRPr/>
            </a:lvl5pPr>
            <a:lvl6pPr lvl="5" rtl="0">
              <a:lnSpc>
                <a:spcPct val="115000"/>
              </a:lnSpc>
              <a:spcBef>
                <a:spcPts val="2133"/>
              </a:spcBef>
              <a:spcAft>
                <a:spcPts val="0"/>
              </a:spcAft>
              <a:buSzPts val="1400"/>
              <a:buNone/>
              <a:defRPr/>
            </a:lvl6pPr>
            <a:lvl7pPr lvl="6" rtl="0">
              <a:lnSpc>
                <a:spcPct val="115000"/>
              </a:lnSpc>
              <a:spcBef>
                <a:spcPts val="2133"/>
              </a:spcBef>
              <a:spcAft>
                <a:spcPts val="0"/>
              </a:spcAft>
              <a:buSzPts val="1400"/>
              <a:buNone/>
              <a:defRPr/>
            </a:lvl7pPr>
            <a:lvl8pPr lvl="7" rtl="0">
              <a:lnSpc>
                <a:spcPct val="115000"/>
              </a:lnSpc>
              <a:spcBef>
                <a:spcPts val="2133"/>
              </a:spcBef>
              <a:spcAft>
                <a:spcPts val="0"/>
              </a:spcAft>
              <a:buSzPts val="1400"/>
              <a:buNone/>
              <a:defRPr/>
            </a:lvl8pPr>
            <a:lvl9pPr lvl="8" rtl="0">
              <a:lnSpc>
                <a:spcPct val="115000"/>
              </a:lnSpc>
              <a:spcBef>
                <a:spcPts val="2133"/>
              </a:spcBef>
              <a:spcAft>
                <a:spcPts val="2133"/>
              </a:spcAft>
              <a:buSzPts val="1400"/>
              <a:buNone/>
              <a:defRPr/>
            </a:lvl9pPr>
          </a:lstStyle>
          <a:p>
            <a:endParaRPr/>
          </a:p>
        </p:txBody>
      </p:sp>
      <p:sp>
        <p:nvSpPr>
          <p:cNvPr id="63" name="Google Shape;63;p13"/>
          <p:cNvSpPr txBox="1">
            <a:spLocks noGrp="1"/>
          </p:cNvSpPr>
          <p:nvPr>
            <p:ph type="subTitle" idx="2"/>
          </p:nvPr>
        </p:nvSpPr>
        <p:spPr>
          <a:xfrm>
            <a:off x="4690333" y="2377600"/>
            <a:ext cx="2804400" cy="960000"/>
          </a:xfrm>
          <a:prstGeom prst="rect">
            <a:avLst/>
          </a:prstGeom>
        </p:spPr>
        <p:txBody>
          <a:bodyPr spcFirstLastPara="1" wrap="square" lIns="91425" tIns="91425" rIns="91425" bIns="91425" anchor="t" anchorCtr="0">
            <a:noAutofit/>
          </a:bodyPr>
          <a:lstStyle>
            <a:lvl1pPr marL="0" marR="0" lvl="0" indent="-11853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2133"/>
              </a:spcBef>
              <a:spcAft>
                <a:spcPts val="0"/>
              </a:spcAft>
              <a:buSzPts val="1400"/>
              <a:buNone/>
              <a:defRPr/>
            </a:lvl3pPr>
            <a:lvl4pPr lvl="3" rtl="0">
              <a:lnSpc>
                <a:spcPct val="115000"/>
              </a:lnSpc>
              <a:spcBef>
                <a:spcPts val="2133"/>
              </a:spcBef>
              <a:spcAft>
                <a:spcPts val="0"/>
              </a:spcAft>
              <a:buSzPts val="1400"/>
              <a:buNone/>
              <a:defRPr/>
            </a:lvl4pPr>
            <a:lvl5pPr lvl="4" rtl="0">
              <a:lnSpc>
                <a:spcPct val="115000"/>
              </a:lnSpc>
              <a:spcBef>
                <a:spcPts val="2133"/>
              </a:spcBef>
              <a:spcAft>
                <a:spcPts val="0"/>
              </a:spcAft>
              <a:buSzPts val="1400"/>
              <a:buNone/>
              <a:defRPr/>
            </a:lvl5pPr>
            <a:lvl6pPr lvl="5" rtl="0">
              <a:lnSpc>
                <a:spcPct val="115000"/>
              </a:lnSpc>
              <a:spcBef>
                <a:spcPts val="2133"/>
              </a:spcBef>
              <a:spcAft>
                <a:spcPts val="0"/>
              </a:spcAft>
              <a:buSzPts val="1400"/>
              <a:buNone/>
              <a:defRPr/>
            </a:lvl6pPr>
            <a:lvl7pPr lvl="6" rtl="0">
              <a:lnSpc>
                <a:spcPct val="115000"/>
              </a:lnSpc>
              <a:spcBef>
                <a:spcPts val="2133"/>
              </a:spcBef>
              <a:spcAft>
                <a:spcPts val="0"/>
              </a:spcAft>
              <a:buSzPts val="1400"/>
              <a:buNone/>
              <a:defRPr/>
            </a:lvl7pPr>
            <a:lvl8pPr lvl="7" rtl="0">
              <a:lnSpc>
                <a:spcPct val="115000"/>
              </a:lnSpc>
              <a:spcBef>
                <a:spcPts val="2133"/>
              </a:spcBef>
              <a:spcAft>
                <a:spcPts val="0"/>
              </a:spcAft>
              <a:buSzPts val="1400"/>
              <a:buNone/>
              <a:defRPr/>
            </a:lvl8pPr>
            <a:lvl9pPr lvl="8" rtl="0">
              <a:lnSpc>
                <a:spcPct val="115000"/>
              </a:lnSpc>
              <a:spcBef>
                <a:spcPts val="2133"/>
              </a:spcBef>
              <a:spcAft>
                <a:spcPts val="2133"/>
              </a:spcAft>
              <a:buSzPts val="1400"/>
              <a:buNone/>
              <a:defRPr/>
            </a:lvl9pPr>
          </a:lstStyle>
          <a:p>
            <a:endParaRPr/>
          </a:p>
        </p:txBody>
      </p:sp>
      <p:sp>
        <p:nvSpPr>
          <p:cNvPr id="64" name="Google Shape;64;p13"/>
          <p:cNvSpPr txBox="1">
            <a:spLocks noGrp="1"/>
          </p:cNvSpPr>
          <p:nvPr>
            <p:ph type="title" idx="3"/>
          </p:nvPr>
        </p:nvSpPr>
        <p:spPr>
          <a:xfrm>
            <a:off x="839833" y="2283000"/>
            <a:ext cx="2914000" cy="22920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a:endParaRPr/>
          </a:p>
        </p:txBody>
      </p:sp>
      <p:sp>
        <p:nvSpPr>
          <p:cNvPr id="65" name="Google Shape;65;p13"/>
          <p:cNvSpPr txBox="1">
            <a:spLocks noGrp="1"/>
          </p:cNvSpPr>
          <p:nvPr>
            <p:ph type="title" idx="4" hasCustomPrompt="1"/>
          </p:nvPr>
        </p:nvSpPr>
        <p:spPr>
          <a:xfrm>
            <a:off x="7754133" y="1260033"/>
            <a:ext cx="2800800" cy="5416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2000"/>
              <a:buNone/>
              <a:defRPr b="1">
                <a:solidFill>
                  <a:schemeClr val="dk2"/>
                </a:solidFill>
              </a:defRPr>
            </a:lvl1pPr>
            <a:lvl2pPr lvl="1" rtl="0">
              <a:lnSpc>
                <a:spcPct val="115000"/>
              </a:lnSpc>
              <a:spcBef>
                <a:spcPts val="0"/>
              </a:spcBef>
              <a:spcAft>
                <a:spcPts val="0"/>
              </a:spcAft>
              <a:buSzPts val="2000"/>
              <a:buNone/>
              <a:defRPr sz="2667"/>
            </a:lvl2pPr>
            <a:lvl3pPr lvl="2" rtl="0">
              <a:lnSpc>
                <a:spcPct val="115000"/>
              </a:lnSpc>
              <a:spcBef>
                <a:spcPts val="0"/>
              </a:spcBef>
              <a:spcAft>
                <a:spcPts val="0"/>
              </a:spcAft>
              <a:buSzPts val="2000"/>
              <a:buNone/>
              <a:defRPr sz="2667"/>
            </a:lvl3pPr>
            <a:lvl4pPr lvl="3" rtl="0">
              <a:lnSpc>
                <a:spcPct val="115000"/>
              </a:lnSpc>
              <a:spcBef>
                <a:spcPts val="0"/>
              </a:spcBef>
              <a:spcAft>
                <a:spcPts val="0"/>
              </a:spcAft>
              <a:buSzPts val="2000"/>
              <a:buNone/>
              <a:defRPr sz="2667"/>
            </a:lvl4pPr>
            <a:lvl5pPr lvl="4" rtl="0">
              <a:lnSpc>
                <a:spcPct val="115000"/>
              </a:lnSpc>
              <a:spcBef>
                <a:spcPts val="0"/>
              </a:spcBef>
              <a:spcAft>
                <a:spcPts val="0"/>
              </a:spcAft>
              <a:buSzPts val="2000"/>
              <a:buNone/>
              <a:defRPr sz="2667"/>
            </a:lvl5pPr>
            <a:lvl6pPr lvl="5" rtl="0">
              <a:lnSpc>
                <a:spcPct val="115000"/>
              </a:lnSpc>
              <a:spcBef>
                <a:spcPts val="0"/>
              </a:spcBef>
              <a:spcAft>
                <a:spcPts val="0"/>
              </a:spcAft>
              <a:buSzPts val="2000"/>
              <a:buNone/>
              <a:defRPr sz="2667"/>
            </a:lvl6pPr>
            <a:lvl7pPr lvl="6" rtl="0">
              <a:lnSpc>
                <a:spcPct val="115000"/>
              </a:lnSpc>
              <a:spcBef>
                <a:spcPts val="0"/>
              </a:spcBef>
              <a:spcAft>
                <a:spcPts val="0"/>
              </a:spcAft>
              <a:buSzPts val="2000"/>
              <a:buNone/>
              <a:defRPr sz="2667"/>
            </a:lvl7pPr>
            <a:lvl8pPr lvl="7" rtl="0">
              <a:lnSpc>
                <a:spcPct val="115000"/>
              </a:lnSpc>
              <a:spcBef>
                <a:spcPts val="0"/>
              </a:spcBef>
              <a:spcAft>
                <a:spcPts val="0"/>
              </a:spcAft>
              <a:buSzPts val="2000"/>
              <a:buNone/>
              <a:defRPr sz="2667"/>
            </a:lvl8pPr>
            <a:lvl9pPr lvl="8" rtl="0">
              <a:lnSpc>
                <a:spcPct val="115000"/>
              </a:lnSpc>
              <a:spcBef>
                <a:spcPts val="0"/>
              </a:spcBef>
              <a:spcAft>
                <a:spcPts val="0"/>
              </a:spcAft>
              <a:buSzPts val="2000"/>
              <a:buNone/>
              <a:defRPr sz="2667"/>
            </a:lvl9pPr>
          </a:lstStyle>
          <a:p>
            <a:r>
              <a:t>xx%</a:t>
            </a:r>
          </a:p>
        </p:txBody>
      </p:sp>
      <p:sp>
        <p:nvSpPr>
          <p:cNvPr id="66" name="Google Shape;66;p13"/>
          <p:cNvSpPr txBox="1">
            <a:spLocks noGrp="1"/>
          </p:cNvSpPr>
          <p:nvPr>
            <p:ph type="subTitle" idx="5"/>
          </p:nvPr>
        </p:nvSpPr>
        <p:spPr>
          <a:xfrm>
            <a:off x="7754133" y="1782233"/>
            <a:ext cx="2799600" cy="592400"/>
          </a:xfrm>
          <a:prstGeom prst="rect">
            <a:avLst/>
          </a:prstGeom>
        </p:spPr>
        <p:txBody>
          <a:bodyPr spcFirstLastPara="1" wrap="square" lIns="91425" tIns="91425" rIns="91425" bIns="91425" anchor="t" anchorCtr="0">
            <a:noAutofit/>
          </a:bodyPr>
          <a:lstStyle>
            <a:lvl1pPr marL="0" marR="0" lvl="0" indent="-169329" rtl="0">
              <a:lnSpc>
                <a:spcPct val="115000"/>
              </a:lnSpc>
              <a:spcBef>
                <a:spcPts val="0"/>
              </a:spcBef>
              <a:spcAft>
                <a:spcPts val="0"/>
              </a:spcAft>
              <a:buClr>
                <a:schemeClr val="dk1"/>
              </a:buClr>
              <a:buSzPts val="2000"/>
              <a:buNone/>
              <a:defRPr sz="2667"/>
            </a:lvl1pPr>
            <a:lvl2pPr lvl="1" rtl="0">
              <a:lnSpc>
                <a:spcPct val="115000"/>
              </a:lnSpc>
              <a:spcBef>
                <a:spcPts val="0"/>
              </a:spcBef>
              <a:spcAft>
                <a:spcPts val="0"/>
              </a:spcAft>
              <a:buSzPts val="1400"/>
              <a:buNone/>
              <a:defRPr/>
            </a:lvl2pPr>
            <a:lvl3pPr lvl="2" rtl="0">
              <a:lnSpc>
                <a:spcPct val="115000"/>
              </a:lnSpc>
              <a:spcBef>
                <a:spcPts val="2133"/>
              </a:spcBef>
              <a:spcAft>
                <a:spcPts val="0"/>
              </a:spcAft>
              <a:buSzPts val="1400"/>
              <a:buNone/>
              <a:defRPr/>
            </a:lvl3pPr>
            <a:lvl4pPr lvl="3" rtl="0">
              <a:lnSpc>
                <a:spcPct val="115000"/>
              </a:lnSpc>
              <a:spcBef>
                <a:spcPts val="2133"/>
              </a:spcBef>
              <a:spcAft>
                <a:spcPts val="0"/>
              </a:spcAft>
              <a:buSzPts val="1400"/>
              <a:buNone/>
              <a:defRPr/>
            </a:lvl4pPr>
            <a:lvl5pPr lvl="4" rtl="0">
              <a:lnSpc>
                <a:spcPct val="115000"/>
              </a:lnSpc>
              <a:spcBef>
                <a:spcPts val="2133"/>
              </a:spcBef>
              <a:spcAft>
                <a:spcPts val="0"/>
              </a:spcAft>
              <a:buSzPts val="1400"/>
              <a:buNone/>
              <a:defRPr/>
            </a:lvl5pPr>
            <a:lvl6pPr lvl="5" rtl="0">
              <a:lnSpc>
                <a:spcPct val="115000"/>
              </a:lnSpc>
              <a:spcBef>
                <a:spcPts val="2133"/>
              </a:spcBef>
              <a:spcAft>
                <a:spcPts val="0"/>
              </a:spcAft>
              <a:buSzPts val="1400"/>
              <a:buNone/>
              <a:defRPr/>
            </a:lvl6pPr>
            <a:lvl7pPr lvl="6" rtl="0">
              <a:lnSpc>
                <a:spcPct val="115000"/>
              </a:lnSpc>
              <a:spcBef>
                <a:spcPts val="2133"/>
              </a:spcBef>
              <a:spcAft>
                <a:spcPts val="0"/>
              </a:spcAft>
              <a:buSzPts val="1400"/>
              <a:buNone/>
              <a:defRPr/>
            </a:lvl7pPr>
            <a:lvl8pPr lvl="7" rtl="0">
              <a:lnSpc>
                <a:spcPct val="115000"/>
              </a:lnSpc>
              <a:spcBef>
                <a:spcPts val="2133"/>
              </a:spcBef>
              <a:spcAft>
                <a:spcPts val="0"/>
              </a:spcAft>
              <a:buSzPts val="1400"/>
              <a:buNone/>
              <a:defRPr/>
            </a:lvl8pPr>
            <a:lvl9pPr lvl="8" rtl="0">
              <a:lnSpc>
                <a:spcPct val="115000"/>
              </a:lnSpc>
              <a:spcBef>
                <a:spcPts val="2133"/>
              </a:spcBef>
              <a:spcAft>
                <a:spcPts val="2133"/>
              </a:spcAft>
              <a:buSzPts val="1400"/>
              <a:buNone/>
              <a:defRPr/>
            </a:lvl9pPr>
          </a:lstStyle>
          <a:p>
            <a:endParaRPr/>
          </a:p>
        </p:txBody>
      </p:sp>
      <p:sp>
        <p:nvSpPr>
          <p:cNvPr id="67" name="Google Shape;67;p13"/>
          <p:cNvSpPr txBox="1">
            <a:spLocks noGrp="1"/>
          </p:cNvSpPr>
          <p:nvPr>
            <p:ph type="subTitle" idx="6"/>
          </p:nvPr>
        </p:nvSpPr>
        <p:spPr>
          <a:xfrm>
            <a:off x="7754133" y="2377600"/>
            <a:ext cx="2804400" cy="960000"/>
          </a:xfrm>
          <a:prstGeom prst="rect">
            <a:avLst/>
          </a:prstGeom>
        </p:spPr>
        <p:txBody>
          <a:bodyPr spcFirstLastPara="1" wrap="square" lIns="91425" tIns="91425" rIns="91425" bIns="91425" anchor="t" anchorCtr="0">
            <a:noAutofit/>
          </a:bodyPr>
          <a:lstStyle>
            <a:lvl1pPr marL="0" marR="0" lvl="0" indent="-11853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2133"/>
              </a:spcBef>
              <a:spcAft>
                <a:spcPts val="0"/>
              </a:spcAft>
              <a:buSzPts val="1400"/>
              <a:buNone/>
              <a:defRPr/>
            </a:lvl3pPr>
            <a:lvl4pPr lvl="3" rtl="0">
              <a:lnSpc>
                <a:spcPct val="115000"/>
              </a:lnSpc>
              <a:spcBef>
                <a:spcPts val="2133"/>
              </a:spcBef>
              <a:spcAft>
                <a:spcPts val="0"/>
              </a:spcAft>
              <a:buSzPts val="1400"/>
              <a:buNone/>
              <a:defRPr/>
            </a:lvl4pPr>
            <a:lvl5pPr lvl="4" rtl="0">
              <a:lnSpc>
                <a:spcPct val="115000"/>
              </a:lnSpc>
              <a:spcBef>
                <a:spcPts val="2133"/>
              </a:spcBef>
              <a:spcAft>
                <a:spcPts val="0"/>
              </a:spcAft>
              <a:buSzPts val="1400"/>
              <a:buNone/>
              <a:defRPr/>
            </a:lvl5pPr>
            <a:lvl6pPr lvl="5" rtl="0">
              <a:lnSpc>
                <a:spcPct val="115000"/>
              </a:lnSpc>
              <a:spcBef>
                <a:spcPts val="2133"/>
              </a:spcBef>
              <a:spcAft>
                <a:spcPts val="0"/>
              </a:spcAft>
              <a:buSzPts val="1400"/>
              <a:buNone/>
              <a:defRPr/>
            </a:lvl6pPr>
            <a:lvl7pPr lvl="6" rtl="0">
              <a:lnSpc>
                <a:spcPct val="115000"/>
              </a:lnSpc>
              <a:spcBef>
                <a:spcPts val="2133"/>
              </a:spcBef>
              <a:spcAft>
                <a:spcPts val="0"/>
              </a:spcAft>
              <a:buSzPts val="1400"/>
              <a:buNone/>
              <a:defRPr/>
            </a:lvl7pPr>
            <a:lvl8pPr lvl="7" rtl="0">
              <a:lnSpc>
                <a:spcPct val="115000"/>
              </a:lnSpc>
              <a:spcBef>
                <a:spcPts val="2133"/>
              </a:spcBef>
              <a:spcAft>
                <a:spcPts val="0"/>
              </a:spcAft>
              <a:buSzPts val="1400"/>
              <a:buNone/>
              <a:defRPr/>
            </a:lvl8pPr>
            <a:lvl9pPr lvl="8" rtl="0">
              <a:lnSpc>
                <a:spcPct val="115000"/>
              </a:lnSpc>
              <a:spcBef>
                <a:spcPts val="2133"/>
              </a:spcBef>
              <a:spcAft>
                <a:spcPts val="2133"/>
              </a:spcAft>
              <a:buSzPts val="1400"/>
              <a:buNone/>
              <a:defRPr/>
            </a:lvl9pPr>
          </a:lstStyle>
          <a:p>
            <a:endParaRPr/>
          </a:p>
        </p:txBody>
      </p:sp>
      <p:sp>
        <p:nvSpPr>
          <p:cNvPr id="68" name="Google Shape;68;p13"/>
          <p:cNvSpPr txBox="1">
            <a:spLocks noGrp="1"/>
          </p:cNvSpPr>
          <p:nvPr>
            <p:ph type="title" idx="7" hasCustomPrompt="1"/>
          </p:nvPr>
        </p:nvSpPr>
        <p:spPr>
          <a:xfrm>
            <a:off x="4690333" y="4332167"/>
            <a:ext cx="2802800" cy="5416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2000"/>
              <a:buNone/>
              <a:defRPr b="1">
                <a:solidFill>
                  <a:schemeClr val="dk2"/>
                </a:solidFill>
              </a:defRPr>
            </a:lvl1pPr>
            <a:lvl2pPr lvl="1" rtl="0">
              <a:lnSpc>
                <a:spcPct val="115000"/>
              </a:lnSpc>
              <a:spcBef>
                <a:spcPts val="0"/>
              </a:spcBef>
              <a:spcAft>
                <a:spcPts val="0"/>
              </a:spcAft>
              <a:buSzPts val="2000"/>
              <a:buNone/>
              <a:defRPr sz="2667"/>
            </a:lvl2pPr>
            <a:lvl3pPr lvl="2" rtl="0">
              <a:lnSpc>
                <a:spcPct val="115000"/>
              </a:lnSpc>
              <a:spcBef>
                <a:spcPts val="0"/>
              </a:spcBef>
              <a:spcAft>
                <a:spcPts val="0"/>
              </a:spcAft>
              <a:buSzPts val="2000"/>
              <a:buNone/>
              <a:defRPr sz="2667"/>
            </a:lvl3pPr>
            <a:lvl4pPr lvl="3" rtl="0">
              <a:lnSpc>
                <a:spcPct val="115000"/>
              </a:lnSpc>
              <a:spcBef>
                <a:spcPts val="0"/>
              </a:spcBef>
              <a:spcAft>
                <a:spcPts val="0"/>
              </a:spcAft>
              <a:buSzPts val="2000"/>
              <a:buNone/>
              <a:defRPr sz="2667"/>
            </a:lvl4pPr>
            <a:lvl5pPr lvl="4" rtl="0">
              <a:lnSpc>
                <a:spcPct val="115000"/>
              </a:lnSpc>
              <a:spcBef>
                <a:spcPts val="0"/>
              </a:spcBef>
              <a:spcAft>
                <a:spcPts val="0"/>
              </a:spcAft>
              <a:buSzPts val="2000"/>
              <a:buNone/>
              <a:defRPr sz="2667"/>
            </a:lvl5pPr>
            <a:lvl6pPr lvl="5" rtl="0">
              <a:lnSpc>
                <a:spcPct val="115000"/>
              </a:lnSpc>
              <a:spcBef>
                <a:spcPts val="0"/>
              </a:spcBef>
              <a:spcAft>
                <a:spcPts val="0"/>
              </a:spcAft>
              <a:buSzPts val="2000"/>
              <a:buNone/>
              <a:defRPr sz="2667"/>
            </a:lvl6pPr>
            <a:lvl7pPr lvl="6" rtl="0">
              <a:lnSpc>
                <a:spcPct val="115000"/>
              </a:lnSpc>
              <a:spcBef>
                <a:spcPts val="0"/>
              </a:spcBef>
              <a:spcAft>
                <a:spcPts val="0"/>
              </a:spcAft>
              <a:buSzPts val="2000"/>
              <a:buNone/>
              <a:defRPr sz="2667"/>
            </a:lvl7pPr>
            <a:lvl8pPr lvl="7" rtl="0">
              <a:lnSpc>
                <a:spcPct val="115000"/>
              </a:lnSpc>
              <a:spcBef>
                <a:spcPts val="0"/>
              </a:spcBef>
              <a:spcAft>
                <a:spcPts val="0"/>
              </a:spcAft>
              <a:buSzPts val="2000"/>
              <a:buNone/>
              <a:defRPr sz="2667"/>
            </a:lvl8pPr>
            <a:lvl9pPr lvl="8" rtl="0">
              <a:lnSpc>
                <a:spcPct val="115000"/>
              </a:lnSpc>
              <a:spcBef>
                <a:spcPts val="0"/>
              </a:spcBef>
              <a:spcAft>
                <a:spcPts val="0"/>
              </a:spcAft>
              <a:buSzPts val="2000"/>
              <a:buNone/>
              <a:defRPr sz="2667"/>
            </a:lvl9pPr>
          </a:lstStyle>
          <a:p>
            <a:r>
              <a:t>xx%</a:t>
            </a:r>
          </a:p>
        </p:txBody>
      </p:sp>
      <p:sp>
        <p:nvSpPr>
          <p:cNvPr id="69" name="Google Shape;69;p13"/>
          <p:cNvSpPr txBox="1">
            <a:spLocks noGrp="1"/>
          </p:cNvSpPr>
          <p:nvPr>
            <p:ph type="subTitle" idx="8"/>
          </p:nvPr>
        </p:nvSpPr>
        <p:spPr>
          <a:xfrm>
            <a:off x="4690333" y="4848367"/>
            <a:ext cx="2801600" cy="592400"/>
          </a:xfrm>
          <a:prstGeom prst="rect">
            <a:avLst/>
          </a:prstGeom>
        </p:spPr>
        <p:txBody>
          <a:bodyPr spcFirstLastPara="1" wrap="square" lIns="91425" tIns="91425" rIns="91425" bIns="91425" anchor="t" anchorCtr="0">
            <a:noAutofit/>
          </a:bodyPr>
          <a:lstStyle>
            <a:lvl1pPr marL="0" marR="0" lvl="0" indent="-169329" rtl="0">
              <a:lnSpc>
                <a:spcPct val="115000"/>
              </a:lnSpc>
              <a:spcBef>
                <a:spcPts val="0"/>
              </a:spcBef>
              <a:spcAft>
                <a:spcPts val="0"/>
              </a:spcAft>
              <a:buClr>
                <a:schemeClr val="dk1"/>
              </a:buClr>
              <a:buSzPts val="2000"/>
              <a:buNone/>
              <a:defRPr sz="2667"/>
            </a:lvl1pPr>
            <a:lvl2pPr lvl="1" rtl="0">
              <a:lnSpc>
                <a:spcPct val="115000"/>
              </a:lnSpc>
              <a:spcBef>
                <a:spcPts val="0"/>
              </a:spcBef>
              <a:spcAft>
                <a:spcPts val="0"/>
              </a:spcAft>
              <a:buSzPts val="1400"/>
              <a:buNone/>
              <a:defRPr/>
            </a:lvl2pPr>
            <a:lvl3pPr lvl="2" rtl="0">
              <a:lnSpc>
                <a:spcPct val="115000"/>
              </a:lnSpc>
              <a:spcBef>
                <a:spcPts val="2133"/>
              </a:spcBef>
              <a:spcAft>
                <a:spcPts val="0"/>
              </a:spcAft>
              <a:buSzPts val="1400"/>
              <a:buNone/>
              <a:defRPr/>
            </a:lvl3pPr>
            <a:lvl4pPr lvl="3" rtl="0">
              <a:lnSpc>
                <a:spcPct val="115000"/>
              </a:lnSpc>
              <a:spcBef>
                <a:spcPts val="2133"/>
              </a:spcBef>
              <a:spcAft>
                <a:spcPts val="0"/>
              </a:spcAft>
              <a:buSzPts val="1400"/>
              <a:buNone/>
              <a:defRPr/>
            </a:lvl4pPr>
            <a:lvl5pPr lvl="4" rtl="0">
              <a:lnSpc>
                <a:spcPct val="115000"/>
              </a:lnSpc>
              <a:spcBef>
                <a:spcPts val="2133"/>
              </a:spcBef>
              <a:spcAft>
                <a:spcPts val="0"/>
              </a:spcAft>
              <a:buSzPts val="1400"/>
              <a:buNone/>
              <a:defRPr/>
            </a:lvl5pPr>
            <a:lvl6pPr lvl="5" rtl="0">
              <a:lnSpc>
                <a:spcPct val="115000"/>
              </a:lnSpc>
              <a:spcBef>
                <a:spcPts val="2133"/>
              </a:spcBef>
              <a:spcAft>
                <a:spcPts val="0"/>
              </a:spcAft>
              <a:buSzPts val="1400"/>
              <a:buNone/>
              <a:defRPr/>
            </a:lvl6pPr>
            <a:lvl7pPr lvl="6" rtl="0">
              <a:lnSpc>
                <a:spcPct val="115000"/>
              </a:lnSpc>
              <a:spcBef>
                <a:spcPts val="2133"/>
              </a:spcBef>
              <a:spcAft>
                <a:spcPts val="0"/>
              </a:spcAft>
              <a:buSzPts val="1400"/>
              <a:buNone/>
              <a:defRPr/>
            </a:lvl7pPr>
            <a:lvl8pPr lvl="7" rtl="0">
              <a:lnSpc>
                <a:spcPct val="115000"/>
              </a:lnSpc>
              <a:spcBef>
                <a:spcPts val="2133"/>
              </a:spcBef>
              <a:spcAft>
                <a:spcPts val="0"/>
              </a:spcAft>
              <a:buSzPts val="1400"/>
              <a:buNone/>
              <a:defRPr/>
            </a:lvl8pPr>
            <a:lvl9pPr lvl="8" rtl="0">
              <a:lnSpc>
                <a:spcPct val="115000"/>
              </a:lnSpc>
              <a:spcBef>
                <a:spcPts val="2133"/>
              </a:spcBef>
              <a:spcAft>
                <a:spcPts val="2133"/>
              </a:spcAft>
              <a:buSzPts val="1400"/>
              <a:buNone/>
              <a:defRPr/>
            </a:lvl9pPr>
          </a:lstStyle>
          <a:p>
            <a:endParaRPr/>
          </a:p>
        </p:txBody>
      </p:sp>
      <p:sp>
        <p:nvSpPr>
          <p:cNvPr id="70" name="Google Shape;70;p13"/>
          <p:cNvSpPr txBox="1">
            <a:spLocks noGrp="1"/>
          </p:cNvSpPr>
          <p:nvPr>
            <p:ph type="subTitle" idx="9"/>
          </p:nvPr>
        </p:nvSpPr>
        <p:spPr>
          <a:xfrm>
            <a:off x="4690333" y="5435667"/>
            <a:ext cx="2804400" cy="960000"/>
          </a:xfrm>
          <a:prstGeom prst="rect">
            <a:avLst/>
          </a:prstGeom>
        </p:spPr>
        <p:txBody>
          <a:bodyPr spcFirstLastPara="1" wrap="square" lIns="91425" tIns="91425" rIns="91425" bIns="91425" anchor="t" anchorCtr="0">
            <a:noAutofit/>
          </a:bodyPr>
          <a:lstStyle>
            <a:lvl1pPr marL="0" marR="0" lvl="0" indent="-11853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2133"/>
              </a:spcBef>
              <a:spcAft>
                <a:spcPts val="0"/>
              </a:spcAft>
              <a:buSzPts val="1400"/>
              <a:buNone/>
              <a:defRPr/>
            </a:lvl3pPr>
            <a:lvl4pPr lvl="3" rtl="0">
              <a:lnSpc>
                <a:spcPct val="115000"/>
              </a:lnSpc>
              <a:spcBef>
                <a:spcPts val="2133"/>
              </a:spcBef>
              <a:spcAft>
                <a:spcPts val="0"/>
              </a:spcAft>
              <a:buSzPts val="1400"/>
              <a:buNone/>
              <a:defRPr/>
            </a:lvl4pPr>
            <a:lvl5pPr lvl="4" rtl="0">
              <a:lnSpc>
                <a:spcPct val="115000"/>
              </a:lnSpc>
              <a:spcBef>
                <a:spcPts val="2133"/>
              </a:spcBef>
              <a:spcAft>
                <a:spcPts val="0"/>
              </a:spcAft>
              <a:buSzPts val="1400"/>
              <a:buNone/>
              <a:defRPr/>
            </a:lvl5pPr>
            <a:lvl6pPr lvl="5" rtl="0">
              <a:lnSpc>
                <a:spcPct val="115000"/>
              </a:lnSpc>
              <a:spcBef>
                <a:spcPts val="2133"/>
              </a:spcBef>
              <a:spcAft>
                <a:spcPts val="0"/>
              </a:spcAft>
              <a:buSzPts val="1400"/>
              <a:buNone/>
              <a:defRPr/>
            </a:lvl6pPr>
            <a:lvl7pPr lvl="6" rtl="0">
              <a:lnSpc>
                <a:spcPct val="115000"/>
              </a:lnSpc>
              <a:spcBef>
                <a:spcPts val="2133"/>
              </a:spcBef>
              <a:spcAft>
                <a:spcPts val="0"/>
              </a:spcAft>
              <a:buSzPts val="1400"/>
              <a:buNone/>
              <a:defRPr/>
            </a:lvl7pPr>
            <a:lvl8pPr lvl="7" rtl="0">
              <a:lnSpc>
                <a:spcPct val="115000"/>
              </a:lnSpc>
              <a:spcBef>
                <a:spcPts val="2133"/>
              </a:spcBef>
              <a:spcAft>
                <a:spcPts val="0"/>
              </a:spcAft>
              <a:buSzPts val="1400"/>
              <a:buNone/>
              <a:defRPr/>
            </a:lvl8pPr>
            <a:lvl9pPr lvl="8" rtl="0">
              <a:lnSpc>
                <a:spcPct val="115000"/>
              </a:lnSpc>
              <a:spcBef>
                <a:spcPts val="2133"/>
              </a:spcBef>
              <a:spcAft>
                <a:spcPts val="2133"/>
              </a:spcAft>
              <a:buSzPts val="1400"/>
              <a:buNone/>
              <a:defRPr/>
            </a:lvl9pPr>
          </a:lstStyle>
          <a:p>
            <a:endParaRPr/>
          </a:p>
        </p:txBody>
      </p:sp>
      <p:sp>
        <p:nvSpPr>
          <p:cNvPr id="71" name="Google Shape;71;p13"/>
          <p:cNvSpPr txBox="1">
            <a:spLocks noGrp="1"/>
          </p:cNvSpPr>
          <p:nvPr>
            <p:ph type="title" idx="13" hasCustomPrompt="1"/>
          </p:nvPr>
        </p:nvSpPr>
        <p:spPr>
          <a:xfrm>
            <a:off x="7754133" y="4332167"/>
            <a:ext cx="2800800" cy="5416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2000"/>
              <a:buNone/>
              <a:defRPr b="1">
                <a:solidFill>
                  <a:schemeClr val="dk2"/>
                </a:solidFill>
              </a:defRPr>
            </a:lvl1pPr>
            <a:lvl2pPr lvl="1" rtl="0">
              <a:lnSpc>
                <a:spcPct val="115000"/>
              </a:lnSpc>
              <a:spcBef>
                <a:spcPts val="0"/>
              </a:spcBef>
              <a:spcAft>
                <a:spcPts val="0"/>
              </a:spcAft>
              <a:buSzPts val="2000"/>
              <a:buNone/>
              <a:defRPr sz="2667"/>
            </a:lvl2pPr>
            <a:lvl3pPr lvl="2" rtl="0">
              <a:lnSpc>
                <a:spcPct val="115000"/>
              </a:lnSpc>
              <a:spcBef>
                <a:spcPts val="0"/>
              </a:spcBef>
              <a:spcAft>
                <a:spcPts val="0"/>
              </a:spcAft>
              <a:buSzPts val="2000"/>
              <a:buNone/>
              <a:defRPr sz="2667"/>
            </a:lvl3pPr>
            <a:lvl4pPr lvl="3" rtl="0">
              <a:lnSpc>
                <a:spcPct val="115000"/>
              </a:lnSpc>
              <a:spcBef>
                <a:spcPts val="0"/>
              </a:spcBef>
              <a:spcAft>
                <a:spcPts val="0"/>
              </a:spcAft>
              <a:buSzPts val="2000"/>
              <a:buNone/>
              <a:defRPr sz="2667"/>
            </a:lvl4pPr>
            <a:lvl5pPr lvl="4" rtl="0">
              <a:lnSpc>
                <a:spcPct val="115000"/>
              </a:lnSpc>
              <a:spcBef>
                <a:spcPts val="0"/>
              </a:spcBef>
              <a:spcAft>
                <a:spcPts val="0"/>
              </a:spcAft>
              <a:buSzPts val="2000"/>
              <a:buNone/>
              <a:defRPr sz="2667"/>
            </a:lvl5pPr>
            <a:lvl6pPr lvl="5" rtl="0">
              <a:lnSpc>
                <a:spcPct val="115000"/>
              </a:lnSpc>
              <a:spcBef>
                <a:spcPts val="0"/>
              </a:spcBef>
              <a:spcAft>
                <a:spcPts val="0"/>
              </a:spcAft>
              <a:buSzPts val="2000"/>
              <a:buNone/>
              <a:defRPr sz="2667"/>
            </a:lvl6pPr>
            <a:lvl7pPr lvl="6" rtl="0">
              <a:lnSpc>
                <a:spcPct val="115000"/>
              </a:lnSpc>
              <a:spcBef>
                <a:spcPts val="0"/>
              </a:spcBef>
              <a:spcAft>
                <a:spcPts val="0"/>
              </a:spcAft>
              <a:buSzPts val="2000"/>
              <a:buNone/>
              <a:defRPr sz="2667"/>
            </a:lvl7pPr>
            <a:lvl8pPr lvl="7" rtl="0">
              <a:lnSpc>
                <a:spcPct val="115000"/>
              </a:lnSpc>
              <a:spcBef>
                <a:spcPts val="0"/>
              </a:spcBef>
              <a:spcAft>
                <a:spcPts val="0"/>
              </a:spcAft>
              <a:buSzPts val="2000"/>
              <a:buNone/>
              <a:defRPr sz="2667"/>
            </a:lvl8pPr>
            <a:lvl9pPr lvl="8" rtl="0">
              <a:lnSpc>
                <a:spcPct val="115000"/>
              </a:lnSpc>
              <a:spcBef>
                <a:spcPts val="0"/>
              </a:spcBef>
              <a:spcAft>
                <a:spcPts val="0"/>
              </a:spcAft>
              <a:buSzPts val="2000"/>
              <a:buNone/>
              <a:defRPr sz="2667"/>
            </a:lvl9pPr>
          </a:lstStyle>
          <a:p>
            <a:r>
              <a:t>xx%</a:t>
            </a:r>
          </a:p>
        </p:txBody>
      </p:sp>
      <p:sp>
        <p:nvSpPr>
          <p:cNvPr id="72" name="Google Shape;72;p13"/>
          <p:cNvSpPr txBox="1">
            <a:spLocks noGrp="1"/>
          </p:cNvSpPr>
          <p:nvPr>
            <p:ph type="subTitle" idx="14"/>
          </p:nvPr>
        </p:nvSpPr>
        <p:spPr>
          <a:xfrm>
            <a:off x="7754133" y="4848367"/>
            <a:ext cx="2799600" cy="592400"/>
          </a:xfrm>
          <a:prstGeom prst="rect">
            <a:avLst/>
          </a:prstGeom>
        </p:spPr>
        <p:txBody>
          <a:bodyPr spcFirstLastPara="1" wrap="square" lIns="91425" tIns="91425" rIns="91425" bIns="91425" anchor="t" anchorCtr="0">
            <a:noAutofit/>
          </a:bodyPr>
          <a:lstStyle>
            <a:lvl1pPr marL="0" marR="0" lvl="0" indent="-169329" rtl="0">
              <a:lnSpc>
                <a:spcPct val="115000"/>
              </a:lnSpc>
              <a:spcBef>
                <a:spcPts val="0"/>
              </a:spcBef>
              <a:spcAft>
                <a:spcPts val="0"/>
              </a:spcAft>
              <a:buClr>
                <a:schemeClr val="dk1"/>
              </a:buClr>
              <a:buSzPts val="2000"/>
              <a:buNone/>
              <a:defRPr sz="2667"/>
            </a:lvl1pPr>
            <a:lvl2pPr lvl="1" rtl="0">
              <a:lnSpc>
                <a:spcPct val="115000"/>
              </a:lnSpc>
              <a:spcBef>
                <a:spcPts val="0"/>
              </a:spcBef>
              <a:spcAft>
                <a:spcPts val="0"/>
              </a:spcAft>
              <a:buSzPts val="1400"/>
              <a:buNone/>
              <a:defRPr/>
            </a:lvl2pPr>
            <a:lvl3pPr lvl="2" rtl="0">
              <a:lnSpc>
                <a:spcPct val="115000"/>
              </a:lnSpc>
              <a:spcBef>
                <a:spcPts val="2133"/>
              </a:spcBef>
              <a:spcAft>
                <a:spcPts val="0"/>
              </a:spcAft>
              <a:buSzPts val="1400"/>
              <a:buNone/>
              <a:defRPr/>
            </a:lvl3pPr>
            <a:lvl4pPr lvl="3" rtl="0">
              <a:lnSpc>
                <a:spcPct val="115000"/>
              </a:lnSpc>
              <a:spcBef>
                <a:spcPts val="2133"/>
              </a:spcBef>
              <a:spcAft>
                <a:spcPts val="0"/>
              </a:spcAft>
              <a:buSzPts val="1400"/>
              <a:buNone/>
              <a:defRPr/>
            </a:lvl4pPr>
            <a:lvl5pPr lvl="4" rtl="0">
              <a:lnSpc>
                <a:spcPct val="115000"/>
              </a:lnSpc>
              <a:spcBef>
                <a:spcPts val="2133"/>
              </a:spcBef>
              <a:spcAft>
                <a:spcPts val="0"/>
              </a:spcAft>
              <a:buSzPts val="1400"/>
              <a:buNone/>
              <a:defRPr/>
            </a:lvl5pPr>
            <a:lvl6pPr lvl="5" rtl="0">
              <a:lnSpc>
                <a:spcPct val="115000"/>
              </a:lnSpc>
              <a:spcBef>
                <a:spcPts val="2133"/>
              </a:spcBef>
              <a:spcAft>
                <a:spcPts val="0"/>
              </a:spcAft>
              <a:buSzPts val="1400"/>
              <a:buNone/>
              <a:defRPr/>
            </a:lvl6pPr>
            <a:lvl7pPr lvl="6" rtl="0">
              <a:lnSpc>
                <a:spcPct val="115000"/>
              </a:lnSpc>
              <a:spcBef>
                <a:spcPts val="2133"/>
              </a:spcBef>
              <a:spcAft>
                <a:spcPts val="0"/>
              </a:spcAft>
              <a:buSzPts val="1400"/>
              <a:buNone/>
              <a:defRPr/>
            </a:lvl7pPr>
            <a:lvl8pPr lvl="7" rtl="0">
              <a:lnSpc>
                <a:spcPct val="115000"/>
              </a:lnSpc>
              <a:spcBef>
                <a:spcPts val="2133"/>
              </a:spcBef>
              <a:spcAft>
                <a:spcPts val="0"/>
              </a:spcAft>
              <a:buSzPts val="1400"/>
              <a:buNone/>
              <a:defRPr/>
            </a:lvl8pPr>
            <a:lvl9pPr lvl="8" rtl="0">
              <a:lnSpc>
                <a:spcPct val="115000"/>
              </a:lnSpc>
              <a:spcBef>
                <a:spcPts val="2133"/>
              </a:spcBef>
              <a:spcAft>
                <a:spcPts val="2133"/>
              </a:spcAft>
              <a:buSzPts val="1400"/>
              <a:buNone/>
              <a:defRPr/>
            </a:lvl9pPr>
          </a:lstStyle>
          <a:p>
            <a:endParaRPr/>
          </a:p>
        </p:txBody>
      </p:sp>
      <p:sp>
        <p:nvSpPr>
          <p:cNvPr id="73" name="Google Shape;73;p13"/>
          <p:cNvSpPr txBox="1">
            <a:spLocks noGrp="1"/>
          </p:cNvSpPr>
          <p:nvPr>
            <p:ph type="subTitle" idx="15"/>
          </p:nvPr>
        </p:nvSpPr>
        <p:spPr>
          <a:xfrm>
            <a:off x="7754133" y="5435667"/>
            <a:ext cx="2804400" cy="960000"/>
          </a:xfrm>
          <a:prstGeom prst="rect">
            <a:avLst/>
          </a:prstGeom>
        </p:spPr>
        <p:txBody>
          <a:bodyPr spcFirstLastPara="1" wrap="square" lIns="91425" tIns="91425" rIns="91425" bIns="91425" anchor="t" anchorCtr="0">
            <a:noAutofit/>
          </a:bodyPr>
          <a:lstStyle>
            <a:lvl1pPr marL="0" marR="0" lvl="0" indent="-118530" rtl="0">
              <a:lnSpc>
                <a:spcPct val="115000"/>
              </a:lnSpc>
              <a:spcBef>
                <a:spcPts val="0"/>
              </a:spcBef>
              <a:spcAft>
                <a:spcPts val="0"/>
              </a:spcAft>
              <a:buSzPts val="1400"/>
              <a:buNone/>
              <a:defRPr/>
            </a:lvl1pPr>
            <a:lvl2pPr lvl="1" rtl="0">
              <a:lnSpc>
                <a:spcPct val="115000"/>
              </a:lnSpc>
              <a:spcBef>
                <a:spcPts val="0"/>
              </a:spcBef>
              <a:spcAft>
                <a:spcPts val="0"/>
              </a:spcAft>
              <a:buSzPts val="1400"/>
              <a:buNone/>
              <a:defRPr/>
            </a:lvl2pPr>
            <a:lvl3pPr lvl="2" rtl="0">
              <a:lnSpc>
                <a:spcPct val="115000"/>
              </a:lnSpc>
              <a:spcBef>
                <a:spcPts val="2133"/>
              </a:spcBef>
              <a:spcAft>
                <a:spcPts val="0"/>
              </a:spcAft>
              <a:buSzPts val="1400"/>
              <a:buNone/>
              <a:defRPr/>
            </a:lvl3pPr>
            <a:lvl4pPr lvl="3" rtl="0">
              <a:lnSpc>
                <a:spcPct val="115000"/>
              </a:lnSpc>
              <a:spcBef>
                <a:spcPts val="2133"/>
              </a:spcBef>
              <a:spcAft>
                <a:spcPts val="0"/>
              </a:spcAft>
              <a:buSzPts val="1400"/>
              <a:buNone/>
              <a:defRPr/>
            </a:lvl4pPr>
            <a:lvl5pPr lvl="4" rtl="0">
              <a:lnSpc>
                <a:spcPct val="115000"/>
              </a:lnSpc>
              <a:spcBef>
                <a:spcPts val="2133"/>
              </a:spcBef>
              <a:spcAft>
                <a:spcPts val="0"/>
              </a:spcAft>
              <a:buSzPts val="1400"/>
              <a:buNone/>
              <a:defRPr/>
            </a:lvl5pPr>
            <a:lvl6pPr lvl="5" rtl="0">
              <a:lnSpc>
                <a:spcPct val="115000"/>
              </a:lnSpc>
              <a:spcBef>
                <a:spcPts val="2133"/>
              </a:spcBef>
              <a:spcAft>
                <a:spcPts val="0"/>
              </a:spcAft>
              <a:buSzPts val="1400"/>
              <a:buNone/>
              <a:defRPr/>
            </a:lvl6pPr>
            <a:lvl7pPr lvl="6" rtl="0">
              <a:lnSpc>
                <a:spcPct val="115000"/>
              </a:lnSpc>
              <a:spcBef>
                <a:spcPts val="2133"/>
              </a:spcBef>
              <a:spcAft>
                <a:spcPts val="0"/>
              </a:spcAft>
              <a:buSzPts val="1400"/>
              <a:buNone/>
              <a:defRPr/>
            </a:lvl7pPr>
            <a:lvl8pPr lvl="7" rtl="0">
              <a:lnSpc>
                <a:spcPct val="115000"/>
              </a:lnSpc>
              <a:spcBef>
                <a:spcPts val="2133"/>
              </a:spcBef>
              <a:spcAft>
                <a:spcPts val="0"/>
              </a:spcAft>
              <a:buSzPts val="1400"/>
              <a:buNone/>
              <a:defRPr/>
            </a:lvl8pPr>
            <a:lvl9pPr lvl="8" rtl="0">
              <a:lnSpc>
                <a:spcPct val="115000"/>
              </a:lnSpc>
              <a:spcBef>
                <a:spcPts val="2133"/>
              </a:spcBef>
              <a:spcAft>
                <a:spcPts val="2133"/>
              </a:spcAft>
              <a:buSzPts val="1400"/>
              <a:buNone/>
              <a:defRPr/>
            </a:lvl9pPr>
          </a:lstStyle>
          <a:p>
            <a:endParaRPr/>
          </a:p>
        </p:txBody>
      </p:sp>
      <p:sp>
        <p:nvSpPr>
          <p:cNvPr id="24" name="投影片編號版面配置區 1"/>
          <p:cNvSpPr>
            <a:spLocks noGrp="1"/>
          </p:cNvSpPr>
          <p:nvPr>
            <p:ph type="sldNum" sz="quarter" idx="16"/>
          </p:nvPr>
        </p:nvSpPr>
        <p:spPr>
          <a:xfrm>
            <a:off x="9398000" y="6383533"/>
            <a:ext cx="2743200" cy="366183"/>
          </a:xfrm>
          <a:prstGeom prst="rect">
            <a:avLst/>
          </a:prstGeom>
        </p:spPr>
        <p:txBody>
          <a:bodyPr vert="horz" lIns="91440" tIns="45720" rIns="91440" bIns="45720" rtlCol="0" anchor="ctr"/>
          <a:lstStyle>
            <a:lvl1pPr algn="r">
              <a:defRPr sz="1867">
                <a:solidFill>
                  <a:schemeClr val="tx2">
                    <a:lumMod val="25000"/>
                  </a:schemeClr>
                </a:solidFill>
              </a:defRPr>
            </a:lvl1pPr>
          </a:lstStyle>
          <a:p>
            <a:fld id="{148A57D0-52C5-4041-9011-CEB09658E1B5}" type="slidenum">
              <a:rPr lang="zh-TW" altLang="en-US" smtClean="0"/>
              <a:pPr/>
              <a:t>‹#›</a:t>
            </a:fld>
            <a:endParaRPr lang="zh-TW" altLang="en-US"/>
          </a:p>
        </p:txBody>
      </p:sp>
    </p:spTree>
    <p:extLst>
      <p:ext uri="{BB962C8B-B14F-4D97-AF65-F5344CB8AC3E}">
        <p14:creationId xmlns:p14="http://schemas.microsoft.com/office/powerpoint/2010/main" val="373250433"/>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54"/>
        <p:cNvGrpSpPr/>
        <p:nvPr/>
      </p:nvGrpSpPr>
      <p:grpSpPr>
        <a:xfrm>
          <a:off x="0" y="0"/>
          <a:ext cx="0" cy="0"/>
          <a:chOff x="0" y="0"/>
          <a:chExt cx="0" cy="0"/>
        </a:xfrm>
      </p:grpSpPr>
      <p:sp>
        <p:nvSpPr>
          <p:cNvPr id="155" name="Google Shape;155;p25"/>
          <p:cNvSpPr/>
          <p:nvPr/>
        </p:nvSpPr>
        <p:spPr>
          <a:xfrm rot="10800000" flipH="1">
            <a:off x="-127667" y="3907601"/>
            <a:ext cx="12319600" cy="2950156"/>
          </a:xfrm>
          <a:prstGeom prst="rect">
            <a:avLst/>
          </a:prstGeom>
          <a:solidFill>
            <a:schemeClr val="accent1">
              <a:lumMod val="75000"/>
              <a:lumOff val="2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25"/>
          <p:cNvSpPr txBox="1">
            <a:spLocks noGrp="1"/>
          </p:cNvSpPr>
          <p:nvPr>
            <p:ph type="subTitle" idx="1"/>
          </p:nvPr>
        </p:nvSpPr>
        <p:spPr>
          <a:xfrm>
            <a:off x="1311600" y="4218400"/>
            <a:ext cx="4784400" cy="139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solidFill>
                  <a:schemeClr val="lt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58" name="Google Shape;158;p25"/>
          <p:cNvSpPr/>
          <p:nvPr/>
        </p:nvSpPr>
        <p:spPr>
          <a:xfrm>
            <a:off x="4936100" y="3813000"/>
            <a:ext cx="2319600" cy="198000"/>
          </a:xfrm>
          <a:prstGeom prst="roundRect">
            <a:avLst>
              <a:gd name="adj" fmla="val 50000"/>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25"/>
          <p:cNvSpPr txBox="1">
            <a:spLocks noGrp="1"/>
          </p:cNvSpPr>
          <p:nvPr>
            <p:ph type="ctrTitle"/>
          </p:nvPr>
        </p:nvSpPr>
        <p:spPr>
          <a:xfrm>
            <a:off x="3064633" y="0"/>
            <a:ext cx="6062800" cy="390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10666" b="1">
                <a:solidFill>
                  <a:schemeClr val="dk2"/>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9" name="投影片編號版面配置區 1"/>
          <p:cNvSpPr>
            <a:spLocks noGrp="1"/>
          </p:cNvSpPr>
          <p:nvPr>
            <p:ph type="sldNum" sz="quarter" idx="4"/>
          </p:nvPr>
        </p:nvSpPr>
        <p:spPr>
          <a:xfrm>
            <a:off x="9398000" y="6383533"/>
            <a:ext cx="2743200" cy="366183"/>
          </a:xfrm>
          <a:prstGeom prst="rect">
            <a:avLst/>
          </a:prstGeom>
        </p:spPr>
        <p:txBody>
          <a:bodyPr vert="horz" lIns="91440" tIns="45720" rIns="91440" bIns="45720" rtlCol="0" anchor="ctr"/>
          <a:lstStyle>
            <a:lvl1pPr algn="r">
              <a:defRPr sz="1867">
                <a:solidFill>
                  <a:schemeClr val="bg1"/>
                </a:solidFill>
              </a:defRPr>
            </a:lvl1pPr>
          </a:lstStyle>
          <a:p>
            <a:fld id="{148A57D0-52C5-4041-9011-CEB09658E1B5}" type="slidenum">
              <a:rPr lang="zh-TW" altLang="en-US" smtClean="0"/>
              <a:pPr/>
              <a:t>‹#›</a:t>
            </a:fld>
            <a:endParaRPr lang="zh-TW" altLang="en-US"/>
          </a:p>
        </p:txBody>
      </p:sp>
    </p:spTree>
    <p:extLst>
      <p:ext uri="{BB962C8B-B14F-4D97-AF65-F5344CB8AC3E}">
        <p14:creationId xmlns:p14="http://schemas.microsoft.com/office/powerpoint/2010/main" val="423905339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30"/>
        <p:cNvGrpSpPr/>
        <p:nvPr/>
      </p:nvGrpSpPr>
      <p:grpSpPr>
        <a:xfrm>
          <a:off x="0" y="0"/>
          <a:ext cx="0" cy="0"/>
          <a:chOff x="0" y="0"/>
          <a:chExt cx="0" cy="0"/>
        </a:xfrm>
      </p:grpSpPr>
      <p:sp>
        <p:nvSpPr>
          <p:cNvPr id="5" name="Google Shape;24;p5"/>
          <p:cNvSpPr/>
          <p:nvPr userDrawn="1"/>
        </p:nvSpPr>
        <p:spPr>
          <a:xfrm flipH="1">
            <a:off x="-2" y="0"/>
            <a:ext cx="3860631" cy="6858000"/>
          </a:xfrm>
          <a:prstGeom prst="rect">
            <a:avLst/>
          </a:prstGeom>
          <a:solidFill>
            <a:schemeClr val="accent1">
              <a:lumMod val="75000"/>
              <a:lumOff val="2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 name="圓角矩形 1"/>
          <p:cNvSpPr/>
          <p:nvPr userDrawn="1"/>
        </p:nvSpPr>
        <p:spPr>
          <a:xfrm>
            <a:off x="1432075" y="304800"/>
            <a:ext cx="10508343" cy="5945384"/>
          </a:xfrm>
          <a:prstGeom prst="roundRect">
            <a:avLst/>
          </a:prstGeom>
          <a:solidFill>
            <a:schemeClr val="bg1"/>
          </a:solidFill>
          <a:ln>
            <a:solidFill>
              <a:srgbClr val="FDE39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9" name="Google Shape;25;p5"/>
          <p:cNvSpPr txBox="1">
            <a:spLocks noGrp="1"/>
          </p:cNvSpPr>
          <p:nvPr>
            <p:ph type="title"/>
          </p:nvPr>
        </p:nvSpPr>
        <p:spPr>
          <a:xfrm>
            <a:off x="163235" y="103799"/>
            <a:ext cx="1017261" cy="6035983"/>
          </a:xfrm>
          <a:prstGeom prst="rect">
            <a:avLst/>
          </a:prstGeom>
        </p:spPr>
        <p:txBody>
          <a:bodyPr spcFirstLastPara="1" vert="eaVert" wrap="square" lIns="91425" tIns="91425" rIns="91425" bIns="91425" anchor="ctr" anchorCtr="0">
            <a:noAutofit/>
          </a:bodyPr>
          <a:lstStyle>
            <a:lvl1pPr lvl="0"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a:endParaRPr dirty="0"/>
          </a:p>
        </p:txBody>
      </p:sp>
      <p:sp>
        <p:nvSpPr>
          <p:cNvPr id="11" name="投影片編號版面配置區 1"/>
          <p:cNvSpPr>
            <a:spLocks noGrp="1"/>
          </p:cNvSpPr>
          <p:nvPr>
            <p:ph type="sldNum" sz="quarter" idx="4"/>
          </p:nvPr>
        </p:nvSpPr>
        <p:spPr>
          <a:xfrm>
            <a:off x="9398000" y="6383533"/>
            <a:ext cx="2743200" cy="366183"/>
          </a:xfrm>
          <a:prstGeom prst="rect">
            <a:avLst/>
          </a:prstGeom>
        </p:spPr>
        <p:txBody>
          <a:bodyPr vert="horz" lIns="91440" tIns="45720" rIns="91440" bIns="45720" rtlCol="0" anchor="ctr"/>
          <a:lstStyle>
            <a:lvl1pPr algn="r">
              <a:defRPr sz="1867">
                <a:solidFill>
                  <a:schemeClr val="tx2">
                    <a:lumMod val="25000"/>
                  </a:schemeClr>
                </a:solidFill>
              </a:defRPr>
            </a:lvl1pPr>
          </a:lstStyle>
          <a:p>
            <a:fld id="{148A57D0-52C5-4041-9011-CEB09658E1B5}" type="slidenum">
              <a:rPr lang="zh-TW" altLang="en-US" smtClean="0"/>
              <a:pPr/>
              <a:t>‹#›</a:t>
            </a:fld>
            <a:endParaRPr lang="zh-TW" altLang="en-US"/>
          </a:p>
        </p:txBody>
      </p:sp>
    </p:spTree>
    <p:extLst>
      <p:ext uri="{BB962C8B-B14F-4D97-AF65-F5344CB8AC3E}">
        <p14:creationId xmlns:p14="http://schemas.microsoft.com/office/powerpoint/2010/main" val="380592872"/>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9901C9CC-B2E1-4ECE-A3C1-C611AA8533C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1299" t="27453" r="25126" b="6630"/>
          <a:stretch/>
        </p:blipFill>
        <p:spPr>
          <a:xfrm rot="16200000">
            <a:off x="840861" y="4554711"/>
            <a:ext cx="1460871" cy="3142589"/>
          </a:xfrm>
          <a:prstGeom prst="rect">
            <a:avLst/>
          </a:prstGeom>
          <a:solidFill>
            <a:schemeClr val="bg1">
              <a:alpha val="6000"/>
            </a:schemeClr>
          </a:solidFill>
          <a:effectLst>
            <a:softEdge rad="0"/>
          </a:effectLst>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3E92FD97-13B7-4322-AFAC-2B09424F36F6}" type="datetime1">
              <a:rPr lang="zh-TW" altLang="en-US" smtClean="0"/>
              <a:t>2022/11/30</a:t>
            </a:fld>
            <a:endParaRPr lang="zh-TW" altLang="en-US" dirty="0"/>
          </a:p>
        </p:txBody>
      </p:sp>
      <p:sp>
        <p:nvSpPr>
          <p:cNvPr id="4" name="Footer Placeholder 3"/>
          <p:cNvSpPr>
            <a:spLocks noGrp="1"/>
          </p:cNvSpPr>
          <p:nvPr>
            <p:ph type="ftr" sz="quarter" idx="11"/>
          </p:nvPr>
        </p:nvSpPr>
        <p:spPr/>
        <p:txBody>
          <a:bodyPr/>
          <a:lstStyle/>
          <a:p>
            <a:endParaRPr lang="zh-TW" altLang="en-US" dirty="0"/>
          </a:p>
        </p:txBody>
      </p:sp>
      <p:sp>
        <p:nvSpPr>
          <p:cNvPr id="5" name="Slide Number Placeholder 4"/>
          <p:cNvSpPr>
            <a:spLocks noGrp="1"/>
          </p:cNvSpPr>
          <p:nvPr>
            <p:ph type="sldNum" sz="quarter" idx="12"/>
          </p:nvPr>
        </p:nvSpPr>
        <p:spPr/>
        <p:txBody>
          <a:bodyPr/>
          <a:lstStyle/>
          <a:p>
            <a:fld id="{FB87E722-A394-4483-BABF-0219F2B49689}" type="slidenum">
              <a:rPr lang="zh-TW" altLang="en-US" smtClean="0"/>
              <a:pPr/>
              <a:t>‹#›</a:t>
            </a:fld>
            <a:endParaRPr lang="zh-TW" altLang="en-US"/>
          </a:p>
        </p:txBody>
      </p:sp>
    </p:spTree>
    <p:extLst>
      <p:ext uri="{BB962C8B-B14F-4D97-AF65-F5344CB8AC3E}">
        <p14:creationId xmlns:p14="http://schemas.microsoft.com/office/powerpoint/2010/main" val="1633520264"/>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344F34-A57F-4D3E-9A6D-A23BEBD4E958}"/>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006845FE-0D96-4C92-BA89-1823201ECC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23A14455-1ECC-4399-AC51-5B6912B25271}"/>
              </a:ext>
            </a:extLst>
          </p:cNvPr>
          <p:cNvSpPr>
            <a:spLocks noGrp="1"/>
          </p:cNvSpPr>
          <p:nvPr>
            <p:ph type="dt" sz="half" idx="10"/>
          </p:nvPr>
        </p:nvSpPr>
        <p:spPr/>
        <p:txBody>
          <a:bodyPr/>
          <a:lstStyle/>
          <a:p>
            <a:fld id="{CC52F2A5-9810-4C76-9D1F-5095EEEB3EBD}" type="datetime1">
              <a:rPr lang="zh-TW" altLang="en-US" smtClean="0"/>
              <a:t>2022/11/30</a:t>
            </a:fld>
            <a:endParaRPr lang="zh-TW" altLang="en-US"/>
          </a:p>
        </p:txBody>
      </p:sp>
      <p:sp>
        <p:nvSpPr>
          <p:cNvPr id="5" name="頁尾版面配置區 4">
            <a:extLst>
              <a:ext uri="{FF2B5EF4-FFF2-40B4-BE49-F238E27FC236}">
                <a16:creationId xmlns:a16="http://schemas.microsoft.com/office/drawing/2014/main" id="{A098A77A-C701-426C-B7A7-6E62A65A830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5FEBB2F-7C9C-4A2C-971A-D3CF1B017B3A}"/>
              </a:ext>
            </a:extLst>
          </p:cNvPr>
          <p:cNvSpPr>
            <a:spLocks noGrp="1"/>
          </p:cNvSpPr>
          <p:nvPr>
            <p:ph type="sldNum" sz="quarter" idx="12"/>
          </p:nvPr>
        </p:nvSpPr>
        <p:spPr/>
        <p:txBody>
          <a:bodyPr/>
          <a:lstStyle/>
          <a:p>
            <a:fld id="{D122B0B9-7B5A-4E7C-B90D-A0EA07B70D84}" type="slidenum">
              <a:rPr lang="zh-TW" altLang="en-US" smtClean="0"/>
              <a:pPr/>
              <a:t>‹#›</a:t>
            </a:fld>
            <a:endParaRPr lang="zh-TW" altLang="en-US"/>
          </a:p>
        </p:txBody>
      </p:sp>
    </p:spTree>
    <p:extLst>
      <p:ext uri="{BB962C8B-B14F-4D97-AF65-F5344CB8AC3E}">
        <p14:creationId xmlns:p14="http://schemas.microsoft.com/office/powerpoint/2010/main" val="32400529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DB59B32-39DA-4481-9363-507E6481F282}"/>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0A9FCC73-DF5D-41CE-86C5-7685BA613893}"/>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1E5FF39-9990-4FF2-9EAE-01E8DBDCE46F}"/>
              </a:ext>
            </a:extLst>
          </p:cNvPr>
          <p:cNvSpPr>
            <a:spLocks noGrp="1"/>
          </p:cNvSpPr>
          <p:nvPr>
            <p:ph type="dt" sz="half" idx="10"/>
          </p:nvPr>
        </p:nvSpPr>
        <p:spPr/>
        <p:txBody>
          <a:bodyPr/>
          <a:lstStyle/>
          <a:p>
            <a:fld id="{D211A6BF-626A-4DD3-99DE-CB670D0462D7}" type="datetime1">
              <a:rPr lang="zh-TW" altLang="en-US" smtClean="0"/>
              <a:t>2022/11/30</a:t>
            </a:fld>
            <a:endParaRPr lang="zh-TW" altLang="en-US"/>
          </a:p>
        </p:txBody>
      </p:sp>
      <p:sp>
        <p:nvSpPr>
          <p:cNvPr id="5" name="頁尾版面配置區 4">
            <a:extLst>
              <a:ext uri="{FF2B5EF4-FFF2-40B4-BE49-F238E27FC236}">
                <a16:creationId xmlns:a16="http://schemas.microsoft.com/office/drawing/2014/main" id="{471DA42D-9430-4E93-B1AE-10715376D9A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627EF7F-A5DF-4B51-BB6D-E21524A31794}"/>
              </a:ext>
            </a:extLst>
          </p:cNvPr>
          <p:cNvSpPr>
            <a:spLocks noGrp="1"/>
          </p:cNvSpPr>
          <p:nvPr>
            <p:ph type="sldNum" sz="quarter" idx="12"/>
          </p:nvPr>
        </p:nvSpPr>
        <p:spPr/>
        <p:txBody>
          <a:bodyPr/>
          <a:lstStyle/>
          <a:p>
            <a:fld id="{D122B0B9-7B5A-4E7C-B90D-A0EA07B70D84}" type="slidenum">
              <a:rPr lang="zh-TW" altLang="en-US" smtClean="0"/>
              <a:pPr/>
              <a:t>‹#›</a:t>
            </a:fld>
            <a:endParaRPr lang="zh-TW" altLang="en-US"/>
          </a:p>
        </p:txBody>
      </p:sp>
    </p:spTree>
    <p:extLst>
      <p:ext uri="{BB962C8B-B14F-4D97-AF65-F5344CB8AC3E}">
        <p14:creationId xmlns:p14="http://schemas.microsoft.com/office/powerpoint/2010/main" val="304159765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4D2514-A6D6-4743-9EBC-A2499203C375}"/>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9DF20C54-7123-4791-BA33-4D36C606E5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3C7B42BC-77CD-458E-AE89-E0569AE021BA}"/>
              </a:ext>
            </a:extLst>
          </p:cNvPr>
          <p:cNvSpPr>
            <a:spLocks noGrp="1"/>
          </p:cNvSpPr>
          <p:nvPr>
            <p:ph type="dt" sz="half" idx="10"/>
          </p:nvPr>
        </p:nvSpPr>
        <p:spPr/>
        <p:txBody>
          <a:bodyPr/>
          <a:lstStyle/>
          <a:p>
            <a:fld id="{3366F947-3C22-4CD4-8FFD-8F8D254465BE}" type="datetime1">
              <a:rPr lang="zh-TW" altLang="en-US" smtClean="0"/>
              <a:t>2022/11/30</a:t>
            </a:fld>
            <a:endParaRPr lang="zh-TW" altLang="en-US"/>
          </a:p>
        </p:txBody>
      </p:sp>
      <p:sp>
        <p:nvSpPr>
          <p:cNvPr id="5" name="頁尾版面配置區 4">
            <a:extLst>
              <a:ext uri="{FF2B5EF4-FFF2-40B4-BE49-F238E27FC236}">
                <a16:creationId xmlns:a16="http://schemas.microsoft.com/office/drawing/2014/main" id="{8429E3CE-7BF5-4966-99E1-41ACB6A0DB1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4D6BC56-F66A-4EBF-B96F-CFE66030CBEF}"/>
              </a:ext>
            </a:extLst>
          </p:cNvPr>
          <p:cNvSpPr>
            <a:spLocks noGrp="1"/>
          </p:cNvSpPr>
          <p:nvPr>
            <p:ph type="sldNum" sz="quarter" idx="12"/>
          </p:nvPr>
        </p:nvSpPr>
        <p:spPr/>
        <p:txBody>
          <a:bodyPr/>
          <a:lstStyle/>
          <a:p>
            <a:fld id="{D122B0B9-7B5A-4E7C-B90D-A0EA07B70D84}" type="slidenum">
              <a:rPr lang="zh-TW" altLang="en-US" smtClean="0"/>
              <a:pPr/>
              <a:t>‹#›</a:t>
            </a:fld>
            <a:endParaRPr lang="zh-TW" altLang="en-US"/>
          </a:p>
        </p:txBody>
      </p:sp>
    </p:spTree>
    <p:extLst>
      <p:ext uri="{BB962C8B-B14F-4D97-AF65-F5344CB8AC3E}">
        <p14:creationId xmlns:p14="http://schemas.microsoft.com/office/powerpoint/2010/main" val="39492364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B6E3D5-F11C-4058-9CB8-ED306BB8CA84}"/>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43164B95-80CD-4E31-A375-83C5E9373122}"/>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D02C4DA9-F7C7-429F-8FEE-9508E4EA006C}"/>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460AC4BF-3507-4C45-9CFF-CAAF7646C169}"/>
              </a:ext>
            </a:extLst>
          </p:cNvPr>
          <p:cNvSpPr>
            <a:spLocks noGrp="1"/>
          </p:cNvSpPr>
          <p:nvPr>
            <p:ph type="dt" sz="half" idx="10"/>
          </p:nvPr>
        </p:nvSpPr>
        <p:spPr/>
        <p:txBody>
          <a:bodyPr/>
          <a:lstStyle/>
          <a:p>
            <a:fld id="{8FAAE286-3B97-4A96-A66E-BBA31797A1BC}" type="datetime1">
              <a:rPr lang="zh-TW" altLang="en-US" smtClean="0"/>
              <a:t>2022/11/30</a:t>
            </a:fld>
            <a:endParaRPr lang="zh-TW" altLang="en-US"/>
          </a:p>
        </p:txBody>
      </p:sp>
      <p:sp>
        <p:nvSpPr>
          <p:cNvPr id="6" name="頁尾版面配置區 5">
            <a:extLst>
              <a:ext uri="{FF2B5EF4-FFF2-40B4-BE49-F238E27FC236}">
                <a16:creationId xmlns:a16="http://schemas.microsoft.com/office/drawing/2014/main" id="{CB9BE70B-421C-4CB5-8669-7B317948D8D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B9529863-B810-4A71-BBF8-F07A7E732005}"/>
              </a:ext>
            </a:extLst>
          </p:cNvPr>
          <p:cNvSpPr>
            <a:spLocks noGrp="1"/>
          </p:cNvSpPr>
          <p:nvPr>
            <p:ph type="sldNum" sz="quarter" idx="12"/>
          </p:nvPr>
        </p:nvSpPr>
        <p:spPr/>
        <p:txBody>
          <a:bodyPr/>
          <a:lstStyle/>
          <a:p>
            <a:fld id="{D122B0B9-7B5A-4E7C-B90D-A0EA07B70D84}" type="slidenum">
              <a:rPr lang="zh-TW" altLang="en-US" smtClean="0"/>
              <a:pPr/>
              <a:t>‹#›</a:t>
            </a:fld>
            <a:endParaRPr lang="zh-TW" altLang="en-US"/>
          </a:p>
        </p:txBody>
      </p:sp>
    </p:spTree>
    <p:extLst>
      <p:ext uri="{BB962C8B-B14F-4D97-AF65-F5344CB8AC3E}">
        <p14:creationId xmlns:p14="http://schemas.microsoft.com/office/powerpoint/2010/main" val="120010890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0636F7-37B9-4BC9-8AAA-16A42FB59ADC}"/>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3B717CB-AA3E-4AEC-90DB-D4A7278F71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37DE93BE-119B-4455-B41A-D4D99AD044F0}"/>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DEB1B302-2BEB-4B5D-87D5-BF382666E9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C760DAA3-C392-4FFC-9D68-F813DE089C13}"/>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04C6680C-A918-474B-8DF7-04EFE85C1FF1}"/>
              </a:ext>
            </a:extLst>
          </p:cNvPr>
          <p:cNvSpPr>
            <a:spLocks noGrp="1"/>
          </p:cNvSpPr>
          <p:nvPr>
            <p:ph type="dt" sz="half" idx="10"/>
          </p:nvPr>
        </p:nvSpPr>
        <p:spPr/>
        <p:txBody>
          <a:bodyPr/>
          <a:lstStyle/>
          <a:p>
            <a:fld id="{59E3A3BD-B29B-40F5-9334-7D6499DFCE67}" type="datetime1">
              <a:rPr lang="zh-TW" altLang="en-US" smtClean="0"/>
              <a:t>2022/11/30</a:t>
            </a:fld>
            <a:endParaRPr lang="zh-TW" altLang="en-US"/>
          </a:p>
        </p:txBody>
      </p:sp>
      <p:sp>
        <p:nvSpPr>
          <p:cNvPr id="8" name="頁尾版面配置區 7">
            <a:extLst>
              <a:ext uri="{FF2B5EF4-FFF2-40B4-BE49-F238E27FC236}">
                <a16:creationId xmlns:a16="http://schemas.microsoft.com/office/drawing/2014/main" id="{7528B581-EC98-4982-9463-2E6475701078}"/>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6893E799-2630-4022-AA83-0AA375846FA8}"/>
              </a:ext>
            </a:extLst>
          </p:cNvPr>
          <p:cNvSpPr>
            <a:spLocks noGrp="1"/>
          </p:cNvSpPr>
          <p:nvPr>
            <p:ph type="sldNum" sz="quarter" idx="12"/>
          </p:nvPr>
        </p:nvSpPr>
        <p:spPr/>
        <p:txBody>
          <a:bodyPr/>
          <a:lstStyle/>
          <a:p>
            <a:fld id="{D122B0B9-7B5A-4E7C-B90D-A0EA07B70D84}" type="slidenum">
              <a:rPr lang="zh-TW" altLang="en-US" smtClean="0"/>
              <a:pPr/>
              <a:t>‹#›</a:t>
            </a:fld>
            <a:endParaRPr lang="zh-TW" altLang="en-US"/>
          </a:p>
        </p:txBody>
      </p:sp>
    </p:spTree>
    <p:extLst>
      <p:ext uri="{BB962C8B-B14F-4D97-AF65-F5344CB8AC3E}">
        <p14:creationId xmlns:p14="http://schemas.microsoft.com/office/powerpoint/2010/main" val="184946487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D1B016A-7177-4C65-A23A-22B23F30E29B}"/>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20693FD0-787A-4D25-B32A-E367C9479BAF}"/>
              </a:ext>
            </a:extLst>
          </p:cNvPr>
          <p:cNvSpPr>
            <a:spLocks noGrp="1"/>
          </p:cNvSpPr>
          <p:nvPr>
            <p:ph type="dt" sz="half" idx="10"/>
          </p:nvPr>
        </p:nvSpPr>
        <p:spPr/>
        <p:txBody>
          <a:bodyPr/>
          <a:lstStyle/>
          <a:p>
            <a:fld id="{F4207AA8-CA6C-4E5C-BCEA-A1342F764685}" type="datetime1">
              <a:rPr lang="zh-TW" altLang="en-US" smtClean="0"/>
              <a:t>2022/11/30</a:t>
            </a:fld>
            <a:endParaRPr lang="zh-TW" altLang="en-US"/>
          </a:p>
        </p:txBody>
      </p:sp>
      <p:sp>
        <p:nvSpPr>
          <p:cNvPr id="4" name="頁尾版面配置區 3">
            <a:extLst>
              <a:ext uri="{FF2B5EF4-FFF2-40B4-BE49-F238E27FC236}">
                <a16:creationId xmlns:a16="http://schemas.microsoft.com/office/drawing/2014/main" id="{139A1CF7-43B5-4837-AFDD-43F8AD7FCC10}"/>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59288360-ADC8-4E1E-9F21-E44A14A332E5}"/>
              </a:ext>
            </a:extLst>
          </p:cNvPr>
          <p:cNvSpPr>
            <a:spLocks noGrp="1"/>
          </p:cNvSpPr>
          <p:nvPr>
            <p:ph type="sldNum" sz="quarter" idx="12"/>
          </p:nvPr>
        </p:nvSpPr>
        <p:spPr/>
        <p:txBody>
          <a:bodyPr/>
          <a:lstStyle/>
          <a:p>
            <a:fld id="{D122B0B9-7B5A-4E7C-B90D-A0EA07B70D84}" type="slidenum">
              <a:rPr lang="zh-TW" altLang="en-US" smtClean="0"/>
              <a:pPr/>
              <a:t>‹#›</a:t>
            </a:fld>
            <a:endParaRPr lang="zh-TW" altLang="en-US"/>
          </a:p>
        </p:txBody>
      </p:sp>
    </p:spTree>
    <p:extLst>
      <p:ext uri="{BB962C8B-B14F-4D97-AF65-F5344CB8AC3E}">
        <p14:creationId xmlns:p14="http://schemas.microsoft.com/office/powerpoint/2010/main" val="74833390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BF96164B-5A2D-4A09-80ED-248D25555948}"/>
              </a:ext>
            </a:extLst>
          </p:cNvPr>
          <p:cNvSpPr>
            <a:spLocks noGrp="1"/>
          </p:cNvSpPr>
          <p:nvPr>
            <p:ph type="dt" sz="half" idx="10"/>
          </p:nvPr>
        </p:nvSpPr>
        <p:spPr/>
        <p:txBody>
          <a:bodyPr/>
          <a:lstStyle/>
          <a:p>
            <a:fld id="{6B44B68B-7577-4F68-A58B-64DDC942D070}" type="datetime1">
              <a:rPr lang="zh-TW" altLang="en-US" smtClean="0"/>
              <a:t>2022/11/30</a:t>
            </a:fld>
            <a:endParaRPr lang="zh-TW" altLang="en-US"/>
          </a:p>
        </p:txBody>
      </p:sp>
      <p:sp>
        <p:nvSpPr>
          <p:cNvPr id="3" name="頁尾版面配置區 2">
            <a:extLst>
              <a:ext uri="{FF2B5EF4-FFF2-40B4-BE49-F238E27FC236}">
                <a16:creationId xmlns:a16="http://schemas.microsoft.com/office/drawing/2014/main" id="{878D402E-336F-4BFC-AE92-81886AB5F5F9}"/>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55DBCA0D-6378-41A9-AF0F-EAB0E9CB1707}"/>
              </a:ext>
            </a:extLst>
          </p:cNvPr>
          <p:cNvSpPr>
            <a:spLocks noGrp="1"/>
          </p:cNvSpPr>
          <p:nvPr>
            <p:ph type="sldNum" sz="quarter" idx="12"/>
          </p:nvPr>
        </p:nvSpPr>
        <p:spPr/>
        <p:txBody>
          <a:bodyPr/>
          <a:lstStyle/>
          <a:p>
            <a:fld id="{D122B0B9-7B5A-4E7C-B90D-A0EA07B70D84}" type="slidenum">
              <a:rPr lang="zh-TW" altLang="en-US" smtClean="0"/>
              <a:pPr/>
              <a:t>‹#›</a:t>
            </a:fld>
            <a:endParaRPr lang="zh-TW" altLang="en-US"/>
          </a:p>
        </p:txBody>
      </p:sp>
    </p:spTree>
    <p:extLst>
      <p:ext uri="{BB962C8B-B14F-4D97-AF65-F5344CB8AC3E}">
        <p14:creationId xmlns:p14="http://schemas.microsoft.com/office/powerpoint/2010/main" val="65037061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1D974B-900E-490F-A117-6DBE7A6E1D6D}"/>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F200C843-06D3-4805-820A-F2A712D1DC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7303C471-26F2-4212-8D41-E524D2CAD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90C6CCE-82A1-4699-96FE-88CCE3D646F3}"/>
              </a:ext>
            </a:extLst>
          </p:cNvPr>
          <p:cNvSpPr>
            <a:spLocks noGrp="1"/>
          </p:cNvSpPr>
          <p:nvPr>
            <p:ph type="dt" sz="half" idx="10"/>
          </p:nvPr>
        </p:nvSpPr>
        <p:spPr/>
        <p:txBody>
          <a:bodyPr/>
          <a:lstStyle/>
          <a:p>
            <a:fld id="{AF486024-2293-4600-99DA-192C02A59E90}" type="datetime1">
              <a:rPr lang="zh-TW" altLang="en-US" smtClean="0"/>
              <a:t>2022/11/30</a:t>
            </a:fld>
            <a:endParaRPr lang="zh-TW" altLang="en-US"/>
          </a:p>
        </p:txBody>
      </p:sp>
      <p:sp>
        <p:nvSpPr>
          <p:cNvPr id="6" name="頁尾版面配置區 5">
            <a:extLst>
              <a:ext uri="{FF2B5EF4-FFF2-40B4-BE49-F238E27FC236}">
                <a16:creationId xmlns:a16="http://schemas.microsoft.com/office/drawing/2014/main" id="{E3F04323-29C5-4210-A88A-1B50934791F8}"/>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308693A-3EC8-4A46-8011-6150B72D702C}"/>
              </a:ext>
            </a:extLst>
          </p:cNvPr>
          <p:cNvSpPr>
            <a:spLocks noGrp="1"/>
          </p:cNvSpPr>
          <p:nvPr>
            <p:ph type="sldNum" sz="quarter" idx="12"/>
          </p:nvPr>
        </p:nvSpPr>
        <p:spPr/>
        <p:txBody>
          <a:bodyPr/>
          <a:lstStyle/>
          <a:p>
            <a:fld id="{D122B0B9-7B5A-4E7C-B90D-A0EA07B70D84}" type="slidenum">
              <a:rPr lang="zh-TW" altLang="en-US" smtClean="0"/>
              <a:pPr/>
              <a:t>‹#›</a:t>
            </a:fld>
            <a:endParaRPr lang="zh-TW" altLang="en-US"/>
          </a:p>
        </p:txBody>
      </p:sp>
    </p:spTree>
    <p:extLst>
      <p:ext uri="{BB962C8B-B14F-4D97-AF65-F5344CB8AC3E}">
        <p14:creationId xmlns:p14="http://schemas.microsoft.com/office/powerpoint/2010/main" val="116090750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F182101-A8E3-44C3-982C-312064DFCF79}"/>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D9B1FBF7-2D21-48A7-B64C-FBA2B76A48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6D849EF0-E013-4825-8B15-F3343047C8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EF971000-8B8C-4490-AFF3-D14DC95891F5}"/>
              </a:ext>
            </a:extLst>
          </p:cNvPr>
          <p:cNvSpPr>
            <a:spLocks noGrp="1"/>
          </p:cNvSpPr>
          <p:nvPr>
            <p:ph type="dt" sz="half" idx="10"/>
          </p:nvPr>
        </p:nvSpPr>
        <p:spPr/>
        <p:txBody>
          <a:bodyPr/>
          <a:lstStyle/>
          <a:p>
            <a:fld id="{3CA403FF-A0EB-44AF-8B5E-B68FFC146728}" type="datetime1">
              <a:rPr lang="zh-TW" altLang="en-US" smtClean="0"/>
              <a:t>2022/11/30</a:t>
            </a:fld>
            <a:endParaRPr lang="zh-TW" altLang="en-US"/>
          </a:p>
        </p:txBody>
      </p:sp>
      <p:sp>
        <p:nvSpPr>
          <p:cNvPr id="6" name="頁尾版面配置區 5">
            <a:extLst>
              <a:ext uri="{FF2B5EF4-FFF2-40B4-BE49-F238E27FC236}">
                <a16:creationId xmlns:a16="http://schemas.microsoft.com/office/drawing/2014/main" id="{E17B8D83-89E9-45B5-8F27-B2356DC0D8A1}"/>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84CF674-7641-4105-AA4E-7B74B57588A9}"/>
              </a:ext>
            </a:extLst>
          </p:cNvPr>
          <p:cNvSpPr>
            <a:spLocks noGrp="1"/>
          </p:cNvSpPr>
          <p:nvPr>
            <p:ph type="sldNum" sz="quarter" idx="12"/>
          </p:nvPr>
        </p:nvSpPr>
        <p:spPr/>
        <p:txBody>
          <a:bodyPr/>
          <a:lstStyle/>
          <a:p>
            <a:fld id="{D122B0B9-7B5A-4E7C-B90D-A0EA07B70D84}" type="slidenum">
              <a:rPr lang="zh-TW" altLang="en-US" smtClean="0"/>
              <a:pPr/>
              <a:t>‹#›</a:t>
            </a:fld>
            <a:endParaRPr lang="zh-TW" altLang="en-US"/>
          </a:p>
        </p:txBody>
      </p:sp>
    </p:spTree>
    <p:extLst>
      <p:ext uri="{BB962C8B-B14F-4D97-AF65-F5344CB8AC3E}">
        <p14:creationId xmlns:p14="http://schemas.microsoft.com/office/powerpoint/2010/main" val="31890418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2D8C8DA5-D5E5-4E30-B82A-4F685D4293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639163F8-CE22-458D-891A-A996BBF30F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555BAD0-96E9-401D-9039-36E42F3EF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A6DAC-B763-43C1-9A0B-F5250A6B4A1E}" type="datetime1">
              <a:rPr lang="zh-TW" altLang="en-US" smtClean="0"/>
              <a:t>2022/11/30</a:t>
            </a:fld>
            <a:endParaRPr lang="zh-TW" altLang="en-US"/>
          </a:p>
        </p:txBody>
      </p:sp>
      <p:sp>
        <p:nvSpPr>
          <p:cNvPr id="5" name="頁尾版面配置區 4">
            <a:extLst>
              <a:ext uri="{FF2B5EF4-FFF2-40B4-BE49-F238E27FC236}">
                <a16:creationId xmlns:a16="http://schemas.microsoft.com/office/drawing/2014/main" id="{727828F3-A8DB-4847-9C50-32C213B639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8B33C263-6AA8-4137-8505-2A26C0BF0B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2B0B9-7B5A-4E7C-B90D-A0EA07B70D84}" type="slidenum">
              <a:rPr lang="zh-TW" altLang="en-US" smtClean="0"/>
              <a:pPr/>
              <a:t>‹#›</a:t>
            </a:fld>
            <a:endParaRPr lang="zh-TW" altLang="en-US"/>
          </a:p>
        </p:txBody>
      </p:sp>
    </p:spTree>
    <p:extLst>
      <p:ext uri="{BB962C8B-B14F-4D97-AF65-F5344CB8AC3E}">
        <p14:creationId xmlns:p14="http://schemas.microsoft.com/office/powerpoint/2010/main" val="867526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8133" y="593367"/>
            <a:ext cx="10255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1pPr>
            <a:lvl2pPr lvl="1">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2pPr>
            <a:lvl3pPr lvl="2">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3pPr>
            <a:lvl4pPr lvl="3">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4pPr>
            <a:lvl5pPr lvl="4">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5pPr>
            <a:lvl6pPr lvl="5">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6pPr>
            <a:lvl7pPr lvl="6">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7pPr>
            <a:lvl8pPr lvl="7">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8pPr>
            <a:lvl9pPr lvl="8">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9pPr>
          </a:lstStyle>
          <a:p>
            <a:endParaRPr dirty="0"/>
          </a:p>
        </p:txBody>
      </p:sp>
      <p:sp>
        <p:nvSpPr>
          <p:cNvPr id="7" name="Google Shape;7;p1"/>
          <p:cNvSpPr txBox="1">
            <a:spLocks noGrp="1"/>
          </p:cNvSpPr>
          <p:nvPr>
            <p:ph type="body" idx="1"/>
          </p:nvPr>
        </p:nvSpPr>
        <p:spPr>
          <a:xfrm>
            <a:off x="968133" y="1536633"/>
            <a:ext cx="102556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Encode Sans Semi Condensed"/>
              <a:buChar char="●"/>
              <a:defRPr>
                <a:solidFill>
                  <a:schemeClr val="dk2"/>
                </a:solidFill>
                <a:latin typeface="Encode Sans Semi Condensed"/>
                <a:ea typeface="Encode Sans Semi Condensed"/>
                <a:cs typeface="Encode Sans Semi Condensed"/>
                <a:sym typeface="Encode Sans Semi Condensed"/>
              </a:defRPr>
            </a:lvl1pPr>
            <a:lvl2pPr marL="914400" lvl="1" indent="-317500">
              <a:lnSpc>
                <a:spcPct val="115000"/>
              </a:lnSpc>
              <a:spcBef>
                <a:spcPts val="1600"/>
              </a:spcBef>
              <a:spcAft>
                <a:spcPts val="0"/>
              </a:spcAft>
              <a:buClr>
                <a:schemeClr val="dk2"/>
              </a:buClr>
              <a:buSzPts val="1400"/>
              <a:buFont typeface="Encode Sans Semi Condensed"/>
              <a:buChar char="○"/>
              <a:defRPr>
                <a:solidFill>
                  <a:schemeClr val="dk2"/>
                </a:solidFill>
                <a:latin typeface="Encode Sans Semi Condensed"/>
                <a:ea typeface="Encode Sans Semi Condensed"/>
                <a:cs typeface="Encode Sans Semi Condensed"/>
                <a:sym typeface="Encode Sans Semi Condensed"/>
              </a:defRPr>
            </a:lvl2pPr>
            <a:lvl3pPr marL="1371600" lvl="2" indent="-317500">
              <a:lnSpc>
                <a:spcPct val="115000"/>
              </a:lnSpc>
              <a:spcBef>
                <a:spcPts val="1600"/>
              </a:spcBef>
              <a:spcAft>
                <a:spcPts val="0"/>
              </a:spcAft>
              <a:buClr>
                <a:schemeClr val="dk2"/>
              </a:buClr>
              <a:buSzPts val="1400"/>
              <a:buFont typeface="Encode Sans Semi Condensed"/>
              <a:buChar char="■"/>
              <a:defRPr>
                <a:solidFill>
                  <a:schemeClr val="dk2"/>
                </a:solidFill>
                <a:latin typeface="Encode Sans Semi Condensed"/>
                <a:ea typeface="Encode Sans Semi Condensed"/>
                <a:cs typeface="Encode Sans Semi Condensed"/>
                <a:sym typeface="Encode Sans Semi Condensed"/>
              </a:defRPr>
            </a:lvl3pPr>
            <a:lvl4pPr marL="1828800" lvl="3" indent="-317500">
              <a:lnSpc>
                <a:spcPct val="115000"/>
              </a:lnSpc>
              <a:spcBef>
                <a:spcPts val="1600"/>
              </a:spcBef>
              <a:spcAft>
                <a:spcPts val="0"/>
              </a:spcAft>
              <a:buClr>
                <a:schemeClr val="dk2"/>
              </a:buClr>
              <a:buSzPts val="1400"/>
              <a:buFont typeface="Encode Sans Semi Condensed"/>
              <a:buChar char="●"/>
              <a:defRPr>
                <a:solidFill>
                  <a:schemeClr val="dk2"/>
                </a:solidFill>
                <a:latin typeface="Encode Sans Semi Condensed"/>
                <a:ea typeface="Encode Sans Semi Condensed"/>
                <a:cs typeface="Encode Sans Semi Condensed"/>
                <a:sym typeface="Encode Sans Semi Condensed"/>
              </a:defRPr>
            </a:lvl4pPr>
            <a:lvl5pPr marL="2286000" lvl="4" indent="-317500">
              <a:lnSpc>
                <a:spcPct val="115000"/>
              </a:lnSpc>
              <a:spcBef>
                <a:spcPts val="1600"/>
              </a:spcBef>
              <a:spcAft>
                <a:spcPts val="0"/>
              </a:spcAft>
              <a:buClr>
                <a:schemeClr val="dk2"/>
              </a:buClr>
              <a:buSzPts val="1400"/>
              <a:buFont typeface="Encode Sans Semi Condensed"/>
              <a:buChar char="○"/>
              <a:defRPr>
                <a:solidFill>
                  <a:schemeClr val="dk2"/>
                </a:solidFill>
                <a:latin typeface="Encode Sans Semi Condensed"/>
                <a:ea typeface="Encode Sans Semi Condensed"/>
                <a:cs typeface="Encode Sans Semi Condensed"/>
                <a:sym typeface="Encode Sans Semi Condensed"/>
              </a:defRPr>
            </a:lvl5pPr>
            <a:lvl6pPr marL="2743200" lvl="5" indent="-317500">
              <a:lnSpc>
                <a:spcPct val="115000"/>
              </a:lnSpc>
              <a:spcBef>
                <a:spcPts val="1600"/>
              </a:spcBef>
              <a:spcAft>
                <a:spcPts val="0"/>
              </a:spcAft>
              <a:buClr>
                <a:schemeClr val="dk2"/>
              </a:buClr>
              <a:buSzPts val="1400"/>
              <a:buFont typeface="Encode Sans Semi Condensed"/>
              <a:buChar char="■"/>
              <a:defRPr>
                <a:solidFill>
                  <a:schemeClr val="dk2"/>
                </a:solidFill>
                <a:latin typeface="Encode Sans Semi Condensed"/>
                <a:ea typeface="Encode Sans Semi Condensed"/>
                <a:cs typeface="Encode Sans Semi Condensed"/>
                <a:sym typeface="Encode Sans Semi Condensed"/>
              </a:defRPr>
            </a:lvl6pPr>
            <a:lvl7pPr marL="3200400" lvl="6" indent="-317500">
              <a:lnSpc>
                <a:spcPct val="115000"/>
              </a:lnSpc>
              <a:spcBef>
                <a:spcPts val="1600"/>
              </a:spcBef>
              <a:spcAft>
                <a:spcPts val="0"/>
              </a:spcAft>
              <a:buClr>
                <a:schemeClr val="dk2"/>
              </a:buClr>
              <a:buSzPts val="1400"/>
              <a:buFont typeface="Encode Sans Semi Condensed"/>
              <a:buChar char="●"/>
              <a:defRPr>
                <a:solidFill>
                  <a:schemeClr val="dk2"/>
                </a:solidFill>
                <a:latin typeface="Encode Sans Semi Condensed"/>
                <a:ea typeface="Encode Sans Semi Condensed"/>
                <a:cs typeface="Encode Sans Semi Condensed"/>
                <a:sym typeface="Encode Sans Semi Condensed"/>
              </a:defRPr>
            </a:lvl7pPr>
            <a:lvl8pPr marL="3657600" lvl="7" indent="-317500">
              <a:lnSpc>
                <a:spcPct val="115000"/>
              </a:lnSpc>
              <a:spcBef>
                <a:spcPts val="1600"/>
              </a:spcBef>
              <a:spcAft>
                <a:spcPts val="0"/>
              </a:spcAft>
              <a:buClr>
                <a:schemeClr val="dk2"/>
              </a:buClr>
              <a:buSzPts val="1400"/>
              <a:buFont typeface="Encode Sans Semi Condensed"/>
              <a:buChar char="○"/>
              <a:defRPr>
                <a:solidFill>
                  <a:schemeClr val="dk2"/>
                </a:solidFill>
                <a:latin typeface="Encode Sans Semi Condensed"/>
                <a:ea typeface="Encode Sans Semi Condensed"/>
                <a:cs typeface="Encode Sans Semi Condensed"/>
                <a:sym typeface="Encode Sans Semi Condensed"/>
              </a:defRPr>
            </a:lvl8pPr>
            <a:lvl9pPr marL="4114800" lvl="8" indent="-317500">
              <a:lnSpc>
                <a:spcPct val="115000"/>
              </a:lnSpc>
              <a:spcBef>
                <a:spcPts val="1600"/>
              </a:spcBef>
              <a:spcAft>
                <a:spcPts val="1600"/>
              </a:spcAft>
              <a:buClr>
                <a:schemeClr val="dk2"/>
              </a:buClr>
              <a:buSzPts val="1400"/>
              <a:buFont typeface="Encode Sans Semi Condensed"/>
              <a:buChar char="■"/>
              <a:defRPr>
                <a:solidFill>
                  <a:schemeClr val="dk2"/>
                </a:solidFill>
                <a:latin typeface="Encode Sans Semi Condensed"/>
                <a:ea typeface="Encode Sans Semi Condensed"/>
                <a:cs typeface="Encode Sans Semi Condensed"/>
                <a:sym typeface="Encode Sans Semi Condensed"/>
              </a:defRPr>
            </a:lvl9pPr>
          </a:lstStyle>
          <a:p>
            <a:endParaRPr dirty="0"/>
          </a:p>
        </p:txBody>
      </p:sp>
      <p:sp>
        <p:nvSpPr>
          <p:cNvPr id="2" name="投影片編號版面配置區 1"/>
          <p:cNvSpPr>
            <a:spLocks noGrp="1"/>
          </p:cNvSpPr>
          <p:nvPr>
            <p:ph type="sldNum" sz="quarter" idx="4"/>
          </p:nvPr>
        </p:nvSpPr>
        <p:spPr>
          <a:xfrm>
            <a:off x="9448800" y="84667"/>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148A57D0-52C5-4041-9011-CEB09658E1B5}" type="slidenum">
              <a:rPr lang="zh-TW" altLang="en-US" smtClean="0"/>
              <a:pPr/>
              <a:t>‹#›</a:t>
            </a:fld>
            <a:endParaRPr lang="zh-TW" altLang="en-US"/>
          </a:p>
        </p:txBody>
      </p:sp>
    </p:spTree>
    <p:extLst>
      <p:ext uri="{BB962C8B-B14F-4D97-AF65-F5344CB8AC3E}">
        <p14:creationId xmlns:p14="http://schemas.microsoft.com/office/powerpoint/2010/main" val="102121068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spd="slow">
    <p:fade/>
  </p:transition>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微軟正黑體" panose="020B0604030504040204" pitchFamily="34" charset="-120"/>
          <a:ea typeface="微軟正黑體" panose="020B0604030504040204" pitchFamily="34" charset="-12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微軟正黑體" panose="020B0604030504040204" pitchFamily="34" charset="-120"/>
          <a:ea typeface="微軟正黑體" panose="020B0604030504040204" pitchFamily="34" charset="-12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接點 9">
            <a:extLst>
              <a:ext uri="{FF2B5EF4-FFF2-40B4-BE49-F238E27FC236}">
                <a16:creationId xmlns:a16="http://schemas.microsoft.com/office/drawing/2014/main" id="{D4BC9C75-870E-4292-B653-4D7C73260E19}"/>
              </a:ext>
            </a:extLst>
          </p:cNvPr>
          <p:cNvCxnSpPr>
            <a:cxnSpLocks/>
          </p:cNvCxnSpPr>
          <p:nvPr/>
        </p:nvCxnSpPr>
        <p:spPr>
          <a:xfrm>
            <a:off x="7571567" y="2628676"/>
            <a:ext cx="3884011" cy="0"/>
          </a:xfrm>
          <a:prstGeom prst="line">
            <a:avLst/>
          </a:prstGeom>
          <a:ln w="28575"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14B9ED72-7D83-4816-B7A8-3FB06FB1D2D6}"/>
              </a:ext>
            </a:extLst>
          </p:cNvPr>
          <p:cNvSpPr/>
          <p:nvPr/>
        </p:nvSpPr>
        <p:spPr>
          <a:xfrm>
            <a:off x="8611645" y="2737110"/>
            <a:ext cx="2944842" cy="1605696"/>
          </a:xfrm>
          <a:prstGeom prst="rect">
            <a:avLst/>
          </a:prstGeom>
        </p:spPr>
        <p:txBody>
          <a:bodyPr wrap="square">
            <a:spAutoFit/>
          </a:bodyPr>
          <a:lstStyle/>
          <a:p>
            <a:pPr algn="r" defTabSz="914309">
              <a:lnSpc>
                <a:spcPts val="3000"/>
              </a:lnSpc>
              <a:defRPr/>
            </a:pPr>
            <a:r>
              <a:rPr kumimoji="1" lang="zh-TW" altLang="en-US" sz="2400" spc="3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內政部營建署</a:t>
            </a:r>
            <a:endParaRPr kumimoji="1" lang="en-US" altLang="zh-TW" sz="2400" spc="3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r" defTabSz="914309">
              <a:lnSpc>
                <a:spcPts val="3000"/>
              </a:lnSpc>
              <a:defRPr/>
            </a:pPr>
            <a:r>
              <a:rPr kumimoji="1" lang="zh-TW" altLang="en-US" sz="2400" spc="3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建築管理組</a:t>
            </a:r>
            <a:endParaRPr kumimoji="1" lang="en-US" altLang="zh-TW" sz="2400" spc="3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r" defTabSz="914309">
              <a:lnSpc>
                <a:spcPts val="3000"/>
              </a:lnSpc>
              <a:defRPr/>
            </a:pPr>
            <a:r>
              <a:rPr kumimoji="1" lang="zh-TW" altLang="en-US" sz="2400" spc="3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組   長</a:t>
            </a:r>
            <a:endParaRPr kumimoji="1" lang="en-US" altLang="zh-TW" sz="2400" spc="3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r" defTabSz="914309">
              <a:lnSpc>
                <a:spcPts val="3000"/>
              </a:lnSpc>
              <a:defRPr/>
            </a:pPr>
            <a:r>
              <a:rPr kumimoji="1" lang="zh-TW" altLang="en-US" sz="2400" spc="3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高文婷</a:t>
            </a:r>
          </a:p>
        </p:txBody>
      </p:sp>
      <p:sp>
        <p:nvSpPr>
          <p:cNvPr id="12" name="矩形 11">
            <a:extLst>
              <a:ext uri="{FF2B5EF4-FFF2-40B4-BE49-F238E27FC236}">
                <a16:creationId xmlns:a16="http://schemas.microsoft.com/office/drawing/2014/main" id="{19719E25-D06B-449A-8446-D31AA746AA37}"/>
              </a:ext>
            </a:extLst>
          </p:cNvPr>
          <p:cNvSpPr/>
          <p:nvPr/>
        </p:nvSpPr>
        <p:spPr>
          <a:xfrm>
            <a:off x="7271074" y="2078708"/>
            <a:ext cx="4288354" cy="537070"/>
          </a:xfrm>
          <a:prstGeom prst="rect">
            <a:avLst/>
          </a:prstGeom>
        </p:spPr>
        <p:txBody>
          <a:bodyPr wrap="none">
            <a:spAutoFit/>
          </a:bodyPr>
          <a:lstStyle/>
          <a:p>
            <a:pPr algn="r" defTabSz="914309">
              <a:lnSpc>
                <a:spcPts val="3400"/>
              </a:lnSpc>
              <a:defRPr/>
            </a:pPr>
            <a:r>
              <a:rPr kumimoji="1" lang="zh-TW" altLang="en-US" sz="3600" b="1" spc="3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建築管理新制說明</a:t>
            </a:r>
          </a:p>
        </p:txBody>
      </p:sp>
      <p:sp>
        <p:nvSpPr>
          <p:cNvPr id="3" name="文字方塊 2">
            <a:extLst>
              <a:ext uri="{FF2B5EF4-FFF2-40B4-BE49-F238E27FC236}">
                <a16:creationId xmlns:a16="http://schemas.microsoft.com/office/drawing/2014/main" id="{6B7A1338-B998-70B2-15C0-7A9C6A10B1B3}"/>
              </a:ext>
            </a:extLst>
          </p:cNvPr>
          <p:cNvSpPr txBox="1"/>
          <p:nvPr/>
        </p:nvSpPr>
        <p:spPr>
          <a:xfrm>
            <a:off x="-7951" y="1222839"/>
            <a:ext cx="3136539" cy="640753"/>
          </a:xfrm>
          <a:prstGeom prst="rect">
            <a:avLst/>
          </a:prstGeom>
          <a:solidFill>
            <a:schemeClr val="bg1">
              <a:lumMod val="50000"/>
              <a:alpha val="69804"/>
            </a:schemeClr>
          </a:solidFill>
        </p:spPr>
        <p:txBody>
          <a:bodyPr wrap="square">
            <a:spAutoFit/>
          </a:bodyPr>
          <a:lstStyle>
            <a:defPPr>
              <a:defRPr lang="zh-TW"/>
            </a:defPPr>
            <a:lvl1pPr algn="ctr" defTabSz="914309">
              <a:lnSpc>
                <a:spcPts val="4600"/>
              </a:lnSpc>
              <a:defRPr kumimoji="1" sz="320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algn="l"/>
            <a:r>
              <a:rPr lang="zh-TW" altLang="en-US" sz="2800" b="1" dirty="0">
                <a:solidFill>
                  <a:schemeClr val="bg1"/>
                </a:solidFill>
              </a:rPr>
              <a:t>近年</a:t>
            </a:r>
            <a:r>
              <a:rPr lang="zh-TW" altLang="en-US" sz="2800" b="1" dirty="0">
                <a:solidFill>
                  <a:srgbClr val="FF0000"/>
                </a:solidFill>
              </a:rPr>
              <a:t>已</a:t>
            </a:r>
            <a:r>
              <a:rPr lang="zh-TW" altLang="en-US" sz="2800" b="1" dirty="0">
                <a:solidFill>
                  <a:schemeClr val="bg1"/>
                </a:solidFill>
              </a:rPr>
              <a:t>新增修</a:t>
            </a:r>
          </a:p>
        </p:txBody>
      </p:sp>
      <p:sp>
        <p:nvSpPr>
          <p:cNvPr id="4" name="矩形 3">
            <a:extLst>
              <a:ext uri="{FF2B5EF4-FFF2-40B4-BE49-F238E27FC236}">
                <a16:creationId xmlns:a16="http://schemas.microsoft.com/office/drawing/2014/main" id="{40B46FAA-A9C4-110D-D495-7585665C9BCB}"/>
              </a:ext>
            </a:extLst>
          </p:cNvPr>
          <p:cNvSpPr/>
          <p:nvPr/>
        </p:nvSpPr>
        <p:spPr>
          <a:xfrm>
            <a:off x="0" y="1918673"/>
            <a:ext cx="3136539" cy="617220"/>
          </a:xfrm>
          <a:prstGeom prst="rect">
            <a:avLst/>
          </a:prstGeom>
          <a:solidFill>
            <a:schemeClr val="accent6">
              <a:lumMod val="20000"/>
              <a:lumOff val="80000"/>
            </a:schemeClr>
          </a:solidFill>
          <a:ln>
            <a:solidFill>
              <a:schemeClr val="bg1"/>
            </a:solidFill>
          </a:ln>
        </p:spPr>
        <p:txBody>
          <a:bodyPr wrap="square">
            <a:spAutoFit/>
          </a:bodyPr>
          <a:lstStyle/>
          <a:p>
            <a:pPr algn="r" defTabSz="914309">
              <a:lnSpc>
                <a:spcPts val="4600"/>
              </a:lnSpc>
              <a:defRPr/>
            </a:pPr>
            <a:r>
              <a:rPr kumimoji="1" lang="zh-TW" altLang="en-US" sz="24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建築技術規則</a:t>
            </a:r>
            <a:endParaRPr kumimoji="1" lang="en-US" altLang="zh-TW" sz="24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98424702-71F7-8EFB-B4C1-35B4A22C4FCD}"/>
              </a:ext>
            </a:extLst>
          </p:cNvPr>
          <p:cNvSpPr txBox="1"/>
          <p:nvPr/>
        </p:nvSpPr>
        <p:spPr>
          <a:xfrm>
            <a:off x="-7952" y="2590974"/>
            <a:ext cx="3136539" cy="617220"/>
          </a:xfrm>
          <a:prstGeom prst="rect">
            <a:avLst/>
          </a:prstGeom>
          <a:solidFill>
            <a:schemeClr val="accent4">
              <a:lumMod val="20000"/>
              <a:lumOff val="80000"/>
            </a:schemeClr>
          </a:solidFill>
          <a:ln>
            <a:noFill/>
          </a:ln>
        </p:spPr>
        <p:txBody>
          <a:bodyPr wrap="square">
            <a:spAutoFit/>
          </a:bodyPr>
          <a:lstStyle/>
          <a:p>
            <a:pPr algn="r" defTabSz="914309">
              <a:lnSpc>
                <a:spcPts val="4600"/>
              </a:lnSpc>
              <a:defRPr/>
            </a:pPr>
            <a:r>
              <a:rPr kumimoji="1" lang="zh-TW" altLang="en-US" sz="24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                他</a:t>
            </a:r>
            <a:endParaRPr kumimoji="1" lang="en-US" altLang="zh-TW" sz="24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 name="日期版面配置區 5">
            <a:extLst>
              <a:ext uri="{FF2B5EF4-FFF2-40B4-BE49-F238E27FC236}">
                <a16:creationId xmlns:a16="http://schemas.microsoft.com/office/drawing/2014/main" id="{C282DACC-85BB-DDFB-E987-7A66E7D17B42}"/>
              </a:ext>
            </a:extLst>
          </p:cNvPr>
          <p:cNvSpPr>
            <a:spLocks noGrp="1"/>
          </p:cNvSpPr>
          <p:nvPr>
            <p:ph type="dt" sz="half" idx="10"/>
          </p:nvPr>
        </p:nvSpPr>
        <p:spPr/>
        <p:txBody>
          <a:bodyPr/>
          <a:lstStyle/>
          <a:p>
            <a:fld id="{C510C0F1-FDB3-4A11-B324-E292EE11FAFE}" type="datetime1">
              <a:rPr lang="zh-TW" altLang="en-US" smtClean="0"/>
              <a:t>2022/11/30</a:t>
            </a:fld>
            <a:endParaRPr lang="zh-TW" altLang="en-US"/>
          </a:p>
        </p:txBody>
      </p:sp>
      <p:sp>
        <p:nvSpPr>
          <p:cNvPr id="7" name="投影片編號版面配置區 6">
            <a:extLst>
              <a:ext uri="{FF2B5EF4-FFF2-40B4-BE49-F238E27FC236}">
                <a16:creationId xmlns:a16="http://schemas.microsoft.com/office/drawing/2014/main" id="{E67CA009-FE2F-2A91-EA4A-B10A08E1D7E6}"/>
              </a:ext>
            </a:extLst>
          </p:cNvPr>
          <p:cNvSpPr>
            <a:spLocks noGrp="1"/>
          </p:cNvSpPr>
          <p:nvPr>
            <p:ph type="sldNum" sz="quarter" idx="12"/>
          </p:nvPr>
        </p:nvSpPr>
        <p:spPr/>
        <p:txBody>
          <a:bodyPr/>
          <a:lstStyle/>
          <a:p>
            <a:fld id="{D122B0B9-7B5A-4E7C-B90D-A0EA07B70D84}" type="slidenum">
              <a:rPr lang="zh-TW" altLang="en-US" smtClean="0"/>
              <a:pPr/>
              <a:t>1</a:t>
            </a:fld>
            <a:endParaRPr lang="zh-TW" altLang="en-US"/>
          </a:p>
        </p:txBody>
      </p:sp>
      <p:sp>
        <p:nvSpPr>
          <p:cNvPr id="2" name="文字方塊 1">
            <a:extLst>
              <a:ext uri="{FF2B5EF4-FFF2-40B4-BE49-F238E27FC236}">
                <a16:creationId xmlns:a16="http://schemas.microsoft.com/office/drawing/2014/main" id="{A2704000-F4F6-DF43-4FD9-90391F8C8563}"/>
              </a:ext>
            </a:extLst>
          </p:cNvPr>
          <p:cNvSpPr txBox="1"/>
          <p:nvPr/>
        </p:nvSpPr>
        <p:spPr>
          <a:xfrm>
            <a:off x="0" y="3263275"/>
            <a:ext cx="3136539" cy="617220"/>
          </a:xfrm>
          <a:prstGeom prst="rect">
            <a:avLst/>
          </a:prstGeom>
          <a:solidFill>
            <a:schemeClr val="bg1">
              <a:lumMod val="50000"/>
              <a:alpha val="69804"/>
            </a:schemeClr>
          </a:solidFill>
        </p:spPr>
        <p:txBody>
          <a:bodyPr wrap="square">
            <a:spAutoFit/>
          </a:bodyPr>
          <a:lstStyle>
            <a:defPPr>
              <a:defRPr lang="zh-TW"/>
            </a:defPPr>
            <a:lvl1pPr algn="ctr" defTabSz="914309">
              <a:lnSpc>
                <a:spcPts val="4600"/>
              </a:lnSpc>
              <a:defRPr kumimoji="1" sz="320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algn="l"/>
            <a:r>
              <a:rPr lang="zh-TW" altLang="en-US" sz="2800" b="1" dirty="0">
                <a:solidFill>
                  <a:schemeClr val="bg1"/>
                </a:solidFill>
              </a:rPr>
              <a:t>未來</a:t>
            </a:r>
            <a:r>
              <a:rPr lang="zh-TW" altLang="en-US" sz="2800" b="1" dirty="0">
                <a:solidFill>
                  <a:srgbClr val="FF0000"/>
                </a:solidFill>
              </a:rPr>
              <a:t>計畫</a:t>
            </a:r>
            <a:r>
              <a:rPr lang="zh-TW" altLang="en-US" sz="2800" b="1" dirty="0">
                <a:solidFill>
                  <a:schemeClr val="bg1"/>
                </a:solidFill>
              </a:rPr>
              <a:t>增修</a:t>
            </a:r>
          </a:p>
        </p:txBody>
      </p:sp>
      <p:sp>
        <p:nvSpPr>
          <p:cNvPr id="13" name="矩形 12">
            <a:extLst>
              <a:ext uri="{FF2B5EF4-FFF2-40B4-BE49-F238E27FC236}">
                <a16:creationId xmlns:a16="http://schemas.microsoft.com/office/drawing/2014/main" id="{0C58C3BC-8DE2-1D8B-7912-57379023634D}"/>
              </a:ext>
            </a:extLst>
          </p:cNvPr>
          <p:cNvSpPr/>
          <p:nvPr/>
        </p:nvSpPr>
        <p:spPr>
          <a:xfrm>
            <a:off x="0" y="3927287"/>
            <a:ext cx="3136539" cy="617220"/>
          </a:xfrm>
          <a:prstGeom prst="rect">
            <a:avLst/>
          </a:prstGeom>
          <a:solidFill>
            <a:schemeClr val="accent2">
              <a:lumMod val="20000"/>
              <a:lumOff val="80000"/>
            </a:schemeClr>
          </a:solidFill>
          <a:ln>
            <a:solidFill>
              <a:schemeClr val="bg1"/>
            </a:solidFill>
          </a:ln>
        </p:spPr>
        <p:txBody>
          <a:bodyPr wrap="square">
            <a:spAutoFit/>
          </a:bodyPr>
          <a:lstStyle/>
          <a:p>
            <a:pPr algn="r" defTabSz="914309">
              <a:lnSpc>
                <a:spcPts val="4600"/>
              </a:lnSpc>
              <a:defRPr/>
            </a:pPr>
            <a:r>
              <a:rPr kumimoji="1" lang="zh-TW" altLang="en-US" sz="24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規則 </a:t>
            </a:r>
            <a:r>
              <a:rPr kumimoji="1" lang="en-US" altLang="zh-TW" sz="24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24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規範</a:t>
            </a:r>
            <a:endParaRPr kumimoji="1" lang="en-US" altLang="zh-TW" sz="24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4" name="矩形 13">
            <a:extLst>
              <a:ext uri="{FF2B5EF4-FFF2-40B4-BE49-F238E27FC236}">
                <a16:creationId xmlns:a16="http://schemas.microsoft.com/office/drawing/2014/main" id="{52AC1086-2350-FCD1-9490-D40F1EC583B3}"/>
              </a:ext>
            </a:extLst>
          </p:cNvPr>
          <p:cNvSpPr/>
          <p:nvPr/>
        </p:nvSpPr>
        <p:spPr>
          <a:xfrm>
            <a:off x="0" y="4599588"/>
            <a:ext cx="3136539" cy="617220"/>
          </a:xfrm>
          <a:prstGeom prst="rect">
            <a:avLst/>
          </a:prstGeom>
          <a:solidFill>
            <a:schemeClr val="accent1">
              <a:lumMod val="20000"/>
              <a:lumOff val="80000"/>
            </a:schemeClr>
          </a:solidFill>
          <a:ln>
            <a:solidFill>
              <a:schemeClr val="bg1"/>
            </a:solidFill>
          </a:ln>
        </p:spPr>
        <p:txBody>
          <a:bodyPr wrap="square">
            <a:spAutoFit/>
          </a:bodyPr>
          <a:lstStyle/>
          <a:p>
            <a:pPr algn="r" defTabSz="914309">
              <a:lnSpc>
                <a:spcPts val="4600"/>
              </a:lnSpc>
              <a:defRPr/>
            </a:pPr>
            <a:r>
              <a:rPr kumimoji="1" lang="zh-TW" altLang="en-US" sz="24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            他</a:t>
            </a:r>
            <a:endParaRPr kumimoji="1" lang="en-US" altLang="zh-TW" sz="24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4CDD289B-8FE9-4473-0207-CB6D0526CE2A}"/>
              </a:ext>
            </a:extLst>
          </p:cNvPr>
          <p:cNvSpPr/>
          <p:nvPr/>
        </p:nvSpPr>
        <p:spPr>
          <a:xfrm>
            <a:off x="7398327" y="1572743"/>
            <a:ext cx="4158160" cy="439736"/>
          </a:xfrm>
          <a:prstGeom prst="rect">
            <a:avLst/>
          </a:prstGeom>
        </p:spPr>
        <p:txBody>
          <a:bodyPr wrap="square">
            <a:spAutoFit/>
          </a:bodyPr>
          <a:lstStyle/>
          <a:p>
            <a:pPr marL="0" marR="0" lvl="0" indent="0" algn="dist" defTabSz="914309" rtl="0" eaLnBrk="1" fontAlgn="auto" latinLnBrk="0" hangingPunct="1">
              <a:lnSpc>
                <a:spcPts val="3000"/>
              </a:lnSpc>
              <a:spcBef>
                <a:spcPts val="0"/>
              </a:spcBef>
              <a:spcAft>
                <a:spcPts val="0"/>
              </a:spcAft>
              <a:buClrTx/>
              <a:buSzTx/>
              <a:buFontTx/>
              <a:buNone/>
              <a:tabLst/>
              <a:defRPr/>
            </a:pPr>
            <a:r>
              <a:rPr kumimoji="1" lang="zh-TW" altLang="en-US" sz="2000" b="0" i="0" u="none" strike="noStrike" kern="1200" cap="none" normalizeH="0" baseline="0" noProof="0" dirty="0">
                <a:ln>
                  <a:noFill/>
                </a:ln>
                <a:solidFill>
                  <a:prstClr val="black"/>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金門縣政府</a:t>
            </a:r>
            <a:r>
              <a:rPr kumimoji="1" lang="en-US" altLang="zh-TW" sz="2000" b="0" i="0" u="none" strike="noStrike" kern="1200" cap="none" normalizeH="0" baseline="0" noProof="0" dirty="0">
                <a:ln>
                  <a:noFill/>
                </a:ln>
                <a:solidFill>
                  <a:prstClr val="black"/>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111</a:t>
            </a:r>
            <a:r>
              <a:rPr kumimoji="1" lang="zh-TW" altLang="en-US" sz="2000" b="0" i="0" u="none" strike="noStrike" kern="1200" cap="none" normalizeH="0" baseline="0" noProof="0" dirty="0">
                <a:ln>
                  <a:noFill/>
                </a:ln>
                <a:solidFill>
                  <a:prstClr val="black"/>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年度建管講習會</a:t>
            </a:r>
            <a:endParaRPr kumimoji="1" lang="en-US" altLang="zh-TW" sz="2000" b="0" i="0" u="none" strike="noStrike" kern="1200" cap="none" normalizeH="0" baseline="0" noProof="0" dirty="0">
              <a:ln>
                <a:noFill/>
              </a:ln>
              <a:solidFill>
                <a:prstClr val="black"/>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8385574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1000"/>
                                        <p:tgtEl>
                                          <p:spTgt spid="11"/>
                                        </p:tgtEl>
                                      </p:cBhvr>
                                    </p:animEffect>
                                    <p:set>
                                      <p:cBhvr>
                                        <p:cTn id="7" dur="1" fill="hold">
                                          <p:stCondLst>
                                            <p:cond delay="999"/>
                                          </p:stCondLst>
                                        </p:cTn>
                                        <p:tgtEl>
                                          <p:spTgt spid="11"/>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1000"/>
                                        <p:tgtEl>
                                          <p:spTgt spid="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000"/>
                                        <p:tgtEl>
                                          <p:spTgt spid="1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4" grpId="0" animBg="1"/>
      <p:bldP spid="5" grpId="0" animBg="1"/>
      <p:bldP spid="2" grpId="0" animBg="1"/>
      <p:bldP spid="13"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3119C3A8-C2DA-75F2-25DC-78AC513E2621}"/>
              </a:ext>
            </a:extLst>
          </p:cNvPr>
          <p:cNvPicPr>
            <a:picLocks noChangeAspect="1"/>
          </p:cNvPicPr>
          <p:nvPr/>
        </p:nvPicPr>
        <p:blipFill>
          <a:blip r:embed="rId2"/>
          <a:stretch>
            <a:fillRect/>
          </a:stretch>
        </p:blipFill>
        <p:spPr>
          <a:xfrm>
            <a:off x="9594879" y="24298"/>
            <a:ext cx="2597121" cy="1432684"/>
          </a:xfrm>
          <a:prstGeom prst="rect">
            <a:avLst/>
          </a:prstGeom>
        </p:spPr>
      </p:pic>
      <p:cxnSp>
        <p:nvCxnSpPr>
          <p:cNvPr id="16" name="直線接點 15">
            <a:extLst>
              <a:ext uri="{FF2B5EF4-FFF2-40B4-BE49-F238E27FC236}">
                <a16:creationId xmlns:a16="http://schemas.microsoft.com/office/drawing/2014/main" id="{BA3E2C39-12D9-433A-8B77-765CA7FFEC03}"/>
              </a:ext>
            </a:extLst>
          </p:cNvPr>
          <p:cNvCxnSpPr>
            <a:cxnSpLocks/>
          </p:cNvCxnSpPr>
          <p:nvPr/>
        </p:nvCxnSpPr>
        <p:spPr>
          <a:xfrm flipV="1">
            <a:off x="0" y="1237507"/>
            <a:ext cx="10912547" cy="1"/>
          </a:xfrm>
          <a:prstGeom prst="line">
            <a:avLst/>
          </a:prstGeom>
          <a:ln w="15875"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cxnSp>
        <p:nvCxnSpPr>
          <p:cNvPr id="20" name="直線接點 19">
            <a:extLst>
              <a:ext uri="{FF2B5EF4-FFF2-40B4-BE49-F238E27FC236}">
                <a16:creationId xmlns:a16="http://schemas.microsoft.com/office/drawing/2014/main" id="{9C57F82A-F608-46B7-8785-F29DEAEFB415}"/>
              </a:ext>
            </a:extLst>
          </p:cNvPr>
          <p:cNvCxnSpPr>
            <a:cxnSpLocks/>
          </p:cNvCxnSpPr>
          <p:nvPr/>
        </p:nvCxnSpPr>
        <p:spPr>
          <a:xfrm>
            <a:off x="550481" y="0"/>
            <a:ext cx="0" cy="1225660"/>
          </a:xfrm>
          <a:prstGeom prst="line">
            <a:avLst/>
          </a:prstGeom>
          <a:ln w="273050">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矩形 18">
            <a:extLst>
              <a:ext uri="{FF2B5EF4-FFF2-40B4-BE49-F238E27FC236}">
                <a16:creationId xmlns:a16="http://schemas.microsoft.com/office/drawing/2014/main" id="{65E0893A-90C9-41B1-88A4-A8A618264BA2}"/>
              </a:ext>
            </a:extLst>
          </p:cNvPr>
          <p:cNvSpPr/>
          <p:nvPr/>
        </p:nvSpPr>
        <p:spPr>
          <a:xfrm>
            <a:off x="2192284" y="1472360"/>
            <a:ext cx="8345083" cy="2092881"/>
          </a:xfrm>
          <a:prstGeom prst="rect">
            <a:avLst/>
          </a:prstGeom>
          <a:solidFill>
            <a:schemeClr val="bg2"/>
          </a:solidFill>
        </p:spPr>
        <p:txBody>
          <a:bodyPr wrap="square">
            <a:spAutoFit/>
          </a:bodyPr>
          <a:lstStyle/>
          <a:p>
            <a:pPr lvl="0">
              <a:spcAft>
                <a:spcPts val="1200"/>
              </a:spcAft>
            </a:pP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特定建築物與該</a:t>
            </a:r>
            <a:r>
              <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基地</a:t>
            </a:r>
            <a:r>
              <a:rPr kumimoji="1" lang="zh-TW" altLang="zh-TW" sz="2000"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臨接道路</a:t>
            </a:r>
            <a:r>
              <a:rPr kumimoji="1" lang="zh-TW" altLang="en-US" sz="2000"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之寬</a:t>
            </a:r>
            <a:r>
              <a:rPr kumimoji="1" lang="zh-TW" altLang="zh-TW" sz="2000"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度</a:t>
            </a: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之關係</a:t>
            </a:r>
            <a:r>
              <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規定</a:t>
            </a:r>
            <a:endParaRPr kumimoji="1" lang="en-US"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Aft>
                <a:spcPts val="1200"/>
              </a:spcAft>
            </a:pP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集會堂、戲院、電影院、酒家、夜總會、歌廳、舞廳、酒吧、加油站、汽車站房、汽車商場、批發市場等建築物，應臨接寬十二公尺以上之道路。</a:t>
            </a:r>
          </a:p>
          <a:p>
            <a:pPr>
              <a:spcAft>
                <a:spcPts val="1200"/>
              </a:spcAft>
            </a:pP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其他建築物應臨接寬八公尺以上之道路。</a:t>
            </a:r>
            <a:endParaRPr kumimoji="1" lang="en-US"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Aft>
                <a:spcPts val="1200"/>
              </a:spcAft>
            </a:pPr>
            <a:endParaRPr kumimoji="1" lang="en-US"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6" name="矩形 45">
            <a:extLst>
              <a:ext uri="{FF2B5EF4-FFF2-40B4-BE49-F238E27FC236}">
                <a16:creationId xmlns:a16="http://schemas.microsoft.com/office/drawing/2014/main" id="{385AB208-9395-412F-BE8A-401B5CD96BEB}"/>
              </a:ext>
            </a:extLst>
          </p:cNvPr>
          <p:cNvSpPr/>
          <p:nvPr/>
        </p:nvSpPr>
        <p:spPr>
          <a:xfrm>
            <a:off x="693226" y="496983"/>
            <a:ext cx="7792518" cy="740524"/>
          </a:xfrm>
          <a:prstGeom prst="rect">
            <a:avLst/>
          </a:prstGeom>
        </p:spPr>
        <p:txBody>
          <a:bodyPr wrap="none">
            <a:spAutoFit/>
          </a:bodyPr>
          <a:lstStyle/>
          <a:p>
            <a:pPr marL="174625" lvl="0" indent="-174625">
              <a:lnSpc>
                <a:spcPct val="150000"/>
              </a:lnSpc>
              <a:spcBef>
                <a:spcPct val="0"/>
              </a:spcBef>
              <a:defRPr/>
            </a:pPr>
            <a:r>
              <a:rPr kumimoji="1" lang="zh-TW" altLang="en-US" sz="3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增列</a:t>
            </a:r>
            <a:r>
              <a:rPr kumimoji="1" lang="zh-TW" altLang="en-US" sz="32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1" lang="en-US" altLang="zh-TW" sz="24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1" lang="zh-TW" altLang="en-US" sz="28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特定建築物臨接道路之地方權管規定 </a:t>
            </a:r>
            <a:r>
              <a:rPr kumimoji="1" lang="en-US" altLang="zh-TW" sz="28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118</a:t>
            </a:r>
            <a:endParaRPr kumimoji="1" lang="en-US" altLang="zh-TW" sz="20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7" name="文字方塊 46">
            <a:extLst>
              <a:ext uri="{FF2B5EF4-FFF2-40B4-BE49-F238E27FC236}">
                <a16:creationId xmlns:a16="http://schemas.microsoft.com/office/drawing/2014/main" id="{78E94751-5AF1-4F66-AE0F-7F0B34B936E3}"/>
              </a:ext>
            </a:extLst>
          </p:cNvPr>
          <p:cNvSpPr txBox="1"/>
          <p:nvPr/>
        </p:nvSpPr>
        <p:spPr>
          <a:xfrm>
            <a:off x="-4200" y="221844"/>
            <a:ext cx="623889" cy="1015663"/>
          </a:xfrm>
          <a:prstGeom prst="rect">
            <a:avLst/>
          </a:prstGeom>
          <a:noFill/>
        </p:spPr>
        <p:txBody>
          <a:bodyPr wrap="none" rtlCol="0">
            <a:spAutoFit/>
          </a:bodyPr>
          <a:lstStyle/>
          <a:p>
            <a:r>
              <a:rPr lang="en-US" altLang="zh-TW" sz="6000" b="1" i="1" dirty="0">
                <a:solidFill>
                  <a:schemeClr val="accent6"/>
                </a:solidFill>
                <a:effectLst>
                  <a:outerShdw blurRad="38100" dist="38100" dir="2700000" algn="tl">
                    <a:srgbClr val="000000">
                      <a:alpha val="43137"/>
                    </a:srgbClr>
                  </a:outerShdw>
                </a:effectLst>
                <a:latin typeface="AR BONNIE" panose="02000000000000000000" pitchFamily="2" charset="0"/>
              </a:rPr>
              <a:t>7</a:t>
            </a:r>
            <a:endParaRPr lang="zh-TW" altLang="en-US" sz="6000" b="1" i="1" dirty="0">
              <a:solidFill>
                <a:schemeClr val="accent6"/>
              </a:solidFill>
              <a:effectLst>
                <a:outerShdw blurRad="38100" dist="38100" dir="2700000" algn="tl">
                  <a:srgbClr val="000000">
                    <a:alpha val="43137"/>
                  </a:srgbClr>
                </a:outerShdw>
              </a:effectLst>
              <a:latin typeface="AR BONNIE" panose="02000000000000000000" pitchFamily="2" charset="0"/>
            </a:endParaRPr>
          </a:p>
        </p:txBody>
      </p:sp>
      <p:sp>
        <p:nvSpPr>
          <p:cNvPr id="48" name="文字方塊 47">
            <a:extLst>
              <a:ext uri="{FF2B5EF4-FFF2-40B4-BE49-F238E27FC236}">
                <a16:creationId xmlns:a16="http://schemas.microsoft.com/office/drawing/2014/main" id="{AB377DEA-2B2C-4C19-A762-8B10326C0A54}"/>
              </a:ext>
            </a:extLst>
          </p:cNvPr>
          <p:cNvSpPr txBox="1"/>
          <p:nvPr/>
        </p:nvSpPr>
        <p:spPr>
          <a:xfrm>
            <a:off x="1202720" y="1426009"/>
            <a:ext cx="800219" cy="830997"/>
          </a:xfrm>
          <a:prstGeom prst="rect">
            <a:avLst/>
          </a:prstGeom>
          <a:noFill/>
        </p:spPr>
        <p:txBody>
          <a:bodyPr wrap="none" rtlCol="0">
            <a:spAutoFit/>
          </a:bodyPr>
          <a:lstStyle/>
          <a:p>
            <a:pPr algn="r"/>
            <a:r>
              <a:rPr kumimoji="1" lang="en-US"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98</a:t>
            </a:r>
            <a:r>
              <a:rPr kumimoji="1"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endParaRPr kumimoji="1" lang="en-US"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r"/>
            <a:r>
              <a:rPr kumimoji="1"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版本</a:t>
            </a:r>
          </a:p>
        </p:txBody>
      </p:sp>
      <p:sp>
        <p:nvSpPr>
          <p:cNvPr id="49" name="文字方塊 48">
            <a:extLst>
              <a:ext uri="{FF2B5EF4-FFF2-40B4-BE49-F238E27FC236}">
                <a16:creationId xmlns:a16="http://schemas.microsoft.com/office/drawing/2014/main" id="{EABB58B7-F5AF-4F7A-A574-212CC675EC9D}"/>
              </a:ext>
            </a:extLst>
          </p:cNvPr>
          <p:cNvSpPr txBox="1"/>
          <p:nvPr/>
        </p:nvSpPr>
        <p:spPr>
          <a:xfrm>
            <a:off x="894943" y="3909365"/>
            <a:ext cx="1107996" cy="830997"/>
          </a:xfrm>
          <a:prstGeom prst="rect">
            <a:avLst/>
          </a:prstGeom>
          <a:noFill/>
        </p:spPr>
        <p:txBody>
          <a:bodyPr wrap="none" rtlCol="0">
            <a:spAutoFit/>
          </a:bodyPr>
          <a:lstStyle/>
          <a:p>
            <a:r>
              <a:rPr kumimoji="1"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修改後</a:t>
            </a:r>
            <a:endParaRPr kumimoji="1" lang="en-US"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kumimoji="1"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現  行</a:t>
            </a:r>
            <a:endParaRPr kumimoji="1" lang="en-US"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cxnSp>
        <p:nvCxnSpPr>
          <p:cNvPr id="50" name="直線接點 49">
            <a:extLst>
              <a:ext uri="{FF2B5EF4-FFF2-40B4-BE49-F238E27FC236}">
                <a16:creationId xmlns:a16="http://schemas.microsoft.com/office/drawing/2014/main" id="{B656C4C0-BF1A-4B53-BCBE-3C79EBCBDA5C}"/>
              </a:ext>
            </a:extLst>
          </p:cNvPr>
          <p:cNvCxnSpPr>
            <a:cxnSpLocks/>
          </p:cNvCxnSpPr>
          <p:nvPr/>
        </p:nvCxnSpPr>
        <p:spPr>
          <a:xfrm>
            <a:off x="2046482" y="1426009"/>
            <a:ext cx="0" cy="4920362"/>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1" name="直線接點 50">
            <a:extLst>
              <a:ext uri="{FF2B5EF4-FFF2-40B4-BE49-F238E27FC236}">
                <a16:creationId xmlns:a16="http://schemas.microsoft.com/office/drawing/2014/main" id="{F127723A-0F76-4A7F-A2D9-847D068559DD}"/>
              </a:ext>
            </a:extLst>
          </p:cNvPr>
          <p:cNvCxnSpPr>
            <a:cxnSpLocks/>
          </p:cNvCxnSpPr>
          <p:nvPr/>
        </p:nvCxnSpPr>
        <p:spPr>
          <a:xfrm>
            <a:off x="893782" y="3909365"/>
            <a:ext cx="9763332"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2" name="矩形 51">
            <a:extLst>
              <a:ext uri="{FF2B5EF4-FFF2-40B4-BE49-F238E27FC236}">
                <a16:creationId xmlns:a16="http://schemas.microsoft.com/office/drawing/2014/main" id="{34963155-4374-4873-B8DB-A282881308D3}"/>
              </a:ext>
            </a:extLst>
          </p:cNvPr>
          <p:cNvSpPr/>
          <p:nvPr/>
        </p:nvSpPr>
        <p:spPr>
          <a:xfrm>
            <a:off x="2194895" y="4063253"/>
            <a:ext cx="8414678" cy="2400657"/>
          </a:xfrm>
          <a:prstGeom prst="rect">
            <a:avLst/>
          </a:prstGeom>
          <a:ln w="38100">
            <a:noFill/>
            <a:prstDash val="sysDot"/>
          </a:ln>
        </p:spPr>
        <p:txBody>
          <a:bodyPr wrap="square">
            <a:spAutoFit/>
          </a:bodyPr>
          <a:lstStyle/>
          <a:p>
            <a:pPr lvl="0">
              <a:spcAft>
                <a:spcPts val="1200"/>
              </a:spcAft>
            </a:pP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特定建築物與該</a:t>
            </a:r>
            <a:r>
              <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基地</a:t>
            </a:r>
            <a:r>
              <a:rPr kumimoji="1" lang="zh-TW" altLang="zh-TW" sz="2000"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臨接道路</a:t>
            </a:r>
            <a:r>
              <a:rPr kumimoji="1" lang="zh-TW" altLang="en-US" sz="2000"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之寬</a:t>
            </a:r>
            <a:r>
              <a:rPr kumimoji="1" lang="zh-TW" altLang="zh-TW" sz="2000"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度</a:t>
            </a: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之關係</a:t>
            </a:r>
            <a:r>
              <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規定</a:t>
            </a:r>
            <a:endParaRPr kumimoji="1" lang="en-US"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Aft>
                <a:spcPts val="1200"/>
              </a:spcAft>
            </a:pP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集會堂、戲院、電影院、酒家、夜總會、歌廳、舞廳、酒吧、加油站、汽車站房、汽車商場、批發市場等建築物，應臨接寬十二公尺以上之道路。</a:t>
            </a:r>
          </a:p>
          <a:p>
            <a:pPr>
              <a:spcAft>
                <a:spcPts val="1200"/>
              </a:spcAft>
            </a:pP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其他建築物應臨接寬八公尺以上之道路。</a:t>
            </a:r>
            <a:endParaRPr kumimoji="1" lang="en-US"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Aft>
                <a:spcPts val="1200"/>
              </a:spcAft>
            </a:pPr>
            <a:r>
              <a:rPr kumimoji="1" lang="zh-TW" altLang="en-US" sz="2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前項面前道路寬度，經直轄市、縣</a:t>
            </a:r>
            <a:r>
              <a:rPr kumimoji="1" lang="en-US" altLang="zh-TW" sz="2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2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市</a:t>
            </a:r>
            <a:r>
              <a:rPr kumimoji="1" lang="en-US" altLang="zh-TW" sz="2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2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政府審查同意者，得不受前項、本編第一百二十一條及第一百二十九條之限制。</a:t>
            </a:r>
          </a:p>
        </p:txBody>
      </p:sp>
      <p:sp>
        <p:nvSpPr>
          <p:cNvPr id="3" name="日期版面配置區 2">
            <a:extLst>
              <a:ext uri="{FF2B5EF4-FFF2-40B4-BE49-F238E27FC236}">
                <a16:creationId xmlns:a16="http://schemas.microsoft.com/office/drawing/2014/main" id="{C00E1EF7-F0C5-C899-3591-DC0EEE2B8137}"/>
              </a:ext>
            </a:extLst>
          </p:cNvPr>
          <p:cNvSpPr>
            <a:spLocks noGrp="1"/>
          </p:cNvSpPr>
          <p:nvPr>
            <p:ph type="dt" sz="half" idx="10"/>
          </p:nvPr>
        </p:nvSpPr>
        <p:spPr/>
        <p:txBody>
          <a:bodyPr/>
          <a:lstStyle/>
          <a:p>
            <a:fld id="{FC389649-8DA2-4BDE-914B-E7B809D8B367}" type="datetime1">
              <a:rPr lang="zh-TW" altLang="en-US" smtClean="0"/>
              <a:t>2022/11/30</a:t>
            </a:fld>
            <a:endParaRPr lang="zh-TW" altLang="en-US"/>
          </a:p>
        </p:txBody>
      </p:sp>
      <p:sp>
        <p:nvSpPr>
          <p:cNvPr id="4" name="投影片編號版面配置區 3">
            <a:extLst>
              <a:ext uri="{FF2B5EF4-FFF2-40B4-BE49-F238E27FC236}">
                <a16:creationId xmlns:a16="http://schemas.microsoft.com/office/drawing/2014/main" id="{984A0E53-82BE-E99E-98FD-6895097E510C}"/>
              </a:ext>
            </a:extLst>
          </p:cNvPr>
          <p:cNvSpPr>
            <a:spLocks noGrp="1"/>
          </p:cNvSpPr>
          <p:nvPr>
            <p:ph type="sldNum" sz="quarter" idx="12"/>
          </p:nvPr>
        </p:nvSpPr>
        <p:spPr/>
        <p:txBody>
          <a:bodyPr/>
          <a:lstStyle/>
          <a:p>
            <a:fld id="{D122B0B9-7B5A-4E7C-B90D-A0EA07B70D84}" type="slidenum">
              <a:rPr lang="zh-TW" altLang="en-US" smtClean="0"/>
              <a:pPr/>
              <a:t>10</a:t>
            </a:fld>
            <a:endParaRPr lang="zh-TW" altLang="en-US"/>
          </a:p>
        </p:txBody>
      </p:sp>
      <p:sp>
        <p:nvSpPr>
          <p:cNvPr id="5" name="文字方塊 4">
            <a:extLst>
              <a:ext uri="{FF2B5EF4-FFF2-40B4-BE49-F238E27FC236}">
                <a16:creationId xmlns:a16="http://schemas.microsoft.com/office/drawing/2014/main" id="{7F91F7B3-DA53-D4F8-82E5-CE323DCBE946}"/>
              </a:ext>
            </a:extLst>
          </p:cNvPr>
          <p:cNvSpPr txBox="1"/>
          <p:nvPr/>
        </p:nvSpPr>
        <p:spPr>
          <a:xfrm>
            <a:off x="737231" y="204918"/>
            <a:ext cx="2431907" cy="461665"/>
          </a:xfrm>
          <a:prstGeom prst="rect">
            <a:avLst/>
          </a:prstGeom>
          <a:solidFill>
            <a:srgbClr val="C00000">
              <a:alpha val="30196"/>
            </a:srgbClr>
          </a:solidFill>
          <a:ln w="12700">
            <a:noFill/>
          </a:ln>
        </p:spPr>
        <p:txBody>
          <a:bodyPr wrap="square">
            <a:spAutoFit/>
          </a:bodyPr>
          <a:lstStyle/>
          <a:p>
            <a:pPr marL="174625" marR="0" lvl="0" indent="-174625" algn="ctr" defTabSz="914400" rtl="0" eaLnBrk="1" fontAlgn="auto" latinLnBrk="0" hangingPunct="1">
              <a:lnSpc>
                <a:spcPct val="100000"/>
              </a:lnSpc>
              <a:spcBef>
                <a:spcPts val="600"/>
              </a:spcBef>
              <a:spcAft>
                <a:spcPts val="0"/>
              </a:spcAft>
              <a:buClrTx/>
              <a:buSzTx/>
              <a:buFontTx/>
              <a:buNone/>
              <a:tabLst/>
              <a:defRPr/>
            </a:pPr>
            <a:r>
              <a:rPr kumimoji="1" lang="en-US" altLang="zh-TW"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108.11.4</a:t>
            </a:r>
            <a:r>
              <a:rPr kumimoji="1" lang="zh-TW" altLang="en-US"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增列</a:t>
            </a:r>
            <a:endParaRPr kumimoji="1" lang="en-US" altLang="zh-TW"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703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4C476BB0-3B4C-DC74-8B17-1488E52883E0}"/>
              </a:ext>
            </a:extLst>
          </p:cNvPr>
          <p:cNvPicPr>
            <a:picLocks noChangeAspect="1"/>
          </p:cNvPicPr>
          <p:nvPr/>
        </p:nvPicPr>
        <p:blipFill>
          <a:blip r:embed="rId2"/>
          <a:stretch>
            <a:fillRect/>
          </a:stretch>
        </p:blipFill>
        <p:spPr>
          <a:xfrm>
            <a:off x="9594879" y="24298"/>
            <a:ext cx="2597121" cy="1432684"/>
          </a:xfrm>
          <a:prstGeom prst="rect">
            <a:avLst/>
          </a:prstGeom>
        </p:spPr>
      </p:pic>
      <p:cxnSp>
        <p:nvCxnSpPr>
          <p:cNvPr id="16" name="直線接點 15">
            <a:extLst>
              <a:ext uri="{FF2B5EF4-FFF2-40B4-BE49-F238E27FC236}">
                <a16:creationId xmlns:a16="http://schemas.microsoft.com/office/drawing/2014/main" id="{BA3E2C39-12D9-433A-8B77-765CA7FFEC03}"/>
              </a:ext>
            </a:extLst>
          </p:cNvPr>
          <p:cNvCxnSpPr>
            <a:cxnSpLocks/>
          </p:cNvCxnSpPr>
          <p:nvPr/>
        </p:nvCxnSpPr>
        <p:spPr>
          <a:xfrm flipV="1">
            <a:off x="0" y="1237507"/>
            <a:ext cx="10912547" cy="1"/>
          </a:xfrm>
          <a:prstGeom prst="line">
            <a:avLst/>
          </a:prstGeom>
          <a:ln w="15875"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cxnSp>
        <p:nvCxnSpPr>
          <p:cNvPr id="20" name="直線接點 19">
            <a:extLst>
              <a:ext uri="{FF2B5EF4-FFF2-40B4-BE49-F238E27FC236}">
                <a16:creationId xmlns:a16="http://schemas.microsoft.com/office/drawing/2014/main" id="{9C57F82A-F608-46B7-8785-F29DEAEFB415}"/>
              </a:ext>
            </a:extLst>
          </p:cNvPr>
          <p:cNvCxnSpPr>
            <a:cxnSpLocks/>
          </p:cNvCxnSpPr>
          <p:nvPr/>
        </p:nvCxnSpPr>
        <p:spPr>
          <a:xfrm>
            <a:off x="550481" y="0"/>
            <a:ext cx="0" cy="1225660"/>
          </a:xfrm>
          <a:prstGeom prst="line">
            <a:avLst/>
          </a:prstGeom>
          <a:ln w="273050">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矩形 18">
            <a:extLst>
              <a:ext uri="{FF2B5EF4-FFF2-40B4-BE49-F238E27FC236}">
                <a16:creationId xmlns:a16="http://schemas.microsoft.com/office/drawing/2014/main" id="{65E0893A-90C9-41B1-88A4-A8A618264BA2}"/>
              </a:ext>
            </a:extLst>
          </p:cNvPr>
          <p:cNvSpPr/>
          <p:nvPr/>
        </p:nvSpPr>
        <p:spPr>
          <a:xfrm>
            <a:off x="2192284" y="1472360"/>
            <a:ext cx="8345083" cy="2092881"/>
          </a:xfrm>
          <a:prstGeom prst="rect">
            <a:avLst/>
          </a:prstGeom>
          <a:solidFill>
            <a:schemeClr val="bg2"/>
          </a:solidFill>
        </p:spPr>
        <p:txBody>
          <a:bodyPr wrap="square">
            <a:spAutoFit/>
          </a:bodyPr>
          <a:lstStyle/>
          <a:p>
            <a:pPr>
              <a:spcAft>
                <a:spcPts val="1200"/>
              </a:spcAft>
            </a:pP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特定建築物之總樓地板面積與該</a:t>
            </a:r>
            <a:r>
              <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基地</a:t>
            </a:r>
            <a:r>
              <a:rPr kumimoji="1" lang="zh-TW" altLang="zh-TW" sz="2000"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臨接道路</a:t>
            </a:r>
            <a:r>
              <a:rPr kumimoji="1" lang="zh-TW" altLang="en-US" sz="2000"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a:t>
            </a:r>
            <a:r>
              <a:rPr kumimoji="1" lang="zh-TW" altLang="zh-TW" sz="2000"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長度</a:t>
            </a: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之關係</a:t>
            </a:r>
            <a:r>
              <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規定</a:t>
            </a:r>
            <a:endParaRPr kumimoji="1" lang="en-US"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fontAlgn="ctr"/>
            <a:r>
              <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五</a:t>
            </a:r>
            <a:r>
              <a:rPr kumimoji="1" lang="en-US"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平方公尺以下者，臨接長度四公尺</a:t>
            </a: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fontAlgn="ct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超過</a:t>
            </a:r>
            <a:r>
              <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五</a:t>
            </a:r>
            <a:r>
              <a:rPr kumimoji="1" lang="en-US"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至</a:t>
            </a:r>
            <a:r>
              <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a:t>
            </a:r>
            <a:r>
              <a:rPr kumimoji="1" lang="en-US"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平方公尺以下者，臨接長度六公尺</a:t>
            </a: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fontAlgn="ct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超過</a:t>
            </a:r>
            <a:r>
              <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a:t>
            </a:r>
            <a:r>
              <a:rPr kumimoji="1" lang="en-US"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至</a:t>
            </a:r>
            <a:r>
              <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a:t>
            </a:r>
            <a:r>
              <a:rPr kumimoji="1" lang="en-US"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平方公尺以下者，臨接長度八公尺</a:t>
            </a: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fontAlgn="ct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超過</a:t>
            </a:r>
            <a:r>
              <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a:t>
            </a:r>
            <a:r>
              <a:rPr kumimoji="1" lang="en-US"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平方公尺者，臨接長度</a:t>
            </a: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a:t>
            </a:r>
            <a:r>
              <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公尺</a:t>
            </a: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kumimoji="1" lang="en-US"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Aft>
                <a:spcPts val="1200"/>
              </a:spcAft>
            </a:pPr>
            <a:endParaRPr kumimoji="1" lang="en-US"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6" name="矩形 45">
            <a:extLst>
              <a:ext uri="{FF2B5EF4-FFF2-40B4-BE49-F238E27FC236}">
                <a16:creationId xmlns:a16="http://schemas.microsoft.com/office/drawing/2014/main" id="{385AB208-9395-412F-BE8A-401B5CD96BEB}"/>
              </a:ext>
            </a:extLst>
          </p:cNvPr>
          <p:cNvSpPr/>
          <p:nvPr/>
        </p:nvSpPr>
        <p:spPr>
          <a:xfrm>
            <a:off x="693226" y="496983"/>
            <a:ext cx="7792518" cy="740524"/>
          </a:xfrm>
          <a:prstGeom prst="rect">
            <a:avLst/>
          </a:prstGeom>
        </p:spPr>
        <p:txBody>
          <a:bodyPr wrap="none">
            <a:spAutoFit/>
          </a:bodyPr>
          <a:lstStyle/>
          <a:p>
            <a:pPr marL="174625" lvl="0" indent="-174625">
              <a:lnSpc>
                <a:spcPct val="150000"/>
              </a:lnSpc>
              <a:spcBef>
                <a:spcPct val="0"/>
              </a:spcBef>
              <a:defRPr/>
            </a:pPr>
            <a:r>
              <a:rPr kumimoji="1" lang="zh-TW" altLang="en-US" sz="3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增列 </a:t>
            </a:r>
            <a:r>
              <a:rPr kumimoji="1" lang="en-US" altLang="zh-TW" sz="24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1" lang="zh-TW" altLang="en-US" sz="28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特定建築物臨接道路之地方權管規定 </a:t>
            </a:r>
            <a:r>
              <a:rPr kumimoji="1" lang="en-US" altLang="zh-TW" sz="28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119</a:t>
            </a:r>
            <a:endParaRPr kumimoji="1" lang="en-US" altLang="zh-TW" sz="20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7" name="文字方塊 46">
            <a:extLst>
              <a:ext uri="{FF2B5EF4-FFF2-40B4-BE49-F238E27FC236}">
                <a16:creationId xmlns:a16="http://schemas.microsoft.com/office/drawing/2014/main" id="{78E94751-5AF1-4F66-AE0F-7F0B34B936E3}"/>
              </a:ext>
            </a:extLst>
          </p:cNvPr>
          <p:cNvSpPr txBox="1"/>
          <p:nvPr/>
        </p:nvSpPr>
        <p:spPr>
          <a:xfrm>
            <a:off x="-4200" y="221844"/>
            <a:ext cx="623889" cy="1015663"/>
          </a:xfrm>
          <a:prstGeom prst="rect">
            <a:avLst/>
          </a:prstGeom>
          <a:noFill/>
        </p:spPr>
        <p:txBody>
          <a:bodyPr wrap="none" rtlCol="0">
            <a:spAutoFit/>
          </a:bodyPr>
          <a:lstStyle/>
          <a:p>
            <a:r>
              <a:rPr lang="en-US" altLang="zh-TW" sz="6000" b="1" i="1" dirty="0">
                <a:solidFill>
                  <a:schemeClr val="accent6"/>
                </a:solidFill>
                <a:effectLst>
                  <a:outerShdw blurRad="38100" dist="38100" dir="2700000" algn="tl">
                    <a:srgbClr val="000000">
                      <a:alpha val="43137"/>
                    </a:srgbClr>
                  </a:outerShdw>
                </a:effectLst>
                <a:latin typeface="AR BONNIE" panose="02000000000000000000" pitchFamily="2" charset="0"/>
              </a:rPr>
              <a:t>7</a:t>
            </a:r>
            <a:endParaRPr lang="zh-TW" altLang="en-US" sz="6000" b="1" i="1" dirty="0">
              <a:solidFill>
                <a:schemeClr val="accent6"/>
              </a:solidFill>
              <a:effectLst>
                <a:outerShdw blurRad="38100" dist="38100" dir="2700000" algn="tl">
                  <a:srgbClr val="000000">
                    <a:alpha val="43137"/>
                  </a:srgbClr>
                </a:outerShdw>
              </a:effectLst>
              <a:latin typeface="AR BONNIE" panose="02000000000000000000" pitchFamily="2" charset="0"/>
            </a:endParaRPr>
          </a:p>
        </p:txBody>
      </p:sp>
      <p:sp>
        <p:nvSpPr>
          <p:cNvPr id="48" name="文字方塊 47">
            <a:extLst>
              <a:ext uri="{FF2B5EF4-FFF2-40B4-BE49-F238E27FC236}">
                <a16:creationId xmlns:a16="http://schemas.microsoft.com/office/drawing/2014/main" id="{AB377DEA-2B2C-4C19-A762-8B10326C0A54}"/>
              </a:ext>
            </a:extLst>
          </p:cNvPr>
          <p:cNvSpPr txBox="1"/>
          <p:nvPr/>
        </p:nvSpPr>
        <p:spPr>
          <a:xfrm>
            <a:off x="1202720" y="1426009"/>
            <a:ext cx="800219" cy="830997"/>
          </a:xfrm>
          <a:prstGeom prst="rect">
            <a:avLst/>
          </a:prstGeom>
          <a:noFill/>
        </p:spPr>
        <p:txBody>
          <a:bodyPr wrap="none" rtlCol="0">
            <a:spAutoFit/>
          </a:bodyPr>
          <a:lstStyle/>
          <a:p>
            <a:pPr algn="r"/>
            <a:r>
              <a:rPr kumimoji="1" lang="en-US"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63</a:t>
            </a:r>
            <a:r>
              <a:rPr kumimoji="1"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endParaRPr kumimoji="1" lang="en-US"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r"/>
            <a:r>
              <a:rPr kumimoji="1"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版本</a:t>
            </a:r>
          </a:p>
        </p:txBody>
      </p:sp>
      <p:sp>
        <p:nvSpPr>
          <p:cNvPr id="49" name="文字方塊 48">
            <a:extLst>
              <a:ext uri="{FF2B5EF4-FFF2-40B4-BE49-F238E27FC236}">
                <a16:creationId xmlns:a16="http://schemas.microsoft.com/office/drawing/2014/main" id="{EABB58B7-F5AF-4F7A-A574-212CC675EC9D}"/>
              </a:ext>
            </a:extLst>
          </p:cNvPr>
          <p:cNvSpPr txBox="1"/>
          <p:nvPr/>
        </p:nvSpPr>
        <p:spPr>
          <a:xfrm>
            <a:off x="894943" y="3909365"/>
            <a:ext cx="1107996" cy="830997"/>
          </a:xfrm>
          <a:prstGeom prst="rect">
            <a:avLst/>
          </a:prstGeom>
          <a:noFill/>
        </p:spPr>
        <p:txBody>
          <a:bodyPr wrap="none" rtlCol="0">
            <a:spAutoFit/>
          </a:bodyPr>
          <a:lstStyle/>
          <a:p>
            <a:r>
              <a:rPr kumimoji="1"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修改後</a:t>
            </a:r>
            <a:endParaRPr kumimoji="1" lang="en-US"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kumimoji="1"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現  行</a:t>
            </a:r>
          </a:p>
        </p:txBody>
      </p:sp>
      <p:cxnSp>
        <p:nvCxnSpPr>
          <p:cNvPr id="50" name="直線接點 49">
            <a:extLst>
              <a:ext uri="{FF2B5EF4-FFF2-40B4-BE49-F238E27FC236}">
                <a16:creationId xmlns:a16="http://schemas.microsoft.com/office/drawing/2014/main" id="{B656C4C0-BF1A-4B53-BCBE-3C79EBCBDA5C}"/>
              </a:ext>
            </a:extLst>
          </p:cNvPr>
          <p:cNvCxnSpPr>
            <a:cxnSpLocks/>
          </p:cNvCxnSpPr>
          <p:nvPr/>
        </p:nvCxnSpPr>
        <p:spPr>
          <a:xfrm>
            <a:off x="2046482" y="1426009"/>
            <a:ext cx="0" cy="4920362"/>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1" name="直線接點 50">
            <a:extLst>
              <a:ext uri="{FF2B5EF4-FFF2-40B4-BE49-F238E27FC236}">
                <a16:creationId xmlns:a16="http://schemas.microsoft.com/office/drawing/2014/main" id="{F127723A-0F76-4A7F-A2D9-847D068559DD}"/>
              </a:ext>
            </a:extLst>
          </p:cNvPr>
          <p:cNvCxnSpPr>
            <a:cxnSpLocks/>
          </p:cNvCxnSpPr>
          <p:nvPr/>
        </p:nvCxnSpPr>
        <p:spPr>
          <a:xfrm>
            <a:off x="893782" y="3909365"/>
            <a:ext cx="9763332"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98050BBB-7DA8-4A84-8F8A-E9B7C1D02C58}"/>
              </a:ext>
            </a:extLst>
          </p:cNvPr>
          <p:cNvSpPr/>
          <p:nvPr/>
        </p:nvSpPr>
        <p:spPr>
          <a:xfrm>
            <a:off x="2135713" y="3975753"/>
            <a:ext cx="8345083" cy="2477601"/>
          </a:xfrm>
          <a:prstGeom prst="rect">
            <a:avLst/>
          </a:prstGeom>
          <a:ln w="38100">
            <a:noFill/>
            <a:prstDash val="sysDot"/>
          </a:ln>
        </p:spPr>
        <p:txBody>
          <a:bodyPr wrap="square">
            <a:spAutoFit/>
          </a:bodyPr>
          <a:lstStyle/>
          <a:p>
            <a:pPr lvl="0">
              <a:spcAft>
                <a:spcPts val="1200"/>
              </a:spcAft>
            </a:pP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特定建築物之總樓地板面積與該</a:t>
            </a:r>
            <a:r>
              <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基地</a:t>
            </a:r>
            <a:r>
              <a:rPr kumimoji="1" lang="zh-TW" altLang="zh-TW" sz="2000"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臨接道路</a:t>
            </a:r>
            <a:r>
              <a:rPr kumimoji="1" lang="zh-TW" altLang="en-US" sz="2000"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a:t>
            </a:r>
            <a:r>
              <a:rPr kumimoji="1" lang="zh-TW" altLang="zh-TW" sz="2000"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長度</a:t>
            </a: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之關係</a:t>
            </a:r>
            <a:r>
              <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規定</a:t>
            </a:r>
            <a:endParaRPr kumimoji="1" lang="en-US"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五</a:t>
            </a:r>
            <a:r>
              <a:rPr kumimoji="1" lang="en-US"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平方公尺以下者，臨接長度四公尺</a:t>
            </a: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超過</a:t>
            </a:r>
            <a:r>
              <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五</a:t>
            </a:r>
            <a:r>
              <a:rPr kumimoji="1" lang="en-US"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至</a:t>
            </a:r>
            <a:r>
              <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a:t>
            </a:r>
            <a:r>
              <a:rPr kumimoji="1" lang="en-US"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平方公尺以下者，臨接長度六公尺</a:t>
            </a: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超過</a:t>
            </a:r>
            <a:r>
              <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a:t>
            </a:r>
            <a:r>
              <a:rPr kumimoji="1" lang="en-US"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至</a:t>
            </a:r>
            <a:r>
              <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a:t>
            </a:r>
            <a:r>
              <a:rPr kumimoji="1" lang="en-US"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平方公尺以下者，臨接長度八公尺</a:t>
            </a: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超過</a:t>
            </a:r>
            <a:r>
              <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a:t>
            </a:r>
            <a:r>
              <a:rPr kumimoji="1" lang="en-US"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平方公尺者，臨接長度</a:t>
            </a: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a:t>
            </a:r>
            <a:r>
              <a:rPr kumimoji="1" lang="zh-TW"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公尺</a:t>
            </a: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kumimoji="1" lang="en-US"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Bef>
                <a:spcPts val="600"/>
              </a:spcBef>
            </a:pPr>
            <a:r>
              <a:rPr kumimoji="1" lang="zh-TW" altLang="zh-TW" sz="2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前項面前道路之臨接長度，經直轄市、縣</a:t>
            </a:r>
            <a:r>
              <a:rPr kumimoji="1" lang="en-US" altLang="zh-TW" sz="2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zh-TW" sz="2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市</a:t>
            </a:r>
            <a:r>
              <a:rPr kumimoji="1" lang="en-US" altLang="zh-TW" sz="2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zh-TW" sz="2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政府審查同意者，得不受前項、本編第一百二十一條</a:t>
            </a:r>
            <a:r>
              <a:rPr kumimoji="1" lang="zh-TW" altLang="en-US" sz="2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a:t>
            </a:r>
            <a:r>
              <a:rPr kumimoji="1" lang="zh-TW" altLang="zh-TW" sz="2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第一百二十九條之限制。</a:t>
            </a:r>
          </a:p>
        </p:txBody>
      </p:sp>
      <p:sp>
        <p:nvSpPr>
          <p:cNvPr id="3" name="日期版面配置區 2">
            <a:extLst>
              <a:ext uri="{FF2B5EF4-FFF2-40B4-BE49-F238E27FC236}">
                <a16:creationId xmlns:a16="http://schemas.microsoft.com/office/drawing/2014/main" id="{84061762-CE9E-074C-B4DE-338A0FAD79BA}"/>
              </a:ext>
            </a:extLst>
          </p:cNvPr>
          <p:cNvSpPr>
            <a:spLocks noGrp="1"/>
          </p:cNvSpPr>
          <p:nvPr>
            <p:ph type="dt" sz="half" idx="10"/>
          </p:nvPr>
        </p:nvSpPr>
        <p:spPr/>
        <p:txBody>
          <a:bodyPr/>
          <a:lstStyle/>
          <a:p>
            <a:fld id="{DEE54DDA-3AD5-44DB-BA32-33F1DD9A8427}" type="datetime1">
              <a:rPr lang="zh-TW" altLang="en-US" smtClean="0"/>
              <a:t>2022/11/30</a:t>
            </a:fld>
            <a:endParaRPr lang="zh-TW" altLang="en-US"/>
          </a:p>
        </p:txBody>
      </p:sp>
      <p:sp>
        <p:nvSpPr>
          <p:cNvPr id="4" name="投影片編號版面配置區 3">
            <a:extLst>
              <a:ext uri="{FF2B5EF4-FFF2-40B4-BE49-F238E27FC236}">
                <a16:creationId xmlns:a16="http://schemas.microsoft.com/office/drawing/2014/main" id="{5C3A0FF1-0F2A-2BE0-80E7-2E236EC2748F}"/>
              </a:ext>
            </a:extLst>
          </p:cNvPr>
          <p:cNvSpPr>
            <a:spLocks noGrp="1"/>
          </p:cNvSpPr>
          <p:nvPr>
            <p:ph type="sldNum" sz="quarter" idx="12"/>
          </p:nvPr>
        </p:nvSpPr>
        <p:spPr/>
        <p:txBody>
          <a:bodyPr/>
          <a:lstStyle/>
          <a:p>
            <a:fld id="{D122B0B9-7B5A-4E7C-B90D-A0EA07B70D84}" type="slidenum">
              <a:rPr lang="zh-TW" altLang="en-US" smtClean="0"/>
              <a:pPr/>
              <a:t>11</a:t>
            </a:fld>
            <a:endParaRPr lang="zh-TW" altLang="en-US"/>
          </a:p>
        </p:txBody>
      </p:sp>
      <p:sp>
        <p:nvSpPr>
          <p:cNvPr id="5" name="文字方塊 4">
            <a:extLst>
              <a:ext uri="{FF2B5EF4-FFF2-40B4-BE49-F238E27FC236}">
                <a16:creationId xmlns:a16="http://schemas.microsoft.com/office/drawing/2014/main" id="{C5A7BDE4-DF1E-747D-95C8-CF857D13BC45}"/>
              </a:ext>
            </a:extLst>
          </p:cNvPr>
          <p:cNvSpPr txBox="1"/>
          <p:nvPr/>
        </p:nvSpPr>
        <p:spPr>
          <a:xfrm>
            <a:off x="737231" y="204918"/>
            <a:ext cx="2431907" cy="461665"/>
          </a:xfrm>
          <a:prstGeom prst="rect">
            <a:avLst/>
          </a:prstGeom>
          <a:solidFill>
            <a:srgbClr val="C00000">
              <a:alpha val="30196"/>
            </a:srgbClr>
          </a:solidFill>
          <a:ln w="12700">
            <a:noFill/>
          </a:ln>
        </p:spPr>
        <p:txBody>
          <a:bodyPr wrap="square">
            <a:spAutoFit/>
          </a:bodyPr>
          <a:lstStyle/>
          <a:p>
            <a:pPr marL="174625" marR="0" lvl="0" indent="-174625" algn="ctr" defTabSz="914400" rtl="0" eaLnBrk="1" fontAlgn="auto" latinLnBrk="0" hangingPunct="1">
              <a:lnSpc>
                <a:spcPct val="100000"/>
              </a:lnSpc>
              <a:spcBef>
                <a:spcPts val="600"/>
              </a:spcBef>
              <a:spcAft>
                <a:spcPts val="0"/>
              </a:spcAft>
              <a:buClrTx/>
              <a:buSzTx/>
              <a:buFontTx/>
              <a:buNone/>
              <a:tabLst/>
              <a:defRPr/>
            </a:pPr>
            <a:r>
              <a:rPr kumimoji="1" lang="en-US" altLang="zh-TW"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108.11.4</a:t>
            </a:r>
            <a:r>
              <a:rPr kumimoji="1" lang="zh-TW" altLang="en-US"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增列</a:t>
            </a:r>
            <a:endParaRPr kumimoji="1" lang="en-US" altLang="zh-TW"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42229383"/>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CBE80BD4-DCB8-3B05-83F9-9A477D6CA6DF}"/>
              </a:ext>
            </a:extLst>
          </p:cNvPr>
          <p:cNvPicPr>
            <a:picLocks noChangeAspect="1"/>
          </p:cNvPicPr>
          <p:nvPr/>
        </p:nvPicPr>
        <p:blipFill>
          <a:blip r:embed="rId2"/>
          <a:stretch>
            <a:fillRect/>
          </a:stretch>
        </p:blipFill>
        <p:spPr>
          <a:xfrm>
            <a:off x="9594879" y="24298"/>
            <a:ext cx="2597121" cy="1432684"/>
          </a:xfrm>
          <a:prstGeom prst="rect">
            <a:avLst/>
          </a:prstGeom>
        </p:spPr>
      </p:pic>
      <p:cxnSp>
        <p:nvCxnSpPr>
          <p:cNvPr id="16" name="直線接點 15">
            <a:extLst>
              <a:ext uri="{FF2B5EF4-FFF2-40B4-BE49-F238E27FC236}">
                <a16:creationId xmlns:a16="http://schemas.microsoft.com/office/drawing/2014/main" id="{BA3E2C39-12D9-433A-8B77-765CA7FFEC03}"/>
              </a:ext>
            </a:extLst>
          </p:cNvPr>
          <p:cNvCxnSpPr>
            <a:cxnSpLocks/>
          </p:cNvCxnSpPr>
          <p:nvPr/>
        </p:nvCxnSpPr>
        <p:spPr>
          <a:xfrm flipV="1">
            <a:off x="0" y="1237507"/>
            <a:ext cx="10912547" cy="1"/>
          </a:xfrm>
          <a:prstGeom prst="line">
            <a:avLst/>
          </a:prstGeom>
          <a:ln w="15875"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cxnSp>
        <p:nvCxnSpPr>
          <p:cNvPr id="20" name="直線接點 19">
            <a:extLst>
              <a:ext uri="{FF2B5EF4-FFF2-40B4-BE49-F238E27FC236}">
                <a16:creationId xmlns:a16="http://schemas.microsoft.com/office/drawing/2014/main" id="{9C57F82A-F608-46B7-8785-F29DEAEFB415}"/>
              </a:ext>
            </a:extLst>
          </p:cNvPr>
          <p:cNvCxnSpPr>
            <a:cxnSpLocks/>
          </p:cNvCxnSpPr>
          <p:nvPr/>
        </p:nvCxnSpPr>
        <p:spPr>
          <a:xfrm>
            <a:off x="550481" y="0"/>
            <a:ext cx="0" cy="1225660"/>
          </a:xfrm>
          <a:prstGeom prst="line">
            <a:avLst/>
          </a:prstGeom>
          <a:ln w="273050">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6" name="矩形 45">
            <a:extLst>
              <a:ext uri="{FF2B5EF4-FFF2-40B4-BE49-F238E27FC236}">
                <a16:creationId xmlns:a16="http://schemas.microsoft.com/office/drawing/2014/main" id="{385AB208-9395-412F-BE8A-401B5CD96BEB}"/>
              </a:ext>
            </a:extLst>
          </p:cNvPr>
          <p:cNvSpPr/>
          <p:nvPr/>
        </p:nvSpPr>
        <p:spPr>
          <a:xfrm>
            <a:off x="693226" y="496983"/>
            <a:ext cx="7997702" cy="740524"/>
          </a:xfrm>
          <a:prstGeom prst="rect">
            <a:avLst/>
          </a:prstGeom>
        </p:spPr>
        <p:txBody>
          <a:bodyPr wrap="none">
            <a:spAutoFit/>
          </a:bodyPr>
          <a:lstStyle/>
          <a:p>
            <a:pPr marL="174625" lvl="0" indent="-174625">
              <a:lnSpc>
                <a:spcPct val="150000"/>
              </a:lnSpc>
              <a:spcBef>
                <a:spcPct val="0"/>
              </a:spcBef>
              <a:defRPr/>
            </a:pPr>
            <a:r>
              <a:rPr kumimoji="1" lang="zh-TW" altLang="en-US" sz="3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增列</a:t>
            </a:r>
            <a:r>
              <a:rPr kumimoji="1" lang="zh-TW" altLang="en-US" sz="32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1" lang="en-US" altLang="zh-TW" sz="24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24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1" lang="zh-TW" altLang="en-US" sz="28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夾層</a:t>
            </a:r>
            <a:r>
              <a:rPr kumimoji="1" lang="en-US" altLang="zh-TW" sz="28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28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挑高</a:t>
            </a:r>
            <a:r>
              <a:rPr kumimoji="1" lang="en-US" altLang="zh-TW" sz="28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28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挑空設計之地方權管規定  </a:t>
            </a:r>
            <a:r>
              <a:rPr kumimoji="1" lang="en-US" altLang="zh-TW" sz="28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164-1</a:t>
            </a:r>
            <a:endParaRPr kumimoji="1" lang="en-US" altLang="zh-TW" sz="20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7" name="文字方塊 46">
            <a:extLst>
              <a:ext uri="{FF2B5EF4-FFF2-40B4-BE49-F238E27FC236}">
                <a16:creationId xmlns:a16="http://schemas.microsoft.com/office/drawing/2014/main" id="{78E94751-5AF1-4F66-AE0F-7F0B34B936E3}"/>
              </a:ext>
            </a:extLst>
          </p:cNvPr>
          <p:cNvSpPr txBox="1"/>
          <p:nvPr/>
        </p:nvSpPr>
        <p:spPr>
          <a:xfrm>
            <a:off x="0" y="221844"/>
            <a:ext cx="623889" cy="1015663"/>
          </a:xfrm>
          <a:prstGeom prst="rect">
            <a:avLst/>
          </a:prstGeom>
          <a:noFill/>
        </p:spPr>
        <p:txBody>
          <a:bodyPr wrap="none" rtlCol="0">
            <a:spAutoFit/>
          </a:bodyPr>
          <a:lstStyle/>
          <a:p>
            <a:r>
              <a:rPr lang="en-US" altLang="zh-TW" sz="6000" b="1" i="1" dirty="0">
                <a:solidFill>
                  <a:schemeClr val="accent6"/>
                </a:solidFill>
                <a:effectLst>
                  <a:outerShdw blurRad="38100" dist="38100" dir="2700000" algn="tl">
                    <a:srgbClr val="000000">
                      <a:alpha val="43137"/>
                    </a:srgbClr>
                  </a:outerShdw>
                </a:effectLst>
                <a:latin typeface="AR BONNIE" panose="02000000000000000000" pitchFamily="2" charset="0"/>
              </a:rPr>
              <a:t>8</a:t>
            </a:r>
            <a:endParaRPr lang="zh-TW" altLang="en-US" sz="6000" b="1" i="1" dirty="0">
              <a:solidFill>
                <a:schemeClr val="accent6"/>
              </a:solidFill>
              <a:effectLst>
                <a:outerShdw blurRad="38100" dist="38100" dir="2700000" algn="tl">
                  <a:srgbClr val="000000">
                    <a:alpha val="43137"/>
                  </a:srgbClr>
                </a:outerShdw>
              </a:effectLst>
              <a:latin typeface="AR BONNIE" panose="02000000000000000000" pitchFamily="2" charset="0"/>
            </a:endParaRPr>
          </a:p>
        </p:txBody>
      </p:sp>
      <p:pic>
        <p:nvPicPr>
          <p:cNvPr id="2" name="圖片 1">
            <a:extLst>
              <a:ext uri="{FF2B5EF4-FFF2-40B4-BE49-F238E27FC236}">
                <a16:creationId xmlns:a16="http://schemas.microsoft.com/office/drawing/2014/main" id="{A9B0F62E-1337-4E5E-ADCB-FA439F102AC8}"/>
              </a:ext>
            </a:extLst>
          </p:cNvPr>
          <p:cNvPicPr>
            <a:picLocks noChangeAspect="1"/>
          </p:cNvPicPr>
          <p:nvPr/>
        </p:nvPicPr>
        <p:blipFill>
          <a:blip r:embed="rId3" cstate="print"/>
          <a:stretch>
            <a:fillRect/>
          </a:stretch>
        </p:blipFill>
        <p:spPr>
          <a:xfrm>
            <a:off x="987072" y="2119477"/>
            <a:ext cx="6363707" cy="3435702"/>
          </a:xfrm>
          <a:prstGeom prst="rect">
            <a:avLst/>
          </a:prstGeom>
        </p:spPr>
      </p:pic>
      <p:cxnSp>
        <p:nvCxnSpPr>
          <p:cNvPr id="14" name="直線接點 13">
            <a:extLst>
              <a:ext uri="{FF2B5EF4-FFF2-40B4-BE49-F238E27FC236}">
                <a16:creationId xmlns:a16="http://schemas.microsoft.com/office/drawing/2014/main" id="{30CE76DD-DCED-4CAB-87A1-C05031D79F44}"/>
              </a:ext>
            </a:extLst>
          </p:cNvPr>
          <p:cNvCxnSpPr>
            <a:cxnSpLocks/>
          </p:cNvCxnSpPr>
          <p:nvPr/>
        </p:nvCxnSpPr>
        <p:spPr>
          <a:xfrm>
            <a:off x="4278085" y="4095832"/>
            <a:ext cx="1186544"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E81A7A06-E253-4647-BE6D-91C96A29B703}"/>
              </a:ext>
            </a:extLst>
          </p:cNvPr>
          <p:cNvSpPr/>
          <p:nvPr/>
        </p:nvSpPr>
        <p:spPr>
          <a:xfrm>
            <a:off x="6036015" y="3464051"/>
            <a:ext cx="1314763" cy="559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solidFill>
            </a:endParaRPr>
          </a:p>
        </p:txBody>
      </p:sp>
      <p:sp>
        <p:nvSpPr>
          <p:cNvPr id="18" name="文字方塊 17">
            <a:extLst>
              <a:ext uri="{FF2B5EF4-FFF2-40B4-BE49-F238E27FC236}">
                <a16:creationId xmlns:a16="http://schemas.microsoft.com/office/drawing/2014/main" id="{B72C2C98-908A-4B48-83FF-8457D110F432}"/>
              </a:ext>
            </a:extLst>
          </p:cNvPr>
          <p:cNvSpPr txBox="1"/>
          <p:nvPr/>
        </p:nvSpPr>
        <p:spPr>
          <a:xfrm>
            <a:off x="6096000" y="2774530"/>
            <a:ext cx="2607465" cy="646331"/>
          </a:xfrm>
          <a:prstGeom prst="rect">
            <a:avLst/>
          </a:prstGeom>
          <a:solidFill>
            <a:schemeClr val="bg1">
              <a:lumMod val="85000"/>
            </a:schemeClr>
          </a:solidFill>
        </p:spPr>
        <p:txBody>
          <a:bodyPr wrap="square" rtlCol="0">
            <a:spAutoFit/>
          </a:bodyPr>
          <a:lstStyle/>
          <a:p>
            <a:r>
              <a:rPr lang="zh-TW" altLang="en-US" b="1" dirty="0">
                <a:effectLst>
                  <a:outerShdw blurRad="38100" dist="38100" dir="2700000" algn="tl">
                    <a:srgbClr val="000000">
                      <a:alpha val="43137"/>
                    </a:srgbClr>
                  </a:outerShdw>
                </a:effectLst>
              </a:rPr>
              <a:t>如面積未達主層</a:t>
            </a:r>
            <a:r>
              <a:rPr lang="en-US" altLang="zh-TW" b="1" dirty="0">
                <a:effectLst>
                  <a:outerShdw blurRad="38100" dist="38100" dir="2700000" algn="tl">
                    <a:srgbClr val="000000">
                      <a:alpha val="43137"/>
                    </a:srgbClr>
                  </a:outerShdw>
                </a:effectLst>
              </a:rPr>
              <a:t>1\3</a:t>
            </a:r>
          </a:p>
          <a:p>
            <a:r>
              <a:rPr lang="zh-TW" altLang="en-US" b="1" dirty="0">
                <a:effectLst>
                  <a:outerShdw blurRad="38100" dist="38100" dir="2700000" algn="tl">
                    <a:srgbClr val="000000">
                      <a:alpha val="43137"/>
                    </a:srgbClr>
                  </a:outerShdw>
                </a:effectLst>
              </a:rPr>
              <a:t>且未達</a:t>
            </a:r>
            <a:r>
              <a:rPr lang="en-US" altLang="zh-TW" b="1" dirty="0">
                <a:effectLst>
                  <a:outerShdw blurRad="38100" dist="38100" dir="2700000" algn="tl">
                    <a:srgbClr val="000000">
                      <a:alpha val="43137"/>
                    </a:srgbClr>
                  </a:outerShdw>
                </a:effectLst>
              </a:rPr>
              <a:t>100</a:t>
            </a:r>
            <a:r>
              <a:rPr lang="zh-TW" altLang="en-US" b="1" dirty="0">
                <a:effectLst>
                  <a:outerShdw blurRad="38100" dist="38100" dir="2700000" algn="tl">
                    <a:srgbClr val="000000">
                      <a:alpha val="43137"/>
                    </a:srgbClr>
                  </a:outerShdw>
                </a:effectLst>
              </a:rPr>
              <a:t>平方公尺</a:t>
            </a:r>
            <a:endParaRPr lang="en-US" altLang="zh-TW" b="1" dirty="0">
              <a:effectLst>
                <a:outerShdw blurRad="38100" dist="38100" dir="2700000" algn="tl">
                  <a:srgbClr val="000000">
                    <a:alpha val="43137"/>
                  </a:srgbClr>
                </a:outerShdw>
              </a:effectLst>
            </a:endParaRPr>
          </a:p>
        </p:txBody>
      </p:sp>
      <p:sp>
        <p:nvSpPr>
          <p:cNvPr id="29" name="文字方塊 28">
            <a:extLst>
              <a:ext uri="{FF2B5EF4-FFF2-40B4-BE49-F238E27FC236}">
                <a16:creationId xmlns:a16="http://schemas.microsoft.com/office/drawing/2014/main" id="{DF17EC0B-EA7E-470F-A775-7AAF9EA7D80E}"/>
              </a:ext>
            </a:extLst>
          </p:cNvPr>
          <p:cNvSpPr txBox="1"/>
          <p:nvPr/>
        </p:nvSpPr>
        <p:spPr>
          <a:xfrm>
            <a:off x="6101487" y="3598925"/>
            <a:ext cx="2607465" cy="646331"/>
          </a:xfrm>
          <a:prstGeom prst="rect">
            <a:avLst/>
          </a:prstGeom>
          <a:solidFill>
            <a:schemeClr val="bg1">
              <a:lumMod val="85000"/>
            </a:schemeClr>
          </a:solidFill>
        </p:spPr>
        <p:txBody>
          <a:bodyPr wrap="square" rtlCol="0">
            <a:spAutoFit/>
          </a:bodyPr>
          <a:lstStyle/>
          <a:p>
            <a:r>
              <a:rPr lang="zh-TW" altLang="en-US" b="1" dirty="0">
                <a:effectLst>
                  <a:outerShdw blurRad="38100" dist="38100" dir="2700000" algn="tl">
                    <a:srgbClr val="000000">
                      <a:alpha val="43137"/>
                    </a:srgbClr>
                  </a:outerShdw>
                </a:effectLst>
              </a:rPr>
              <a:t>面積大於主層</a:t>
            </a:r>
            <a:r>
              <a:rPr lang="en-US" altLang="zh-TW" b="1" dirty="0">
                <a:effectLst>
                  <a:outerShdw blurRad="38100" dist="38100" dir="2700000" algn="tl">
                    <a:srgbClr val="000000">
                      <a:alpha val="43137"/>
                    </a:srgbClr>
                  </a:outerShdw>
                </a:effectLst>
              </a:rPr>
              <a:t>1\3</a:t>
            </a:r>
          </a:p>
          <a:p>
            <a:r>
              <a:rPr lang="zh-TW" altLang="en-US" b="1" dirty="0">
                <a:effectLst>
                  <a:outerShdw blurRad="38100" dist="38100" dir="2700000" algn="tl">
                    <a:srgbClr val="000000">
                      <a:alpha val="43137"/>
                    </a:srgbClr>
                  </a:outerShdw>
                </a:effectLst>
              </a:rPr>
              <a:t>或大於</a:t>
            </a:r>
            <a:r>
              <a:rPr lang="en-US" altLang="zh-TW" b="1" dirty="0">
                <a:effectLst>
                  <a:outerShdw blurRad="38100" dist="38100" dir="2700000" algn="tl">
                    <a:srgbClr val="000000">
                      <a:alpha val="43137"/>
                    </a:srgbClr>
                  </a:outerShdw>
                </a:effectLst>
              </a:rPr>
              <a:t>100</a:t>
            </a:r>
            <a:r>
              <a:rPr lang="zh-TW" altLang="en-US" b="1" dirty="0">
                <a:effectLst>
                  <a:outerShdw blurRad="38100" dist="38100" dir="2700000" algn="tl">
                    <a:srgbClr val="000000">
                      <a:alpha val="43137"/>
                    </a:srgbClr>
                  </a:outerShdw>
                </a:effectLst>
              </a:rPr>
              <a:t>平方公尺</a:t>
            </a:r>
            <a:endParaRPr lang="en-US" altLang="zh-TW" b="1" dirty="0">
              <a:effectLst>
                <a:outerShdw blurRad="38100" dist="38100" dir="2700000" algn="tl">
                  <a:srgbClr val="000000">
                    <a:alpha val="43137"/>
                  </a:srgbClr>
                </a:outerShdw>
              </a:effectLst>
            </a:endParaRPr>
          </a:p>
        </p:txBody>
      </p:sp>
      <p:sp>
        <p:nvSpPr>
          <p:cNvPr id="30" name="文字方塊 29">
            <a:extLst>
              <a:ext uri="{FF2B5EF4-FFF2-40B4-BE49-F238E27FC236}">
                <a16:creationId xmlns:a16="http://schemas.microsoft.com/office/drawing/2014/main" id="{5416F0FC-AC32-4983-995E-578ACF59AAE0}"/>
              </a:ext>
            </a:extLst>
          </p:cNvPr>
          <p:cNvSpPr txBox="1"/>
          <p:nvPr/>
        </p:nvSpPr>
        <p:spPr>
          <a:xfrm>
            <a:off x="8240467" y="3761505"/>
            <a:ext cx="2765501" cy="523220"/>
          </a:xfrm>
          <a:prstGeom prst="rect">
            <a:avLst/>
          </a:prstGeom>
          <a:noFill/>
        </p:spPr>
        <p:txBody>
          <a:bodyPr wrap="none" rtlCol="0">
            <a:spAutoFit/>
          </a:bodyPr>
          <a:lstStyle/>
          <a:p>
            <a:r>
              <a:rPr kumimoji="1" lang="zh-TW" altLang="en-US" sz="2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為</a:t>
            </a:r>
            <a:r>
              <a:rPr kumimoji="1" lang="zh-TW" altLang="en-US" sz="28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二樓</a:t>
            </a:r>
            <a:r>
              <a:rPr kumimoji="1" lang="en-US" altLang="zh-TW" sz="2400"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2400"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減法</a:t>
            </a:r>
            <a:r>
              <a:rPr kumimoji="1" lang="en-US" altLang="zh-TW" sz="2400"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2400"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挑空</a:t>
            </a:r>
            <a:r>
              <a:rPr kumimoji="1" lang="en-US" altLang="zh-TW" sz="2400"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kumimoji="1" lang="zh-TW" altLang="en-US" sz="2400"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4" name="文字方塊 33">
            <a:extLst>
              <a:ext uri="{FF2B5EF4-FFF2-40B4-BE49-F238E27FC236}">
                <a16:creationId xmlns:a16="http://schemas.microsoft.com/office/drawing/2014/main" id="{FAC4A57B-58C6-44C1-8534-69FFBE253D66}"/>
              </a:ext>
            </a:extLst>
          </p:cNvPr>
          <p:cNvSpPr txBox="1"/>
          <p:nvPr/>
        </p:nvSpPr>
        <p:spPr>
          <a:xfrm>
            <a:off x="1875642" y="1762800"/>
            <a:ext cx="4019737" cy="461665"/>
          </a:xfrm>
          <a:prstGeom prst="rect">
            <a:avLst/>
          </a:prstGeom>
          <a:noFill/>
        </p:spPr>
        <p:txBody>
          <a:bodyPr wrap="square" rtlCol="0">
            <a:spAutoFit/>
          </a:bodyPr>
          <a:lstStyle/>
          <a:p>
            <a:r>
              <a:rPr kumimoji="1" lang="zh-TW" altLang="en-US"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如此處為二樓，</a:t>
            </a:r>
            <a:r>
              <a:rPr kumimoji="1" lang="zh-TW" altLang="en-US" sz="20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1" lang="zh-TW" altLang="en-US"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稱為</a:t>
            </a:r>
            <a:r>
              <a:rPr kumimoji="1" lang="zh-TW" altLang="en-US" sz="24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挑空</a:t>
            </a:r>
            <a:r>
              <a:rPr kumimoji="1" lang="zh-TW" altLang="en-US" sz="2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設計</a:t>
            </a:r>
            <a:endParaRPr kumimoji="1" lang="en-US" altLang="zh-TW" sz="2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cxnSp>
        <p:nvCxnSpPr>
          <p:cNvPr id="26" name="直線單箭頭接點 25">
            <a:extLst>
              <a:ext uri="{FF2B5EF4-FFF2-40B4-BE49-F238E27FC236}">
                <a16:creationId xmlns:a16="http://schemas.microsoft.com/office/drawing/2014/main" id="{05645799-CB76-4E1F-ABE4-BB058BCA11CB}"/>
              </a:ext>
            </a:extLst>
          </p:cNvPr>
          <p:cNvCxnSpPr>
            <a:cxnSpLocks/>
            <a:endCxn id="34" idx="2"/>
          </p:cNvCxnSpPr>
          <p:nvPr/>
        </p:nvCxnSpPr>
        <p:spPr>
          <a:xfrm flipH="1" flipV="1">
            <a:off x="3885511" y="2224465"/>
            <a:ext cx="806566" cy="1825024"/>
          </a:xfrm>
          <a:prstGeom prst="straightConnector1">
            <a:avLst/>
          </a:prstGeom>
          <a:noFill/>
          <a:ln w="57150">
            <a:solidFill>
              <a:srgbClr val="C00000"/>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6" name="直線接點 35">
            <a:extLst>
              <a:ext uri="{FF2B5EF4-FFF2-40B4-BE49-F238E27FC236}">
                <a16:creationId xmlns:a16="http://schemas.microsoft.com/office/drawing/2014/main" id="{15900369-E9E2-429F-BB39-C82B28A9B769}"/>
              </a:ext>
            </a:extLst>
          </p:cNvPr>
          <p:cNvCxnSpPr/>
          <p:nvPr/>
        </p:nvCxnSpPr>
        <p:spPr>
          <a:xfrm>
            <a:off x="1313644" y="2785416"/>
            <a:ext cx="0" cy="2643473"/>
          </a:xfrm>
          <a:prstGeom prst="line">
            <a:avLst/>
          </a:prstGeom>
          <a:noFill/>
          <a:ln w="57150">
            <a:solidFill>
              <a:srgbClr val="C00000"/>
            </a:solidFill>
            <a:prstDash val="sysDot"/>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37" name="文字方塊 36">
            <a:extLst>
              <a:ext uri="{FF2B5EF4-FFF2-40B4-BE49-F238E27FC236}">
                <a16:creationId xmlns:a16="http://schemas.microsoft.com/office/drawing/2014/main" id="{05E90AE6-98AB-417B-A807-A3798BA8734E}"/>
              </a:ext>
            </a:extLst>
          </p:cNvPr>
          <p:cNvSpPr txBox="1"/>
          <p:nvPr/>
        </p:nvSpPr>
        <p:spPr>
          <a:xfrm>
            <a:off x="684786" y="3524901"/>
            <a:ext cx="553998" cy="1297791"/>
          </a:xfrm>
          <a:prstGeom prst="rect">
            <a:avLst/>
          </a:prstGeom>
          <a:noFill/>
        </p:spPr>
        <p:txBody>
          <a:bodyPr vert="eaVert" wrap="none" rtlCol="0">
            <a:spAutoFit/>
          </a:bodyPr>
          <a:lstStyle/>
          <a:p>
            <a:r>
              <a:rPr kumimoji="1"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挑空高度</a:t>
            </a:r>
          </a:p>
        </p:txBody>
      </p:sp>
      <p:pic>
        <p:nvPicPr>
          <p:cNvPr id="1026" name="Picture 2">
            <a:extLst>
              <a:ext uri="{FF2B5EF4-FFF2-40B4-BE49-F238E27FC236}">
                <a16:creationId xmlns:a16="http://schemas.microsoft.com/office/drawing/2014/main" id="{649EE5DF-04DD-4D74-8B0D-A0B034187C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5642" y="4431045"/>
            <a:ext cx="679744" cy="1019616"/>
          </a:xfrm>
          <a:prstGeom prst="rect">
            <a:avLst/>
          </a:prstGeom>
          <a:noFill/>
          <a:extLst>
            <a:ext uri="{909E8E84-426E-40DD-AFC4-6F175D3DCCD1}">
              <a14:hiddenFill xmlns:a14="http://schemas.microsoft.com/office/drawing/2010/main">
                <a:solidFill>
                  <a:srgbClr val="FFFFFF"/>
                </a:solidFill>
              </a14:hiddenFill>
            </a:ext>
          </a:extLst>
        </p:spPr>
      </p:pic>
      <p:sp>
        <p:nvSpPr>
          <p:cNvPr id="15" name="橢圓 14">
            <a:extLst>
              <a:ext uri="{FF2B5EF4-FFF2-40B4-BE49-F238E27FC236}">
                <a16:creationId xmlns:a16="http://schemas.microsoft.com/office/drawing/2014/main" id="{048782DA-D90E-4102-B79F-7CF307BC9A4D}"/>
              </a:ext>
            </a:extLst>
          </p:cNvPr>
          <p:cNvSpPr/>
          <p:nvPr/>
        </p:nvSpPr>
        <p:spPr>
          <a:xfrm>
            <a:off x="1740671" y="3672129"/>
            <a:ext cx="2441694" cy="863904"/>
          </a:xfrm>
          <a:prstGeom prst="ellipse">
            <a:avLst/>
          </a:prstGeom>
          <a:noFill/>
          <a:ln w="571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5" name="Picture 2">
            <a:extLst>
              <a:ext uri="{FF2B5EF4-FFF2-40B4-BE49-F238E27FC236}">
                <a16:creationId xmlns:a16="http://schemas.microsoft.com/office/drawing/2014/main" id="{2F2D250C-A088-4949-B352-786B36DC71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3660" y="4431045"/>
            <a:ext cx="679744" cy="101961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直線接點 11">
            <a:extLst>
              <a:ext uri="{FF2B5EF4-FFF2-40B4-BE49-F238E27FC236}">
                <a16:creationId xmlns:a16="http://schemas.microsoft.com/office/drawing/2014/main" id="{42678ED0-68A3-4232-9F5F-2E7DA977A1C8}"/>
              </a:ext>
            </a:extLst>
          </p:cNvPr>
          <p:cNvCxnSpPr>
            <a:cxnSpLocks/>
          </p:cNvCxnSpPr>
          <p:nvPr/>
        </p:nvCxnSpPr>
        <p:spPr>
          <a:xfrm>
            <a:off x="1545772" y="5418003"/>
            <a:ext cx="3951515"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2" name="文字方塊 51">
            <a:extLst>
              <a:ext uri="{FF2B5EF4-FFF2-40B4-BE49-F238E27FC236}">
                <a16:creationId xmlns:a16="http://schemas.microsoft.com/office/drawing/2014/main" id="{8FB03972-2303-4C40-96DE-2D5194B5EAE4}"/>
              </a:ext>
            </a:extLst>
          </p:cNvPr>
          <p:cNvSpPr txBox="1"/>
          <p:nvPr/>
        </p:nvSpPr>
        <p:spPr>
          <a:xfrm>
            <a:off x="8240467" y="2934782"/>
            <a:ext cx="3621504" cy="523220"/>
          </a:xfrm>
          <a:prstGeom prst="rect">
            <a:avLst/>
          </a:prstGeom>
          <a:noFill/>
        </p:spPr>
        <p:txBody>
          <a:bodyPr wrap="none" rtlCol="0">
            <a:spAutoFit/>
          </a:bodyPr>
          <a:lstStyle/>
          <a:p>
            <a:r>
              <a:rPr kumimoji="1" lang="zh-TW" altLang="en-US" sz="2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為</a:t>
            </a:r>
            <a:r>
              <a:rPr kumimoji="1" lang="zh-TW" altLang="en-US" sz="28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一樓夾層</a:t>
            </a:r>
            <a:r>
              <a:rPr kumimoji="1" lang="en-US" altLang="zh-TW" sz="2400" b="0"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1" lang="zh-TW" altLang="en-US" sz="2400" b="0"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加法</a:t>
            </a:r>
            <a:r>
              <a:rPr kumimoji="1" lang="en-US" altLang="zh-TW" sz="2400" b="0"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1" lang="zh-TW" altLang="en-US" sz="2400" b="0"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挑高</a:t>
            </a:r>
            <a:r>
              <a:rPr kumimoji="1" lang="en-US" altLang="zh-TW" sz="2400" b="0"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endParaRPr kumimoji="1" lang="zh-TW" altLang="en-US" sz="28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53" name="文字方塊 52">
            <a:extLst>
              <a:ext uri="{FF2B5EF4-FFF2-40B4-BE49-F238E27FC236}">
                <a16:creationId xmlns:a16="http://schemas.microsoft.com/office/drawing/2014/main" id="{A1C7CBA4-62FE-4C98-8AF2-38736EED2BDE}"/>
              </a:ext>
            </a:extLst>
          </p:cNvPr>
          <p:cNvSpPr txBox="1"/>
          <p:nvPr/>
        </p:nvSpPr>
        <p:spPr>
          <a:xfrm>
            <a:off x="1875642" y="5783083"/>
            <a:ext cx="4237057" cy="461665"/>
          </a:xfrm>
          <a:prstGeom prst="rect">
            <a:avLst/>
          </a:prstGeom>
          <a:noFill/>
          <a:ln>
            <a:noFill/>
          </a:ln>
        </p:spPr>
        <p:txBody>
          <a:bodyPr wrap="none" rtlCol="0">
            <a:spAutoFit/>
          </a:bodyPr>
          <a:lstStyle/>
          <a:p>
            <a:r>
              <a:rPr kumimoji="1" lang="zh-TW" altLang="en-US"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如此處為一樓夾層，稱為</a:t>
            </a:r>
            <a:r>
              <a:rPr kumimoji="1" lang="zh-TW" altLang="en-US" sz="24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挑高</a:t>
            </a:r>
            <a:r>
              <a:rPr kumimoji="1" lang="zh-TW" altLang="en-US" sz="2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設計</a:t>
            </a:r>
          </a:p>
        </p:txBody>
      </p:sp>
      <p:cxnSp>
        <p:nvCxnSpPr>
          <p:cNvPr id="54" name="直線單箭頭接點 53">
            <a:extLst>
              <a:ext uri="{FF2B5EF4-FFF2-40B4-BE49-F238E27FC236}">
                <a16:creationId xmlns:a16="http://schemas.microsoft.com/office/drawing/2014/main" id="{2CFA76D6-FE86-4CB7-9C7A-6273D6709577}"/>
              </a:ext>
            </a:extLst>
          </p:cNvPr>
          <p:cNvCxnSpPr>
            <a:cxnSpLocks/>
            <a:endCxn id="53" idx="0"/>
          </p:cNvCxnSpPr>
          <p:nvPr/>
        </p:nvCxnSpPr>
        <p:spPr>
          <a:xfrm flipH="1">
            <a:off x="3994171" y="4107152"/>
            <a:ext cx="697906" cy="1675931"/>
          </a:xfrm>
          <a:prstGeom prst="straightConnector1">
            <a:avLst/>
          </a:prstGeom>
          <a:noFill/>
          <a:ln w="57150">
            <a:solidFill>
              <a:schemeClr val="tx1"/>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4" name="日期版面配置區 3">
            <a:extLst>
              <a:ext uri="{FF2B5EF4-FFF2-40B4-BE49-F238E27FC236}">
                <a16:creationId xmlns:a16="http://schemas.microsoft.com/office/drawing/2014/main" id="{4890CAB5-E34C-88F3-3188-41BE915ADD1F}"/>
              </a:ext>
            </a:extLst>
          </p:cNvPr>
          <p:cNvSpPr>
            <a:spLocks noGrp="1"/>
          </p:cNvSpPr>
          <p:nvPr>
            <p:ph type="dt" sz="half" idx="10"/>
          </p:nvPr>
        </p:nvSpPr>
        <p:spPr/>
        <p:txBody>
          <a:bodyPr/>
          <a:lstStyle/>
          <a:p>
            <a:fld id="{DFC42693-9DD3-443D-A9F4-C05FB16C2E27}" type="datetime1">
              <a:rPr lang="zh-TW" altLang="en-US" smtClean="0"/>
              <a:t>2022/11/30</a:t>
            </a:fld>
            <a:endParaRPr lang="zh-TW" altLang="en-US"/>
          </a:p>
        </p:txBody>
      </p:sp>
      <p:sp>
        <p:nvSpPr>
          <p:cNvPr id="5" name="投影片編號版面配置區 4">
            <a:extLst>
              <a:ext uri="{FF2B5EF4-FFF2-40B4-BE49-F238E27FC236}">
                <a16:creationId xmlns:a16="http://schemas.microsoft.com/office/drawing/2014/main" id="{46B4582F-5F0D-8EBC-C35C-B604125AF120}"/>
              </a:ext>
            </a:extLst>
          </p:cNvPr>
          <p:cNvSpPr>
            <a:spLocks noGrp="1"/>
          </p:cNvSpPr>
          <p:nvPr>
            <p:ph type="sldNum" sz="quarter" idx="12"/>
          </p:nvPr>
        </p:nvSpPr>
        <p:spPr/>
        <p:txBody>
          <a:bodyPr/>
          <a:lstStyle/>
          <a:p>
            <a:fld id="{D122B0B9-7B5A-4E7C-B90D-A0EA07B70D84}" type="slidenum">
              <a:rPr lang="zh-TW" altLang="en-US" smtClean="0"/>
              <a:pPr/>
              <a:t>12</a:t>
            </a:fld>
            <a:endParaRPr lang="zh-TW" altLang="en-US"/>
          </a:p>
        </p:txBody>
      </p:sp>
      <p:sp>
        <p:nvSpPr>
          <p:cNvPr id="6" name="文字方塊 5">
            <a:extLst>
              <a:ext uri="{FF2B5EF4-FFF2-40B4-BE49-F238E27FC236}">
                <a16:creationId xmlns:a16="http://schemas.microsoft.com/office/drawing/2014/main" id="{C6A939CD-47EC-1680-BE45-5D813F343C21}"/>
              </a:ext>
            </a:extLst>
          </p:cNvPr>
          <p:cNvSpPr txBox="1"/>
          <p:nvPr/>
        </p:nvSpPr>
        <p:spPr>
          <a:xfrm>
            <a:off x="737231" y="204918"/>
            <a:ext cx="2431907" cy="461665"/>
          </a:xfrm>
          <a:prstGeom prst="rect">
            <a:avLst/>
          </a:prstGeom>
          <a:solidFill>
            <a:srgbClr val="C00000">
              <a:alpha val="30196"/>
            </a:srgbClr>
          </a:solidFill>
          <a:ln w="12700">
            <a:noFill/>
          </a:ln>
        </p:spPr>
        <p:txBody>
          <a:bodyPr wrap="square">
            <a:spAutoFit/>
          </a:bodyPr>
          <a:lstStyle/>
          <a:p>
            <a:pPr marL="174625" marR="0" lvl="0" indent="-174625" algn="ctr" defTabSz="914400" rtl="0" eaLnBrk="1" fontAlgn="auto" latinLnBrk="0" hangingPunct="1">
              <a:lnSpc>
                <a:spcPct val="100000"/>
              </a:lnSpc>
              <a:spcBef>
                <a:spcPts val="600"/>
              </a:spcBef>
              <a:spcAft>
                <a:spcPts val="0"/>
              </a:spcAft>
              <a:buClrTx/>
              <a:buSzTx/>
              <a:buFontTx/>
              <a:buNone/>
              <a:tabLst/>
              <a:defRPr/>
            </a:pPr>
            <a:r>
              <a:rPr kumimoji="1" lang="en-US" altLang="zh-TW"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108.11.4</a:t>
            </a:r>
            <a:r>
              <a:rPr kumimoji="1" lang="zh-TW" altLang="en-US"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增列</a:t>
            </a:r>
            <a:endParaRPr kumimoji="1" lang="en-US" altLang="zh-TW"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6761344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934955B3-4AEC-5E0F-0718-62FF4F87E88C}"/>
              </a:ext>
            </a:extLst>
          </p:cNvPr>
          <p:cNvPicPr>
            <a:picLocks noChangeAspect="1"/>
          </p:cNvPicPr>
          <p:nvPr/>
        </p:nvPicPr>
        <p:blipFill>
          <a:blip r:embed="rId2"/>
          <a:stretch>
            <a:fillRect/>
          </a:stretch>
        </p:blipFill>
        <p:spPr>
          <a:xfrm>
            <a:off x="9594879" y="24298"/>
            <a:ext cx="2597121" cy="1432684"/>
          </a:xfrm>
          <a:prstGeom prst="rect">
            <a:avLst/>
          </a:prstGeom>
        </p:spPr>
      </p:pic>
      <p:cxnSp>
        <p:nvCxnSpPr>
          <p:cNvPr id="16" name="直線接點 15">
            <a:extLst>
              <a:ext uri="{FF2B5EF4-FFF2-40B4-BE49-F238E27FC236}">
                <a16:creationId xmlns:a16="http://schemas.microsoft.com/office/drawing/2014/main" id="{BA3E2C39-12D9-433A-8B77-765CA7FFEC03}"/>
              </a:ext>
            </a:extLst>
          </p:cNvPr>
          <p:cNvCxnSpPr>
            <a:cxnSpLocks/>
          </p:cNvCxnSpPr>
          <p:nvPr/>
        </p:nvCxnSpPr>
        <p:spPr>
          <a:xfrm flipV="1">
            <a:off x="0" y="1237507"/>
            <a:ext cx="10912547" cy="1"/>
          </a:xfrm>
          <a:prstGeom prst="line">
            <a:avLst/>
          </a:prstGeom>
          <a:ln w="15875"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cxnSp>
        <p:nvCxnSpPr>
          <p:cNvPr id="20" name="直線接點 19">
            <a:extLst>
              <a:ext uri="{FF2B5EF4-FFF2-40B4-BE49-F238E27FC236}">
                <a16:creationId xmlns:a16="http://schemas.microsoft.com/office/drawing/2014/main" id="{9C57F82A-F608-46B7-8785-F29DEAEFB415}"/>
              </a:ext>
            </a:extLst>
          </p:cNvPr>
          <p:cNvCxnSpPr>
            <a:cxnSpLocks/>
          </p:cNvCxnSpPr>
          <p:nvPr/>
        </p:nvCxnSpPr>
        <p:spPr>
          <a:xfrm>
            <a:off x="550481" y="0"/>
            <a:ext cx="0" cy="1225660"/>
          </a:xfrm>
          <a:prstGeom prst="line">
            <a:avLst/>
          </a:prstGeom>
          <a:ln w="273050">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矩形 18">
            <a:extLst>
              <a:ext uri="{FF2B5EF4-FFF2-40B4-BE49-F238E27FC236}">
                <a16:creationId xmlns:a16="http://schemas.microsoft.com/office/drawing/2014/main" id="{65E0893A-90C9-41B1-88A4-A8A618264BA2}"/>
              </a:ext>
            </a:extLst>
          </p:cNvPr>
          <p:cNvSpPr/>
          <p:nvPr/>
        </p:nvSpPr>
        <p:spPr>
          <a:xfrm>
            <a:off x="2181365" y="1334755"/>
            <a:ext cx="8493534" cy="2046714"/>
          </a:xfrm>
          <a:prstGeom prst="rect">
            <a:avLst/>
          </a:prstGeom>
          <a:solidFill>
            <a:schemeClr val="bg2"/>
          </a:solidFill>
        </p:spPr>
        <p:txBody>
          <a:bodyPr wrap="square">
            <a:spAutoFit/>
          </a:bodyPr>
          <a:lstStyle/>
          <a:p>
            <a:pPr>
              <a:spcAft>
                <a:spcPts val="600"/>
              </a:spcAft>
            </a:pP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住宅用途建築物</a:t>
            </a:r>
            <a:r>
              <a:rPr kumimoji="1" lang="zh-TW" altLang="en-US" sz="1600" u="sng" dirty="0">
                <a:solidFill>
                  <a:schemeClr val="accent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設計挑空</a:t>
            </a: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者，每戶限於客餐廳上方設一處，並限於面向道路、公園及中庭等空地，每處面積不得小於十五平方公尺，各處面積合計不得超過總容積十分之一。挑空處高度限</a:t>
            </a:r>
            <a:r>
              <a:rPr kumimoji="1" lang="zh-TW" altLang="en-US" sz="1600"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六公尺</a:t>
            </a: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，旁側未挑空處上下樓層合計高度亦限</a:t>
            </a:r>
            <a:r>
              <a:rPr kumimoji="1" lang="zh-TW" altLang="en-US" sz="1600"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六公尺</a:t>
            </a: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kumimoji="1" lang="en-US" altLang="zh-TW"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Aft>
                <a:spcPts val="600"/>
              </a:spcAft>
            </a:pP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挑空部分如計入容積率，其位置、面積及高度得不予限制。</a:t>
            </a:r>
          </a:p>
          <a:p>
            <a:pPr>
              <a:spcAft>
                <a:spcPts val="600"/>
              </a:spcAft>
            </a:pP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住宅用途建築物設計</a:t>
            </a:r>
            <a:r>
              <a:rPr kumimoji="1" lang="zh-TW" altLang="en-US" sz="1600"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夾層</a:t>
            </a: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者，僅得於地面層或最上層擇一處設置。</a:t>
            </a:r>
          </a:p>
          <a:p>
            <a:pPr>
              <a:spcAft>
                <a:spcPts val="600"/>
              </a:spcAft>
            </a:pP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住宅用途建築物</a:t>
            </a:r>
            <a:r>
              <a:rPr kumimoji="1" lang="zh-TW" altLang="en-US" sz="1600" u="sng" dirty="0">
                <a:solidFill>
                  <a:schemeClr val="accent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未設計挑空</a:t>
            </a: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者，地面層之樓層高度不得超過四 </a:t>
            </a:r>
            <a:r>
              <a:rPr kumimoji="1" lang="en-US" altLang="zh-TW"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二公尺，其餘樓層之樓層高度均不得超過三 </a:t>
            </a:r>
            <a:r>
              <a:rPr kumimoji="1" lang="en-US" altLang="zh-TW"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六公尺。</a:t>
            </a:r>
          </a:p>
        </p:txBody>
      </p:sp>
      <p:sp>
        <p:nvSpPr>
          <p:cNvPr id="46" name="矩形 45">
            <a:extLst>
              <a:ext uri="{FF2B5EF4-FFF2-40B4-BE49-F238E27FC236}">
                <a16:creationId xmlns:a16="http://schemas.microsoft.com/office/drawing/2014/main" id="{385AB208-9395-412F-BE8A-401B5CD96BEB}"/>
              </a:ext>
            </a:extLst>
          </p:cNvPr>
          <p:cNvSpPr/>
          <p:nvPr/>
        </p:nvSpPr>
        <p:spPr>
          <a:xfrm>
            <a:off x="693226" y="496983"/>
            <a:ext cx="7997702" cy="740524"/>
          </a:xfrm>
          <a:prstGeom prst="rect">
            <a:avLst/>
          </a:prstGeom>
        </p:spPr>
        <p:txBody>
          <a:bodyPr wrap="none">
            <a:spAutoFit/>
          </a:bodyPr>
          <a:lstStyle/>
          <a:p>
            <a:pPr marL="174625" lvl="0" indent="-174625">
              <a:lnSpc>
                <a:spcPct val="150000"/>
              </a:lnSpc>
              <a:spcBef>
                <a:spcPct val="0"/>
              </a:spcBef>
              <a:defRPr/>
            </a:pPr>
            <a:r>
              <a:rPr kumimoji="1" lang="zh-TW" altLang="en-US" sz="3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增列</a:t>
            </a:r>
            <a:r>
              <a:rPr kumimoji="1" lang="zh-TW" altLang="en-US" sz="32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1" lang="en-US" altLang="zh-TW" sz="24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24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1" lang="zh-TW" altLang="en-US" sz="28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夾層</a:t>
            </a:r>
            <a:r>
              <a:rPr kumimoji="1" lang="en-US" altLang="zh-TW" sz="28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28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挑高</a:t>
            </a:r>
            <a:r>
              <a:rPr kumimoji="1" lang="en-US" altLang="zh-TW" sz="28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28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挑空設計之地方權管規定  </a:t>
            </a:r>
            <a:r>
              <a:rPr kumimoji="1" lang="en-US" altLang="zh-TW" sz="28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164-1</a:t>
            </a:r>
            <a:endParaRPr kumimoji="1" lang="en-US" altLang="zh-TW" sz="20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7" name="文字方塊 46">
            <a:extLst>
              <a:ext uri="{FF2B5EF4-FFF2-40B4-BE49-F238E27FC236}">
                <a16:creationId xmlns:a16="http://schemas.microsoft.com/office/drawing/2014/main" id="{78E94751-5AF1-4F66-AE0F-7F0B34B936E3}"/>
              </a:ext>
            </a:extLst>
          </p:cNvPr>
          <p:cNvSpPr txBox="1"/>
          <p:nvPr/>
        </p:nvSpPr>
        <p:spPr>
          <a:xfrm>
            <a:off x="-4200" y="221844"/>
            <a:ext cx="623889" cy="1015663"/>
          </a:xfrm>
          <a:prstGeom prst="rect">
            <a:avLst/>
          </a:prstGeom>
          <a:noFill/>
        </p:spPr>
        <p:txBody>
          <a:bodyPr wrap="none" rtlCol="0">
            <a:spAutoFit/>
          </a:bodyPr>
          <a:lstStyle/>
          <a:p>
            <a:r>
              <a:rPr lang="en-US" altLang="zh-TW" sz="6000" b="1" i="1" dirty="0">
                <a:solidFill>
                  <a:schemeClr val="accent6"/>
                </a:solidFill>
                <a:effectLst>
                  <a:outerShdw blurRad="38100" dist="38100" dir="2700000" algn="tl">
                    <a:srgbClr val="000000">
                      <a:alpha val="43137"/>
                    </a:srgbClr>
                  </a:outerShdw>
                </a:effectLst>
                <a:latin typeface="AR BONNIE" panose="02000000000000000000" pitchFamily="2" charset="0"/>
              </a:rPr>
              <a:t>8</a:t>
            </a:r>
            <a:endParaRPr lang="zh-TW" altLang="en-US" sz="6000" b="1" i="1" dirty="0">
              <a:solidFill>
                <a:schemeClr val="accent6"/>
              </a:solidFill>
              <a:effectLst>
                <a:outerShdw blurRad="38100" dist="38100" dir="2700000" algn="tl">
                  <a:srgbClr val="000000">
                    <a:alpha val="43137"/>
                  </a:srgbClr>
                </a:outerShdw>
              </a:effectLst>
              <a:latin typeface="AR BONNIE" panose="02000000000000000000" pitchFamily="2" charset="0"/>
            </a:endParaRPr>
          </a:p>
        </p:txBody>
      </p:sp>
      <p:sp>
        <p:nvSpPr>
          <p:cNvPr id="48" name="文字方塊 47">
            <a:extLst>
              <a:ext uri="{FF2B5EF4-FFF2-40B4-BE49-F238E27FC236}">
                <a16:creationId xmlns:a16="http://schemas.microsoft.com/office/drawing/2014/main" id="{AB377DEA-2B2C-4C19-A762-8B10326C0A54}"/>
              </a:ext>
            </a:extLst>
          </p:cNvPr>
          <p:cNvSpPr txBox="1"/>
          <p:nvPr/>
        </p:nvSpPr>
        <p:spPr>
          <a:xfrm>
            <a:off x="1202720" y="1426009"/>
            <a:ext cx="800219" cy="830997"/>
          </a:xfrm>
          <a:prstGeom prst="rect">
            <a:avLst/>
          </a:prstGeom>
          <a:noFill/>
        </p:spPr>
        <p:txBody>
          <a:bodyPr wrap="none" rtlCol="0">
            <a:spAutoFit/>
          </a:bodyPr>
          <a:lstStyle/>
          <a:p>
            <a:pPr algn="r"/>
            <a:r>
              <a:rPr kumimoji="1" lang="en-US"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83</a:t>
            </a:r>
            <a:r>
              <a:rPr kumimoji="1"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endParaRPr kumimoji="1" lang="en-US"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r"/>
            <a:r>
              <a:rPr kumimoji="1"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版本</a:t>
            </a:r>
          </a:p>
        </p:txBody>
      </p:sp>
      <p:sp>
        <p:nvSpPr>
          <p:cNvPr id="49" name="文字方塊 48">
            <a:extLst>
              <a:ext uri="{FF2B5EF4-FFF2-40B4-BE49-F238E27FC236}">
                <a16:creationId xmlns:a16="http://schemas.microsoft.com/office/drawing/2014/main" id="{EABB58B7-F5AF-4F7A-A574-212CC675EC9D}"/>
              </a:ext>
            </a:extLst>
          </p:cNvPr>
          <p:cNvSpPr txBox="1"/>
          <p:nvPr/>
        </p:nvSpPr>
        <p:spPr>
          <a:xfrm>
            <a:off x="894943" y="3909365"/>
            <a:ext cx="1107996" cy="830997"/>
          </a:xfrm>
          <a:prstGeom prst="rect">
            <a:avLst/>
          </a:prstGeom>
          <a:noFill/>
        </p:spPr>
        <p:txBody>
          <a:bodyPr wrap="none" rtlCol="0">
            <a:spAutoFit/>
          </a:bodyPr>
          <a:lstStyle/>
          <a:p>
            <a:r>
              <a:rPr kumimoji="1"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修改後</a:t>
            </a:r>
            <a:endParaRPr kumimoji="1" lang="en-US"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kumimoji="1"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現  行</a:t>
            </a:r>
          </a:p>
        </p:txBody>
      </p:sp>
      <p:cxnSp>
        <p:nvCxnSpPr>
          <p:cNvPr id="50" name="直線接點 49">
            <a:extLst>
              <a:ext uri="{FF2B5EF4-FFF2-40B4-BE49-F238E27FC236}">
                <a16:creationId xmlns:a16="http://schemas.microsoft.com/office/drawing/2014/main" id="{B656C4C0-BF1A-4B53-BCBE-3C79EBCBDA5C}"/>
              </a:ext>
            </a:extLst>
          </p:cNvPr>
          <p:cNvCxnSpPr>
            <a:cxnSpLocks/>
          </p:cNvCxnSpPr>
          <p:nvPr/>
        </p:nvCxnSpPr>
        <p:spPr>
          <a:xfrm>
            <a:off x="2046482" y="1426009"/>
            <a:ext cx="0" cy="4920362"/>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1" name="直線接點 50">
            <a:extLst>
              <a:ext uri="{FF2B5EF4-FFF2-40B4-BE49-F238E27FC236}">
                <a16:creationId xmlns:a16="http://schemas.microsoft.com/office/drawing/2014/main" id="{F127723A-0F76-4A7F-A2D9-847D068559DD}"/>
              </a:ext>
            </a:extLst>
          </p:cNvPr>
          <p:cNvCxnSpPr>
            <a:cxnSpLocks/>
          </p:cNvCxnSpPr>
          <p:nvPr/>
        </p:nvCxnSpPr>
        <p:spPr>
          <a:xfrm>
            <a:off x="893782" y="3680759"/>
            <a:ext cx="9763332"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id="{6BDF920F-71C4-4591-A435-6ACE59ACE0E7}"/>
              </a:ext>
            </a:extLst>
          </p:cNvPr>
          <p:cNvSpPr/>
          <p:nvPr/>
        </p:nvSpPr>
        <p:spPr>
          <a:xfrm>
            <a:off x="2159848" y="3765685"/>
            <a:ext cx="8493534" cy="2862322"/>
          </a:xfrm>
          <a:prstGeom prst="rect">
            <a:avLst/>
          </a:prstGeom>
          <a:ln w="38100">
            <a:noFill/>
            <a:prstDash val="sysDot"/>
          </a:ln>
        </p:spPr>
        <p:txBody>
          <a:bodyPr wrap="square">
            <a:spAutoFit/>
          </a:bodyPr>
          <a:lstStyle/>
          <a:p>
            <a:pPr>
              <a:spcAft>
                <a:spcPts val="600"/>
              </a:spcAft>
            </a:pP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住宅用途建築物</a:t>
            </a:r>
            <a:r>
              <a:rPr kumimoji="1" lang="zh-TW" altLang="en-US" sz="1600" u="sng" dirty="0">
                <a:solidFill>
                  <a:schemeClr val="accent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設計挑空</a:t>
            </a: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者，每戶限於客餐廳上方設一處，並限於面向道路、公園及中庭等空地。每處面積不得小於十五平方公尺， 各處面積合計不得超過總容積十分之一。挑空處高度限</a:t>
            </a:r>
            <a:r>
              <a:rPr kumimoji="1" lang="zh-TW" altLang="en-US" sz="1600"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六公尺</a:t>
            </a: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，旁側未挑空處上下樓層合計高度亦限</a:t>
            </a:r>
            <a:r>
              <a:rPr kumimoji="1" lang="zh-TW" altLang="en-US" sz="1600"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六公尺</a:t>
            </a: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a:spcAft>
                <a:spcPts val="600"/>
              </a:spcAft>
            </a:pP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挑空部分如計入容積率，其位置、面積及高度得不予限制。</a:t>
            </a:r>
          </a:p>
          <a:p>
            <a:pPr>
              <a:spcAft>
                <a:spcPts val="600"/>
              </a:spcAft>
            </a:pP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住宅用途建築物設計</a:t>
            </a:r>
            <a:r>
              <a:rPr kumimoji="1" lang="zh-TW" altLang="en-US" sz="1600"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夾層</a:t>
            </a: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者，僅得於地面層或最上層擇一處設置。</a:t>
            </a:r>
            <a:r>
              <a:rPr kumimoji="1" lang="zh-TW" altLang="en-US" sz="1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設計夾層處樓層高度限六公尺，未設計夾層部分之空間應依第一項第一二款規定辦理。</a:t>
            </a:r>
          </a:p>
          <a:p>
            <a:pPr>
              <a:spcAft>
                <a:spcPts val="600"/>
              </a:spcAft>
            </a:pP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住宅用途建築物</a:t>
            </a:r>
            <a:r>
              <a:rPr kumimoji="1" lang="zh-TW" altLang="en-US" sz="1600" u="sng" dirty="0">
                <a:solidFill>
                  <a:schemeClr val="accent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未設計挑空</a:t>
            </a: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者，地面層之樓層高度不得超過四 </a:t>
            </a:r>
            <a:r>
              <a:rPr kumimoji="1" lang="en-US" altLang="zh-TW"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二公尺，其餘樓層之樓層高度均不得超過三 </a:t>
            </a:r>
            <a:r>
              <a:rPr kumimoji="1" lang="en-US" altLang="zh-TW"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六公尺。</a:t>
            </a:r>
            <a:endParaRPr kumimoji="1" lang="en-US" altLang="zh-TW"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Aft>
                <a:spcPts val="600"/>
              </a:spcAft>
            </a:pPr>
            <a:r>
              <a:rPr kumimoji="1" lang="zh-TW" altLang="en-US" sz="1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第一項挑空部分或第三項未設計夾層部分之空間，其設計位置面積高度，經建造執照預審小組審查同意者，得依其審定結果辦理。</a:t>
            </a:r>
          </a:p>
        </p:txBody>
      </p:sp>
      <p:sp>
        <p:nvSpPr>
          <p:cNvPr id="3" name="日期版面配置區 2">
            <a:extLst>
              <a:ext uri="{FF2B5EF4-FFF2-40B4-BE49-F238E27FC236}">
                <a16:creationId xmlns:a16="http://schemas.microsoft.com/office/drawing/2014/main" id="{8B1AD1B8-2DA7-CAFB-DD0F-A8CDD27A9E39}"/>
              </a:ext>
            </a:extLst>
          </p:cNvPr>
          <p:cNvSpPr>
            <a:spLocks noGrp="1"/>
          </p:cNvSpPr>
          <p:nvPr>
            <p:ph type="dt" sz="half" idx="10"/>
          </p:nvPr>
        </p:nvSpPr>
        <p:spPr/>
        <p:txBody>
          <a:bodyPr/>
          <a:lstStyle/>
          <a:p>
            <a:fld id="{C57F60F5-4758-4E7F-B22E-FC94C80B8858}" type="datetime1">
              <a:rPr lang="zh-TW" altLang="en-US" smtClean="0"/>
              <a:t>2022/11/30</a:t>
            </a:fld>
            <a:endParaRPr lang="zh-TW" altLang="en-US"/>
          </a:p>
        </p:txBody>
      </p:sp>
      <p:sp>
        <p:nvSpPr>
          <p:cNvPr id="4" name="投影片編號版面配置區 3">
            <a:extLst>
              <a:ext uri="{FF2B5EF4-FFF2-40B4-BE49-F238E27FC236}">
                <a16:creationId xmlns:a16="http://schemas.microsoft.com/office/drawing/2014/main" id="{CC80A2EC-AA7C-F4EF-1C4D-B71393674EC1}"/>
              </a:ext>
            </a:extLst>
          </p:cNvPr>
          <p:cNvSpPr>
            <a:spLocks noGrp="1"/>
          </p:cNvSpPr>
          <p:nvPr>
            <p:ph type="sldNum" sz="quarter" idx="12"/>
          </p:nvPr>
        </p:nvSpPr>
        <p:spPr/>
        <p:txBody>
          <a:bodyPr/>
          <a:lstStyle/>
          <a:p>
            <a:fld id="{D122B0B9-7B5A-4E7C-B90D-A0EA07B70D84}" type="slidenum">
              <a:rPr lang="zh-TW" altLang="en-US" smtClean="0"/>
              <a:pPr/>
              <a:t>13</a:t>
            </a:fld>
            <a:endParaRPr lang="zh-TW" altLang="en-US"/>
          </a:p>
        </p:txBody>
      </p:sp>
      <p:sp>
        <p:nvSpPr>
          <p:cNvPr id="5" name="文字方塊 4">
            <a:extLst>
              <a:ext uri="{FF2B5EF4-FFF2-40B4-BE49-F238E27FC236}">
                <a16:creationId xmlns:a16="http://schemas.microsoft.com/office/drawing/2014/main" id="{345BCB34-72FA-E1C5-BFB1-EB8C79D52DE2}"/>
              </a:ext>
            </a:extLst>
          </p:cNvPr>
          <p:cNvSpPr txBox="1"/>
          <p:nvPr/>
        </p:nvSpPr>
        <p:spPr>
          <a:xfrm>
            <a:off x="737231" y="204918"/>
            <a:ext cx="2431907" cy="461665"/>
          </a:xfrm>
          <a:prstGeom prst="rect">
            <a:avLst/>
          </a:prstGeom>
          <a:solidFill>
            <a:srgbClr val="C00000">
              <a:alpha val="30196"/>
            </a:srgbClr>
          </a:solidFill>
          <a:ln w="12700">
            <a:noFill/>
          </a:ln>
        </p:spPr>
        <p:txBody>
          <a:bodyPr wrap="square">
            <a:spAutoFit/>
          </a:bodyPr>
          <a:lstStyle/>
          <a:p>
            <a:pPr marL="174625" marR="0" lvl="0" indent="-174625" algn="ctr" defTabSz="914400" rtl="0" eaLnBrk="1" fontAlgn="auto" latinLnBrk="0" hangingPunct="1">
              <a:lnSpc>
                <a:spcPct val="100000"/>
              </a:lnSpc>
              <a:spcBef>
                <a:spcPts val="600"/>
              </a:spcBef>
              <a:spcAft>
                <a:spcPts val="0"/>
              </a:spcAft>
              <a:buClrTx/>
              <a:buSzTx/>
              <a:buFontTx/>
              <a:buNone/>
              <a:tabLst/>
              <a:defRPr/>
            </a:pPr>
            <a:r>
              <a:rPr kumimoji="1" lang="en-US" altLang="zh-TW"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108.11.4</a:t>
            </a:r>
            <a:r>
              <a:rPr kumimoji="1" lang="zh-TW" altLang="en-US"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增列</a:t>
            </a:r>
            <a:endParaRPr kumimoji="1" lang="en-US" altLang="zh-TW"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橢圓 1">
            <a:extLst>
              <a:ext uri="{FF2B5EF4-FFF2-40B4-BE49-F238E27FC236}">
                <a16:creationId xmlns:a16="http://schemas.microsoft.com/office/drawing/2014/main" id="{B3CAC713-2D54-07B1-6142-DAA7184C1BAC}"/>
              </a:ext>
            </a:extLst>
          </p:cNvPr>
          <p:cNvSpPr/>
          <p:nvPr/>
        </p:nvSpPr>
        <p:spPr>
          <a:xfrm>
            <a:off x="6480506" y="1664359"/>
            <a:ext cx="1130258" cy="627343"/>
          </a:xfrm>
          <a:prstGeom prst="ellipse">
            <a:avLst/>
          </a:prstGeom>
          <a:noFill/>
          <a:ln w="381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9897718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C4423D2E-9DF3-1C6F-722C-E5E4815E3541}"/>
              </a:ext>
            </a:extLst>
          </p:cNvPr>
          <p:cNvPicPr>
            <a:picLocks noChangeAspect="1"/>
          </p:cNvPicPr>
          <p:nvPr/>
        </p:nvPicPr>
        <p:blipFill>
          <a:blip r:embed="rId2"/>
          <a:stretch>
            <a:fillRect/>
          </a:stretch>
        </p:blipFill>
        <p:spPr>
          <a:xfrm>
            <a:off x="9594879" y="24298"/>
            <a:ext cx="2597121" cy="1432684"/>
          </a:xfrm>
          <a:prstGeom prst="rect">
            <a:avLst/>
          </a:prstGeom>
        </p:spPr>
      </p:pic>
      <p:cxnSp>
        <p:nvCxnSpPr>
          <p:cNvPr id="16" name="直線接點 15">
            <a:extLst>
              <a:ext uri="{FF2B5EF4-FFF2-40B4-BE49-F238E27FC236}">
                <a16:creationId xmlns:a16="http://schemas.microsoft.com/office/drawing/2014/main" id="{BA3E2C39-12D9-433A-8B77-765CA7FFEC03}"/>
              </a:ext>
            </a:extLst>
          </p:cNvPr>
          <p:cNvCxnSpPr>
            <a:cxnSpLocks/>
          </p:cNvCxnSpPr>
          <p:nvPr/>
        </p:nvCxnSpPr>
        <p:spPr>
          <a:xfrm flipV="1">
            <a:off x="0" y="1237507"/>
            <a:ext cx="10912547" cy="1"/>
          </a:xfrm>
          <a:prstGeom prst="line">
            <a:avLst/>
          </a:prstGeom>
          <a:ln w="15875"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cxnSp>
        <p:nvCxnSpPr>
          <p:cNvPr id="20" name="直線接點 19">
            <a:extLst>
              <a:ext uri="{FF2B5EF4-FFF2-40B4-BE49-F238E27FC236}">
                <a16:creationId xmlns:a16="http://schemas.microsoft.com/office/drawing/2014/main" id="{9C57F82A-F608-46B7-8785-F29DEAEFB415}"/>
              </a:ext>
            </a:extLst>
          </p:cNvPr>
          <p:cNvCxnSpPr>
            <a:cxnSpLocks/>
          </p:cNvCxnSpPr>
          <p:nvPr/>
        </p:nvCxnSpPr>
        <p:spPr>
          <a:xfrm>
            <a:off x="550481" y="0"/>
            <a:ext cx="0" cy="1225660"/>
          </a:xfrm>
          <a:prstGeom prst="line">
            <a:avLst/>
          </a:prstGeom>
          <a:ln w="273050">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矩形 18">
            <a:extLst>
              <a:ext uri="{FF2B5EF4-FFF2-40B4-BE49-F238E27FC236}">
                <a16:creationId xmlns:a16="http://schemas.microsoft.com/office/drawing/2014/main" id="{65E0893A-90C9-41B1-88A4-A8A618264BA2}"/>
              </a:ext>
            </a:extLst>
          </p:cNvPr>
          <p:cNvSpPr/>
          <p:nvPr/>
        </p:nvSpPr>
        <p:spPr>
          <a:xfrm>
            <a:off x="2159847" y="1656575"/>
            <a:ext cx="4678274" cy="582339"/>
          </a:xfrm>
          <a:prstGeom prst="rect">
            <a:avLst/>
          </a:prstGeom>
          <a:solidFill>
            <a:schemeClr val="bg2"/>
          </a:solidFill>
        </p:spPr>
        <p:txBody>
          <a:bodyPr wrap="square">
            <a:spAutoFit/>
          </a:bodyPr>
          <a:lstStyle/>
          <a:p>
            <a:pPr>
              <a:lnSpc>
                <a:spcPts val="2000"/>
              </a:lnSpc>
              <a:spcAft>
                <a:spcPts val="600"/>
              </a:spcAft>
            </a:pPr>
            <a:r>
              <a:rPr kumimoji="1" lang="zh-TW" altLang="en-US" sz="14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建築物依法設有停車空間者，除使用類組為</a:t>
            </a:r>
            <a:r>
              <a:rPr kumimoji="1" lang="en-US" altLang="zh-TW" sz="14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H-2</a:t>
            </a:r>
            <a:r>
              <a:rPr kumimoji="1" lang="zh-TW" altLang="en-US" sz="14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組住宅或集合住宅外，其無障礙停車位數量不得少於下表規定</a:t>
            </a:r>
          </a:p>
        </p:txBody>
      </p:sp>
      <p:sp>
        <p:nvSpPr>
          <p:cNvPr id="46" name="矩形 45">
            <a:extLst>
              <a:ext uri="{FF2B5EF4-FFF2-40B4-BE49-F238E27FC236}">
                <a16:creationId xmlns:a16="http://schemas.microsoft.com/office/drawing/2014/main" id="{385AB208-9395-412F-BE8A-401B5CD96BEB}"/>
              </a:ext>
            </a:extLst>
          </p:cNvPr>
          <p:cNvSpPr/>
          <p:nvPr/>
        </p:nvSpPr>
        <p:spPr>
          <a:xfrm>
            <a:off x="693226" y="496983"/>
            <a:ext cx="7927170" cy="740524"/>
          </a:xfrm>
          <a:prstGeom prst="rect">
            <a:avLst/>
          </a:prstGeom>
        </p:spPr>
        <p:txBody>
          <a:bodyPr wrap="none">
            <a:spAutoFit/>
          </a:bodyPr>
          <a:lstStyle/>
          <a:p>
            <a:pPr marL="174625" lvl="0" indent="-174625">
              <a:lnSpc>
                <a:spcPct val="150000"/>
              </a:lnSpc>
              <a:spcBef>
                <a:spcPct val="0"/>
              </a:spcBef>
              <a:defRPr/>
            </a:pPr>
            <a:r>
              <a:rPr kumimoji="1" lang="zh-TW" altLang="en-US" sz="3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修正</a:t>
            </a:r>
            <a:r>
              <a:rPr kumimoji="1" lang="zh-TW" altLang="en-US" sz="32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1" lang="en-US" altLang="zh-TW" sz="28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1" lang="zh-TW" altLang="en-US" sz="28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無障礙停車位設置數量之檢討方式</a:t>
            </a:r>
            <a:r>
              <a:rPr kumimoji="1" lang="en-US" altLang="zh-TW" sz="28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1" lang="en-US" altLang="zh-TW" sz="28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167-6</a:t>
            </a:r>
          </a:p>
        </p:txBody>
      </p:sp>
      <p:sp>
        <p:nvSpPr>
          <p:cNvPr id="47" name="文字方塊 46">
            <a:extLst>
              <a:ext uri="{FF2B5EF4-FFF2-40B4-BE49-F238E27FC236}">
                <a16:creationId xmlns:a16="http://schemas.microsoft.com/office/drawing/2014/main" id="{78E94751-5AF1-4F66-AE0F-7F0B34B936E3}"/>
              </a:ext>
            </a:extLst>
          </p:cNvPr>
          <p:cNvSpPr txBox="1"/>
          <p:nvPr/>
        </p:nvSpPr>
        <p:spPr>
          <a:xfrm>
            <a:off x="-4200" y="221844"/>
            <a:ext cx="623889" cy="1015663"/>
          </a:xfrm>
          <a:prstGeom prst="rect">
            <a:avLst/>
          </a:prstGeom>
          <a:noFill/>
        </p:spPr>
        <p:txBody>
          <a:bodyPr wrap="none" rtlCol="0">
            <a:spAutoFit/>
          </a:bodyPr>
          <a:lstStyle/>
          <a:p>
            <a:r>
              <a:rPr lang="en-US" altLang="zh-TW" sz="6000" b="1" i="1" dirty="0">
                <a:solidFill>
                  <a:schemeClr val="accent6"/>
                </a:solidFill>
                <a:effectLst>
                  <a:outerShdw blurRad="38100" dist="38100" dir="2700000" algn="tl">
                    <a:srgbClr val="000000">
                      <a:alpha val="43137"/>
                    </a:srgbClr>
                  </a:outerShdw>
                </a:effectLst>
                <a:latin typeface="AR BONNIE" panose="02000000000000000000" pitchFamily="2" charset="0"/>
              </a:rPr>
              <a:t>9</a:t>
            </a:r>
            <a:endParaRPr lang="zh-TW" altLang="en-US" sz="6000" b="1" i="1" dirty="0">
              <a:solidFill>
                <a:schemeClr val="accent6"/>
              </a:solidFill>
              <a:effectLst>
                <a:outerShdw blurRad="38100" dist="38100" dir="2700000" algn="tl">
                  <a:srgbClr val="000000">
                    <a:alpha val="43137"/>
                  </a:srgbClr>
                </a:outerShdw>
              </a:effectLst>
              <a:latin typeface="AR BONNIE" panose="02000000000000000000" pitchFamily="2" charset="0"/>
            </a:endParaRPr>
          </a:p>
        </p:txBody>
      </p:sp>
      <p:sp>
        <p:nvSpPr>
          <p:cNvPr id="48" name="文字方塊 47">
            <a:extLst>
              <a:ext uri="{FF2B5EF4-FFF2-40B4-BE49-F238E27FC236}">
                <a16:creationId xmlns:a16="http://schemas.microsoft.com/office/drawing/2014/main" id="{AB377DEA-2B2C-4C19-A762-8B10326C0A54}"/>
              </a:ext>
            </a:extLst>
          </p:cNvPr>
          <p:cNvSpPr txBox="1"/>
          <p:nvPr/>
        </p:nvSpPr>
        <p:spPr>
          <a:xfrm>
            <a:off x="792351" y="1426009"/>
            <a:ext cx="1210588" cy="769441"/>
          </a:xfrm>
          <a:prstGeom prst="rect">
            <a:avLst/>
          </a:prstGeom>
          <a:noFill/>
        </p:spPr>
        <p:txBody>
          <a:bodyPr wrap="none" rtlCol="0">
            <a:spAutoFit/>
          </a:bodyPr>
          <a:lstStyle/>
          <a:p>
            <a:pPr algn="r"/>
            <a:r>
              <a:rPr kumimoji="1" lang="en-US" altLang="zh-TW" sz="20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107.3.15</a:t>
            </a:r>
          </a:p>
          <a:p>
            <a:pPr algn="r"/>
            <a:r>
              <a:rPr kumimoji="1"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版本</a:t>
            </a:r>
          </a:p>
        </p:txBody>
      </p:sp>
      <p:sp>
        <p:nvSpPr>
          <p:cNvPr id="49" name="文字方塊 48">
            <a:extLst>
              <a:ext uri="{FF2B5EF4-FFF2-40B4-BE49-F238E27FC236}">
                <a16:creationId xmlns:a16="http://schemas.microsoft.com/office/drawing/2014/main" id="{EABB58B7-F5AF-4F7A-A574-212CC675EC9D}"/>
              </a:ext>
            </a:extLst>
          </p:cNvPr>
          <p:cNvSpPr txBox="1"/>
          <p:nvPr/>
        </p:nvSpPr>
        <p:spPr>
          <a:xfrm>
            <a:off x="894943" y="3909365"/>
            <a:ext cx="1107996" cy="830997"/>
          </a:xfrm>
          <a:prstGeom prst="rect">
            <a:avLst/>
          </a:prstGeom>
          <a:noFill/>
        </p:spPr>
        <p:txBody>
          <a:bodyPr wrap="none" rtlCol="0">
            <a:spAutoFit/>
          </a:bodyPr>
          <a:lstStyle/>
          <a:p>
            <a:r>
              <a:rPr kumimoji="1"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修改後</a:t>
            </a:r>
            <a:endParaRPr kumimoji="1" lang="en-US"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kumimoji="1"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現  行</a:t>
            </a:r>
            <a:endParaRPr kumimoji="1" lang="en-US"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cxnSp>
        <p:nvCxnSpPr>
          <p:cNvPr id="50" name="直線接點 49">
            <a:extLst>
              <a:ext uri="{FF2B5EF4-FFF2-40B4-BE49-F238E27FC236}">
                <a16:creationId xmlns:a16="http://schemas.microsoft.com/office/drawing/2014/main" id="{B656C4C0-BF1A-4B53-BCBE-3C79EBCBDA5C}"/>
              </a:ext>
            </a:extLst>
          </p:cNvPr>
          <p:cNvCxnSpPr>
            <a:cxnSpLocks/>
          </p:cNvCxnSpPr>
          <p:nvPr/>
        </p:nvCxnSpPr>
        <p:spPr>
          <a:xfrm>
            <a:off x="2046482" y="1426009"/>
            <a:ext cx="0" cy="4920362"/>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1" name="直線接點 50">
            <a:extLst>
              <a:ext uri="{FF2B5EF4-FFF2-40B4-BE49-F238E27FC236}">
                <a16:creationId xmlns:a16="http://schemas.microsoft.com/office/drawing/2014/main" id="{F127723A-0F76-4A7F-A2D9-847D068559DD}"/>
              </a:ext>
            </a:extLst>
          </p:cNvPr>
          <p:cNvCxnSpPr>
            <a:cxnSpLocks/>
          </p:cNvCxnSpPr>
          <p:nvPr/>
        </p:nvCxnSpPr>
        <p:spPr>
          <a:xfrm>
            <a:off x="894943" y="3203681"/>
            <a:ext cx="9763332"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 name="表格 1">
            <a:extLst>
              <a:ext uri="{FF2B5EF4-FFF2-40B4-BE49-F238E27FC236}">
                <a16:creationId xmlns:a16="http://schemas.microsoft.com/office/drawing/2014/main" id="{F48C5826-3C23-76E0-51B8-538F180ADB72}"/>
              </a:ext>
            </a:extLst>
          </p:cNvPr>
          <p:cNvGraphicFramePr>
            <a:graphicFrameLocks noGrp="1"/>
          </p:cNvGraphicFramePr>
          <p:nvPr>
            <p:extLst>
              <p:ext uri="{D42A27DB-BD31-4B8C-83A1-F6EECF244321}">
                <p14:modId xmlns:p14="http://schemas.microsoft.com/office/powerpoint/2010/main" val="2161244012"/>
              </p:ext>
            </p:extLst>
          </p:nvPr>
        </p:nvGraphicFramePr>
        <p:xfrm>
          <a:off x="7219784" y="1343769"/>
          <a:ext cx="3322576" cy="876824"/>
        </p:xfrm>
        <a:graphic>
          <a:graphicData uri="http://schemas.openxmlformats.org/drawingml/2006/table">
            <a:tbl>
              <a:tblPr firstRow="1" firstCol="1" bandRow="1">
                <a:tableStyleId>{69C7853C-536D-4A76-A0AE-DD22124D55A5}</a:tableStyleId>
              </a:tblPr>
              <a:tblGrid>
                <a:gridCol w="1576376">
                  <a:extLst>
                    <a:ext uri="{9D8B030D-6E8A-4147-A177-3AD203B41FA5}">
                      <a16:colId xmlns:a16="http://schemas.microsoft.com/office/drawing/2014/main" val="3886637379"/>
                    </a:ext>
                  </a:extLst>
                </a:gridCol>
                <a:gridCol w="1746200">
                  <a:extLst>
                    <a:ext uri="{9D8B030D-6E8A-4147-A177-3AD203B41FA5}">
                      <a16:colId xmlns:a16="http://schemas.microsoft.com/office/drawing/2014/main" val="3426790411"/>
                    </a:ext>
                  </a:extLst>
                </a:gridCol>
              </a:tblGrid>
              <a:tr h="345032">
                <a:tc>
                  <a:txBody>
                    <a:bodyPr/>
                    <a:lstStyle/>
                    <a:p>
                      <a:r>
                        <a:rPr lang="zh-TW" sz="1100" u="none" kern="100" dirty="0">
                          <a:solidFill>
                            <a:schemeClr val="tx1"/>
                          </a:solidFill>
                          <a:effectLst/>
                          <a:latin typeface="微軟正黑體" panose="020B0604030504040204" pitchFamily="34" charset="-120"/>
                          <a:ea typeface="微軟正黑體" panose="020B0604030504040204" pitchFamily="34" charset="-120"/>
                        </a:rPr>
                        <a:t>停車空間</a:t>
                      </a:r>
                      <a:endParaRPr lang="en-US" altLang="zh-TW" sz="1100" u="none" kern="100" dirty="0">
                        <a:solidFill>
                          <a:schemeClr val="tx1"/>
                        </a:solidFill>
                        <a:effectLst/>
                        <a:latin typeface="微軟正黑體" panose="020B0604030504040204" pitchFamily="34" charset="-120"/>
                        <a:ea typeface="微軟正黑體" panose="020B0604030504040204" pitchFamily="34" charset="-120"/>
                      </a:endParaRPr>
                    </a:p>
                    <a:p>
                      <a:r>
                        <a:rPr lang="zh-TW" sz="1100" u="none" kern="100" dirty="0">
                          <a:solidFill>
                            <a:schemeClr val="tx1"/>
                          </a:solidFill>
                          <a:effectLst/>
                          <a:latin typeface="微軟正黑體" panose="020B0604030504040204" pitchFamily="34" charset="-120"/>
                          <a:ea typeface="微軟正黑體" panose="020B0604030504040204" pitchFamily="34" charset="-120"/>
                        </a:rPr>
                        <a:t>總數量</a:t>
                      </a:r>
                      <a:endParaRPr lang="zh-TW" sz="1600" u="none"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r>
                        <a:rPr lang="zh-TW" sz="1100" u="none" kern="100" dirty="0">
                          <a:solidFill>
                            <a:schemeClr val="tx1"/>
                          </a:solidFill>
                          <a:effectLst/>
                          <a:latin typeface="微軟正黑體" panose="020B0604030504040204" pitchFamily="34" charset="-120"/>
                          <a:ea typeface="微軟正黑體" panose="020B0604030504040204" pitchFamily="34" charset="-120"/>
                        </a:rPr>
                        <a:t>無障礙停車位</a:t>
                      </a:r>
                      <a:endParaRPr lang="en-US" altLang="zh-TW" sz="1100" u="none" kern="100" dirty="0">
                        <a:solidFill>
                          <a:schemeClr val="tx1"/>
                        </a:solidFill>
                        <a:effectLst/>
                        <a:latin typeface="微軟正黑體" panose="020B0604030504040204" pitchFamily="34" charset="-120"/>
                        <a:ea typeface="微軟正黑體" panose="020B0604030504040204" pitchFamily="34" charset="-120"/>
                      </a:endParaRPr>
                    </a:p>
                    <a:p>
                      <a:r>
                        <a:rPr lang="zh-TW" sz="1100" u="none" kern="100" dirty="0">
                          <a:solidFill>
                            <a:schemeClr val="tx1"/>
                          </a:solidFill>
                          <a:effectLst/>
                          <a:latin typeface="微軟正黑體" panose="020B0604030504040204" pitchFamily="34" charset="-120"/>
                          <a:ea typeface="微軟正黑體" panose="020B0604030504040204" pitchFamily="34" charset="-120"/>
                        </a:rPr>
                        <a:t>數量</a:t>
                      </a:r>
                      <a:endParaRPr lang="zh-TW" sz="1600" u="none"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167537381"/>
                  </a:ext>
                </a:extLst>
              </a:tr>
              <a:tr h="265896">
                <a:tc>
                  <a:txBody>
                    <a:bodyPr/>
                    <a:lstStyle/>
                    <a:p>
                      <a:pPr marL="0" algn="l" defTabSz="914400" rtl="0" eaLnBrk="1" latinLnBrk="0" hangingPunct="1">
                        <a:spcBef>
                          <a:spcPts val="1200"/>
                        </a:spcBef>
                        <a:spcAft>
                          <a:spcPts val="600"/>
                        </a:spcAft>
                      </a:pPr>
                      <a:r>
                        <a:rPr lang="en-US" altLang="zh-TW" sz="1400" b="1" u="none" kern="100" dirty="0">
                          <a:solidFill>
                            <a:schemeClr val="tx1"/>
                          </a:solidFill>
                          <a:effectLst/>
                          <a:latin typeface="微軟正黑體" panose="020B0604030504040204" pitchFamily="34" charset="-120"/>
                          <a:ea typeface="微軟正黑體" panose="020B0604030504040204" pitchFamily="34" charset="-120"/>
                          <a:cs typeface="+mn-cs"/>
                        </a:rPr>
                        <a:t>50</a:t>
                      </a:r>
                      <a:r>
                        <a:rPr lang="zh-TW" altLang="en-US" sz="1400" b="1" u="none" kern="100" dirty="0">
                          <a:solidFill>
                            <a:schemeClr val="tx1"/>
                          </a:solidFill>
                          <a:effectLst/>
                          <a:latin typeface="微軟正黑體" panose="020B0604030504040204" pitchFamily="34" charset="-120"/>
                          <a:ea typeface="微軟正黑體" panose="020B0604030504040204" pitchFamily="34" charset="-120"/>
                          <a:cs typeface="+mn-cs"/>
                        </a:rPr>
                        <a:t>以下</a:t>
                      </a:r>
                    </a:p>
                  </a:txBody>
                  <a:tcPr marL="68580" marR="68580" marT="0" marB="0"/>
                </a:tc>
                <a:tc>
                  <a:txBody>
                    <a:bodyPr/>
                    <a:lstStyle/>
                    <a:p>
                      <a:r>
                        <a:rPr lang="zh-TW" sz="1100" b="1" u="none" kern="1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a:t>
                      </a:r>
                      <a:endParaRPr lang="zh-TW" sz="1600" b="1" u="none" kern="1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extLst>
                  <a:ext uri="{0D108BD9-81ED-4DB2-BD59-A6C34878D82A}">
                    <a16:rowId xmlns:a16="http://schemas.microsoft.com/office/drawing/2014/main" val="3069480835"/>
                  </a:ext>
                </a:extLst>
              </a:tr>
              <a:tr h="265896">
                <a:tc>
                  <a:txBody>
                    <a:bodyPr/>
                    <a:lstStyle/>
                    <a:p>
                      <a:pPr marL="0" algn="l" defTabSz="914400" rtl="0" eaLnBrk="1" latinLnBrk="0" hangingPunct="1">
                        <a:spcBef>
                          <a:spcPts val="1200"/>
                        </a:spcBef>
                        <a:spcAft>
                          <a:spcPts val="600"/>
                        </a:spcAft>
                      </a:pPr>
                      <a:r>
                        <a:rPr lang="en-US" altLang="zh-TW" sz="1400" b="1" u="none" kern="100" dirty="0">
                          <a:solidFill>
                            <a:schemeClr val="tx1"/>
                          </a:solidFill>
                          <a:effectLst/>
                          <a:latin typeface="微軟正黑體" panose="020B0604030504040204" pitchFamily="34" charset="-120"/>
                          <a:ea typeface="微軟正黑體" panose="020B0604030504040204" pitchFamily="34" charset="-120"/>
                          <a:cs typeface="+mn-cs"/>
                        </a:rPr>
                        <a:t>51</a:t>
                      </a:r>
                      <a:r>
                        <a:rPr lang="zh-TW" altLang="en-US" sz="1400" b="1" u="none" kern="100" dirty="0">
                          <a:solidFill>
                            <a:schemeClr val="tx1"/>
                          </a:solidFill>
                          <a:effectLst/>
                          <a:latin typeface="微軟正黑體" panose="020B0604030504040204" pitchFamily="34" charset="-120"/>
                          <a:ea typeface="微軟正黑體" panose="020B0604030504040204" pitchFamily="34" charset="-120"/>
                          <a:cs typeface="+mn-cs"/>
                        </a:rPr>
                        <a:t>至</a:t>
                      </a:r>
                      <a:r>
                        <a:rPr lang="en-US" altLang="zh-TW" sz="1400" b="1" u="none" kern="100" dirty="0">
                          <a:solidFill>
                            <a:schemeClr val="tx1"/>
                          </a:solidFill>
                          <a:effectLst/>
                          <a:latin typeface="微軟正黑體" panose="020B0604030504040204" pitchFamily="34" charset="-120"/>
                          <a:ea typeface="微軟正黑體" panose="020B0604030504040204" pitchFamily="34" charset="-120"/>
                          <a:cs typeface="+mn-cs"/>
                        </a:rPr>
                        <a:t>100</a:t>
                      </a:r>
                      <a:endParaRPr lang="zh-TW" altLang="en-US" sz="1400" b="1" u="none"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tc>
                <a:tc>
                  <a:txBody>
                    <a:bodyPr/>
                    <a:lstStyle/>
                    <a:p>
                      <a:r>
                        <a:rPr lang="zh-TW" sz="1100" b="1" u="none" kern="1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a:t>
                      </a:r>
                      <a:endParaRPr lang="zh-TW" sz="1600" b="1" u="none" kern="1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extLst>
                  <a:ext uri="{0D108BD9-81ED-4DB2-BD59-A6C34878D82A}">
                    <a16:rowId xmlns:a16="http://schemas.microsoft.com/office/drawing/2014/main" val="1917202359"/>
                  </a:ext>
                </a:extLst>
              </a:tr>
            </a:tbl>
          </a:graphicData>
        </a:graphic>
      </p:graphicFrame>
      <p:sp>
        <p:nvSpPr>
          <p:cNvPr id="4" name="文字方塊 3">
            <a:extLst>
              <a:ext uri="{FF2B5EF4-FFF2-40B4-BE49-F238E27FC236}">
                <a16:creationId xmlns:a16="http://schemas.microsoft.com/office/drawing/2014/main" id="{78C01EDD-065A-0428-397B-2CB140D44171}"/>
              </a:ext>
            </a:extLst>
          </p:cNvPr>
          <p:cNvSpPr txBox="1"/>
          <p:nvPr/>
        </p:nvSpPr>
        <p:spPr>
          <a:xfrm>
            <a:off x="2159848" y="3342519"/>
            <a:ext cx="4415881" cy="3403624"/>
          </a:xfrm>
          <a:prstGeom prst="rect">
            <a:avLst/>
          </a:prstGeom>
          <a:solidFill>
            <a:schemeClr val="bg2"/>
          </a:solidFill>
        </p:spPr>
        <p:txBody>
          <a:bodyPr wrap="square">
            <a:spAutoFit/>
          </a:bodyPr>
          <a:lstStyle>
            <a:defPPr>
              <a:defRPr lang="zh-TW"/>
            </a:defPPr>
            <a:lvl1pPr>
              <a:lnSpc>
                <a:spcPts val="2400"/>
              </a:lnSpc>
              <a:spcAft>
                <a:spcPts val="600"/>
              </a:spcAft>
              <a:defRPr kumimoji="1" sz="160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a:lnSpc>
                <a:spcPts val="2000"/>
              </a:lnSpc>
              <a:spcAft>
                <a:spcPts val="0"/>
              </a:spcAft>
            </a:pPr>
            <a:r>
              <a:rPr lang="zh-TW" altLang="en-US" sz="1400" dirty="0"/>
              <a:t>第一百六十七條之六　</a:t>
            </a:r>
            <a:endParaRPr lang="en-US" altLang="zh-TW" sz="1400" dirty="0"/>
          </a:p>
          <a:p>
            <a:pPr>
              <a:lnSpc>
                <a:spcPts val="2000"/>
              </a:lnSpc>
              <a:spcAft>
                <a:spcPts val="0"/>
              </a:spcAft>
            </a:pPr>
            <a:r>
              <a:rPr lang="zh-TW" altLang="en-US" sz="1400" dirty="0"/>
              <a:t>建築物法定停車位總數量為五十輛以下者，應至少設置一輛無障礙停車位。</a:t>
            </a:r>
          </a:p>
          <a:p>
            <a:pPr>
              <a:lnSpc>
                <a:spcPts val="2000"/>
              </a:lnSpc>
              <a:spcAft>
                <a:spcPts val="0"/>
              </a:spcAft>
            </a:pPr>
            <a:r>
              <a:rPr lang="zh-TW" altLang="en-US" sz="1400" dirty="0"/>
              <a:t>建築物法定停車位總數量為五十一輛以上者，依下列規定計算設置無障礙停車位數量：</a:t>
            </a:r>
            <a:endParaRPr lang="en-US" altLang="zh-TW" sz="1400" dirty="0"/>
          </a:p>
          <a:p>
            <a:pPr>
              <a:lnSpc>
                <a:spcPts val="2000"/>
              </a:lnSpc>
              <a:spcAft>
                <a:spcPts val="0"/>
              </a:spcAft>
            </a:pPr>
            <a:r>
              <a:rPr lang="zh-TW" altLang="en-US" sz="1400" dirty="0"/>
              <a:t>一、建築物使用用途為下表所定單一類別：依該類別基準計算設置。</a:t>
            </a:r>
          </a:p>
          <a:p>
            <a:pPr>
              <a:lnSpc>
                <a:spcPts val="2000"/>
              </a:lnSpc>
              <a:spcAft>
                <a:spcPts val="0"/>
              </a:spcAft>
            </a:pPr>
            <a:r>
              <a:rPr lang="zh-TW" altLang="en-US" sz="1400" dirty="0"/>
              <a:t>二、建築物使用用途為下表所定二類別：依各該類別</a:t>
            </a:r>
            <a:r>
              <a:rPr lang="zh-TW" altLang="en-US" sz="1400" dirty="0">
                <a:solidFill>
                  <a:srgbClr val="FF0000"/>
                </a:solidFill>
              </a:rPr>
              <a:t>分別計算設置</a:t>
            </a:r>
            <a:r>
              <a:rPr lang="zh-TW" altLang="en-US" sz="1400" dirty="0"/>
              <a:t>。</a:t>
            </a:r>
            <a:r>
              <a:rPr lang="zh-TW" altLang="en-US" sz="1400" dirty="0">
                <a:solidFill>
                  <a:srgbClr val="FF0000"/>
                </a:solidFill>
              </a:rPr>
              <a:t>但二類別或其中一類別之法定停車位數量為五十輛以下者，得按該建築物法定停車位總數量，以法定停車位較多數量之類別基準計算設置</a:t>
            </a:r>
            <a:r>
              <a:rPr lang="zh-TW" altLang="en-US" sz="1400" dirty="0"/>
              <a:t>，二類別之法定停車位數量相同者，按該建築物法定停車位總數量，以其中一類別基準計算設置。</a:t>
            </a:r>
          </a:p>
        </p:txBody>
      </p:sp>
      <p:graphicFrame>
        <p:nvGraphicFramePr>
          <p:cNvPr id="5" name="表格 4">
            <a:extLst>
              <a:ext uri="{FF2B5EF4-FFF2-40B4-BE49-F238E27FC236}">
                <a16:creationId xmlns:a16="http://schemas.microsoft.com/office/drawing/2014/main" id="{161FC177-879E-61B7-3964-EDCF300EF6F9}"/>
              </a:ext>
            </a:extLst>
          </p:cNvPr>
          <p:cNvGraphicFramePr>
            <a:graphicFrameLocks noGrp="1"/>
          </p:cNvGraphicFramePr>
          <p:nvPr>
            <p:extLst>
              <p:ext uri="{D42A27DB-BD31-4B8C-83A1-F6EECF244321}">
                <p14:modId xmlns:p14="http://schemas.microsoft.com/office/powerpoint/2010/main" val="3672900062"/>
              </p:ext>
            </p:extLst>
          </p:nvPr>
        </p:nvGraphicFramePr>
        <p:xfrm>
          <a:off x="7943973" y="3369636"/>
          <a:ext cx="3167526" cy="1353439"/>
        </p:xfrm>
        <a:graphic>
          <a:graphicData uri="http://schemas.openxmlformats.org/drawingml/2006/table">
            <a:tbl>
              <a:tblPr firstRow="1" firstCol="1" bandRow="1">
                <a:tableStyleId>{69C7853C-536D-4A76-A0AE-DD22124D55A5}</a:tableStyleId>
              </a:tblPr>
              <a:tblGrid>
                <a:gridCol w="1421326">
                  <a:extLst>
                    <a:ext uri="{9D8B030D-6E8A-4147-A177-3AD203B41FA5}">
                      <a16:colId xmlns:a16="http://schemas.microsoft.com/office/drawing/2014/main" val="3886637379"/>
                    </a:ext>
                  </a:extLst>
                </a:gridCol>
                <a:gridCol w="1746200">
                  <a:extLst>
                    <a:ext uri="{9D8B030D-6E8A-4147-A177-3AD203B41FA5}">
                      <a16:colId xmlns:a16="http://schemas.microsoft.com/office/drawing/2014/main" val="3426790411"/>
                    </a:ext>
                  </a:extLst>
                </a:gridCol>
              </a:tblGrid>
              <a:tr h="638335">
                <a:tc>
                  <a:txBody>
                    <a:bodyPr/>
                    <a:lstStyle/>
                    <a:p>
                      <a:r>
                        <a:rPr lang="zh-TW" sz="1600" u="none" kern="100" dirty="0">
                          <a:solidFill>
                            <a:schemeClr val="tx1"/>
                          </a:solidFill>
                          <a:effectLst/>
                          <a:latin typeface="微軟正黑體" panose="020B0604030504040204" pitchFamily="34" charset="-120"/>
                          <a:ea typeface="微軟正黑體" panose="020B0604030504040204" pitchFamily="34" charset="-120"/>
                        </a:rPr>
                        <a:t>停車空間</a:t>
                      </a:r>
                      <a:endParaRPr lang="en-US" altLang="zh-TW" sz="1600" u="none" kern="100" dirty="0">
                        <a:solidFill>
                          <a:schemeClr val="tx1"/>
                        </a:solidFill>
                        <a:effectLst/>
                        <a:latin typeface="微軟正黑體" panose="020B0604030504040204" pitchFamily="34" charset="-120"/>
                        <a:ea typeface="微軟正黑體" panose="020B0604030504040204" pitchFamily="34" charset="-120"/>
                      </a:endParaRPr>
                    </a:p>
                    <a:p>
                      <a:r>
                        <a:rPr lang="zh-TW" sz="1600" u="none" kern="100" dirty="0">
                          <a:solidFill>
                            <a:schemeClr val="tx1"/>
                          </a:solidFill>
                          <a:effectLst/>
                          <a:latin typeface="微軟正黑體" panose="020B0604030504040204" pitchFamily="34" charset="-120"/>
                          <a:ea typeface="微軟正黑體" panose="020B0604030504040204" pitchFamily="34" charset="-120"/>
                        </a:rPr>
                        <a:t>總數量</a:t>
                      </a:r>
                      <a:endParaRPr lang="zh-TW" sz="2400" u="none"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r>
                        <a:rPr lang="zh-TW" sz="1600" u="none" kern="100" dirty="0">
                          <a:solidFill>
                            <a:schemeClr val="tx1"/>
                          </a:solidFill>
                          <a:effectLst/>
                          <a:latin typeface="微軟正黑體" panose="020B0604030504040204" pitchFamily="34" charset="-120"/>
                          <a:ea typeface="微軟正黑體" panose="020B0604030504040204" pitchFamily="34" charset="-120"/>
                        </a:rPr>
                        <a:t>無障礙停車位</a:t>
                      </a:r>
                      <a:endParaRPr lang="en-US" altLang="zh-TW" sz="1600" u="none" kern="100" dirty="0">
                        <a:solidFill>
                          <a:schemeClr val="tx1"/>
                        </a:solidFill>
                        <a:effectLst/>
                        <a:latin typeface="微軟正黑體" panose="020B0604030504040204" pitchFamily="34" charset="-120"/>
                        <a:ea typeface="微軟正黑體" panose="020B0604030504040204" pitchFamily="34" charset="-120"/>
                      </a:endParaRPr>
                    </a:p>
                    <a:p>
                      <a:r>
                        <a:rPr lang="zh-TW" sz="1600" u="none" kern="100" dirty="0">
                          <a:solidFill>
                            <a:schemeClr val="tx1"/>
                          </a:solidFill>
                          <a:effectLst/>
                          <a:latin typeface="微軟正黑體" panose="020B0604030504040204" pitchFamily="34" charset="-120"/>
                          <a:ea typeface="微軟正黑體" panose="020B0604030504040204" pitchFamily="34" charset="-120"/>
                        </a:rPr>
                        <a:t>數量</a:t>
                      </a:r>
                      <a:endParaRPr lang="zh-TW" sz="2400" u="none"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167537381"/>
                  </a:ext>
                </a:extLst>
              </a:tr>
              <a:tr h="357552">
                <a:tc>
                  <a:txBody>
                    <a:bodyPr/>
                    <a:lstStyle/>
                    <a:p>
                      <a:pPr>
                        <a:spcBef>
                          <a:spcPts val="1200"/>
                        </a:spcBef>
                        <a:spcAft>
                          <a:spcPts val="600"/>
                        </a:spcAft>
                      </a:pPr>
                      <a:r>
                        <a:rPr lang="en-US" altLang="zh-TW" sz="1600" u="none" kern="100" dirty="0">
                          <a:solidFill>
                            <a:schemeClr val="tx1"/>
                          </a:solidFill>
                          <a:effectLst/>
                          <a:latin typeface="微軟正黑體" panose="020B0604030504040204" pitchFamily="34" charset="-120"/>
                          <a:ea typeface="微軟正黑體" panose="020B0604030504040204" pitchFamily="34" charset="-120"/>
                        </a:rPr>
                        <a:t>51</a:t>
                      </a:r>
                      <a:r>
                        <a:rPr lang="zh-TW" altLang="en-US" sz="1600" u="none" kern="100" dirty="0">
                          <a:solidFill>
                            <a:schemeClr val="tx1"/>
                          </a:solidFill>
                          <a:effectLst/>
                          <a:latin typeface="微軟正黑體" panose="020B0604030504040204" pitchFamily="34" charset="-120"/>
                          <a:ea typeface="微軟正黑體" panose="020B0604030504040204" pitchFamily="34" charset="-120"/>
                        </a:rPr>
                        <a:t>至</a:t>
                      </a:r>
                      <a:r>
                        <a:rPr lang="en-US" altLang="zh-TW" sz="1600" u="none" kern="100" dirty="0">
                          <a:solidFill>
                            <a:schemeClr val="tx1"/>
                          </a:solidFill>
                          <a:effectLst/>
                          <a:latin typeface="微軟正黑體" panose="020B0604030504040204" pitchFamily="34" charset="-120"/>
                          <a:ea typeface="微軟正黑體" panose="020B0604030504040204" pitchFamily="34" charset="-120"/>
                        </a:rPr>
                        <a:t>150</a:t>
                      </a:r>
                      <a:endParaRPr lang="zh-TW" sz="2400" u="none"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r>
                        <a:rPr lang="zh-TW" altLang="en-US" sz="1600" b="1" u="none" kern="1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二</a:t>
                      </a:r>
                      <a:endParaRPr lang="zh-TW" sz="2400" b="1" u="none" kern="1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extLst>
                  <a:ext uri="{0D108BD9-81ED-4DB2-BD59-A6C34878D82A}">
                    <a16:rowId xmlns:a16="http://schemas.microsoft.com/office/drawing/2014/main" val="3069480835"/>
                  </a:ext>
                </a:extLst>
              </a:tr>
              <a:tr h="357552">
                <a:tc>
                  <a:txBody>
                    <a:bodyPr/>
                    <a:lstStyle/>
                    <a:p>
                      <a:pPr>
                        <a:spcBef>
                          <a:spcPts val="600"/>
                        </a:spcBef>
                        <a:spcAft>
                          <a:spcPts val="600"/>
                        </a:spcAft>
                      </a:pPr>
                      <a:r>
                        <a:rPr lang="en-US" altLang="zh-TW" sz="1600" u="none"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151</a:t>
                      </a:r>
                      <a:r>
                        <a:rPr lang="zh-TW" altLang="en-US" sz="1600" u="none"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1600" u="none"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250</a:t>
                      </a:r>
                      <a:endParaRPr lang="zh-TW" sz="2400" u="none"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r>
                        <a:rPr lang="zh-TW" altLang="en-US" sz="1600" b="1" u="none" kern="1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三</a:t>
                      </a:r>
                      <a:endParaRPr lang="zh-TW" sz="2400" b="1" u="none" kern="1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extLst>
                  <a:ext uri="{0D108BD9-81ED-4DB2-BD59-A6C34878D82A}">
                    <a16:rowId xmlns:a16="http://schemas.microsoft.com/office/drawing/2014/main" val="1917202359"/>
                  </a:ext>
                </a:extLst>
              </a:tr>
            </a:tbl>
          </a:graphicData>
        </a:graphic>
      </p:graphicFrame>
      <p:graphicFrame>
        <p:nvGraphicFramePr>
          <p:cNvPr id="6" name="表格 5">
            <a:extLst>
              <a:ext uri="{FF2B5EF4-FFF2-40B4-BE49-F238E27FC236}">
                <a16:creationId xmlns:a16="http://schemas.microsoft.com/office/drawing/2014/main" id="{C796DDCB-499F-360F-377F-3DEAC5F1CEA6}"/>
              </a:ext>
            </a:extLst>
          </p:cNvPr>
          <p:cNvGraphicFramePr>
            <a:graphicFrameLocks noGrp="1"/>
          </p:cNvGraphicFramePr>
          <p:nvPr>
            <p:extLst>
              <p:ext uri="{D42A27DB-BD31-4B8C-83A1-F6EECF244321}">
                <p14:modId xmlns:p14="http://schemas.microsoft.com/office/powerpoint/2010/main" val="1730435961"/>
              </p:ext>
            </p:extLst>
          </p:nvPr>
        </p:nvGraphicFramePr>
        <p:xfrm>
          <a:off x="7943973" y="4969289"/>
          <a:ext cx="3167526" cy="1377082"/>
        </p:xfrm>
        <a:graphic>
          <a:graphicData uri="http://schemas.openxmlformats.org/drawingml/2006/table">
            <a:tbl>
              <a:tblPr firstRow="1" firstCol="1" bandRow="1">
                <a:tableStyleId>{69C7853C-536D-4A76-A0AE-DD22124D55A5}</a:tableStyleId>
              </a:tblPr>
              <a:tblGrid>
                <a:gridCol w="1421326">
                  <a:extLst>
                    <a:ext uri="{9D8B030D-6E8A-4147-A177-3AD203B41FA5}">
                      <a16:colId xmlns:a16="http://schemas.microsoft.com/office/drawing/2014/main" val="3886637379"/>
                    </a:ext>
                  </a:extLst>
                </a:gridCol>
                <a:gridCol w="1746200">
                  <a:extLst>
                    <a:ext uri="{9D8B030D-6E8A-4147-A177-3AD203B41FA5}">
                      <a16:colId xmlns:a16="http://schemas.microsoft.com/office/drawing/2014/main" val="3426790411"/>
                    </a:ext>
                  </a:extLst>
                </a:gridCol>
              </a:tblGrid>
              <a:tr h="661446">
                <a:tc>
                  <a:txBody>
                    <a:bodyPr/>
                    <a:lstStyle/>
                    <a:p>
                      <a:r>
                        <a:rPr lang="zh-TW" sz="1600" u="none" kern="100" dirty="0">
                          <a:solidFill>
                            <a:schemeClr val="tx1"/>
                          </a:solidFill>
                          <a:effectLst/>
                          <a:latin typeface="微軟正黑體" panose="020B0604030504040204" pitchFamily="34" charset="-120"/>
                          <a:ea typeface="微軟正黑體" panose="020B0604030504040204" pitchFamily="34" charset="-120"/>
                        </a:rPr>
                        <a:t>停車空間</a:t>
                      </a:r>
                      <a:endParaRPr lang="en-US" altLang="zh-TW" sz="1600" u="none" kern="100" dirty="0">
                        <a:solidFill>
                          <a:schemeClr val="tx1"/>
                        </a:solidFill>
                        <a:effectLst/>
                        <a:latin typeface="微軟正黑體" panose="020B0604030504040204" pitchFamily="34" charset="-120"/>
                        <a:ea typeface="微軟正黑體" panose="020B0604030504040204" pitchFamily="34" charset="-120"/>
                      </a:endParaRPr>
                    </a:p>
                    <a:p>
                      <a:r>
                        <a:rPr lang="zh-TW" sz="1600" u="none" kern="100" dirty="0">
                          <a:solidFill>
                            <a:schemeClr val="tx1"/>
                          </a:solidFill>
                          <a:effectLst/>
                          <a:latin typeface="微軟正黑體" panose="020B0604030504040204" pitchFamily="34" charset="-120"/>
                          <a:ea typeface="微軟正黑體" panose="020B0604030504040204" pitchFamily="34" charset="-120"/>
                        </a:rPr>
                        <a:t>總數量</a:t>
                      </a:r>
                      <a:endParaRPr lang="zh-TW" sz="2400" u="none"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r>
                        <a:rPr lang="zh-TW" sz="1600" u="none" kern="100" dirty="0">
                          <a:solidFill>
                            <a:schemeClr val="tx1"/>
                          </a:solidFill>
                          <a:effectLst/>
                          <a:latin typeface="微軟正黑體" panose="020B0604030504040204" pitchFamily="34" charset="-120"/>
                          <a:ea typeface="微軟正黑體" panose="020B0604030504040204" pitchFamily="34" charset="-120"/>
                        </a:rPr>
                        <a:t>無障礙停車位</a:t>
                      </a:r>
                      <a:endParaRPr lang="en-US" altLang="zh-TW" sz="1600" u="none" kern="100" dirty="0">
                        <a:solidFill>
                          <a:schemeClr val="tx1"/>
                        </a:solidFill>
                        <a:effectLst/>
                        <a:latin typeface="微軟正黑體" panose="020B0604030504040204" pitchFamily="34" charset="-120"/>
                        <a:ea typeface="微軟正黑體" panose="020B0604030504040204" pitchFamily="34" charset="-120"/>
                      </a:endParaRPr>
                    </a:p>
                    <a:p>
                      <a:r>
                        <a:rPr lang="zh-TW" sz="1600" u="none" kern="100" dirty="0">
                          <a:solidFill>
                            <a:schemeClr val="tx1"/>
                          </a:solidFill>
                          <a:effectLst/>
                          <a:latin typeface="微軟正黑體" panose="020B0604030504040204" pitchFamily="34" charset="-120"/>
                          <a:ea typeface="微軟正黑體" panose="020B0604030504040204" pitchFamily="34" charset="-120"/>
                        </a:rPr>
                        <a:t>數量</a:t>
                      </a:r>
                      <a:endParaRPr lang="zh-TW" sz="2400" u="none"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167537381"/>
                  </a:ext>
                </a:extLst>
              </a:tr>
              <a:tr h="357818">
                <a:tc>
                  <a:txBody>
                    <a:bodyPr/>
                    <a:lstStyle/>
                    <a:p>
                      <a:pPr>
                        <a:spcBef>
                          <a:spcPts val="1200"/>
                        </a:spcBef>
                        <a:spcAft>
                          <a:spcPts val="600"/>
                        </a:spcAft>
                      </a:pPr>
                      <a:r>
                        <a:rPr lang="en-US" altLang="zh-TW" sz="1600" u="none" kern="100" dirty="0">
                          <a:solidFill>
                            <a:schemeClr val="tx1"/>
                          </a:solidFill>
                          <a:effectLst/>
                          <a:latin typeface="微軟正黑體" panose="020B0604030504040204" pitchFamily="34" charset="-120"/>
                          <a:ea typeface="微軟正黑體" panose="020B0604030504040204" pitchFamily="34" charset="-120"/>
                        </a:rPr>
                        <a:t>51</a:t>
                      </a:r>
                      <a:r>
                        <a:rPr lang="zh-TW" altLang="en-US" sz="1600" u="none" kern="100" dirty="0">
                          <a:solidFill>
                            <a:schemeClr val="tx1"/>
                          </a:solidFill>
                          <a:effectLst/>
                          <a:latin typeface="微軟正黑體" panose="020B0604030504040204" pitchFamily="34" charset="-120"/>
                          <a:ea typeface="微軟正黑體" panose="020B0604030504040204" pitchFamily="34" charset="-120"/>
                        </a:rPr>
                        <a:t>至</a:t>
                      </a:r>
                      <a:r>
                        <a:rPr lang="en-US" altLang="zh-TW" sz="1600" u="none" kern="100" dirty="0">
                          <a:solidFill>
                            <a:schemeClr val="tx1"/>
                          </a:solidFill>
                          <a:effectLst/>
                          <a:latin typeface="微軟正黑體" panose="020B0604030504040204" pitchFamily="34" charset="-120"/>
                          <a:ea typeface="微軟正黑體" panose="020B0604030504040204" pitchFamily="34" charset="-120"/>
                        </a:rPr>
                        <a:t>100</a:t>
                      </a:r>
                      <a:endParaRPr lang="zh-TW" sz="2400" u="none"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r>
                        <a:rPr lang="zh-TW" altLang="en-US" sz="1600" b="1" u="none" kern="1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二</a:t>
                      </a:r>
                      <a:endParaRPr lang="en-US" altLang="zh-TW" sz="1600" b="1" u="none" kern="1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extLst>
                  <a:ext uri="{0D108BD9-81ED-4DB2-BD59-A6C34878D82A}">
                    <a16:rowId xmlns:a16="http://schemas.microsoft.com/office/drawing/2014/main" val="3069480835"/>
                  </a:ext>
                </a:extLst>
              </a:tr>
              <a:tr h="357818">
                <a:tc>
                  <a:txBody>
                    <a:bodyPr/>
                    <a:lstStyle/>
                    <a:p>
                      <a:pPr>
                        <a:spcBef>
                          <a:spcPts val="600"/>
                        </a:spcBef>
                        <a:spcAft>
                          <a:spcPts val="600"/>
                        </a:spcAft>
                      </a:pPr>
                      <a:r>
                        <a:rPr lang="en-US" altLang="zh-TW" sz="1600" u="none"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101</a:t>
                      </a:r>
                      <a:r>
                        <a:rPr lang="zh-TW" altLang="en-US" sz="1600" u="none"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1600" u="none"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150</a:t>
                      </a:r>
                      <a:endParaRPr lang="zh-TW" sz="2400" u="none"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marL="0" algn="l" defTabSz="914400" rtl="0" eaLnBrk="1" latinLnBrk="0" hangingPunct="1"/>
                      <a:r>
                        <a:rPr lang="zh-TW" altLang="en-US" sz="1600" b="1" u="none" kern="1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三</a:t>
                      </a:r>
                      <a:endParaRPr lang="en-US" altLang="zh-TW" sz="1600" b="1" u="none" kern="1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extLst>
                  <a:ext uri="{0D108BD9-81ED-4DB2-BD59-A6C34878D82A}">
                    <a16:rowId xmlns:a16="http://schemas.microsoft.com/office/drawing/2014/main" val="1917202359"/>
                  </a:ext>
                </a:extLst>
              </a:tr>
            </a:tbl>
          </a:graphicData>
        </a:graphic>
      </p:graphicFrame>
      <p:graphicFrame>
        <p:nvGraphicFramePr>
          <p:cNvPr id="7" name="表格 6">
            <a:extLst>
              <a:ext uri="{FF2B5EF4-FFF2-40B4-BE49-F238E27FC236}">
                <a16:creationId xmlns:a16="http://schemas.microsoft.com/office/drawing/2014/main" id="{101F664F-9329-F3FA-BE35-74E76CBB3E85}"/>
              </a:ext>
            </a:extLst>
          </p:cNvPr>
          <p:cNvGraphicFramePr>
            <a:graphicFrameLocks noGrp="1"/>
          </p:cNvGraphicFramePr>
          <p:nvPr>
            <p:extLst>
              <p:ext uri="{D42A27DB-BD31-4B8C-83A1-F6EECF244321}">
                <p14:modId xmlns:p14="http://schemas.microsoft.com/office/powerpoint/2010/main" val="1655159004"/>
              </p:ext>
            </p:extLst>
          </p:nvPr>
        </p:nvGraphicFramePr>
        <p:xfrm>
          <a:off x="6838122" y="3376258"/>
          <a:ext cx="1073427" cy="1361679"/>
        </p:xfrm>
        <a:graphic>
          <a:graphicData uri="http://schemas.openxmlformats.org/drawingml/2006/table">
            <a:tbl>
              <a:tblPr firstRow="1" firstCol="1" bandRow="1">
                <a:tableStyleId>{69C7853C-536D-4A76-A0AE-DD22124D55A5}</a:tableStyleId>
              </a:tblPr>
              <a:tblGrid>
                <a:gridCol w="461175">
                  <a:extLst>
                    <a:ext uri="{9D8B030D-6E8A-4147-A177-3AD203B41FA5}">
                      <a16:colId xmlns:a16="http://schemas.microsoft.com/office/drawing/2014/main" val="2307481775"/>
                    </a:ext>
                  </a:extLst>
                </a:gridCol>
                <a:gridCol w="612252">
                  <a:extLst>
                    <a:ext uri="{9D8B030D-6E8A-4147-A177-3AD203B41FA5}">
                      <a16:colId xmlns:a16="http://schemas.microsoft.com/office/drawing/2014/main" val="3015656290"/>
                    </a:ext>
                  </a:extLst>
                </a:gridCol>
              </a:tblGrid>
              <a:tr h="630159">
                <a:tc>
                  <a:txBody>
                    <a:bodyPr/>
                    <a:lstStyle/>
                    <a:p>
                      <a:r>
                        <a:rPr lang="zh-TW" altLang="en-US" sz="1600" b="1" u="none" kern="100" dirty="0">
                          <a:solidFill>
                            <a:schemeClr val="tx1"/>
                          </a:solidFill>
                          <a:effectLst/>
                          <a:latin typeface="微軟正黑體" panose="020B0604030504040204" pitchFamily="34" charset="-120"/>
                          <a:ea typeface="微軟正黑體" panose="020B0604030504040204" pitchFamily="34" charset="-120"/>
                          <a:cs typeface="+mn-cs"/>
                        </a:rPr>
                        <a:t>類別</a:t>
                      </a:r>
                    </a:p>
                  </a:txBody>
                  <a:tcPr marL="68580" marR="68580" marT="0" marB="0" anchor="ctr"/>
                </a:tc>
                <a:tc>
                  <a:txBody>
                    <a:bodyPr/>
                    <a:lstStyle/>
                    <a:p>
                      <a:r>
                        <a:rPr lang="zh-TW" altLang="en-US" sz="1600" b="1" u="none" kern="100" dirty="0">
                          <a:solidFill>
                            <a:schemeClr val="tx1"/>
                          </a:solidFill>
                          <a:effectLst/>
                          <a:latin typeface="微軟正黑體" panose="020B0604030504040204" pitchFamily="34" charset="-120"/>
                          <a:ea typeface="微軟正黑體" panose="020B0604030504040204" pitchFamily="34" charset="-120"/>
                          <a:cs typeface="+mn-cs"/>
                        </a:rPr>
                        <a:t>用途</a:t>
                      </a:r>
                    </a:p>
                  </a:txBody>
                  <a:tcPr marL="68580" marR="68580" marT="0" marB="0" anchor="ctr"/>
                </a:tc>
                <a:extLst>
                  <a:ext uri="{0D108BD9-81ED-4DB2-BD59-A6C34878D82A}">
                    <a16:rowId xmlns:a16="http://schemas.microsoft.com/office/drawing/2014/main" val="4071142599"/>
                  </a:ext>
                </a:extLst>
              </a:tr>
              <a:tr h="716659">
                <a:tc>
                  <a:txBody>
                    <a:bodyPr/>
                    <a:lstStyle/>
                    <a:p>
                      <a:r>
                        <a:rPr lang="zh-TW" altLang="en-US" sz="1600" b="1" u="none" kern="100">
                          <a:solidFill>
                            <a:schemeClr val="tx1"/>
                          </a:solidFill>
                          <a:effectLst/>
                          <a:latin typeface="微軟正黑體" panose="020B0604030504040204" pitchFamily="34" charset="-120"/>
                          <a:ea typeface="微軟正黑體" panose="020B0604030504040204" pitchFamily="34" charset="-120"/>
                          <a:cs typeface="+mn-cs"/>
                        </a:rPr>
                        <a:t>第一類</a:t>
                      </a:r>
                    </a:p>
                  </a:txBody>
                  <a:tcPr marL="68580" marR="68580" marT="0" marB="0" anchor="ctr"/>
                </a:tc>
                <a:tc>
                  <a:txBody>
                    <a:bodyPr/>
                    <a:lstStyle/>
                    <a:p>
                      <a:r>
                        <a:rPr lang="en-US" sz="1600" b="1" u="none" kern="100" dirty="0">
                          <a:solidFill>
                            <a:schemeClr val="tx1"/>
                          </a:solidFill>
                          <a:effectLst/>
                          <a:latin typeface="微軟正黑體" panose="020B0604030504040204" pitchFamily="34" charset="-120"/>
                          <a:ea typeface="微軟正黑體" panose="020B0604030504040204" pitchFamily="34" charset="-120"/>
                          <a:cs typeface="+mn-cs"/>
                        </a:rPr>
                        <a:t>H-2</a:t>
                      </a:r>
                      <a:endParaRPr lang="zh-TW" altLang="en-US" sz="1600" b="1" u="none"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tc>
                <a:extLst>
                  <a:ext uri="{0D108BD9-81ED-4DB2-BD59-A6C34878D82A}">
                    <a16:rowId xmlns:a16="http://schemas.microsoft.com/office/drawing/2014/main" val="3719207468"/>
                  </a:ext>
                </a:extLst>
              </a:tr>
            </a:tbl>
          </a:graphicData>
        </a:graphic>
      </p:graphicFrame>
      <p:graphicFrame>
        <p:nvGraphicFramePr>
          <p:cNvPr id="8" name="表格 7">
            <a:extLst>
              <a:ext uri="{FF2B5EF4-FFF2-40B4-BE49-F238E27FC236}">
                <a16:creationId xmlns:a16="http://schemas.microsoft.com/office/drawing/2014/main" id="{90E77688-7992-0078-314B-8B4DB7058FE7}"/>
              </a:ext>
            </a:extLst>
          </p:cNvPr>
          <p:cNvGraphicFramePr>
            <a:graphicFrameLocks noGrp="1"/>
          </p:cNvGraphicFramePr>
          <p:nvPr>
            <p:extLst>
              <p:ext uri="{D42A27DB-BD31-4B8C-83A1-F6EECF244321}">
                <p14:modId xmlns:p14="http://schemas.microsoft.com/office/powerpoint/2010/main" val="3962896596"/>
              </p:ext>
            </p:extLst>
          </p:nvPr>
        </p:nvGraphicFramePr>
        <p:xfrm>
          <a:off x="6838121" y="4969289"/>
          <a:ext cx="1073427" cy="1361679"/>
        </p:xfrm>
        <a:graphic>
          <a:graphicData uri="http://schemas.openxmlformats.org/drawingml/2006/table">
            <a:tbl>
              <a:tblPr firstRow="1" firstCol="1" bandRow="1">
                <a:tableStyleId>{69C7853C-536D-4A76-A0AE-DD22124D55A5}</a:tableStyleId>
              </a:tblPr>
              <a:tblGrid>
                <a:gridCol w="461175">
                  <a:extLst>
                    <a:ext uri="{9D8B030D-6E8A-4147-A177-3AD203B41FA5}">
                      <a16:colId xmlns:a16="http://schemas.microsoft.com/office/drawing/2014/main" val="2307481775"/>
                    </a:ext>
                  </a:extLst>
                </a:gridCol>
                <a:gridCol w="612252">
                  <a:extLst>
                    <a:ext uri="{9D8B030D-6E8A-4147-A177-3AD203B41FA5}">
                      <a16:colId xmlns:a16="http://schemas.microsoft.com/office/drawing/2014/main" val="3015656290"/>
                    </a:ext>
                  </a:extLst>
                </a:gridCol>
              </a:tblGrid>
              <a:tr h="630159">
                <a:tc>
                  <a:txBody>
                    <a:bodyPr/>
                    <a:lstStyle/>
                    <a:p>
                      <a:r>
                        <a:rPr lang="zh-TW" altLang="en-US" sz="1600" b="1" u="none" kern="100" dirty="0">
                          <a:solidFill>
                            <a:schemeClr val="tx1"/>
                          </a:solidFill>
                          <a:effectLst/>
                          <a:latin typeface="微軟正黑體" panose="020B0604030504040204" pitchFamily="34" charset="-120"/>
                          <a:ea typeface="微軟正黑體" panose="020B0604030504040204" pitchFamily="34" charset="-120"/>
                          <a:cs typeface="+mn-cs"/>
                        </a:rPr>
                        <a:t>類別</a:t>
                      </a:r>
                    </a:p>
                  </a:txBody>
                  <a:tcPr marL="68580" marR="68580" marT="0" marB="0" anchor="ctr"/>
                </a:tc>
                <a:tc>
                  <a:txBody>
                    <a:bodyPr/>
                    <a:lstStyle/>
                    <a:p>
                      <a:r>
                        <a:rPr lang="zh-TW" altLang="en-US" sz="1600" b="1" u="none" kern="100" dirty="0">
                          <a:solidFill>
                            <a:schemeClr val="tx1"/>
                          </a:solidFill>
                          <a:effectLst/>
                          <a:latin typeface="微軟正黑體" panose="020B0604030504040204" pitchFamily="34" charset="-120"/>
                          <a:ea typeface="微軟正黑體" panose="020B0604030504040204" pitchFamily="34" charset="-120"/>
                          <a:cs typeface="+mn-cs"/>
                        </a:rPr>
                        <a:t>用途</a:t>
                      </a:r>
                    </a:p>
                  </a:txBody>
                  <a:tcPr marL="68580" marR="68580" marT="0" marB="0" anchor="ctr"/>
                </a:tc>
                <a:extLst>
                  <a:ext uri="{0D108BD9-81ED-4DB2-BD59-A6C34878D82A}">
                    <a16:rowId xmlns:a16="http://schemas.microsoft.com/office/drawing/2014/main" val="4071142599"/>
                  </a:ext>
                </a:extLst>
              </a:tr>
              <a:tr h="716659">
                <a:tc>
                  <a:txBody>
                    <a:bodyPr/>
                    <a:lstStyle/>
                    <a:p>
                      <a:r>
                        <a:rPr lang="zh-TW" altLang="en-US" sz="1600" b="1" u="none" kern="100" dirty="0">
                          <a:solidFill>
                            <a:schemeClr val="tx1"/>
                          </a:solidFill>
                          <a:effectLst/>
                          <a:latin typeface="微軟正黑體" panose="020B0604030504040204" pitchFamily="34" charset="-120"/>
                          <a:ea typeface="微軟正黑體" panose="020B0604030504040204" pitchFamily="34" charset="-120"/>
                          <a:cs typeface="+mn-cs"/>
                        </a:rPr>
                        <a:t>第二類</a:t>
                      </a:r>
                    </a:p>
                  </a:txBody>
                  <a:tcPr marL="68580" marR="68580" marT="0" marB="0" anchor="ctr"/>
                </a:tc>
                <a:tc>
                  <a:txBody>
                    <a:bodyPr/>
                    <a:lstStyle/>
                    <a:p>
                      <a:r>
                        <a:rPr lang="en-US" sz="1600" b="1" u="none" kern="100" dirty="0">
                          <a:solidFill>
                            <a:schemeClr val="tx1"/>
                          </a:solidFill>
                          <a:effectLst/>
                          <a:latin typeface="微軟正黑體" panose="020B0604030504040204" pitchFamily="34" charset="-120"/>
                          <a:ea typeface="微軟正黑體" panose="020B0604030504040204" pitchFamily="34" charset="-120"/>
                          <a:cs typeface="+mn-cs"/>
                        </a:rPr>
                        <a:t>H-2</a:t>
                      </a:r>
                      <a:r>
                        <a:rPr lang="zh-TW" altLang="en-US" sz="1600" b="1" u="none" kern="100" dirty="0">
                          <a:solidFill>
                            <a:schemeClr val="tx1"/>
                          </a:solidFill>
                          <a:effectLst/>
                          <a:latin typeface="微軟正黑體" panose="020B0604030504040204" pitchFamily="34" charset="-120"/>
                          <a:ea typeface="微軟正黑體" panose="020B0604030504040204" pitchFamily="34" charset="-120"/>
                          <a:cs typeface="+mn-cs"/>
                        </a:rPr>
                        <a:t>以外</a:t>
                      </a:r>
                    </a:p>
                  </a:txBody>
                  <a:tcPr marL="68580" marR="68580" marT="0" marB="0" anchor="ctr"/>
                </a:tc>
                <a:extLst>
                  <a:ext uri="{0D108BD9-81ED-4DB2-BD59-A6C34878D82A}">
                    <a16:rowId xmlns:a16="http://schemas.microsoft.com/office/drawing/2014/main" val="3719207468"/>
                  </a:ext>
                </a:extLst>
              </a:tr>
            </a:tbl>
          </a:graphicData>
        </a:graphic>
      </p:graphicFrame>
      <p:sp>
        <p:nvSpPr>
          <p:cNvPr id="10" name="文字方塊 9">
            <a:extLst>
              <a:ext uri="{FF2B5EF4-FFF2-40B4-BE49-F238E27FC236}">
                <a16:creationId xmlns:a16="http://schemas.microsoft.com/office/drawing/2014/main" id="{55A9794B-E638-A66E-EC69-C7EB2805568D}"/>
              </a:ext>
            </a:extLst>
          </p:cNvPr>
          <p:cNvSpPr txBox="1"/>
          <p:nvPr/>
        </p:nvSpPr>
        <p:spPr>
          <a:xfrm>
            <a:off x="2174295" y="2287993"/>
            <a:ext cx="4678274" cy="582339"/>
          </a:xfrm>
          <a:prstGeom prst="rect">
            <a:avLst/>
          </a:prstGeom>
          <a:solidFill>
            <a:schemeClr val="bg2"/>
          </a:solidFill>
        </p:spPr>
        <p:txBody>
          <a:bodyPr wrap="square">
            <a:spAutoFit/>
          </a:bodyPr>
          <a:lstStyle>
            <a:defPPr>
              <a:defRPr lang="zh-TW"/>
            </a:defPPr>
            <a:lvl1pPr>
              <a:lnSpc>
                <a:spcPts val="2000"/>
              </a:lnSpc>
              <a:spcAft>
                <a:spcPts val="600"/>
              </a:spcAft>
              <a:defRPr kumimoji="1" sz="140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r>
              <a:rPr lang="zh-TW" altLang="en-US" dirty="0"/>
              <a:t>建築物使用類組為</a:t>
            </a:r>
            <a:r>
              <a:rPr lang="en-US" altLang="zh-TW" dirty="0"/>
              <a:t>H-2 </a:t>
            </a:r>
            <a:r>
              <a:rPr lang="zh-TW" altLang="en-US" dirty="0"/>
              <a:t>類住宅或集合住宅，其無障礙停車位數量不得少於下表規定：</a:t>
            </a:r>
          </a:p>
        </p:txBody>
      </p:sp>
      <p:graphicFrame>
        <p:nvGraphicFramePr>
          <p:cNvPr id="11" name="表格 10">
            <a:extLst>
              <a:ext uri="{FF2B5EF4-FFF2-40B4-BE49-F238E27FC236}">
                <a16:creationId xmlns:a16="http://schemas.microsoft.com/office/drawing/2014/main" id="{3485026B-68F0-4081-DC37-E45C4CDA9892}"/>
              </a:ext>
            </a:extLst>
          </p:cNvPr>
          <p:cNvGraphicFramePr>
            <a:graphicFrameLocks noGrp="1"/>
          </p:cNvGraphicFramePr>
          <p:nvPr>
            <p:extLst>
              <p:ext uri="{D42A27DB-BD31-4B8C-83A1-F6EECF244321}">
                <p14:modId xmlns:p14="http://schemas.microsoft.com/office/powerpoint/2010/main" val="68419711"/>
              </p:ext>
            </p:extLst>
          </p:nvPr>
        </p:nvGraphicFramePr>
        <p:xfrm>
          <a:off x="7219783" y="2284589"/>
          <a:ext cx="3322571" cy="867072"/>
        </p:xfrm>
        <a:graphic>
          <a:graphicData uri="http://schemas.openxmlformats.org/drawingml/2006/table">
            <a:tbl>
              <a:tblPr firstRow="1" firstCol="1" bandRow="1">
                <a:tableStyleId>{69C7853C-536D-4A76-A0AE-DD22124D55A5}</a:tableStyleId>
              </a:tblPr>
              <a:tblGrid>
                <a:gridCol w="1574360">
                  <a:extLst>
                    <a:ext uri="{9D8B030D-6E8A-4147-A177-3AD203B41FA5}">
                      <a16:colId xmlns:a16="http://schemas.microsoft.com/office/drawing/2014/main" val="3886637379"/>
                    </a:ext>
                  </a:extLst>
                </a:gridCol>
                <a:gridCol w="1748211">
                  <a:extLst>
                    <a:ext uri="{9D8B030D-6E8A-4147-A177-3AD203B41FA5}">
                      <a16:colId xmlns:a16="http://schemas.microsoft.com/office/drawing/2014/main" val="3426790411"/>
                    </a:ext>
                  </a:extLst>
                </a:gridCol>
              </a:tblGrid>
              <a:tr h="312867">
                <a:tc>
                  <a:txBody>
                    <a:bodyPr/>
                    <a:lstStyle/>
                    <a:p>
                      <a:r>
                        <a:rPr lang="zh-TW" sz="1100" u="none" kern="100" dirty="0">
                          <a:solidFill>
                            <a:schemeClr val="tx1"/>
                          </a:solidFill>
                          <a:effectLst/>
                          <a:latin typeface="微軟正黑體" panose="020B0604030504040204" pitchFamily="34" charset="-120"/>
                          <a:ea typeface="微軟正黑體" panose="020B0604030504040204" pitchFamily="34" charset="-120"/>
                        </a:rPr>
                        <a:t>停車空間</a:t>
                      </a:r>
                      <a:endParaRPr lang="en-US" altLang="zh-TW" sz="1100" u="none" kern="100" dirty="0">
                        <a:solidFill>
                          <a:schemeClr val="tx1"/>
                        </a:solidFill>
                        <a:effectLst/>
                        <a:latin typeface="微軟正黑體" panose="020B0604030504040204" pitchFamily="34" charset="-120"/>
                        <a:ea typeface="微軟正黑體" panose="020B0604030504040204" pitchFamily="34" charset="-120"/>
                      </a:endParaRPr>
                    </a:p>
                    <a:p>
                      <a:r>
                        <a:rPr lang="zh-TW" sz="1100" u="none" kern="100" dirty="0">
                          <a:solidFill>
                            <a:schemeClr val="tx1"/>
                          </a:solidFill>
                          <a:effectLst/>
                          <a:latin typeface="微軟正黑體" panose="020B0604030504040204" pitchFamily="34" charset="-120"/>
                          <a:ea typeface="微軟正黑體" panose="020B0604030504040204" pitchFamily="34" charset="-120"/>
                        </a:rPr>
                        <a:t>總數量</a:t>
                      </a:r>
                      <a:endParaRPr lang="zh-TW" sz="1600" u="none"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r>
                        <a:rPr lang="zh-TW" sz="1100" u="none" kern="100" dirty="0">
                          <a:solidFill>
                            <a:schemeClr val="tx1"/>
                          </a:solidFill>
                          <a:effectLst/>
                          <a:latin typeface="微軟正黑體" panose="020B0604030504040204" pitchFamily="34" charset="-120"/>
                          <a:ea typeface="微軟正黑體" panose="020B0604030504040204" pitchFamily="34" charset="-120"/>
                        </a:rPr>
                        <a:t>無障礙停車位</a:t>
                      </a:r>
                      <a:endParaRPr lang="en-US" altLang="zh-TW" sz="1100" u="none" kern="100" dirty="0">
                        <a:solidFill>
                          <a:schemeClr val="tx1"/>
                        </a:solidFill>
                        <a:effectLst/>
                        <a:latin typeface="微軟正黑體" panose="020B0604030504040204" pitchFamily="34" charset="-120"/>
                        <a:ea typeface="微軟正黑體" panose="020B0604030504040204" pitchFamily="34" charset="-120"/>
                      </a:endParaRPr>
                    </a:p>
                    <a:p>
                      <a:r>
                        <a:rPr lang="zh-TW" sz="1100" u="none" kern="100" dirty="0">
                          <a:solidFill>
                            <a:schemeClr val="tx1"/>
                          </a:solidFill>
                          <a:effectLst/>
                          <a:latin typeface="微軟正黑體" panose="020B0604030504040204" pitchFamily="34" charset="-120"/>
                          <a:ea typeface="微軟正黑體" panose="020B0604030504040204" pitchFamily="34" charset="-120"/>
                        </a:rPr>
                        <a:t>數量</a:t>
                      </a:r>
                      <a:endParaRPr lang="zh-TW" sz="1600" u="none"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167537381"/>
                  </a:ext>
                </a:extLst>
              </a:tr>
              <a:tr h="265896">
                <a:tc>
                  <a:txBody>
                    <a:bodyPr/>
                    <a:lstStyle/>
                    <a:p>
                      <a:pPr marL="0" algn="l" defTabSz="914400" rtl="0" eaLnBrk="1" latinLnBrk="0" hangingPunct="1">
                        <a:spcBef>
                          <a:spcPts val="1200"/>
                        </a:spcBef>
                        <a:spcAft>
                          <a:spcPts val="600"/>
                        </a:spcAft>
                      </a:pPr>
                      <a:r>
                        <a:rPr lang="en-US" altLang="zh-TW" sz="1400" b="1" u="none" kern="100" dirty="0">
                          <a:solidFill>
                            <a:schemeClr val="tx1"/>
                          </a:solidFill>
                          <a:effectLst/>
                          <a:latin typeface="微軟正黑體" panose="020B0604030504040204" pitchFamily="34" charset="-120"/>
                          <a:ea typeface="微軟正黑體" panose="020B0604030504040204" pitchFamily="34" charset="-120"/>
                          <a:cs typeface="+mn-cs"/>
                        </a:rPr>
                        <a:t>50</a:t>
                      </a:r>
                      <a:r>
                        <a:rPr lang="zh-TW" altLang="en-US" sz="1400" b="1" u="none" kern="100" dirty="0">
                          <a:solidFill>
                            <a:schemeClr val="tx1"/>
                          </a:solidFill>
                          <a:effectLst/>
                          <a:latin typeface="微軟正黑體" panose="020B0604030504040204" pitchFamily="34" charset="-120"/>
                          <a:ea typeface="微軟正黑體" panose="020B0604030504040204" pitchFamily="34" charset="-120"/>
                          <a:cs typeface="+mn-cs"/>
                        </a:rPr>
                        <a:t>以下</a:t>
                      </a:r>
                    </a:p>
                  </a:txBody>
                  <a:tcPr marL="68580" marR="68580" marT="0" marB="0"/>
                </a:tc>
                <a:tc>
                  <a:txBody>
                    <a:bodyPr/>
                    <a:lstStyle/>
                    <a:p>
                      <a:r>
                        <a:rPr lang="zh-TW" sz="1100" b="1" u="none" kern="1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a:t>
                      </a:r>
                      <a:endParaRPr lang="zh-TW" sz="1600" b="1" u="none" kern="1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extLst>
                  <a:ext uri="{0D108BD9-81ED-4DB2-BD59-A6C34878D82A}">
                    <a16:rowId xmlns:a16="http://schemas.microsoft.com/office/drawing/2014/main" val="3069480835"/>
                  </a:ext>
                </a:extLst>
              </a:tr>
              <a:tr h="265896">
                <a:tc>
                  <a:txBody>
                    <a:bodyPr/>
                    <a:lstStyle/>
                    <a:p>
                      <a:pPr marL="0" algn="l" defTabSz="914400" rtl="0" eaLnBrk="1" latinLnBrk="0" hangingPunct="1">
                        <a:spcBef>
                          <a:spcPts val="1200"/>
                        </a:spcBef>
                        <a:spcAft>
                          <a:spcPts val="600"/>
                        </a:spcAft>
                      </a:pPr>
                      <a:r>
                        <a:rPr lang="en-US" altLang="zh-TW" sz="1400" b="1" u="none" kern="100" dirty="0">
                          <a:solidFill>
                            <a:schemeClr val="tx1"/>
                          </a:solidFill>
                          <a:effectLst/>
                          <a:latin typeface="微軟正黑體" panose="020B0604030504040204" pitchFamily="34" charset="-120"/>
                          <a:ea typeface="微軟正黑體" panose="020B0604030504040204" pitchFamily="34" charset="-120"/>
                          <a:cs typeface="+mn-cs"/>
                        </a:rPr>
                        <a:t>51</a:t>
                      </a:r>
                      <a:r>
                        <a:rPr lang="zh-TW" altLang="en-US" sz="1400" b="1" u="none" kern="100" dirty="0">
                          <a:solidFill>
                            <a:schemeClr val="tx1"/>
                          </a:solidFill>
                          <a:effectLst/>
                          <a:latin typeface="微軟正黑體" panose="020B0604030504040204" pitchFamily="34" charset="-120"/>
                          <a:ea typeface="微軟正黑體" panose="020B0604030504040204" pitchFamily="34" charset="-120"/>
                          <a:cs typeface="+mn-cs"/>
                        </a:rPr>
                        <a:t>至</a:t>
                      </a:r>
                      <a:r>
                        <a:rPr lang="en-US" altLang="zh-TW" sz="1400" b="1" u="none" kern="100" dirty="0">
                          <a:solidFill>
                            <a:schemeClr val="tx1"/>
                          </a:solidFill>
                          <a:effectLst/>
                          <a:latin typeface="微軟正黑體" panose="020B0604030504040204" pitchFamily="34" charset="-120"/>
                          <a:ea typeface="微軟正黑體" panose="020B0604030504040204" pitchFamily="34" charset="-120"/>
                          <a:cs typeface="+mn-cs"/>
                        </a:rPr>
                        <a:t>150</a:t>
                      </a:r>
                      <a:endParaRPr lang="zh-TW" altLang="en-US" sz="1400" b="1" u="none"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tc>
                <a:tc>
                  <a:txBody>
                    <a:bodyPr/>
                    <a:lstStyle/>
                    <a:p>
                      <a:r>
                        <a:rPr lang="zh-TW" sz="1100" b="1" u="none" kern="1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a:t>
                      </a:r>
                      <a:endParaRPr lang="zh-TW" sz="1600" b="1" u="none" kern="1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extLst>
                  <a:ext uri="{0D108BD9-81ED-4DB2-BD59-A6C34878D82A}">
                    <a16:rowId xmlns:a16="http://schemas.microsoft.com/office/drawing/2014/main" val="1917202359"/>
                  </a:ext>
                </a:extLst>
              </a:tr>
            </a:tbl>
          </a:graphicData>
        </a:graphic>
      </p:graphicFrame>
      <p:sp>
        <p:nvSpPr>
          <p:cNvPr id="13" name="文字方塊 12">
            <a:extLst>
              <a:ext uri="{FF2B5EF4-FFF2-40B4-BE49-F238E27FC236}">
                <a16:creationId xmlns:a16="http://schemas.microsoft.com/office/drawing/2014/main" id="{D90F6994-3980-DE38-5D31-2088326AAA7E}"/>
              </a:ext>
            </a:extLst>
          </p:cNvPr>
          <p:cNvSpPr txBox="1"/>
          <p:nvPr/>
        </p:nvSpPr>
        <p:spPr>
          <a:xfrm>
            <a:off x="2135988" y="1336732"/>
            <a:ext cx="2310389" cy="307777"/>
          </a:xfrm>
          <a:prstGeom prst="rect">
            <a:avLst/>
          </a:prstGeom>
          <a:noFill/>
        </p:spPr>
        <p:txBody>
          <a:bodyPr wrap="square">
            <a:spAutoFit/>
          </a:bodyPr>
          <a:lstStyle/>
          <a:p>
            <a:r>
              <a:rPr kumimoji="1" lang="zh-TW" altLang="en-US" sz="14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第一百六十七條之六</a:t>
            </a:r>
            <a:endParaRPr lang="zh-TW" altLang="en-US" sz="1400" dirty="0"/>
          </a:p>
        </p:txBody>
      </p:sp>
      <p:sp>
        <p:nvSpPr>
          <p:cNvPr id="15" name="日期版面配置區 14">
            <a:extLst>
              <a:ext uri="{FF2B5EF4-FFF2-40B4-BE49-F238E27FC236}">
                <a16:creationId xmlns:a16="http://schemas.microsoft.com/office/drawing/2014/main" id="{55264420-2B75-F28A-1581-7017C25A08E4}"/>
              </a:ext>
            </a:extLst>
          </p:cNvPr>
          <p:cNvSpPr>
            <a:spLocks noGrp="1"/>
          </p:cNvSpPr>
          <p:nvPr>
            <p:ph type="dt" sz="half" idx="10"/>
          </p:nvPr>
        </p:nvSpPr>
        <p:spPr/>
        <p:txBody>
          <a:bodyPr/>
          <a:lstStyle/>
          <a:p>
            <a:fld id="{A20C5FC8-95B4-41D9-8EDA-1A1BA6CB6449}" type="datetime1">
              <a:rPr lang="zh-TW" altLang="en-US" smtClean="0"/>
              <a:t>2022/11/30</a:t>
            </a:fld>
            <a:endParaRPr lang="zh-TW" altLang="en-US"/>
          </a:p>
        </p:txBody>
      </p:sp>
      <p:sp>
        <p:nvSpPr>
          <p:cNvPr id="17" name="投影片編號版面配置區 16">
            <a:extLst>
              <a:ext uri="{FF2B5EF4-FFF2-40B4-BE49-F238E27FC236}">
                <a16:creationId xmlns:a16="http://schemas.microsoft.com/office/drawing/2014/main" id="{DC5A28D5-0DDF-FAAB-7022-592E91B5CF41}"/>
              </a:ext>
            </a:extLst>
          </p:cNvPr>
          <p:cNvSpPr>
            <a:spLocks noGrp="1"/>
          </p:cNvSpPr>
          <p:nvPr>
            <p:ph type="sldNum" sz="quarter" idx="12"/>
          </p:nvPr>
        </p:nvSpPr>
        <p:spPr/>
        <p:txBody>
          <a:bodyPr/>
          <a:lstStyle/>
          <a:p>
            <a:fld id="{D122B0B9-7B5A-4E7C-B90D-A0EA07B70D84}" type="slidenum">
              <a:rPr lang="zh-TW" altLang="en-US" smtClean="0"/>
              <a:pPr/>
              <a:t>14</a:t>
            </a:fld>
            <a:endParaRPr lang="zh-TW" altLang="en-US"/>
          </a:p>
        </p:txBody>
      </p:sp>
      <p:sp>
        <p:nvSpPr>
          <p:cNvPr id="12" name="文字方塊 11">
            <a:extLst>
              <a:ext uri="{FF2B5EF4-FFF2-40B4-BE49-F238E27FC236}">
                <a16:creationId xmlns:a16="http://schemas.microsoft.com/office/drawing/2014/main" id="{F691D102-149F-A7EB-64B8-3A52020AF0AA}"/>
              </a:ext>
            </a:extLst>
          </p:cNvPr>
          <p:cNvSpPr txBox="1"/>
          <p:nvPr/>
        </p:nvSpPr>
        <p:spPr>
          <a:xfrm>
            <a:off x="737231" y="204918"/>
            <a:ext cx="2431907" cy="461665"/>
          </a:xfrm>
          <a:prstGeom prst="rect">
            <a:avLst/>
          </a:prstGeom>
          <a:solidFill>
            <a:srgbClr val="C00000">
              <a:alpha val="30196"/>
            </a:srgbClr>
          </a:solidFill>
          <a:ln w="12700">
            <a:noFill/>
          </a:ln>
        </p:spPr>
        <p:txBody>
          <a:bodyPr wrap="square">
            <a:spAutoFit/>
          </a:bodyPr>
          <a:lstStyle/>
          <a:p>
            <a:pPr marL="174625" marR="0" lvl="0" indent="-174625" algn="ctr" defTabSz="914400" rtl="0" eaLnBrk="1" fontAlgn="auto" latinLnBrk="0" hangingPunct="1">
              <a:lnSpc>
                <a:spcPct val="100000"/>
              </a:lnSpc>
              <a:spcBef>
                <a:spcPts val="600"/>
              </a:spcBef>
              <a:spcAft>
                <a:spcPts val="0"/>
              </a:spcAft>
              <a:buClrTx/>
              <a:buSzTx/>
              <a:buFontTx/>
              <a:buNone/>
              <a:tabLst/>
              <a:defRPr/>
            </a:pPr>
            <a:r>
              <a:rPr kumimoji="1" lang="en-US" altLang="zh-TW"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107.3.15</a:t>
            </a:r>
            <a:r>
              <a:rPr kumimoji="1" lang="zh-TW" altLang="en-US"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修正</a:t>
            </a:r>
            <a:endParaRPr kumimoji="1" lang="en-US" altLang="zh-TW"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8" name="文字方塊 17">
            <a:extLst>
              <a:ext uri="{FF2B5EF4-FFF2-40B4-BE49-F238E27FC236}">
                <a16:creationId xmlns:a16="http://schemas.microsoft.com/office/drawing/2014/main" id="{568ABF62-9CFB-8B59-D82F-171E1DBA2D92}"/>
              </a:ext>
            </a:extLst>
          </p:cNvPr>
          <p:cNvSpPr txBox="1"/>
          <p:nvPr/>
        </p:nvSpPr>
        <p:spPr>
          <a:xfrm>
            <a:off x="3322123" y="204918"/>
            <a:ext cx="2431907" cy="461665"/>
          </a:xfrm>
          <a:prstGeom prst="rect">
            <a:avLst/>
          </a:prstGeom>
          <a:solidFill>
            <a:srgbClr val="C00000">
              <a:alpha val="30196"/>
            </a:srgbClr>
          </a:solidFill>
          <a:ln w="12700">
            <a:noFill/>
          </a:ln>
        </p:spPr>
        <p:txBody>
          <a:bodyPr wrap="square">
            <a:spAutoFit/>
          </a:bodyPr>
          <a:lstStyle/>
          <a:p>
            <a:pPr marL="174625" marR="0" lvl="0" indent="-174625" algn="ctr" defTabSz="914400" rtl="0" eaLnBrk="1" fontAlgn="auto" latinLnBrk="0" hangingPunct="1">
              <a:lnSpc>
                <a:spcPct val="100000"/>
              </a:lnSpc>
              <a:spcBef>
                <a:spcPts val="600"/>
              </a:spcBef>
              <a:spcAft>
                <a:spcPts val="0"/>
              </a:spcAft>
              <a:buClrTx/>
              <a:buSzTx/>
              <a:buFontTx/>
              <a:buNone/>
              <a:tabLst/>
              <a:defRPr/>
            </a:pPr>
            <a:r>
              <a:rPr kumimoji="1" lang="en-US" altLang="zh-TW"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110.10.7</a:t>
            </a:r>
            <a:r>
              <a:rPr kumimoji="1" lang="zh-TW" altLang="en-US"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修正</a:t>
            </a:r>
            <a:endParaRPr kumimoji="1" lang="en-US" altLang="zh-TW"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5787814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41B89A36-4615-8F66-6F3E-82056CFEE60D}"/>
              </a:ext>
            </a:extLst>
          </p:cNvPr>
          <p:cNvPicPr>
            <a:picLocks noChangeAspect="1"/>
          </p:cNvPicPr>
          <p:nvPr/>
        </p:nvPicPr>
        <p:blipFill>
          <a:blip r:embed="rId2"/>
          <a:stretch>
            <a:fillRect/>
          </a:stretch>
        </p:blipFill>
        <p:spPr>
          <a:xfrm>
            <a:off x="9594879" y="24298"/>
            <a:ext cx="2597121" cy="1432684"/>
          </a:xfrm>
          <a:prstGeom prst="rect">
            <a:avLst/>
          </a:prstGeom>
        </p:spPr>
      </p:pic>
      <p:cxnSp>
        <p:nvCxnSpPr>
          <p:cNvPr id="16" name="直線接點 15">
            <a:extLst>
              <a:ext uri="{FF2B5EF4-FFF2-40B4-BE49-F238E27FC236}">
                <a16:creationId xmlns:a16="http://schemas.microsoft.com/office/drawing/2014/main" id="{BA3E2C39-12D9-433A-8B77-765CA7FFEC03}"/>
              </a:ext>
            </a:extLst>
          </p:cNvPr>
          <p:cNvCxnSpPr>
            <a:cxnSpLocks/>
          </p:cNvCxnSpPr>
          <p:nvPr/>
        </p:nvCxnSpPr>
        <p:spPr>
          <a:xfrm flipV="1">
            <a:off x="0" y="1237507"/>
            <a:ext cx="10912547" cy="1"/>
          </a:xfrm>
          <a:prstGeom prst="line">
            <a:avLst/>
          </a:prstGeom>
          <a:ln w="15875"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cxnSp>
        <p:nvCxnSpPr>
          <p:cNvPr id="20" name="直線接點 19">
            <a:extLst>
              <a:ext uri="{FF2B5EF4-FFF2-40B4-BE49-F238E27FC236}">
                <a16:creationId xmlns:a16="http://schemas.microsoft.com/office/drawing/2014/main" id="{9C57F82A-F608-46B7-8785-F29DEAEFB415}"/>
              </a:ext>
            </a:extLst>
          </p:cNvPr>
          <p:cNvCxnSpPr>
            <a:cxnSpLocks/>
          </p:cNvCxnSpPr>
          <p:nvPr/>
        </p:nvCxnSpPr>
        <p:spPr>
          <a:xfrm>
            <a:off x="550738" y="0"/>
            <a:ext cx="0" cy="1225660"/>
          </a:xfrm>
          <a:prstGeom prst="line">
            <a:avLst/>
          </a:prstGeom>
          <a:ln w="273050">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6" name="矩形 45">
            <a:extLst>
              <a:ext uri="{FF2B5EF4-FFF2-40B4-BE49-F238E27FC236}">
                <a16:creationId xmlns:a16="http://schemas.microsoft.com/office/drawing/2014/main" id="{385AB208-9395-412F-BE8A-401B5CD96BEB}"/>
              </a:ext>
            </a:extLst>
          </p:cNvPr>
          <p:cNvSpPr/>
          <p:nvPr/>
        </p:nvSpPr>
        <p:spPr>
          <a:xfrm>
            <a:off x="693226" y="496983"/>
            <a:ext cx="6394699" cy="740524"/>
          </a:xfrm>
          <a:prstGeom prst="rect">
            <a:avLst/>
          </a:prstGeom>
        </p:spPr>
        <p:txBody>
          <a:bodyPr wrap="none">
            <a:spAutoFit/>
          </a:bodyPr>
          <a:lstStyle/>
          <a:p>
            <a:pPr marL="174625" lvl="0" indent="-174625">
              <a:lnSpc>
                <a:spcPct val="150000"/>
              </a:lnSpc>
              <a:spcBef>
                <a:spcPct val="0"/>
              </a:spcBef>
              <a:defRPr/>
            </a:pPr>
            <a:r>
              <a:rPr kumimoji="1" lang="zh-TW" altLang="en-US" sz="3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修正</a:t>
            </a:r>
            <a:r>
              <a:rPr kumimoji="1" lang="zh-TW" altLang="en-US" sz="32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1" lang="en-US" altLang="zh-TW" sz="24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1" lang="zh-TW" altLang="en-US" sz="28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有關高層建築物配管管材  </a:t>
            </a:r>
            <a:r>
              <a:rPr kumimoji="1" lang="en-US" altLang="zh-TW" sz="28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247</a:t>
            </a:r>
            <a:endParaRPr kumimoji="1" lang="en-US" altLang="zh-TW" sz="20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7" name="文字方塊 46">
            <a:extLst>
              <a:ext uri="{FF2B5EF4-FFF2-40B4-BE49-F238E27FC236}">
                <a16:creationId xmlns:a16="http://schemas.microsoft.com/office/drawing/2014/main" id="{78E94751-5AF1-4F66-AE0F-7F0B34B936E3}"/>
              </a:ext>
            </a:extLst>
          </p:cNvPr>
          <p:cNvSpPr txBox="1"/>
          <p:nvPr/>
        </p:nvSpPr>
        <p:spPr>
          <a:xfrm>
            <a:off x="-4200" y="221844"/>
            <a:ext cx="1063112" cy="1015663"/>
          </a:xfrm>
          <a:prstGeom prst="rect">
            <a:avLst/>
          </a:prstGeom>
          <a:noFill/>
        </p:spPr>
        <p:txBody>
          <a:bodyPr wrap="none" rtlCol="0">
            <a:spAutoFit/>
          </a:bodyPr>
          <a:lstStyle/>
          <a:p>
            <a:r>
              <a:rPr lang="en-US" altLang="zh-TW" sz="6000" b="1" i="1" dirty="0">
                <a:solidFill>
                  <a:schemeClr val="accent6"/>
                </a:solidFill>
                <a:effectLst>
                  <a:outerShdw blurRad="38100" dist="38100" dir="2700000" algn="tl">
                    <a:srgbClr val="000000">
                      <a:alpha val="43137"/>
                    </a:srgbClr>
                  </a:outerShdw>
                </a:effectLst>
                <a:latin typeface="AR BONNIE" panose="02000000000000000000" pitchFamily="2" charset="0"/>
              </a:rPr>
              <a:t>10</a:t>
            </a:r>
            <a:endParaRPr lang="zh-TW" altLang="en-US" sz="6000" b="1" i="1" dirty="0">
              <a:solidFill>
                <a:schemeClr val="accent6"/>
              </a:solidFill>
              <a:effectLst>
                <a:outerShdw blurRad="38100" dist="38100" dir="2700000" algn="tl">
                  <a:srgbClr val="000000">
                    <a:alpha val="43137"/>
                  </a:srgbClr>
                </a:outerShdw>
              </a:effectLst>
              <a:latin typeface="AR BONNIE" panose="02000000000000000000" pitchFamily="2" charset="0"/>
            </a:endParaRPr>
          </a:p>
        </p:txBody>
      </p:sp>
      <p:sp>
        <p:nvSpPr>
          <p:cNvPr id="2" name="文字方塊 1">
            <a:extLst>
              <a:ext uri="{FF2B5EF4-FFF2-40B4-BE49-F238E27FC236}">
                <a16:creationId xmlns:a16="http://schemas.microsoft.com/office/drawing/2014/main" id="{BB4A0FBD-47D6-66F9-1B50-41B183AE2A3E}"/>
              </a:ext>
            </a:extLst>
          </p:cNvPr>
          <p:cNvSpPr txBox="1"/>
          <p:nvPr/>
        </p:nvSpPr>
        <p:spPr>
          <a:xfrm>
            <a:off x="472044" y="3162577"/>
            <a:ext cx="6451271" cy="1908215"/>
          </a:xfrm>
          <a:prstGeom prst="rect">
            <a:avLst/>
          </a:prstGeom>
          <a:solidFill>
            <a:schemeClr val="bg1">
              <a:lumMod val="85000"/>
            </a:schemeClr>
          </a:solidFill>
        </p:spPr>
        <p:txBody>
          <a:bodyPr wrap="square">
            <a:spAutoFit/>
          </a:bodyPr>
          <a:lstStyle>
            <a:defPPr>
              <a:defRPr lang="zh-TW"/>
            </a:defPPr>
            <a:lvl1pPr lvl="0" defTabSz="914309">
              <a:spcBef>
                <a:spcPts val="1200"/>
              </a:spcBef>
              <a:defRPr sz="2000" b="1" spc="20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r>
              <a:rPr lang="zh-TW" altLang="en-US" sz="1800" b="0" dirty="0"/>
              <a:t>高層建築物各種配管管材均應以</a:t>
            </a:r>
            <a:r>
              <a:rPr lang="zh-TW" altLang="en-US" sz="1800" b="0" u="sng" dirty="0">
                <a:solidFill>
                  <a:srgbClr val="C00000"/>
                </a:solidFill>
              </a:rPr>
              <a:t>不燃材料製成或包覆</a:t>
            </a:r>
            <a:r>
              <a:rPr lang="zh-TW" altLang="en-US" sz="1800" b="0" dirty="0"/>
              <a:t>，</a:t>
            </a:r>
            <a:r>
              <a:rPr lang="zh-TW" altLang="en-US" sz="1800" b="0" dirty="0">
                <a:solidFill>
                  <a:srgbClr val="C00000"/>
                </a:solidFill>
              </a:rPr>
              <a:t>其貫穿防火區劃之施作</a:t>
            </a:r>
            <a:r>
              <a:rPr lang="zh-TW" altLang="en-US" sz="1800" b="0" u="sng" dirty="0">
                <a:solidFill>
                  <a:srgbClr val="C00000"/>
                </a:solidFill>
              </a:rPr>
              <a:t>應符合本編第八十五條、第八十五條之一規定</a:t>
            </a:r>
            <a:r>
              <a:rPr lang="zh-TW" altLang="en-US" sz="1800" b="0" dirty="0">
                <a:solidFill>
                  <a:srgbClr val="C00000"/>
                </a:solidFill>
              </a:rPr>
              <a:t>。</a:t>
            </a:r>
          </a:p>
          <a:p>
            <a:r>
              <a:rPr lang="zh-TW" altLang="en-US" sz="1800" b="0" dirty="0">
                <a:solidFill>
                  <a:srgbClr val="C00000"/>
                </a:solidFill>
              </a:rPr>
              <a:t>高層建築物內之給排水系統，屬防火區劃管道間內之幹管管材或貫穿區劃部分已施作防火填塞之水平支管，得不受前項不燃材料規定之限制。</a:t>
            </a:r>
            <a:endParaRPr lang="zh-TW" altLang="en-US" sz="1800" b="0" u="sng" dirty="0">
              <a:solidFill>
                <a:srgbClr val="C00000"/>
              </a:solidFill>
            </a:endParaRPr>
          </a:p>
        </p:txBody>
      </p:sp>
      <p:sp>
        <p:nvSpPr>
          <p:cNvPr id="3" name="文字方塊 2">
            <a:extLst>
              <a:ext uri="{FF2B5EF4-FFF2-40B4-BE49-F238E27FC236}">
                <a16:creationId xmlns:a16="http://schemas.microsoft.com/office/drawing/2014/main" id="{BBBF7EAB-CA9A-2C9D-2195-0EA9604F8377}"/>
              </a:ext>
            </a:extLst>
          </p:cNvPr>
          <p:cNvSpPr txBox="1"/>
          <p:nvPr/>
        </p:nvSpPr>
        <p:spPr>
          <a:xfrm>
            <a:off x="472044" y="1387958"/>
            <a:ext cx="6478304" cy="1569660"/>
          </a:xfrm>
          <a:prstGeom prst="rect">
            <a:avLst/>
          </a:prstGeom>
          <a:solidFill>
            <a:schemeClr val="accent4">
              <a:lumMod val="20000"/>
              <a:lumOff val="80000"/>
            </a:schemeClr>
          </a:solidFill>
        </p:spPr>
        <p:txBody>
          <a:bodyPr wrap="square">
            <a:spAutoFit/>
          </a:bodyPr>
          <a:lstStyle/>
          <a:p>
            <a:r>
              <a:rPr lang="zh-TW" altLang="en-US" sz="2400" b="1" i="0" dirty="0">
                <a:solidFill>
                  <a:srgbClr val="000000"/>
                </a:solidFill>
                <a:effectLst/>
                <a:latin typeface="標楷體" panose="03000509000000000000" pitchFamily="65" charset="-120"/>
                <a:ea typeface="標楷體" panose="03000509000000000000" pitchFamily="65" charset="-120"/>
              </a:rPr>
              <a:t>原條文</a:t>
            </a:r>
            <a:endParaRPr lang="en-US" altLang="zh-TW" sz="2400" b="1" i="0" dirty="0">
              <a:solidFill>
                <a:srgbClr val="000000"/>
              </a:solidFill>
              <a:effectLst/>
              <a:latin typeface="標楷體" panose="03000509000000000000" pitchFamily="65" charset="-120"/>
              <a:ea typeface="標楷體" panose="03000509000000000000" pitchFamily="65" charset="-120"/>
            </a:endParaRPr>
          </a:p>
          <a:p>
            <a:endParaRPr lang="en-US" altLang="zh-TW" dirty="0">
              <a:solidFill>
                <a:srgbClr val="000000"/>
              </a:solidFill>
              <a:latin typeface="標楷體" panose="03000509000000000000" pitchFamily="65" charset="-120"/>
              <a:ea typeface="標楷體" panose="03000509000000000000" pitchFamily="65" charset="-120"/>
            </a:endParaRPr>
          </a:p>
          <a:p>
            <a:r>
              <a:rPr lang="zh-TW" altLang="en-US" spc="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高層建築物各種配管管材均應以不燃材料製成，或</a:t>
            </a:r>
            <a:r>
              <a:rPr lang="zh-TW" altLang="en-US" u="sng" spc="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使用具有同等效能之防火措施</a:t>
            </a:r>
            <a:r>
              <a:rPr lang="zh-TW" altLang="en-US" spc="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，其貫穿防火區劃之</a:t>
            </a:r>
            <a:r>
              <a:rPr lang="zh-TW" altLang="en-US" u="sng" spc="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孔隙應使用防火材料填滿或設置防火閘門</a:t>
            </a:r>
            <a:r>
              <a:rPr lang="zh-TW" altLang="en-US" spc="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5" name="日期版面配置區 4">
            <a:extLst>
              <a:ext uri="{FF2B5EF4-FFF2-40B4-BE49-F238E27FC236}">
                <a16:creationId xmlns:a16="http://schemas.microsoft.com/office/drawing/2014/main" id="{11B7C888-4EB8-1DE8-D8A5-7F8CA45C2F14}"/>
              </a:ext>
            </a:extLst>
          </p:cNvPr>
          <p:cNvSpPr>
            <a:spLocks noGrp="1"/>
          </p:cNvSpPr>
          <p:nvPr>
            <p:ph type="dt" sz="half" idx="10"/>
          </p:nvPr>
        </p:nvSpPr>
        <p:spPr/>
        <p:txBody>
          <a:bodyPr/>
          <a:lstStyle/>
          <a:p>
            <a:fld id="{5D117128-1D2D-409D-9CC7-F75887F037DB}" type="datetime1">
              <a:rPr lang="zh-TW" altLang="en-US" smtClean="0"/>
              <a:t>2022/11/30</a:t>
            </a:fld>
            <a:endParaRPr lang="zh-TW" altLang="en-US"/>
          </a:p>
        </p:txBody>
      </p:sp>
      <p:sp>
        <p:nvSpPr>
          <p:cNvPr id="6" name="投影片編號版面配置區 5">
            <a:extLst>
              <a:ext uri="{FF2B5EF4-FFF2-40B4-BE49-F238E27FC236}">
                <a16:creationId xmlns:a16="http://schemas.microsoft.com/office/drawing/2014/main" id="{86A690C7-8837-8C54-214F-D8F145294BF7}"/>
              </a:ext>
            </a:extLst>
          </p:cNvPr>
          <p:cNvSpPr>
            <a:spLocks noGrp="1"/>
          </p:cNvSpPr>
          <p:nvPr>
            <p:ph type="sldNum" sz="quarter" idx="12"/>
          </p:nvPr>
        </p:nvSpPr>
        <p:spPr/>
        <p:txBody>
          <a:bodyPr/>
          <a:lstStyle/>
          <a:p>
            <a:fld id="{D122B0B9-7B5A-4E7C-B90D-A0EA07B70D84}" type="slidenum">
              <a:rPr lang="zh-TW" altLang="en-US" smtClean="0"/>
              <a:pPr/>
              <a:t>15</a:t>
            </a:fld>
            <a:endParaRPr lang="zh-TW" altLang="en-US"/>
          </a:p>
        </p:txBody>
      </p:sp>
      <p:sp>
        <p:nvSpPr>
          <p:cNvPr id="7" name="文字方塊 6">
            <a:extLst>
              <a:ext uri="{FF2B5EF4-FFF2-40B4-BE49-F238E27FC236}">
                <a16:creationId xmlns:a16="http://schemas.microsoft.com/office/drawing/2014/main" id="{9BA495BA-F979-B5E2-2B02-ED7F99C16BF4}"/>
              </a:ext>
            </a:extLst>
          </p:cNvPr>
          <p:cNvSpPr txBox="1"/>
          <p:nvPr/>
        </p:nvSpPr>
        <p:spPr>
          <a:xfrm>
            <a:off x="1144769" y="213712"/>
            <a:ext cx="2431907" cy="461665"/>
          </a:xfrm>
          <a:prstGeom prst="rect">
            <a:avLst/>
          </a:prstGeom>
          <a:solidFill>
            <a:srgbClr val="C00000">
              <a:alpha val="30196"/>
            </a:srgbClr>
          </a:solidFill>
          <a:ln w="12700">
            <a:noFill/>
          </a:ln>
        </p:spPr>
        <p:txBody>
          <a:bodyPr wrap="square">
            <a:spAutoFit/>
          </a:bodyPr>
          <a:lstStyle/>
          <a:p>
            <a:pPr marL="174625" marR="0" lvl="0" indent="-174625" algn="ctr" defTabSz="914400" rtl="0" eaLnBrk="1" fontAlgn="auto" latinLnBrk="0" hangingPunct="1">
              <a:lnSpc>
                <a:spcPct val="100000"/>
              </a:lnSpc>
              <a:spcBef>
                <a:spcPts val="600"/>
              </a:spcBef>
              <a:spcAft>
                <a:spcPts val="0"/>
              </a:spcAft>
              <a:buClrTx/>
              <a:buSzTx/>
              <a:buFontTx/>
              <a:buNone/>
              <a:tabLst/>
              <a:defRPr/>
            </a:pPr>
            <a:r>
              <a:rPr kumimoji="1" lang="en-US" altLang="zh-TW"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110.1.19</a:t>
            </a:r>
            <a:r>
              <a:rPr kumimoji="1" lang="zh-TW" altLang="en-US"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增列</a:t>
            </a:r>
            <a:endParaRPr kumimoji="1" lang="en-US" altLang="zh-TW"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3442399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a:extLst>
              <a:ext uri="{FF2B5EF4-FFF2-40B4-BE49-F238E27FC236}">
                <a16:creationId xmlns:a16="http://schemas.microsoft.com/office/drawing/2014/main" id="{A1E38F9F-E3E6-FC26-00EA-2F0C7CA573A3}"/>
              </a:ext>
            </a:extLst>
          </p:cNvPr>
          <p:cNvPicPr>
            <a:picLocks noChangeAspect="1"/>
          </p:cNvPicPr>
          <p:nvPr/>
        </p:nvPicPr>
        <p:blipFill>
          <a:blip r:embed="rId2"/>
          <a:stretch>
            <a:fillRect/>
          </a:stretch>
        </p:blipFill>
        <p:spPr>
          <a:xfrm>
            <a:off x="9594879" y="24298"/>
            <a:ext cx="2597121" cy="1432684"/>
          </a:xfrm>
          <a:prstGeom prst="rect">
            <a:avLst/>
          </a:prstGeom>
        </p:spPr>
      </p:pic>
      <p:cxnSp>
        <p:nvCxnSpPr>
          <p:cNvPr id="16" name="直線接點 15">
            <a:extLst>
              <a:ext uri="{FF2B5EF4-FFF2-40B4-BE49-F238E27FC236}">
                <a16:creationId xmlns:a16="http://schemas.microsoft.com/office/drawing/2014/main" id="{BA3E2C39-12D9-433A-8B77-765CA7FFEC03}"/>
              </a:ext>
            </a:extLst>
          </p:cNvPr>
          <p:cNvCxnSpPr>
            <a:cxnSpLocks/>
          </p:cNvCxnSpPr>
          <p:nvPr/>
        </p:nvCxnSpPr>
        <p:spPr>
          <a:xfrm flipV="1">
            <a:off x="0" y="1237507"/>
            <a:ext cx="10912547" cy="1"/>
          </a:xfrm>
          <a:prstGeom prst="line">
            <a:avLst/>
          </a:prstGeom>
          <a:ln w="15875"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cxnSp>
        <p:nvCxnSpPr>
          <p:cNvPr id="20" name="直線接點 19">
            <a:extLst>
              <a:ext uri="{FF2B5EF4-FFF2-40B4-BE49-F238E27FC236}">
                <a16:creationId xmlns:a16="http://schemas.microsoft.com/office/drawing/2014/main" id="{9C57F82A-F608-46B7-8785-F29DEAEFB415}"/>
              </a:ext>
            </a:extLst>
          </p:cNvPr>
          <p:cNvCxnSpPr>
            <a:cxnSpLocks/>
          </p:cNvCxnSpPr>
          <p:nvPr/>
        </p:nvCxnSpPr>
        <p:spPr>
          <a:xfrm>
            <a:off x="550481" y="0"/>
            <a:ext cx="0" cy="1225660"/>
          </a:xfrm>
          <a:prstGeom prst="line">
            <a:avLst/>
          </a:prstGeom>
          <a:ln w="273050">
            <a:solidFill>
              <a:schemeClr val="accent6">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46" name="矩形 45">
            <a:extLst>
              <a:ext uri="{FF2B5EF4-FFF2-40B4-BE49-F238E27FC236}">
                <a16:creationId xmlns:a16="http://schemas.microsoft.com/office/drawing/2014/main" id="{385AB208-9395-412F-BE8A-401B5CD96BEB}"/>
              </a:ext>
            </a:extLst>
          </p:cNvPr>
          <p:cNvSpPr/>
          <p:nvPr/>
        </p:nvSpPr>
        <p:spPr>
          <a:xfrm>
            <a:off x="693226" y="496983"/>
            <a:ext cx="6912470" cy="740524"/>
          </a:xfrm>
          <a:prstGeom prst="rect">
            <a:avLst/>
          </a:prstGeom>
        </p:spPr>
        <p:txBody>
          <a:bodyPr wrap="none">
            <a:spAutoFit/>
          </a:bodyPr>
          <a:lstStyle/>
          <a:p>
            <a:pPr marL="174625" lvl="0" indent="-174625">
              <a:lnSpc>
                <a:spcPct val="150000"/>
              </a:lnSpc>
              <a:spcBef>
                <a:spcPct val="0"/>
              </a:spcBef>
              <a:defRPr/>
            </a:pPr>
            <a:r>
              <a:rPr kumimoji="1" lang="zh-TW" altLang="en-US" sz="3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增列  </a:t>
            </a:r>
            <a:r>
              <a:rPr kumimoji="1" lang="en-US" altLang="zh-TW" sz="24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1" lang="zh-TW" altLang="en-US" sz="28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有關液化石油氣供應設備空間 </a:t>
            </a:r>
            <a:r>
              <a:rPr kumimoji="1" lang="en-US" altLang="zh-TW" sz="28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78</a:t>
            </a:r>
            <a:endParaRPr kumimoji="1" lang="en-US" altLang="zh-TW" sz="20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7" name="文字方塊 46">
            <a:extLst>
              <a:ext uri="{FF2B5EF4-FFF2-40B4-BE49-F238E27FC236}">
                <a16:creationId xmlns:a16="http://schemas.microsoft.com/office/drawing/2014/main" id="{78E94751-5AF1-4F66-AE0F-7F0B34B936E3}"/>
              </a:ext>
            </a:extLst>
          </p:cNvPr>
          <p:cNvSpPr txBox="1"/>
          <p:nvPr/>
        </p:nvSpPr>
        <p:spPr>
          <a:xfrm>
            <a:off x="-4200" y="221844"/>
            <a:ext cx="1063112" cy="1015663"/>
          </a:xfrm>
          <a:prstGeom prst="rect">
            <a:avLst/>
          </a:prstGeom>
          <a:noFill/>
        </p:spPr>
        <p:txBody>
          <a:bodyPr wrap="none" rtlCol="0">
            <a:spAutoFit/>
          </a:bodyPr>
          <a:lstStyle/>
          <a:p>
            <a:r>
              <a:rPr lang="en-US" altLang="zh-TW" sz="6000" b="1" i="1" dirty="0">
                <a:solidFill>
                  <a:schemeClr val="accent6"/>
                </a:solidFill>
                <a:effectLst>
                  <a:outerShdw blurRad="38100" dist="38100" dir="2700000" algn="tl">
                    <a:srgbClr val="000000">
                      <a:alpha val="43137"/>
                    </a:srgbClr>
                  </a:outerShdw>
                </a:effectLst>
                <a:latin typeface="AR BONNIE" panose="02000000000000000000" pitchFamily="2" charset="0"/>
              </a:rPr>
              <a:t>13</a:t>
            </a:r>
            <a:endParaRPr lang="zh-TW" altLang="en-US" sz="6000" b="1" i="1" dirty="0">
              <a:solidFill>
                <a:schemeClr val="accent6"/>
              </a:solidFill>
              <a:effectLst>
                <a:outerShdw blurRad="38100" dist="38100" dir="2700000" algn="tl">
                  <a:srgbClr val="000000">
                    <a:alpha val="43137"/>
                  </a:srgbClr>
                </a:outerShdw>
              </a:effectLst>
              <a:latin typeface="AR BONNIE" panose="02000000000000000000" pitchFamily="2" charset="0"/>
            </a:endParaRPr>
          </a:p>
        </p:txBody>
      </p:sp>
      <p:sp>
        <p:nvSpPr>
          <p:cNvPr id="2" name="文字方塊 1">
            <a:extLst>
              <a:ext uri="{FF2B5EF4-FFF2-40B4-BE49-F238E27FC236}">
                <a16:creationId xmlns:a16="http://schemas.microsoft.com/office/drawing/2014/main" id="{7A72049F-41CF-56BB-C78F-AA32DF035D55}"/>
              </a:ext>
            </a:extLst>
          </p:cNvPr>
          <p:cNvSpPr txBox="1"/>
          <p:nvPr/>
        </p:nvSpPr>
        <p:spPr>
          <a:xfrm>
            <a:off x="385797" y="1294062"/>
            <a:ext cx="6600630" cy="1323439"/>
          </a:xfrm>
          <a:prstGeom prst="rect">
            <a:avLst/>
          </a:prstGeom>
          <a:noFill/>
          <a:ln w="28575">
            <a:solidFill>
              <a:schemeClr val="tx1"/>
            </a:solidFill>
          </a:ln>
        </p:spPr>
        <p:txBody>
          <a:bodyPr wrap="square">
            <a:spAutoFit/>
          </a:bodyPr>
          <a:lstStyle/>
          <a:p>
            <a:pPr>
              <a:lnSpc>
                <a:spcPts val="2400"/>
              </a:lnSpc>
              <a:spcAft>
                <a:spcPts val="1200"/>
              </a:spcAft>
            </a:pP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第七十八條  建築物安裝天然氣、煤氣、</a:t>
            </a:r>
            <a:r>
              <a:rPr lang="zh-TW" altLang="en-US"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液化石油氣</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、油裂氣或混合氣等</a:t>
            </a:r>
            <a:r>
              <a:rPr lang="zh-TW" altLang="en-US"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非工業用</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燃氣設備，其燃氣供給</a:t>
            </a:r>
            <a:r>
              <a:rPr lang="zh-TW" altLang="en-US"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管路</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、燃氣</a:t>
            </a:r>
            <a:r>
              <a:rPr lang="zh-TW" altLang="en-US"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器具</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及供排氣</a:t>
            </a:r>
            <a:r>
              <a:rPr lang="zh-TW" altLang="en-US"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設備</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等，除應符合燃氣及燃燒設備之目的事業主管機關有關規定外，應依本節規定。</a:t>
            </a:r>
          </a:p>
        </p:txBody>
      </p:sp>
      <p:pic>
        <p:nvPicPr>
          <p:cNvPr id="3" name="圖片 2">
            <a:extLst>
              <a:ext uri="{FF2B5EF4-FFF2-40B4-BE49-F238E27FC236}">
                <a16:creationId xmlns:a16="http://schemas.microsoft.com/office/drawing/2014/main" id="{581632D0-CF05-E2EB-C784-208BC4FE0DF6}"/>
              </a:ext>
            </a:extLst>
          </p:cNvPr>
          <p:cNvPicPr>
            <a:picLocks noChangeAspect="1"/>
          </p:cNvPicPr>
          <p:nvPr/>
        </p:nvPicPr>
        <p:blipFill rotWithShape="1">
          <a:blip r:embed="rId3" cstate="print"/>
          <a:srcRect l="1" t="12821" r="1987" b="30982"/>
          <a:stretch/>
        </p:blipFill>
        <p:spPr>
          <a:xfrm>
            <a:off x="9798577" y="2033351"/>
            <a:ext cx="1461384" cy="1862372"/>
          </a:xfrm>
          <a:prstGeom prst="rect">
            <a:avLst/>
          </a:prstGeom>
        </p:spPr>
      </p:pic>
      <p:pic>
        <p:nvPicPr>
          <p:cNvPr id="4" name="圖片 3">
            <a:extLst>
              <a:ext uri="{FF2B5EF4-FFF2-40B4-BE49-F238E27FC236}">
                <a16:creationId xmlns:a16="http://schemas.microsoft.com/office/drawing/2014/main" id="{D63B709C-5326-6BC8-07F1-5F2AB2BEF67F}"/>
              </a:ext>
            </a:extLst>
          </p:cNvPr>
          <p:cNvPicPr>
            <a:picLocks noChangeAspect="1"/>
          </p:cNvPicPr>
          <p:nvPr/>
        </p:nvPicPr>
        <p:blipFill rotWithShape="1">
          <a:blip r:embed="rId4" cstate="print"/>
          <a:srcRect l="17986" t="46700" r="22199"/>
          <a:stretch/>
        </p:blipFill>
        <p:spPr>
          <a:xfrm>
            <a:off x="7336818" y="1391305"/>
            <a:ext cx="2262120" cy="2504418"/>
          </a:xfrm>
          <a:prstGeom prst="rect">
            <a:avLst/>
          </a:prstGeom>
        </p:spPr>
      </p:pic>
      <p:pic>
        <p:nvPicPr>
          <p:cNvPr id="5" name="圖片 4">
            <a:extLst>
              <a:ext uri="{FF2B5EF4-FFF2-40B4-BE49-F238E27FC236}">
                <a16:creationId xmlns:a16="http://schemas.microsoft.com/office/drawing/2014/main" id="{AA13B4B3-2F24-EA28-53FE-9538D5A3C188}"/>
              </a:ext>
            </a:extLst>
          </p:cNvPr>
          <p:cNvPicPr>
            <a:picLocks noChangeAspect="1"/>
          </p:cNvPicPr>
          <p:nvPr/>
        </p:nvPicPr>
        <p:blipFill rotWithShape="1">
          <a:blip r:embed="rId5" cstate="print"/>
          <a:srcRect t="5385" r="18863" b="46699"/>
          <a:stretch/>
        </p:blipFill>
        <p:spPr>
          <a:xfrm>
            <a:off x="7336817" y="4115543"/>
            <a:ext cx="2294158" cy="2449417"/>
          </a:xfrm>
          <a:prstGeom prst="rect">
            <a:avLst/>
          </a:prstGeom>
        </p:spPr>
      </p:pic>
      <p:sp>
        <p:nvSpPr>
          <p:cNvPr id="6" name="文字方塊 5">
            <a:extLst>
              <a:ext uri="{FF2B5EF4-FFF2-40B4-BE49-F238E27FC236}">
                <a16:creationId xmlns:a16="http://schemas.microsoft.com/office/drawing/2014/main" id="{3D820ED5-CC44-5264-4625-2C9DBCC15F39}"/>
              </a:ext>
            </a:extLst>
          </p:cNvPr>
          <p:cNvSpPr txBox="1"/>
          <p:nvPr/>
        </p:nvSpPr>
        <p:spPr>
          <a:xfrm>
            <a:off x="385797" y="4996055"/>
            <a:ext cx="6600630" cy="1594732"/>
          </a:xfrm>
          <a:prstGeom prst="rect">
            <a:avLst/>
          </a:prstGeom>
          <a:solidFill>
            <a:schemeClr val="accent1">
              <a:lumMod val="40000"/>
              <a:lumOff val="60000"/>
            </a:schemeClr>
          </a:solidFill>
        </p:spPr>
        <p:txBody>
          <a:bodyPr wrap="square">
            <a:spAutoFit/>
          </a:bodyPr>
          <a:lstStyle>
            <a:defPPr>
              <a:defRPr lang="zh-TW"/>
            </a:defPPr>
            <a:lvl1pPr>
              <a:lnSpc>
                <a:spcPct val="100000"/>
              </a:lnSpc>
              <a:spcAft>
                <a:spcPts val="1200"/>
              </a:spcAft>
              <a:defRPr sz="2000" b="1">
                <a:effectLst>
                  <a:outerShdw blurRad="38100" dist="38100" dir="2700000" algn="tl">
                    <a:srgbClr val="000000">
                      <a:alpha val="43137"/>
                    </a:srgbClr>
                  </a:outerShdw>
                </a:effectLst>
              </a:defRPr>
            </a:lvl1pPr>
          </a:lstStyle>
          <a:p>
            <a:pPr>
              <a:lnSpc>
                <a:spcPts val="3000"/>
              </a:lnSpc>
              <a:spcBef>
                <a:spcPts val="1800"/>
              </a:spcBef>
              <a:spcAft>
                <a:spcPts val="1800"/>
              </a:spcAft>
            </a:pPr>
            <a:r>
              <a:rPr lang="zh-TW" altLang="zh-TW" sz="1800" b="0" dirty="0"/>
              <a:t>消防署</a:t>
            </a:r>
            <a:r>
              <a:rPr lang="zh-TW" altLang="en-US" sz="1800" dirty="0">
                <a:solidFill>
                  <a:srgbClr val="C00000"/>
                </a:solidFill>
              </a:rPr>
              <a:t>已</a:t>
            </a:r>
            <a:r>
              <a:rPr lang="zh-TW" altLang="zh-TW" sz="1800" dirty="0">
                <a:solidFill>
                  <a:srgbClr val="C00000"/>
                </a:solidFill>
              </a:rPr>
              <a:t>修正「公共危險物品及可燃性高壓氣體製造儲存處理場所設置標準暨安全管理辦法」</a:t>
            </a:r>
            <a:r>
              <a:rPr lang="zh-TW" altLang="zh-TW" sz="1800" b="0" dirty="0"/>
              <a:t>，推動新建</a:t>
            </a:r>
            <a:r>
              <a:rPr lang="zh-TW" altLang="en-US" sz="1800" b="0" dirty="0"/>
              <a:t>建</a:t>
            </a:r>
            <a:r>
              <a:rPr lang="zh-TW" altLang="zh-TW" sz="1800" b="0" dirty="0"/>
              <a:t>築物之液化石油氣供應設備應設置於屋外或室外，以降低液化石油氣事故，本規則並配合增訂第二項。</a:t>
            </a:r>
            <a:endParaRPr lang="zh-TW" altLang="en-US" sz="1800" b="0" dirty="0"/>
          </a:p>
        </p:txBody>
      </p:sp>
      <p:sp>
        <p:nvSpPr>
          <p:cNvPr id="8" name="文字方塊 7">
            <a:extLst>
              <a:ext uri="{FF2B5EF4-FFF2-40B4-BE49-F238E27FC236}">
                <a16:creationId xmlns:a16="http://schemas.microsoft.com/office/drawing/2014/main" id="{244A283E-30B2-3485-A147-24DDC1DA4564}"/>
              </a:ext>
            </a:extLst>
          </p:cNvPr>
          <p:cNvSpPr txBox="1"/>
          <p:nvPr/>
        </p:nvSpPr>
        <p:spPr>
          <a:xfrm>
            <a:off x="393127" y="2772328"/>
            <a:ext cx="6600629" cy="2068900"/>
          </a:xfrm>
          <a:prstGeom prst="rect">
            <a:avLst/>
          </a:prstGeom>
          <a:noFill/>
          <a:ln w="57150">
            <a:solidFill>
              <a:srgbClr val="C00000"/>
            </a:solidFill>
          </a:ln>
        </p:spPr>
        <p:txBody>
          <a:bodyPr wrap="square">
            <a:spAutoFit/>
          </a:bodyPr>
          <a:lstStyle/>
          <a:p>
            <a:pPr>
              <a:lnSpc>
                <a:spcPts val="2400"/>
              </a:lnSpc>
              <a:spcAft>
                <a:spcPts val="1200"/>
              </a:spcAft>
            </a:pP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第七十八條  建築物安裝天然氣、煤氣、</a:t>
            </a:r>
            <a:r>
              <a:rPr lang="zh-TW" altLang="en-US"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液化石油氣</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、油裂氣或混合氣等</a:t>
            </a:r>
            <a:r>
              <a:rPr lang="zh-TW" altLang="en-US"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非工業用</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燃氣設備，其燃氣供給</a:t>
            </a:r>
            <a:r>
              <a:rPr lang="zh-TW" altLang="en-US"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管路</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、燃氣</a:t>
            </a:r>
            <a:r>
              <a:rPr lang="zh-TW" altLang="en-US"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器具</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及供排氣</a:t>
            </a:r>
            <a:r>
              <a:rPr lang="zh-TW" altLang="en-US"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設備</a:t>
            </a:r>
            <a:r>
              <a:rPr lang="zh-TW" altLang="en-US"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等，除應符合燃氣及燃燒設備之目的事業主管機關有關規定外，應依本節規定。</a:t>
            </a:r>
          </a:p>
          <a:p>
            <a:pPr>
              <a:lnSpc>
                <a:spcPts val="2400"/>
              </a:lnSpc>
              <a:spcAft>
                <a:spcPts val="1200"/>
              </a:spcAft>
            </a:pPr>
            <a:r>
              <a:rPr lang="zh-TW" altLang="en-US"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建築物應依公共危險物品及可燃性高壓氣體製造儲存處理場所設置標準暨安全管理辦法留設液化石油氣供應設備設置空間。</a:t>
            </a:r>
          </a:p>
        </p:txBody>
      </p:sp>
      <p:sp>
        <p:nvSpPr>
          <p:cNvPr id="7" name="日期版面配置區 6">
            <a:extLst>
              <a:ext uri="{FF2B5EF4-FFF2-40B4-BE49-F238E27FC236}">
                <a16:creationId xmlns:a16="http://schemas.microsoft.com/office/drawing/2014/main" id="{E4A78E70-93D1-E157-7E18-557D89DB73EC}"/>
              </a:ext>
            </a:extLst>
          </p:cNvPr>
          <p:cNvSpPr>
            <a:spLocks noGrp="1"/>
          </p:cNvSpPr>
          <p:nvPr>
            <p:ph type="dt" sz="half" idx="10"/>
          </p:nvPr>
        </p:nvSpPr>
        <p:spPr/>
        <p:txBody>
          <a:bodyPr/>
          <a:lstStyle/>
          <a:p>
            <a:fld id="{1D7E6B9E-8BF2-4F4C-87D1-DB16F096A371}" type="datetime1">
              <a:rPr lang="zh-TW" altLang="en-US" smtClean="0"/>
              <a:t>2022/11/30</a:t>
            </a:fld>
            <a:endParaRPr lang="zh-TW" altLang="en-US"/>
          </a:p>
        </p:txBody>
      </p:sp>
      <p:sp>
        <p:nvSpPr>
          <p:cNvPr id="9" name="投影片編號版面配置區 8">
            <a:extLst>
              <a:ext uri="{FF2B5EF4-FFF2-40B4-BE49-F238E27FC236}">
                <a16:creationId xmlns:a16="http://schemas.microsoft.com/office/drawing/2014/main" id="{C3A84E68-0D28-EB7B-4063-CBC0013D89B3}"/>
              </a:ext>
            </a:extLst>
          </p:cNvPr>
          <p:cNvSpPr>
            <a:spLocks noGrp="1"/>
          </p:cNvSpPr>
          <p:nvPr>
            <p:ph type="sldNum" sz="quarter" idx="12"/>
          </p:nvPr>
        </p:nvSpPr>
        <p:spPr/>
        <p:txBody>
          <a:bodyPr/>
          <a:lstStyle/>
          <a:p>
            <a:fld id="{D122B0B9-7B5A-4E7C-B90D-A0EA07B70D84}" type="slidenum">
              <a:rPr lang="zh-TW" altLang="en-US" smtClean="0"/>
              <a:pPr/>
              <a:t>16</a:t>
            </a:fld>
            <a:endParaRPr lang="zh-TW" altLang="en-US"/>
          </a:p>
        </p:txBody>
      </p:sp>
      <p:sp>
        <p:nvSpPr>
          <p:cNvPr id="10" name="文字方塊 9">
            <a:extLst>
              <a:ext uri="{FF2B5EF4-FFF2-40B4-BE49-F238E27FC236}">
                <a16:creationId xmlns:a16="http://schemas.microsoft.com/office/drawing/2014/main" id="{677FB760-720F-4485-DF2B-B4B620AAE247}"/>
              </a:ext>
            </a:extLst>
          </p:cNvPr>
          <p:cNvSpPr txBox="1"/>
          <p:nvPr/>
        </p:nvSpPr>
        <p:spPr>
          <a:xfrm>
            <a:off x="1144769" y="213712"/>
            <a:ext cx="2431907" cy="461665"/>
          </a:xfrm>
          <a:prstGeom prst="rect">
            <a:avLst/>
          </a:prstGeom>
          <a:solidFill>
            <a:srgbClr val="C00000">
              <a:alpha val="30196"/>
            </a:srgbClr>
          </a:solidFill>
          <a:ln w="12700">
            <a:noFill/>
          </a:ln>
        </p:spPr>
        <p:txBody>
          <a:bodyPr wrap="square">
            <a:spAutoFit/>
          </a:bodyPr>
          <a:lstStyle/>
          <a:p>
            <a:pPr marL="174625" marR="0" lvl="0" indent="-174625" algn="ctr" defTabSz="914400" rtl="0" eaLnBrk="1" fontAlgn="auto" latinLnBrk="0" hangingPunct="1">
              <a:lnSpc>
                <a:spcPct val="100000"/>
              </a:lnSpc>
              <a:spcBef>
                <a:spcPts val="600"/>
              </a:spcBef>
              <a:spcAft>
                <a:spcPts val="0"/>
              </a:spcAft>
              <a:buClrTx/>
              <a:buSzTx/>
              <a:buFontTx/>
              <a:buNone/>
              <a:tabLst/>
              <a:defRPr/>
            </a:pPr>
            <a:r>
              <a:rPr kumimoji="1" lang="en-US" altLang="zh-TW"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110.1.19</a:t>
            </a:r>
            <a:r>
              <a:rPr kumimoji="1" lang="zh-TW" altLang="en-US"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增列</a:t>
            </a:r>
            <a:endParaRPr kumimoji="1" lang="en-US" altLang="zh-TW"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4204383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a:extLst>
              <a:ext uri="{FF2B5EF4-FFF2-40B4-BE49-F238E27FC236}">
                <a16:creationId xmlns:a16="http://schemas.microsoft.com/office/drawing/2014/main" id="{A1E38F9F-E3E6-FC26-00EA-2F0C7CA573A3}"/>
              </a:ext>
            </a:extLst>
          </p:cNvPr>
          <p:cNvPicPr>
            <a:picLocks noChangeAspect="1"/>
          </p:cNvPicPr>
          <p:nvPr/>
        </p:nvPicPr>
        <p:blipFill>
          <a:blip r:embed="rId2"/>
          <a:stretch>
            <a:fillRect/>
          </a:stretch>
        </p:blipFill>
        <p:spPr>
          <a:xfrm>
            <a:off x="9594879" y="24298"/>
            <a:ext cx="2597121" cy="1432684"/>
          </a:xfrm>
          <a:prstGeom prst="rect">
            <a:avLst/>
          </a:prstGeom>
        </p:spPr>
      </p:pic>
      <p:cxnSp>
        <p:nvCxnSpPr>
          <p:cNvPr id="16" name="直線接點 15">
            <a:extLst>
              <a:ext uri="{FF2B5EF4-FFF2-40B4-BE49-F238E27FC236}">
                <a16:creationId xmlns:a16="http://schemas.microsoft.com/office/drawing/2014/main" id="{BA3E2C39-12D9-433A-8B77-765CA7FFEC03}"/>
              </a:ext>
            </a:extLst>
          </p:cNvPr>
          <p:cNvCxnSpPr>
            <a:cxnSpLocks/>
          </p:cNvCxnSpPr>
          <p:nvPr/>
        </p:nvCxnSpPr>
        <p:spPr>
          <a:xfrm flipV="1">
            <a:off x="0" y="1237507"/>
            <a:ext cx="10912547" cy="1"/>
          </a:xfrm>
          <a:prstGeom prst="line">
            <a:avLst/>
          </a:prstGeom>
          <a:ln w="15875"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cxnSp>
        <p:nvCxnSpPr>
          <p:cNvPr id="20" name="直線接點 19">
            <a:extLst>
              <a:ext uri="{FF2B5EF4-FFF2-40B4-BE49-F238E27FC236}">
                <a16:creationId xmlns:a16="http://schemas.microsoft.com/office/drawing/2014/main" id="{9C57F82A-F608-46B7-8785-F29DEAEFB415}"/>
              </a:ext>
            </a:extLst>
          </p:cNvPr>
          <p:cNvCxnSpPr>
            <a:cxnSpLocks/>
          </p:cNvCxnSpPr>
          <p:nvPr/>
        </p:nvCxnSpPr>
        <p:spPr>
          <a:xfrm>
            <a:off x="550481" y="0"/>
            <a:ext cx="0" cy="1225660"/>
          </a:xfrm>
          <a:prstGeom prst="line">
            <a:avLst/>
          </a:prstGeom>
          <a:ln w="273050">
            <a:solidFill>
              <a:schemeClr val="accent6">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46" name="矩形 45">
            <a:extLst>
              <a:ext uri="{FF2B5EF4-FFF2-40B4-BE49-F238E27FC236}">
                <a16:creationId xmlns:a16="http://schemas.microsoft.com/office/drawing/2014/main" id="{385AB208-9395-412F-BE8A-401B5CD96BEB}"/>
              </a:ext>
            </a:extLst>
          </p:cNvPr>
          <p:cNvSpPr/>
          <p:nvPr/>
        </p:nvSpPr>
        <p:spPr>
          <a:xfrm>
            <a:off x="693226" y="496983"/>
            <a:ext cx="6912470" cy="740524"/>
          </a:xfrm>
          <a:prstGeom prst="rect">
            <a:avLst/>
          </a:prstGeom>
        </p:spPr>
        <p:txBody>
          <a:bodyPr wrap="none">
            <a:spAutoFit/>
          </a:bodyPr>
          <a:lstStyle/>
          <a:p>
            <a:pPr marL="174625" lvl="0" indent="-174625">
              <a:lnSpc>
                <a:spcPct val="150000"/>
              </a:lnSpc>
              <a:spcBef>
                <a:spcPct val="0"/>
              </a:spcBef>
              <a:defRPr/>
            </a:pPr>
            <a:r>
              <a:rPr kumimoji="1" lang="zh-TW" altLang="en-US" sz="3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增列  </a:t>
            </a:r>
            <a:r>
              <a:rPr kumimoji="1" lang="en-US" altLang="zh-TW" sz="24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1" lang="zh-TW" altLang="en-US" sz="28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有關液化石油氣供應設備空間 </a:t>
            </a:r>
            <a:r>
              <a:rPr kumimoji="1" lang="en-US" altLang="zh-TW" sz="28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78</a:t>
            </a:r>
            <a:endParaRPr kumimoji="1" lang="en-US" altLang="zh-TW" sz="20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7" name="文字方塊 46">
            <a:extLst>
              <a:ext uri="{FF2B5EF4-FFF2-40B4-BE49-F238E27FC236}">
                <a16:creationId xmlns:a16="http://schemas.microsoft.com/office/drawing/2014/main" id="{78E94751-5AF1-4F66-AE0F-7F0B34B936E3}"/>
              </a:ext>
            </a:extLst>
          </p:cNvPr>
          <p:cNvSpPr txBox="1"/>
          <p:nvPr/>
        </p:nvSpPr>
        <p:spPr>
          <a:xfrm>
            <a:off x="-4200" y="221844"/>
            <a:ext cx="1063112" cy="1015663"/>
          </a:xfrm>
          <a:prstGeom prst="rect">
            <a:avLst/>
          </a:prstGeom>
          <a:noFill/>
        </p:spPr>
        <p:txBody>
          <a:bodyPr wrap="none" rtlCol="0">
            <a:spAutoFit/>
          </a:bodyPr>
          <a:lstStyle/>
          <a:p>
            <a:r>
              <a:rPr lang="en-US" altLang="zh-TW" sz="6000" b="1" i="1" dirty="0">
                <a:solidFill>
                  <a:schemeClr val="accent6"/>
                </a:solidFill>
                <a:effectLst>
                  <a:outerShdw blurRad="38100" dist="38100" dir="2700000" algn="tl">
                    <a:srgbClr val="000000">
                      <a:alpha val="43137"/>
                    </a:srgbClr>
                  </a:outerShdw>
                </a:effectLst>
                <a:latin typeface="AR BONNIE" panose="02000000000000000000" pitchFamily="2" charset="0"/>
              </a:rPr>
              <a:t>13</a:t>
            </a:r>
            <a:endParaRPr lang="zh-TW" altLang="en-US" sz="6000" b="1" i="1" dirty="0">
              <a:solidFill>
                <a:schemeClr val="accent6"/>
              </a:solidFill>
              <a:effectLst>
                <a:outerShdw blurRad="38100" dist="38100" dir="2700000" algn="tl">
                  <a:srgbClr val="000000">
                    <a:alpha val="43137"/>
                  </a:srgbClr>
                </a:outerShdw>
              </a:effectLst>
              <a:latin typeface="AR BONNIE" panose="02000000000000000000" pitchFamily="2" charset="0"/>
            </a:endParaRPr>
          </a:p>
        </p:txBody>
      </p:sp>
      <p:sp>
        <p:nvSpPr>
          <p:cNvPr id="7" name="日期版面配置區 6">
            <a:extLst>
              <a:ext uri="{FF2B5EF4-FFF2-40B4-BE49-F238E27FC236}">
                <a16:creationId xmlns:a16="http://schemas.microsoft.com/office/drawing/2014/main" id="{E4A78E70-93D1-E157-7E18-557D89DB73EC}"/>
              </a:ext>
            </a:extLst>
          </p:cNvPr>
          <p:cNvSpPr>
            <a:spLocks noGrp="1"/>
          </p:cNvSpPr>
          <p:nvPr>
            <p:ph type="dt" sz="half" idx="10"/>
          </p:nvPr>
        </p:nvSpPr>
        <p:spPr/>
        <p:txBody>
          <a:bodyPr/>
          <a:lstStyle/>
          <a:p>
            <a:fld id="{1D7E6B9E-8BF2-4F4C-87D1-DB16F096A371}" type="datetime1">
              <a:rPr lang="zh-TW" altLang="en-US" smtClean="0"/>
              <a:t>2022/11/30</a:t>
            </a:fld>
            <a:endParaRPr lang="zh-TW" altLang="en-US"/>
          </a:p>
        </p:txBody>
      </p:sp>
      <p:sp>
        <p:nvSpPr>
          <p:cNvPr id="9" name="投影片編號版面配置區 8">
            <a:extLst>
              <a:ext uri="{FF2B5EF4-FFF2-40B4-BE49-F238E27FC236}">
                <a16:creationId xmlns:a16="http://schemas.microsoft.com/office/drawing/2014/main" id="{C3A84E68-0D28-EB7B-4063-CBC0013D89B3}"/>
              </a:ext>
            </a:extLst>
          </p:cNvPr>
          <p:cNvSpPr>
            <a:spLocks noGrp="1"/>
          </p:cNvSpPr>
          <p:nvPr>
            <p:ph type="sldNum" sz="quarter" idx="12"/>
          </p:nvPr>
        </p:nvSpPr>
        <p:spPr/>
        <p:txBody>
          <a:bodyPr/>
          <a:lstStyle/>
          <a:p>
            <a:fld id="{D122B0B9-7B5A-4E7C-B90D-A0EA07B70D84}" type="slidenum">
              <a:rPr lang="zh-TW" altLang="en-US" smtClean="0"/>
              <a:pPr/>
              <a:t>17</a:t>
            </a:fld>
            <a:endParaRPr lang="zh-TW" altLang="en-US"/>
          </a:p>
        </p:txBody>
      </p:sp>
      <p:sp>
        <p:nvSpPr>
          <p:cNvPr id="10" name="文字方塊 9">
            <a:extLst>
              <a:ext uri="{FF2B5EF4-FFF2-40B4-BE49-F238E27FC236}">
                <a16:creationId xmlns:a16="http://schemas.microsoft.com/office/drawing/2014/main" id="{677FB760-720F-4485-DF2B-B4B620AAE247}"/>
              </a:ext>
            </a:extLst>
          </p:cNvPr>
          <p:cNvSpPr txBox="1"/>
          <p:nvPr/>
        </p:nvSpPr>
        <p:spPr>
          <a:xfrm>
            <a:off x="1144769" y="213712"/>
            <a:ext cx="2431907" cy="461665"/>
          </a:xfrm>
          <a:prstGeom prst="rect">
            <a:avLst/>
          </a:prstGeom>
          <a:solidFill>
            <a:srgbClr val="C00000">
              <a:alpha val="30196"/>
            </a:srgbClr>
          </a:solidFill>
          <a:ln w="12700">
            <a:noFill/>
          </a:ln>
        </p:spPr>
        <p:txBody>
          <a:bodyPr wrap="square">
            <a:spAutoFit/>
          </a:bodyPr>
          <a:lstStyle/>
          <a:p>
            <a:pPr marL="174625" marR="0" lvl="0" indent="-174625" algn="ctr" defTabSz="914400" rtl="0" eaLnBrk="1" fontAlgn="auto" latinLnBrk="0" hangingPunct="1">
              <a:lnSpc>
                <a:spcPct val="100000"/>
              </a:lnSpc>
              <a:spcBef>
                <a:spcPts val="600"/>
              </a:spcBef>
              <a:spcAft>
                <a:spcPts val="0"/>
              </a:spcAft>
              <a:buClrTx/>
              <a:buSzTx/>
              <a:buFontTx/>
              <a:buNone/>
              <a:tabLst/>
              <a:defRPr/>
            </a:pPr>
            <a:r>
              <a:rPr kumimoji="1" lang="en-US" altLang="zh-TW"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110.1.19</a:t>
            </a:r>
            <a:r>
              <a:rPr kumimoji="1" lang="zh-TW" altLang="en-US"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增列</a:t>
            </a:r>
            <a:endParaRPr kumimoji="1" lang="en-US" altLang="zh-TW"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14" name="圖片 13">
            <a:extLst>
              <a:ext uri="{FF2B5EF4-FFF2-40B4-BE49-F238E27FC236}">
                <a16:creationId xmlns:a16="http://schemas.microsoft.com/office/drawing/2014/main" id="{ABBC7263-EC4F-A619-336C-CC0C7B68DB3A}"/>
              </a:ext>
            </a:extLst>
          </p:cNvPr>
          <p:cNvPicPr>
            <a:picLocks noChangeAspect="1"/>
          </p:cNvPicPr>
          <p:nvPr/>
        </p:nvPicPr>
        <p:blipFill rotWithShape="1">
          <a:blip r:embed="rId3"/>
          <a:srcRect l="66626" t="6029" r="15478" b="22087"/>
          <a:stretch/>
        </p:blipFill>
        <p:spPr>
          <a:xfrm>
            <a:off x="550481" y="1414694"/>
            <a:ext cx="2181851" cy="4929808"/>
          </a:xfrm>
          <a:prstGeom prst="rect">
            <a:avLst/>
          </a:prstGeom>
          <a:ln>
            <a:solidFill>
              <a:schemeClr val="tx1"/>
            </a:solidFill>
          </a:ln>
        </p:spPr>
      </p:pic>
      <p:sp>
        <p:nvSpPr>
          <p:cNvPr id="17" name="文字方塊 16">
            <a:extLst>
              <a:ext uri="{FF2B5EF4-FFF2-40B4-BE49-F238E27FC236}">
                <a16:creationId xmlns:a16="http://schemas.microsoft.com/office/drawing/2014/main" id="{8A9BAFDB-3AB9-657D-0A1D-54F37FFEAFC6}"/>
              </a:ext>
            </a:extLst>
          </p:cNvPr>
          <p:cNvSpPr txBox="1"/>
          <p:nvPr/>
        </p:nvSpPr>
        <p:spPr>
          <a:xfrm>
            <a:off x="2971238" y="1414694"/>
            <a:ext cx="9035231" cy="5277535"/>
          </a:xfrm>
          <a:prstGeom prst="rect">
            <a:avLst/>
          </a:prstGeom>
          <a:noFill/>
        </p:spPr>
        <p:txBody>
          <a:bodyPr wrap="square">
            <a:spAutoFit/>
          </a:bodyPr>
          <a:lstStyle/>
          <a:p>
            <a:pPr lvl="0">
              <a:lnSpc>
                <a:spcPts val="2000"/>
              </a:lnSpc>
              <a:spcBef>
                <a:spcPts val="600"/>
              </a:spcBef>
              <a:spcAft>
                <a:spcPts val="600"/>
              </a:spcAft>
            </a:pPr>
            <a:r>
              <a:rPr lang="zh-TW" altLang="en-US" b="1" kern="100" dirty="0">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rPr>
              <a:t>參、供應設備設計</a:t>
            </a:r>
            <a:endParaRPr lang="en-US" altLang="zh-TW" b="1" kern="100" dirty="0">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endParaRPr>
          </a:p>
          <a:p>
            <a:pPr lvl="0">
              <a:lnSpc>
                <a:spcPts val="2000"/>
              </a:lnSpc>
            </a:pPr>
            <a:r>
              <a:rPr lang="zh-TW" altLang="en-US" sz="1600" b="1" kern="100" dirty="0">
                <a:latin typeface="Times New Roman" panose="02020603050405020304" pitchFamily="18" charset="0"/>
                <a:ea typeface="新細明體" panose="02020500000000000000" pitchFamily="18" charset="-120"/>
                <a:cs typeface="Times New Roman" panose="02020603050405020304" pitchFamily="18" charset="0"/>
              </a:rPr>
              <a:t>五、</a:t>
            </a:r>
            <a:r>
              <a:rPr lang="zh-TW" altLang="zh-TW" sz="1600" b="1" kern="100" dirty="0">
                <a:effectLst/>
                <a:latin typeface="Times New Roman" panose="02020603050405020304" pitchFamily="18" charset="0"/>
                <a:ea typeface="新細明體" panose="02020500000000000000" pitchFamily="18" charset="-120"/>
                <a:cs typeface="Times New Roman" panose="02020603050405020304" pitchFamily="18" charset="0"/>
              </a:rPr>
              <a:t>容器設置場所</a:t>
            </a:r>
            <a:endParaRPr lang="zh-TW" altLang="zh-TW" sz="1600" b="1" kern="100" dirty="0">
              <a:effectLst/>
              <a:latin typeface="Calibri" panose="020F0502020204030204" pitchFamily="34" charset="0"/>
              <a:cs typeface="Times New Roman" panose="02020603050405020304" pitchFamily="18" charset="0"/>
            </a:endParaRPr>
          </a:p>
          <a:p>
            <a:pPr marL="342900" lvl="0" indent="-342900">
              <a:lnSpc>
                <a:spcPts val="2000"/>
              </a:lnSpc>
              <a:buFont typeface="+mj-lt"/>
              <a:buAutoNum type="arabicPeriod"/>
            </a:pPr>
            <a:r>
              <a:rPr lang="zh-TW" altLang="zh-TW" sz="1400" kern="100" dirty="0">
                <a:effectLst/>
                <a:latin typeface="Times New Roman" panose="02020603050405020304" pitchFamily="18" charset="0"/>
                <a:ea typeface="新細明體" panose="02020500000000000000" pitchFamily="18" charset="-120"/>
                <a:cs typeface="Times New Roman" panose="02020603050405020304" pitchFamily="18" charset="0"/>
              </a:rPr>
              <a:t>消費者端之容器設置場所選擇，需考量設置於不致影響建築物之外觀及液化石油氣供給等之位置</a:t>
            </a:r>
            <a:r>
              <a:rPr lang="zh-TW" altLang="en-US" sz="1400" kern="100" dirty="0">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alt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lvl="0" indent="-342900">
              <a:lnSpc>
                <a:spcPts val="2000"/>
              </a:lnSpc>
              <a:buFont typeface="+mj-lt"/>
              <a:buAutoNum type="arabicPeriod"/>
            </a:pPr>
            <a:r>
              <a:rPr lang="zh-TW" altLang="zh-TW" sz="1400" kern="100" dirty="0">
                <a:effectLst/>
                <a:latin typeface="Times New Roman" panose="02020603050405020304" pitchFamily="18" charset="0"/>
                <a:ea typeface="新細明體" panose="02020500000000000000" pitchFamily="18" charset="-120"/>
                <a:cs typeface="Times New Roman" panose="02020603050405020304" pitchFamily="18" charset="0"/>
              </a:rPr>
              <a:t>應設有</a:t>
            </a:r>
            <a:r>
              <a:rPr lang="zh-TW" altLang="zh-TW" sz="1400" u="sng" kern="100" dirty="0">
                <a:solidFill>
                  <a:srgbClr val="C00000"/>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rPr>
              <a:t>防止</a:t>
            </a:r>
            <a:r>
              <a:rPr lang="zh-TW" altLang="zh-TW" sz="1400" kern="100" dirty="0">
                <a:effectLst/>
                <a:latin typeface="Times New Roman" panose="02020603050405020304" pitchFamily="18" charset="0"/>
                <a:ea typeface="新細明體" panose="02020500000000000000" pitchFamily="18" charset="-120"/>
                <a:cs typeface="Times New Roman" panose="02020603050405020304" pitchFamily="18" charset="0"/>
              </a:rPr>
              <a:t>容器</a:t>
            </a:r>
            <a:r>
              <a:rPr lang="zh-TW" altLang="zh-TW" sz="1400" u="sng" kern="100" dirty="0">
                <a:solidFill>
                  <a:srgbClr val="C00000"/>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rPr>
              <a:t>被濕氣或水滴等腐蝕</a:t>
            </a:r>
            <a:r>
              <a:rPr lang="zh-TW" altLang="zh-TW" sz="1400" kern="100" dirty="0">
                <a:effectLst/>
                <a:latin typeface="Times New Roman" panose="02020603050405020304" pitchFamily="18" charset="0"/>
                <a:ea typeface="新細明體" panose="02020500000000000000" pitchFamily="18" charset="-120"/>
                <a:cs typeface="Times New Roman" panose="02020603050405020304" pitchFamily="18" charset="0"/>
              </a:rPr>
              <a:t>，防止容器</a:t>
            </a:r>
            <a:r>
              <a:rPr lang="zh-TW" altLang="zh-TW" sz="1400" u="sng" kern="100" dirty="0">
                <a:solidFill>
                  <a:srgbClr val="C00000"/>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rPr>
              <a:t>翻倒</a:t>
            </a:r>
            <a:r>
              <a:rPr lang="zh-TW" altLang="zh-TW" sz="1400" kern="100" dirty="0">
                <a:effectLst/>
                <a:latin typeface="Times New Roman" panose="02020603050405020304" pitchFamily="18" charset="0"/>
                <a:ea typeface="新細明體" panose="02020500000000000000" pitchFamily="18" charset="-120"/>
                <a:cs typeface="Times New Roman" panose="02020603050405020304" pitchFamily="18" charset="0"/>
              </a:rPr>
              <a:t>或</a:t>
            </a:r>
            <a:r>
              <a:rPr lang="zh-TW" altLang="zh-TW" sz="1400" u="sng" kern="100" dirty="0">
                <a:solidFill>
                  <a:srgbClr val="C00000"/>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rPr>
              <a:t>掉落</a:t>
            </a:r>
            <a:r>
              <a:rPr lang="zh-TW" altLang="zh-TW" sz="1400" kern="100" dirty="0">
                <a:effectLst/>
                <a:latin typeface="Times New Roman" panose="02020603050405020304" pitchFamily="18" charset="0"/>
                <a:ea typeface="新細明體" panose="02020500000000000000" pitchFamily="18" charset="-120"/>
                <a:cs typeface="Times New Roman" panose="02020603050405020304" pitchFamily="18" charset="0"/>
              </a:rPr>
              <a:t>導致容器閥</a:t>
            </a:r>
            <a:r>
              <a:rPr lang="zh-TW" altLang="zh-TW" sz="1400" u="sng" kern="100" dirty="0">
                <a:solidFill>
                  <a:srgbClr val="C00000"/>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rPr>
              <a:t>遭撞擊</a:t>
            </a:r>
            <a:r>
              <a:rPr lang="zh-TW" altLang="zh-TW" sz="1400" kern="100" dirty="0">
                <a:effectLst/>
                <a:latin typeface="Times New Roman" panose="02020603050405020304" pitchFamily="18" charset="0"/>
                <a:ea typeface="新細明體" panose="02020500000000000000" pitchFamily="18" charset="-120"/>
                <a:cs typeface="Times New Roman" panose="02020603050405020304" pitchFamily="18" charset="0"/>
              </a:rPr>
              <a:t>，以及防止上方掉落物等措施。</a:t>
            </a:r>
            <a:endParaRPr lang="zh-TW" alt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342900" indent="-342900">
              <a:lnSpc>
                <a:spcPts val="2000"/>
              </a:lnSpc>
              <a:buFont typeface="+mj-lt"/>
              <a:buAutoNum type="arabicPeriod"/>
            </a:pPr>
            <a:r>
              <a:rPr lang="zh-TW" altLang="zh-TW" sz="1400" kern="100" dirty="0">
                <a:latin typeface="Times New Roman" panose="02020603050405020304" pitchFamily="18" charset="0"/>
                <a:ea typeface="新細明體" panose="02020500000000000000" pitchFamily="18" charset="-120"/>
                <a:cs typeface="Times New Roman" panose="02020603050405020304" pitchFamily="18" charset="0"/>
              </a:rPr>
              <a:t>容器應設置有防止再液化之措施。</a:t>
            </a:r>
          </a:p>
          <a:p>
            <a:pPr marL="342900" indent="-342900">
              <a:lnSpc>
                <a:spcPts val="2000"/>
              </a:lnSpc>
              <a:buFont typeface="+mj-lt"/>
              <a:buAutoNum type="arabicPeriod"/>
            </a:pPr>
            <a:r>
              <a:rPr lang="zh-TW" altLang="zh-TW" sz="1400" kern="100" dirty="0">
                <a:latin typeface="Times New Roman" panose="02020603050405020304" pitchFamily="18" charset="0"/>
                <a:ea typeface="新細明體" panose="02020500000000000000" pitchFamily="18" charset="-120"/>
                <a:cs typeface="Times New Roman" panose="02020603050405020304" pitchFamily="18" charset="0"/>
              </a:rPr>
              <a:t>避免對容器</a:t>
            </a:r>
            <a:r>
              <a:rPr lang="zh-TW" altLang="zh-TW" sz="1400" u="sng" kern="100" dirty="0">
                <a:solidFill>
                  <a:srgbClr val="C00000"/>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rPr>
              <a:t>更換產生障礙</a:t>
            </a:r>
            <a:r>
              <a:rPr lang="zh-TW" altLang="zh-TW" sz="1400" kern="100" dirty="0">
                <a:latin typeface="Times New Roman" panose="02020603050405020304" pitchFamily="18" charset="0"/>
                <a:ea typeface="新細明體" panose="02020500000000000000" pitchFamily="18" charset="-120"/>
                <a:cs typeface="Times New Roman" panose="02020603050405020304" pitchFamily="18" charset="0"/>
              </a:rPr>
              <a:t>，並確保應有</a:t>
            </a:r>
            <a:r>
              <a:rPr lang="zh-TW" altLang="zh-TW" sz="1400" u="sng" kern="100" dirty="0">
                <a:solidFill>
                  <a:srgbClr val="C00000"/>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rPr>
              <a:t>維修</a:t>
            </a:r>
            <a:r>
              <a:rPr lang="zh-TW" altLang="zh-TW" sz="1400" kern="100" dirty="0">
                <a:latin typeface="Times New Roman" panose="02020603050405020304" pitchFamily="18" charset="0"/>
                <a:ea typeface="新細明體" panose="02020500000000000000" pitchFamily="18" charset="-120"/>
                <a:cs typeface="Times New Roman" panose="02020603050405020304" pitchFamily="18" charset="0"/>
              </a:rPr>
              <a:t>及</a:t>
            </a:r>
            <a:r>
              <a:rPr lang="zh-TW" altLang="zh-TW" sz="1400" u="sng" kern="100" dirty="0">
                <a:solidFill>
                  <a:srgbClr val="C00000"/>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rPr>
              <a:t>更換調整器</a:t>
            </a:r>
            <a:r>
              <a:rPr lang="zh-TW" altLang="zh-TW" sz="1400" kern="100" dirty="0">
                <a:latin typeface="Times New Roman" panose="02020603050405020304" pitchFamily="18" charset="0"/>
                <a:ea typeface="新細明體" panose="02020500000000000000" pitchFamily="18" charset="-120"/>
                <a:cs typeface="Times New Roman" panose="02020603050405020304" pitchFamily="18" charset="0"/>
              </a:rPr>
              <a:t>、集合管及氣化裝置等之</a:t>
            </a:r>
            <a:r>
              <a:rPr lang="zh-TW" altLang="zh-TW" sz="1400" u="sng" kern="100" dirty="0">
                <a:solidFill>
                  <a:srgbClr val="C00000"/>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rPr>
              <a:t>空間</a:t>
            </a:r>
            <a:r>
              <a:rPr lang="zh-TW" altLang="zh-TW" sz="1400" kern="100" dirty="0">
                <a:latin typeface="Times New Roman" panose="02020603050405020304" pitchFamily="18" charset="0"/>
                <a:ea typeface="新細明體" panose="02020500000000000000" pitchFamily="18" charset="-120"/>
                <a:cs typeface="Times New Roman" panose="02020603050405020304" pitchFamily="18" charset="0"/>
              </a:rPr>
              <a:t>。</a:t>
            </a:r>
          </a:p>
          <a:p>
            <a:pPr marL="342900" indent="-342900">
              <a:lnSpc>
                <a:spcPts val="2000"/>
              </a:lnSpc>
              <a:buFont typeface="+mj-lt"/>
              <a:buAutoNum type="arabicPeriod"/>
            </a:pPr>
            <a:r>
              <a:rPr lang="zh-TW" altLang="zh-TW" sz="1400" kern="100" dirty="0">
                <a:latin typeface="Times New Roman" panose="02020603050405020304" pitchFamily="18" charset="0"/>
                <a:ea typeface="新細明體" panose="02020500000000000000" pitchFamily="18" charset="-120"/>
                <a:cs typeface="Times New Roman" panose="02020603050405020304" pitchFamily="18" charset="0"/>
              </a:rPr>
              <a:t>串接使用超過</a:t>
            </a:r>
            <a:r>
              <a:rPr lang="en-US" altLang="zh-TW" sz="1400" kern="100" dirty="0">
                <a:latin typeface="Times New Roman" panose="02020603050405020304" pitchFamily="18" charset="0"/>
                <a:ea typeface="新細明體" panose="02020500000000000000" pitchFamily="18" charset="-120"/>
                <a:cs typeface="Times New Roman" panose="02020603050405020304" pitchFamily="18" charset="0"/>
              </a:rPr>
              <a:t>500</a:t>
            </a:r>
            <a:r>
              <a:rPr lang="zh-TW" altLang="zh-TW" sz="1400" kern="100" dirty="0">
                <a:latin typeface="Times New Roman" panose="02020603050405020304" pitchFamily="18" charset="0"/>
                <a:ea typeface="新細明體" panose="02020500000000000000" pitchFamily="18" charset="-120"/>
                <a:cs typeface="Times New Roman" panose="02020603050405020304" pitchFamily="18" charset="0"/>
              </a:rPr>
              <a:t>公斤之液化石油氣容器時，建議設置</a:t>
            </a:r>
            <a:r>
              <a:rPr lang="zh-TW" altLang="zh-TW" sz="1400" u="sng" kern="100" dirty="0">
                <a:solidFill>
                  <a:srgbClr val="C00000"/>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rPr>
              <a:t>容器櫃或收納櫃等</a:t>
            </a:r>
            <a:r>
              <a:rPr lang="zh-TW" altLang="zh-TW" sz="1400" kern="100" dirty="0">
                <a:latin typeface="Times New Roman" panose="02020603050405020304" pitchFamily="18" charset="0"/>
                <a:ea typeface="新細明體" panose="02020500000000000000" pitchFamily="18" charset="-120"/>
                <a:cs typeface="Times New Roman" panose="02020603050405020304" pitchFamily="18" charset="0"/>
              </a:rPr>
              <a:t>措施，以強化其安全性。</a:t>
            </a:r>
          </a:p>
          <a:p>
            <a:pPr marL="342900" indent="-342900">
              <a:lnSpc>
                <a:spcPts val="2000"/>
              </a:lnSpc>
              <a:buFont typeface="+mj-lt"/>
              <a:buAutoNum type="arabicPeriod"/>
            </a:pPr>
            <a:r>
              <a:rPr lang="zh-TW" altLang="zh-TW" sz="1400" kern="100" dirty="0">
                <a:latin typeface="Times New Roman" panose="02020603050405020304" pitchFamily="18" charset="0"/>
                <a:ea typeface="新細明體" panose="02020500000000000000" pitchFamily="18" charset="-120"/>
                <a:cs typeface="Times New Roman" panose="02020603050405020304" pitchFamily="18" charset="0"/>
              </a:rPr>
              <a:t>容器應設置於</a:t>
            </a:r>
            <a:r>
              <a:rPr lang="zh-TW" altLang="zh-TW" sz="1400" u="sng" kern="100" dirty="0">
                <a:solidFill>
                  <a:srgbClr val="C00000"/>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rPr>
              <a:t>室外或屋外</a:t>
            </a:r>
            <a:r>
              <a:rPr lang="zh-TW" altLang="zh-TW" sz="1400" kern="100" dirty="0">
                <a:latin typeface="Times New Roman" panose="02020603050405020304" pitchFamily="18" charset="0"/>
                <a:ea typeface="新細明體" panose="02020500000000000000" pitchFamily="18" charset="-120"/>
                <a:cs typeface="Times New Roman" panose="02020603050405020304" pitchFamily="18" charset="0"/>
              </a:rPr>
              <a:t>，</a:t>
            </a:r>
            <a:r>
              <a:rPr lang="zh-TW" altLang="zh-TW" sz="1400" u="sng" kern="100" dirty="0">
                <a:solidFill>
                  <a:srgbClr val="C00000"/>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rPr>
              <a:t>避免</a:t>
            </a:r>
            <a:r>
              <a:rPr lang="zh-TW" altLang="zh-TW" sz="1400" kern="100" dirty="0">
                <a:latin typeface="Times New Roman" panose="02020603050405020304" pitchFamily="18" charset="0"/>
                <a:ea typeface="新細明體" panose="02020500000000000000" pitchFamily="18" charset="-120"/>
                <a:cs typeface="Times New Roman" panose="02020603050405020304" pitchFamily="18" charset="0"/>
              </a:rPr>
              <a:t>將容器放置於</a:t>
            </a:r>
            <a:r>
              <a:rPr lang="zh-TW" altLang="zh-TW" sz="1400" u="sng" kern="100" dirty="0">
                <a:solidFill>
                  <a:srgbClr val="C00000"/>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rPr>
              <a:t>房子的出入口及地下室</a:t>
            </a:r>
            <a:r>
              <a:rPr lang="zh-TW" altLang="zh-TW" sz="1400" kern="100" dirty="0">
                <a:latin typeface="Times New Roman" panose="02020603050405020304" pitchFamily="18" charset="0"/>
                <a:ea typeface="新細明體" panose="02020500000000000000" pitchFamily="18" charset="-120"/>
                <a:cs typeface="Times New Roman" panose="02020603050405020304" pitchFamily="18" charset="0"/>
              </a:rPr>
              <a:t>。</a:t>
            </a:r>
          </a:p>
          <a:p>
            <a:pPr marL="342900" indent="-342900">
              <a:lnSpc>
                <a:spcPts val="2000"/>
              </a:lnSpc>
              <a:buFont typeface="+mj-lt"/>
              <a:buAutoNum type="arabicPeriod"/>
            </a:pPr>
            <a:r>
              <a:rPr lang="zh-TW" altLang="zh-TW" sz="1400" kern="100" dirty="0">
                <a:latin typeface="Times New Roman" panose="02020603050405020304" pitchFamily="18" charset="0"/>
                <a:ea typeface="新細明體" panose="02020500000000000000" pitchFamily="18" charset="-120"/>
                <a:cs typeface="Times New Roman" panose="02020603050405020304" pitchFamily="18" charset="0"/>
              </a:rPr>
              <a:t>容器放置場應為</a:t>
            </a:r>
            <a:r>
              <a:rPr lang="zh-TW" altLang="zh-TW" sz="1400" u="sng" kern="100" dirty="0">
                <a:solidFill>
                  <a:srgbClr val="C00000"/>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rPr>
              <a:t>防止洩漏氣體滯留</a:t>
            </a:r>
            <a:r>
              <a:rPr lang="zh-TW" altLang="zh-TW" sz="1400" kern="100" dirty="0">
                <a:latin typeface="Times New Roman" panose="02020603050405020304" pitchFamily="18" charset="0"/>
                <a:ea typeface="新細明體" panose="02020500000000000000" pitchFamily="18" charset="-120"/>
                <a:cs typeface="Times New Roman" panose="02020603050405020304" pitchFamily="18" charset="0"/>
              </a:rPr>
              <a:t>之構造。</a:t>
            </a:r>
          </a:p>
          <a:p>
            <a:pPr marL="342900" indent="-342900">
              <a:lnSpc>
                <a:spcPts val="2000"/>
              </a:lnSpc>
              <a:buFont typeface="+mj-lt"/>
              <a:buAutoNum type="arabicPeriod"/>
            </a:pPr>
            <a:r>
              <a:rPr lang="zh-TW" altLang="zh-TW" sz="1400" kern="100" dirty="0">
                <a:latin typeface="Times New Roman" panose="02020603050405020304" pitchFamily="18" charset="0"/>
                <a:ea typeface="新細明體" panose="02020500000000000000" pitchFamily="18" charset="-120"/>
                <a:cs typeface="Times New Roman" panose="02020603050405020304" pitchFamily="18" charset="0"/>
              </a:rPr>
              <a:t>容器放置場所的大小須考慮能安全且</a:t>
            </a:r>
            <a:r>
              <a:rPr lang="zh-TW" altLang="zh-TW" sz="1400" u="sng" kern="100" dirty="0">
                <a:solidFill>
                  <a:srgbClr val="C00000"/>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rPr>
              <a:t>有效率搬運、安裝、卸除容器</a:t>
            </a:r>
            <a:r>
              <a:rPr lang="zh-TW" altLang="zh-TW" sz="1400" kern="100" dirty="0">
                <a:latin typeface="Times New Roman" panose="02020603050405020304" pitchFamily="18" charset="0"/>
                <a:ea typeface="新細明體" panose="02020500000000000000" pitchFamily="18" charset="-120"/>
                <a:cs typeface="Times New Roman" panose="02020603050405020304" pitchFamily="18" charset="0"/>
              </a:rPr>
              <a:t>。</a:t>
            </a:r>
          </a:p>
          <a:p>
            <a:pPr marL="342900" indent="-342900">
              <a:lnSpc>
                <a:spcPts val="2000"/>
              </a:lnSpc>
              <a:buFont typeface="+mj-lt"/>
              <a:buAutoNum type="arabicPeriod"/>
            </a:pPr>
            <a:r>
              <a:rPr lang="zh-TW" altLang="zh-TW" sz="1400" kern="100" dirty="0">
                <a:latin typeface="Times New Roman" panose="02020603050405020304" pitchFamily="18" charset="0"/>
                <a:ea typeface="新細明體" panose="02020500000000000000" pitchFamily="18" charset="-120"/>
                <a:cs typeface="Times New Roman" panose="02020603050405020304" pitchFamily="18" charset="0"/>
              </a:rPr>
              <a:t>容器應設於</a:t>
            </a:r>
            <a:r>
              <a:rPr lang="zh-TW" altLang="zh-TW" sz="1400" u="sng" kern="100" dirty="0">
                <a:solidFill>
                  <a:srgbClr val="C00000"/>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rPr>
              <a:t>通風</a:t>
            </a:r>
            <a:r>
              <a:rPr lang="zh-TW" altLang="zh-TW" sz="1400" kern="100" dirty="0">
                <a:latin typeface="Times New Roman" panose="02020603050405020304" pitchFamily="18" charset="0"/>
                <a:ea typeface="新細明體" panose="02020500000000000000" pitchFamily="18" charset="-120"/>
                <a:cs typeface="Times New Roman" panose="02020603050405020304" pitchFamily="18" charset="0"/>
              </a:rPr>
              <a:t>、</a:t>
            </a:r>
            <a:r>
              <a:rPr lang="zh-TW" altLang="zh-TW" sz="1400" u="sng" kern="100" dirty="0">
                <a:solidFill>
                  <a:srgbClr val="C00000"/>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rPr>
              <a:t>排水良好</a:t>
            </a:r>
            <a:r>
              <a:rPr lang="zh-TW" altLang="zh-TW" sz="1400" kern="100" dirty="0">
                <a:latin typeface="Times New Roman" panose="02020603050405020304" pitchFamily="18" charset="0"/>
                <a:ea typeface="新細明體" panose="02020500000000000000" pitchFamily="18" charset="-120"/>
                <a:cs typeface="Times New Roman" panose="02020603050405020304" pitchFamily="18" charset="0"/>
              </a:rPr>
              <a:t>、</a:t>
            </a:r>
            <a:r>
              <a:rPr lang="zh-TW" altLang="zh-TW" sz="1400" u="sng" kern="100" dirty="0">
                <a:solidFill>
                  <a:srgbClr val="C00000"/>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rPr>
              <a:t>低濕氣</a:t>
            </a:r>
            <a:r>
              <a:rPr lang="zh-TW" altLang="zh-TW" sz="1400" kern="100" dirty="0">
                <a:latin typeface="Times New Roman" panose="02020603050405020304" pitchFamily="18" charset="0"/>
                <a:ea typeface="新細明體" panose="02020500000000000000" pitchFamily="18" charset="-120"/>
                <a:cs typeface="Times New Roman" panose="02020603050405020304" pitchFamily="18" charset="0"/>
              </a:rPr>
              <a:t>之場所並採取</a:t>
            </a:r>
            <a:r>
              <a:rPr lang="zh-TW" altLang="zh-TW" sz="1400" u="sng" kern="100" dirty="0">
                <a:solidFill>
                  <a:srgbClr val="C00000"/>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rPr>
              <a:t>防止滾落、傾倒及遭車輛等碰撞</a:t>
            </a:r>
            <a:r>
              <a:rPr lang="zh-TW" altLang="zh-TW" sz="1400" kern="100" dirty="0">
                <a:latin typeface="Times New Roman" panose="02020603050405020304" pitchFamily="18" charset="0"/>
                <a:ea typeface="新細明體" panose="02020500000000000000" pitchFamily="18" charset="-120"/>
                <a:cs typeface="Times New Roman" panose="02020603050405020304" pitchFamily="18" charset="0"/>
              </a:rPr>
              <a:t>的防護措施。</a:t>
            </a:r>
          </a:p>
          <a:p>
            <a:pPr marL="342900" indent="-342900">
              <a:lnSpc>
                <a:spcPts val="2000"/>
              </a:lnSpc>
              <a:buFont typeface="+mj-lt"/>
              <a:buAutoNum type="arabicPeriod"/>
            </a:pPr>
            <a:r>
              <a:rPr lang="zh-TW" altLang="zh-TW" sz="1400" kern="100" dirty="0">
                <a:latin typeface="Times New Roman" panose="02020603050405020304" pitchFamily="18" charset="0"/>
                <a:ea typeface="新細明體" panose="02020500000000000000" pitchFamily="18" charset="-120"/>
                <a:cs typeface="Times New Roman" panose="02020603050405020304" pitchFamily="18" charset="0"/>
              </a:rPr>
              <a:t>容器應放置於無損其附屬設備正常機能的方向及位置。</a:t>
            </a:r>
          </a:p>
          <a:p>
            <a:pPr marL="342900" indent="-342900">
              <a:lnSpc>
                <a:spcPts val="2000"/>
              </a:lnSpc>
              <a:buFont typeface="+mj-lt"/>
              <a:buAutoNum type="arabicPeriod"/>
            </a:pPr>
            <a:r>
              <a:rPr lang="zh-TW" altLang="zh-TW" sz="1400" kern="100" dirty="0">
                <a:latin typeface="Times New Roman" panose="02020603050405020304" pitchFamily="18" charset="0"/>
                <a:ea typeface="新細明體" panose="02020500000000000000" pitchFamily="18" charset="-120"/>
                <a:cs typeface="Times New Roman" panose="02020603050405020304" pitchFamily="18" charset="0"/>
              </a:rPr>
              <a:t>容器須保存於</a:t>
            </a:r>
            <a:r>
              <a:rPr lang="en-US" altLang="zh-TW" sz="1400" kern="100" dirty="0">
                <a:latin typeface="Times New Roman" panose="02020603050405020304" pitchFamily="18" charset="0"/>
                <a:ea typeface="新細明體" panose="02020500000000000000" pitchFamily="18" charset="-120"/>
                <a:cs typeface="Times New Roman" panose="02020603050405020304" pitchFamily="18" charset="0"/>
              </a:rPr>
              <a:t>40°C</a:t>
            </a:r>
            <a:r>
              <a:rPr lang="zh-TW" altLang="zh-TW" sz="1400" kern="100" dirty="0">
                <a:latin typeface="Times New Roman" panose="02020603050405020304" pitchFamily="18" charset="0"/>
                <a:ea typeface="新細明體" panose="02020500000000000000" pitchFamily="18" charset="-120"/>
                <a:cs typeface="Times New Roman" panose="02020603050405020304" pitchFamily="18" charset="0"/>
              </a:rPr>
              <a:t>以下，並</a:t>
            </a:r>
            <a:r>
              <a:rPr lang="zh-TW" altLang="zh-TW" sz="1400" u="sng" kern="100" dirty="0">
                <a:solidFill>
                  <a:srgbClr val="C00000"/>
                </a:solidFill>
                <a:effectLst>
                  <a:outerShdw blurRad="38100" dist="38100" dir="2700000" algn="tl">
                    <a:srgbClr val="000000">
                      <a:alpha val="43137"/>
                    </a:srgbClr>
                  </a:outerShdw>
                </a:effectLst>
                <a:latin typeface="Times New Roman" panose="02020603050405020304" pitchFamily="18" charset="0"/>
                <a:ea typeface="新細明體" panose="02020500000000000000" pitchFamily="18" charset="-120"/>
                <a:cs typeface="Times New Roman" panose="02020603050405020304" pitchFamily="18" charset="0"/>
              </a:rPr>
              <a:t>避免陽光直射</a:t>
            </a:r>
            <a:r>
              <a:rPr lang="zh-TW" altLang="zh-TW" sz="1400" kern="100" dirty="0">
                <a:latin typeface="Times New Roman" panose="02020603050405020304" pitchFamily="18" charset="0"/>
                <a:ea typeface="新細明體" panose="02020500000000000000" pitchFamily="18" charset="-120"/>
                <a:cs typeface="Times New Roman" panose="02020603050405020304" pitchFamily="18" charset="0"/>
              </a:rPr>
              <a:t>。</a:t>
            </a:r>
          </a:p>
          <a:p>
            <a:pPr marL="342900" indent="-342900">
              <a:lnSpc>
                <a:spcPts val="2000"/>
              </a:lnSpc>
              <a:buFont typeface="+mj-lt"/>
              <a:buAutoNum type="arabicPeriod"/>
            </a:pPr>
            <a:r>
              <a:rPr lang="zh-TW" altLang="zh-TW" sz="1400" kern="100" dirty="0">
                <a:latin typeface="Times New Roman" panose="02020603050405020304" pitchFamily="18" charset="0"/>
                <a:ea typeface="新細明體" panose="02020500000000000000" pitchFamily="18" charset="-120"/>
                <a:cs typeface="Times New Roman" panose="02020603050405020304" pitchFamily="18" charset="0"/>
              </a:rPr>
              <a:t>容器等及其鋼裙部須有防止因濕氣、水滴等導致生鏽的措施。</a:t>
            </a:r>
          </a:p>
          <a:p>
            <a:pPr marL="342900" indent="-342900">
              <a:lnSpc>
                <a:spcPts val="2000"/>
              </a:lnSpc>
              <a:buFont typeface="+mj-lt"/>
              <a:buAutoNum type="arabicPeriod"/>
            </a:pPr>
            <a:r>
              <a:rPr lang="zh-TW" altLang="zh-TW" sz="1400" kern="100" dirty="0">
                <a:latin typeface="Times New Roman" panose="02020603050405020304" pitchFamily="18" charset="0"/>
                <a:ea typeface="新細明體" panose="02020500000000000000" pitchFamily="18" charset="-120"/>
                <a:cs typeface="Times New Roman" panose="02020603050405020304" pitchFamily="18" charset="0"/>
              </a:rPr>
              <a:t>容器放置須能防止因翻倒、掉落等引起的衝擊，導致閥門等受損。</a:t>
            </a:r>
          </a:p>
          <a:p>
            <a:pPr marL="285750" lvl="0" indent="-285750">
              <a:lnSpc>
                <a:spcPts val="2000"/>
              </a:lnSpc>
              <a:buFont typeface="Arial" panose="020B0604020202020204" pitchFamily="34" charset="0"/>
              <a:buChar char="•"/>
            </a:pPr>
            <a:r>
              <a:rPr lang="zh-TW" altLang="zh-TW" sz="1400" kern="100" dirty="0">
                <a:effectLst/>
                <a:latin typeface="Times New Roman" panose="02020603050405020304" pitchFamily="18" charset="0"/>
                <a:ea typeface="新細明體" panose="02020500000000000000" pitchFamily="18" charset="-120"/>
                <a:cs typeface="Times New Roman" panose="02020603050405020304" pitchFamily="18" charset="0"/>
              </a:rPr>
              <a:t>以獨立支柱固定</a:t>
            </a:r>
            <a:endParaRPr lang="zh-TW" alt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285750" indent="-285750">
              <a:lnSpc>
                <a:spcPts val="2000"/>
              </a:lnSpc>
              <a:buFont typeface="Arial" panose="020B0604020202020204" pitchFamily="34" charset="0"/>
              <a:buChar char="•"/>
            </a:pPr>
            <a:r>
              <a:rPr lang="zh-TW" altLang="zh-TW" sz="1400" kern="100" dirty="0">
                <a:latin typeface="Times New Roman" panose="02020603050405020304" pitchFamily="18" charset="0"/>
                <a:ea typeface="新細明體" panose="02020500000000000000" pitchFamily="18" charset="-120"/>
                <a:cs typeface="Times New Roman" panose="02020603050405020304" pitchFamily="18" charset="0"/>
              </a:rPr>
              <a:t>設置供應設備收納空間。（如：容器櫃）</a:t>
            </a:r>
          </a:p>
          <a:p>
            <a:pPr marL="285750" indent="-285750">
              <a:lnSpc>
                <a:spcPts val="2000"/>
              </a:lnSpc>
              <a:buFont typeface="Arial" panose="020B0604020202020204" pitchFamily="34" charset="0"/>
              <a:buChar char="•"/>
            </a:pPr>
            <a:r>
              <a:rPr lang="zh-TW" altLang="zh-TW" sz="1400" kern="100" dirty="0">
                <a:latin typeface="Times New Roman" panose="02020603050405020304" pitchFamily="18" charset="0"/>
                <a:ea typeface="新細明體" panose="02020500000000000000" pitchFamily="18" charset="-120"/>
                <a:cs typeface="Times New Roman" panose="02020603050405020304" pitchFamily="18" charset="0"/>
              </a:rPr>
              <a:t>採用專用固定元件。</a:t>
            </a:r>
          </a:p>
          <a:p>
            <a:pPr marL="285750" indent="-285750">
              <a:lnSpc>
                <a:spcPts val="2000"/>
              </a:lnSpc>
              <a:buFont typeface="Arial" panose="020B0604020202020204" pitchFamily="34" charset="0"/>
              <a:buChar char="•"/>
            </a:pPr>
            <a:r>
              <a:rPr lang="zh-TW" altLang="zh-TW" sz="1400" kern="100" dirty="0">
                <a:latin typeface="Times New Roman" panose="02020603050405020304" pitchFamily="18" charset="0"/>
                <a:ea typeface="新細明體" panose="02020500000000000000" pitchFamily="18" charset="-120"/>
                <a:cs typeface="Times New Roman" panose="02020603050405020304" pitchFamily="18" charset="0"/>
              </a:rPr>
              <a:t>採用鏈條鎖固定。</a:t>
            </a:r>
          </a:p>
          <a:p>
            <a:pPr marL="285750" indent="-285750">
              <a:lnSpc>
                <a:spcPts val="2000"/>
              </a:lnSpc>
              <a:buFont typeface="Arial" panose="020B0604020202020204" pitchFamily="34" charset="0"/>
              <a:buChar char="•"/>
            </a:pPr>
            <a:r>
              <a:rPr lang="zh-TW" altLang="zh-TW" sz="1400" kern="100" dirty="0">
                <a:latin typeface="Times New Roman" panose="02020603050405020304" pitchFamily="18" charset="0"/>
                <a:ea typeface="新細明體" panose="02020500000000000000" pitchFamily="18" charset="-120"/>
                <a:cs typeface="Times New Roman" panose="02020603050405020304" pitchFamily="18" charset="0"/>
              </a:rPr>
              <a:t>儲槽的避震可採用鏈條或帶子固定方式。 </a:t>
            </a:r>
          </a:p>
        </p:txBody>
      </p:sp>
    </p:spTree>
    <p:extLst>
      <p:ext uri="{BB962C8B-B14F-4D97-AF65-F5344CB8AC3E}">
        <p14:creationId xmlns:p14="http://schemas.microsoft.com/office/powerpoint/2010/main" val="388061054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1C60CE66-FD28-7088-7657-029350BDAFAB}"/>
              </a:ext>
            </a:extLst>
          </p:cNvPr>
          <p:cNvPicPr>
            <a:picLocks noChangeAspect="1"/>
          </p:cNvPicPr>
          <p:nvPr/>
        </p:nvPicPr>
        <p:blipFill>
          <a:blip r:embed="rId2"/>
          <a:stretch>
            <a:fillRect/>
          </a:stretch>
        </p:blipFill>
        <p:spPr>
          <a:xfrm>
            <a:off x="9594879" y="24298"/>
            <a:ext cx="2597121" cy="1432684"/>
          </a:xfrm>
          <a:prstGeom prst="rect">
            <a:avLst/>
          </a:prstGeom>
        </p:spPr>
      </p:pic>
      <p:sp>
        <p:nvSpPr>
          <p:cNvPr id="19" name="矩形 18">
            <a:extLst>
              <a:ext uri="{FF2B5EF4-FFF2-40B4-BE49-F238E27FC236}">
                <a16:creationId xmlns:a16="http://schemas.microsoft.com/office/drawing/2014/main" id="{65E0893A-90C9-41B1-88A4-A8A618264BA2}"/>
              </a:ext>
            </a:extLst>
          </p:cNvPr>
          <p:cNvSpPr/>
          <p:nvPr/>
        </p:nvSpPr>
        <p:spPr>
          <a:xfrm>
            <a:off x="2189204" y="1497651"/>
            <a:ext cx="8493534" cy="2015936"/>
          </a:xfrm>
          <a:prstGeom prst="rect">
            <a:avLst/>
          </a:prstGeom>
          <a:solidFill>
            <a:schemeClr val="bg2"/>
          </a:solidFill>
        </p:spPr>
        <p:txBody>
          <a:bodyPr wrap="square">
            <a:spAutoFit/>
          </a:bodyPr>
          <a:lstStyle/>
          <a:p>
            <a:pPr>
              <a:spcAft>
                <a:spcPts val="600"/>
              </a:spcAft>
            </a:pP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昇降機道內除機廂及其附屬之器械裝置外，不得裝置或設置任何物件，並應留設適當空間，以保持機廂運轉之安全。同一昇降機道內所裝機廂數，不得超過四部。昇降機道四周應為防火構造，且有足夠強度以支承機廂及平衡錘之導軌。昇降機道不得兼管道間使用。昇降機出入口處應與機廂地板面保持平整，邊緣間隙不得大於四公分。</a:t>
            </a:r>
            <a:endParaRPr kumimoji="1" lang="en-US"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Aft>
                <a:spcPts val="600"/>
              </a:spcAft>
            </a:pPr>
            <a:endPar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cxnSp>
        <p:nvCxnSpPr>
          <p:cNvPr id="16" name="直線接點 15">
            <a:extLst>
              <a:ext uri="{FF2B5EF4-FFF2-40B4-BE49-F238E27FC236}">
                <a16:creationId xmlns:a16="http://schemas.microsoft.com/office/drawing/2014/main" id="{BA3E2C39-12D9-433A-8B77-765CA7FFEC03}"/>
              </a:ext>
            </a:extLst>
          </p:cNvPr>
          <p:cNvCxnSpPr>
            <a:cxnSpLocks/>
          </p:cNvCxnSpPr>
          <p:nvPr/>
        </p:nvCxnSpPr>
        <p:spPr>
          <a:xfrm flipV="1">
            <a:off x="0" y="1237507"/>
            <a:ext cx="10912547" cy="1"/>
          </a:xfrm>
          <a:prstGeom prst="line">
            <a:avLst/>
          </a:prstGeom>
          <a:ln w="15875"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cxnSp>
        <p:nvCxnSpPr>
          <p:cNvPr id="20" name="直線接點 19">
            <a:extLst>
              <a:ext uri="{FF2B5EF4-FFF2-40B4-BE49-F238E27FC236}">
                <a16:creationId xmlns:a16="http://schemas.microsoft.com/office/drawing/2014/main" id="{9C57F82A-F608-46B7-8785-F29DEAEFB415}"/>
              </a:ext>
            </a:extLst>
          </p:cNvPr>
          <p:cNvCxnSpPr>
            <a:cxnSpLocks/>
          </p:cNvCxnSpPr>
          <p:nvPr/>
        </p:nvCxnSpPr>
        <p:spPr>
          <a:xfrm>
            <a:off x="550481" y="0"/>
            <a:ext cx="0" cy="1225660"/>
          </a:xfrm>
          <a:prstGeom prst="line">
            <a:avLst/>
          </a:prstGeom>
          <a:ln w="273050">
            <a:solidFill>
              <a:schemeClr val="accent6">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46" name="矩形 45">
            <a:extLst>
              <a:ext uri="{FF2B5EF4-FFF2-40B4-BE49-F238E27FC236}">
                <a16:creationId xmlns:a16="http://schemas.microsoft.com/office/drawing/2014/main" id="{385AB208-9395-412F-BE8A-401B5CD96BEB}"/>
              </a:ext>
            </a:extLst>
          </p:cNvPr>
          <p:cNvSpPr/>
          <p:nvPr/>
        </p:nvSpPr>
        <p:spPr>
          <a:xfrm>
            <a:off x="693226" y="496983"/>
            <a:ext cx="9536585" cy="740524"/>
          </a:xfrm>
          <a:prstGeom prst="rect">
            <a:avLst/>
          </a:prstGeom>
        </p:spPr>
        <p:txBody>
          <a:bodyPr wrap="none">
            <a:spAutoFit/>
          </a:bodyPr>
          <a:lstStyle/>
          <a:p>
            <a:pPr marL="174625" lvl="0" indent="-174625">
              <a:lnSpc>
                <a:spcPct val="150000"/>
              </a:lnSpc>
              <a:spcBef>
                <a:spcPct val="0"/>
              </a:spcBef>
              <a:defRPr/>
            </a:pPr>
            <a:r>
              <a:rPr kumimoji="1" lang="zh-TW" altLang="en-US" sz="3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增訂</a:t>
            </a:r>
            <a:r>
              <a:rPr kumimoji="1" lang="zh-TW" altLang="en-US" sz="32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1" lang="en-US" altLang="zh-TW" sz="24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1" lang="zh-TW" altLang="en-US" sz="28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建築物附設昇降機停電復歸就近樓層之規定 </a:t>
            </a:r>
            <a:r>
              <a:rPr kumimoji="1" lang="en-US" altLang="zh-TW" sz="28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110</a:t>
            </a:r>
            <a:endParaRPr kumimoji="1" lang="en-US" altLang="zh-TW" sz="20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7" name="文字方塊 46">
            <a:extLst>
              <a:ext uri="{FF2B5EF4-FFF2-40B4-BE49-F238E27FC236}">
                <a16:creationId xmlns:a16="http://schemas.microsoft.com/office/drawing/2014/main" id="{78E94751-5AF1-4F66-AE0F-7F0B34B936E3}"/>
              </a:ext>
            </a:extLst>
          </p:cNvPr>
          <p:cNvSpPr txBox="1"/>
          <p:nvPr/>
        </p:nvSpPr>
        <p:spPr>
          <a:xfrm>
            <a:off x="-4200" y="221844"/>
            <a:ext cx="1063112" cy="1015663"/>
          </a:xfrm>
          <a:prstGeom prst="rect">
            <a:avLst/>
          </a:prstGeom>
          <a:noFill/>
        </p:spPr>
        <p:txBody>
          <a:bodyPr wrap="none" rtlCol="0">
            <a:spAutoFit/>
          </a:bodyPr>
          <a:lstStyle/>
          <a:p>
            <a:r>
              <a:rPr lang="en-US" altLang="zh-TW" sz="6000" b="1" i="1" dirty="0">
                <a:solidFill>
                  <a:schemeClr val="accent6"/>
                </a:solidFill>
                <a:effectLst>
                  <a:outerShdw blurRad="38100" dist="38100" dir="2700000" algn="tl">
                    <a:srgbClr val="000000">
                      <a:alpha val="43137"/>
                    </a:srgbClr>
                  </a:outerShdw>
                </a:effectLst>
                <a:latin typeface="AR BONNIE" panose="02000000000000000000" pitchFamily="2" charset="0"/>
              </a:rPr>
              <a:t>14</a:t>
            </a:r>
            <a:endParaRPr lang="zh-TW" altLang="en-US" sz="6000" b="1" i="1" dirty="0">
              <a:solidFill>
                <a:schemeClr val="accent6"/>
              </a:solidFill>
              <a:effectLst>
                <a:outerShdw blurRad="38100" dist="38100" dir="2700000" algn="tl">
                  <a:srgbClr val="000000">
                    <a:alpha val="43137"/>
                  </a:srgbClr>
                </a:outerShdw>
              </a:effectLst>
              <a:latin typeface="AR BONNIE" panose="02000000000000000000" pitchFamily="2" charset="0"/>
            </a:endParaRPr>
          </a:p>
        </p:txBody>
      </p:sp>
      <p:sp>
        <p:nvSpPr>
          <p:cNvPr id="48" name="文字方塊 47">
            <a:extLst>
              <a:ext uri="{FF2B5EF4-FFF2-40B4-BE49-F238E27FC236}">
                <a16:creationId xmlns:a16="http://schemas.microsoft.com/office/drawing/2014/main" id="{AB377DEA-2B2C-4C19-A762-8B10326C0A54}"/>
              </a:ext>
            </a:extLst>
          </p:cNvPr>
          <p:cNvSpPr txBox="1"/>
          <p:nvPr/>
        </p:nvSpPr>
        <p:spPr>
          <a:xfrm>
            <a:off x="741054" y="1426009"/>
            <a:ext cx="1261885" cy="738664"/>
          </a:xfrm>
          <a:prstGeom prst="rect">
            <a:avLst/>
          </a:prstGeom>
          <a:noFill/>
        </p:spPr>
        <p:txBody>
          <a:bodyPr wrap="none" rtlCol="0">
            <a:spAutoFit/>
          </a:bodyPr>
          <a:lstStyle/>
          <a:p>
            <a:pPr algn="r"/>
            <a:r>
              <a:rPr kumimoji="1" lang="en-US" altLang="zh-TW"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100</a:t>
            </a:r>
            <a:r>
              <a:rPr kumimoji="1" lang="zh-TW" altLang="en-US"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年迄今</a:t>
            </a:r>
            <a:endParaRPr kumimoji="1" lang="en-US" altLang="zh-TW"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r"/>
            <a:r>
              <a:rPr kumimoji="1"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現 </a:t>
            </a:r>
            <a:r>
              <a:rPr kumimoji="1" lang="en-US"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kumimoji="1"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行</a:t>
            </a:r>
          </a:p>
        </p:txBody>
      </p:sp>
      <p:sp>
        <p:nvSpPr>
          <p:cNvPr id="49" name="文字方塊 48">
            <a:extLst>
              <a:ext uri="{FF2B5EF4-FFF2-40B4-BE49-F238E27FC236}">
                <a16:creationId xmlns:a16="http://schemas.microsoft.com/office/drawing/2014/main" id="{EABB58B7-F5AF-4F7A-A574-212CC675EC9D}"/>
              </a:ext>
            </a:extLst>
          </p:cNvPr>
          <p:cNvSpPr txBox="1"/>
          <p:nvPr/>
        </p:nvSpPr>
        <p:spPr>
          <a:xfrm>
            <a:off x="894943" y="3909365"/>
            <a:ext cx="1107996" cy="461665"/>
          </a:xfrm>
          <a:prstGeom prst="rect">
            <a:avLst/>
          </a:prstGeom>
          <a:noFill/>
        </p:spPr>
        <p:txBody>
          <a:bodyPr wrap="none" rtlCol="0">
            <a:spAutoFit/>
          </a:bodyPr>
          <a:lstStyle/>
          <a:p>
            <a:r>
              <a:rPr kumimoji="1"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修改後</a:t>
            </a:r>
          </a:p>
        </p:txBody>
      </p:sp>
      <p:cxnSp>
        <p:nvCxnSpPr>
          <p:cNvPr id="50" name="直線接點 49">
            <a:extLst>
              <a:ext uri="{FF2B5EF4-FFF2-40B4-BE49-F238E27FC236}">
                <a16:creationId xmlns:a16="http://schemas.microsoft.com/office/drawing/2014/main" id="{B656C4C0-BF1A-4B53-BCBE-3C79EBCBDA5C}"/>
              </a:ext>
            </a:extLst>
          </p:cNvPr>
          <p:cNvCxnSpPr>
            <a:cxnSpLocks/>
          </p:cNvCxnSpPr>
          <p:nvPr/>
        </p:nvCxnSpPr>
        <p:spPr>
          <a:xfrm>
            <a:off x="2046482" y="1426009"/>
            <a:ext cx="0" cy="4920362"/>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1" name="直線接點 50">
            <a:extLst>
              <a:ext uri="{FF2B5EF4-FFF2-40B4-BE49-F238E27FC236}">
                <a16:creationId xmlns:a16="http://schemas.microsoft.com/office/drawing/2014/main" id="{F127723A-0F76-4A7F-A2D9-847D068559DD}"/>
              </a:ext>
            </a:extLst>
          </p:cNvPr>
          <p:cNvCxnSpPr>
            <a:cxnSpLocks/>
          </p:cNvCxnSpPr>
          <p:nvPr/>
        </p:nvCxnSpPr>
        <p:spPr>
          <a:xfrm>
            <a:off x="893782" y="3680759"/>
            <a:ext cx="9763332"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id="{1ED211D0-8CE4-4837-A88B-779410D31CCB}"/>
              </a:ext>
            </a:extLst>
          </p:cNvPr>
          <p:cNvSpPr/>
          <p:nvPr/>
        </p:nvSpPr>
        <p:spPr>
          <a:xfrm>
            <a:off x="2189204" y="3868756"/>
            <a:ext cx="8493534" cy="2400657"/>
          </a:xfrm>
          <a:prstGeom prst="rect">
            <a:avLst/>
          </a:prstGeom>
          <a:ln w="38100">
            <a:noFill/>
            <a:prstDash val="sysDot"/>
          </a:ln>
        </p:spPr>
        <p:txBody>
          <a:bodyPr wrap="square">
            <a:spAutoFit/>
          </a:bodyPr>
          <a:lstStyle/>
          <a:p>
            <a:pPr>
              <a:spcAft>
                <a:spcPts val="600"/>
              </a:spcAft>
            </a:pP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昇降機道內除機廂及其附屬之器械裝置外，不得裝置或設置任何物件，並應留設適當空間，以保持機廂運轉之安全。同一昇降機道內所裝機廂數，不得超過四部。昇降機道四周應為防火構造，且有足夠強度以支承機廂及平衡錘之導軌。昇降機道不得兼管道間使用。昇降機出入口處應與機廂地板面保持平整，邊緣間隙不得大於四公分。</a:t>
            </a:r>
            <a:endParaRPr kumimoji="1" lang="en-US"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Aft>
                <a:spcPts val="600"/>
              </a:spcAft>
            </a:pPr>
            <a:r>
              <a:rPr kumimoji="1" lang="zh-TW" altLang="en-US" sz="2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昇降機應設有停電復歸就近樓層之裝置。</a:t>
            </a:r>
            <a:endParaRPr kumimoji="1" lang="en-US" altLang="zh-TW" sz="2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Aft>
                <a:spcPts val="600"/>
              </a:spcAft>
            </a:pPr>
            <a:endPar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日期版面配置區 1">
            <a:extLst>
              <a:ext uri="{FF2B5EF4-FFF2-40B4-BE49-F238E27FC236}">
                <a16:creationId xmlns:a16="http://schemas.microsoft.com/office/drawing/2014/main" id="{D43DD3D8-0115-3BFA-1DAC-A5B65AC93A72}"/>
              </a:ext>
            </a:extLst>
          </p:cNvPr>
          <p:cNvSpPr>
            <a:spLocks noGrp="1"/>
          </p:cNvSpPr>
          <p:nvPr>
            <p:ph type="dt" sz="half" idx="10"/>
          </p:nvPr>
        </p:nvSpPr>
        <p:spPr/>
        <p:txBody>
          <a:bodyPr/>
          <a:lstStyle/>
          <a:p>
            <a:fld id="{98203DC1-0579-4912-A3A5-6BC13195E90C}" type="datetime1">
              <a:rPr lang="zh-TW" altLang="en-US" smtClean="0"/>
              <a:t>2022/11/30</a:t>
            </a:fld>
            <a:endParaRPr lang="zh-TW" altLang="en-US"/>
          </a:p>
        </p:txBody>
      </p:sp>
      <p:sp>
        <p:nvSpPr>
          <p:cNvPr id="3" name="投影片編號版面配置區 2">
            <a:extLst>
              <a:ext uri="{FF2B5EF4-FFF2-40B4-BE49-F238E27FC236}">
                <a16:creationId xmlns:a16="http://schemas.microsoft.com/office/drawing/2014/main" id="{B9FFE5B9-1139-C6BE-9E80-CAB7399E7221}"/>
              </a:ext>
            </a:extLst>
          </p:cNvPr>
          <p:cNvSpPr>
            <a:spLocks noGrp="1"/>
          </p:cNvSpPr>
          <p:nvPr>
            <p:ph type="sldNum" sz="quarter" idx="12"/>
          </p:nvPr>
        </p:nvSpPr>
        <p:spPr/>
        <p:txBody>
          <a:bodyPr/>
          <a:lstStyle/>
          <a:p>
            <a:fld id="{D122B0B9-7B5A-4E7C-B90D-A0EA07B70D84}" type="slidenum">
              <a:rPr lang="zh-TW" altLang="en-US" smtClean="0"/>
              <a:pPr/>
              <a:t>18</a:t>
            </a:fld>
            <a:endParaRPr lang="zh-TW" altLang="en-US"/>
          </a:p>
        </p:txBody>
      </p:sp>
      <p:sp>
        <p:nvSpPr>
          <p:cNvPr id="4" name="文字方塊 3">
            <a:extLst>
              <a:ext uri="{FF2B5EF4-FFF2-40B4-BE49-F238E27FC236}">
                <a16:creationId xmlns:a16="http://schemas.microsoft.com/office/drawing/2014/main" id="{B5FD5EBA-7365-C307-C85E-3A808BD81C85}"/>
              </a:ext>
            </a:extLst>
          </p:cNvPr>
          <p:cNvSpPr txBox="1"/>
          <p:nvPr/>
        </p:nvSpPr>
        <p:spPr>
          <a:xfrm>
            <a:off x="1144769" y="213712"/>
            <a:ext cx="2431907" cy="461665"/>
          </a:xfrm>
          <a:prstGeom prst="rect">
            <a:avLst/>
          </a:prstGeom>
          <a:solidFill>
            <a:srgbClr val="C00000">
              <a:alpha val="30196"/>
            </a:srgbClr>
          </a:solidFill>
          <a:ln w="12700">
            <a:noFill/>
          </a:ln>
        </p:spPr>
        <p:txBody>
          <a:bodyPr wrap="square">
            <a:spAutoFit/>
          </a:bodyPr>
          <a:lstStyle/>
          <a:p>
            <a:pPr marL="174625" marR="0" lvl="0" indent="-174625" algn="ctr" defTabSz="914400" rtl="0" eaLnBrk="1" fontAlgn="auto" latinLnBrk="0" hangingPunct="1">
              <a:lnSpc>
                <a:spcPct val="100000"/>
              </a:lnSpc>
              <a:spcBef>
                <a:spcPts val="600"/>
              </a:spcBef>
              <a:spcAft>
                <a:spcPts val="0"/>
              </a:spcAft>
              <a:buClrTx/>
              <a:buSzTx/>
              <a:buFontTx/>
              <a:buNone/>
              <a:tabLst/>
              <a:defRPr/>
            </a:pPr>
            <a:r>
              <a:rPr kumimoji="1" lang="en-US" altLang="zh-TW"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108.11.4</a:t>
            </a:r>
            <a:r>
              <a:rPr kumimoji="1" lang="zh-TW" altLang="en-US"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增列</a:t>
            </a:r>
            <a:endParaRPr kumimoji="1" lang="en-US" altLang="zh-TW"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5820704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6B7A1338-B998-70B2-15C0-7A9C6A10B1B3}"/>
              </a:ext>
            </a:extLst>
          </p:cNvPr>
          <p:cNvSpPr txBox="1"/>
          <p:nvPr/>
        </p:nvSpPr>
        <p:spPr>
          <a:xfrm>
            <a:off x="-7951" y="1222839"/>
            <a:ext cx="3136539" cy="640753"/>
          </a:xfrm>
          <a:prstGeom prst="rect">
            <a:avLst/>
          </a:prstGeom>
          <a:solidFill>
            <a:schemeClr val="bg1">
              <a:lumMod val="50000"/>
              <a:alpha val="69804"/>
            </a:schemeClr>
          </a:solidFill>
        </p:spPr>
        <p:txBody>
          <a:bodyPr wrap="square">
            <a:spAutoFit/>
          </a:bodyPr>
          <a:lstStyle>
            <a:defPPr>
              <a:defRPr lang="zh-TW"/>
            </a:defPPr>
            <a:lvl1pPr algn="ctr" defTabSz="914309">
              <a:lnSpc>
                <a:spcPts val="4600"/>
              </a:lnSpc>
              <a:defRPr kumimoji="1" sz="320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algn="l"/>
            <a:r>
              <a:rPr lang="zh-TW" altLang="en-US" sz="2800" b="1" dirty="0">
                <a:solidFill>
                  <a:schemeClr val="bg1"/>
                </a:solidFill>
              </a:rPr>
              <a:t>近年</a:t>
            </a:r>
            <a:r>
              <a:rPr lang="zh-TW" altLang="en-US" sz="2800" b="1" dirty="0">
                <a:solidFill>
                  <a:srgbClr val="FF0000"/>
                </a:solidFill>
              </a:rPr>
              <a:t>已</a:t>
            </a:r>
            <a:r>
              <a:rPr lang="zh-TW" altLang="en-US" sz="2800" b="1" dirty="0">
                <a:solidFill>
                  <a:schemeClr val="bg1"/>
                </a:solidFill>
              </a:rPr>
              <a:t>新增修</a:t>
            </a:r>
          </a:p>
        </p:txBody>
      </p:sp>
      <p:sp>
        <p:nvSpPr>
          <p:cNvPr id="4" name="矩形 3">
            <a:extLst>
              <a:ext uri="{FF2B5EF4-FFF2-40B4-BE49-F238E27FC236}">
                <a16:creationId xmlns:a16="http://schemas.microsoft.com/office/drawing/2014/main" id="{40B46FAA-A9C4-110D-D495-7585665C9BCB}"/>
              </a:ext>
            </a:extLst>
          </p:cNvPr>
          <p:cNvSpPr/>
          <p:nvPr/>
        </p:nvSpPr>
        <p:spPr>
          <a:xfrm>
            <a:off x="0" y="1918673"/>
            <a:ext cx="3136539" cy="617220"/>
          </a:xfrm>
          <a:prstGeom prst="rect">
            <a:avLst/>
          </a:prstGeom>
          <a:solidFill>
            <a:schemeClr val="bg2"/>
          </a:solidFill>
          <a:ln>
            <a:solidFill>
              <a:schemeClr val="bg1"/>
            </a:solidFill>
          </a:ln>
        </p:spPr>
        <p:txBody>
          <a:bodyPr wrap="square">
            <a:spAutoFit/>
          </a:bodyPr>
          <a:lstStyle/>
          <a:p>
            <a:pPr algn="r" defTabSz="914309">
              <a:lnSpc>
                <a:spcPts val="4600"/>
              </a:lnSpc>
            </a:pPr>
            <a:r>
              <a:rPr kumimoji="1" lang="zh-TW" altLang="en-US"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建築</a:t>
            </a:r>
            <a:r>
              <a:rPr kumimoji="1" lang="zh-TW" altLang="en-US" sz="24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技術規則</a:t>
            </a:r>
            <a:endParaRPr kumimoji="1" lang="en-US" altLang="zh-TW"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 name="日期版面配置區 5">
            <a:extLst>
              <a:ext uri="{FF2B5EF4-FFF2-40B4-BE49-F238E27FC236}">
                <a16:creationId xmlns:a16="http://schemas.microsoft.com/office/drawing/2014/main" id="{C282DACC-85BB-DDFB-E987-7A66E7D17B42}"/>
              </a:ext>
            </a:extLst>
          </p:cNvPr>
          <p:cNvSpPr>
            <a:spLocks noGrp="1"/>
          </p:cNvSpPr>
          <p:nvPr>
            <p:ph type="dt" sz="half" idx="10"/>
          </p:nvPr>
        </p:nvSpPr>
        <p:spPr/>
        <p:txBody>
          <a:bodyPr/>
          <a:lstStyle/>
          <a:p>
            <a:fld id="{68437905-8DE5-4066-83F9-8A06BC3E9CDB}" type="datetime1">
              <a:rPr lang="zh-TW" altLang="en-US" smtClean="0"/>
              <a:t>2022/11/30</a:t>
            </a:fld>
            <a:endParaRPr lang="zh-TW" altLang="en-US"/>
          </a:p>
        </p:txBody>
      </p:sp>
      <p:sp>
        <p:nvSpPr>
          <p:cNvPr id="8" name="文字方塊 7">
            <a:extLst>
              <a:ext uri="{FF2B5EF4-FFF2-40B4-BE49-F238E27FC236}">
                <a16:creationId xmlns:a16="http://schemas.microsoft.com/office/drawing/2014/main" id="{DB74BE03-D153-B1F3-3419-8924C5DB3099}"/>
              </a:ext>
            </a:extLst>
          </p:cNvPr>
          <p:cNvSpPr txBox="1"/>
          <p:nvPr/>
        </p:nvSpPr>
        <p:spPr>
          <a:xfrm>
            <a:off x="0" y="3263275"/>
            <a:ext cx="3136539" cy="617220"/>
          </a:xfrm>
          <a:prstGeom prst="rect">
            <a:avLst/>
          </a:prstGeom>
          <a:solidFill>
            <a:schemeClr val="bg2">
              <a:alpha val="69804"/>
            </a:schemeClr>
          </a:solidFill>
        </p:spPr>
        <p:txBody>
          <a:bodyPr wrap="square">
            <a:spAutoFit/>
          </a:bodyPr>
          <a:lstStyle>
            <a:defPPr>
              <a:defRPr lang="zh-TW"/>
            </a:defPPr>
            <a:lvl1pPr algn="ctr" defTabSz="914309">
              <a:lnSpc>
                <a:spcPts val="4600"/>
              </a:lnSpc>
              <a:defRPr kumimoji="1" sz="320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algn="l"/>
            <a:r>
              <a:rPr lang="zh-TW" altLang="en-US" sz="2800" b="1" dirty="0">
                <a:solidFill>
                  <a:schemeClr val="bg1"/>
                </a:solidFill>
              </a:rPr>
              <a:t>未來計畫增修</a:t>
            </a:r>
          </a:p>
        </p:txBody>
      </p:sp>
      <p:sp>
        <p:nvSpPr>
          <p:cNvPr id="15" name="矩形 14">
            <a:extLst>
              <a:ext uri="{FF2B5EF4-FFF2-40B4-BE49-F238E27FC236}">
                <a16:creationId xmlns:a16="http://schemas.microsoft.com/office/drawing/2014/main" id="{FDB0D49D-3B7E-6CBB-9F47-8FB89B40BB38}"/>
              </a:ext>
            </a:extLst>
          </p:cNvPr>
          <p:cNvSpPr/>
          <p:nvPr/>
        </p:nvSpPr>
        <p:spPr>
          <a:xfrm>
            <a:off x="0" y="3927287"/>
            <a:ext cx="3136539" cy="617220"/>
          </a:xfrm>
          <a:prstGeom prst="rect">
            <a:avLst/>
          </a:prstGeom>
          <a:solidFill>
            <a:schemeClr val="bg2"/>
          </a:solidFill>
          <a:ln>
            <a:solidFill>
              <a:schemeClr val="bg1"/>
            </a:solidFill>
          </a:ln>
        </p:spPr>
        <p:txBody>
          <a:bodyPr wrap="square">
            <a:spAutoFit/>
          </a:bodyPr>
          <a:lstStyle/>
          <a:p>
            <a:pPr algn="r" defTabSz="914309">
              <a:lnSpc>
                <a:spcPts val="4600"/>
              </a:lnSpc>
              <a:defRPr/>
            </a:pPr>
            <a:r>
              <a:rPr kumimoji="1" lang="zh-TW" altLang="en-US"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規則 </a:t>
            </a:r>
            <a:r>
              <a:rPr kumimoji="1" lang="en-US" altLang="zh-TW"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規範</a:t>
            </a:r>
            <a:endParaRPr kumimoji="1" lang="en-US" altLang="zh-TW"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6" name="矩形 15">
            <a:extLst>
              <a:ext uri="{FF2B5EF4-FFF2-40B4-BE49-F238E27FC236}">
                <a16:creationId xmlns:a16="http://schemas.microsoft.com/office/drawing/2014/main" id="{916B14F6-1793-D4D9-F427-76B237FD0EB5}"/>
              </a:ext>
            </a:extLst>
          </p:cNvPr>
          <p:cNvSpPr/>
          <p:nvPr/>
        </p:nvSpPr>
        <p:spPr>
          <a:xfrm>
            <a:off x="0" y="4599588"/>
            <a:ext cx="3136539" cy="617220"/>
          </a:xfrm>
          <a:prstGeom prst="rect">
            <a:avLst/>
          </a:prstGeom>
          <a:solidFill>
            <a:schemeClr val="bg2"/>
          </a:solidFill>
          <a:ln>
            <a:solidFill>
              <a:schemeClr val="bg1"/>
            </a:solidFill>
          </a:ln>
        </p:spPr>
        <p:txBody>
          <a:bodyPr wrap="square">
            <a:spAutoFit/>
          </a:bodyPr>
          <a:lstStyle/>
          <a:p>
            <a:pPr algn="r" defTabSz="914309">
              <a:lnSpc>
                <a:spcPts val="4600"/>
              </a:lnSpc>
              <a:defRPr/>
            </a:pPr>
            <a:r>
              <a:rPr kumimoji="1" lang="zh-TW" altLang="en-US"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            他</a:t>
            </a:r>
            <a:endParaRPr kumimoji="1" lang="en-US" altLang="zh-TW"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7" name="投影片編號版面配置區 16">
            <a:extLst>
              <a:ext uri="{FF2B5EF4-FFF2-40B4-BE49-F238E27FC236}">
                <a16:creationId xmlns:a16="http://schemas.microsoft.com/office/drawing/2014/main" id="{ADE27079-9688-D10B-067D-D115DE3B78B2}"/>
              </a:ext>
            </a:extLst>
          </p:cNvPr>
          <p:cNvSpPr>
            <a:spLocks noGrp="1"/>
          </p:cNvSpPr>
          <p:nvPr>
            <p:ph type="sldNum" sz="quarter" idx="12"/>
          </p:nvPr>
        </p:nvSpPr>
        <p:spPr/>
        <p:txBody>
          <a:bodyPr/>
          <a:lstStyle/>
          <a:p>
            <a:fld id="{D122B0B9-7B5A-4E7C-B90D-A0EA07B70D84}" type="slidenum">
              <a:rPr lang="zh-TW" altLang="en-US" smtClean="0"/>
              <a:pPr/>
              <a:t>19</a:t>
            </a:fld>
            <a:endParaRPr lang="zh-TW" altLang="en-US"/>
          </a:p>
        </p:txBody>
      </p:sp>
      <p:sp>
        <p:nvSpPr>
          <p:cNvPr id="2" name="矩形 1">
            <a:extLst>
              <a:ext uri="{FF2B5EF4-FFF2-40B4-BE49-F238E27FC236}">
                <a16:creationId xmlns:a16="http://schemas.microsoft.com/office/drawing/2014/main" id="{DB156BAD-E660-73C0-18E4-A07D46AF7B43}"/>
              </a:ext>
            </a:extLst>
          </p:cNvPr>
          <p:cNvSpPr/>
          <p:nvPr/>
        </p:nvSpPr>
        <p:spPr>
          <a:xfrm>
            <a:off x="-7952" y="2590974"/>
            <a:ext cx="3136539" cy="617220"/>
          </a:xfrm>
          <a:prstGeom prst="rect">
            <a:avLst/>
          </a:prstGeom>
          <a:solidFill>
            <a:schemeClr val="bg2"/>
          </a:solidFill>
          <a:ln>
            <a:solidFill>
              <a:schemeClr val="bg1"/>
            </a:solidFill>
          </a:ln>
        </p:spPr>
        <p:txBody>
          <a:bodyPr wrap="square">
            <a:spAutoFit/>
          </a:bodyPr>
          <a:lstStyle/>
          <a:p>
            <a:pPr algn="r" defTabSz="914309">
              <a:lnSpc>
                <a:spcPts val="4600"/>
              </a:lnSpc>
            </a:pPr>
            <a:r>
              <a:rPr kumimoji="1" lang="zh-TW" altLang="en-US"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                他</a:t>
            </a:r>
            <a:endParaRPr kumimoji="1" lang="en-US" altLang="zh-TW"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98424702-71F7-8EFB-B4C1-35B4A22C4FCD}"/>
              </a:ext>
            </a:extLst>
          </p:cNvPr>
          <p:cNvSpPr txBox="1"/>
          <p:nvPr/>
        </p:nvSpPr>
        <p:spPr>
          <a:xfrm>
            <a:off x="0" y="2590974"/>
            <a:ext cx="3136539" cy="617220"/>
          </a:xfrm>
          <a:prstGeom prst="rect">
            <a:avLst/>
          </a:prstGeom>
          <a:solidFill>
            <a:schemeClr val="accent4">
              <a:lumMod val="20000"/>
              <a:lumOff val="80000"/>
            </a:schemeClr>
          </a:solidFill>
          <a:ln>
            <a:noFill/>
          </a:ln>
        </p:spPr>
        <p:txBody>
          <a:bodyPr wrap="square">
            <a:spAutoFit/>
          </a:bodyPr>
          <a:lstStyle/>
          <a:p>
            <a:pPr algn="r" defTabSz="914309">
              <a:lnSpc>
                <a:spcPts val="4600"/>
              </a:lnSpc>
              <a:defRPr/>
            </a:pPr>
            <a:r>
              <a:rPr kumimoji="1" lang="zh-TW" altLang="en-US" sz="24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                他</a:t>
            </a:r>
            <a:endParaRPr kumimoji="1" lang="en-US" altLang="zh-TW" sz="24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340A238A-CFAC-E5F0-EA9B-2C81C1F2FD71}"/>
              </a:ext>
            </a:extLst>
          </p:cNvPr>
          <p:cNvSpPr/>
          <p:nvPr/>
        </p:nvSpPr>
        <p:spPr>
          <a:xfrm>
            <a:off x="0" y="1918673"/>
            <a:ext cx="3136539" cy="617220"/>
          </a:xfrm>
          <a:prstGeom prst="rect">
            <a:avLst/>
          </a:prstGeom>
          <a:solidFill>
            <a:schemeClr val="accent6">
              <a:lumMod val="20000"/>
              <a:lumOff val="80000"/>
            </a:schemeClr>
          </a:solidFill>
          <a:ln>
            <a:solidFill>
              <a:schemeClr val="bg1"/>
            </a:solidFill>
          </a:ln>
        </p:spPr>
        <p:txBody>
          <a:bodyPr wrap="square">
            <a:spAutoFit/>
          </a:bodyPr>
          <a:lstStyle/>
          <a:p>
            <a:pPr algn="r" defTabSz="914309">
              <a:lnSpc>
                <a:spcPts val="4600"/>
              </a:lnSpc>
              <a:defRPr/>
            </a:pPr>
            <a:r>
              <a:rPr kumimoji="1" lang="zh-TW" altLang="en-US" sz="24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建築技術規則</a:t>
            </a:r>
            <a:endParaRPr kumimoji="1" lang="en-US" altLang="zh-TW" sz="24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232529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線接點 15">
            <a:extLst>
              <a:ext uri="{FF2B5EF4-FFF2-40B4-BE49-F238E27FC236}">
                <a16:creationId xmlns:a16="http://schemas.microsoft.com/office/drawing/2014/main" id="{BA3E2C39-12D9-433A-8B77-765CA7FFEC03}"/>
              </a:ext>
            </a:extLst>
          </p:cNvPr>
          <p:cNvCxnSpPr>
            <a:cxnSpLocks/>
          </p:cNvCxnSpPr>
          <p:nvPr/>
        </p:nvCxnSpPr>
        <p:spPr>
          <a:xfrm flipV="1">
            <a:off x="3355450" y="1346010"/>
            <a:ext cx="7617350" cy="41019"/>
          </a:xfrm>
          <a:prstGeom prst="line">
            <a:avLst/>
          </a:prstGeom>
          <a:ln w="15875"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sp>
        <p:nvSpPr>
          <p:cNvPr id="18" name="Text Box 34">
            <a:extLst>
              <a:ext uri="{FF2B5EF4-FFF2-40B4-BE49-F238E27FC236}">
                <a16:creationId xmlns:a16="http://schemas.microsoft.com/office/drawing/2014/main" id="{4441FC2D-1C5A-4ED4-A211-FDD4661CF7E8}"/>
              </a:ext>
            </a:extLst>
          </p:cNvPr>
          <p:cNvSpPr txBox="1">
            <a:spLocks noChangeArrowheads="1"/>
          </p:cNvSpPr>
          <p:nvPr/>
        </p:nvSpPr>
        <p:spPr bwMode="auto">
          <a:xfrm>
            <a:off x="3036563" y="1458264"/>
            <a:ext cx="2000340" cy="4508927"/>
          </a:xfrm>
          <a:prstGeom prst="rect">
            <a:avLst/>
          </a:prstGeom>
          <a:noFill/>
          <a:ln>
            <a:noFill/>
          </a:ln>
        </p:spPr>
        <p:txBody>
          <a:bodyPr wrap="square">
            <a:spAutoFit/>
          </a:bodyPr>
          <a:lstStyle>
            <a:lvl1pPr marL="579438" indent="-579438">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marL="174625" indent="-174625" algn="r" eaLnBrk="1" hangingPunct="1">
              <a:spcBef>
                <a:spcPct val="0"/>
              </a:spcBef>
              <a:spcAft>
                <a:spcPts val="600"/>
              </a:spcAft>
              <a:buClrTx/>
              <a:buSzTx/>
              <a:buFontTx/>
              <a:buNone/>
              <a:defRPr/>
            </a:pPr>
            <a:r>
              <a:rPr kumimoji="1" lang="zh-TW" altLang="en-US" sz="1800" dirty="0">
                <a:solidFill>
                  <a:schemeClr val="accent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總則編</a:t>
            </a:r>
            <a:endParaRPr kumimoji="1" lang="en-US" altLang="zh-TW" sz="1800" dirty="0">
              <a:solidFill>
                <a:schemeClr val="accent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74625" indent="-174625" algn="r" eaLnBrk="1" hangingPunct="1">
              <a:spcBef>
                <a:spcPct val="0"/>
              </a:spcBef>
              <a:buClrTx/>
              <a:buSzTx/>
              <a:buFontTx/>
              <a:buNone/>
              <a:defRPr/>
            </a:pPr>
            <a:r>
              <a:rPr kumimoji="1" lang="zh-TW" altLang="en-US" sz="1800" dirty="0">
                <a:solidFill>
                  <a:schemeClr val="accent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建築設計施工編</a:t>
            </a:r>
            <a:endParaRPr kumimoji="1" lang="en-US" altLang="zh-TW" sz="1800" dirty="0">
              <a:solidFill>
                <a:schemeClr val="accent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74625" indent="-174625" algn="r" eaLnBrk="1" hangingPunct="1">
              <a:spcBef>
                <a:spcPct val="0"/>
              </a:spcBef>
              <a:buClrTx/>
              <a:buSzTx/>
              <a:buFontTx/>
              <a:buNone/>
              <a:defRPr/>
            </a:pPr>
            <a:endParaRPr kumimoji="1" lang="en-US" altLang="zh-TW" sz="18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74625" indent="-174625" algn="r" eaLnBrk="1" hangingPunct="1">
              <a:spcBef>
                <a:spcPct val="0"/>
              </a:spcBef>
              <a:buClrTx/>
              <a:buSzTx/>
              <a:buFontTx/>
              <a:buNone/>
              <a:defRPr/>
            </a:pPr>
            <a:endParaRPr kumimoji="1" lang="en-US" altLang="zh-TW" sz="18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74625" indent="-174625" algn="r" eaLnBrk="1" hangingPunct="1">
              <a:spcBef>
                <a:spcPct val="0"/>
              </a:spcBef>
              <a:buClrTx/>
              <a:buSzTx/>
              <a:buFontTx/>
              <a:buNone/>
              <a:defRPr/>
            </a:pPr>
            <a:endParaRPr kumimoji="1" lang="en-US" altLang="zh-TW" sz="18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74625" indent="-174625" algn="r" eaLnBrk="1" hangingPunct="1">
              <a:spcBef>
                <a:spcPct val="0"/>
              </a:spcBef>
              <a:buClrTx/>
              <a:buSzTx/>
              <a:buFontTx/>
              <a:buNone/>
              <a:defRPr/>
            </a:pPr>
            <a:endParaRPr kumimoji="1" lang="en-US" altLang="zh-TW" sz="18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74625" indent="-174625" algn="r" eaLnBrk="1" hangingPunct="1">
              <a:spcBef>
                <a:spcPct val="0"/>
              </a:spcBef>
              <a:buClrTx/>
              <a:buSzTx/>
              <a:buFontTx/>
              <a:buNone/>
              <a:defRPr/>
            </a:pPr>
            <a:endParaRPr kumimoji="1" lang="en-US" altLang="zh-TW" sz="18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74625" indent="-174625" algn="r" eaLnBrk="1" hangingPunct="1">
              <a:spcBef>
                <a:spcPct val="0"/>
              </a:spcBef>
              <a:buClrTx/>
              <a:buSzTx/>
              <a:buFontTx/>
              <a:buNone/>
              <a:defRPr/>
            </a:pPr>
            <a:endParaRPr kumimoji="1" lang="en-US" altLang="zh-TW" sz="18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74625" indent="-174625" algn="r" eaLnBrk="1" hangingPunct="1">
              <a:spcBef>
                <a:spcPct val="0"/>
              </a:spcBef>
              <a:buClrTx/>
              <a:buSzTx/>
              <a:buFontTx/>
              <a:buNone/>
              <a:defRPr/>
            </a:pPr>
            <a:endParaRPr kumimoji="1" lang="en-US" altLang="zh-TW" sz="1800" dirty="0">
              <a:solidFill>
                <a:schemeClr val="accent5"/>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74625" indent="-174625" algn="r" eaLnBrk="1" hangingPunct="1">
              <a:spcBef>
                <a:spcPct val="0"/>
              </a:spcBef>
              <a:buClrTx/>
              <a:buSzTx/>
              <a:buFontTx/>
              <a:buNone/>
              <a:defRPr/>
            </a:pPr>
            <a:endParaRPr kumimoji="1" lang="en-US" altLang="zh-TW" sz="1800" dirty="0">
              <a:solidFill>
                <a:schemeClr val="accent5"/>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74625" indent="-174625" algn="r" eaLnBrk="1" hangingPunct="1">
              <a:spcBef>
                <a:spcPct val="0"/>
              </a:spcBef>
              <a:buClrTx/>
              <a:buSzTx/>
              <a:buFontTx/>
              <a:buNone/>
              <a:defRPr/>
            </a:pPr>
            <a:endParaRPr kumimoji="1" lang="en-US" altLang="zh-TW" sz="1800" dirty="0">
              <a:solidFill>
                <a:schemeClr val="accent5"/>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74625" indent="-174625" algn="r" eaLnBrk="1" hangingPunct="1">
              <a:spcBef>
                <a:spcPct val="0"/>
              </a:spcBef>
              <a:buClrTx/>
              <a:buSzTx/>
              <a:buFontTx/>
              <a:buNone/>
              <a:defRPr/>
            </a:pPr>
            <a:endParaRPr kumimoji="1" lang="en-US" altLang="zh-TW" sz="1800" dirty="0">
              <a:solidFill>
                <a:schemeClr val="accent5"/>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74625" indent="-174625" algn="r" eaLnBrk="1" hangingPunct="1">
              <a:spcBef>
                <a:spcPts val="1800"/>
              </a:spcBef>
              <a:buClrTx/>
              <a:buSzTx/>
              <a:buFontTx/>
              <a:buNone/>
              <a:defRPr/>
            </a:pPr>
            <a:endParaRPr kumimoji="1" lang="en-US" altLang="zh-TW" sz="1800" dirty="0">
              <a:solidFill>
                <a:schemeClr val="accent5"/>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74625" indent="-174625" algn="r" eaLnBrk="1" hangingPunct="1">
              <a:spcBef>
                <a:spcPts val="1800"/>
              </a:spcBef>
              <a:buClrTx/>
              <a:buSzTx/>
              <a:buFontTx/>
              <a:buNone/>
              <a:defRPr/>
            </a:pPr>
            <a:r>
              <a:rPr kumimoji="1" lang="zh-TW" altLang="en-US" sz="1800" dirty="0">
                <a:solidFill>
                  <a:schemeClr val="accent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建築設備編</a:t>
            </a:r>
          </a:p>
        </p:txBody>
      </p:sp>
      <p:sp>
        <p:nvSpPr>
          <p:cNvPr id="15" name="Text Box 34">
            <a:extLst>
              <a:ext uri="{FF2B5EF4-FFF2-40B4-BE49-F238E27FC236}">
                <a16:creationId xmlns:a16="http://schemas.microsoft.com/office/drawing/2014/main" id="{D286A22D-C880-4AFF-A337-FECE22C5A3C7}"/>
              </a:ext>
            </a:extLst>
          </p:cNvPr>
          <p:cNvSpPr txBox="1">
            <a:spLocks noChangeArrowheads="1"/>
          </p:cNvSpPr>
          <p:nvPr/>
        </p:nvSpPr>
        <p:spPr bwMode="auto">
          <a:xfrm>
            <a:off x="5241603" y="1346010"/>
            <a:ext cx="6171356" cy="5217710"/>
          </a:xfrm>
          <a:prstGeom prst="rect">
            <a:avLst/>
          </a:prstGeom>
          <a:noFill/>
          <a:ln>
            <a:noFill/>
          </a:ln>
        </p:spPr>
        <p:txBody>
          <a:bodyPr wrap="square">
            <a:spAutoFit/>
          </a:bodyPr>
          <a:lstStyle>
            <a:lvl1pPr marL="579438" indent="-579438">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marL="174625" indent="-174625" eaLnBrk="1" hangingPunct="1">
              <a:lnSpc>
                <a:spcPct val="150000"/>
              </a:lnSpc>
              <a:spcBef>
                <a:spcPct val="0"/>
              </a:spcBef>
              <a:buClrTx/>
              <a:buSzTx/>
              <a:buFontTx/>
              <a:buNone/>
              <a:defRPr/>
            </a:pPr>
            <a:r>
              <a:rPr kumimoji="1" lang="en-US" altLang="zh-TW"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  </a:t>
            </a: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簡化 </a:t>
            </a:r>
            <a:r>
              <a:rPr kumimoji="1" lang="en-US" altLang="zh-TW"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防火避難綜合檢討報告書認可流程規定 </a:t>
            </a:r>
            <a:r>
              <a:rPr kumimoji="1" lang="en-US" altLang="zh-TW" sz="16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3-4</a:t>
            </a:r>
          </a:p>
          <a:p>
            <a:pPr marL="174625" indent="-174625" eaLnBrk="1" hangingPunct="1">
              <a:lnSpc>
                <a:spcPct val="150000"/>
              </a:lnSpc>
              <a:spcBef>
                <a:spcPct val="0"/>
              </a:spcBef>
              <a:buClrTx/>
              <a:buSzTx/>
              <a:buFontTx/>
              <a:buNone/>
              <a:defRPr/>
            </a:pPr>
            <a:r>
              <a:rPr kumimoji="1" lang="en-US" altLang="zh-TW"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  </a:t>
            </a: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增列 </a:t>
            </a:r>
            <a:r>
              <a:rPr kumimoji="1" lang="en-US" altLang="zh-TW"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廚房設置排油煙設備之中央及地方權管規定 </a:t>
            </a:r>
            <a:r>
              <a:rPr kumimoji="1" lang="en-US" altLang="zh-TW" sz="16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43</a:t>
            </a:r>
          </a:p>
          <a:p>
            <a:pPr marL="174625" marR="0" lvl="0" indent="-174625" algn="l" defTabSz="914400" rtl="0" eaLnBrk="1" fontAlgn="auto" latinLnBrk="0" hangingPunct="1">
              <a:lnSpc>
                <a:spcPct val="150000"/>
              </a:lnSpc>
              <a:spcBef>
                <a:spcPct val="0"/>
              </a:spcBef>
              <a:spcAft>
                <a:spcPts val="0"/>
              </a:spcAft>
              <a:buClrTx/>
              <a:buSzTx/>
              <a:buFontTx/>
              <a:buNone/>
              <a:tabLst/>
              <a:defRPr/>
            </a:pPr>
            <a:r>
              <a:rPr kumimoji="1" lang="en-US" altLang="zh-TW"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  </a:t>
            </a: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修正 </a:t>
            </a:r>
            <a:r>
              <a:rPr kumimoji="1" lang="en-US" altLang="zh-TW"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有關老屋增設昇降機規定</a:t>
            </a:r>
            <a:r>
              <a:rPr kumimoji="1" lang="en-US" altLang="zh-TW" sz="16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1" lang="en-US" altLang="zh-TW" sz="16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55</a:t>
            </a:r>
          </a:p>
          <a:p>
            <a:pPr marL="342900" marR="0" lvl="0" indent="-342900" algn="l" defTabSz="914400" rtl="0" eaLnBrk="1" fontAlgn="auto" latinLnBrk="0" hangingPunct="1">
              <a:lnSpc>
                <a:spcPct val="150000"/>
              </a:lnSpc>
              <a:spcBef>
                <a:spcPct val="0"/>
              </a:spcBef>
              <a:spcAft>
                <a:spcPts val="0"/>
              </a:spcAft>
              <a:buClrTx/>
              <a:buSzTx/>
              <a:buFontTx/>
              <a:buAutoNum type="arabicPeriod" startAt="4"/>
              <a:tabLst/>
              <a:defRPr/>
            </a:pPr>
            <a:r>
              <a:rPr kumimoji="1" lang="zh-TW" altLang="en-US"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增列 </a:t>
            </a:r>
            <a:r>
              <a:rPr kumimoji="1" lang="en-US" altLang="zh-TW" sz="1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  </a:t>
            </a: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有關消防設備法規適用 </a:t>
            </a:r>
            <a:r>
              <a:rPr kumimoji="1" lang="en-US" altLang="zh-TW" sz="16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112-1</a:t>
            </a:r>
          </a:p>
          <a:p>
            <a:pPr marL="342900" marR="0" lvl="0" indent="-342900" algn="l" defTabSz="914400" rtl="0" eaLnBrk="1" fontAlgn="auto" latinLnBrk="0" hangingPunct="1">
              <a:lnSpc>
                <a:spcPct val="150000"/>
              </a:lnSpc>
              <a:spcBef>
                <a:spcPct val="0"/>
              </a:spcBef>
              <a:spcAft>
                <a:spcPts val="0"/>
              </a:spcAft>
              <a:buClrTx/>
              <a:buSzTx/>
              <a:buFontTx/>
              <a:buAutoNum type="arabicPeriod" startAt="4"/>
              <a:tabLst/>
              <a:defRPr/>
            </a:pP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修正  </a:t>
            </a:r>
            <a:r>
              <a:rPr kumimoji="1" lang="en-US" altLang="zh-TW"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有關長照機構寢室門窗防火性能</a:t>
            </a:r>
            <a:r>
              <a:rPr kumimoji="1" lang="en-US" altLang="zh-TW" sz="1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1" lang="en-US" altLang="zh-TW" sz="16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86</a:t>
            </a:r>
          </a:p>
          <a:p>
            <a:pPr marL="342900" marR="0" lvl="0" indent="-342900" algn="l" defTabSz="914400" rtl="0" eaLnBrk="1" fontAlgn="auto" latinLnBrk="0" hangingPunct="1">
              <a:lnSpc>
                <a:spcPct val="150000"/>
              </a:lnSpc>
              <a:spcBef>
                <a:spcPct val="0"/>
              </a:spcBef>
              <a:spcAft>
                <a:spcPts val="0"/>
              </a:spcAft>
              <a:buClrTx/>
              <a:buSzTx/>
              <a:buFontTx/>
              <a:buAutoNum type="arabicPeriod" startAt="4"/>
              <a:tabLst/>
              <a:defRPr/>
            </a:pP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修正 </a:t>
            </a:r>
            <a:r>
              <a:rPr kumimoji="1" lang="en-US" altLang="zh-TW"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有關屋頂平台安全維護裝置 </a:t>
            </a:r>
            <a:r>
              <a:rPr kumimoji="1" lang="en-US" altLang="zh-TW" sz="16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116-2</a:t>
            </a:r>
          </a:p>
          <a:p>
            <a:pPr marL="342900" marR="0" lvl="0" indent="-342900" algn="l" defTabSz="914400" rtl="0" eaLnBrk="1" fontAlgn="auto" latinLnBrk="0" hangingPunct="1">
              <a:lnSpc>
                <a:spcPct val="150000"/>
              </a:lnSpc>
              <a:spcBef>
                <a:spcPct val="0"/>
              </a:spcBef>
              <a:spcAft>
                <a:spcPts val="0"/>
              </a:spcAft>
              <a:buClrTx/>
              <a:buSzTx/>
              <a:buFontTx/>
              <a:buAutoNum type="arabicPeriod" startAt="4"/>
              <a:tabLst/>
              <a:defRPr/>
            </a:pP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增列 </a:t>
            </a:r>
            <a:r>
              <a:rPr kumimoji="1" lang="en-US" altLang="zh-TW"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特定建築物臨接道路之地方權管規定 </a:t>
            </a:r>
            <a:r>
              <a:rPr kumimoji="1" lang="en-US" altLang="zh-TW" sz="16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118</a:t>
            </a:r>
            <a:r>
              <a:rPr kumimoji="1" lang="en-US" altLang="zh-TW" sz="1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1" lang="en-US" altLang="zh-TW" sz="16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119</a:t>
            </a:r>
          </a:p>
          <a:p>
            <a:pPr marL="342900" marR="0" lvl="0" indent="-342900" algn="l" defTabSz="914400" rtl="0" eaLnBrk="1" fontAlgn="auto" latinLnBrk="0" hangingPunct="1">
              <a:lnSpc>
                <a:spcPct val="150000"/>
              </a:lnSpc>
              <a:spcBef>
                <a:spcPct val="0"/>
              </a:spcBef>
              <a:spcAft>
                <a:spcPts val="0"/>
              </a:spcAft>
              <a:buClrTx/>
              <a:buSzTx/>
              <a:buFontTx/>
              <a:buAutoNum type="arabicPeriod" startAt="4"/>
              <a:tabLst/>
              <a:defRPr/>
            </a:pP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增列 </a:t>
            </a:r>
            <a:r>
              <a:rPr kumimoji="1" lang="en-US" altLang="zh-TW"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夾層</a:t>
            </a:r>
            <a:r>
              <a:rPr kumimoji="1" lang="en-US" altLang="zh-TW"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挑高</a:t>
            </a:r>
            <a:r>
              <a:rPr kumimoji="1" lang="en-US" altLang="zh-TW"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挑空設計之地方權管規定 </a:t>
            </a:r>
            <a:r>
              <a:rPr kumimoji="1" lang="en-US" altLang="zh-TW" sz="16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164-1</a:t>
            </a:r>
          </a:p>
          <a:p>
            <a:pPr marL="342900" marR="0" lvl="0" indent="-342900" algn="l" defTabSz="914400" rtl="0" eaLnBrk="1" fontAlgn="auto" latinLnBrk="0" hangingPunct="1">
              <a:lnSpc>
                <a:spcPct val="150000"/>
              </a:lnSpc>
              <a:spcBef>
                <a:spcPct val="0"/>
              </a:spcBef>
              <a:spcAft>
                <a:spcPts val="0"/>
              </a:spcAft>
              <a:buClrTx/>
              <a:buSzTx/>
              <a:buFontTx/>
              <a:buAutoNum type="arabicPeriod" startAt="4"/>
              <a:tabLst/>
              <a:defRPr/>
            </a:pP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修正 </a:t>
            </a:r>
            <a:r>
              <a:rPr kumimoji="1" lang="en-US" altLang="zh-TW"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無障礙停車位設置數量之檢討方式</a:t>
            </a:r>
            <a:r>
              <a:rPr kumimoji="1" lang="en-US" altLang="zh-TW" sz="16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167-6</a:t>
            </a:r>
            <a:endParaRPr kumimoji="1" lang="en-US" altLang="zh-TW" sz="16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50000"/>
              </a:lnSpc>
              <a:spcBef>
                <a:spcPct val="0"/>
              </a:spcBef>
              <a:spcAft>
                <a:spcPts val="0"/>
              </a:spcAft>
              <a:buClrTx/>
              <a:buSzTx/>
              <a:buFontTx/>
              <a:buAutoNum type="arabicPeriod" startAt="4"/>
              <a:tabLst/>
              <a:defRPr/>
            </a:pP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修正 </a:t>
            </a:r>
            <a:r>
              <a:rPr kumimoji="1" lang="en-US" altLang="zh-TW"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有關高層建築物配管管材 </a:t>
            </a:r>
            <a:r>
              <a:rPr kumimoji="1" lang="en-US" altLang="zh-TW" sz="16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247</a:t>
            </a:r>
          </a:p>
          <a:p>
            <a:pPr marL="342900" marR="0" lvl="0" indent="-342900" algn="l" defTabSz="914400" rtl="0" eaLnBrk="1" fontAlgn="auto" latinLnBrk="0" hangingPunct="1">
              <a:lnSpc>
                <a:spcPct val="150000"/>
              </a:lnSpc>
              <a:spcBef>
                <a:spcPct val="0"/>
              </a:spcBef>
              <a:spcAft>
                <a:spcPts val="0"/>
              </a:spcAft>
              <a:buClrTx/>
              <a:buSzTx/>
              <a:buFontTx/>
              <a:buAutoNum type="arabicPeriod" startAt="4"/>
              <a:tabLst/>
              <a:defRPr/>
            </a:pP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增列 </a:t>
            </a:r>
            <a:r>
              <a:rPr kumimoji="1" lang="en-US" altLang="zh-TW"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山坡地基地減免退縮人行道之權責機關規定 </a:t>
            </a:r>
            <a:r>
              <a:rPr kumimoji="1" lang="en-US" altLang="zh-TW" sz="16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263</a:t>
            </a:r>
          </a:p>
          <a:p>
            <a:pPr marL="342900" marR="0" lvl="0" indent="-342900" algn="l" defTabSz="914400" rtl="0" eaLnBrk="1" fontAlgn="auto" latinLnBrk="0" hangingPunct="1">
              <a:lnSpc>
                <a:spcPct val="150000"/>
              </a:lnSpc>
              <a:spcBef>
                <a:spcPct val="0"/>
              </a:spcBef>
              <a:spcAft>
                <a:spcPts val="0"/>
              </a:spcAft>
              <a:buClrTx/>
              <a:buSzTx/>
              <a:buFontTx/>
              <a:buAutoNum type="arabicPeriod" startAt="4"/>
              <a:tabLst/>
              <a:defRPr/>
            </a:pP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修正 </a:t>
            </a:r>
            <a:r>
              <a:rPr kumimoji="1" lang="en-US" altLang="zh-TW"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工廠倉儲類建築物衛生設備附設數量之規定 </a:t>
            </a:r>
            <a:r>
              <a:rPr kumimoji="1" lang="en-US" altLang="zh-TW" sz="16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37</a:t>
            </a:r>
          </a:p>
          <a:p>
            <a:pPr marL="342900" marR="0" lvl="0" indent="-342900" algn="l" defTabSz="914400" rtl="0" eaLnBrk="1" fontAlgn="auto" latinLnBrk="0" hangingPunct="1">
              <a:lnSpc>
                <a:spcPct val="150000"/>
              </a:lnSpc>
              <a:spcBef>
                <a:spcPct val="0"/>
              </a:spcBef>
              <a:spcAft>
                <a:spcPts val="0"/>
              </a:spcAft>
              <a:buClrTx/>
              <a:buSzTx/>
              <a:buFontTx/>
              <a:buAutoNum type="arabicPeriod" startAt="4"/>
              <a:tabLst/>
              <a:defRPr/>
            </a:pP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增列 </a:t>
            </a:r>
            <a:r>
              <a:rPr kumimoji="1" lang="en-US" altLang="zh-TW"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有關液化石油氣供應設備空間 </a:t>
            </a:r>
            <a:r>
              <a:rPr kumimoji="1" lang="en-US" altLang="zh-TW" sz="1600" b="1"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78</a:t>
            </a:r>
          </a:p>
          <a:p>
            <a:pPr marL="342900" marR="0" lvl="0" indent="-342900" algn="l" defTabSz="914400" rtl="0" eaLnBrk="1" fontAlgn="auto" latinLnBrk="0" hangingPunct="1">
              <a:lnSpc>
                <a:spcPct val="150000"/>
              </a:lnSpc>
              <a:spcBef>
                <a:spcPct val="0"/>
              </a:spcBef>
              <a:spcAft>
                <a:spcPts val="0"/>
              </a:spcAft>
              <a:buClrTx/>
              <a:buSzTx/>
              <a:buFontTx/>
              <a:buAutoNum type="arabicPeriod" startAt="4"/>
              <a:tabLst/>
              <a:defRPr/>
            </a:pP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增訂 </a:t>
            </a:r>
            <a:r>
              <a:rPr kumimoji="1" lang="en-US" altLang="zh-TW"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16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建築物附設昇降機停電復歸就近樓層之規定 </a:t>
            </a:r>
            <a:r>
              <a:rPr kumimoji="1" lang="en-US" altLang="zh-TW" sz="16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110</a:t>
            </a:r>
            <a:endParaRPr kumimoji="1" lang="zh-TW" altLang="en-US" sz="16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cxnSp>
        <p:nvCxnSpPr>
          <p:cNvPr id="20" name="直線接點 19">
            <a:extLst>
              <a:ext uri="{FF2B5EF4-FFF2-40B4-BE49-F238E27FC236}">
                <a16:creationId xmlns:a16="http://schemas.microsoft.com/office/drawing/2014/main" id="{9C57F82A-F608-46B7-8785-F29DEAEFB415}"/>
              </a:ext>
            </a:extLst>
          </p:cNvPr>
          <p:cNvCxnSpPr>
            <a:cxnSpLocks/>
          </p:cNvCxnSpPr>
          <p:nvPr/>
        </p:nvCxnSpPr>
        <p:spPr>
          <a:xfrm>
            <a:off x="5107569" y="1458264"/>
            <a:ext cx="0" cy="361398"/>
          </a:xfrm>
          <a:prstGeom prst="line">
            <a:avLst/>
          </a:prstGeom>
          <a:ln w="152400">
            <a:solidFill>
              <a:schemeClr val="accent6">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2" name="直線接點 21">
            <a:extLst>
              <a:ext uri="{FF2B5EF4-FFF2-40B4-BE49-F238E27FC236}">
                <a16:creationId xmlns:a16="http://schemas.microsoft.com/office/drawing/2014/main" id="{B130CD26-666C-4555-9199-D87CF25B971E}"/>
              </a:ext>
            </a:extLst>
          </p:cNvPr>
          <p:cNvCxnSpPr>
            <a:cxnSpLocks/>
          </p:cNvCxnSpPr>
          <p:nvPr/>
        </p:nvCxnSpPr>
        <p:spPr>
          <a:xfrm>
            <a:off x="5104492" y="1882803"/>
            <a:ext cx="248" cy="3524084"/>
          </a:xfrm>
          <a:prstGeom prst="line">
            <a:avLst/>
          </a:prstGeom>
          <a:ln w="152400">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0" name="直線接點 29">
            <a:extLst>
              <a:ext uri="{FF2B5EF4-FFF2-40B4-BE49-F238E27FC236}">
                <a16:creationId xmlns:a16="http://schemas.microsoft.com/office/drawing/2014/main" id="{6C59D4DE-4AAF-43DD-AF92-4EF102091609}"/>
              </a:ext>
            </a:extLst>
          </p:cNvPr>
          <p:cNvCxnSpPr>
            <a:cxnSpLocks/>
          </p:cNvCxnSpPr>
          <p:nvPr/>
        </p:nvCxnSpPr>
        <p:spPr>
          <a:xfrm>
            <a:off x="5104492" y="5454595"/>
            <a:ext cx="0" cy="970059"/>
          </a:xfrm>
          <a:prstGeom prst="line">
            <a:avLst/>
          </a:prstGeom>
          <a:ln w="152400">
            <a:solidFill>
              <a:schemeClr val="accent6">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1" name="日期版面配置區 10">
            <a:extLst>
              <a:ext uri="{FF2B5EF4-FFF2-40B4-BE49-F238E27FC236}">
                <a16:creationId xmlns:a16="http://schemas.microsoft.com/office/drawing/2014/main" id="{011DC2AD-C419-53D0-94E3-6D470B134ACD}"/>
              </a:ext>
            </a:extLst>
          </p:cNvPr>
          <p:cNvSpPr>
            <a:spLocks noGrp="1"/>
          </p:cNvSpPr>
          <p:nvPr>
            <p:ph type="dt" sz="half" idx="10"/>
          </p:nvPr>
        </p:nvSpPr>
        <p:spPr/>
        <p:txBody>
          <a:bodyPr/>
          <a:lstStyle/>
          <a:p>
            <a:fld id="{DE310CBC-E8BD-46AF-97DC-7D043CF9102D}" type="datetime1">
              <a:rPr lang="zh-TW" altLang="en-US" smtClean="0"/>
              <a:t>2022/11/30</a:t>
            </a:fld>
            <a:endParaRPr lang="zh-TW" altLang="en-US"/>
          </a:p>
        </p:txBody>
      </p:sp>
      <p:sp>
        <p:nvSpPr>
          <p:cNvPr id="12" name="投影片編號版面配置區 11">
            <a:extLst>
              <a:ext uri="{FF2B5EF4-FFF2-40B4-BE49-F238E27FC236}">
                <a16:creationId xmlns:a16="http://schemas.microsoft.com/office/drawing/2014/main" id="{60C91192-B530-2CDF-7B11-B64D467A85C4}"/>
              </a:ext>
            </a:extLst>
          </p:cNvPr>
          <p:cNvSpPr>
            <a:spLocks noGrp="1"/>
          </p:cNvSpPr>
          <p:nvPr>
            <p:ph type="sldNum" sz="quarter" idx="12"/>
          </p:nvPr>
        </p:nvSpPr>
        <p:spPr>
          <a:xfrm>
            <a:off x="9119485" y="6356350"/>
            <a:ext cx="2743200" cy="365125"/>
          </a:xfrm>
        </p:spPr>
        <p:txBody>
          <a:bodyPr/>
          <a:lstStyle/>
          <a:p>
            <a:fld id="{D122B0B9-7B5A-4E7C-B90D-A0EA07B70D84}" type="slidenum">
              <a:rPr lang="zh-TW" altLang="en-US" smtClean="0"/>
              <a:pPr/>
              <a:t>2</a:t>
            </a:fld>
            <a:endParaRPr lang="zh-TW" altLang="en-US" dirty="0"/>
          </a:p>
        </p:txBody>
      </p:sp>
      <p:sp>
        <p:nvSpPr>
          <p:cNvPr id="8" name="文字方塊 7">
            <a:extLst>
              <a:ext uri="{FF2B5EF4-FFF2-40B4-BE49-F238E27FC236}">
                <a16:creationId xmlns:a16="http://schemas.microsoft.com/office/drawing/2014/main" id="{E012AA90-E78F-86AA-706C-2F6FE26B63BA}"/>
              </a:ext>
            </a:extLst>
          </p:cNvPr>
          <p:cNvSpPr txBox="1"/>
          <p:nvPr/>
        </p:nvSpPr>
        <p:spPr>
          <a:xfrm>
            <a:off x="-7951" y="1222839"/>
            <a:ext cx="3136539" cy="640753"/>
          </a:xfrm>
          <a:prstGeom prst="rect">
            <a:avLst/>
          </a:prstGeom>
          <a:solidFill>
            <a:schemeClr val="bg1">
              <a:lumMod val="50000"/>
              <a:alpha val="69804"/>
            </a:schemeClr>
          </a:solidFill>
        </p:spPr>
        <p:txBody>
          <a:bodyPr wrap="square">
            <a:spAutoFit/>
          </a:bodyPr>
          <a:lstStyle>
            <a:defPPr>
              <a:defRPr lang="zh-TW"/>
            </a:defPPr>
            <a:lvl1pPr algn="ctr" defTabSz="914309">
              <a:lnSpc>
                <a:spcPts val="4600"/>
              </a:lnSpc>
              <a:defRPr kumimoji="1" sz="320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algn="l"/>
            <a:r>
              <a:rPr lang="zh-TW" altLang="en-US" sz="2800" b="1" dirty="0">
                <a:solidFill>
                  <a:schemeClr val="bg1"/>
                </a:solidFill>
              </a:rPr>
              <a:t>近年</a:t>
            </a:r>
            <a:r>
              <a:rPr lang="zh-TW" altLang="en-US" sz="2800" b="1" dirty="0">
                <a:solidFill>
                  <a:srgbClr val="FF0000"/>
                </a:solidFill>
              </a:rPr>
              <a:t>已</a:t>
            </a:r>
            <a:r>
              <a:rPr lang="zh-TW" altLang="en-US" sz="2800" b="1" dirty="0">
                <a:solidFill>
                  <a:schemeClr val="bg1"/>
                </a:solidFill>
              </a:rPr>
              <a:t>新增修</a:t>
            </a:r>
          </a:p>
        </p:txBody>
      </p:sp>
      <p:sp>
        <p:nvSpPr>
          <p:cNvPr id="9" name="矩形 8">
            <a:extLst>
              <a:ext uri="{FF2B5EF4-FFF2-40B4-BE49-F238E27FC236}">
                <a16:creationId xmlns:a16="http://schemas.microsoft.com/office/drawing/2014/main" id="{960A0CD7-8B30-8FFC-8981-2482B79643D5}"/>
              </a:ext>
            </a:extLst>
          </p:cNvPr>
          <p:cNvSpPr/>
          <p:nvPr/>
        </p:nvSpPr>
        <p:spPr>
          <a:xfrm>
            <a:off x="0" y="1918673"/>
            <a:ext cx="3136539" cy="617220"/>
          </a:xfrm>
          <a:prstGeom prst="rect">
            <a:avLst/>
          </a:prstGeom>
          <a:solidFill>
            <a:schemeClr val="accent6">
              <a:lumMod val="20000"/>
              <a:lumOff val="80000"/>
            </a:schemeClr>
          </a:solidFill>
          <a:ln>
            <a:solidFill>
              <a:schemeClr val="bg1"/>
            </a:solidFill>
          </a:ln>
        </p:spPr>
        <p:txBody>
          <a:bodyPr wrap="square">
            <a:spAutoFit/>
          </a:bodyPr>
          <a:lstStyle/>
          <a:p>
            <a:pPr algn="r" defTabSz="914309">
              <a:lnSpc>
                <a:spcPts val="4600"/>
              </a:lnSpc>
              <a:defRPr/>
            </a:pPr>
            <a:r>
              <a:rPr kumimoji="1" lang="zh-TW" altLang="en-US" sz="24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建築技術規則</a:t>
            </a:r>
            <a:endParaRPr kumimoji="1" lang="en-US" altLang="zh-TW" sz="24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 name="文字方塊 12">
            <a:extLst>
              <a:ext uri="{FF2B5EF4-FFF2-40B4-BE49-F238E27FC236}">
                <a16:creationId xmlns:a16="http://schemas.microsoft.com/office/drawing/2014/main" id="{5F3E2D03-EB9B-C871-511B-CC0EFFD465DA}"/>
              </a:ext>
            </a:extLst>
          </p:cNvPr>
          <p:cNvSpPr txBox="1"/>
          <p:nvPr/>
        </p:nvSpPr>
        <p:spPr>
          <a:xfrm>
            <a:off x="-7952" y="2590974"/>
            <a:ext cx="3136539" cy="617220"/>
          </a:xfrm>
          <a:prstGeom prst="rect">
            <a:avLst/>
          </a:prstGeom>
          <a:solidFill>
            <a:schemeClr val="bg2"/>
          </a:solidFill>
          <a:ln>
            <a:noFill/>
          </a:ln>
        </p:spPr>
        <p:txBody>
          <a:bodyPr wrap="square">
            <a:spAutoFit/>
          </a:bodyPr>
          <a:lstStyle/>
          <a:p>
            <a:pPr algn="r" defTabSz="914309">
              <a:lnSpc>
                <a:spcPts val="4600"/>
              </a:lnSpc>
              <a:defRPr/>
            </a:pPr>
            <a:r>
              <a:rPr kumimoji="1" lang="zh-TW" altLang="en-US"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                他</a:t>
            </a:r>
            <a:endParaRPr kumimoji="1" lang="en-US" altLang="zh-TW"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4" name="文字方塊 13">
            <a:extLst>
              <a:ext uri="{FF2B5EF4-FFF2-40B4-BE49-F238E27FC236}">
                <a16:creationId xmlns:a16="http://schemas.microsoft.com/office/drawing/2014/main" id="{84FB48E0-867A-3BA2-B772-ABFAE1BD80AB}"/>
              </a:ext>
            </a:extLst>
          </p:cNvPr>
          <p:cNvSpPr txBox="1"/>
          <p:nvPr/>
        </p:nvSpPr>
        <p:spPr>
          <a:xfrm>
            <a:off x="0" y="3263275"/>
            <a:ext cx="3136539" cy="617220"/>
          </a:xfrm>
          <a:prstGeom prst="rect">
            <a:avLst/>
          </a:prstGeom>
          <a:solidFill>
            <a:schemeClr val="bg2">
              <a:alpha val="69804"/>
            </a:schemeClr>
          </a:solidFill>
        </p:spPr>
        <p:txBody>
          <a:bodyPr wrap="square">
            <a:spAutoFit/>
          </a:bodyPr>
          <a:lstStyle>
            <a:defPPr>
              <a:defRPr lang="zh-TW"/>
            </a:defPPr>
            <a:lvl1pPr algn="ctr" defTabSz="914309">
              <a:lnSpc>
                <a:spcPts val="4600"/>
              </a:lnSpc>
              <a:defRPr kumimoji="1" sz="320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algn="l"/>
            <a:r>
              <a:rPr lang="zh-TW" altLang="en-US" sz="2800" b="1" dirty="0">
                <a:solidFill>
                  <a:schemeClr val="bg1"/>
                </a:solidFill>
              </a:rPr>
              <a:t>未來計畫增修</a:t>
            </a:r>
          </a:p>
        </p:txBody>
      </p:sp>
      <p:sp>
        <p:nvSpPr>
          <p:cNvPr id="17" name="矩形 16">
            <a:extLst>
              <a:ext uri="{FF2B5EF4-FFF2-40B4-BE49-F238E27FC236}">
                <a16:creationId xmlns:a16="http://schemas.microsoft.com/office/drawing/2014/main" id="{B79AA525-33CB-6290-9FD6-CE7943ECC227}"/>
              </a:ext>
            </a:extLst>
          </p:cNvPr>
          <p:cNvSpPr/>
          <p:nvPr/>
        </p:nvSpPr>
        <p:spPr>
          <a:xfrm>
            <a:off x="0" y="3927287"/>
            <a:ext cx="3136539" cy="617220"/>
          </a:xfrm>
          <a:prstGeom prst="rect">
            <a:avLst/>
          </a:prstGeom>
          <a:solidFill>
            <a:schemeClr val="bg2"/>
          </a:solidFill>
          <a:ln>
            <a:solidFill>
              <a:schemeClr val="bg1"/>
            </a:solidFill>
          </a:ln>
        </p:spPr>
        <p:txBody>
          <a:bodyPr wrap="square">
            <a:spAutoFit/>
          </a:bodyPr>
          <a:lstStyle/>
          <a:p>
            <a:pPr algn="r" defTabSz="914309">
              <a:lnSpc>
                <a:spcPts val="4600"/>
              </a:lnSpc>
              <a:defRPr/>
            </a:pPr>
            <a:r>
              <a:rPr kumimoji="1" lang="zh-TW" altLang="en-US"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規則 </a:t>
            </a:r>
            <a:r>
              <a:rPr kumimoji="1" lang="en-US" altLang="zh-TW"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規範</a:t>
            </a:r>
            <a:endParaRPr kumimoji="1" lang="en-US" altLang="zh-TW"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9" name="矩形 18">
            <a:extLst>
              <a:ext uri="{FF2B5EF4-FFF2-40B4-BE49-F238E27FC236}">
                <a16:creationId xmlns:a16="http://schemas.microsoft.com/office/drawing/2014/main" id="{1F2A602D-93DD-EC52-25D7-E9679DD8F65B}"/>
              </a:ext>
            </a:extLst>
          </p:cNvPr>
          <p:cNvSpPr/>
          <p:nvPr/>
        </p:nvSpPr>
        <p:spPr>
          <a:xfrm>
            <a:off x="0" y="4599588"/>
            <a:ext cx="3136539" cy="617220"/>
          </a:xfrm>
          <a:prstGeom prst="rect">
            <a:avLst/>
          </a:prstGeom>
          <a:solidFill>
            <a:schemeClr val="bg2"/>
          </a:solidFill>
          <a:ln>
            <a:solidFill>
              <a:schemeClr val="bg1"/>
            </a:solidFill>
          </a:ln>
        </p:spPr>
        <p:txBody>
          <a:bodyPr wrap="square">
            <a:spAutoFit/>
          </a:bodyPr>
          <a:lstStyle/>
          <a:p>
            <a:pPr algn="r" defTabSz="914309">
              <a:lnSpc>
                <a:spcPts val="4600"/>
              </a:lnSpc>
              <a:defRPr/>
            </a:pPr>
            <a:r>
              <a:rPr kumimoji="1" lang="zh-TW" altLang="en-US"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            他</a:t>
            </a:r>
            <a:endParaRPr kumimoji="1" lang="en-US" altLang="zh-TW"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75499538"/>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5B36070-42F6-9646-DC5A-FF585BEC76D9}"/>
              </a:ext>
            </a:extLst>
          </p:cNvPr>
          <p:cNvSpPr/>
          <p:nvPr/>
        </p:nvSpPr>
        <p:spPr>
          <a:xfrm>
            <a:off x="0" y="0"/>
            <a:ext cx="3578142"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6" name="日期版面配置區 5">
            <a:extLst>
              <a:ext uri="{FF2B5EF4-FFF2-40B4-BE49-F238E27FC236}">
                <a16:creationId xmlns:a16="http://schemas.microsoft.com/office/drawing/2014/main" id="{C282DACC-85BB-DDFB-E987-7A66E7D17B4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F9E7FB3-7F69-49FD-8506-7CE397A35E91}" type="datetime1">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2022/11/30</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pic>
        <p:nvPicPr>
          <p:cNvPr id="7" name="圖片 6">
            <a:extLst>
              <a:ext uri="{FF2B5EF4-FFF2-40B4-BE49-F238E27FC236}">
                <a16:creationId xmlns:a16="http://schemas.microsoft.com/office/drawing/2014/main" id="{CFA6780F-9AAE-3B87-0CC6-4D4B6EEF0016}"/>
              </a:ext>
            </a:extLst>
          </p:cNvPr>
          <p:cNvPicPr>
            <a:picLocks noChangeAspect="1"/>
          </p:cNvPicPr>
          <p:nvPr/>
        </p:nvPicPr>
        <p:blipFill rotWithShape="1">
          <a:blip r:embed="rId2"/>
          <a:srcRect l="24653" t="17831" r="44891" b="5275"/>
          <a:stretch/>
        </p:blipFill>
        <p:spPr>
          <a:xfrm>
            <a:off x="7730959" y="495554"/>
            <a:ext cx="4214466" cy="5985165"/>
          </a:xfrm>
          <a:prstGeom prst="rect">
            <a:avLst/>
          </a:prstGeom>
        </p:spPr>
      </p:pic>
      <p:sp>
        <p:nvSpPr>
          <p:cNvPr id="9" name="文字方塊 8">
            <a:extLst>
              <a:ext uri="{FF2B5EF4-FFF2-40B4-BE49-F238E27FC236}">
                <a16:creationId xmlns:a16="http://schemas.microsoft.com/office/drawing/2014/main" id="{C99D7789-DAE4-60F3-B29E-C65CFDCF2B00}"/>
              </a:ext>
            </a:extLst>
          </p:cNvPr>
          <p:cNvSpPr txBox="1"/>
          <p:nvPr/>
        </p:nvSpPr>
        <p:spPr>
          <a:xfrm>
            <a:off x="3725552" y="614735"/>
            <a:ext cx="3858000" cy="261610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公寓大廈管理條例</a:t>
            </a:r>
            <a:endParaRPr kumimoji="0" lang="en-US" altLang="zh-TW" sz="2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第 </a:t>
            </a: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7 </a:t>
            </a: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條</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公寓大廈基礎、主要樑柱、承重牆壁、</a:t>
            </a:r>
            <a:r>
              <a:rPr kumimoji="0" lang="zh-TW" altLang="en-US" sz="1600" b="0"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樓地板</a:t>
            </a:r>
            <a:r>
              <a:rPr kumimoji="0" lang="zh-TW" altLang="en-US"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及屋頂之構造為公寓大廈</a:t>
            </a:r>
            <a:r>
              <a:rPr kumimoji="0" lang="zh-TW" altLang="en-US" sz="1600" b="0"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共用部分</a:t>
            </a:r>
            <a:r>
              <a:rPr kumimoji="0" lang="zh-TW" altLang="en-US"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en-US" altLang="zh-TW"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第 </a:t>
            </a: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11 </a:t>
            </a: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條</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0"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共用部分</a:t>
            </a:r>
            <a:r>
              <a:rPr kumimoji="0" lang="zh-TW" altLang="en-US"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及其相關設施之</a:t>
            </a:r>
            <a:r>
              <a:rPr kumimoji="0" lang="zh-TW" altLang="en-US" sz="1600" b="0"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拆除</a:t>
            </a:r>
            <a:r>
              <a:rPr kumimoji="0" lang="zh-TW" altLang="en-US"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、重大修繕或</a:t>
            </a:r>
            <a:r>
              <a:rPr kumimoji="0" lang="zh-TW" altLang="en-US" sz="1600" b="0"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改良</a:t>
            </a:r>
            <a:r>
              <a:rPr kumimoji="0" lang="zh-TW" altLang="en-US"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，應依</a:t>
            </a:r>
            <a:r>
              <a:rPr kumimoji="0" lang="zh-TW" altLang="en-US" sz="1600" b="0"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區分所有權人會議之決議</a:t>
            </a:r>
            <a:r>
              <a:rPr kumimoji="0" lang="zh-TW" altLang="en-US"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為之。</a:t>
            </a:r>
          </a:p>
        </p:txBody>
      </p:sp>
      <p:sp>
        <p:nvSpPr>
          <p:cNvPr id="11" name="文字方塊 10">
            <a:extLst>
              <a:ext uri="{FF2B5EF4-FFF2-40B4-BE49-F238E27FC236}">
                <a16:creationId xmlns:a16="http://schemas.microsoft.com/office/drawing/2014/main" id="{2B08D571-E8FE-91A2-DAE5-C72B5DBC3ABB}"/>
              </a:ext>
            </a:extLst>
          </p:cNvPr>
          <p:cNvSpPr txBox="1"/>
          <p:nvPr/>
        </p:nvSpPr>
        <p:spPr>
          <a:xfrm>
            <a:off x="3725551" y="3230836"/>
            <a:ext cx="3858002" cy="310854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身心障礙者權益保障法</a:t>
            </a:r>
            <a:endParaRPr kumimoji="0" lang="en-US" altLang="zh-TW" sz="2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第 </a:t>
            </a: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57 </a:t>
            </a: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條</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0"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公共建築物</a:t>
            </a:r>
            <a:r>
              <a:rPr kumimoji="0" lang="zh-TW" altLang="en-US"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及活動場所應於其室外通路、</a:t>
            </a:r>
            <a:r>
              <a:rPr kumimoji="0" lang="zh-TW" altLang="en-US" sz="1600" b="0"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升降設備</a:t>
            </a:r>
            <a:r>
              <a:rPr kumimoji="0" lang="zh-TW" altLang="en-US"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等必要處設置無障礙設備及設施。</a:t>
            </a:r>
            <a:endParaRPr kumimoji="0" lang="en-US" altLang="zh-TW"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不符合前項規定者，各級目的事業主管機關應令其所有權人負責人</a:t>
            </a:r>
            <a:r>
              <a:rPr kumimoji="0" lang="zh-TW" altLang="en-US" sz="1600" b="0" i="0" u="sng"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限期改善</a:t>
            </a:r>
            <a:r>
              <a:rPr kumimoji="0" lang="zh-TW" altLang="en-US"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第 </a:t>
            </a:r>
            <a:r>
              <a:rPr kumimoji="0" lang="en-US" altLang="zh-TW"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88 </a:t>
            </a: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條</a:t>
            </a:r>
            <a:endParaRPr kumimoji="0" lang="en-US" altLang="zh-TW"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違反第五十七條第三項規定者，各級目的事業主管機關得勒令停止使用，按次處罰，停止供水供電或封閉、強制拆除。</a:t>
            </a:r>
          </a:p>
        </p:txBody>
      </p:sp>
      <p:sp>
        <p:nvSpPr>
          <p:cNvPr id="12" name="投影片編號版面配置區 11">
            <a:extLst>
              <a:ext uri="{FF2B5EF4-FFF2-40B4-BE49-F238E27FC236}">
                <a16:creationId xmlns:a16="http://schemas.microsoft.com/office/drawing/2014/main" id="{8AE620C2-6F0B-5EE9-9C4E-21767F2900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2B0B9-7B5A-4E7C-B90D-A0EA07B70D84}"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3" name="Google Shape;226;p35">
            <a:extLst>
              <a:ext uri="{FF2B5EF4-FFF2-40B4-BE49-F238E27FC236}">
                <a16:creationId xmlns:a16="http://schemas.microsoft.com/office/drawing/2014/main" id="{53722B40-5A68-ADCD-B31F-643C2DA8F938}"/>
              </a:ext>
            </a:extLst>
          </p:cNvPr>
          <p:cNvSpPr txBox="1">
            <a:spLocks/>
          </p:cNvSpPr>
          <p:nvPr/>
        </p:nvSpPr>
        <p:spPr>
          <a:xfrm flipH="1">
            <a:off x="0" y="2355427"/>
            <a:ext cx="3858000" cy="214714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Encode Sans Semi Condensed"/>
              <a:buNone/>
              <a:defRPr sz="10666" b="1" i="0" u="none" strike="noStrike" cap="none">
                <a:solidFill>
                  <a:schemeClr val="dk1"/>
                </a:solidFill>
                <a:latin typeface="Encode Sans Semi Condensed"/>
                <a:ea typeface="Encode Sans Semi Condensed"/>
                <a:cs typeface="Encode Sans Semi Condensed"/>
                <a:sym typeface="Encode Sans Semi Condensed"/>
              </a:defRPr>
            </a:lvl1pPr>
            <a:lvl2pPr marR="0" lvl="1"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2pPr>
            <a:lvl3pPr marR="0" lvl="2"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3pPr>
            <a:lvl4pPr marR="0" lvl="3"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4pPr>
            <a:lvl5pPr marR="0" lvl="4"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5pPr>
            <a:lvl6pPr marR="0" lvl="5"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6pPr>
            <a:lvl7pPr marR="0" lvl="6"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7pPr>
            <a:lvl8pPr marR="0" lvl="7"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8pPr>
            <a:lvl9pPr marR="0" lvl="8"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9pPr>
          </a:lstStyle>
          <a:p>
            <a:pPr marL="0" marR="0" lvl="0" indent="0" algn="ctr" defTabSz="914400" rtl="0" eaLnBrk="1" fontAlgn="auto" latinLnBrk="0" hangingPunct="1">
              <a:lnSpc>
                <a:spcPct val="100000"/>
              </a:lnSpc>
              <a:spcBef>
                <a:spcPts val="0"/>
              </a:spcBef>
              <a:spcAft>
                <a:spcPts val="0"/>
              </a:spcAft>
              <a:buClr>
                <a:srgbClr val="192E40"/>
              </a:buClr>
              <a:buSzPts val="3000"/>
              <a:buFont typeface="Encode Sans Semi Condensed"/>
              <a:buNone/>
              <a:tabLst/>
              <a:defRPr/>
            </a:pPr>
            <a:r>
              <a:rPr kumimoji="0" lang="en-US" altLang="zh-TW" sz="10666" b="1" i="0" u="none" strike="noStrike" kern="0" cap="none" spc="0" normalizeH="0" baseline="0" noProof="0" dirty="0">
                <a:ln>
                  <a:noFill/>
                </a:ln>
                <a:solidFill>
                  <a:prstClr val="white"/>
                </a:solidFill>
                <a:effectLst/>
                <a:uLnTx/>
                <a:uFillTx/>
                <a:latin typeface="Encode Sans Semi Condensed"/>
                <a:sym typeface="Encode Sans Semi Condensed"/>
              </a:rPr>
              <a:t>01</a:t>
            </a:r>
            <a:br>
              <a:rPr kumimoji="0" lang="zh-TW" altLang="en-US" sz="10666" b="1" i="0" u="none" strike="noStrike" kern="0" cap="none" spc="0" normalizeH="0" baseline="0" noProof="0" dirty="0">
                <a:ln>
                  <a:noFill/>
                </a:ln>
                <a:solidFill>
                  <a:prstClr val="white"/>
                </a:solidFill>
                <a:effectLst/>
                <a:uLnTx/>
                <a:uFillTx/>
                <a:latin typeface="Encode Sans Semi Condensed"/>
                <a:sym typeface="Encode Sans Semi Condensed"/>
              </a:rPr>
            </a:br>
            <a:r>
              <a:rPr kumimoji="0" lang="zh-TW" altLang="en-US" sz="3600" b="1" i="0" u="none" strike="noStrike" kern="0" cap="none" spc="0" normalizeH="0" baseline="0" noProof="0" dirty="0">
                <a:ln>
                  <a:noFill/>
                </a:ln>
                <a:solidFill>
                  <a:prstClr val="white"/>
                </a:solidFill>
                <a:effectLst/>
                <a:uLnTx/>
                <a:uFillTx/>
                <a:latin typeface="Encode Sans Semi Condensed"/>
                <a:sym typeface="Encode Sans Semi Condensed"/>
              </a:rPr>
              <a:t>有關</a:t>
            </a:r>
            <a:r>
              <a:rPr kumimoji="0" lang="en-US" altLang="zh-TW" sz="3600" b="1" i="0" u="none" strike="noStrike" kern="0" cap="none" spc="0" normalizeH="0" baseline="0" noProof="0" dirty="0">
                <a:ln>
                  <a:noFill/>
                </a:ln>
                <a:solidFill>
                  <a:prstClr val="white"/>
                </a:solidFill>
                <a:effectLst/>
                <a:uLnTx/>
                <a:uFillTx/>
                <a:latin typeface="Encode Sans Semi Condensed"/>
                <a:sym typeface="Encode Sans Semi Condensed"/>
              </a:rPr>
              <a:t>B2</a:t>
            </a:r>
            <a:r>
              <a:rPr kumimoji="0" lang="zh-TW" altLang="en-US" sz="3600" b="1" i="0" u="none" strike="noStrike" kern="0" cap="none" spc="0" normalizeH="0" baseline="0" noProof="0" dirty="0">
                <a:ln>
                  <a:noFill/>
                </a:ln>
                <a:solidFill>
                  <a:prstClr val="white"/>
                </a:solidFill>
                <a:effectLst/>
                <a:uLnTx/>
                <a:uFillTx/>
                <a:latin typeface="Encode Sans Semi Condensed"/>
                <a:sym typeface="Encode Sans Semi Condensed"/>
              </a:rPr>
              <a:t>類建物</a:t>
            </a:r>
            <a:endParaRPr kumimoji="0" lang="en-US" altLang="zh-TW" sz="3600" b="1" i="0" u="none" strike="noStrike" kern="0" cap="none" spc="0" normalizeH="0" baseline="0" noProof="0" dirty="0">
              <a:ln>
                <a:noFill/>
              </a:ln>
              <a:solidFill>
                <a:prstClr val="white"/>
              </a:solidFill>
              <a:effectLst/>
              <a:uLnTx/>
              <a:uFillTx/>
              <a:latin typeface="Encode Sans Semi Condensed"/>
              <a:sym typeface="Encode Sans Semi Condensed"/>
            </a:endParaRPr>
          </a:p>
          <a:p>
            <a:pPr marL="0" marR="0" lvl="0" indent="0" algn="ctr" defTabSz="914400" rtl="0" eaLnBrk="1" fontAlgn="auto" latinLnBrk="0" hangingPunct="1">
              <a:lnSpc>
                <a:spcPct val="100000"/>
              </a:lnSpc>
              <a:spcBef>
                <a:spcPts val="0"/>
              </a:spcBef>
              <a:spcAft>
                <a:spcPts val="0"/>
              </a:spcAft>
              <a:buClr>
                <a:srgbClr val="192E40"/>
              </a:buClr>
              <a:buSzPts val="3000"/>
              <a:buFont typeface="Encode Sans Semi Condensed"/>
              <a:buNone/>
              <a:tabLst/>
              <a:defRPr/>
            </a:pPr>
            <a:r>
              <a:rPr kumimoji="0" lang="zh-TW" altLang="en-US" sz="3600" b="1" i="0" u="none" strike="noStrike" kern="0" cap="none" spc="0" normalizeH="0" baseline="0" noProof="0" dirty="0">
                <a:ln>
                  <a:noFill/>
                </a:ln>
                <a:solidFill>
                  <a:prstClr val="white"/>
                </a:solidFill>
                <a:effectLst/>
                <a:uLnTx/>
                <a:uFillTx/>
                <a:latin typeface="Encode Sans Semi Condensed"/>
                <a:sym typeface="Encode Sans Semi Condensed"/>
              </a:rPr>
              <a:t>增設昇降設備</a:t>
            </a:r>
            <a:endParaRPr kumimoji="0" lang="en-US" altLang="zh-TW" sz="3600" b="1" i="0" u="none" strike="noStrike" kern="0" cap="none" spc="0" normalizeH="0" baseline="0" noProof="0" dirty="0">
              <a:ln>
                <a:noFill/>
              </a:ln>
              <a:solidFill>
                <a:prstClr val="white"/>
              </a:solidFill>
              <a:effectLst/>
              <a:uLnTx/>
              <a:uFillTx/>
              <a:latin typeface="Encode Sans Semi Condensed"/>
              <a:sym typeface="Encode Sans Semi Condensed"/>
            </a:endParaRPr>
          </a:p>
        </p:txBody>
      </p:sp>
    </p:spTree>
    <p:extLst>
      <p:ext uri="{BB962C8B-B14F-4D97-AF65-F5344CB8AC3E}">
        <p14:creationId xmlns:p14="http://schemas.microsoft.com/office/powerpoint/2010/main" val="504642643"/>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21</a:t>
            </a:fld>
            <a:endPar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endParaRPr>
          </a:p>
        </p:txBody>
      </p:sp>
      <p:sp>
        <p:nvSpPr>
          <p:cNvPr id="8" name="Google Shape;226;p35">
            <a:extLst>
              <a:ext uri="{FF2B5EF4-FFF2-40B4-BE49-F238E27FC236}">
                <a16:creationId xmlns:a16="http://schemas.microsoft.com/office/drawing/2014/main" id="{A99BBAD7-FB78-717A-1973-68C51D087919}"/>
              </a:ext>
            </a:extLst>
          </p:cNvPr>
          <p:cNvSpPr txBox="1">
            <a:spLocks noGrp="1"/>
          </p:cNvSpPr>
          <p:nvPr>
            <p:ph type="title" idx="2"/>
          </p:nvPr>
        </p:nvSpPr>
        <p:spPr>
          <a:xfrm flipH="1">
            <a:off x="0" y="2355427"/>
            <a:ext cx="3858000" cy="2147145"/>
          </a:xfrm>
          <a:prstGeom prst="rect">
            <a:avLst/>
          </a:prstGeom>
        </p:spPr>
        <p:txBody>
          <a:bodyPr spcFirstLastPara="1" wrap="square" lIns="121900" tIns="121900" rIns="121900" bIns="121900" anchor="ctr" anchorCtr="0">
            <a:noAutofit/>
          </a:bodyPr>
          <a:lstStyle/>
          <a:p>
            <a:r>
              <a:rPr lang="en" dirty="0"/>
              <a:t>02</a:t>
            </a:r>
            <a:br>
              <a:rPr lang="en" dirty="0"/>
            </a:br>
            <a:r>
              <a:rPr lang="zh-TW" altLang="en-US" sz="3600" dirty="0"/>
              <a:t>有關防滑設計</a:t>
            </a:r>
            <a:endParaRPr dirty="0"/>
          </a:p>
        </p:txBody>
      </p:sp>
      <p:sp>
        <p:nvSpPr>
          <p:cNvPr id="4" name="文字方塊 3">
            <a:extLst>
              <a:ext uri="{FF2B5EF4-FFF2-40B4-BE49-F238E27FC236}">
                <a16:creationId xmlns:a16="http://schemas.microsoft.com/office/drawing/2014/main" id="{22E76A45-97AD-37B6-9A04-13A5EA5301C8}"/>
              </a:ext>
            </a:extLst>
          </p:cNvPr>
          <p:cNvSpPr txBox="1"/>
          <p:nvPr/>
        </p:nvSpPr>
        <p:spPr>
          <a:xfrm>
            <a:off x="4193309" y="1211698"/>
            <a:ext cx="7804727" cy="432426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3100" b="1"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111.8.17</a:t>
            </a:r>
            <a:r>
              <a:rPr kumimoji="0" lang="zh-TW" altLang="zh-TW" sz="3100" b="1"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台內營字第</a:t>
            </a:r>
            <a:r>
              <a:rPr kumimoji="0" lang="en-US" altLang="zh-TW" sz="3100" b="1"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1110815148</a:t>
            </a:r>
            <a:r>
              <a:rPr kumimoji="0" lang="zh-TW" altLang="zh-TW" sz="3100" b="1"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號函</a:t>
            </a:r>
          </a:p>
          <a:p>
            <a:pPr marL="457200" marR="0" lvl="0" indent="-457200" algn="l" defTabSz="914400" rtl="0" eaLnBrk="1" fontAlgn="auto" latinLnBrk="0" hangingPunct="1">
              <a:lnSpc>
                <a:spcPct val="100000"/>
              </a:lnSpc>
              <a:spcBef>
                <a:spcPts val="0"/>
              </a:spcBef>
              <a:spcAft>
                <a:spcPts val="0"/>
              </a:spcAft>
              <a:buClrTx/>
              <a:buSzTx/>
              <a:buFontTx/>
              <a:buNone/>
              <a:tabLst/>
              <a:defRPr/>
            </a:pPr>
            <a:endParaRPr kumimoji="0" lang="en-US" altLang="zh-TW" sz="24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zh-TW" altLang="zh-TW" sz="22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說明：</a:t>
            </a:r>
          </a:p>
          <a:p>
            <a:pPr marL="457200" marR="0" lvl="0" indent="-304800" algn="l" defTabSz="914400" rtl="0" eaLnBrk="1" fontAlgn="auto" latinLnBrk="0" hangingPunct="1">
              <a:lnSpc>
                <a:spcPct val="100000"/>
              </a:lnSpc>
              <a:spcBef>
                <a:spcPts val="0"/>
              </a:spcBef>
              <a:spcAft>
                <a:spcPts val="0"/>
              </a:spcAft>
              <a:buClrTx/>
              <a:buSzTx/>
              <a:buFontTx/>
              <a:buNone/>
              <a:tabLst/>
              <a:defRPr/>
            </a:pP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一、依據行政院公共工程委員會</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110</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年</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12</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月</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20</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日工程企字第</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1100102048</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號函及本部營建署</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111</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年</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6</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月</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29</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日召開「建築物地坪面磚防滑係數或等級指導原則」草案研商會議結論辦理。</a:t>
            </a:r>
          </a:p>
          <a:p>
            <a:pPr marL="457200" marR="0" lvl="0" indent="-304800" algn="l" defTabSz="914400" rtl="0" eaLnBrk="1" fontAlgn="auto" latinLnBrk="0" hangingPunct="1">
              <a:lnSpc>
                <a:spcPct val="100000"/>
              </a:lnSpc>
              <a:spcBef>
                <a:spcPts val="0"/>
              </a:spcBef>
              <a:spcAft>
                <a:spcPts val="0"/>
              </a:spcAft>
              <a:buClrTx/>
              <a:buSzTx/>
              <a:buFontTx/>
              <a:buNone/>
              <a:tabLst/>
              <a:defRPr/>
            </a:pP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二、旨揭指導原則屬於行政程序法第</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6</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章所規定之</a:t>
            </a:r>
            <a:r>
              <a:rPr kumimoji="0" lang="zh-TW" altLang="zh-TW" sz="2200" b="1" i="0" u="none" strike="noStrike" kern="1200" cap="none" spc="30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行政指導</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，各地方政府</a:t>
            </a:r>
            <a:r>
              <a:rPr kumimoji="0" lang="zh-TW" altLang="zh-TW" sz="22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可</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參考指導原則並考量當地環境氣候，</a:t>
            </a:r>
            <a:r>
              <a:rPr kumimoji="0" lang="zh-TW" altLang="zh-TW" sz="22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自行訂定</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因地制宜的防滑規定；公共工程亦可視個案需求，參考指導原則將防滑係數或等級納入</a:t>
            </a:r>
            <a:r>
              <a:rPr kumimoji="0" lang="zh-TW" altLang="zh-TW" sz="22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契約</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要求。</a:t>
            </a:r>
          </a:p>
        </p:txBody>
      </p:sp>
    </p:spTree>
    <p:extLst>
      <p:ext uri="{BB962C8B-B14F-4D97-AF65-F5344CB8AC3E}">
        <p14:creationId xmlns:p14="http://schemas.microsoft.com/office/powerpoint/2010/main" val="3224594906"/>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22</a:t>
            </a:fld>
            <a:endPar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endParaRPr>
          </a:p>
        </p:txBody>
      </p:sp>
      <p:sp>
        <p:nvSpPr>
          <p:cNvPr id="4" name="文字方塊 3">
            <a:extLst>
              <a:ext uri="{FF2B5EF4-FFF2-40B4-BE49-F238E27FC236}">
                <a16:creationId xmlns:a16="http://schemas.microsoft.com/office/drawing/2014/main" id="{F113F59E-AA46-3CF0-8E12-A5EF0EAD7ABB}"/>
              </a:ext>
            </a:extLst>
          </p:cNvPr>
          <p:cNvSpPr txBox="1"/>
          <p:nvPr/>
        </p:nvSpPr>
        <p:spPr>
          <a:xfrm>
            <a:off x="4174836" y="606537"/>
            <a:ext cx="7601528" cy="48320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建築物地坪面磚防滑係數或等級指導原則</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一</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 為提升建築物地坪面磚防滑性能，就中華民國國家標準訂有試驗法之地坪面磚提供防滑係數或等級建議，作為相關業者及民眾選用之參考。因地坪建材種類多元，</a:t>
            </a:r>
            <a:r>
              <a:rPr kumimoji="0" lang="zh-TW" altLang="en-US" sz="2000" b="0" i="0" u="none" strike="noStrike" kern="1200" cap="none" spc="30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非屬本指導原則明列之建材，自無本指導原則之適用</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0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二</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 地坪面磚之防滑性能，其試驗法依下列規定：</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一</a:t>
            </a:r>
            <a:r>
              <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 </a:t>
            </a:r>
            <a:r>
              <a:rPr kumimoji="0" lang="zh-TW" altLang="en-US" sz="2000" b="0" i="0" u="none" strike="noStrike" kern="1200" cap="none" spc="30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陶瓷面磚</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2000" b="0" i="0" u="none" strike="noStrike" kern="1200" cap="none" spc="30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陶瓷馬賽克地磚</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採用中華民國國家標準</a:t>
            </a:r>
            <a:endPar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      </a:t>
            </a:r>
            <a:r>
              <a:rPr kumimoji="0" lang="en-US" altLang="zh-TW" sz="20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CNS3299-12</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「陶瓷</a:t>
            </a:r>
            <a:r>
              <a:rPr kumimoji="0" lang="zh-TW" altLang="en-US" sz="20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面磚試驗法</a:t>
            </a:r>
            <a:r>
              <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第</a:t>
            </a:r>
            <a:r>
              <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12 </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部：防滑性</a:t>
            </a:r>
            <a:endPar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      試驗法」</a:t>
            </a:r>
            <a:r>
              <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以下簡稱</a:t>
            </a:r>
            <a:r>
              <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CNS3299-12)</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進行試驗。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二</a:t>
            </a:r>
            <a:r>
              <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 </a:t>
            </a:r>
            <a:r>
              <a:rPr kumimoji="0" lang="zh-TW" altLang="en-US" sz="2000" b="0" i="0" u="none" strike="noStrike" kern="1200" cap="none" spc="30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行道磚、導盲磚、階梯磚、馬賽克地磚、混凝土磚</a:t>
            </a:r>
            <a:endParaRPr kumimoji="0" lang="en-US" altLang="zh-TW" sz="2000" b="0" i="0" u="none" strike="noStrike" kern="1200" cap="none" spc="30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     （不包括陶瓷面磚、陶瓷馬賽克地磚）採用中華民國</a:t>
            </a:r>
            <a:endPar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      國家標準</a:t>
            </a:r>
            <a:r>
              <a:rPr kumimoji="0" lang="en-US" altLang="zh-TW" sz="20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CNS16106</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「人行</a:t>
            </a:r>
            <a:r>
              <a:rPr kumimoji="0" lang="zh-TW" altLang="en-US" sz="20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面磚</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防滑性</a:t>
            </a:r>
            <a:r>
              <a:rPr kumimoji="0" lang="zh-TW" altLang="en-US" sz="20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試驗法</a:t>
            </a:r>
            <a:r>
              <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濕</a:t>
            </a:r>
            <a:endPar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      式擺錘法」</a:t>
            </a:r>
            <a:r>
              <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以下簡稱</a:t>
            </a:r>
            <a:r>
              <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CNS16106)</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進行試驗。</a:t>
            </a:r>
          </a:p>
        </p:txBody>
      </p:sp>
      <p:sp>
        <p:nvSpPr>
          <p:cNvPr id="10" name="Google Shape;226;p35">
            <a:extLst>
              <a:ext uri="{FF2B5EF4-FFF2-40B4-BE49-F238E27FC236}">
                <a16:creationId xmlns:a16="http://schemas.microsoft.com/office/drawing/2014/main" id="{920B93EA-E26A-0480-B071-CAF480EA89E3}"/>
              </a:ext>
            </a:extLst>
          </p:cNvPr>
          <p:cNvSpPr txBox="1">
            <a:spLocks/>
          </p:cNvSpPr>
          <p:nvPr/>
        </p:nvSpPr>
        <p:spPr>
          <a:xfrm flipH="1">
            <a:off x="0" y="2355427"/>
            <a:ext cx="3858000" cy="214714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Encode Sans Semi Condensed"/>
              <a:buNone/>
              <a:defRPr sz="10666" b="1" i="0" u="none" strike="noStrike" cap="none">
                <a:solidFill>
                  <a:schemeClr val="dk1"/>
                </a:solidFill>
                <a:latin typeface="Encode Sans Semi Condensed"/>
                <a:ea typeface="Encode Sans Semi Condensed"/>
                <a:cs typeface="Encode Sans Semi Condensed"/>
                <a:sym typeface="Encode Sans Semi Condensed"/>
              </a:defRPr>
            </a:lvl1pPr>
            <a:lvl2pPr marR="0" lvl="1"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2pPr>
            <a:lvl3pPr marR="0" lvl="2"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3pPr>
            <a:lvl4pPr marR="0" lvl="3"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4pPr>
            <a:lvl5pPr marR="0" lvl="4"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5pPr>
            <a:lvl6pPr marR="0" lvl="5"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6pPr>
            <a:lvl7pPr marR="0" lvl="6"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7pPr>
            <a:lvl8pPr marR="0" lvl="7"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8pPr>
            <a:lvl9pPr marR="0" lvl="8"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9pPr>
          </a:lstStyle>
          <a:p>
            <a:pPr marL="0" marR="0" lvl="0" indent="0" algn="ctr" defTabSz="914400" rtl="0" eaLnBrk="1" fontAlgn="auto" latinLnBrk="0" hangingPunct="1">
              <a:lnSpc>
                <a:spcPct val="100000"/>
              </a:lnSpc>
              <a:spcBef>
                <a:spcPts val="0"/>
              </a:spcBef>
              <a:spcAft>
                <a:spcPts val="0"/>
              </a:spcAft>
              <a:buClr>
                <a:srgbClr val="192E40"/>
              </a:buClr>
              <a:buSzPts val="3000"/>
              <a:buFont typeface="Encode Sans Semi Condensed"/>
              <a:buNone/>
              <a:tabLst/>
              <a:defRPr/>
            </a:pPr>
            <a:r>
              <a:rPr kumimoji="0" lang="en-US" altLang="zh-TW" sz="10666" b="1" i="0" u="none" strike="noStrike" kern="0" cap="none" spc="0" normalizeH="0" baseline="0" noProof="0" dirty="0">
                <a:ln>
                  <a:noFill/>
                </a:ln>
                <a:solidFill>
                  <a:srgbClr val="192E40"/>
                </a:solidFill>
                <a:effectLst/>
                <a:uLnTx/>
                <a:uFillTx/>
                <a:latin typeface="Encode Sans Semi Condensed"/>
                <a:sym typeface="Encode Sans Semi Condensed"/>
              </a:rPr>
              <a:t>02</a:t>
            </a:r>
            <a:br>
              <a:rPr kumimoji="0" lang="zh-TW" altLang="en-US" sz="10666" b="1" i="0" u="none" strike="noStrike" kern="0" cap="none" spc="0" normalizeH="0" baseline="0" noProof="0" dirty="0">
                <a:ln>
                  <a:noFill/>
                </a:ln>
                <a:solidFill>
                  <a:srgbClr val="192E40"/>
                </a:solidFill>
                <a:effectLst/>
                <a:uLnTx/>
                <a:uFillTx/>
                <a:latin typeface="Encode Sans Semi Condensed"/>
                <a:sym typeface="Encode Sans Semi Condensed"/>
              </a:rPr>
            </a:br>
            <a:r>
              <a:rPr kumimoji="0" lang="zh-TW" altLang="en-US" sz="3600" b="1" i="0" u="none" strike="noStrike" kern="0" cap="none" spc="0" normalizeH="0" baseline="0" noProof="0" dirty="0">
                <a:ln>
                  <a:noFill/>
                </a:ln>
                <a:solidFill>
                  <a:srgbClr val="192E40"/>
                </a:solidFill>
                <a:effectLst/>
                <a:uLnTx/>
                <a:uFillTx/>
                <a:latin typeface="Encode Sans Semi Condensed"/>
                <a:sym typeface="Encode Sans Semi Condensed"/>
              </a:rPr>
              <a:t>有關防滑設計</a:t>
            </a:r>
            <a:endParaRPr kumimoji="0" lang="zh-TW" altLang="en-US" sz="10666" b="1" i="0" u="none" strike="noStrike" kern="0" cap="none" spc="0" normalizeH="0" baseline="0" noProof="0" dirty="0">
              <a:ln>
                <a:noFill/>
              </a:ln>
              <a:solidFill>
                <a:srgbClr val="192E40"/>
              </a:solidFill>
              <a:effectLst/>
              <a:uLnTx/>
              <a:uFillTx/>
              <a:latin typeface="Encode Sans Semi Condensed"/>
              <a:sym typeface="Encode Sans Semi Condensed"/>
            </a:endParaRPr>
          </a:p>
        </p:txBody>
      </p:sp>
    </p:spTree>
    <p:extLst>
      <p:ext uri="{BB962C8B-B14F-4D97-AF65-F5344CB8AC3E}">
        <p14:creationId xmlns:p14="http://schemas.microsoft.com/office/powerpoint/2010/main" val="1938381202"/>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23</a:t>
            </a:fld>
            <a:endPar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endParaRPr>
          </a:p>
        </p:txBody>
      </p:sp>
      <p:sp>
        <p:nvSpPr>
          <p:cNvPr id="4" name="文字方塊 3">
            <a:extLst>
              <a:ext uri="{FF2B5EF4-FFF2-40B4-BE49-F238E27FC236}">
                <a16:creationId xmlns:a16="http://schemas.microsoft.com/office/drawing/2014/main" id="{F113F59E-AA46-3CF0-8E12-A5EF0EAD7ABB}"/>
              </a:ext>
            </a:extLst>
          </p:cNvPr>
          <p:cNvSpPr txBox="1"/>
          <p:nvPr/>
        </p:nvSpPr>
        <p:spPr>
          <a:xfrm>
            <a:off x="4174836" y="606537"/>
            <a:ext cx="7601528"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建築物地坪面磚防滑係數或等級指導原則</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三、 陶瓷面磚、陶瓷馬賽克地磚採用</a:t>
            </a:r>
            <a:r>
              <a:rPr kumimoji="0" lang="en-US" altLang="zh-TW" sz="20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CNS3299-12</a:t>
            </a:r>
            <a:r>
              <a:rPr kumimoji="0" lang="en-US" altLang="zh-TW" sz="2000" b="0" i="0" u="none" strike="noStrike" kern="1200" cap="none" spc="300" normalizeH="0" baseline="0" noProof="0" dirty="0">
                <a:ln>
                  <a:noFill/>
                </a:ln>
                <a:solidFill>
                  <a:srgbClr val="FFFF9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 </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試驗結果，依據空間類別之特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性，防滑性能建議如下：</a:t>
            </a:r>
          </a:p>
        </p:txBody>
      </p:sp>
      <p:sp>
        <p:nvSpPr>
          <p:cNvPr id="10" name="Google Shape;226;p35">
            <a:extLst>
              <a:ext uri="{FF2B5EF4-FFF2-40B4-BE49-F238E27FC236}">
                <a16:creationId xmlns:a16="http://schemas.microsoft.com/office/drawing/2014/main" id="{920B93EA-E26A-0480-B071-CAF480EA89E3}"/>
              </a:ext>
            </a:extLst>
          </p:cNvPr>
          <p:cNvSpPr txBox="1">
            <a:spLocks/>
          </p:cNvSpPr>
          <p:nvPr/>
        </p:nvSpPr>
        <p:spPr>
          <a:xfrm flipH="1">
            <a:off x="0" y="2355427"/>
            <a:ext cx="3858000" cy="214714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Encode Sans Semi Condensed"/>
              <a:buNone/>
              <a:defRPr sz="10666" b="1" i="0" u="none" strike="noStrike" cap="none">
                <a:solidFill>
                  <a:schemeClr val="dk1"/>
                </a:solidFill>
                <a:latin typeface="Encode Sans Semi Condensed"/>
                <a:ea typeface="Encode Sans Semi Condensed"/>
                <a:cs typeface="Encode Sans Semi Condensed"/>
                <a:sym typeface="Encode Sans Semi Condensed"/>
              </a:defRPr>
            </a:lvl1pPr>
            <a:lvl2pPr marR="0" lvl="1"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2pPr>
            <a:lvl3pPr marR="0" lvl="2"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3pPr>
            <a:lvl4pPr marR="0" lvl="3"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4pPr>
            <a:lvl5pPr marR="0" lvl="4"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5pPr>
            <a:lvl6pPr marR="0" lvl="5"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6pPr>
            <a:lvl7pPr marR="0" lvl="6"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7pPr>
            <a:lvl8pPr marR="0" lvl="7"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8pPr>
            <a:lvl9pPr marR="0" lvl="8"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9pPr>
          </a:lstStyle>
          <a:p>
            <a:pPr marL="0" marR="0" lvl="0" indent="0" algn="ctr" defTabSz="914400" rtl="0" eaLnBrk="1" fontAlgn="auto" latinLnBrk="0" hangingPunct="1">
              <a:lnSpc>
                <a:spcPct val="100000"/>
              </a:lnSpc>
              <a:spcBef>
                <a:spcPts val="0"/>
              </a:spcBef>
              <a:spcAft>
                <a:spcPts val="0"/>
              </a:spcAft>
              <a:buClr>
                <a:srgbClr val="192E40"/>
              </a:buClr>
              <a:buSzPts val="3000"/>
              <a:buFont typeface="Encode Sans Semi Condensed"/>
              <a:buNone/>
              <a:tabLst/>
              <a:defRPr/>
            </a:pPr>
            <a:r>
              <a:rPr kumimoji="0" lang="en-US" altLang="zh-TW" sz="10666" b="1" i="0" u="none" strike="noStrike" kern="0" cap="none" spc="0" normalizeH="0" baseline="0" noProof="0" dirty="0">
                <a:ln>
                  <a:noFill/>
                </a:ln>
                <a:solidFill>
                  <a:srgbClr val="192E40"/>
                </a:solidFill>
                <a:effectLst/>
                <a:uLnTx/>
                <a:uFillTx/>
                <a:latin typeface="Encode Sans Semi Condensed"/>
                <a:sym typeface="Encode Sans Semi Condensed"/>
              </a:rPr>
              <a:t>02</a:t>
            </a:r>
            <a:br>
              <a:rPr kumimoji="0" lang="zh-TW" altLang="en-US" sz="10666" b="1" i="0" u="none" strike="noStrike" kern="0" cap="none" spc="0" normalizeH="0" baseline="0" noProof="0" dirty="0">
                <a:ln>
                  <a:noFill/>
                </a:ln>
                <a:solidFill>
                  <a:srgbClr val="192E40"/>
                </a:solidFill>
                <a:effectLst/>
                <a:uLnTx/>
                <a:uFillTx/>
                <a:latin typeface="Encode Sans Semi Condensed"/>
                <a:sym typeface="Encode Sans Semi Condensed"/>
              </a:rPr>
            </a:br>
            <a:r>
              <a:rPr kumimoji="0" lang="zh-TW" altLang="en-US" sz="3600" b="1" i="0" u="none" strike="noStrike" kern="0" cap="none" spc="0" normalizeH="0" baseline="0" noProof="0" dirty="0">
                <a:ln>
                  <a:noFill/>
                </a:ln>
                <a:solidFill>
                  <a:srgbClr val="192E40"/>
                </a:solidFill>
                <a:effectLst/>
                <a:uLnTx/>
                <a:uFillTx/>
                <a:latin typeface="Encode Sans Semi Condensed"/>
                <a:sym typeface="Encode Sans Semi Condensed"/>
              </a:rPr>
              <a:t>有關防滑設計</a:t>
            </a:r>
            <a:endParaRPr kumimoji="0" lang="zh-TW" altLang="en-US" sz="10666" b="1" i="0" u="none" strike="noStrike" kern="0" cap="none" spc="0" normalizeH="0" baseline="0" noProof="0" dirty="0">
              <a:ln>
                <a:noFill/>
              </a:ln>
              <a:solidFill>
                <a:srgbClr val="192E40"/>
              </a:solidFill>
              <a:effectLst/>
              <a:uLnTx/>
              <a:uFillTx/>
              <a:latin typeface="Encode Sans Semi Condensed"/>
              <a:sym typeface="Encode Sans Semi Condensed"/>
            </a:endParaRPr>
          </a:p>
        </p:txBody>
      </p:sp>
      <p:graphicFrame>
        <p:nvGraphicFramePr>
          <p:cNvPr id="5" name="表格 4"/>
          <p:cNvGraphicFramePr>
            <a:graphicFrameLocks noGrp="1"/>
          </p:cNvGraphicFramePr>
          <p:nvPr/>
        </p:nvGraphicFramePr>
        <p:xfrm>
          <a:off x="4174836" y="2485621"/>
          <a:ext cx="7601527" cy="3876040"/>
        </p:xfrm>
        <a:graphic>
          <a:graphicData uri="http://schemas.openxmlformats.org/drawingml/2006/table">
            <a:tbl>
              <a:tblPr firstRow="1" bandRow="1">
                <a:tableStyleId>{5C22544A-7EE6-4342-B048-85BDC9FD1C3A}</a:tableStyleId>
              </a:tblPr>
              <a:tblGrid>
                <a:gridCol w="3315855">
                  <a:extLst>
                    <a:ext uri="{9D8B030D-6E8A-4147-A177-3AD203B41FA5}">
                      <a16:colId xmlns:a16="http://schemas.microsoft.com/office/drawing/2014/main" val="20000"/>
                    </a:ext>
                  </a:extLst>
                </a:gridCol>
                <a:gridCol w="2142836">
                  <a:extLst>
                    <a:ext uri="{9D8B030D-6E8A-4147-A177-3AD203B41FA5}">
                      <a16:colId xmlns:a16="http://schemas.microsoft.com/office/drawing/2014/main" val="20001"/>
                    </a:ext>
                  </a:extLst>
                </a:gridCol>
                <a:gridCol w="2142836">
                  <a:extLst>
                    <a:ext uri="{9D8B030D-6E8A-4147-A177-3AD203B41FA5}">
                      <a16:colId xmlns:a16="http://schemas.microsoft.com/office/drawing/2014/main" val="20002"/>
                    </a:ext>
                  </a:extLst>
                </a:gridCol>
              </a:tblGrid>
              <a:tr h="370840">
                <a:tc>
                  <a:txBody>
                    <a:bodyPr/>
                    <a:lstStyle/>
                    <a:p>
                      <a:pPr algn="ctr"/>
                      <a:r>
                        <a:rPr lang="zh-TW" altLang="en-US" sz="1800" dirty="0">
                          <a:latin typeface="微軟正黑體" panose="020B0604030504040204" pitchFamily="34" charset="-120"/>
                          <a:ea typeface="微軟正黑體" panose="020B0604030504040204" pitchFamily="34" charset="-120"/>
                        </a:rPr>
                        <a:t>空   間   類   別</a:t>
                      </a:r>
                    </a:p>
                  </a:txBody>
                  <a:tcPr/>
                </a:tc>
                <a:tc>
                  <a:txBody>
                    <a:bodyPr/>
                    <a:lstStyle/>
                    <a:p>
                      <a:pPr algn="ctr"/>
                      <a:r>
                        <a:rPr lang="zh-TW" altLang="en-US" sz="1800" dirty="0">
                          <a:latin typeface="微軟正黑體" panose="020B0604030504040204" pitchFamily="34" charset="-120"/>
                          <a:ea typeface="微軟正黑體" panose="020B0604030504040204" pitchFamily="34" charset="-120"/>
                        </a:rPr>
                        <a:t>室 內 </a:t>
                      </a:r>
                      <a:r>
                        <a:rPr lang="en-US" altLang="zh-TW" sz="1800" dirty="0">
                          <a:latin typeface="微軟正黑體" panose="020B0604030504040204" pitchFamily="34" charset="-120"/>
                          <a:ea typeface="微軟正黑體" panose="020B0604030504040204" pitchFamily="34" charset="-120"/>
                        </a:rPr>
                        <a:t>/ </a:t>
                      </a:r>
                      <a:r>
                        <a:rPr lang="zh-TW" altLang="en-US" sz="1800" dirty="0">
                          <a:latin typeface="微軟正黑體" panose="020B0604030504040204" pitchFamily="34" charset="-120"/>
                          <a:ea typeface="微軟正黑體" panose="020B0604030504040204" pitchFamily="34" charset="-120"/>
                        </a:rPr>
                        <a:t>戶 外</a:t>
                      </a:r>
                    </a:p>
                  </a:txBody>
                  <a:tcPr/>
                </a:tc>
                <a:tc>
                  <a:txBody>
                    <a:bodyPr/>
                    <a:lstStyle/>
                    <a:p>
                      <a:pPr algn="ctr"/>
                      <a:r>
                        <a:rPr lang="zh-TW" altLang="en-US" sz="1600" dirty="0">
                          <a:latin typeface="微軟正黑體" panose="020B0604030504040204" pitchFamily="34" charset="-120"/>
                          <a:ea typeface="微軟正黑體" panose="020B0604030504040204" pitchFamily="34" charset="-120"/>
                        </a:rPr>
                        <a:t>防滑係數之</a:t>
                      </a:r>
                      <a:r>
                        <a:rPr lang="zh-TW" altLang="en-US" sz="1600" dirty="0">
                          <a:solidFill>
                            <a:srgbClr val="FFFF99"/>
                          </a:solidFill>
                          <a:latin typeface="微軟正黑體" panose="020B0604030504040204" pitchFamily="34" charset="-120"/>
                          <a:ea typeface="微軟正黑體" panose="020B0604030504040204" pitchFamily="34" charset="-120"/>
                        </a:rPr>
                        <a:t>建議最小值</a:t>
                      </a:r>
                    </a:p>
                  </a:txBody>
                  <a:tcPr/>
                </a:tc>
                <a:extLst>
                  <a:ext uri="{0D108BD9-81ED-4DB2-BD59-A6C34878D82A}">
                    <a16:rowId xmlns:a16="http://schemas.microsoft.com/office/drawing/2014/main" val="10000"/>
                  </a:ext>
                </a:extLst>
              </a:tr>
              <a:tr h="370840">
                <a:tc>
                  <a:txBody>
                    <a:bodyPr/>
                    <a:lstStyle/>
                    <a:p>
                      <a:r>
                        <a:rPr lang="zh-TW" altLang="en-US" sz="1600" dirty="0">
                          <a:latin typeface="微軟正黑體" panose="020B0604030504040204" pitchFamily="34" charset="-120"/>
                          <a:ea typeface="微軟正黑體" panose="020B0604030504040204" pitchFamily="34" charset="-120"/>
                        </a:rPr>
                        <a:t>建築基地內廣場、騎樓、 無遮簷人行道、戶外樓 梯、露臺、陽臺</a:t>
                      </a:r>
                    </a:p>
                  </a:txBody>
                  <a:tcPr/>
                </a:tc>
                <a:tc>
                  <a:txBody>
                    <a:bodyPr/>
                    <a:lstStyle/>
                    <a:p>
                      <a:r>
                        <a:rPr lang="zh-TW" altLang="en-US" sz="1600" dirty="0">
                          <a:latin typeface="微軟正黑體" panose="020B0604030504040204" pitchFamily="34" charset="-120"/>
                          <a:ea typeface="微軟正黑體" panose="020B0604030504040204" pitchFamily="34" charset="-120"/>
                        </a:rPr>
                        <a:t>戶外</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半戶外 </a:t>
                      </a:r>
                    </a:p>
                  </a:txBody>
                  <a:tcPr/>
                </a:tc>
                <a:tc>
                  <a:txBody>
                    <a:bodyPr/>
                    <a:lstStyle/>
                    <a:p>
                      <a:r>
                        <a:rPr lang="en-US" altLang="zh-TW" sz="1600" dirty="0">
                          <a:latin typeface="微軟正黑體" panose="020B0604030504040204" pitchFamily="34" charset="-120"/>
                          <a:ea typeface="微軟正黑體" panose="020B0604030504040204" pitchFamily="34" charset="-120"/>
                        </a:rPr>
                        <a:t>0.55</a:t>
                      </a:r>
                      <a:r>
                        <a:rPr lang="zh-TW" altLang="en-US" sz="1600" dirty="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C.S.R</a:t>
                      </a:r>
                      <a:r>
                        <a:rPr lang="zh-TW" altLang="en-US" sz="1600" dirty="0">
                          <a:latin typeface="微軟正黑體" panose="020B0604030504040204" pitchFamily="34" charset="-120"/>
                          <a:ea typeface="微軟正黑體" panose="020B0604030504040204" pitchFamily="34" charset="-120"/>
                        </a:rPr>
                        <a:t>）</a:t>
                      </a:r>
                    </a:p>
                  </a:txBody>
                  <a:tcPr/>
                </a:tc>
                <a:extLst>
                  <a:ext uri="{0D108BD9-81ED-4DB2-BD59-A6C34878D82A}">
                    <a16:rowId xmlns:a16="http://schemas.microsoft.com/office/drawing/2014/main" val="10001"/>
                  </a:ext>
                </a:extLst>
              </a:tr>
              <a:tr h="370840">
                <a:tc>
                  <a:txBody>
                    <a:bodyPr/>
                    <a:lstStyle/>
                    <a:p>
                      <a:r>
                        <a:rPr lang="zh-TW" altLang="en-US" sz="1600" dirty="0">
                          <a:latin typeface="微軟正黑體" panose="020B0604030504040204" pitchFamily="34" charset="-120"/>
                          <a:ea typeface="微軟正黑體" panose="020B0604030504040204" pitchFamily="34" charset="-120"/>
                        </a:rPr>
                        <a:t>建築物之出入口、有對外 窗之樓梯間與樓梯踏面 </a:t>
                      </a:r>
                    </a:p>
                  </a:txBody>
                  <a:tcPr/>
                </a:tc>
                <a:tc>
                  <a:txBody>
                    <a:bodyPr/>
                    <a:lstStyle/>
                    <a:p>
                      <a:r>
                        <a:rPr lang="zh-TW" altLang="en-US" sz="1600" dirty="0">
                          <a:latin typeface="微軟正黑體" panose="020B0604030504040204" pitchFamily="34" charset="-120"/>
                          <a:ea typeface="微軟正黑體" panose="020B0604030504040204" pitchFamily="34" charset="-120"/>
                        </a:rPr>
                        <a:t>室內與戶外</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半戶外的 交界處 </a:t>
                      </a:r>
                    </a:p>
                  </a:txBody>
                  <a:tcPr/>
                </a:tc>
                <a:tc>
                  <a:txBody>
                    <a:bodyPr/>
                    <a:lstStyle/>
                    <a:p>
                      <a:r>
                        <a:rPr lang="en-US" altLang="zh-TW" sz="1600" dirty="0">
                          <a:latin typeface="微軟正黑體" panose="020B0604030504040204" pitchFamily="34" charset="-120"/>
                          <a:ea typeface="微軟正黑體" panose="020B0604030504040204" pitchFamily="34" charset="-120"/>
                        </a:rPr>
                        <a:t>0.45</a:t>
                      </a:r>
                      <a:r>
                        <a:rPr lang="zh-TW" altLang="en-US" sz="1600" dirty="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C.S.R</a:t>
                      </a:r>
                      <a:r>
                        <a:rPr lang="zh-TW" altLang="en-US" sz="1600" dirty="0">
                          <a:latin typeface="微軟正黑體" panose="020B0604030504040204" pitchFamily="34" charset="-120"/>
                          <a:ea typeface="微軟正黑體" panose="020B0604030504040204" pitchFamily="34" charset="-120"/>
                        </a:rPr>
                        <a:t>）</a:t>
                      </a:r>
                    </a:p>
                  </a:txBody>
                  <a:tcPr/>
                </a:tc>
                <a:extLst>
                  <a:ext uri="{0D108BD9-81ED-4DB2-BD59-A6C34878D82A}">
                    <a16:rowId xmlns:a16="http://schemas.microsoft.com/office/drawing/2014/main" val="10002"/>
                  </a:ext>
                </a:extLst>
              </a:tr>
              <a:tr h="370840">
                <a:tc>
                  <a:txBody>
                    <a:bodyPr/>
                    <a:lstStyle/>
                    <a:p>
                      <a:r>
                        <a:rPr lang="zh-TW" altLang="en-US" sz="1600" dirty="0">
                          <a:latin typeface="微軟正黑體" panose="020B0604030504040204" pitchFamily="34" charset="-120"/>
                          <a:ea typeface="微軟正黑體" panose="020B0604030504040204" pitchFamily="34" charset="-120"/>
                        </a:rPr>
                        <a:t>居室與走道</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不含住宅</a:t>
                      </a:r>
                      <a:r>
                        <a:rPr lang="en-US" altLang="zh-TW" sz="1600" dirty="0">
                          <a:latin typeface="微軟正黑體" panose="020B0604030504040204" pitchFamily="34" charset="-120"/>
                          <a:ea typeface="微軟正黑體" panose="020B0604030504040204" pitchFamily="34" charset="-120"/>
                        </a:rPr>
                        <a:t>) </a:t>
                      </a:r>
                      <a:endParaRPr lang="zh-TW" altLang="en-US" sz="1600" dirty="0">
                        <a:latin typeface="微軟正黑體" panose="020B0604030504040204" pitchFamily="34" charset="-120"/>
                        <a:ea typeface="微軟正黑體" panose="020B0604030504040204" pitchFamily="34" charset="-120"/>
                      </a:endParaRPr>
                    </a:p>
                  </a:txBody>
                  <a:tcPr/>
                </a:tc>
                <a:tc>
                  <a:txBody>
                    <a:bodyPr/>
                    <a:lstStyle/>
                    <a:p>
                      <a:r>
                        <a:rPr lang="zh-TW" altLang="en-US" sz="1600" dirty="0">
                          <a:latin typeface="微軟正黑體" panose="020B0604030504040204" pitchFamily="34" charset="-120"/>
                          <a:ea typeface="微軟正黑體" panose="020B0604030504040204" pitchFamily="34" charset="-120"/>
                        </a:rPr>
                        <a:t>室內 </a:t>
                      </a:r>
                    </a:p>
                  </a:txBody>
                  <a:tcPr/>
                </a:tc>
                <a:tc>
                  <a:txBody>
                    <a:bodyPr/>
                    <a:lstStyle/>
                    <a:p>
                      <a:r>
                        <a:rPr lang="en-US" altLang="zh-TW" sz="1600" dirty="0">
                          <a:latin typeface="微軟正黑體" panose="020B0604030504040204" pitchFamily="34" charset="-120"/>
                          <a:ea typeface="微軟正黑體" panose="020B0604030504040204" pitchFamily="34" charset="-120"/>
                        </a:rPr>
                        <a:t>0.4</a:t>
                      </a:r>
                      <a:r>
                        <a:rPr lang="zh-TW" altLang="en-US" sz="1600" dirty="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C.S.R</a:t>
                      </a:r>
                      <a:r>
                        <a:rPr lang="zh-TW" altLang="en-US" sz="1600" dirty="0">
                          <a:latin typeface="微軟正黑體" panose="020B0604030504040204" pitchFamily="34" charset="-120"/>
                          <a:ea typeface="微軟正黑體" panose="020B0604030504040204" pitchFamily="34" charset="-120"/>
                        </a:rPr>
                        <a:t>）</a:t>
                      </a:r>
                    </a:p>
                  </a:txBody>
                  <a:tcPr/>
                </a:tc>
                <a:extLst>
                  <a:ext uri="{0D108BD9-81ED-4DB2-BD59-A6C34878D82A}">
                    <a16:rowId xmlns:a16="http://schemas.microsoft.com/office/drawing/2014/main" val="10003"/>
                  </a:ext>
                </a:extLst>
              </a:tr>
              <a:tr h="370840">
                <a:tc>
                  <a:txBody>
                    <a:bodyPr/>
                    <a:lstStyle/>
                    <a:p>
                      <a:r>
                        <a:rPr lang="zh-TW" altLang="en-US" sz="1600" dirty="0">
                          <a:latin typeface="微軟正黑體" panose="020B0604030504040204" pitchFamily="34" charset="-120"/>
                          <a:ea typeface="微軟正黑體" panose="020B0604030504040204" pitchFamily="34" charset="-120"/>
                        </a:rPr>
                        <a:t>廁所盥洗室、浴室、游泳 池畔、沖洗室、更衣室等 之地坪 </a:t>
                      </a:r>
                    </a:p>
                  </a:txBody>
                  <a:tcPr/>
                </a:tc>
                <a:tc>
                  <a:txBody>
                    <a:bodyPr/>
                    <a:lstStyle/>
                    <a:p>
                      <a:r>
                        <a:rPr lang="zh-TW" altLang="en-US" sz="1600" dirty="0">
                          <a:latin typeface="微軟正黑體" panose="020B0604030504040204" pitchFamily="34" charset="-120"/>
                          <a:ea typeface="微軟正黑體" panose="020B0604030504040204" pitchFamily="34" charset="-120"/>
                        </a:rPr>
                        <a:t>室內</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戶外</a:t>
                      </a:r>
                    </a:p>
                  </a:txBody>
                  <a:tcPr/>
                </a:tc>
                <a:tc>
                  <a:txBody>
                    <a:bodyPr/>
                    <a:lstStyle/>
                    <a:p>
                      <a:r>
                        <a:rPr lang="en-US" altLang="zh-TW" sz="1600" dirty="0">
                          <a:latin typeface="微軟正黑體" panose="020B0604030504040204" pitchFamily="34" charset="-120"/>
                          <a:ea typeface="微軟正黑體" panose="020B0604030504040204" pitchFamily="34" charset="-120"/>
                        </a:rPr>
                        <a:t>0.7(C.S.R</a:t>
                      </a:r>
                      <a:r>
                        <a:rPr lang="zh-TW" altLang="en-US" sz="1600" dirty="0">
                          <a:latin typeface="微軟正黑體" panose="020B0604030504040204" pitchFamily="34" charset="-120"/>
                          <a:ea typeface="微軟正黑體" panose="020B0604030504040204" pitchFamily="34" charset="-120"/>
                        </a:rPr>
                        <a:t>．</a:t>
                      </a:r>
                      <a:r>
                        <a:rPr lang="en-US" altLang="zh-TW" sz="1600" dirty="0">
                          <a:solidFill>
                            <a:srgbClr val="FF0000"/>
                          </a:solidFill>
                          <a:latin typeface="微軟正黑體" panose="020B0604030504040204" pitchFamily="34" charset="-120"/>
                          <a:ea typeface="微軟正黑體" panose="020B0604030504040204" pitchFamily="34" charset="-120"/>
                        </a:rPr>
                        <a:t>B</a:t>
                      </a:r>
                      <a:r>
                        <a:rPr lang="en-US" altLang="zh-TW" sz="1600" dirty="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4"/>
                  </a:ext>
                </a:extLst>
              </a:tr>
              <a:tr h="370840">
                <a:tc gridSpan="3">
                  <a:txBody>
                    <a:bodyPr/>
                    <a:lstStyle/>
                    <a:p>
                      <a:r>
                        <a:rPr lang="zh-TW" altLang="en-US" sz="1800" dirty="0">
                          <a:latin typeface="微軟正黑體" panose="020B0604030504040204" pitchFamily="34" charset="-120"/>
                          <a:ea typeface="微軟正黑體" panose="020B0604030504040204" pitchFamily="34" charset="-120"/>
                        </a:rPr>
                        <a:t>備註：</a:t>
                      </a:r>
                      <a:endParaRPr lang="en-US" altLang="zh-TW" sz="1800" dirty="0">
                        <a:latin typeface="微軟正黑體" panose="020B0604030504040204" pitchFamily="34" charset="-120"/>
                        <a:ea typeface="微軟正黑體" panose="020B0604030504040204" pitchFamily="34" charset="-120"/>
                      </a:endParaRPr>
                    </a:p>
                    <a:p>
                      <a:pPr marL="179388" indent="-179388"/>
                      <a:r>
                        <a:rPr lang="en-US" altLang="zh-TW" sz="1800" dirty="0">
                          <a:latin typeface="微軟正黑體" panose="020B0604030504040204" pitchFamily="34" charset="-120"/>
                          <a:ea typeface="微軟正黑體" panose="020B0604030504040204" pitchFamily="34" charset="-120"/>
                        </a:rPr>
                        <a:t>1.</a:t>
                      </a:r>
                      <a:r>
                        <a:rPr lang="zh-TW" altLang="en-US" sz="1800" dirty="0">
                          <a:latin typeface="微軟正黑體" panose="020B0604030504040204" pitchFamily="34" charset="-120"/>
                          <a:ea typeface="微軟正黑體" panose="020B0604030504040204" pitchFamily="34" charset="-120"/>
                        </a:rPr>
                        <a:t>防滑性能係以</a:t>
                      </a:r>
                      <a:r>
                        <a:rPr lang="zh-TW" altLang="en-US" sz="1800" dirty="0">
                          <a:solidFill>
                            <a:srgbClr val="FF0000"/>
                          </a:solidFill>
                          <a:latin typeface="微軟正黑體" panose="020B0604030504040204" pitchFamily="34" charset="-120"/>
                          <a:ea typeface="微軟正黑體" panose="020B0604030504040204" pitchFamily="34" charset="-120"/>
                        </a:rPr>
                        <a:t>穿鞋</a:t>
                      </a:r>
                      <a:r>
                        <a:rPr lang="zh-TW" altLang="en-US" sz="1800" dirty="0">
                          <a:latin typeface="微軟正黑體" panose="020B0604030504040204" pitchFamily="34" charset="-120"/>
                          <a:ea typeface="微軟正黑體" panose="020B0604030504040204" pitchFamily="34" charset="-120"/>
                        </a:rPr>
                        <a:t>時之防滑係數</a:t>
                      </a:r>
                      <a:r>
                        <a:rPr lang="en-US" altLang="zh-TW" sz="1800" dirty="0">
                          <a:latin typeface="微軟正黑體" panose="020B0604030504040204" pitchFamily="34" charset="-120"/>
                          <a:ea typeface="微軟正黑體" panose="020B0604030504040204" pitchFamily="34" charset="-120"/>
                        </a:rPr>
                        <a:t>(C.S.R </a:t>
                      </a:r>
                      <a:r>
                        <a:rPr lang="zh-TW" altLang="en-US" sz="1800" dirty="0">
                          <a:latin typeface="微軟正黑體" panose="020B0604030504040204" pitchFamily="34" charset="-120"/>
                          <a:ea typeface="微軟正黑體" panose="020B0604030504040204" pitchFamily="34" charset="-120"/>
                        </a:rPr>
                        <a:t>值</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及</a:t>
                      </a:r>
                      <a:r>
                        <a:rPr lang="zh-TW" altLang="en-US" sz="1800" dirty="0">
                          <a:solidFill>
                            <a:srgbClr val="FF0000"/>
                          </a:solidFill>
                          <a:latin typeface="微軟正黑體" panose="020B0604030504040204" pitchFamily="34" charset="-120"/>
                          <a:ea typeface="微軟正黑體" panose="020B0604030504040204" pitchFamily="34" charset="-120"/>
                        </a:rPr>
                        <a:t>赤腳</a:t>
                      </a:r>
                      <a:r>
                        <a:rPr lang="zh-TW" altLang="en-US" sz="1800" dirty="0">
                          <a:latin typeface="微軟正黑體" panose="020B0604030504040204" pitchFamily="34" charset="-120"/>
                          <a:ea typeface="微軟正黑體" panose="020B0604030504040204" pitchFamily="34" charset="-120"/>
                        </a:rPr>
                        <a:t>時之防滑係數 </a:t>
                      </a:r>
                      <a:r>
                        <a:rPr lang="en-US" altLang="zh-TW" sz="1800" dirty="0">
                          <a:latin typeface="微軟正黑體" panose="020B0604030504040204" pitchFamily="34" charset="-120"/>
                          <a:ea typeface="微軟正黑體" panose="020B0604030504040204" pitchFamily="34" charset="-120"/>
                        </a:rPr>
                        <a:t>(C.S.R</a:t>
                      </a:r>
                      <a:r>
                        <a:rPr lang="zh-TW" altLang="en-US"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B </a:t>
                      </a:r>
                      <a:r>
                        <a:rPr lang="zh-TW" altLang="en-US" sz="1800" dirty="0">
                          <a:latin typeface="微軟正黑體" panose="020B0604030504040204" pitchFamily="34" charset="-120"/>
                          <a:ea typeface="微軟正黑體" panose="020B0604030504040204" pitchFamily="34" charset="-120"/>
                        </a:rPr>
                        <a:t>值</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予以判定。</a:t>
                      </a:r>
                      <a:endParaRPr lang="en-US" altLang="zh-TW" sz="1800" dirty="0">
                        <a:latin typeface="微軟正黑體" panose="020B0604030504040204" pitchFamily="34" charset="-120"/>
                        <a:ea typeface="微軟正黑體" panose="020B0604030504040204" pitchFamily="34" charset="-120"/>
                      </a:endParaRPr>
                    </a:p>
                    <a:p>
                      <a:r>
                        <a:rPr lang="en-US" altLang="zh-TW" sz="1800" dirty="0">
                          <a:latin typeface="微軟正黑體" panose="020B0604030504040204" pitchFamily="34" charset="-120"/>
                          <a:ea typeface="微軟正黑體" panose="020B0604030504040204" pitchFamily="34" charset="-120"/>
                        </a:rPr>
                        <a:t>2.</a:t>
                      </a:r>
                      <a:r>
                        <a:rPr lang="zh-TW" altLang="en-US" sz="1800" dirty="0">
                          <a:latin typeface="微軟正黑體" panose="020B0604030504040204" pitchFamily="34" charset="-120"/>
                          <a:ea typeface="微軟正黑體" panose="020B0604030504040204" pitchFamily="34" charset="-120"/>
                        </a:rPr>
                        <a:t>居室係指供居住、工作、集會、娛樂、烹飪等使用之房間。 </a:t>
                      </a:r>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15559462"/>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24</a:t>
            </a:fld>
            <a:endPar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endParaRPr>
          </a:p>
        </p:txBody>
      </p:sp>
      <p:sp>
        <p:nvSpPr>
          <p:cNvPr id="4" name="文字方塊 3">
            <a:extLst>
              <a:ext uri="{FF2B5EF4-FFF2-40B4-BE49-F238E27FC236}">
                <a16:creationId xmlns:a16="http://schemas.microsoft.com/office/drawing/2014/main" id="{F113F59E-AA46-3CF0-8E12-A5EF0EAD7ABB}"/>
              </a:ext>
            </a:extLst>
          </p:cNvPr>
          <p:cNvSpPr txBox="1"/>
          <p:nvPr/>
        </p:nvSpPr>
        <p:spPr>
          <a:xfrm>
            <a:off x="4174836" y="606537"/>
            <a:ext cx="7601528"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建築物地坪面磚防滑係數或等級指導原則</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四、 行道磚、導盲磚、階梯磚、馬賽克地磚、混凝土磚</a:t>
            </a:r>
            <a:r>
              <a:rPr kumimoji="0" lang="zh-TW" altLang="en-US" sz="20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（不包括陶瓷面磚、陶瓷馬賽克地磚）</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採用 </a:t>
            </a:r>
            <a:r>
              <a:rPr kumimoji="0" lang="en-US" altLang="zh-TW" sz="20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CNS16106 </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試驗結果，依據空間類別之特性，防滑性能建議如 下： </a:t>
            </a:r>
          </a:p>
        </p:txBody>
      </p:sp>
      <p:graphicFrame>
        <p:nvGraphicFramePr>
          <p:cNvPr id="6" name="表格 5"/>
          <p:cNvGraphicFramePr>
            <a:graphicFrameLocks noGrp="1"/>
          </p:cNvGraphicFramePr>
          <p:nvPr/>
        </p:nvGraphicFramePr>
        <p:xfrm>
          <a:off x="4174836" y="2511534"/>
          <a:ext cx="7512402" cy="4211320"/>
        </p:xfrm>
        <a:graphic>
          <a:graphicData uri="http://schemas.openxmlformats.org/drawingml/2006/table">
            <a:tbl>
              <a:tblPr firstRow="1" bandRow="1">
                <a:tableStyleId>{5C22544A-7EE6-4342-B048-85BDC9FD1C3A}</a:tableStyleId>
              </a:tblPr>
              <a:tblGrid>
                <a:gridCol w="3325091">
                  <a:extLst>
                    <a:ext uri="{9D8B030D-6E8A-4147-A177-3AD203B41FA5}">
                      <a16:colId xmlns:a16="http://schemas.microsoft.com/office/drawing/2014/main" val="20000"/>
                    </a:ext>
                  </a:extLst>
                </a:gridCol>
                <a:gridCol w="2355273">
                  <a:extLst>
                    <a:ext uri="{9D8B030D-6E8A-4147-A177-3AD203B41FA5}">
                      <a16:colId xmlns:a16="http://schemas.microsoft.com/office/drawing/2014/main" val="20001"/>
                    </a:ext>
                  </a:extLst>
                </a:gridCol>
                <a:gridCol w="1832038">
                  <a:extLst>
                    <a:ext uri="{9D8B030D-6E8A-4147-A177-3AD203B41FA5}">
                      <a16:colId xmlns:a16="http://schemas.microsoft.com/office/drawing/2014/main" val="20002"/>
                    </a:ext>
                  </a:extLst>
                </a:gridCol>
              </a:tblGrid>
              <a:tr h="293652">
                <a:tc>
                  <a:txBody>
                    <a:bodyPr/>
                    <a:lstStyle/>
                    <a:p>
                      <a:pPr algn="ctr"/>
                      <a:r>
                        <a:rPr lang="zh-TW" altLang="en-US" sz="1800" dirty="0">
                          <a:latin typeface="微軟正黑體" panose="020B0604030504040204" pitchFamily="34" charset="-120"/>
                          <a:ea typeface="微軟正黑體" panose="020B0604030504040204" pitchFamily="34" charset="-120"/>
                        </a:rPr>
                        <a:t> 空    間    類    別</a:t>
                      </a:r>
                    </a:p>
                  </a:txBody>
                  <a:tcPr/>
                </a:tc>
                <a:tc>
                  <a:txBody>
                    <a:bodyPr/>
                    <a:lstStyle/>
                    <a:p>
                      <a:pPr algn="ctr"/>
                      <a:r>
                        <a:rPr lang="zh-TW" altLang="en-US" sz="1800" dirty="0">
                          <a:latin typeface="微軟正黑體" panose="020B0604030504040204" pitchFamily="34" charset="-120"/>
                          <a:ea typeface="微軟正黑體" panose="020B0604030504040204" pitchFamily="34" charset="-120"/>
                        </a:rPr>
                        <a:t>室 內 </a:t>
                      </a:r>
                      <a:r>
                        <a:rPr lang="en-US" altLang="zh-TW" sz="1800" dirty="0">
                          <a:latin typeface="微軟正黑體" panose="020B0604030504040204" pitchFamily="34" charset="-120"/>
                          <a:ea typeface="微軟正黑體" panose="020B0604030504040204" pitchFamily="34" charset="-120"/>
                        </a:rPr>
                        <a:t>/ </a:t>
                      </a:r>
                      <a:r>
                        <a:rPr lang="zh-TW" altLang="en-US" sz="1800" dirty="0">
                          <a:latin typeface="微軟正黑體" panose="020B0604030504040204" pitchFamily="34" charset="-120"/>
                          <a:ea typeface="微軟正黑體" panose="020B0604030504040204" pitchFamily="34" charset="-120"/>
                        </a:rPr>
                        <a:t>戶 外</a:t>
                      </a:r>
                    </a:p>
                  </a:txBody>
                  <a:tcPr/>
                </a:tc>
                <a:tc>
                  <a:txBody>
                    <a:bodyPr/>
                    <a:lstStyle/>
                    <a:p>
                      <a:pPr algn="ctr"/>
                      <a:r>
                        <a:rPr lang="zh-TW" altLang="en-US" sz="1500" dirty="0">
                          <a:latin typeface="微軟正黑體" panose="020B0604030504040204" pitchFamily="34" charset="-120"/>
                          <a:ea typeface="微軟正黑體" panose="020B0604030504040204" pitchFamily="34" charset="-120"/>
                        </a:rPr>
                        <a:t>擺錘防滑性值</a:t>
                      </a:r>
                      <a:endParaRPr lang="en-US" altLang="zh-TW" sz="1500" dirty="0">
                        <a:latin typeface="微軟正黑體" panose="020B0604030504040204" pitchFamily="34" charset="-120"/>
                        <a:ea typeface="微軟正黑體" panose="020B0604030504040204" pitchFamily="34" charset="-120"/>
                      </a:endParaRPr>
                    </a:p>
                    <a:p>
                      <a:pPr algn="ctr"/>
                      <a:r>
                        <a:rPr lang="en-US" altLang="zh-TW" sz="1500" dirty="0">
                          <a:latin typeface="微軟正黑體" panose="020B0604030504040204" pitchFamily="34" charset="-120"/>
                          <a:ea typeface="微軟正黑體" panose="020B0604030504040204" pitchFamily="34" charset="-120"/>
                        </a:rPr>
                        <a:t>(SRV)</a:t>
                      </a:r>
                      <a:r>
                        <a:rPr lang="zh-TW" altLang="en-US" sz="1500" dirty="0">
                          <a:latin typeface="微軟正黑體" panose="020B0604030504040204" pitchFamily="34" charset="-120"/>
                          <a:ea typeface="微軟正黑體" panose="020B0604030504040204" pitchFamily="34" charset="-120"/>
                        </a:rPr>
                        <a:t>建議</a:t>
                      </a:r>
                      <a:endParaRPr lang="zh-TW" altLang="en-US" sz="1500" dirty="0">
                        <a:solidFill>
                          <a:srgbClr val="FFFF99"/>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0"/>
                  </a:ext>
                </a:extLst>
              </a:tr>
              <a:tr h="370840">
                <a:tc>
                  <a:txBody>
                    <a:bodyPr/>
                    <a:lstStyle/>
                    <a:p>
                      <a:r>
                        <a:rPr lang="zh-TW" altLang="en-US" sz="1600" dirty="0">
                          <a:latin typeface="微軟正黑體" panose="020B0604030504040204" pitchFamily="34" charset="-120"/>
                          <a:ea typeface="微軟正黑體" panose="020B0604030504040204" pitchFamily="34" charset="-120"/>
                        </a:rPr>
                        <a:t>建築基地內廣場、騎樓、無遮簷人行道、戶外樓梯、露臺、 陽臺 </a:t>
                      </a:r>
                    </a:p>
                  </a:txBody>
                  <a:tcPr/>
                </a:tc>
                <a:tc>
                  <a:txBody>
                    <a:bodyPr/>
                    <a:lstStyle/>
                    <a:p>
                      <a:r>
                        <a:rPr lang="zh-TW" altLang="en-US" sz="1600" dirty="0">
                          <a:latin typeface="微軟正黑體" panose="020B0604030504040204" pitchFamily="34" charset="-120"/>
                          <a:ea typeface="微軟正黑體" panose="020B0604030504040204" pitchFamily="34" charset="-120"/>
                        </a:rPr>
                        <a:t>戶外</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半戶外 </a:t>
                      </a:r>
                    </a:p>
                  </a:txBody>
                  <a:tcPr/>
                </a:tc>
                <a:tc>
                  <a:txBody>
                    <a:bodyPr/>
                    <a:lstStyle/>
                    <a:p>
                      <a:pPr algn="ctr"/>
                      <a:r>
                        <a:rPr lang="en-US" altLang="zh-TW" sz="1600" i="0" dirty="0">
                          <a:latin typeface="微軟正黑體" panose="020B0604030504040204" pitchFamily="34" charset="-120"/>
                          <a:ea typeface="微軟正黑體" panose="020B0604030504040204" pitchFamily="34" charset="-120"/>
                        </a:rPr>
                        <a:t>P4</a:t>
                      </a:r>
                      <a:r>
                        <a:rPr lang="en-US" altLang="zh-TW" sz="1600" dirty="0">
                          <a:latin typeface="微軟正黑體" panose="020B0604030504040204" pitchFamily="34" charset="-120"/>
                          <a:ea typeface="微軟正黑體" panose="020B0604030504040204" pitchFamily="34" charset="-120"/>
                        </a:rPr>
                        <a:t> </a:t>
                      </a:r>
                      <a:endParaRPr lang="zh-TW" altLang="en-US" sz="16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1"/>
                  </a:ext>
                </a:extLst>
              </a:tr>
              <a:tr h="370840">
                <a:tc>
                  <a:txBody>
                    <a:bodyPr/>
                    <a:lstStyle/>
                    <a:p>
                      <a:r>
                        <a:rPr lang="zh-TW" altLang="en-US" sz="1600" dirty="0">
                          <a:latin typeface="微軟正黑體" panose="020B0604030504040204" pitchFamily="34" charset="-120"/>
                          <a:ea typeface="微軟正黑體" panose="020B0604030504040204" pitchFamily="34" charset="-120"/>
                        </a:rPr>
                        <a:t>建築物之出入口、有對外窗之樓梯間與樓梯踏面</a:t>
                      </a:r>
                    </a:p>
                  </a:txBody>
                  <a:tcPr/>
                </a:tc>
                <a:tc>
                  <a:txBody>
                    <a:bodyPr/>
                    <a:lstStyle/>
                    <a:p>
                      <a:r>
                        <a:rPr lang="zh-TW" altLang="en-US" sz="1600" dirty="0">
                          <a:latin typeface="微軟正黑體" panose="020B0604030504040204" pitchFamily="34" charset="-120"/>
                          <a:ea typeface="微軟正黑體" panose="020B0604030504040204" pitchFamily="34" charset="-120"/>
                        </a:rPr>
                        <a:t>室內與戶 外</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半戶 外的交界處</a:t>
                      </a:r>
                    </a:p>
                  </a:txBody>
                  <a:tcPr/>
                </a:tc>
                <a:tc>
                  <a:txBody>
                    <a:bodyPr/>
                    <a:lstStyle/>
                    <a:p>
                      <a:pPr algn="ctr"/>
                      <a:r>
                        <a:rPr lang="en-US" altLang="zh-TW" sz="1600" dirty="0">
                          <a:latin typeface="微軟正黑體" panose="020B0604030504040204" pitchFamily="34" charset="-120"/>
                          <a:ea typeface="微軟正黑體" panose="020B0604030504040204" pitchFamily="34" charset="-120"/>
                        </a:rPr>
                        <a:t>P3</a:t>
                      </a:r>
                      <a:endParaRPr lang="zh-TW" altLang="en-US" sz="16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2"/>
                  </a:ext>
                </a:extLst>
              </a:tr>
              <a:tr h="370840">
                <a:tc>
                  <a:txBody>
                    <a:bodyPr/>
                    <a:lstStyle/>
                    <a:p>
                      <a:r>
                        <a:rPr lang="zh-TW" altLang="en-US" sz="1600" dirty="0">
                          <a:latin typeface="微軟正黑體" panose="020B0604030504040204" pitchFamily="34" charset="-120"/>
                          <a:ea typeface="微軟正黑體" panose="020B0604030504040204" pitchFamily="34" charset="-120"/>
                        </a:rPr>
                        <a:t>居室與走道</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不含住宅</a:t>
                      </a:r>
                      <a:r>
                        <a:rPr lang="en-US" altLang="zh-TW" sz="1600" dirty="0">
                          <a:latin typeface="微軟正黑體" panose="020B0604030504040204" pitchFamily="34" charset="-120"/>
                          <a:ea typeface="微軟正黑體" panose="020B0604030504040204" pitchFamily="34" charset="-120"/>
                        </a:rPr>
                        <a:t>) </a:t>
                      </a:r>
                      <a:endParaRPr lang="zh-TW" altLang="en-US" sz="1600" dirty="0">
                        <a:latin typeface="微軟正黑體" panose="020B0604030504040204" pitchFamily="34" charset="-120"/>
                        <a:ea typeface="微軟正黑體" panose="020B0604030504040204" pitchFamily="34" charset="-120"/>
                      </a:endParaRPr>
                    </a:p>
                  </a:txBody>
                  <a:tcPr/>
                </a:tc>
                <a:tc>
                  <a:txBody>
                    <a:bodyPr/>
                    <a:lstStyle/>
                    <a:p>
                      <a:r>
                        <a:rPr lang="zh-TW" altLang="en-US" sz="1600" dirty="0">
                          <a:latin typeface="微軟正黑體" panose="020B0604030504040204" pitchFamily="34" charset="-120"/>
                          <a:ea typeface="微軟正黑體" panose="020B0604030504040204" pitchFamily="34" charset="-120"/>
                        </a:rPr>
                        <a:t>室內</a:t>
                      </a:r>
                    </a:p>
                  </a:txBody>
                  <a:tcPr/>
                </a:tc>
                <a:tc>
                  <a:txBody>
                    <a:bodyPr/>
                    <a:lstStyle/>
                    <a:p>
                      <a:pPr algn="ctr"/>
                      <a:r>
                        <a:rPr lang="en-US" altLang="zh-TW" sz="1600" dirty="0">
                          <a:latin typeface="微軟正黑體" panose="020B0604030504040204" pitchFamily="34" charset="-120"/>
                          <a:ea typeface="微軟正黑體" panose="020B0604030504040204" pitchFamily="34" charset="-120"/>
                        </a:rPr>
                        <a:t>P3</a:t>
                      </a:r>
                      <a:endParaRPr lang="zh-TW" altLang="en-US" sz="16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3"/>
                  </a:ext>
                </a:extLst>
              </a:tr>
              <a:tr h="370840">
                <a:tc>
                  <a:txBody>
                    <a:bodyPr/>
                    <a:lstStyle/>
                    <a:p>
                      <a:r>
                        <a:rPr lang="zh-TW" altLang="en-US" sz="1600" dirty="0">
                          <a:latin typeface="微軟正黑體" panose="020B0604030504040204" pitchFamily="34" charset="-120"/>
                          <a:ea typeface="微軟正黑體" panose="020B0604030504040204" pitchFamily="34" charset="-120"/>
                        </a:rPr>
                        <a:t>廁所盥洗室、浴室、游泳池畔、沖洗室、更衣室等之地坪</a:t>
                      </a:r>
                    </a:p>
                  </a:txBody>
                  <a:tcPr/>
                </a:tc>
                <a:tc>
                  <a:txBody>
                    <a:bodyPr/>
                    <a:lstStyle/>
                    <a:p>
                      <a:r>
                        <a:rPr lang="zh-TW" altLang="en-US" sz="1600" dirty="0">
                          <a:latin typeface="微軟正黑體" panose="020B0604030504040204" pitchFamily="34" charset="-120"/>
                          <a:ea typeface="微軟正黑體" panose="020B0604030504040204" pitchFamily="34" charset="-120"/>
                        </a:rPr>
                        <a:t>室內</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戶外</a:t>
                      </a:r>
                    </a:p>
                  </a:txBody>
                  <a:tcPr/>
                </a:tc>
                <a:tc>
                  <a:txBody>
                    <a:bodyPr/>
                    <a:lstStyle/>
                    <a:p>
                      <a:pPr algn="ctr"/>
                      <a:r>
                        <a:rPr lang="en-US" altLang="zh-TW" sz="1600" dirty="0">
                          <a:latin typeface="微軟正黑體" panose="020B0604030504040204" pitchFamily="34" charset="-120"/>
                          <a:ea typeface="微軟正黑體" panose="020B0604030504040204" pitchFamily="34" charset="-120"/>
                        </a:rPr>
                        <a:t>P4</a:t>
                      </a:r>
                      <a:endParaRPr lang="zh-TW" altLang="en-US" sz="16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4"/>
                  </a:ext>
                </a:extLst>
              </a:tr>
              <a:tr h="370840">
                <a:tc gridSpan="3">
                  <a:txBody>
                    <a:bodyPr/>
                    <a:lstStyle/>
                    <a:p>
                      <a:r>
                        <a:rPr lang="zh-TW" altLang="en-US" sz="1600" dirty="0">
                          <a:latin typeface="微軟正黑體" panose="020B0604030504040204" pitchFamily="34" charset="-120"/>
                          <a:ea typeface="微軟正黑體" panose="020B0604030504040204" pitchFamily="34" charset="-120"/>
                        </a:rPr>
                        <a:t>備註：</a:t>
                      </a:r>
                      <a:endParaRPr lang="en-US" altLang="zh-TW" sz="1600" dirty="0">
                        <a:latin typeface="微軟正黑體" panose="020B0604030504040204" pitchFamily="34" charset="-120"/>
                        <a:ea typeface="微軟正黑體" panose="020B0604030504040204" pitchFamily="34" charset="-120"/>
                      </a:endParaRPr>
                    </a:p>
                    <a:p>
                      <a:r>
                        <a:rPr lang="en-US" altLang="zh-TW" sz="1600" dirty="0">
                          <a:latin typeface="微軟正黑體" panose="020B0604030504040204" pitchFamily="34" charset="-120"/>
                          <a:ea typeface="微軟正黑體" panose="020B0604030504040204" pitchFamily="34" charset="-120"/>
                        </a:rPr>
                        <a:t>1.</a:t>
                      </a:r>
                      <a:r>
                        <a:rPr lang="zh-TW" altLang="en-US" sz="1600" dirty="0">
                          <a:latin typeface="微軟正黑體" panose="020B0604030504040204" pitchFamily="34" charset="-120"/>
                          <a:ea typeface="微軟正黑體" panose="020B0604030504040204" pitchFamily="34" charset="-120"/>
                        </a:rPr>
                        <a:t>防滑性能係以擺錘防滑性值</a:t>
                      </a:r>
                      <a:r>
                        <a:rPr lang="en-US" altLang="zh-TW" sz="1600" dirty="0">
                          <a:latin typeface="微軟正黑體" panose="020B0604030504040204" pitchFamily="34" charset="-120"/>
                          <a:ea typeface="微軟正黑體" panose="020B0604030504040204" pitchFamily="34" charset="-120"/>
                        </a:rPr>
                        <a:t>(SRV)</a:t>
                      </a:r>
                      <a:r>
                        <a:rPr lang="zh-TW" altLang="en-US" sz="1600" dirty="0">
                          <a:latin typeface="微軟正黑體" panose="020B0604030504040204" pitchFamily="34" charset="-120"/>
                          <a:ea typeface="微軟正黑體" panose="020B0604030504040204" pitchFamily="34" charset="-120"/>
                        </a:rPr>
                        <a:t>分類等級予以判定。 </a:t>
                      </a:r>
                      <a:endParaRPr lang="en-US" altLang="zh-TW" sz="1600" dirty="0">
                        <a:latin typeface="微軟正黑體" panose="020B0604030504040204" pitchFamily="34" charset="-120"/>
                        <a:ea typeface="微軟正黑體" panose="020B0604030504040204" pitchFamily="34" charset="-120"/>
                      </a:endParaRPr>
                    </a:p>
                    <a:p>
                      <a:r>
                        <a:rPr lang="en-US" altLang="zh-TW" sz="1600" dirty="0">
                          <a:latin typeface="微軟正黑體" panose="020B0604030504040204" pitchFamily="34" charset="-120"/>
                          <a:ea typeface="微軟正黑體" panose="020B0604030504040204" pitchFamily="34" charset="-120"/>
                        </a:rPr>
                        <a:t>2.CNS16106 </a:t>
                      </a:r>
                      <a:r>
                        <a:rPr lang="zh-TW" altLang="en-US" sz="1600" dirty="0">
                          <a:latin typeface="微軟正黑體" panose="020B0604030504040204" pitchFamily="34" charset="-120"/>
                          <a:ea typeface="微軟正黑體" panose="020B0604030504040204" pitchFamily="34" charset="-120"/>
                        </a:rPr>
                        <a:t>之表</a:t>
                      </a:r>
                      <a:r>
                        <a:rPr lang="en-US" altLang="zh-TW" sz="1600" dirty="0">
                          <a:latin typeface="微軟正黑體" panose="020B0604030504040204" pitchFamily="34" charset="-120"/>
                          <a:ea typeface="微軟正黑體" panose="020B0604030504040204" pitchFamily="34" charset="-120"/>
                        </a:rPr>
                        <a:t>2</a:t>
                      </a:r>
                      <a:r>
                        <a:rPr lang="zh-TW" altLang="en-US" sz="1600" dirty="0">
                          <a:latin typeface="微軟正黑體" panose="020B0604030504040204" pitchFamily="34" charset="-120"/>
                          <a:ea typeface="微軟正黑體" panose="020B0604030504040204" pitchFamily="34" charset="-120"/>
                        </a:rPr>
                        <a:t>人行表面材料依濕式擺錘試驗之</a:t>
                      </a:r>
                      <a:r>
                        <a:rPr lang="zh-TW" altLang="en-US" sz="1600" dirty="0">
                          <a:solidFill>
                            <a:srgbClr val="C00000"/>
                          </a:solidFill>
                          <a:latin typeface="微軟正黑體" panose="020B0604030504040204" pitchFamily="34" charset="-120"/>
                          <a:ea typeface="微軟正黑體" panose="020B0604030504040204" pitchFamily="34" charset="-120"/>
                        </a:rPr>
                        <a:t>分類等級</a:t>
                      </a:r>
                      <a:r>
                        <a:rPr lang="zh-TW" altLang="en-US" sz="1600" dirty="0">
                          <a:latin typeface="微軟正黑體" panose="020B0604030504040204" pitchFamily="34" charset="-120"/>
                          <a:ea typeface="微軟正黑體" panose="020B0604030504040204" pitchFamily="34" charset="-120"/>
                        </a:rPr>
                        <a:t>如下：</a:t>
                      </a:r>
                      <a:endParaRPr lang="en-US" altLang="zh-TW" sz="1600" dirty="0">
                        <a:latin typeface="微軟正黑體" panose="020B0604030504040204" pitchFamily="34" charset="-120"/>
                        <a:ea typeface="微軟正黑體" panose="020B0604030504040204" pitchFamily="34" charset="-120"/>
                      </a:endParaRPr>
                    </a:p>
                    <a:p>
                      <a:pPr marL="179388" indent="-179388"/>
                      <a:r>
                        <a:rPr lang="en-US" altLang="zh-TW" sz="1600" dirty="0">
                          <a:latin typeface="微軟正黑體" panose="020B0604030504040204" pitchFamily="34" charset="-120"/>
                          <a:ea typeface="微軟正黑體" panose="020B0604030504040204" pitchFamily="34" charset="-120"/>
                        </a:rPr>
                        <a:t>3.CNS3299-12</a:t>
                      </a:r>
                      <a:r>
                        <a:rPr lang="zh-TW" altLang="en-US" sz="1600" dirty="0">
                          <a:latin typeface="微軟正黑體" panose="020B0604030504040204" pitchFamily="34" charset="-120"/>
                          <a:ea typeface="微軟正黑體" panose="020B0604030504040204" pitchFamily="34" charset="-120"/>
                        </a:rPr>
                        <a:t>之防滑係數與 </a:t>
                      </a:r>
                      <a:r>
                        <a:rPr lang="en-US" altLang="zh-TW" sz="1600" dirty="0">
                          <a:latin typeface="微軟正黑體" panose="020B0604030504040204" pitchFamily="34" charset="-120"/>
                          <a:ea typeface="微軟正黑體" panose="020B0604030504040204" pitchFamily="34" charset="-120"/>
                        </a:rPr>
                        <a:t>CNS16106</a:t>
                      </a:r>
                      <a:r>
                        <a:rPr lang="zh-TW" altLang="en-US" sz="1600" dirty="0">
                          <a:latin typeface="微軟正黑體" panose="020B0604030504040204" pitchFamily="34" charset="-120"/>
                          <a:ea typeface="微軟正黑體" panose="020B0604030504040204" pitchFamily="34" charset="-120"/>
                        </a:rPr>
                        <a:t>之擺錘防滑性值，二者因機器作動原理不同，</a:t>
                      </a:r>
                      <a:r>
                        <a:rPr lang="zh-TW" altLang="en-US" sz="1600" dirty="0">
                          <a:solidFill>
                            <a:srgbClr val="C00000"/>
                          </a:solidFill>
                          <a:latin typeface="微軟正黑體" panose="020B0604030504040204" pitchFamily="34" charset="-120"/>
                          <a:ea typeface="微軟正黑體" panose="020B0604030504040204" pitchFamily="34" charset="-120"/>
                        </a:rPr>
                        <a:t>無法比對或換算</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r>
                        <a:rPr lang="en-US" altLang="zh-TW" sz="1600" dirty="0">
                          <a:latin typeface="微軟正黑體" panose="020B0604030504040204" pitchFamily="34" charset="-120"/>
                          <a:ea typeface="微軟正黑體" panose="020B0604030504040204" pitchFamily="34" charset="-120"/>
                        </a:rPr>
                        <a:t>4.</a:t>
                      </a:r>
                      <a:r>
                        <a:rPr lang="zh-TW" altLang="en-US" sz="1600" dirty="0">
                          <a:latin typeface="微軟正黑體" panose="020B0604030504040204" pitchFamily="34" charset="-120"/>
                          <a:ea typeface="微軟正黑體" panose="020B0604030504040204" pitchFamily="34" charset="-120"/>
                        </a:rPr>
                        <a:t>居室係指供居住、工作、集會、娛樂、烹飪等使用之房間。</a:t>
                      </a:r>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10005"/>
                  </a:ext>
                </a:extLst>
              </a:tr>
            </a:tbl>
          </a:graphicData>
        </a:graphic>
      </p:graphicFrame>
      <p:graphicFrame>
        <p:nvGraphicFramePr>
          <p:cNvPr id="7" name="表格 6"/>
          <p:cNvGraphicFramePr>
            <a:graphicFrameLocks noGrp="1"/>
          </p:cNvGraphicFramePr>
          <p:nvPr/>
        </p:nvGraphicFramePr>
        <p:xfrm>
          <a:off x="180931" y="4588561"/>
          <a:ext cx="3496137" cy="2153920"/>
        </p:xfrm>
        <a:graphic>
          <a:graphicData uri="http://schemas.openxmlformats.org/drawingml/2006/table">
            <a:tbl>
              <a:tblPr firstRow="1" bandRow="1">
                <a:tableStyleId>{5C22544A-7EE6-4342-B048-85BDC9FD1C3A}</a:tableStyleId>
              </a:tblPr>
              <a:tblGrid>
                <a:gridCol w="1165379">
                  <a:extLst>
                    <a:ext uri="{9D8B030D-6E8A-4147-A177-3AD203B41FA5}">
                      <a16:colId xmlns:a16="http://schemas.microsoft.com/office/drawing/2014/main" val="20000"/>
                    </a:ext>
                  </a:extLst>
                </a:gridCol>
                <a:gridCol w="1165379">
                  <a:extLst>
                    <a:ext uri="{9D8B030D-6E8A-4147-A177-3AD203B41FA5}">
                      <a16:colId xmlns:a16="http://schemas.microsoft.com/office/drawing/2014/main" val="20001"/>
                    </a:ext>
                  </a:extLst>
                </a:gridCol>
                <a:gridCol w="1165379">
                  <a:extLst>
                    <a:ext uri="{9D8B030D-6E8A-4147-A177-3AD203B41FA5}">
                      <a16:colId xmlns:a16="http://schemas.microsoft.com/office/drawing/2014/main" val="20002"/>
                    </a:ext>
                  </a:extLst>
                </a:gridCol>
              </a:tblGrid>
              <a:tr h="0">
                <a:tc rowSpan="2">
                  <a:txBody>
                    <a:bodyPr/>
                    <a:lstStyle/>
                    <a:p>
                      <a:pPr algn="ctr">
                        <a:lnSpc>
                          <a:spcPts val="1400"/>
                        </a:lnSpc>
                      </a:pPr>
                      <a:r>
                        <a:rPr lang="zh-TW" altLang="en-US" sz="1400" dirty="0">
                          <a:solidFill>
                            <a:srgbClr val="FFFF99"/>
                          </a:solidFill>
                          <a:latin typeface="微軟正黑體" panose="020B0604030504040204" pitchFamily="34" charset="-120"/>
                          <a:ea typeface="微軟正黑體" panose="020B0604030504040204" pitchFamily="34" charset="-120"/>
                        </a:rPr>
                        <a:t>分類等級</a:t>
                      </a:r>
                    </a:p>
                  </a:txBody>
                  <a:tcPr anchor="ctr"/>
                </a:tc>
                <a:tc gridSpan="2">
                  <a:txBody>
                    <a:bodyPr/>
                    <a:lstStyle/>
                    <a:p>
                      <a:pPr>
                        <a:lnSpc>
                          <a:spcPts val="1400"/>
                        </a:lnSpc>
                      </a:pPr>
                      <a:r>
                        <a:rPr lang="zh-TW" altLang="en-US" sz="1400" dirty="0">
                          <a:latin typeface="微軟正黑體" panose="020B0604030504040204" pitchFamily="34" charset="-120"/>
                          <a:ea typeface="微軟正黑體" panose="020B0604030504040204" pitchFamily="34" charset="-120"/>
                        </a:rPr>
                        <a:t>擺錘防滑性值</a:t>
                      </a:r>
                      <a:r>
                        <a:rPr lang="en-US" altLang="zh-TW" sz="1400" dirty="0">
                          <a:latin typeface="微軟正黑體" panose="020B0604030504040204" pitchFamily="34" charset="-120"/>
                          <a:ea typeface="微軟正黑體" panose="020B0604030504040204" pitchFamily="34" charset="-120"/>
                        </a:rPr>
                        <a:t>(SRV)</a:t>
                      </a:r>
                      <a:endParaRPr lang="zh-TW" altLang="en-US" sz="1400" dirty="0">
                        <a:latin typeface="微軟正黑體" panose="020B0604030504040204" pitchFamily="34" charset="-120"/>
                        <a:ea typeface="微軟正黑體" panose="020B0604030504040204" pitchFamily="34" charset="-120"/>
                      </a:endParaRPr>
                    </a:p>
                  </a:txBody>
                  <a:tcPr/>
                </a:tc>
                <a:tc hMerge="1">
                  <a:txBody>
                    <a:bodyPr/>
                    <a:lstStyle/>
                    <a:p>
                      <a:endParaRPr lang="zh-TW" altLang="en-US" dirty="0"/>
                    </a:p>
                  </a:txBody>
                  <a:tcPr/>
                </a:tc>
                <a:extLst>
                  <a:ext uri="{0D108BD9-81ED-4DB2-BD59-A6C34878D82A}">
                    <a16:rowId xmlns:a16="http://schemas.microsoft.com/office/drawing/2014/main" val="10000"/>
                  </a:ext>
                </a:extLst>
              </a:tr>
              <a:tr h="0">
                <a:tc vMerge="1">
                  <a:txBody>
                    <a:bodyPr/>
                    <a:lstStyle/>
                    <a:p>
                      <a:endParaRPr lang="zh-TW" altLang="en-US" dirty="0"/>
                    </a:p>
                  </a:txBody>
                  <a:tcPr/>
                </a:tc>
                <a:tc>
                  <a:txBody>
                    <a:bodyPr/>
                    <a:lstStyle/>
                    <a:p>
                      <a:pPr>
                        <a:lnSpc>
                          <a:spcPts val="1400"/>
                        </a:lnSpc>
                      </a:pPr>
                      <a:r>
                        <a:rPr lang="zh-TW" altLang="en-US" sz="1400" dirty="0">
                          <a:latin typeface="微軟正黑體" panose="020B0604030504040204" pitchFamily="34" charset="-120"/>
                          <a:ea typeface="微軟正黑體" panose="020B0604030504040204" pitchFamily="34" charset="-120"/>
                        </a:rPr>
                        <a:t>滑塊 </a:t>
                      </a:r>
                      <a:r>
                        <a:rPr lang="en-US" altLang="zh-TW" sz="1400" dirty="0">
                          <a:latin typeface="微軟正黑體" panose="020B0604030504040204" pitchFamily="34" charset="-120"/>
                          <a:ea typeface="微軟正黑體" panose="020B0604030504040204" pitchFamily="34" charset="-120"/>
                        </a:rPr>
                        <a:t>96 </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nSpc>
                          <a:spcPts val="1400"/>
                        </a:lnSpc>
                      </a:pPr>
                      <a:r>
                        <a:rPr lang="zh-TW" altLang="en-US" sz="1400" dirty="0">
                          <a:latin typeface="微軟正黑體" panose="020B0604030504040204" pitchFamily="34" charset="-120"/>
                          <a:ea typeface="微軟正黑體" panose="020B0604030504040204" pitchFamily="34" charset="-120"/>
                        </a:rPr>
                        <a:t>滑塊 </a:t>
                      </a:r>
                      <a:r>
                        <a:rPr lang="en-US" altLang="zh-TW" sz="1400" dirty="0">
                          <a:latin typeface="微軟正黑體" panose="020B0604030504040204" pitchFamily="34" charset="-120"/>
                          <a:ea typeface="微軟正黑體" panose="020B0604030504040204" pitchFamily="34" charset="-120"/>
                        </a:rPr>
                        <a:t>55 </a:t>
                      </a:r>
                      <a:endParaRPr lang="zh-TW" altLang="en-US" sz="14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1"/>
                  </a:ext>
                </a:extLst>
              </a:tr>
              <a:tr h="0">
                <a:tc>
                  <a:txBody>
                    <a:bodyPr/>
                    <a:lstStyle/>
                    <a:p>
                      <a:pPr algn="ctr">
                        <a:lnSpc>
                          <a:spcPts val="1400"/>
                        </a:lnSpc>
                      </a:pPr>
                      <a:r>
                        <a:rPr lang="en-US" altLang="zh-TW" sz="1400" dirty="0">
                          <a:latin typeface="微軟正黑體" panose="020B0604030504040204" pitchFamily="34" charset="-120"/>
                          <a:ea typeface="微軟正黑體" panose="020B0604030504040204" pitchFamily="34" charset="-120"/>
                        </a:rPr>
                        <a:t>P5</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nSpc>
                          <a:spcPts val="1400"/>
                        </a:lnSpc>
                      </a:pP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54 </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nSpc>
                          <a:spcPts val="1400"/>
                        </a:lnSpc>
                      </a:pP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44 </a:t>
                      </a:r>
                      <a:endParaRPr lang="zh-TW" altLang="en-US" sz="14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2"/>
                  </a:ext>
                </a:extLst>
              </a:tr>
              <a:tr h="0">
                <a:tc>
                  <a:txBody>
                    <a:bodyPr/>
                    <a:lstStyle/>
                    <a:p>
                      <a:pPr algn="ctr">
                        <a:lnSpc>
                          <a:spcPts val="1400"/>
                        </a:lnSpc>
                      </a:pPr>
                      <a:r>
                        <a:rPr lang="en-US" altLang="zh-TW" sz="1400" dirty="0">
                          <a:latin typeface="微軟正黑體" panose="020B0604030504040204" pitchFamily="34" charset="-120"/>
                          <a:ea typeface="微軟正黑體" panose="020B0604030504040204" pitchFamily="34" charset="-120"/>
                        </a:rPr>
                        <a:t>P4</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nSpc>
                          <a:spcPts val="1400"/>
                        </a:lnSpc>
                      </a:pPr>
                      <a:r>
                        <a:rPr lang="en-US" altLang="zh-TW" sz="1400" dirty="0">
                          <a:latin typeface="微軟正黑體" panose="020B0604030504040204" pitchFamily="34" charset="-120"/>
                          <a:ea typeface="微軟正黑體" panose="020B0604030504040204" pitchFamily="34" charset="-120"/>
                        </a:rPr>
                        <a:t>45-54</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nSpc>
                          <a:spcPts val="1400"/>
                        </a:lnSpc>
                      </a:pPr>
                      <a:r>
                        <a:rPr lang="en-US" altLang="zh-TW" sz="1400" dirty="0">
                          <a:latin typeface="微軟正黑體" panose="020B0604030504040204" pitchFamily="34" charset="-120"/>
                          <a:ea typeface="微軟正黑體" panose="020B0604030504040204" pitchFamily="34" charset="-120"/>
                        </a:rPr>
                        <a:t>40-44 </a:t>
                      </a:r>
                      <a:endParaRPr lang="zh-TW" altLang="en-US" sz="14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3"/>
                  </a:ext>
                </a:extLst>
              </a:tr>
              <a:tr h="0">
                <a:tc>
                  <a:txBody>
                    <a:bodyPr/>
                    <a:lstStyle/>
                    <a:p>
                      <a:pPr algn="ctr">
                        <a:lnSpc>
                          <a:spcPts val="1400"/>
                        </a:lnSpc>
                      </a:pPr>
                      <a:r>
                        <a:rPr lang="en-US" altLang="zh-TW" sz="1400" dirty="0">
                          <a:latin typeface="微軟正黑體" panose="020B0604030504040204" pitchFamily="34" charset="-120"/>
                          <a:ea typeface="微軟正黑體" panose="020B0604030504040204" pitchFamily="34" charset="-120"/>
                        </a:rPr>
                        <a:t>P3</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nSpc>
                          <a:spcPts val="1400"/>
                        </a:lnSpc>
                      </a:pPr>
                      <a:r>
                        <a:rPr lang="en-US" altLang="zh-TW" sz="1400" dirty="0">
                          <a:latin typeface="微軟正黑體" panose="020B0604030504040204" pitchFamily="34" charset="-120"/>
                          <a:ea typeface="微軟正黑體" panose="020B0604030504040204" pitchFamily="34" charset="-120"/>
                        </a:rPr>
                        <a:t>35-44</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nSpc>
                          <a:spcPts val="1400"/>
                        </a:lnSpc>
                      </a:pPr>
                      <a:r>
                        <a:rPr lang="en-US" altLang="zh-TW" sz="1400" dirty="0">
                          <a:latin typeface="微軟正黑體" panose="020B0604030504040204" pitchFamily="34" charset="-120"/>
                          <a:ea typeface="微軟正黑體" panose="020B0604030504040204" pitchFamily="34" charset="-120"/>
                        </a:rPr>
                        <a:t>35-39 </a:t>
                      </a:r>
                      <a:endParaRPr lang="zh-TW" altLang="en-US" sz="14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4"/>
                  </a:ext>
                </a:extLst>
              </a:tr>
              <a:tr h="0">
                <a:tc>
                  <a:txBody>
                    <a:bodyPr/>
                    <a:lstStyle/>
                    <a:p>
                      <a:pPr algn="ctr">
                        <a:lnSpc>
                          <a:spcPts val="1400"/>
                        </a:lnSpc>
                      </a:pPr>
                      <a:r>
                        <a:rPr lang="en-US" altLang="zh-TW" sz="1400" dirty="0">
                          <a:latin typeface="微軟正黑體" panose="020B0604030504040204" pitchFamily="34" charset="-120"/>
                          <a:ea typeface="微軟正黑體" panose="020B0604030504040204" pitchFamily="34" charset="-120"/>
                        </a:rPr>
                        <a:t>P2</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nSpc>
                          <a:spcPts val="1400"/>
                        </a:lnSpc>
                      </a:pPr>
                      <a:r>
                        <a:rPr lang="en-US" altLang="zh-TW" sz="1400" dirty="0">
                          <a:latin typeface="微軟正黑體" panose="020B0604030504040204" pitchFamily="34" charset="-120"/>
                          <a:ea typeface="微軟正黑體" panose="020B0604030504040204" pitchFamily="34" charset="-120"/>
                        </a:rPr>
                        <a:t>25-34 </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nSpc>
                          <a:spcPts val="1400"/>
                        </a:lnSpc>
                      </a:pPr>
                      <a:r>
                        <a:rPr lang="en-US" altLang="zh-TW" sz="1400" dirty="0">
                          <a:latin typeface="微軟正黑體" panose="020B0604030504040204" pitchFamily="34" charset="-120"/>
                          <a:ea typeface="微軟正黑體" panose="020B0604030504040204" pitchFamily="34" charset="-120"/>
                        </a:rPr>
                        <a:t>20-34</a:t>
                      </a:r>
                      <a:endParaRPr lang="zh-TW" altLang="en-US" sz="14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5"/>
                  </a:ext>
                </a:extLst>
              </a:tr>
              <a:tr h="0">
                <a:tc>
                  <a:txBody>
                    <a:bodyPr/>
                    <a:lstStyle/>
                    <a:p>
                      <a:pPr algn="ctr">
                        <a:lnSpc>
                          <a:spcPts val="1400"/>
                        </a:lnSpc>
                      </a:pPr>
                      <a:r>
                        <a:rPr lang="en-US" altLang="zh-TW" sz="1400" dirty="0">
                          <a:latin typeface="微軟正黑體" panose="020B0604030504040204" pitchFamily="34" charset="-120"/>
                          <a:ea typeface="微軟正黑體" panose="020B0604030504040204" pitchFamily="34" charset="-120"/>
                        </a:rPr>
                        <a:t>P1</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nSpc>
                          <a:spcPts val="1400"/>
                        </a:lnSpc>
                      </a:pPr>
                      <a:r>
                        <a:rPr lang="en-US" altLang="zh-TW" sz="1400" dirty="0">
                          <a:latin typeface="微軟正黑體" panose="020B0604030504040204" pitchFamily="34" charset="-120"/>
                          <a:ea typeface="微軟正黑體" panose="020B0604030504040204" pitchFamily="34" charset="-120"/>
                        </a:rPr>
                        <a:t>12-24 </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nSpc>
                          <a:spcPts val="1400"/>
                        </a:lnSpc>
                      </a:pP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20 </a:t>
                      </a:r>
                      <a:endParaRPr lang="zh-TW" altLang="en-US" sz="14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6"/>
                  </a:ext>
                </a:extLst>
              </a:tr>
              <a:tr h="0">
                <a:tc>
                  <a:txBody>
                    <a:bodyPr/>
                    <a:lstStyle/>
                    <a:p>
                      <a:pPr algn="ctr">
                        <a:lnSpc>
                          <a:spcPts val="1400"/>
                        </a:lnSpc>
                      </a:pPr>
                      <a:r>
                        <a:rPr lang="en-US" altLang="zh-TW" sz="1400" dirty="0">
                          <a:latin typeface="微軟正黑體" panose="020B0604030504040204" pitchFamily="34" charset="-120"/>
                          <a:ea typeface="微軟正黑體" panose="020B0604030504040204" pitchFamily="34" charset="-120"/>
                        </a:rPr>
                        <a:t>P0</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nSpc>
                          <a:spcPts val="1400"/>
                        </a:lnSpc>
                      </a:pP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12 </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nSpc>
                          <a:spcPts val="1400"/>
                        </a:lnSpc>
                      </a:pPr>
                      <a:endParaRPr lang="zh-TW" altLang="en-US" sz="14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7"/>
                  </a:ext>
                </a:extLst>
              </a:tr>
            </a:tbl>
          </a:graphicData>
        </a:graphic>
      </p:graphicFrame>
      <p:sp>
        <p:nvSpPr>
          <p:cNvPr id="2" name="Google Shape;226;p35">
            <a:extLst>
              <a:ext uri="{FF2B5EF4-FFF2-40B4-BE49-F238E27FC236}">
                <a16:creationId xmlns:a16="http://schemas.microsoft.com/office/drawing/2014/main" id="{C3125704-4919-975C-26D7-A77D1B38AAE5}"/>
              </a:ext>
            </a:extLst>
          </p:cNvPr>
          <p:cNvSpPr txBox="1">
            <a:spLocks/>
          </p:cNvSpPr>
          <p:nvPr/>
        </p:nvSpPr>
        <p:spPr>
          <a:xfrm flipH="1">
            <a:off x="0" y="2355427"/>
            <a:ext cx="3858000" cy="214714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Encode Sans Semi Condensed"/>
              <a:buNone/>
              <a:defRPr sz="10666" b="1" i="0" u="none" strike="noStrike" cap="none">
                <a:solidFill>
                  <a:schemeClr val="dk1"/>
                </a:solidFill>
                <a:latin typeface="Encode Sans Semi Condensed"/>
                <a:ea typeface="Encode Sans Semi Condensed"/>
                <a:cs typeface="Encode Sans Semi Condensed"/>
                <a:sym typeface="Encode Sans Semi Condensed"/>
              </a:defRPr>
            </a:lvl1pPr>
            <a:lvl2pPr marR="0" lvl="1"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2pPr>
            <a:lvl3pPr marR="0" lvl="2"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3pPr>
            <a:lvl4pPr marR="0" lvl="3"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4pPr>
            <a:lvl5pPr marR="0" lvl="4"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5pPr>
            <a:lvl6pPr marR="0" lvl="5"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6pPr>
            <a:lvl7pPr marR="0" lvl="6"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7pPr>
            <a:lvl8pPr marR="0" lvl="7"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8pPr>
            <a:lvl9pPr marR="0" lvl="8"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9pPr>
          </a:lstStyle>
          <a:p>
            <a:pPr marL="0" marR="0" lvl="0" indent="0" algn="ctr" defTabSz="914400" rtl="0" eaLnBrk="1" fontAlgn="auto" latinLnBrk="0" hangingPunct="1">
              <a:lnSpc>
                <a:spcPct val="100000"/>
              </a:lnSpc>
              <a:spcBef>
                <a:spcPts val="0"/>
              </a:spcBef>
              <a:spcAft>
                <a:spcPts val="0"/>
              </a:spcAft>
              <a:buClr>
                <a:srgbClr val="192E40"/>
              </a:buClr>
              <a:buSzPts val="3000"/>
              <a:buFont typeface="Encode Sans Semi Condensed"/>
              <a:buNone/>
              <a:tabLst/>
              <a:defRPr/>
            </a:pPr>
            <a:r>
              <a:rPr kumimoji="0" lang="en-US" altLang="zh-TW" sz="10666" b="1" i="0" u="none" strike="noStrike" kern="0" cap="none" spc="0" normalizeH="0" baseline="0" noProof="0" dirty="0">
                <a:ln>
                  <a:noFill/>
                </a:ln>
                <a:solidFill>
                  <a:srgbClr val="192E40"/>
                </a:solidFill>
                <a:effectLst/>
                <a:uLnTx/>
                <a:uFillTx/>
                <a:latin typeface="Encode Sans Semi Condensed"/>
                <a:sym typeface="Encode Sans Semi Condensed"/>
              </a:rPr>
              <a:t>02</a:t>
            </a:r>
            <a:br>
              <a:rPr kumimoji="0" lang="zh-TW" altLang="en-US" sz="10666" b="1" i="0" u="none" strike="noStrike" kern="0" cap="none" spc="0" normalizeH="0" baseline="0" noProof="0" dirty="0">
                <a:ln>
                  <a:noFill/>
                </a:ln>
                <a:solidFill>
                  <a:srgbClr val="192E40"/>
                </a:solidFill>
                <a:effectLst/>
                <a:uLnTx/>
                <a:uFillTx/>
                <a:latin typeface="Encode Sans Semi Condensed"/>
                <a:sym typeface="Encode Sans Semi Condensed"/>
              </a:rPr>
            </a:br>
            <a:r>
              <a:rPr kumimoji="0" lang="zh-TW" altLang="en-US" sz="3600" b="1" i="0" u="none" strike="noStrike" kern="0" cap="none" spc="0" normalizeH="0" baseline="0" noProof="0" dirty="0">
                <a:ln>
                  <a:noFill/>
                </a:ln>
                <a:solidFill>
                  <a:srgbClr val="192E40"/>
                </a:solidFill>
                <a:effectLst/>
                <a:uLnTx/>
                <a:uFillTx/>
                <a:latin typeface="Encode Sans Semi Condensed"/>
                <a:sym typeface="Encode Sans Semi Condensed"/>
              </a:rPr>
              <a:t>有關防滑設計</a:t>
            </a:r>
            <a:endParaRPr kumimoji="0" lang="zh-TW" altLang="en-US" sz="10666" b="1" i="0" u="none" strike="noStrike" kern="0" cap="none" spc="0" normalizeH="0" baseline="0" noProof="0" dirty="0">
              <a:ln>
                <a:noFill/>
              </a:ln>
              <a:solidFill>
                <a:srgbClr val="192E40"/>
              </a:solidFill>
              <a:effectLst/>
              <a:uLnTx/>
              <a:uFillTx/>
              <a:latin typeface="Encode Sans Semi Condensed"/>
              <a:sym typeface="Encode Sans Semi Condensed"/>
            </a:endParaRPr>
          </a:p>
        </p:txBody>
      </p:sp>
    </p:spTree>
    <p:extLst>
      <p:ext uri="{BB962C8B-B14F-4D97-AF65-F5344CB8AC3E}">
        <p14:creationId xmlns:p14="http://schemas.microsoft.com/office/powerpoint/2010/main" val="3653647614"/>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25</a:t>
            </a:fld>
            <a:endPar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endParaRPr>
          </a:p>
        </p:txBody>
      </p:sp>
      <p:sp>
        <p:nvSpPr>
          <p:cNvPr id="4" name="文字方塊 3">
            <a:extLst>
              <a:ext uri="{FF2B5EF4-FFF2-40B4-BE49-F238E27FC236}">
                <a16:creationId xmlns:a16="http://schemas.microsoft.com/office/drawing/2014/main" id="{F113F59E-AA46-3CF0-8E12-A5EF0EAD7ABB}"/>
              </a:ext>
            </a:extLst>
          </p:cNvPr>
          <p:cNvSpPr txBox="1"/>
          <p:nvPr/>
        </p:nvSpPr>
        <p:spPr>
          <a:xfrm>
            <a:off x="4174836" y="606537"/>
            <a:ext cx="7601528" cy="30469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建築物地坪面磚防滑係數或等級指導原則</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358775" marR="0" lvl="0" indent="-358775"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五、為避免材質差異導致滑倒或絆倒，應避免將防滑</a:t>
            </a:r>
            <a:r>
              <a:rPr kumimoji="0" lang="zh-TW" altLang="en-US" sz="20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係數相差過大</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的材料使用於同 一平面。</a:t>
            </a:r>
            <a:endPar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358775" marR="0" lvl="0" indent="-358775"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六、依本指導原則設置之地坪面磚，其建築物或使用場所之所有權人及管理人仍有維護地坪面磚清潔及防滑性能之責任。如地坪面磚表面濕滑、油漬造成使用人滑倒，導致危險之虞，應在現場設置</a:t>
            </a:r>
            <a:r>
              <a:rPr kumimoji="0" lang="zh-TW" altLang="en-US" sz="20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警告標誌</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，立刻清潔處理，並應依消費者 保護法規定辦理。 </a:t>
            </a:r>
          </a:p>
        </p:txBody>
      </p:sp>
      <p:sp>
        <p:nvSpPr>
          <p:cNvPr id="10" name="Google Shape;226;p35">
            <a:extLst>
              <a:ext uri="{FF2B5EF4-FFF2-40B4-BE49-F238E27FC236}">
                <a16:creationId xmlns:a16="http://schemas.microsoft.com/office/drawing/2014/main" id="{920B93EA-E26A-0480-B071-CAF480EA89E3}"/>
              </a:ext>
            </a:extLst>
          </p:cNvPr>
          <p:cNvSpPr txBox="1">
            <a:spLocks/>
          </p:cNvSpPr>
          <p:nvPr/>
        </p:nvSpPr>
        <p:spPr>
          <a:xfrm flipH="1">
            <a:off x="0" y="2355427"/>
            <a:ext cx="3858000" cy="214714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Encode Sans Semi Condensed"/>
              <a:buNone/>
              <a:defRPr sz="10666" b="1" i="0" u="none" strike="noStrike" cap="none">
                <a:solidFill>
                  <a:schemeClr val="dk1"/>
                </a:solidFill>
                <a:latin typeface="Encode Sans Semi Condensed"/>
                <a:ea typeface="Encode Sans Semi Condensed"/>
                <a:cs typeface="Encode Sans Semi Condensed"/>
                <a:sym typeface="Encode Sans Semi Condensed"/>
              </a:defRPr>
            </a:lvl1pPr>
            <a:lvl2pPr marR="0" lvl="1"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2pPr>
            <a:lvl3pPr marR="0" lvl="2"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3pPr>
            <a:lvl4pPr marR="0" lvl="3"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4pPr>
            <a:lvl5pPr marR="0" lvl="4"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5pPr>
            <a:lvl6pPr marR="0" lvl="5"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6pPr>
            <a:lvl7pPr marR="0" lvl="6"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7pPr>
            <a:lvl8pPr marR="0" lvl="7"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8pPr>
            <a:lvl9pPr marR="0" lvl="8" algn="ctr" rtl="0">
              <a:lnSpc>
                <a:spcPct val="100000"/>
              </a:lnSpc>
              <a:spcBef>
                <a:spcPts val="0"/>
              </a:spcBef>
              <a:spcAft>
                <a:spcPts val="0"/>
              </a:spcAft>
              <a:buClr>
                <a:schemeClr val="dk1"/>
              </a:buClr>
              <a:buSzPts val="12000"/>
              <a:buFont typeface="Encode Sans Semi Condensed"/>
              <a:buNone/>
              <a:defRPr sz="16000" b="1" i="0" u="none" strike="noStrike" cap="none">
                <a:solidFill>
                  <a:schemeClr val="dk1"/>
                </a:solidFill>
                <a:latin typeface="Encode Sans Semi Condensed"/>
                <a:ea typeface="Encode Sans Semi Condensed"/>
                <a:cs typeface="Encode Sans Semi Condensed"/>
                <a:sym typeface="Encode Sans Semi Condensed"/>
              </a:defRPr>
            </a:lvl9pPr>
          </a:lstStyle>
          <a:p>
            <a:pPr marL="0" marR="0" lvl="0" indent="0" algn="ctr" defTabSz="914400" rtl="0" eaLnBrk="1" fontAlgn="auto" latinLnBrk="0" hangingPunct="1">
              <a:lnSpc>
                <a:spcPct val="100000"/>
              </a:lnSpc>
              <a:spcBef>
                <a:spcPts val="0"/>
              </a:spcBef>
              <a:spcAft>
                <a:spcPts val="0"/>
              </a:spcAft>
              <a:buClr>
                <a:srgbClr val="192E40"/>
              </a:buClr>
              <a:buSzPts val="3000"/>
              <a:buFont typeface="Encode Sans Semi Condensed"/>
              <a:buNone/>
              <a:tabLst/>
              <a:defRPr/>
            </a:pPr>
            <a:r>
              <a:rPr kumimoji="0" lang="en-US" altLang="zh-TW" sz="10666" b="1" i="0" u="none" strike="noStrike" kern="0" cap="none" spc="0" normalizeH="0" baseline="0" noProof="0" dirty="0">
                <a:ln>
                  <a:noFill/>
                </a:ln>
                <a:solidFill>
                  <a:srgbClr val="192E40"/>
                </a:solidFill>
                <a:effectLst/>
                <a:uLnTx/>
                <a:uFillTx/>
                <a:latin typeface="Encode Sans Semi Condensed"/>
                <a:sym typeface="Encode Sans Semi Condensed"/>
              </a:rPr>
              <a:t>02</a:t>
            </a:r>
            <a:br>
              <a:rPr kumimoji="0" lang="zh-TW" altLang="en-US" sz="10666" b="1" i="0" u="none" strike="noStrike" kern="0" cap="none" spc="0" normalizeH="0" baseline="0" noProof="0" dirty="0">
                <a:ln>
                  <a:noFill/>
                </a:ln>
                <a:solidFill>
                  <a:srgbClr val="192E40"/>
                </a:solidFill>
                <a:effectLst/>
                <a:uLnTx/>
                <a:uFillTx/>
                <a:latin typeface="Encode Sans Semi Condensed"/>
                <a:sym typeface="Encode Sans Semi Condensed"/>
              </a:rPr>
            </a:br>
            <a:r>
              <a:rPr kumimoji="0" lang="zh-TW" altLang="en-US" sz="3600" b="1" i="0" u="none" strike="noStrike" kern="0" cap="none" spc="0" normalizeH="0" baseline="0" noProof="0" dirty="0">
                <a:ln>
                  <a:noFill/>
                </a:ln>
                <a:solidFill>
                  <a:srgbClr val="192E40"/>
                </a:solidFill>
                <a:effectLst/>
                <a:uLnTx/>
                <a:uFillTx/>
                <a:latin typeface="Encode Sans Semi Condensed"/>
                <a:sym typeface="Encode Sans Semi Condensed"/>
              </a:rPr>
              <a:t>有關防滑設計</a:t>
            </a:r>
            <a:endParaRPr kumimoji="0" lang="zh-TW" altLang="en-US" sz="10666" b="1" i="0" u="none" strike="noStrike" kern="0" cap="none" spc="0" normalizeH="0" baseline="0" noProof="0" dirty="0">
              <a:ln>
                <a:noFill/>
              </a:ln>
              <a:solidFill>
                <a:srgbClr val="192E40"/>
              </a:solidFill>
              <a:effectLst/>
              <a:uLnTx/>
              <a:uFillTx/>
              <a:latin typeface="Encode Sans Semi Condensed"/>
              <a:sym typeface="Encode Sans Semi Condensed"/>
            </a:endParaRPr>
          </a:p>
        </p:txBody>
      </p:sp>
    </p:spTree>
    <p:extLst>
      <p:ext uri="{BB962C8B-B14F-4D97-AF65-F5344CB8AC3E}">
        <p14:creationId xmlns:p14="http://schemas.microsoft.com/office/powerpoint/2010/main" val="1893885929"/>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26</a:t>
            </a:fld>
            <a:endPar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endParaRPr>
          </a:p>
        </p:txBody>
      </p:sp>
      <p:sp>
        <p:nvSpPr>
          <p:cNvPr id="8" name="Google Shape;226;p35">
            <a:extLst>
              <a:ext uri="{FF2B5EF4-FFF2-40B4-BE49-F238E27FC236}">
                <a16:creationId xmlns:a16="http://schemas.microsoft.com/office/drawing/2014/main" id="{A99BBAD7-FB78-717A-1973-68C51D087919}"/>
              </a:ext>
            </a:extLst>
          </p:cNvPr>
          <p:cNvSpPr txBox="1">
            <a:spLocks noGrp="1"/>
          </p:cNvSpPr>
          <p:nvPr>
            <p:ph type="title" idx="2"/>
          </p:nvPr>
        </p:nvSpPr>
        <p:spPr>
          <a:xfrm flipH="1">
            <a:off x="0" y="2355427"/>
            <a:ext cx="3858000" cy="2147145"/>
          </a:xfrm>
          <a:prstGeom prst="rect">
            <a:avLst/>
          </a:prstGeom>
        </p:spPr>
        <p:txBody>
          <a:bodyPr spcFirstLastPara="1" wrap="square" lIns="121900" tIns="121900" rIns="121900" bIns="121900" anchor="ctr" anchorCtr="0">
            <a:noAutofit/>
          </a:bodyPr>
          <a:lstStyle/>
          <a:p>
            <a:r>
              <a:rPr lang="en" dirty="0"/>
              <a:t>03</a:t>
            </a:r>
            <a:br>
              <a:rPr lang="en" dirty="0"/>
            </a:br>
            <a:r>
              <a:rPr lang="zh-TW" altLang="en-US" sz="3600" dirty="0"/>
              <a:t>有關防墜設計</a:t>
            </a:r>
            <a:endParaRPr dirty="0"/>
          </a:p>
        </p:txBody>
      </p:sp>
      <p:sp>
        <p:nvSpPr>
          <p:cNvPr id="5" name="矩形 4"/>
          <p:cNvSpPr/>
          <p:nvPr/>
        </p:nvSpPr>
        <p:spPr>
          <a:xfrm>
            <a:off x="4768552" y="656891"/>
            <a:ext cx="659735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建築技術規則建築設計施工編第</a:t>
            </a:r>
            <a:r>
              <a:rPr kumimoji="0" lang="en-US" altLang="zh-TW" sz="28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38</a:t>
            </a:r>
            <a:r>
              <a:rPr kumimoji="0" lang="zh-TW" altLang="en-US" sz="28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條</a:t>
            </a:r>
            <a:endParaRPr kumimoji="0" lang="zh-TW" altLang="en-US" sz="1800" b="0" i="0" u="none" strike="noStrike" kern="1200" cap="none" spc="0" normalizeH="0" baseline="0" noProof="0" dirty="0">
              <a:ln>
                <a:noFill/>
              </a:ln>
              <a:solidFill>
                <a:srgbClr val="192E40"/>
              </a:solidFill>
              <a:effectLst/>
              <a:uLnTx/>
              <a:uFillTx/>
              <a:latin typeface="Arial"/>
              <a:ea typeface="新細明體" panose="02020500000000000000" pitchFamily="18" charset="-120"/>
              <a:cs typeface="+mn-cs"/>
            </a:endParaRPr>
          </a:p>
        </p:txBody>
      </p:sp>
      <p:sp>
        <p:nvSpPr>
          <p:cNvPr id="6" name="矩形 5"/>
          <p:cNvSpPr/>
          <p:nvPr/>
        </p:nvSpPr>
        <p:spPr>
          <a:xfrm>
            <a:off x="4425297" y="1313936"/>
            <a:ext cx="7283865" cy="21236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設置於露臺、陽臺、室外走廊、室外樓梯、平屋頂及室內天井部分等之欄桿</a:t>
            </a:r>
            <a:r>
              <a:rPr kumimoji="0" lang="zh-TW" altLang="en-US" sz="22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扶手高度</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，不得小於</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1.10</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公尺；十層以上者，不得小於</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1.20</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公尺。</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建築物使用用途為 </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A-1</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A-2</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B-2</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D-2</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D-3</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F-3</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G-2</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H-2 </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組者，前項欄桿不得設有可供直徑十公分物體穿越之</a:t>
            </a:r>
            <a:r>
              <a:rPr kumimoji="0" lang="zh-TW" altLang="en-US" sz="2200" b="0"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鏤空或可供攀爬之水平橫條</a:t>
            </a:r>
            <a:r>
              <a:rPr kumimoji="0" lang="zh-TW" altLang="en-US" sz="22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p>
        </p:txBody>
      </p:sp>
      <p:sp>
        <p:nvSpPr>
          <p:cNvPr id="4" name="文字方塊 3">
            <a:extLst>
              <a:ext uri="{FF2B5EF4-FFF2-40B4-BE49-F238E27FC236}">
                <a16:creationId xmlns:a16="http://schemas.microsoft.com/office/drawing/2014/main" id="{A1EC7396-AEDD-EA68-C4D9-D0433B6BEE27}"/>
              </a:ext>
            </a:extLst>
          </p:cNvPr>
          <p:cNvSpPr txBox="1"/>
          <p:nvPr/>
        </p:nvSpPr>
        <p:spPr>
          <a:xfrm>
            <a:off x="4504600" y="3981722"/>
            <a:ext cx="7204561" cy="1601336"/>
          </a:xfrm>
          <a:prstGeom prst="rect">
            <a:avLst/>
          </a:prstGeom>
          <a:noFill/>
        </p:spPr>
        <p:txBody>
          <a:bodyPr wrap="square">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ja-JP" altLang="en-US" sz="16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有關建築物欄桿的設計原則，因為現行條文的水平橫條各界多所指正，也造成諸多執行疑義，要寫出一套規格化文字來規範所有的狀況，確實很不容易達成共識，過程中歷經很多次的討論，最後決定先以行政指導原則先行，俟各界對於設計手法累積更多經驗案例並形成共識後再來討論條文如何修正。</a:t>
            </a:r>
          </a:p>
        </p:txBody>
      </p:sp>
    </p:spTree>
    <p:extLst>
      <p:ext uri="{BB962C8B-B14F-4D97-AF65-F5344CB8AC3E}">
        <p14:creationId xmlns:p14="http://schemas.microsoft.com/office/powerpoint/2010/main" val="1842648822"/>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27</a:t>
            </a:fld>
            <a:endPar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endParaRPr>
          </a:p>
        </p:txBody>
      </p:sp>
      <p:sp>
        <p:nvSpPr>
          <p:cNvPr id="8" name="Google Shape;226;p35">
            <a:extLst>
              <a:ext uri="{FF2B5EF4-FFF2-40B4-BE49-F238E27FC236}">
                <a16:creationId xmlns:a16="http://schemas.microsoft.com/office/drawing/2014/main" id="{A99BBAD7-FB78-717A-1973-68C51D087919}"/>
              </a:ext>
            </a:extLst>
          </p:cNvPr>
          <p:cNvSpPr txBox="1">
            <a:spLocks noGrp="1"/>
          </p:cNvSpPr>
          <p:nvPr>
            <p:ph type="title" idx="2"/>
          </p:nvPr>
        </p:nvSpPr>
        <p:spPr>
          <a:xfrm flipH="1">
            <a:off x="0" y="2355427"/>
            <a:ext cx="3858000" cy="2147145"/>
          </a:xfrm>
          <a:prstGeom prst="rect">
            <a:avLst/>
          </a:prstGeom>
        </p:spPr>
        <p:txBody>
          <a:bodyPr spcFirstLastPara="1" wrap="square" lIns="121900" tIns="121900" rIns="121900" bIns="121900" anchor="ctr" anchorCtr="0">
            <a:noAutofit/>
          </a:bodyPr>
          <a:lstStyle/>
          <a:p>
            <a:r>
              <a:rPr lang="en" dirty="0"/>
              <a:t>03</a:t>
            </a:r>
            <a:br>
              <a:rPr lang="en" dirty="0"/>
            </a:br>
            <a:r>
              <a:rPr lang="zh-TW" altLang="en-US" sz="3600" dirty="0"/>
              <a:t>有關防墜設計</a:t>
            </a:r>
            <a:endParaRPr dirty="0"/>
          </a:p>
        </p:txBody>
      </p:sp>
      <p:sp>
        <p:nvSpPr>
          <p:cNvPr id="4" name="文字方塊 3">
            <a:extLst>
              <a:ext uri="{FF2B5EF4-FFF2-40B4-BE49-F238E27FC236}">
                <a16:creationId xmlns:a16="http://schemas.microsoft.com/office/drawing/2014/main" id="{A1EC7396-AEDD-EA68-C4D9-D0433B6BEE27}"/>
              </a:ext>
            </a:extLst>
          </p:cNvPr>
          <p:cNvSpPr txBox="1"/>
          <p:nvPr/>
        </p:nvSpPr>
        <p:spPr>
          <a:xfrm>
            <a:off x="4378749" y="593889"/>
            <a:ext cx="7376475" cy="5865324"/>
          </a:xfrm>
          <a:prstGeom prst="rect">
            <a:avLst/>
          </a:prstGeom>
          <a:noFill/>
        </p:spPr>
        <p:txBody>
          <a:bodyPr wrap="square">
            <a:spAutoFit/>
          </a:bodyPr>
          <a:lstStyle/>
          <a:p>
            <a:pPr marL="0" marR="0" lvl="0" indent="0" algn="l" defTabSz="914400" rtl="0" eaLnBrk="1" fontAlgn="auto" latinLnBrk="0" hangingPunct="1">
              <a:lnSpc>
                <a:spcPts val="2200"/>
              </a:lnSpc>
              <a:spcBef>
                <a:spcPts val="600"/>
              </a:spcBef>
              <a:spcAft>
                <a:spcPts val="1200"/>
              </a:spcAft>
              <a:buClrTx/>
              <a:buSzTx/>
              <a:buFontTx/>
              <a:buNone/>
              <a:tabLst/>
              <a:defRPr/>
            </a:pPr>
            <a:r>
              <a:rPr kumimoji="0" lang="zh-TW" altLang="en-US" sz="2000" b="1" i="0" u="none" strike="noStrike" kern="120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mn-cs"/>
              </a:rPr>
              <a:t>辦理</a:t>
            </a:r>
            <a:r>
              <a:rPr kumimoji="0" lang="ja-JP" altLang="en-US" sz="2000" b="1" i="0" u="none" strike="noStrike" kern="120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mn-cs"/>
              </a:rPr>
              <a:t>歷程重點</a:t>
            </a:r>
            <a:endParaRPr kumimoji="0" lang="en-US" altLang="ja-JP" sz="2000" b="1" i="0" u="none" strike="noStrike" kern="120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ts val="22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一、</a:t>
            </a:r>
            <a:r>
              <a:rPr kumimoji="0" lang="en-US" altLang="ja-JP"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108.7.1</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立委王育敏與靖娟文教基金會舉辦「請政府正視兒童墜樓問題」記者會</a:t>
            </a:r>
            <a:r>
              <a:rPr kumimoji="0" lang="zh-TW"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要求修</a:t>
            </a:r>
            <a:r>
              <a:rPr kumimoji="0" lang="zh-TW"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法</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解決「水平橫條」定義模糊</a:t>
            </a:r>
            <a:r>
              <a:rPr kumimoji="0" lang="zh-TW"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問題。</a:t>
            </a:r>
            <a:endPar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ts val="22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二、 </a:t>
            </a:r>
            <a:r>
              <a:rPr kumimoji="0" lang="zh-TW"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營建</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署召會研修第 </a:t>
            </a:r>
            <a:r>
              <a:rPr kumimoji="0" lang="en-US" altLang="ja-JP"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38 </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條</a:t>
            </a:r>
          </a:p>
          <a:p>
            <a:pPr marL="0" marR="0" lvl="0" indent="0" algn="l" defTabSz="914400" rtl="0" eaLnBrk="1" fontAlgn="auto" latinLnBrk="0" hangingPunct="1">
              <a:lnSpc>
                <a:spcPts val="22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（一） </a:t>
            </a:r>
            <a:r>
              <a:rPr kumimoji="0" lang="en-US" altLang="ja-JP"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108 </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年 </a:t>
            </a:r>
            <a:r>
              <a:rPr kumimoji="0" lang="en-US" altLang="ja-JP"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7 </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月 </a:t>
            </a:r>
            <a:r>
              <a:rPr kumimoji="0" lang="en-US" altLang="ja-JP"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30 </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日第 </a:t>
            </a:r>
            <a:r>
              <a:rPr kumimoji="0" lang="en-US" altLang="ja-JP"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 </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次研商會議：基金會所提條文未達共識。</a:t>
            </a:r>
            <a:endParaRPr kumimoji="0" lang="en-US" altLang="ja-JP"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ts val="22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後續</a:t>
            </a:r>
            <a:r>
              <a:rPr kumimoji="0" lang="zh-TW"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營建署</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分析</a:t>
            </a:r>
            <a:r>
              <a:rPr kumimoji="0" lang="zh-TW"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現行法規，</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蒐集國內兒童平均身高</a:t>
            </a:r>
            <a:r>
              <a:rPr kumimoji="0" lang="zh-TW"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，蒐集</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英</a:t>
            </a:r>
            <a:r>
              <a:rPr kumimoji="0" lang="en-US" altLang="zh-TW"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澳</a:t>
            </a:r>
            <a:r>
              <a:rPr kumimoji="0" lang="en-US" altLang="zh-TW"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日</a:t>
            </a:r>
            <a:r>
              <a:rPr kumimoji="0" lang="en-US" altLang="zh-TW"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德各國法規</a:t>
            </a:r>
            <a:r>
              <a:rPr kumimoji="0" lang="zh-TW"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，討論</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全建</a:t>
            </a:r>
            <a:r>
              <a:rPr kumimoji="0" lang="zh-TW"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會</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草案。 </a:t>
            </a:r>
          </a:p>
          <a:p>
            <a:pPr marL="0" marR="0" lvl="0" indent="0" algn="l" defTabSz="914400" rtl="0" eaLnBrk="1" fontAlgn="auto" latinLnBrk="0" hangingPunct="1">
              <a:lnSpc>
                <a:spcPts val="22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（二） </a:t>
            </a:r>
            <a:r>
              <a:rPr kumimoji="0" lang="en-US" altLang="ja-JP"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109 </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年 </a:t>
            </a:r>
            <a:r>
              <a:rPr kumimoji="0" lang="en-US" altLang="ja-JP"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7 </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月 </a:t>
            </a:r>
            <a:r>
              <a:rPr kumimoji="0" lang="en-US" altLang="ja-JP"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7 </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日第 </a:t>
            </a:r>
            <a:r>
              <a:rPr kumimoji="0" lang="en-US" altLang="ja-JP"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2 </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次研商會議，草案未有共識。</a:t>
            </a:r>
          </a:p>
          <a:p>
            <a:pPr marL="0" marR="0" lvl="0" indent="0" algn="l" defTabSz="914400" rtl="0" eaLnBrk="1" fontAlgn="auto" latinLnBrk="0" hangingPunct="1">
              <a:lnSpc>
                <a:spcPts val="22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（三） </a:t>
            </a:r>
            <a:r>
              <a:rPr kumimoji="0" lang="en-US" altLang="ja-JP"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109 </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年 </a:t>
            </a:r>
            <a:r>
              <a:rPr kumimoji="0" lang="en-US" altLang="ja-JP"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9 </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月 </a:t>
            </a:r>
            <a:r>
              <a:rPr kumimoji="0" lang="en-US" altLang="ja-JP"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8 </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日第 </a:t>
            </a:r>
            <a:r>
              <a:rPr kumimoji="0" lang="en-US" altLang="ja-JP"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3 </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次研商會議，草案未有共識。 </a:t>
            </a:r>
          </a:p>
          <a:p>
            <a:pPr marL="0" marR="0" lvl="0" indent="0" algn="l" defTabSz="914400" rtl="0" eaLnBrk="1" fontAlgn="auto" latinLnBrk="0" hangingPunct="1">
              <a:lnSpc>
                <a:spcPts val="22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（四） </a:t>
            </a:r>
            <a:r>
              <a:rPr kumimoji="0" lang="en-US" altLang="ja-JP"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109 </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年 </a:t>
            </a:r>
            <a:r>
              <a:rPr kumimoji="0" lang="en-US" altLang="ja-JP"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10 </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月 </a:t>
            </a:r>
            <a:r>
              <a:rPr kumimoji="0" lang="en-US" altLang="ja-JP"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23 </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日，擬採分段修法作法：先</a:t>
            </a:r>
            <a:r>
              <a:rPr kumimoji="0" lang="zh-TW"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修正</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「水平橫條」定義</a:t>
            </a:r>
            <a:r>
              <a:rPr kumimoji="0" lang="zh-TW"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明確化</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，後續視實務執行情形再評估。 </a:t>
            </a:r>
          </a:p>
          <a:p>
            <a:pPr marL="0" marR="0" lvl="0" indent="0" algn="l" defTabSz="914400" rtl="0" eaLnBrk="1" fontAlgn="auto" latinLnBrk="0" hangingPunct="1">
              <a:lnSpc>
                <a:spcPts val="22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（五） </a:t>
            </a:r>
            <a:r>
              <a:rPr kumimoji="0" lang="en-US" altLang="ja-JP"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109 </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年 </a:t>
            </a:r>
            <a:r>
              <a:rPr kumimoji="0" lang="en-US" altLang="ja-JP"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12 </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月 </a:t>
            </a:r>
            <a:r>
              <a:rPr kumimoji="0" lang="en-US" altLang="ja-JP"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15 </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日</a:t>
            </a:r>
            <a:r>
              <a:rPr kumimoji="0" lang="zh-TW"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本部建築技術審議委員會未通過</a:t>
            </a:r>
            <a:r>
              <a:rPr kumimoji="0" lang="zh-TW"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會後討論</a:t>
            </a:r>
            <a:r>
              <a:rPr kumimoji="0" lang="zh-TW"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決議</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先</a:t>
            </a:r>
            <a:r>
              <a:rPr kumimoji="0" lang="zh-TW"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施</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以行政指導，累積實務執行經驗後</a:t>
            </a:r>
            <a:r>
              <a:rPr kumimoji="0" lang="zh-TW"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，達</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成共識再據以修</a:t>
            </a:r>
            <a:r>
              <a:rPr kumimoji="0" lang="zh-TW"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法</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 </a:t>
            </a:r>
          </a:p>
          <a:p>
            <a:pPr marL="0" marR="0" lvl="0" indent="0" algn="l" defTabSz="914400" rtl="0" eaLnBrk="1" fontAlgn="auto" latinLnBrk="0" hangingPunct="1">
              <a:lnSpc>
                <a:spcPts val="22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（六） </a:t>
            </a:r>
            <a:r>
              <a:rPr kumimoji="0" lang="en-US" altLang="ja-JP"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110 </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年 </a:t>
            </a:r>
            <a:r>
              <a:rPr kumimoji="0" lang="en-US" altLang="ja-JP"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3 </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月 </a:t>
            </a:r>
            <a:r>
              <a:rPr kumimoji="0" lang="en-US" altLang="ja-JP"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30 </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日</a:t>
            </a:r>
            <a:r>
              <a:rPr kumimoji="0" lang="zh-TW"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委辦「建築技術規則欄桿設計參考原則」。 </a:t>
            </a:r>
          </a:p>
          <a:p>
            <a:pPr marL="0" marR="0" lvl="0" indent="0" algn="l" defTabSz="914400" rtl="0" eaLnBrk="1" fontAlgn="auto" latinLnBrk="0" hangingPunct="1">
              <a:lnSpc>
                <a:spcPts val="22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（七） </a:t>
            </a:r>
            <a:r>
              <a:rPr kumimoji="0" lang="en-US" altLang="ja-JP"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110 </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年 月 </a:t>
            </a:r>
            <a:r>
              <a:rPr kumimoji="0" lang="en-US" altLang="ja-JP"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18 </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日</a:t>
            </a:r>
            <a:r>
              <a:rPr kumimoji="0" lang="zh-TW"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en-US" altLang="ja-JP"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111 </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年 </a:t>
            </a:r>
            <a:r>
              <a:rPr kumimoji="0" lang="en-US" altLang="ja-JP"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8 </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月 </a:t>
            </a:r>
            <a:r>
              <a:rPr kumimoji="0" lang="zh-TW"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多次召</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會</a:t>
            </a:r>
            <a:r>
              <a:rPr kumimoji="0" lang="zh-TW"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審查。</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 </a:t>
            </a:r>
          </a:p>
          <a:p>
            <a:pPr marL="0" marR="0" lvl="0" indent="0" algn="l" defTabSz="914400" rtl="0" eaLnBrk="1" fontAlgn="auto" latinLnBrk="0" hangingPunct="1">
              <a:lnSpc>
                <a:spcPts val="22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（十一） </a:t>
            </a:r>
            <a:r>
              <a:rPr kumimoji="0" lang="en-US" altLang="ja-JP"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111 </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年 </a:t>
            </a:r>
            <a:r>
              <a:rPr kumimoji="0" lang="en-US" altLang="ja-JP"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10 </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月 </a:t>
            </a:r>
            <a:r>
              <a:rPr kumimoji="0" lang="en-US" altLang="ja-JP"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27 </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日公告行政指導。</a:t>
            </a:r>
          </a:p>
          <a:p>
            <a:pPr marL="0" marR="0" lvl="0" indent="0" algn="l" defTabSz="914400" rtl="0" eaLnBrk="1" fontAlgn="auto" latinLnBrk="0" hangingPunct="1">
              <a:lnSpc>
                <a:spcPts val="22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各界在設計或審查時</a:t>
            </a:r>
            <a:r>
              <a:rPr kumimoji="0" lang="zh-TW"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可</a:t>
            </a: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充分採用，俟累積更多經驗，地方政府當可自行研訂更完備之設計準則，並適時修入地方強制法規，據以執行。</a:t>
            </a:r>
          </a:p>
          <a:p>
            <a:pPr marL="0" marR="0" lvl="0" indent="0" algn="l" defTabSz="914400" rtl="0" eaLnBrk="1" fontAlgn="auto" latinLnBrk="0" hangingPunct="1">
              <a:lnSpc>
                <a:spcPts val="22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未來俟更多執行共識後，本部亦可彙整各方意見納修建築技術規則，以為全國執行通則。</a:t>
            </a:r>
            <a:endParaRPr kumimoji="0" lang="zh-TW"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3637230340"/>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28</a:t>
            </a:fld>
            <a:endPar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endParaRPr>
          </a:p>
        </p:txBody>
      </p:sp>
      <p:sp>
        <p:nvSpPr>
          <p:cNvPr id="8" name="Google Shape;226;p35">
            <a:extLst>
              <a:ext uri="{FF2B5EF4-FFF2-40B4-BE49-F238E27FC236}">
                <a16:creationId xmlns:a16="http://schemas.microsoft.com/office/drawing/2014/main" id="{A99BBAD7-FB78-717A-1973-68C51D087919}"/>
              </a:ext>
            </a:extLst>
          </p:cNvPr>
          <p:cNvSpPr txBox="1">
            <a:spLocks noGrp="1"/>
          </p:cNvSpPr>
          <p:nvPr>
            <p:ph type="title" idx="2"/>
          </p:nvPr>
        </p:nvSpPr>
        <p:spPr>
          <a:xfrm flipH="1">
            <a:off x="0" y="2355427"/>
            <a:ext cx="3858000" cy="2147145"/>
          </a:xfrm>
          <a:prstGeom prst="rect">
            <a:avLst/>
          </a:prstGeom>
        </p:spPr>
        <p:txBody>
          <a:bodyPr spcFirstLastPara="1" wrap="square" lIns="121900" tIns="121900" rIns="121900" bIns="121900" anchor="ctr" anchorCtr="0">
            <a:noAutofit/>
          </a:bodyPr>
          <a:lstStyle/>
          <a:p>
            <a:r>
              <a:rPr lang="en" dirty="0"/>
              <a:t>03</a:t>
            </a:r>
            <a:br>
              <a:rPr lang="en" dirty="0"/>
            </a:br>
            <a:r>
              <a:rPr lang="zh-TW" altLang="en-US" sz="3600" dirty="0"/>
              <a:t>有關防墜設計</a:t>
            </a:r>
            <a:endParaRPr dirty="0"/>
          </a:p>
        </p:txBody>
      </p:sp>
      <p:sp>
        <p:nvSpPr>
          <p:cNvPr id="4" name="矩形 3"/>
          <p:cNvSpPr/>
          <p:nvPr/>
        </p:nvSpPr>
        <p:spPr>
          <a:xfrm>
            <a:off x="6243653" y="3705244"/>
            <a:ext cx="3647152"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3000" b="1" i="0" u="none" strike="noStrike" kern="1200" cap="none" spc="0" normalizeH="0" baseline="0" noProof="0" dirty="0">
                <a:ln>
                  <a:noFill/>
                </a:ln>
                <a:solidFill>
                  <a:srgbClr val="FFC479"/>
                </a:solidFill>
                <a:effectLst/>
                <a:uLnTx/>
                <a:uFillTx/>
                <a:latin typeface="微軟正黑體" panose="020B0604030504040204" pitchFamily="34" charset="-120"/>
                <a:ea typeface="微軟正黑體" panose="020B0604030504040204" pitchFamily="34" charset="-120"/>
                <a:cs typeface="Encode Sans Semi Condensed"/>
                <a:sym typeface="Encode Sans Semi Condensed"/>
              </a:rPr>
              <a:t>建築物欄杆設計原則</a:t>
            </a:r>
            <a:endParaRPr kumimoji="0" lang="zh-TW" altLang="en-US" sz="3000" b="1" i="0" u="none" strike="noStrike" kern="1200" cap="none" spc="0" normalizeH="0" baseline="0" noProof="0" dirty="0">
              <a:ln>
                <a:noFill/>
              </a:ln>
              <a:solidFill>
                <a:srgbClr val="FFC479"/>
              </a:solidFill>
              <a:effectLst/>
              <a:uLnTx/>
              <a:uFillTx/>
              <a:latin typeface="微軟正黑體" panose="020B0604030504040204" pitchFamily="34" charset="-120"/>
              <a:ea typeface="微軟正黑體" panose="020B0604030504040204" pitchFamily="34" charset="-120"/>
              <a:cs typeface="Encode Sans Semi Condensed"/>
              <a:sym typeface="Encode Sans Semi Condensed"/>
            </a:endParaRPr>
          </a:p>
        </p:txBody>
      </p:sp>
      <p:sp>
        <p:nvSpPr>
          <p:cNvPr id="5" name="矩形 4"/>
          <p:cNvSpPr/>
          <p:nvPr/>
        </p:nvSpPr>
        <p:spPr>
          <a:xfrm>
            <a:off x="4768552" y="656891"/>
            <a:ext cx="659735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建築技術規則建築設計施工編第</a:t>
            </a:r>
            <a:r>
              <a:rPr kumimoji="0" lang="en-US" altLang="zh-TW" sz="28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38</a:t>
            </a:r>
            <a:r>
              <a:rPr kumimoji="0" lang="zh-TW" altLang="en-US" sz="28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條</a:t>
            </a:r>
            <a:endParaRPr kumimoji="0" lang="zh-TW" altLang="en-US" sz="1800" b="0" i="0" u="none" strike="noStrike" kern="1200" cap="none" spc="0" normalizeH="0" baseline="0" noProof="0" dirty="0">
              <a:ln>
                <a:noFill/>
              </a:ln>
              <a:solidFill>
                <a:srgbClr val="192E40"/>
              </a:solidFill>
              <a:effectLst/>
              <a:uLnTx/>
              <a:uFillTx/>
              <a:latin typeface="Arial"/>
              <a:ea typeface="新細明體" panose="02020500000000000000" pitchFamily="18" charset="-120"/>
              <a:cs typeface="+mn-cs"/>
            </a:endParaRPr>
          </a:p>
        </p:txBody>
      </p:sp>
      <p:sp>
        <p:nvSpPr>
          <p:cNvPr id="6" name="矩形 5"/>
          <p:cNvSpPr/>
          <p:nvPr/>
        </p:nvSpPr>
        <p:spPr>
          <a:xfrm>
            <a:off x="4425297" y="1313936"/>
            <a:ext cx="7283865" cy="21236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設置於露臺、陽臺、室外走廊、室外樓梯、平屋頂及室內天井部分等之欄桿</a:t>
            </a:r>
            <a:r>
              <a:rPr kumimoji="0" lang="zh-TW" altLang="en-US" sz="22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扶手高度</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，不得小於</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1.10</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公尺；十層以上者，不得小於</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1.20</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公尺。</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建築物使用用途為 </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A-1</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A-2</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B-2</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D-2</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D-3</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F-3</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G-2</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H-2 </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組者，前項欄桿不得設有可供直徑十公分物體穿越之</a:t>
            </a:r>
            <a:r>
              <a:rPr kumimoji="0" lang="zh-TW" altLang="en-US" sz="2200" b="0"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鏤空或可供攀爬之水平橫條</a:t>
            </a:r>
            <a:r>
              <a:rPr kumimoji="0" lang="zh-TW" altLang="en-US" sz="22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p>
        </p:txBody>
      </p:sp>
      <p:sp>
        <p:nvSpPr>
          <p:cNvPr id="7" name="矩形 6"/>
          <p:cNvSpPr/>
          <p:nvPr/>
        </p:nvSpPr>
        <p:spPr>
          <a:xfrm>
            <a:off x="4425297" y="4398058"/>
            <a:ext cx="7283865"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為使建築物之欄杆設計不易為兒童攀爬及穿越，說明第一項欄杆</a:t>
            </a:r>
            <a:r>
              <a:rPr kumimoji="0" lang="zh-TW" altLang="zh-TW"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扶手高度</a:t>
            </a:r>
            <a:r>
              <a:rPr kumimoji="0" lang="zh-TW" altLang="zh-TW"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起算及第二項欄杆不得設有可供直徑十公分物體穿越之</a:t>
            </a:r>
            <a:r>
              <a:rPr kumimoji="0" lang="zh-TW" altLang="zh-TW"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鏤空或可供攀爬之水平橫條</a:t>
            </a:r>
            <a:r>
              <a:rPr kumimoji="0" lang="zh-TW" altLang="zh-TW"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之設計，訂定本原則。</a:t>
            </a:r>
            <a:endParaRPr kumimoji="0" lang="zh-TW" altLang="en-US"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2429057648"/>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192E40"/>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29</a:t>
            </a:fld>
            <a:endParaRPr kumimoji="0" lang="zh-TW" altLang="en-US" sz="1867" b="0" i="0" u="none" strike="noStrike" kern="0" cap="none" spc="0" normalizeH="0" baseline="0" noProof="0">
              <a:ln>
                <a:noFill/>
              </a:ln>
              <a:solidFill>
                <a:srgbClr val="192E40"/>
              </a:solidFill>
              <a:effectLst/>
              <a:uLnTx/>
              <a:uFillTx/>
              <a:latin typeface="Arial"/>
              <a:ea typeface="新細明體" panose="02020500000000000000" pitchFamily="18" charset="-120"/>
              <a:cs typeface="Arial"/>
              <a:sym typeface="Arial"/>
            </a:endParaRPr>
          </a:p>
        </p:txBody>
      </p:sp>
      <p:sp>
        <p:nvSpPr>
          <p:cNvPr id="7" name="矩形 6"/>
          <p:cNvSpPr/>
          <p:nvPr/>
        </p:nvSpPr>
        <p:spPr>
          <a:xfrm>
            <a:off x="727660" y="1163407"/>
            <a:ext cx="3161942" cy="3693319"/>
          </a:xfrm>
          <a:prstGeom prst="rect">
            <a:avLst/>
          </a:prstGeom>
        </p:spPr>
        <p:txBody>
          <a:bodyPr wrap="square">
            <a:spAutoFit/>
          </a:bodyPr>
          <a:lstStyle/>
          <a:p>
            <a:pPr marL="538163" marR="0" lvl="0" indent="-538163"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一</a:t>
            </a:r>
            <a:r>
              <a:rPr kumimoji="0" lang="en-US"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以</a:t>
            </a:r>
            <a:r>
              <a:rPr kumimoji="0" lang="zh-TW" altLang="zh-TW" sz="18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桿件構造</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組成之欄杆，距離地坪完成面起算</a:t>
            </a:r>
            <a:r>
              <a:rPr kumimoji="0" lang="zh-TW" altLang="zh-TW" sz="1800" b="1"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高度超過十五公分未達八十公分範圍</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內，不得設置</a:t>
            </a:r>
            <a:r>
              <a:rPr kumimoji="0" lang="zh-TW" altLang="zh-TW" sz="1800" b="1"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水平橫條桿件</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（如圖例一）。</a:t>
            </a:r>
          </a:p>
          <a:p>
            <a:pPr marL="538163" marR="0" lvl="0" indent="-538163"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二</a:t>
            </a:r>
            <a:r>
              <a:rPr kumimoji="0" lang="en-US"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zh-TW" sz="18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非以桿件構造</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組成之欄杆，距離地坪完成面起算</a:t>
            </a:r>
            <a:r>
              <a:rPr kumimoji="0" lang="zh-TW" altLang="zh-TW" sz="1800" b="1"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高度超過十五公分未達八十公分範圍</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內，不宜設有</a:t>
            </a:r>
            <a:r>
              <a:rPr kumimoji="0" lang="zh-TW" altLang="zh-TW" sz="1800" b="1"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立足點及可供攀爬構造</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（如圖例二）。</a:t>
            </a:r>
          </a:p>
        </p:txBody>
      </p:sp>
      <p:pic>
        <p:nvPicPr>
          <p:cNvPr id="9" name="圖片 8"/>
          <p:cNvPicPr>
            <a:picLocks noChangeAspect="1"/>
          </p:cNvPicPr>
          <p:nvPr/>
        </p:nvPicPr>
        <p:blipFill rotWithShape="1">
          <a:blip r:embed="rId3" cstate="print">
            <a:extLst>
              <a:ext uri="{28A0092B-C50C-407E-A947-70E740481C1C}">
                <a14:useLocalDpi xmlns:a14="http://schemas.microsoft.com/office/drawing/2010/main" val="0"/>
              </a:ext>
            </a:extLst>
          </a:blip>
          <a:srcRect l="12889" t="11963" r="51222" b="53458"/>
          <a:stretch/>
        </p:blipFill>
        <p:spPr>
          <a:xfrm>
            <a:off x="4033615" y="769120"/>
            <a:ext cx="4084891" cy="5564557"/>
          </a:xfrm>
          <a:prstGeom prst="rect">
            <a:avLst/>
          </a:prstGeom>
        </p:spPr>
      </p:pic>
      <p:pic>
        <p:nvPicPr>
          <p:cNvPr id="10" name="圖片 9"/>
          <p:cNvPicPr>
            <a:picLocks noChangeAspect="1"/>
          </p:cNvPicPr>
          <p:nvPr/>
        </p:nvPicPr>
        <p:blipFill rotWithShape="1">
          <a:blip r:embed="rId3" cstate="print">
            <a:extLst>
              <a:ext uri="{28A0092B-C50C-407E-A947-70E740481C1C}">
                <a14:useLocalDpi xmlns:a14="http://schemas.microsoft.com/office/drawing/2010/main" val="0"/>
              </a:ext>
            </a:extLst>
          </a:blip>
          <a:srcRect l="48389" t="11963" r="16135" b="53458"/>
          <a:stretch/>
        </p:blipFill>
        <p:spPr>
          <a:xfrm>
            <a:off x="8118506" y="884088"/>
            <a:ext cx="3844764" cy="5298392"/>
          </a:xfrm>
          <a:prstGeom prst="rect">
            <a:avLst/>
          </a:prstGeom>
        </p:spPr>
      </p:pic>
      <p:sp>
        <p:nvSpPr>
          <p:cNvPr id="12" name="矩形 11"/>
          <p:cNvSpPr/>
          <p:nvPr/>
        </p:nvSpPr>
        <p:spPr>
          <a:xfrm>
            <a:off x="169590" y="1447276"/>
            <a:ext cx="579347" cy="42473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3000" b="1" i="0" u="none" strike="noStrike" kern="1200" cap="none" spc="0" normalizeH="0" baseline="0" noProof="0" dirty="0">
                <a:ln>
                  <a:noFill/>
                </a:ln>
                <a:solidFill>
                  <a:srgbClr val="FFC479"/>
                </a:solidFill>
                <a:effectLst/>
                <a:uLnTx/>
                <a:uFillTx/>
                <a:latin typeface="微軟正黑體" panose="020B0604030504040204" pitchFamily="34" charset="-120"/>
                <a:ea typeface="微軟正黑體" panose="020B0604030504040204" pitchFamily="34" charset="-120"/>
                <a:cs typeface="Encode Sans Semi Condensed"/>
                <a:sym typeface="Encode Sans Semi Condensed"/>
              </a:rPr>
              <a:t>建築物欄杆設計原則</a:t>
            </a:r>
            <a:endParaRPr kumimoji="0" lang="zh-TW" altLang="en-US" sz="3000" b="1" i="0" u="none" strike="noStrike" kern="1200" cap="none" spc="0" normalizeH="0" baseline="0" noProof="0" dirty="0">
              <a:ln>
                <a:noFill/>
              </a:ln>
              <a:solidFill>
                <a:srgbClr val="FFC479"/>
              </a:solidFill>
              <a:effectLst/>
              <a:uLnTx/>
              <a:uFillTx/>
              <a:latin typeface="微軟正黑體" panose="020B0604030504040204" pitchFamily="34" charset="-120"/>
              <a:ea typeface="微軟正黑體" panose="020B0604030504040204" pitchFamily="34" charset="-120"/>
              <a:cs typeface="Encode Sans Semi Condensed"/>
              <a:sym typeface="Encode Sans Semi Condensed"/>
            </a:endParaRPr>
          </a:p>
        </p:txBody>
      </p:sp>
      <p:sp>
        <p:nvSpPr>
          <p:cNvPr id="14" name="矩形 13"/>
          <p:cNvSpPr/>
          <p:nvPr/>
        </p:nvSpPr>
        <p:spPr>
          <a:xfrm>
            <a:off x="5662624" y="706071"/>
            <a:ext cx="9925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1800" b="0" i="0" u="none" strike="noStrike" kern="1200" cap="none" spc="30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圖例</a:t>
            </a:r>
            <a:r>
              <a:rPr kumimoji="0" lang="zh-TW" altLang="en-US" sz="1800" b="0" i="0" u="none" strike="noStrike" kern="1200" cap="none" spc="30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一</a:t>
            </a:r>
            <a:endParaRPr kumimoji="0" lang="zh-TW" altLang="en-US" sz="1800" b="0" i="0" u="none" strike="noStrike" kern="1200" cap="none" spc="0" normalizeH="0" baseline="0" noProof="0" dirty="0">
              <a:ln>
                <a:noFill/>
              </a:ln>
              <a:solidFill>
                <a:srgbClr val="C00000"/>
              </a:solidFill>
              <a:effectLst/>
              <a:uLnTx/>
              <a:uFillTx/>
              <a:latin typeface="Arial"/>
              <a:ea typeface="新細明體" panose="02020500000000000000" pitchFamily="18" charset="-120"/>
              <a:cs typeface="+mn-cs"/>
            </a:endParaRPr>
          </a:p>
        </p:txBody>
      </p:sp>
      <p:sp>
        <p:nvSpPr>
          <p:cNvPr id="15" name="矩形 14"/>
          <p:cNvSpPr/>
          <p:nvPr/>
        </p:nvSpPr>
        <p:spPr>
          <a:xfrm>
            <a:off x="9961158" y="706071"/>
            <a:ext cx="9925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1800" b="0" i="0" u="none" strike="noStrike" kern="1200" cap="none" spc="30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圖例</a:t>
            </a:r>
            <a:r>
              <a:rPr kumimoji="0" lang="zh-TW" altLang="en-US" sz="1800" b="0" i="0" u="none" strike="noStrike" kern="1200" cap="none" spc="30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二</a:t>
            </a:r>
            <a:endParaRPr kumimoji="0" lang="zh-TW" altLang="en-US" sz="1800" b="0" i="0" u="none" strike="noStrike" kern="1200" cap="none" spc="0" normalizeH="0" baseline="0" noProof="0" dirty="0">
              <a:ln>
                <a:noFill/>
              </a:ln>
              <a:solidFill>
                <a:srgbClr val="C00000"/>
              </a:solidFill>
              <a:effectLst/>
              <a:uLnTx/>
              <a:uFillTx/>
              <a:latin typeface="Arial"/>
              <a:ea typeface="新細明體" panose="02020500000000000000" pitchFamily="18" charset="-120"/>
              <a:cs typeface="+mn-cs"/>
            </a:endParaRPr>
          </a:p>
        </p:txBody>
      </p:sp>
      <p:sp>
        <p:nvSpPr>
          <p:cNvPr id="4" name="文字方塊 3">
            <a:extLst>
              <a:ext uri="{FF2B5EF4-FFF2-40B4-BE49-F238E27FC236}">
                <a16:creationId xmlns:a16="http://schemas.microsoft.com/office/drawing/2014/main" id="{31C12F4E-DF85-25F3-1565-2C2E7AAFC2A0}"/>
              </a:ext>
            </a:extLst>
          </p:cNvPr>
          <p:cNvSpPr txBox="1"/>
          <p:nvPr/>
        </p:nvSpPr>
        <p:spPr>
          <a:xfrm>
            <a:off x="727660" y="708672"/>
            <a:ext cx="266372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zh-TW" altLang="en-US" sz="24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一、</a:t>
            </a:r>
            <a:r>
              <a:rPr kumimoji="0" lang="zh-TW" altLang="zh-TW" sz="24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欄杆構造：</a:t>
            </a:r>
          </a:p>
        </p:txBody>
      </p:sp>
      <p:cxnSp>
        <p:nvCxnSpPr>
          <p:cNvPr id="5" name="直線接點 4">
            <a:extLst>
              <a:ext uri="{FF2B5EF4-FFF2-40B4-BE49-F238E27FC236}">
                <a16:creationId xmlns:a16="http://schemas.microsoft.com/office/drawing/2014/main" id="{0C0C5199-4C07-4647-CD38-AA0C518794C9}"/>
              </a:ext>
            </a:extLst>
          </p:cNvPr>
          <p:cNvCxnSpPr/>
          <p:nvPr/>
        </p:nvCxnSpPr>
        <p:spPr>
          <a:xfrm>
            <a:off x="4673600" y="3066473"/>
            <a:ext cx="3417455" cy="0"/>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 name="直線接點 5">
            <a:extLst>
              <a:ext uri="{FF2B5EF4-FFF2-40B4-BE49-F238E27FC236}">
                <a16:creationId xmlns:a16="http://schemas.microsoft.com/office/drawing/2014/main" id="{763FF4FF-623A-D520-CF94-C4A4CC4685E2}"/>
              </a:ext>
            </a:extLst>
          </p:cNvPr>
          <p:cNvCxnSpPr/>
          <p:nvPr/>
        </p:nvCxnSpPr>
        <p:spPr>
          <a:xfrm>
            <a:off x="4673600" y="4548909"/>
            <a:ext cx="3417455" cy="0"/>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接點 7">
            <a:extLst>
              <a:ext uri="{FF2B5EF4-FFF2-40B4-BE49-F238E27FC236}">
                <a16:creationId xmlns:a16="http://schemas.microsoft.com/office/drawing/2014/main" id="{B31F55A0-C393-77B0-8EA1-5368886CA5FE}"/>
              </a:ext>
            </a:extLst>
          </p:cNvPr>
          <p:cNvCxnSpPr/>
          <p:nvPr/>
        </p:nvCxnSpPr>
        <p:spPr>
          <a:xfrm>
            <a:off x="8545815" y="3066473"/>
            <a:ext cx="3417455" cy="0"/>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接點 10">
            <a:extLst>
              <a:ext uri="{FF2B5EF4-FFF2-40B4-BE49-F238E27FC236}">
                <a16:creationId xmlns:a16="http://schemas.microsoft.com/office/drawing/2014/main" id="{0F9DF789-0C98-FEDD-1504-7B8C19120262}"/>
              </a:ext>
            </a:extLst>
          </p:cNvPr>
          <p:cNvCxnSpPr/>
          <p:nvPr/>
        </p:nvCxnSpPr>
        <p:spPr>
          <a:xfrm>
            <a:off x="8559670" y="4475018"/>
            <a:ext cx="3417455" cy="0"/>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 name="文字方塊 15">
            <a:extLst>
              <a:ext uri="{FF2B5EF4-FFF2-40B4-BE49-F238E27FC236}">
                <a16:creationId xmlns:a16="http://schemas.microsoft.com/office/drawing/2014/main" id="{2FC13ED5-17C8-62F1-5C96-325D105513E0}"/>
              </a:ext>
            </a:extLst>
          </p:cNvPr>
          <p:cNvSpPr txBox="1"/>
          <p:nvPr/>
        </p:nvSpPr>
        <p:spPr>
          <a:xfrm>
            <a:off x="5511446" y="3455556"/>
            <a:ext cx="206237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2000" b="1" i="0" u="none" strike="noStrike" kern="1200" cap="none" spc="300" normalizeH="0" baseline="0" noProof="0" dirty="0">
                <a:ln>
                  <a:noFill/>
                </a:ln>
                <a:solidFill>
                  <a:srgbClr val="0070C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不得設置水平</a:t>
            </a:r>
            <a:endParaRPr kumimoji="0" lang="en-US" altLang="zh-TW" sz="2000" b="1" i="0" u="none" strike="noStrike" kern="1200" cap="none" spc="300" normalizeH="0" baseline="0" noProof="0" dirty="0">
              <a:ln>
                <a:noFill/>
              </a:ln>
              <a:solidFill>
                <a:srgbClr val="0070C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2000" b="1" i="0" u="none" strike="noStrike" kern="1200" cap="none" spc="300" normalizeH="0" baseline="0" noProof="0" dirty="0">
                <a:ln>
                  <a:noFill/>
                </a:ln>
                <a:solidFill>
                  <a:srgbClr val="0070C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橫條桿件</a:t>
            </a:r>
            <a:endParaRPr kumimoji="0" lang="zh-TW" altLang="en-US" sz="2000" b="0" i="0" u="none" strike="noStrike" kern="1200" cap="none" spc="0" normalizeH="0" baseline="0" noProof="0" dirty="0">
              <a:ln>
                <a:noFill/>
              </a:ln>
              <a:solidFill>
                <a:srgbClr val="0070C0"/>
              </a:solidFill>
              <a:effectLst/>
              <a:uLnTx/>
              <a:uFillTx/>
              <a:latin typeface="Arial"/>
              <a:ea typeface="新細明體" panose="02020500000000000000" pitchFamily="18" charset="-120"/>
              <a:cs typeface="+mn-cs"/>
            </a:endParaRPr>
          </a:p>
        </p:txBody>
      </p:sp>
      <p:sp>
        <p:nvSpPr>
          <p:cNvPr id="18" name="文字方塊 17">
            <a:extLst>
              <a:ext uri="{FF2B5EF4-FFF2-40B4-BE49-F238E27FC236}">
                <a16:creationId xmlns:a16="http://schemas.microsoft.com/office/drawing/2014/main" id="{05247B7F-6C3F-B0E2-71C8-80DFDDE9B13C}"/>
              </a:ext>
            </a:extLst>
          </p:cNvPr>
          <p:cNvSpPr txBox="1"/>
          <p:nvPr/>
        </p:nvSpPr>
        <p:spPr>
          <a:xfrm>
            <a:off x="9576931" y="3455556"/>
            <a:ext cx="2331577" cy="707886"/>
          </a:xfrm>
          <a:prstGeom prst="rect">
            <a:avLst/>
          </a:prstGeom>
          <a:noFill/>
        </p:spPr>
        <p:txBody>
          <a:bodyPr wrap="square">
            <a:spAutoFit/>
          </a:bodyPr>
          <a:lstStyle>
            <a:defPPr>
              <a:defRPr lang="zh-TW"/>
            </a:defPPr>
            <a:lvl1pPr>
              <a:defRPr sz="2000" b="1" u="sng" spc="300">
                <a:solidFill>
                  <a:srgbClr val="0070C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2000" b="1" i="0" u="none" strike="noStrike" kern="1200" cap="none" spc="300" normalizeH="0" baseline="0" noProof="0" dirty="0">
                <a:ln>
                  <a:noFill/>
                </a:ln>
                <a:solidFill>
                  <a:srgbClr val="0070C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不宜設有立足點</a:t>
            </a:r>
            <a:endParaRPr kumimoji="0" lang="en-US" altLang="zh-TW" sz="2000" b="1" i="0" u="none" strike="noStrike" kern="1200" cap="none" spc="300" normalizeH="0" baseline="0" noProof="0" dirty="0">
              <a:ln>
                <a:noFill/>
              </a:ln>
              <a:solidFill>
                <a:srgbClr val="0070C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2000" b="1" i="0" u="none" strike="noStrike" kern="1200" cap="none" spc="300" normalizeH="0" baseline="0" noProof="0" dirty="0">
                <a:ln>
                  <a:noFill/>
                </a:ln>
                <a:solidFill>
                  <a:srgbClr val="0070C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及可供攀爬構造</a:t>
            </a:r>
            <a:endParaRPr kumimoji="0" lang="zh-TW" altLang="en-US" sz="2000" b="1" i="0" u="none" strike="noStrike" kern="1200" cap="none" spc="300" normalizeH="0" baseline="0" noProof="0" dirty="0">
              <a:ln>
                <a:noFill/>
              </a:ln>
              <a:solidFill>
                <a:srgbClr val="0070C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28912698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75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750"/>
                                        <p:tgtEl>
                                          <p:spTgt spid="8"/>
                                        </p:tgtEl>
                                      </p:cBhvr>
                                    </p:animEffect>
                                  </p:childTnLst>
                                </p:cTn>
                              </p:par>
                              <p:par>
                                <p:cTn id="21" presetID="22" presetClass="entr" presetSubtype="8"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75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9392EDBC-5BBC-540F-E1E7-B43DF515F182}"/>
              </a:ext>
            </a:extLst>
          </p:cNvPr>
          <p:cNvPicPr>
            <a:picLocks noChangeAspect="1"/>
          </p:cNvPicPr>
          <p:nvPr/>
        </p:nvPicPr>
        <p:blipFill>
          <a:blip r:embed="rId2"/>
          <a:stretch>
            <a:fillRect/>
          </a:stretch>
        </p:blipFill>
        <p:spPr>
          <a:xfrm>
            <a:off x="9594879" y="24298"/>
            <a:ext cx="2597121" cy="1432684"/>
          </a:xfrm>
          <a:prstGeom prst="rect">
            <a:avLst/>
          </a:prstGeom>
        </p:spPr>
      </p:pic>
      <p:sp>
        <p:nvSpPr>
          <p:cNvPr id="70" name="矩形: 圓角 69">
            <a:extLst>
              <a:ext uri="{FF2B5EF4-FFF2-40B4-BE49-F238E27FC236}">
                <a16:creationId xmlns:a16="http://schemas.microsoft.com/office/drawing/2014/main" id="{964FDB87-0BB6-4E4E-8BE2-3523BBFA1DF9}"/>
              </a:ext>
            </a:extLst>
          </p:cNvPr>
          <p:cNvSpPr/>
          <p:nvPr/>
        </p:nvSpPr>
        <p:spPr>
          <a:xfrm>
            <a:off x="1360653" y="6127440"/>
            <a:ext cx="9450626" cy="20602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sp>
        <p:nvSpPr>
          <p:cNvPr id="17" name="矩形: 圓角 16">
            <a:extLst>
              <a:ext uri="{FF2B5EF4-FFF2-40B4-BE49-F238E27FC236}">
                <a16:creationId xmlns:a16="http://schemas.microsoft.com/office/drawing/2014/main" id="{77D6C2A5-C184-4446-9676-01138C7C5B5E}"/>
              </a:ext>
            </a:extLst>
          </p:cNvPr>
          <p:cNvSpPr/>
          <p:nvPr/>
        </p:nvSpPr>
        <p:spPr>
          <a:xfrm>
            <a:off x="1327861" y="4996443"/>
            <a:ext cx="9450626" cy="20602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sp>
        <p:nvSpPr>
          <p:cNvPr id="2" name="矩形 1">
            <a:extLst>
              <a:ext uri="{FF2B5EF4-FFF2-40B4-BE49-F238E27FC236}">
                <a16:creationId xmlns:a16="http://schemas.microsoft.com/office/drawing/2014/main" id="{92C2E9A5-97A5-4303-8C9B-EA6578C5BB69}"/>
              </a:ext>
            </a:extLst>
          </p:cNvPr>
          <p:cNvSpPr/>
          <p:nvPr/>
        </p:nvSpPr>
        <p:spPr>
          <a:xfrm>
            <a:off x="693226" y="496983"/>
            <a:ext cx="8170827" cy="740524"/>
          </a:xfrm>
          <a:prstGeom prst="rect">
            <a:avLst/>
          </a:prstGeom>
        </p:spPr>
        <p:txBody>
          <a:bodyPr wrap="none">
            <a:spAutoFit/>
          </a:bodyPr>
          <a:lstStyle/>
          <a:p>
            <a:pPr marL="174625" lvl="0" indent="-174625">
              <a:lnSpc>
                <a:spcPct val="150000"/>
              </a:lnSpc>
              <a:spcBef>
                <a:spcPct val="0"/>
              </a:spcBef>
              <a:defRPr/>
            </a:pPr>
            <a:r>
              <a:rPr kumimoji="1" lang="zh-TW" altLang="en-US" sz="3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簡化</a:t>
            </a:r>
            <a:r>
              <a:rPr kumimoji="1" lang="zh-TW" altLang="en-US" sz="32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1" lang="en-US" altLang="zh-TW" sz="24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24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1" lang="zh-TW" altLang="en-US" sz="28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防火避難綜合檢討報告書認可流程規定 </a:t>
            </a:r>
            <a:r>
              <a:rPr kumimoji="1" lang="en-US" altLang="zh-TW" sz="28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3-4</a:t>
            </a:r>
            <a:endParaRPr kumimoji="1" lang="en-US" altLang="zh-TW" sz="20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cxnSp>
        <p:nvCxnSpPr>
          <p:cNvPr id="16" name="直線接點 15">
            <a:extLst>
              <a:ext uri="{FF2B5EF4-FFF2-40B4-BE49-F238E27FC236}">
                <a16:creationId xmlns:a16="http://schemas.microsoft.com/office/drawing/2014/main" id="{BA3E2C39-12D9-433A-8B77-765CA7FFEC03}"/>
              </a:ext>
            </a:extLst>
          </p:cNvPr>
          <p:cNvCxnSpPr>
            <a:cxnSpLocks/>
          </p:cNvCxnSpPr>
          <p:nvPr/>
        </p:nvCxnSpPr>
        <p:spPr>
          <a:xfrm flipV="1">
            <a:off x="0" y="1237507"/>
            <a:ext cx="10912547" cy="1"/>
          </a:xfrm>
          <a:prstGeom prst="line">
            <a:avLst/>
          </a:prstGeom>
          <a:ln w="15875"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cxnSp>
        <p:nvCxnSpPr>
          <p:cNvPr id="20" name="直線接點 19">
            <a:extLst>
              <a:ext uri="{FF2B5EF4-FFF2-40B4-BE49-F238E27FC236}">
                <a16:creationId xmlns:a16="http://schemas.microsoft.com/office/drawing/2014/main" id="{9C57F82A-F608-46B7-8785-F29DEAEFB415}"/>
              </a:ext>
            </a:extLst>
          </p:cNvPr>
          <p:cNvCxnSpPr>
            <a:cxnSpLocks/>
          </p:cNvCxnSpPr>
          <p:nvPr/>
        </p:nvCxnSpPr>
        <p:spPr>
          <a:xfrm>
            <a:off x="550481" y="0"/>
            <a:ext cx="0" cy="1225660"/>
          </a:xfrm>
          <a:prstGeom prst="line">
            <a:avLst/>
          </a:prstGeom>
          <a:ln w="273050">
            <a:solidFill>
              <a:schemeClr val="accent6">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pic>
        <p:nvPicPr>
          <p:cNvPr id="23" name="圖片 35">
            <a:extLst>
              <a:ext uri="{FF2B5EF4-FFF2-40B4-BE49-F238E27FC236}">
                <a16:creationId xmlns:a16="http://schemas.microsoft.com/office/drawing/2014/main" id="{27FC886B-9BB4-4C71-B4CE-0ED603E4381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693" y="1724455"/>
            <a:ext cx="3169054" cy="1520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圖片 36">
            <a:extLst>
              <a:ext uri="{FF2B5EF4-FFF2-40B4-BE49-F238E27FC236}">
                <a16:creationId xmlns:a16="http://schemas.microsoft.com/office/drawing/2014/main" id="{2AEA509D-C53E-4A66-889F-6B9683AD7EBF}"/>
              </a:ext>
            </a:extLst>
          </p:cNvPr>
          <p:cNvPicPr>
            <a:picLocks noChangeAspect="1"/>
          </p:cNvPicPr>
          <p:nvPr/>
        </p:nvPicPr>
        <p:blipFill>
          <a:blip r:embed="rId4" cstate="print">
            <a:extLst>
              <a:ext uri="{28A0092B-C50C-407E-A947-70E740481C1C}">
                <a14:useLocalDpi xmlns:a14="http://schemas.microsoft.com/office/drawing/2010/main" val="0"/>
              </a:ext>
            </a:extLst>
          </a:blip>
          <a:srcRect t="51106"/>
          <a:stretch>
            <a:fillRect/>
          </a:stretch>
        </p:blipFill>
        <p:spPr bwMode="auto">
          <a:xfrm>
            <a:off x="4092769" y="1737154"/>
            <a:ext cx="3260494" cy="1495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圖片 37">
            <a:extLst>
              <a:ext uri="{FF2B5EF4-FFF2-40B4-BE49-F238E27FC236}">
                <a16:creationId xmlns:a16="http://schemas.microsoft.com/office/drawing/2014/main" id="{FA779EEA-7BE7-4B69-AB5A-4FE39087BB3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2608" y="1751013"/>
            <a:ext cx="3053000" cy="1495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 name="矩形 38">
            <a:extLst>
              <a:ext uri="{FF2B5EF4-FFF2-40B4-BE49-F238E27FC236}">
                <a16:creationId xmlns:a16="http://schemas.microsoft.com/office/drawing/2014/main" id="{BDAA737D-EC9A-4E15-B14A-75907B827483}"/>
              </a:ext>
            </a:extLst>
          </p:cNvPr>
          <p:cNvSpPr>
            <a:spLocks noChangeArrowheads="1"/>
          </p:cNvSpPr>
          <p:nvPr/>
        </p:nvSpPr>
        <p:spPr bwMode="auto">
          <a:xfrm>
            <a:off x="406600" y="3434296"/>
            <a:ext cx="3688657" cy="400110"/>
          </a:xfrm>
          <a:prstGeom prst="rect">
            <a:avLst/>
          </a:prstGeom>
          <a:noFill/>
          <a:ln>
            <a:noFill/>
          </a:ln>
        </p:spPr>
        <p:txBody>
          <a:bodyPr wrap="square">
            <a:spAutoFit/>
          </a:bodyPr>
          <a:lstStyle>
            <a:lvl1pPr>
              <a:defRPr kumimoji="1" sz="2200" b="1">
                <a:solidFill>
                  <a:schemeClr val="tx2"/>
                </a:solidFill>
                <a:latin typeface="Verdana" panose="020B0604030504040204" pitchFamily="34" charset="0"/>
                <a:ea typeface="細明體" panose="02020509000000000000" pitchFamily="49" charset="-120"/>
              </a:defRPr>
            </a:lvl1pPr>
            <a:lvl2pPr marL="742950" indent="-285750">
              <a:defRPr kumimoji="1" sz="2200" b="1">
                <a:solidFill>
                  <a:schemeClr val="tx2"/>
                </a:solidFill>
                <a:latin typeface="Verdana" panose="020B0604030504040204" pitchFamily="34" charset="0"/>
                <a:ea typeface="細明體" panose="02020509000000000000" pitchFamily="49" charset="-120"/>
              </a:defRPr>
            </a:lvl2pPr>
            <a:lvl3pPr marL="1143000" indent="-228600">
              <a:defRPr kumimoji="1" sz="2200" b="1">
                <a:solidFill>
                  <a:schemeClr val="tx2"/>
                </a:solidFill>
                <a:latin typeface="Verdana" panose="020B0604030504040204" pitchFamily="34" charset="0"/>
                <a:ea typeface="細明體" panose="02020509000000000000" pitchFamily="49" charset="-120"/>
              </a:defRPr>
            </a:lvl3pPr>
            <a:lvl4pPr marL="1600200" indent="-228600">
              <a:defRPr kumimoji="1" sz="2200" b="1">
                <a:solidFill>
                  <a:schemeClr val="tx2"/>
                </a:solidFill>
                <a:latin typeface="Verdana" panose="020B0604030504040204" pitchFamily="34" charset="0"/>
                <a:ea typeface="細明體" panose="02020509000000000000" pitchFamily="49" charset="-120"/>
              </a:defRPr>
            </a:lvl4pPr>
            <a:lvl5pPr marL="2057400" indent="-228600">
              <a:defRPr kumimoji="1" sz="2200" b="1">
                <a:solidFill>
                  <a:schemeClr val="tx2"/>
                </a:solidFill>
                <a:latin typeface="Verdana" panose="020B0604030504040204" pitchFamily="34" charset="0"/>
                <a:ea typeface="細明體" panose="02020509000000000000" pitchFamily="49" charset="-120"/>
              </a:defRPr>
            </a:lvl5pPr>
            <a:lvl6pPr marL="25146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6pPr>
            <a:lvl7pPr marL="29718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7pPr>
            <a:lvl8pPr marL="34290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8pPr>
            <a:lvl9pPr marL="38862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9pPr>
          </a:lstStyle>
          <a:p>
            <a:pPr algn="ctr"/>
            <a:r>
              <a:rPr lang="en-US" altLang="zh-TW" sz="2000" b="0" u="sng"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25</a:t>
            </a:r>
            <a:r>
              <a:rPr lang="zh-TW" altLang="zh-TW" sz="2000" b="0" u="sng"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層</a:t>
            </a:r>
            <a:r>
              <a:rPr lang="en-US" altLang="zh-TW" sz="2000" b="0" u="sng"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\90</a:t>
            </a:r>
            <a:r>
              <a:rPr lang="zh-TW" altLang="zh-TW" sz="2000" b="0" u="sng"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公尺以上高層建築物 </a:t>
            </a:r>
            <a:endParaRPr lang="en-US" altLang="zh-TW" sz="2000" b="0" u="sng"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27" name="矩形 39">
            <a:extLst>
              <a:ext uri="{FF2B5EF4-FFF2-40B4-BE49-F238E27FC236}">
                <a16:creationId xmlns:a16="http://schemas.microsoft.com/office/drawing/2014/main" id="{52E7AE21-98C0-4554-ABFB-824161EB089B}"/>
              </a:ext>
            </a:extLst>
          </p:cNvPr>
          <p:cNvSpPr>
            <a:spLocks noChangeArrowheads="1"/>
          </p:cNvSpPr>
          <p:nvPr/>
        </p:nvSpPr>
        <p:spPr bwMode="auto">
          <a:xfrm>
            <a:off x="3968373" y="3434296"/>
            <a:ext cx="3509285" cy="400110"/>
          </a:xfrm>
          <a:prstGeom prst="rect">
            <a:avLst/>
          </a:prstGeom>
          <a:noFill/>
          <a:ln>
            <a:noFill/>
          </a:ln>
        </p:spPr>
        <p:txBody>
          <a:bodyPr wrap="square">
            <a:spAutoFit/>
          </a:bodyPr>
          <a:lstStyle/>
          <a:p>
            <a:pPr algn="ctr"/>
            <a:r>
              <a:rPr kumimoji="1" lang="zh-TW" altLang="en-US" sz="2000" u="sng"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商場使用</a:t>
            </a:r>
            <a:r>
              <a:rPr kumimoji="1" lang="zh-TW" altLang="zh-TW" sz="2000" u="sng"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達</a:t>
            </a:r>
            <a:r>
              <a:rPr kumimoji="1" lang="en-US" altLang="zh-TW" sz="2000" u="sng"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a:t>
            </a:r>
            <a:r>
              <a:rPr kumimoji="1" lang="zh-TW" altLang="en-US" sz="2000" u="sng"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萬平方公尺</a:t>
            </a:r>
            <a:r>
              <a:rPr kumimoji="1" lang="zh-TW" altLang="zh-TW" sz="2000" u="sng"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以上</a:t>
            </a:r>
            <a:endParaRPr kumimoji="1" lang="zh-TW" altLang="en-US" sz="2000" u="sng"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28" name="矩形 40">
            <a:extLst>
              <a:ext uri="{FF2B5EF4-FFF2-40B4-BE49-F238E27FC236}">
                <a16:creationId xmlns:a16="http://schemas.microsoft.com/office/drawing/2014/main" id="{A54CB115-56DE-4D49-B928-E33488679E90}"/>
              </a:ext>
            </a:extLst>
          </p:cNvPr>
          <p:cNvSpPr>
            <a:spLocks noChangeArrowheads="1"/>
          </p:cNvSpPr>
          <p:nvPr/>
        </p:nvSpPr>
        <p:spPr bwMode="auto">
          <a:xfrm>
            <a:off x="7345068" y="3434296"/>
            <a:ext cx="3509279" cy="400110"/>
          </a:xfrm>
          <a:prstGeom prst="rect">
            <a:avLst/>
          </a:prstGeom>
          <a:noFill/>
          <a:ln>
            <a:noFill/>
          </a:ln>
        </p:spPr>
        <p:txBody>
          <a:bodyPr wrap="square">
            <a:spAutoFit/>
          </a:bodyPr>
          <a:lstStyle/>
          <a:p>
            <a:pPr algn="ctr"/>
            <a:r>
              <a:rPr kumimoji="1" lang="zh-TW" altLang="zh-TW" sz="2000" u="sng"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與</a:t>
            </a:r>
            <a:r>
              <a:rPr kumimoji="1" lang="zh-TW" altLang="en-US" sz="2000" u="sng"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地下運輸系統</a:t>
            </a:r>
            <a:r>
              <a:rPr kumimoji="1" lang="zh-TW" altLang="zh-TW" sz="2000" u="sng"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連接之</a:t>
            </a:r>
            <a:r>
              <a:rPr kumimoji="1" lang="zh-TW" altLang="en-US" sz="2000" u="sng"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地下街</a:t>
            </a:r>
            <a:r>
              <a:rPr kumimoji="1" lang="zh-TW" altLang="zh-TW" sz="2000" u="sng"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endParaRPr kumimoji="1" lang="en-US" altLang="zh-TW" sz="2000" u="sng"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34" name="向右箭號 11">
            <a:extLst>
              <a:ext uri="{FF2B5EF4-FFF2-40B4-BE49-F238E27FC236}">
                <a16:creationId xmlns:a16="http://schemas.microsoft.com/office/drawing/2014/main" id="{F51886C5-2136-40FA-8038-D916588731A3}"/>
              </a:ext>
            </a:extLst>
          </p:cNvPr>
          <p:cNvSpPr>
            <a:spLocks noChangeArrowheads="1"/>
          </p:cNvSpPr>
          <p:nvPr/>
        </p:nvSpPr>
        <p:spPr bwMode="auto">
          <a:xfrm>
            <a:off x="1323507" y="4295895"/>
            <a:ext cx="1681798" cy="792163"/>
          </a:xfrm>
          <a:prstGeom prst="rightArrow">
            <a:avLst>
              <a:gd name="adj1" fmla="val 100000"/>
              <a:gd name="adj2" fmla="val 18459"/>
            </a:avLst>
          </a:prstGeom>
          <a:solidFill>
            <a:schemeClr val="accent3">
              <a:lumMod val="20000"/>
              <a:lumOff val="80000"/>
            </a:schemeClr>
          </a:solidFill>
          <a:ln w="57150">
            <a:solidFill>
              <a:schemeClr val="bg1"/>
            </a:solidFill>
            <a:miter lim="800000"/>
            <a:headEnd/>
            <a:tailEnd/>
          </a:ln>
        </p:spPr>
        <p:txBody>
          <a:bodyPr anchor="ctr"/>
          <a:lstStyle>
            <a:lvl1pPr>
              <a:defRPr kumimoji="1" sz="2200" b="1">
                <a:solidFill>
                  <a:schemeClr val="tx2"/>
                </a:solidFill>
                <a:latin typeface="Verdana" panose="020B0604030504040204" pitchFamily="34" charset="0"/>
                <a:ea typeface="細明體" panose="02020509000000000000" pitchFamily="49" charset="-120"/>
              </a:defRPr>
            </a:lvl1pPr>
            <a:lvl2pPr marL="742950" indent="-285750">
              <a:defRPr kumimoji="1" sz="2200" b="1">
                <a:solidFill>
                  <a:schemeClr val="tx2"/>
                </a:solidFill>
                <a:latin typeface="Verdana" panose="020B0604030504040204" pitchFamily="34" charset="0"/>
                <a:ea typeface="細明體" panose="02020509000000000000" pitchFamily="49" charset="-120"/>
              </a:defRPr>
            </a:lvl2pPr>
            <a:lvl3pPr marL="1143000" indent="-228600">
              <a:defRPr kumimoji="1" sz="2200" b="1">
                <a:solidFill>
                  <a:schemeClr val="tx2"/>
                </a:solidFill>
                <a:latin typeface="Verdana" panose="020B0604030504040204" pitchFamily="34" charset="0"/>
                <a:ea typeface="細明體" panose="02020509000000000000" pitchFamily="49" charset="-120"/>
              </a:defRPr>
            </a:lvl3pPr>
            <a:lvl4pPr marL="1600200" indent="-228600">
              <a:defRPr kumimoji="1" sz="2200" b="1">
                <a:solidFill>
                  <a:schemeClr val="tx2"/>
                </a:solidFill>
                <a:latin typeface="Verdana" panose="020B0604030504040204" pitchFamily="34" charset="0"/>
                <a:ea typeface="細明體" panose="02020509000000000000" pitchFamily="49" charset="-120"/>
              </a:defRPr>
            </a:lvl4pPr>
            <a:lvl5pPr marL="2057400" indent="-228600">
              <a:defRPr kumimoji="1" sz="2200" b="1">
                <a:solidFill>
                  <a:schemeClr val="tx2"/>
                </a:solidFill>
                <a:latin typeface="Verdana" panose="020B0604030504040204" pitchFamily="34" charset="0"/>
                <a:ea typeface="細明體" panose="02020509000000000000" pitchFamily="49" charset="-120"/>
              </a:defRPr>
            </a:lvl5pPr>
            <a:lvl6pPr marL="25146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6pPr>
            <a:lvl7pPr marL="29718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7pPr>
            <a:lvl8pPr marL="34290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8pPr>
            <a:lvl9pPr marL="38862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9pPr>
          </a:lstStyle>
          <a:p>
            <a:pPr algn="ctr"/>
            <a:r>
              <a:rPr lang="zh-TW"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申請人</a:t>
            </a:r>
            <a:endParaRPr lang="en-US" altLang="zh-TW"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a:r>
              <a:rPr lang="zh-TW"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備具報告書</a:t>
            </a:r>
            <a:endPar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51" name="向右箭號 11">
            <a:extLst>
              <a:ext uri="{FF2B5EF4-FFF2-40B4-BE49-F238E27FC236}">
                <a16:creationId xmlns:a16="http://schemas.microsoft.com/office/drawing/2014/main" id="{81E098BC-1130-4297-92D1-DC0A3E5DB1C8}"/>
              </a:ext>
            </a:extLst>
          </p:cNvPr>
          <p:cNvSpPr>
            <a:spLocks noChangeArrowheads="1"/>
          </p:cNvSpPr>
          <p:nvPr/>
        </p:nvSpPr>
        <p:spPr bwMode="auto">
          <a:xfrm>
            <a:off x="3011121" y="4295895"/>
            <a:ext cx="1681798" cy="792163"/>
          </a:xfrm>
          <a:prstGeom prst="rightArrow">
            <a:avLst>
              <a:gd name="adj1" fmla="val 100000"/>
              <a:gd name="adj2" fmla="val 18459"/>
            </a:avLst>
          </a:prstGeom>
          <a:solidFill>
            <a:schemeClr val="accent6">
              <a:lumMod val="20000"/>
              <a:lumOff val="80000"/>
            </a:schemeClr>
          </a:solidFill>
          <a:ln w="57150">
            <a:solidFill>
              <a:schemeClr val="bg1"/>
            </a:solidFill>
            <a:miter lim="800000"/>
            <a:headEnd/>
            <a:tailEnd/>
          </a:ln>
        </p:spPr>
        <p:txBody>
          <a:bodyPr anchor="ctr"/>
          <a:lstStyle>
            <a:lvl1pPr>
              <a:defRPr kumimoji="1" sz="2200" b="1">
                <a:solidFill>
                  <a:schemeClr val="tx2"/>
                </a:solidFill>
                <a:latin typeface="Verdana" panose="020B0604030504040204" pitchFamily="34" charset="0"/>
                <a:ea typeface="細明體" panose="02020509000000000000" pitchFamily="49" charset="-120"/>
              </a:defRPr>
            </a:lvl1pPr>
            <a:lvl2pPr marL="742950" indent="-285750">
              <a:defRPr kumimoji="1" sz="2200" b="1">
                <a:solidFill>
                  <a:schemeClr val="tx2"/>
                </a:solidFill>
                <a:latin typeface="Verdana" panose="020B0604030504040204" pitchFamily="34" charset="0"/>
                <a:ea typeface="細明體" panose="02020509000000000000" pitchFamily="49" charset="-120"/>
              </a:defRPr>
            </a:lvl2pPr>
            <a:lvl3pPr marL="1143000" indent="-228600">
              <a:defRPr kumimoji="1" sz="2200" b="1">
                <a:solidFill>
                  <a:schemeClr val="tx2"/>
                </a:solidFill>
                <a:latin typeface="Verdana" panose="020B0604030504040204" pitchFamily="34" charset="0"/>
                <a:ea typeface="細明體" panose="02020509000000000000" pitchFamily="49" charset="-120"/>
              </a:defRPr>
            </a:lvl3pPr>
            <a:lvl4pPr marL="1600200" indent="-228600">
              <a:defRPr kumimoji="1" sz="2200" b="1">
                <a:solidFill>
                  <a:schemeClr val="tx2"/>
                </a:solidFill>
                <a:latin typeface="Verdana" panose="020B0604030504040204" pitchFamily="34" charset="0"/>
                <a:ea typeface="細明體" panose="02020509000000000000" pitchFamily="49" charset="-120"/>
              </a:defRPr>
            </a:lvl4pPr>
            <a:lvl5pPr marL="2057400" indent="-228600">
              <a:defRPr kumimoji="1" sz="2200" b="1">
                <a:solidFill>
                  <a:schemeClr val="tx2"/>
                </a:solidFill>
                <a:latin typeface="Verdana" panose="020B0604030504040204" pitchFamily="34" charset="0"/>
                <a:ea typeface="細明體" panose="02020509000000000000" pitchFamily="49" charset="-120"/>
              </a:defRPr>
            </a:lvl5pPr>
            <a:lvl6pPr marL="25146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6pPr>
            <a:lvl7pPr marL="29718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7pPr>
            <a:lvl8pPr marL="34290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8pPr>
            <a:lvl9pPr marL="38862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9pPr>
          </a:lstStyle>
          <a:p>
            <a:pPr algn="ctr"/>
            <a:endParaRPr lang="en-US" altLang="zh-TW" sz="1800" dirty="0">
              <a:latin typeface="標楷體" panose="03000509000000000000" pitchFamily="65" charset="-120"/>
              <a:ea typeface="標楷體" panose="03000509000000000000" pitchFamily="65" charset="-120"/>
            </a:endParaRPr>
          </a:p>
          <a:p>
            <a:pPr algn="ctr"/>
            <a:r>
              <a:rPr lang="zh-TW"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評定機構</a:t>
            </a:r>
            <a:endParaRPr lang="en-US" altLang="zh-TW"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a:r>
              <a:rPr lang="zh-TW"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召會審查</a:t>
            </a:r>
            <a:endParaRPr lang="en-US" altLang="zh-TW"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a:endParaRPr lang="zh-TW" altLang="en-US" sz="2000" dirty="0">
              <a:latin typeface="標楷體" panose="03000509000000000000" pitchFamily="65" charset="-120"/>
              <a:ea typeface="標楷體" panose="03000509000000000000" pitchFamily="65" charset="-120"/>
            </a:endParaRPr>
          </a:p>
        </p:txBody>
      </p:sp>
      <p:sp>
        <p:nvSpPr>
          <p:cNvPr id="52" name="向右箭號 11">
            <a:extLst>
              <a:ext uri="{FF2B5EF4-FFF2-40B4-BE49-F238E27FC236}">
                <a16:creationId xmlns:a16="http://schemas.microsoft.com/office/drawing/2014/main" id="{A8475691-30EE-4000-93DF-812618B6D203}"/>
              </a:ext>
            </a:extLst>
          </p:cNvPr>
          <p:cNvSpPr>
            <a:spLocks noChangeArrowheads="1"/>
          </p:cNvSpPr>
          <p:nvPr/>
        </p:nvSpPr>
        <p:spPr bwMode="auto">
          <a:xfrm>
            <a:off x="4684554" y="4330278"/>
            <a:ext cx="1510506" cy="792163"/>
          </a:xfrm>
          <a:prstGeom prst="rightArrow">
            <a:avLst>
              <a:gd name="adj1" fmla="val 100000"/>
              <a:gd name="adj2" fmla="val 18459"/>
            </a:avLst>
          </a:prstGeom>
          <a:solidFill>
            <a:schemeClr val="accent4">
              <a:lumMod val="20000"/>
              <a:lumOff val="80000"/>
            </a:schemeClr>
          </a:solidFill>
          <a:ln w="38100">
            <a:solidFill>
              <a:srgbClr val="C00000"/>
            </a:solidFill>
            <a:prstDash val="sysDot"/>
            <a:miter lim="800000"/>
            <a:headEnd/>
            <a:tailEnd/>
          </a:ln>
        </p:spPr>
        <p:txBody>
          <a:bodyPr anchor="ctr"/>
          <a:lstStyle>
            <a:lvl1pPr>
              <a:defRPr kumimoji="1" sz="2200" b="1">
                <a:solidFill>
                  <a:schemeClr val="tx2"/>
                </a:solidFill>
                <a:latin typeface="Verdana" panose="020B0604030504040204" pitchFamily="34" charset="0"/>
                <a:ea typeface="細明體" panose="02020509000000000000" pitchFamily="49" charset="-120"/>
              </a:defRPr>
            </a:lvl1pPr>
            <a:lvl2pPr marL="742950" indent="-285750">
              <a:defRPr kumimoji="1" sz="2200" b="1">
                <a:solidFill>
                  <a:schemeClr val="tx2"/>
                </a:solidFill>
                <a:latin typeface="Verdana" panose="020B0604030504040204" pitchFamily="34" charset="0"/>
                <a:ea typeface="細明體" panose="02020509000000000000" pitchFamily="49" charset="-120"/>
              </a:defRPr>
            </a:lvl2pPr>
            <a:lvl3pPr marL="1143000" indent="-228600">
              <a:defRPr kumimoji="1" sz="2200" b="1">
                <a:solidFill>
                  <a:schemeClr val="tx2"/>
                </a:solidFill>
                <a:latin typeface="Verdana" panose="020B0604030504040204" pitchFamily="34" charset="0"/>
                <a:ea typeface="細明體" panose="02020509000000000000" pitchFamily="49" charset="-120"/>
              </a:defRPr>
            </a:lvl3pPr>
            <a:lvl4pPr marL="1600200" indent="-228600">
              <a:defRPr kumimoji="1" sz="2200" b="1">
                <a:solidFill>
                  <a:schemeClr val="tx2"/>
                </a:solidFill>
                <a:latin typeface="Verdana" panose="020B0604030504040204" pitchFamily="34" charset="0"/>
                <a:ea typeface="細明體" panose="02020509000000000000" pitchFamily="49" charset="-120"/>
              </a:defRPr>
            </a:lvl4pPr>
            <a:lvl5pPr marL="2057400" indent="-228600">
              <a:defRPr kumimoji="1" sz="2200" b="1">
                <a:solidFill>
                  <a:schemeClr val="tx2"/>
                </a:solidFill>
                <a:latin typeface="Verdana" panose="020B0604030504040204" pitchFamily="34" charset="0"/>
                <a:ea typeface="細明體" panose="02020509000000000000" pitchFamily="49" charset="-120"/>
              </a:defRPr>
            </a:lvl5pPr>
            <a:lvl6pPr marL="25146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6pPr>
            <a:lvl7pPr marL="29718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7pPr>
            <a:lvl8pPr marL="34290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8pPr>
            <a:lvl9pPr marL="38862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9pPr>
          </a:lstStyle>
          <a:p>
            <a:pPr algn="ctr"/>
            <a:r>
              <a:rPr lang="zh-TW"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機構核發</a:t>
            </a:r>
            <a:endParaRPr lang="en-US" altLang="zh-TW"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a:r>
              <a:rPr lang="zh-TW"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評定書</a:t>
            </a:r>
            <a:endPar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53" name="向右箭號 11">
            <a:extLst>
              <a:ext uri="{FF2B5EF4-FFF2-40B4-BE49-F238E27FC236}">
                <a16:creationId xmlns:a16="http://schemas.microsoft.com/office/drawing/2014/main" id="{E99DF112-61D9-4294-8F10-8498BE5D3DF7}"/>
              </a:ext>
            </a:extLst>
          </p:cNvPr>
          <p:cNvSpPr>
            <a:spLocks noChangeArrowheads="1"/>
          </p:cNvSpPr>
          <p:nvPr/>
        </p:nvSpPr>
        <p:spPr bwMode="auto">
          <a:xfrm>
            <a:off x="7727175" y="4295894"/>
            <a:ext cx="1547400" cy="792163"/>
          </a:xfrm>
          <a:prstGeom prst="rightArrow">
            <a:avLst>
              <a:gd name="adj1" fmla="val 100000"/>
              <a:gd name="adj2" fmla="val 18459"/>
            </a:avLst>
          </a:prstGeom>
          <a:solidFill>
            <a:schemeClr val="accent2">
              <a:lumMod val="20000"/>
              <a:lumOff val="80000"/>
            </a:schemeClr>
          </a:solidFill>
          <a:ln w="57150">
            <a:solidFill>
              <a:schemeClr val="bg1"/>
            </a:solidFill>
            <a:miter lim="800000"/>
            <a:headEnd/>
            <a:tailEnd/>
          </a:ln>
        </p:spPr>
        <p:txBody>
          <a:bodyPr anchor="ctr"/>
          <a:lstStyle>
            <a:lvl1pPr>
              <a:defRPr kumimoji="1" sz="2200" b="1">
                <a:solidFill>
                  <a:schemeClr val="tx2"/>
                </a:solidFill>
                <a:latin typeface="Verdana" panose="020B0604030504040204" pitchFamily="34" charset="0"/>
                <a:ea typeface="細明體" panose="02020509000000000000" pitchFamily="49" charset="-120"/>
              </a:defRPr>
            </a:lvl1pPr>
            <a:lvl2pPr marL="742950" indent="-285750">
              <a:defRPr kumimoji="1" sz="2200" b="1">
                <a:solidFill>
                  <a:schemeClr val="tx2"/>
                </a:solidFill>
                <a:latin typeface="Verdana" panose="020B0604030504040204" pitchFamily="34" charset="0"/>
                <a:ea typeface="細明體" panose="02020509000000000000" pitchFamily="49" charset="-120"/>
              </a:defRPr>
            </a:lvl2pPr>
            <a:lvl3pPr marL="1143000" indent="-228600">
              <a:defRPr kumimoji="1" sz="2200" b="1">
                <a:solidFill>
                  <a:schemeClr val="tx2"/>
                </a:solidFill>
                <a:latin typeface="Verdana" panose="020B0604030504040204" pitchFamily="34" charset="0"/>
                <a:ea typeface="細明體" panose="02020509000000000000" pitchFamily="49" charset="-120"/>
              </a:defRPr>
            </a:lvl3pPr>
            <a:lvl4pPr marL="1600200" indent="-228600">
              <a:defRPr kumimoji="1" sz="2200" b="1">
                <a:solidFill>
                  <a:schemeClr val="tx2"/>
                </a:solidFill>
                <a:latin typeface="Verdana" panose="020B0604030504040204" pitchFamily="34" charset="0"/>
                <a:ea typeface="細明體" panose="02020509000000000000" pitchFamily="49" charset="-120"/>
              </a:defRPr>
            </a:lvl4pPr>
            <a:lvl5pPr marL="2057400" indent="-228600">
              <a:defRPr kumimoji="1" sz="2200" b="1">
                <a:solidFill>
                  <a:schemeClr val="tx2"/>
                </a:solidFill>
                <a:latin typeface="Verdana" panose="020B0604030504040204" pitchFamily="34" charset="0"/>
                <a:ea typeface="細明體" panose="02020509000000000000" pitchFamily="49" charset="-120"/>
              </a:defRPr>
            </a:lvl5pPr>
            <a:lvl6pPr marL="25146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6pPr>
            <a:lvl7pPr marL="29718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7pPr>
            <a:lvl8pPr marL="34290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8pPr>
            <a:lvl9pPr marL="38862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9pPr>
          </a:lstStyle>
          <a:p>
            <a:pPr algn="ctr"/>
            <a:r>
              <a:rPr lang="zh-TW"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領得</a:t>
            </a:r>
            <a:endParaRPr lang="en-US" altLang="zh-TW"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a:r>
              <a:rPr lang="zh-TW"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建築執照</a:t>
            </a:r>
            <a:endPar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54" name="向右箭號 11">
            <a:extLst>
              <a:ext uri="{FF2B5EF4-FFF2-40B4-BE49-F238E27FC236}">
                <a16:creationId xmlns:a16="http://schemas.microsoft.com/office/drawing/2014/main" id="{EDF7BE62-35DF-449F-AD68-012DF4CC233C}"/>
              </a:ext>
            </a:extLst>
          </p:cNvPr>
          <p:cNvSpPr>
            <a:spLocks noChangeArrowheads="1"/>
          </p:cNvSpPr>
          <p:nvPr/>
        </p:nvSpPr>
        <p:spPr bwMode="auto">
          <a:xfrm>
            <a:off x="9257636" y="4296519"/>
            <a:ext cx="1447194" cy="792163"/>
          </a:xfrm>
          <a:prstGeom prst="rightArrow">
            <a:avLst>
              <a:gd name="adj1" fmla="val 100000"/>
              <a:gd name="adj2" fmla="val 18459"/>
            </a:avLst>
          </a:prstGeom>
          <a:solidFill>
            <a:schemeClr val="accent6">
              <a:lumMod val="20000"/>
              <a:lumOff val="80000"/>
            </a:schemeClr>
          </a:solidFill>
          <a:ln w="57150">
            <a:solidFill>
              <a:schemeClr val="bg1"/>
            </a:solidFill>
            <a:miter lim="800000"/>
            <a:headEnd/>
            <a:tailEnd/>
          </a:ln>
        </p:spPr>
        <p:txBody>
          <a:bodyPr anchor="ctr"/>
          <a:lstStyle>
            <a:lvl1pPr>
              <a:defRPr kumimoji="1" sz="2200" b="1">
                <a:solidFill>
                  <a:schemeClr val="tx2"/>
                </a:solidFill>
                <a:latin typeface="Verdana" panose="020B0604030504040204" pitchFamily="34" charset="0"/>
                <a:ea typeface="細明體" panose="02020509000000000000" pitchFamily="49" charset="-120"/>
              </a:defRPr>
            </a:lvl1pPr>
            <a:lvl2pPr marL="742950" indent="-285750">
              <a:defRPr kumimoji="1" sz="2200" b="1">
                <a:solidFill>
                  <a:schemeClr val="tx2"/>
                </a:solidFill>
                <a:latin typeface="Verdana" panose="020B0604030504040204" pitchFamily="34" charset="0"/>
                <a:ea typeface="細明體" panose="02020509000000000000" pitchFamily="49" charset="-120"/>
              </a:defRPr>
            </a:lvl2pPr>
            <a:lvl3pPr marL="1143000" indent="-228600">
              <a:defRPr kumimoji="1" sz="2200" b="1">
                <a:solidFill>
                  <a:schemeClr val="tx2"/>
                </a:solidFill>
                <a:latin typeface="Verdana" panose="020B0604030504040204" pitchFamily="34" charset="0"/>
                <a:ea typeface="細明體" panose="02020509000000000000" pitchFamily="49" charset="-120"/>
              </a:defRPr>
            </a:lvl3pPr>
            <a:lvl4pPr marL="1600200" indent="-228600">
              <a:defRPr kumimoji="1" sz="2200" b="1">
                <a:solidFill>
                  <a:schemeClr val="tx2"/>
                </a:solidFill>
                <a:latin typeface="Verdana" panose="020B0604030504040204" pitchFamily="34" charset="0"/>
                <a:ea typeface="細明體" panose="02020509000000000000" pitchFamily="49" charset="-120"/>
              </a:defRPr>
            </a:lvl4pPr>
            <a:lvl5pPr marL="2057400" indent="-228600">
              <a:defRPr kumimoji="1" sz="2200" b="1">
                <a:solidFill>
                  <a:schemeClr val="tx2"/>
                </a:solidFill>
                <a:latin typeface="Verdana" panose="020B0604030504040204" pitchFamily="34" charset="0"/>
                <a:ea typeface="細明體" panose="02020509000000000000" pitchFamily="49" charset="-120"/>
              </a:defRPr>
            </a:lvl5pPr>
            <a:lvl6pPr marL="25146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6pPr>
            <a:lvl7pPr marL="29718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7pPr>
            <a:lvl8pPr marL="34290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8pPr>
            <a:lvl9pPr marL="38862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9pPr>
          </a:lstStyle>
          <a:p>
            <a:pPr algn="ctr"/>
            <a:r>
              <a:rPr lang="zh-TW"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申報開工</a:t>
            </a:r>
            <a:endParaRPr lang="zh-TW" altLang="en-US" sz="20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21" name="文字方塊 20">
            <a:extLst>
              <a:ext uri="{FF2B5EF4-FFF2-40B4-BE49-F238E27FC236}">
                <a16:creationId xmlns:a16="http://schemas.microsoft.com/office/drawing/2014/main" id="{38BE4A9E-3639-4F83-BC7E-4697E3205906}"/>
              </a:ext>
            </a:extLst>
          </p:cNvPr>
          <p:cNvSpPr txBox="1"/>
          <p:nvPr/>
        </p:nvSpPr>
        <p:spPr>
          <a:xfrm>
            <a:off x="482584" y="4272007"/>
            <a:ext cx="800220" cy="830997"/>
          </a:xfrm>
          <a:prstGeom prst="rect">
            <a:avLst/>
          </a:prstGeom>
          <a:noFill/>
        </p:spPr>
        <p:txBody>
          <a:bodyPr wrap="none" rtlCol="0">
            <a:spAutoFit/>
          </a:bodyPr>
          <a:lstStyle/>
          <a:p>
            <a:pPr algn="r"/>
            <a:r>
              <a:rPr kumimoji="1" lang="en-US"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92</a:t>
            </a:r>
            <a:r>
              <a:rPr kumimoji="1"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endParaRPr kumimoji="1" lang="en-US"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r"/>
            <a:r>
              <a:rPr kumimoji="1"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版本</a:t>
            </a:r>
            <a:endParaRPr kumimoji="1" lang="en-US"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55" name="向右箭號 11">
            <a:extLst>
              <a:ext uri="{FF2B5EF4-FFF2-40B4-BE49-F238E27FC236}">
                <a16:creationId xmlns:a16="http://schemas.microsoft.com/office/drawing/2014/main" id="{05163C9F-3E61-426B-AB49-1B9F79D04C24}"/>
              </a:ext>
            </a:extLst>
          </p:cNvPr>
          <p:cNvSpPr>
            <a:spLocks noChangeArrowheads="1"/>
          </p:cNvSpPr>
          <p:nvPr/>
        </p:nvSpPr>
        <p:spPr bwMode="auto">
          <a:xfrm>
            <a:off x="6235763" y="4339437"/>
            <a:ext cx="1510506" cy="792163"/>
          </a:xfrm>
          <a:prstGeom prst="rightArrow">
            <a:avLst>
              <a:gd name="adj1" fmla="val 100000"/>
              <a:gd name="adj2" fmla="val 18459"/>
            </a:avLst>
          </a:prstGeom>
          <a:solidFill>
            <a:schemeClr val="accent4">
              <a:lumMod val="20000"/>
              <a:lumOff val="80000"/>
            </a:schemeClr>
          </a:solidFill>
          <a:ln w="38100">
            <a:solidFill>
              <a:srgbClr val="C00000"/>
            </a:solidFill>
            <a:prstDash val="sysDot"/>
            <a:miter lim="800000"/>
            <a:headEnd/>
            <a:tailEnd/>
          </a:ln>
        </p:spPr>
        <p:txBody>
          <a:bodyPr anchor="ctr"/>
          <a:lstStyle>
            <a:lvl1pPr>
              <a:defRPr kumimoji="1" sz="2200" b="1">
                <a:solidFill>
                  <a:schemeClr val="tx2"/>
                </a:solidFill>
                <a:latin typeface="Verdana" panose="020B0604030504040204" pitchFamily="34" charset="0"/>
                <a:ea typeface="細明體" panose="02020509000000000000" pitchFamily="49" charset="-120"/>
              </a:defRPr>
            </a:lvl1pPr>
            <a:lvl2pPr marL="742950" indent="-285750">
              <a:defRPr kumimoji="1" sz="2200" b="1">
                <a:solidFill>
                  <a:schemeClr val="tx2"/>
                </a:solidFill>
                <a:latin typeface="Verdana" panose="020B0604030504040204" pitchFamily="34" charset="0"/>
                <a:ea typeface="細明體" panose="02020509000000000000" pitchFamily="49" charset="-120"/>
              </a:defRPr>
            </a:lvl2pPr>
            <a:lvl3pPr marL="1143000" indent="-228600">
              <a:defRPr kumimoji="1" sz="2200" b="1">
                <a:solidFill>
                  <a:schemeClr val="tx2"/>
                </a:solidFill>
                <a:latin typeface="Verdana" panose="020B0604030504040204" pitchFamily="34" charset="0"/>
                <a:ea typeface="細明體" panose="02020509000000000000" pitchFamily="49" charset="-120"/>
              </a:defRPr>
            </a:lvl3pPr>
            <a:lvl4pPr marL="1600200" indent="-228600">
              <a:defRPr kumimoji="1" sz="2200" b="1">
                <a:solidFill>
                  <a:schemeClr val="tx2"/>
                </a:solidFill>
                <a:latin typeface="Verdana" panose="020B0604030504040204" pitchFamily="34" charset="0"/>
                <a:ea typeface="細明體" panose="02020509000000000000" pitchFamily="49" charset="-120"/>
              </a:defRPr>
            </a:lvl4pPr>
            <a:lvl5pPr marL="2057400" indent="-228600">
              <a:defRPr kumimoji="1" sz="2200" b="1">
                <a:solidFill>
                  <a:schemeClr val="tx2"/>
                </a:solidFill>
                <a:latin typeface="Verdana" panose="020B0604030504040204" pitchFamily="34" charset="0"/>
                <a:ea typeface="細明體" panose="02020509000000000000" pitchFamily="49" charset="-120"/>
              </a:defRPr>
            </a:lvl5pPr>
            <a:lvl6pPr marL="25146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6pPr>
            <a:lvl7pPr marL="29718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7pPr>
            <a:lvl8pPr marL="34290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8pPr>
            <a:lvl9pPr marL="38862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9pPr>
          </a:lstStyle>
          <a:p>
            <a:pPr algn="ctr"/>
            <a:r>
              <a:rPr lang="zh-TW"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內政部核發</a:t>
            </a:r>
            <a:endParaRPr lang="en-US" altLang="zh-TW"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a:r>
              <a:rPr lang="zh-TW"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認可書</a:t>
            </a:r>
          </a:p>
        </p:txBody>
      </p:sp>
      <p:sp>
        <p:nvSpPr>
          <p:cNvPr id="57" name="向右箭號 11">
            <a:extLst>
              <a:ext uri="{FF2B5EF4-FFF2-40B4-BE49-F238E27FC236}">
                <a16:creationId xmlns:a16="http://schemas.microsoft.com/office/drawing/2014/main" id="{01029488-813C-41AD-8DE1-47D067327C20}"/>
              </a:ext>
            </a:extLst>
          </p:cNvPr>
          <p:cNvSpPr>
            <a:spLocks noChangeArrowheads="1"/>
          </p:cNvSpPr>
          <p:nvPr/>
        </p:nvSpPr>
        <p:spPr bwMode="auto">
          <a:xfrm>
            <a:off x="1327861" y="5419845"/>
            <a:ext cx="1681798" cy="792163"/>
          </a:xfrm>
          <a:prstGeom prst="rightArrow">
            <a:avLst>
              <a:gd name="adj1" fmla="val 100000"/>
              <a:gd name="adj2" fmla="val 18459"/>
            </a:avLst>
          </a:prstGeom>
          <a:solidFill>
            <a:schemeClr val="accent3">
              <a:lumMod val="20000"/>
              <a:lumOff val="80000"/>
            </a:schemeClr>
          </a:solidFill>
          <a:ln w="57150">
            <a:solidFill>
              <a:schemeClr val="bg1"/>
            </a:solidFill>
            <a:miter lim="800000"/>
            <a:headEnd/>
            <a:tailEnd/>
          </a:ln>
        </p:spPr>
        <p:txBody>
          <a:bodyPr anchor="ctr"/>
          <a:lstStyle>
            <a:lvl1pPr>
              <a:defRPr kumimoji="1" sz="2200" b="1">
                <a:solidFill>
                  <a:schemeClr val="tx2"/>
                </a:solidFill>
                <a:latin typeface="Verdana" panose="020B0604030504040204" pitchFamily="34" charset="0"/>
                <a:ea typeface="細明體" panose="02020509000000000000" pitchFamily="49" charset="-120"/>
              </a:defRPr>
            </a:lvl1pPr>
            <a:lvl2pPr marL="742950" indent="-285750">
              <a:defRPr kumimoji="1" sz="2200" b="1">
                <a:solidFill>
                  <a:schemeClr val="tx2"/>
                </a:solidFill>
                <a:latin typeface="Verdana" panose="020B0604030504040204" pitchFamily="34" charset="0"/>
                <a:ea typeface="細明體" panose="02020509000000000000" pitchFamily="49" charset="-120"/>
              </a:defRPr>
            </a:lvl2pPr>
            <a:lvl3pPr marL="1143000" indent="-228600">
              <a:defRPr kumimoji="1" sz="2200" b="1">
                <a:solidFill>
                  <a:schemeClr val="tx2"/>
                </a:solidFill>
                <a:latin typeface="Verdana" panose="020B0604030504040204" pitchFamily="34" charset="0"/>
                <a:ea typeface="細明體" panose="02020509000000000000" pitchFamily="49" charset="-120"/>
              </a:defRPr>
            </a:lvl3pPr>
            <a:lvl4pPr marL="1600200" indent="-228600">
              <a:defRPr kumimoji="1" sz="2200" b="1">
                <a:solidFill>
                  <a:schemeClr val="tx2"/>
                </a:solidFill>
                <a:latin typeface="Verdana" panose="020B0604030504040204" pitchFamily="34" charset="0"/>
                <a:ea typeface="細明體" panose="02020509000000000000" pitchFamily="49" charset="-120"/>
              </a:defRPr>
            </a:lvl4pPr>
            <a:lvl5pPr marL="2057400" indent="-228600">
              <a:defRPr kumimoji="1" sz="2200" b="1">
                <a:solidFill>
                  <a:schemeClr val="tx2"/>
                </a:solidFill>
                <a:latin typeface="Verdana" panose="020B0604030504040204" pitchFamily="34" charset="0"/>
                <a:ea typeface="細明體" panose="02020509000000000000" pitchFamily="49" charset="-120"/>
              </a:defRPr>
            </a:lvl5pPr>
            <a:lvl6pPr marL="25146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6pPr>
            <a:lvl7pPr marL="29718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7pPr>
            <a:lvl8pPr marL="34290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8pPr>
            <a:lvl9pPr marL="38862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9pPr>
          </a:lstStyle>
          <a:p>
            <a:pPr algn="ctr"/>
            <a:r>
              <a:rPr lang="zh-TW"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申請人</a:t>
            </a:r>
            <a:endParaRPr lang="en-US" altLang="zh-TW"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a:r>
              <a:rPr lang="zh-TW"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備具報告書</a:t>
            </a:r>
          </a:p>
        </p:txBody>
      </p:sp>
      <p:sp>
        <p:nvSpPr>
          <p:cNvPr id="58" name="向右箭號 11">
            <a:extLst>
              <a:ext uri="{FF2B5EF4-FFF2-40B4-BE49-F238E27FC236}">
                <a16:creationId xmlns:a16="http://schemas.microsoft.com/office/drawing/2014/main" id="{8ED27A20-D5EA-4E11-AC3E-1A0DEBF8AC20}"/>
              </a:ext>
            </a:extLst>
          </p:cNvPr>
          <p:cNvSpPr>
            <a:spLocks noChangeArrowheads="1"/>
          </p:cNvSpPr>
          <p:nvPr/>
        </p:nvSpPr>
        <p:spPr bwMode="auto">
          <a:xfrm>
            <a:off x="3026361" y="5419845"/>
            <a:ext cx="1681798" cy="792163"/>
          </a:xfrm>
          <a:prstGeom prst="rightArrow">
            <a:avLst>
              <a:gd name="adj1" fmla="val 100000"/>
              <a:gd name="adj2" fmla="val 18459"/>
            </a:avLst>
          </a:prstGeom>
          <a:solidFill>
            <a:schemeClr val="accent6">
              <a:lumMod val="20000"/>
              <a:lumOff val="80000"/>
            </a:schemeClr>
          </a:solidFill>
          <a:ln w="57150">
            <a:solidFill>
              <a:schemeClr val="bg1"/>
            </a:solidFill>
            <a:miter lim="800000"/>
            <a:headEnd/>
            <a:tailEnd/>
          </a:ln>
        </p:spPr>
        <p:txBody>
          <a:bodyPr anchor="ctr"/>
          <a:lstStyle>
            <a:lvl1pPr>
              <a:defRPr kumimoji="1" sz="2200" b="1">
                <a:solidFill>
                  <a:schemeClr val="tx2"/>
                </a:solidFill>
                <a:latin typeface="Verdana" panose="020B0604030504040204" pitchFamily="34" charset="0"/>
                <a:ea typeface="細明體" panose="02020509000000000000" pitchFamily="49" charset="-120"/>
              </a:defRPr>
            </a:lvl1pPr>
            <a:lvl2pPr marL="742950" indent="-285750">
              <a:defRPr kumimoji="1" sz="2200" b="1">
                <a:solidFill>
                  <a:schemeClr val="tx2"/>
                </a:solidFill>
                <a:latin typeface="Verdana" panose="020B0604030504040204" pitchFamily="34" charset="0"/>
                <a:ea typeface="細明體" panose="02020509000000000000" pitchFamily="49" charset="-120"/>
              </a:defRPr>
            </a:lvl2pPr>
            <a:lvl3pPr marL="1143000" indent="-228600">
              <a:defRPr kumimoji="1" sz="2200" b="1">
                <a:solidFill>
                  <a:schemeClr val="tx2"/>
                </a:solidFill>
                <a:latin typeface="Verdana" panose="020B0604030504040204" pitchFamily="34" charset="0"/>
                <a:ea typeface="細明體" panose="02020509000000000000" pitchFamily="49" charset="-120"/>
              </a:defRPr>
            </a:lvl3pPr>
            <a:lvl4pPr marL="1600200" indent="-228600">
              <a:defRPr kumimoji="1" sz="2200" b="1">
                <a:solidFill>
                  <a:schemeClr val="tx2"/>
                </a:solidFill>
                <a:latin typeface="Verdana" panose="020B0604030504040204" pitchFamily="34" charset="0"/>
                <a:ea typeface="細明體" panose="02020509000000000000" pitchFamily="49" charset="-120"/>
              </a:defRPr>
            </a:lvl4pPr>
            <a:lvl5pPr marL="2057400" indent="-228600">
              <a:defRPr kumimoji="1" sz="2200" b="1">
                <a:solidFill>
                  <a:schemeClr val="tx2"/>
                </a:solidFill>
                <a:latin typeface="Verdana" panose="020B0604030504040204" pitchFamily="34" charset="0"/>
                <a:ea typeface="細明體" panose="02020509000000000000" pitchFamily="49" charset="-120"/>
              </a:defRPr>
            </a:lvl5pPr>
            <a:lvl6pPr marL="25146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6pPr>
            <a:lvl7pPr marL="29718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7pPr>
            <a:lvl8pPr marL="34290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8pPr>
            <a:lvl9pPr marL="38862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9pPr>
          </a:lstStyle>
          <a:p>
            <a:pPr algn="ctr"/>
            <a:endParaRPr lang="en-US" altLang="zh-TW" dirty="0">
              <a:latin typeface="標楷體" panose="03000509000000000000" pitchFamily="65" charset="-120"/>
              <a:ea typeface="標楷體" panose="03000509000000000000" pitchFamily="65" charset="-120"/>
            </a:endParaRPr>
          </a:p>
          <a:p>
            <a:pPr algn="ctr"/>
            <a:r>
              <a:rPr lang="zh-TW"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評定機構</a:t>
            </a:r>
            <a:endParaRPr lang="en-US" altLang="zh-TW"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a:r>
              <a:rPr lang="zh-TW"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召會審查</a:t>
            </a:r>
            <a:endParaRPr lang="en-US" altLang="zh-TW"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a:endParaRPr lang="zh-TW" altLang="en-US" dirty="0">
              <a:latin typeface="標楷體" panose="03000509000000000000" pitchFamily="65" charset="-120"/>
              <a:ea typeface="標楷體" panose="03000509000000000000" pitchFamily="65" charset="-120"/>
            </a:endParaRPr>
          </a:p>
        </p:txBody>
      </p:sp>
      <p:sp>
        <p:nvSpPr>
          <p:cNvPr id="59" name="向右箭號 11">
            <a:extLst>
              <a:ext uri="{FF2B5EF4-FFF2-40B4-BE49-F238E27FC236}">
                <a16:creationId xmlns:a16="http://schemas.microsoft.com/office/drawing/2014/main" id="{07AF6F80-91B2-49D9-A185-F761B3253159}"/>
              </a:ext>
            </a:extLst>
          </p:cNvPr>
          <p:cNvSpPr>
            <a:spLocks noChangeArrowheads="1"/>
          </p:cNvSpPr>
          <p:nvPr/>
        </p:nvSpPr>
        <p:spPr bwMode="auto">
          <a:xfrm>
            <a:off x="4712217" y="5419844"/>
            <a:ext cx="1510506" cy="792163"/>
          </a:xfrm>
          <a:prstGeom prst="rightArrow">
            <a:avLst>
              <a:gd name="adj1" fmla="val 100000"/>
              <a:gd name="adj2" fmla="val 18459"/>
            </a:avLst>
          </a:prstGeom>
          <a:solidFill>
            <a:schemeClr val="accent4">
              <a:lumMod val="20000"/>
              <a:lumOff val="80000"/>
            </a:schemeClr>
          </a:solidFill>
          <a:ln w="57150">
            <a:solidFill>
              <a:srgbClr val="C00000"/>
            </a:solidFill>
            <a:miter lim="800000"/>
            <a:headEnd/>
            <a:tailEnd/>
          </a:ln>
        </p:spPr>
        <p:txBody>
          <a:bodyPr anchor="ctr"/>
          <a:lstStyle>
            <a:lvl1pPr>
              <a:defRPr kumimoji="1" sz="2200" b="1">
                <a:solidFill>
                  <a:schemeClr val="tx2"/>
                </a:solidFill>
                <a:latin typeface="Verdana" panose="020B0604030504040204" pitchFamily="34" charset="0"/>
                <a:ea typeface="細明體" panose="02020509000000000000" pitchFamily="49" charset="-120"/>
              </a:defRPr>
            </a:lvl1pPr>
            <a:lvl2pPr marL="742950" indent="-285750">
              <a:defRPr kumimoji="1" sz="2200" b="1">
                <a:solidFill>
                  <a:schemeClr val="tx2"/>
                </a:solidFill>
                <a:latin typeface="Verdana" panose="020B0604030504040204" pitchFamily="34" charset="0"/>
                <a:ea typeface="細明體" panose="02020509000000000000" pitchFamily="49" charset="-120"/>
              </a:defRPr>
            </a:lvl2pPr>
            <a:lvl3pPr marL="1143000" indent="-228600">
              <a:defRPr kumimoji="1" sz="2200" b="1">
                <a:solidFill>
                  <a:schemeClr val="tx2"/>
                </a:solidFill>
                <a:latin typeface="Verdana" panose="020B0604030504040204" pitchFamily="34" charset="0"/>
                <a:ea typeface="細明體" panose="02020509000000000000" pitchFamily="49" charset="-120"/>
              </a:defRPr>
            </a:lvl3pPr>
            <a:lvl4pPr marL="1600200" indent="-228600">
              <a:defRPr kumimoji="1" sz="2200" b="1">
                <a:solidFill>
                  <a:schemeClr val="tx2"/>
                </a:solidFill>
                <a:latin typeface="Verdana" panose="020B0604030504040204" pitchFamily="34" charset="0"/>
                <a:ea typeface="細明體" panose="02020509000000000000" pitchFamily="49" charset="-120"/>
              </a:defRPr>
            </a:lvl4pPr>
            <a:lvl5pPr marL="2057400" indent="-228600">
              <a:defRPr kumimoji="1" sz="2200" b="1">
                <a:solidFill>
                  <a:schemeClr val="tx2"/>
                </a:solidFill>
                <a:latin typeface="Verdana" panose="020B0604030504040204" pitchFamily="34" charset="0"/>
                <a:ea typeface="細明體" panose="02020509000000000000" pitchFamily="49" charset="-120"/>
              </a:defRPr>
            </a:lvl5pPr>
            <a:lvl6pPr marL="25146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6pPr>
            <a:lvl7pPr marL="29718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7pPr>
            <a:lvl8pPr marL="34290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8pPr>
            <a:lvl9pPr marL="38862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9pPr>
          </a:lstStyle>
          <a:p>
            <a:pPr algn="ctr"/>
            <a:r>
              <a:rPr lang="zh-TW"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機構核發</a:t>
            </a:r>
            <a:endParaRPr lang="en-US" altLang="zh-TW"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a:r>
              <a:rPr lang="zh-TW"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評定書</a:t>
            </a:r>
          </a:p>
        </p:txBody>
      </p:sp>
      <p:sp>
        <p:nvSpPr>
          <p:cNvPr id="60" name="向右箭號 11">
            <a:extLst>
              <a:ext uri="{FF2B5EF4-FFF2-40B4-BE49-F238E27FC236}">
                <a16:creationId xmlns:a16="http://schemas.microsoft.com/office/drawing/2014/main" id="{AD11044E-D92B-4BAE-ACE6-AE49F7C33B37}"/>
              </a:ext>
            </a:extLst>
          </p:cNvPr>
          <p:cNvSpPr>
            <a:spLocks noChangeArrowheads="1"/>
          </p:cNvSpPr>
          <p:nvPr/>
        </p:nvSpPr>
        <p:spPr bwMode="auto">
          <a:xfrm>
            <a:off x="7730985" y="5419844"/>
            <a:ext cx="1547400" cy="792163"/>
          </a:xfrm>
          <a:prstGeom prst="rightArrow">
            <a:avLst>
              <a:gd name="adj1" fmla="val 100000"/>
              <a:gd name="adj2" fmla="val 18459"/>
            </a:avLst>
          </a:prstGeom>
          <a:solidFill>
            <a:schemeClr val="accent2">
              <a:lumMod val="20000"/>
              <a:lumOff val="80000"/>
            </a:schemeClr>
          </a:solidFill>
          <a:ln w="57150">
            <a:solidFill>
              <a:schemeClr val="bg1"/>
            </a:solidFill>
            <a:miter lim="800000"/>
            <a:headEnd/>
            <a:tailEnd/>
          </a:ln>
        </p:spPr>
        <p:txBody>
          <a:bodyPr anchor="ctr"/>
          <a:lstStyle>
            <a:lvl1pPr>
              <a:defRPr kumimoji="1" sz="2200" b="1">
                <a:solidFill>
                  <a:schemeClr val="tx2"/>
                </a:solidFill>
                <a:latin typeface="Verdana" panose="020B0604030504040204" pitchFamily="34" charset="0"/>
                <a:ea typeface="細明體" panose="02020509000000000000" pitchFamily="49" charset="-120"/>
              </a:defRPr>
            </a:lvl1pPr>
            <a:lvl2pPr marL="742950" indent="-285750">
              <a:defRPr kumimoji="1" sz="2200" b="1">
                <a:solidFill>
                  <a:schemeClr val="tx2"/>
                </a:solidFill>
                <a:latin typeface="Verdana" panose="020B0604030504040204" pitchFamily="34" charset="0"/>
                <a:ea typeface="細明體" panose="02020509000000000000" pitchFamily="49" charset="-120"/>
              </a:defRPr>
            </a:lvl2pPr>
            <a:lvl3pPr marL="1143000" indent="-228600">
              <a:defRPr kumimoji="1" sz="2200" b="1">
                <a:solidFill>
                  <a:schemeClr val="tx2"/>
                </a:solidFill>
                <a:latin typeface="Verdana" panose="020B0604030504040204" pitchFamily="34" charset="0"/>
                <a:ea typeface="細明體" panose="02020509000000000000" pitchFamily="49" charset="-120"/>
              </a:defRPr>
            </a:lvl3pPr>
            <a:lvl4pPr marL="1600200" indent="-228600">
              <a:defRPr kumimoji="1" sz="2200" b="1">
                <a:solidFill>
                  <a:schemeClr val="tx2"/>
                </a:solidFill>
                <a:latin typeface="Verdana" panose="020B0604030504040204" pitchFamily="34" charset="0"/>
                <a:ea typeface="細明體" panose="02020509000000000000" pitchFamily="49" charset="-120"/>
              </a:defRPr>
            </a:lvl4pPr>
            <a:lvl5pPr marL="2057400" indent="-228600">
              <a:defRPr kumimoji="1" sz="2200" b="1">
                <a:solidFill>
                  <a:schemeClr val="tx2"/>
                </a:solidFill>
                <a:latin typeface="Verdana" panose="020B0604030504040204" pitchFamily="34" charset="0"/>
                <a:ea typeface="細明體" panose="02020509000000000000" pitchFamily="49" charset="-120"/>
              </a:defRPr>
            </a:lvl5pPr>
            <a:lvl6pPr marL="25146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6pPr>
            <a:lvl7pPr marL="29718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7pPr>
            <a:lvl8pPr marL="34290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8pPr>
            <a:lvl9pPr marL="38862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9pPr>
          </a:lstStyle>
          <a:p>
            <a:pPr algn="ctr"/>
            <a:r>
              <a:rPr lang="zh-TW"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領得</a:t>
            </a:r>
            <a:endParaRPr lang="en-US" altLang="zh-TW"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ctr"/>
            <a:r>
              <a:rPr lang="zh-TW"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建築執照</a:t>
            </a:r>
          </a:p>
        </p:txBody>
      </p:sp>
      <p:sp>
        <p:nvSpPr>
          <p:cNvPr id="61" name="向右箭號 11">
            <a:extLst>
              <a:ext uri="{FF2B5EF4-FFF2-40B4-BE49-F238E27FC236}">
                <a16:creationId xmlns:a16="http://schemas.microsoft.com/office/drawing/2014/main" id="{8E8EC1A2-CCAD-46E7-9E45-D6CE03A7E556}"/>
              </a:ext>
            </a:extLst>
          </p:cNvPr>
          <p:cNvSpPr>
            <a:spLocks noChangeArrowheads="1"/>
          </p:cNvSpPr>
          <p:nvPr/>
        </p:nvSpPr>
        <p:spPr bwMode="auto">
          <a:xfrm>
            <a:off x="9261990" y="5420469"/>
            <a:ext cx="1447194" cy="792163"/>
          </a:xfrm>
          <a:prstGeom prst="rightArrow">
            <a:avLst>
              <a:gd name="adj1" fmla="val 100000"/>
              <a:gd name="adj2" fmla="val 18459"/>
            </a:avLst>
          </a:prstGeom>
          <a:solidFill>
            <a:schemeClr val="accent6">
              <a:lumMod val="20000"/>
              <a:lumOff val="80000"/>
            </a:schemeClr>
          </a:solidFill>
          <a:ln w="57150">
            <a:solidFill>
              <a:schemeClr val="bg1"/>
            </a:solidFill>
            <a:miter lim="800000"/>
            <a:headEnd/>
            <a:tailEnd/>
          </a:ln>
        </p:spPr>
        <p:txBody>
          <a:bodyPr anchor="ctr"/>
          <a:lstStyle>
            <a:lvl1pPr>
              <a:defRPr kumimoji="1" sz="2200" b="1">
                <a:solidFill>
                  <a:schemeClr val="tx2"/>
                </a:solidFill>
                <a:latin typeface="Verdana" panose="020B0604030504040204" pitchFamily="34" charset="0"/>
                <a:ea typeface="細明體" panose="02020509000000000000" pitchFamily="49" charset="-120"/>
              </a:defRPr>
            </a:lvl1pPr>
            <a:lvl2pPr marL="742950" indent="-285750">
              <a:defRPr kumimoji="1" sz="2200" b="1">
                <a:solidFill>
                  <a:schemeClr val="tx2"/>
                </a:solidFill>
                <a:latin typeface="Verdana" panose="020B0604030504040204" pitchFamily="34" charset="0"/>
                <a:ea typeface="細明體" panose="02020509000000000000" pitchFamily="49" charset="-120"/>
              </a:defRPr>
            </a:lvl2pPr>
            <a:lvl3pPr marL="1143000" indent="-228600">
              <a:defRPr kumimoji="1" sz="2200" b="1">
                <a:solidFill>
                  <a:schemeClr val="tx2"/>
                </a:solidFill>
                <a:latin typeface="Verdana" panose="020B0604030504040204" pitchFamily="34" charset="0"/>
                <a:ea typeface="細明體" panose="02020509000000000000" pitchFamily="49" charset="-120"/>
              </a:defRPr>
            </a:lvl3pPr>
            <a:lvl4pPr marL="1600200" indent="-228600">
              <a:defRPr kumimoji="1" sz="2200" b="1">
                <a:solidFill>
                  <a:schemeClr val="tx2"/>
                </a:solidFill>
                <a:latin typeface="Verdana" panose="020B0604030504040204" pitchFamily="34" charset="0"/>
                <a:ea typeface="細明體" panose="02020509000000000000" pitchFamily="49" charset="-120"/>
              </a:defRPr>
            </a:lvl4pPr>
            <a:lvl5pPr marL="2057400" indent="-228600">
              <a:defRPr kumimoji="1" sz="2200" b="1">
                <a:solidFill>
                  <a:schemeClr val="tx2"/>
                </a:solidFill>
                <a:latin typeface="Verdana" panose="020B0604030504040204" pitchFamily="34" charset="0"/>
                <a:ea typeface="細明體" panose="02020509000000000000" pitchFamily="49" charset="-120"/>
              </a:defRPr>
            </a:lvl5pPr>
            <a:lvl6pPr marL="25146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6pPr>
            <a:lvl7pPr marL="29718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7pPr>
            <a:lvl8pPr marL="34290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8pPr>
            <a:lvl9pPr marL="3886200" indent="-228600" eaLnBrk="0" fontAlgn="base" hangingPunct="0">
              <a:spcBef>
                <a:spcPct val="0"/>
              </a:spcBef>
              <a:spcAft>
                <a:spcPct val="0"/>
              </a:spcAft>
              <a:defRPr kumimoji="1" sz="2200" b="1">
                <a:solidFill>
                  <a:schemeClr val="tx2"/>
                </a:solidFill>
                <a:latin typeface="Verdana" panose="020B0604030504040204" pitchFamily="34" charset="0"/>
                <a:ea typeface="細明體" panose="02020509000000000000" pitchFamily="49" charset="-120"/>
              </a:defRPr>
            </a:lvl9pPr>
          </a:lstStyle>
          <a:p>
            <a:pPr algn="ctr"/>
            <a:r>
              <a:rPr lang="zh-TW" altLang="en-US" sz="1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申報開工</a:t>
            </a:r>
          </a:p>
        </p:txBody>
      </p:sp>
      <p:sp>
        <p:nvSpPr>
          <p:cNvPr id="62" name="文字方塊 61">
            <a:extLst>
              <a:ext uri="{FF2B5EF4-FFF2-40B4-BE49-F238E27FC236}">
                <a16:creationId xmlns:a16="http://schemas.microsoft.com/office/drawing/2014/main" id="{25CD881C-A922-464A-80D6-5AC0F1D64FDA}"/>
              </a:ext>
            </a:extLst>
          </p:cNvPr>
          <p:cNvSpPr txBox="1"/>
          <p:nvPr/>
        </p:nvSpPr>
        <p:spPr>
          <a:xfrm>
            <a:off x="183233" y="5321078"/>
            <a:ext cx="1107996" cy="830997"/>
          </a:xfrm>
          <a:prstGeom prst="rect">
            <a:avLst/>
          </a:prstGeom>
          <a:noFill/>
        </p:spPr>
        <p:txBody>
          <a:bodyPr wrap="none" rtlCol="0">
            <a:spAutoFit/>
          </a:bodyPr>
          <a:lstStyle/>
          <a:p>
            <a:r>
              <a:rPr kumimoji="1"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修改後</a:t>
            </a:r>
            <a:endParaRPr kumimoji="1" lang="en-US"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kumimoji="1"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現  行</a:t>
            </a:r>
          </a:p>
        </p:txBody>
      </p:sp>
      <p:cxnSp>
        <p:nvCxnSpPr>
          <p:cNvPr id="67" name="直線單箭頭接點 66">
            <a:extLst>
              <a:ext uri="{FF2B5EF4-FFF2-40B4-BE49-F238E27FC236}">
                <a16:creationId xmlns:a16="http://schemas.microsoft.com/office/drawing/2014/main" id="{D9D5ACDE-7533-4AF2-92F1-57372F81EA70}"/>
              </a:ext>
            </a:extLst>
          </p:cNvPr>
          <p:cNvCxnSpPr>
            <a:stCxn id="59" idx="3"/>
            <a:endCxn id="60" idx="1"/>
          </p:cNvCxnSpPr>
          <p:nvPr/>
        </p:nvCxnSpPr>
        <p:spPr>
          <a:xfrm>
            <a:off x="6222723" y="5815926"/>
            <a:ext cx="1508262" cy="0"/>
          </a:xfrm>
          <a:prstGeom prst="straightConnector1">
            <a:avLst/>
          </a:prstGeom>
          <a:ln w="76200">
            <a:solidFill>
              <a:schemeClr val="bg1">
                <a:lumMod val="65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直線接點 67">
            <a:extLst>
              <a:ext uri="{FF2B5EF4-FFF2-40B4-BE49-F238E27FC236}">
                <a16:creationId xmlns:a16="http://schemas.microsoft.com/office/drawing/2014/main" id="{6B8D5656-780A-4919-A336-6BDB393E2AA1}"/>
              </a:ext>
            </a:extLst>
          </p:cNvPr>
          <p:cNvCxnSpPr>
            <a:cxnSpLocks/>
          </p:cNvCxnSpPr>
          <p:nvPr/>
        </p:nvCxnSpPr>
        <p:spPr>
          <a:xfrm>
            <a:off x="373942" y="5302736"/>
            <a:ext cx="10371887"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1" name="直線接點 70">
            <a:extLst>
              <a:ext uri="{FF2B5EF4-FFF2-40B4-BE49-F238E27FC236}">
                <a16:creationId xmlns:a16="http://schemas.microsoft.com/office/drawing/2014/main" id="{E31FD8A1-2250-40E7-B06C-1491CB1C83A4}"/>
              </a:ext>
            </a:extLst>
          </p:cNvPr>
          <p:cNvCxnSpPr>
            <a:cxnSpLocks/>
          </p:cNvCxnSpPr>
          <p:nvPr/>
        </p:nvCxnSpPr>
        <p:spPr>
          <a:xfrm>
            <a:off x="1274147" y="4313094"/>
            <a:ext cx="0" cy="2031258"/>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4" name="文字方塊 73">
            <a:extLst>
              <a:ext uri="{FF2B5EF4-FFF2-40B4-BE49-F238E27FC236}">
                <a16:creationId xmlns:a16="http://schemas.microsoft.com/office/drawing/2014/main" id="{C214D2D0-BB13-409E-93A6-3FD589CC22F9}"/>
              </a:ext>
            </a:extLst>
          </p:cNvPr>
          <p:cNvSpPr txBox="1"/>
          <p:nvPr/>
        </p:nvSpPr>
        <p:spPr>
          <a:xfrm>
            <a:off x="-4200" y="221844"/>
            <a:ext cx="623889" cy="1015663"/>
          </a:xfrm>
          <a:prstGeom prst="rect">
            <a:avLst/>
          </a:prstGeom>
          <a:noFill/>
        </p:spPr>
        <p:txBody>
          <a:bodyPr wrap="none" rtlCol="0">
            <a:spAutoFit/>
          </a:bodyPr>
          <a:lstStyle/>
          <a:p>
            <a:r>
              <a:rPr lang="en-US" altLang="zh-TW" sz="6000" b="1" i="1" dirty="0">
                <a:solidFill>
                  <a:schemeClr val="accent6"/>
                </a:solidFill>
                <a:effectLst>
                  <a:outerShdw blurRad="38100" dist="38100" dir="2700000" algn="tl">
                    <a:srgbClr val="000000">
                      <a:alpha val="43137"/>
                    </a:srgbClr>
                  </a:outerShdw>
                </a:effectLst>
                <a:latin typeface="AR BONNIE" panose="02000000000000000000" pitchFamily="2" charset="0"/>
              </a:rPr>
              <a:t>1</a:t>
            </a:r>
            <a:endParaRPr lang="zh-TW" altLang="en-US" sz="6000" b="1" i="1" dirty="0">
              <a:solidFill>
                <a:schemeClr val="accent6"/>
              </a:solidFill>
              <a:effectLst>
                <a:outerShdw blurRad="38100" dist="38100" dir="2700000" algn="tl">
                  <a:srgbClr val="000000">
                    <a:alpha val="43137"/>
                  </a:srgbClr>
                </a:outerShdw>
              </a:effectLst>
              <a:latin typeface="AR BONNIE" panose="02000000000000000000" pitchFamily="2" charset="0"/>
            </a:endParaRPr>
          </a:p>
        </p:txBody>
      </p:sp>
      <p:sp>
        <p:nvSpPr>
          <p:cNvPr id="4" name="日期版面配置區 3">
            <a:extLst>
              <a:ext uri="{FF2B5EF4-FFF2-40B4-BE49-F238E27FC236}">
                <a16:creationId xmlns:a16="http://schemas.microsoft.com/office/drawing/2014/main" id="{7F946690-B9B3-8522-FD1A-1AB2D664C88D}"/>
              </a:ext>
            </a:extLst>
          </p:cNvPr>
          <p:cNvSpPr>
            <a:spLocks noGrp="1"/>
          </p:cNvSpPr>
          <p:nvPr>
            <p:ph type="dt" sz="half" idx="10"/>
          </p:nvPr>
        </p:nvSpPr>
        <p:spPr/>
        <p:txBody>
          <a:bodyPr/>
          <a:lstStyle/>
          <a:p>
            <a:fld id="{9C06281E-88F4-40AD-A8DF-12F70E5815A5}" type="datetime1">
              <a:rPr lang="zh-TW" altLang="en-US" smtClean="0"/>
              <a:t>2022/11/30</a:t>
            </a:fld>
            <a:endParaRPr lang="zh-TW" altLang="en-US" dirty="0"/>
          </a:p>
        </p:txBody>
      </p:sp>
      <p:sp>
        <p:nvSpPr>
          <p:cNvPr id="5" name="投影片編號版面配置區 4">
            <a:extLst>
              <a:ext uri="{FF2B5EF4-FFF2-40B4-BE49-F238E27FC236}">
                <a16:creationId xmlns:a16="http://schemas.microsoft.com/office/drawing/2014/main" id="{748B4540-83FE-B7D7-3525-4D21631C191F}"/>
              </a:ext>
            </a:extLst>
          </p:cNvPr>
          <p:cNvSpPr>
            <a:spLocks noGrp="1"/>
          </p:cNvSpPr>
          <p:nvPr>
            <p:ph type="sldNum" sz="quarter" idx="12"/>
          </p:nvPr>
        </p:nvSpPr>
        <p:spPr/>
        <p:txBody>
          <a:bodyPr/>
          <a:lstStyle/>
          <a:p>
            <a:fld id="{D122B0B9-7B5A-4E7C-B90D-A0EA07B70D84}" type="slidenum">
              <a:rPr lang="zh-TW" altLang="en-US" smtClean="0"/>
              <a:pPr/>
              <a:t>3</a:t>
            </a:fld>
            <a:endParaRPr lang="zh-TW" altLang="en-US"/>
          </a:p>
        </p:txBody>
      </p:sp>
      <p:sp>
        <p:nvSpPr>
          <p:cNvPr id="6" name="文字方塊 5">
            <a:extLst>
              <a:ext uri="{FF2B5EF4-FFF2-40B4-BE49-F238E27FC236}">
                <a16:creationId xmlns:a16="http://schemas.microsoft.com/office/drawing/2014/main" id="{B4047658-D025-DC42-0EB1-49C45007950C}"/>
              </a:ext>
            </a:extLst>
          </p:cNvPr>
          <p:cNvSpPr txBox="1"/>
          <p:nvPr/>
        </p:nvSpPr>
        <p:spPr>
          <a:xfrm>
            <a:off x="737231" y="204918"/>
            <a:ext cx="2431907" cy="461665"/>
          </a:xfrm>
          <a:prstGeom prst="rect">
            <a:avLst/>
          </a:prstGeom>
          <a:solidFill>
            <a:srgbClr val="C00000">
              <a:alpha val="30196"/>
            </a:srgbClr>
          </a:solidFill>
          <a:ln w="12700">
            <a:noFill/>
          </a:ln>
        </p:spPr>
        <p:txBody>
          <a:bodyPr wrap="square">
            <a:spAutoFit/>
          </a:bodyPr>
          <a:lstStyle/>
          <a:p>
            <a:pPr marL="174625" marR="0" lvl="0" indent="-174625" algn="ctr" defTabSz="914400" rtl="0" eaLnBrk="1" fontAlgn="auto" latinLnBrk="0" hangingPunct="1">
              <a:lnSpc>
                <a:spcPct val="100000"/>
              </a:lnSpc>
              <a:spcBef>
                <a:spcPts val="600"/>
              </a:spcBef>
              <a:spcAft>
                <a:spcPts val="0"/>
              </a:spcAft>
              <a:buClrTx/>
              <a:buSzTx/>
              <a:buFontTx/>
              <a:buNone/>
              <a:tabLst/>
              <a:defRPr/>
            </a:pPr>
            <a:r>
              <a:rPr kumimoji="1" lang="en-US" altLang="zh-TW"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108.11.4</a:t>
            </a:r>
            <a:r>
              <a:rPr kumimoji="1" lang="zh-TW" altLang="en-US"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修正</a:t>
            </a:r>
            <a:endParaRPr kumimoji="1" lang="en-US" altLang="zh-TW"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70153989"/>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192E40"/>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30</a:t>
            </a:fld>
            <a:endParaRPr kumimoji="0" lang="zh-TW" altLang="en-US" sz="1867" b="0" i="0" u="none" strike="noStrike" kern="0" cap="none" spc="0" normalizeH="0" baseline="0" noProof="0">
              <a:ln>
                <a:noFill/>
              </a:ln>
              <a:solidFill>
                <a:srgbClr val="192E40"/>
              </a:solidFill>
              <a:effectLst/>
              <a:uLnTx/>
              <a:uFillTx/>
              <a:latin typeface="Arial"/>
              <a:ea typeface="新細明體" panose="02020500000000000000" pitchFamily="18" charset="-120"/>
              <a:cs typeface="Arial"/>
              <a:sym typeface="Arial"/>
            </a:endParaRPr>
          </a:p>
        </p:txBody>
      </p:sp>
      <p:sp>
        <p:nvSpPr>
          <p:cNvPr id="7" name="矩形 6"/>
          <p:cNvSpPr/>
          <p:nvPr/>
        </p:nvSpPr>
        <p:spPr>
          <a:xfrm>
            <a:off x="742300" y="1157160"/>
            <a:ext cx="3077299" cy="5632311"/>
          </a:xfrm>
          <a:prstGeom prst="rect">
            <a:avLst/>
          </a:prstGeom>
        </p:spPr>
        <p:txBody>
          <a:bodyPr wrap="square">
            <a:spAutoFit/>
          </a:bodyPr>
          <a:lstStyle/>
          <a:p>
            <a:pPr marL="504825" marR="0" lvl="0" indent="-504825"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三</a:t>
            </a:r>
            <a:r>
              <a:rPr kumimoji="0" lang="en-US"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以桿件構造組成且設置於樓梯之欄杆，距離</a:t>
            </a:r>
            <a:r>
              <a:rPr kumimoji="0" lang="zh-TW" altLang="zh-TW" sz="18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梯鼻完成面連線起算高度</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超過十五公分未達八十公分範圍內，不得設置水平橫條且</a:t>
            </a:r>
            <a:r>
              <a:rPr kumimoji="0" lang="zh-TW" altLang="zh-TW" sz="18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不宜設置</a:t>
            </a:r>
            <a:r>
              <a:rPr kumimoji="0" lang="zh-TW" altLang="zh-TW" sz="18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接近平行樓梯斜度</a:t>
            </a:r>
            <a:r>
              <a:rPr kumimoji="0" lang="zh-TW" altLang="zh-TW" sz="18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之桿件</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（如圖例三）。但</a:t>
            </a:r>
            <a:r>
              <a:rPr kumimoji="0" lang="zh-TW" altLang="zh-TW" sz="18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間隔距離小至無法踩踏</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者，不在此限（如圖例四）。</a:t>
            </a:r>
          </a:p>
          <a:p>
            <a:pPr marL="496888" marR="0" lvl="0" indent="-496888"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四</a:t>
            </a:r>
            <a:r>
              <a:rPr kumimoji="0" lang="en-US"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設置於樓梯之欄杆，側面由</a:t>
            </a:r>
            <a:r>
              <a:rPr kumimoji="0" lang="zh-TW" altLang="zh-TW" sz="18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級高、級深形成之三角形處，</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不得設有可供直徑十公分物體穿越之鏤空處（如圖例五）。</a:t>
            </a:r>
            <a:endParaRPr kumimoji="0" lang="en-US"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p:txBody>
      </p:sp>
      <p:pic>
        <p:nvPicPr>
          <p:cNvPr id="8" name="圖片 7"/>
          <p:cNvPicPr>
            <a:picLocks noChangeAspect="1"/>
          </p:cNvPicPr>
          <p:nvPr/>
        </p:nvPicPr>
        <p:blipFill rotWithShape="1">
          <a:blip r:embed="rId3" cstate="print">
            <a:extLst>
              <a:ext uri="{28A0092B-C50C-407E-A947-70E740481C1C}">
                <a14:useLocalDpi xmlns:a14="http://schemas.microsoft.com/office/drawing/2010/main" val="0"/>
              </a:ext>
            </a:extLst>
          </a:blip>
          <a:srcRect l="9596" t="51323" r="54099" b="14098"/>
          <a:stretch/>
        </p:blipFill>
        <p:spPr>
          <a:xfrm>
            <a:off x="3884968" y="1392964"/>
            <a:ext cx="3041488" cy="4614729"/>
          </a:xfrm>
          <a:prstGeom prst="rect">
            <a:avLst/>
          </a:prstGeom>
        </p:spPr>
      </p:pic>
      <p:pic>
        <p:nvPicPr>
          <p:cNvPr id="11" name="圖片 10"/>
          <p:cNvPicPr>
            <a:picLocks noChangeAspect="1"/>
          </p:cNvPicPr>
          <p:nvPr/>
        </p:nvPicPr>
        <p:blipFill rotWithShape="1">
          <a:blip r:embed="rId4" cstate="print">
            <a:extLst>
              <a:ext uri="{28A0092B-C50C-407E-A947-70E740481C1C}">
                <a14:useLocalDpi xmlns:a14="http://schemas.microsoft.com/office/drawing/2010/main" val="0"/>
              </a:ext>
            </a:extLst>
          </a:blip>
          <a:srcRect l="15132" t="7696" r="34047" b="32624"/>
          <a:stretch/>
        </p:blipFill>
        <p:spPr>
          <a:xfrm>
            <a:off x="6973367" y="3085032"/>
            <a:ext cx="2151933" cy="3415585"/>
          </a:xfrm>
          <a:prstGeom prst="rect">
            <a:avLst/>
          </a:prstGeom>
        </p:spPr>
      </p:pic>
      <p:pic>
        <p:nvPicPr>
          <p:cNvPr id="12" name="圖片 11"/>
          <p:cNvPicPr>
            <a:picLocks noChangeAspect="1"/>
          </p:cNvPicPr>
          <p:nvPr/>
        </p:nvPicPr>
        <p:blipFill rotWithShape="1">
          <a:blip r:embed="rId5" cstate="print">
            <a:extLst>
              <a:ext uri="{28A0092B-C50C-407E-A947-70E740481C1C}">
                <a14:useLocalDpi xmlns:a14="http://schemas.microsoft.com/office/drawing/2010/main" val="0"/>
              </a:ext>
            </a:extLst>
          </a:blip>
          <a:srcRect b="36800"/>
          <a:stretch/>
        </p:blipFill>
        <p:spPr>
          <a:xfrm>
            <a:off x="7007551" y="234820"/>
            <a:ext cx="2102266" cy="2744555"/>
          </a:xfrm>
          <a:prstGeom prst="rect">
            <a:avLst/>
          </a:prstGeom>
        </p:spPr>
      </p:pic>
      <p:pic>
        <p:nvPicPr>
          <p:cNvPr id="13" name="圖片 12"/>
          <p:cNvPicPr>
            <a:picLocks noChangeAspect="1"/>
          </p:cNvPicPr>
          <p:nvPr/>
        </p:nvPicPr>
        <p:blipFill rotWithShape="1">
          <a:blip r:embed="rId3" cstate="print">
            <a:extLst>
              <a:ext uri="{28A0092B-C50C-407E-A947-70E740481C1C}">
                <a14:useLocalDpi xmlns:a14="http://schemas.microsoft.com/office/drawing/2010/main" val="0"/>
              </a:ext>
            </a:extLst>
          </a:blip>
          <a:srcRect l="56073" t="51323" r="14066" b="14098"/>
          <a:stretch/>
        </p:blipFill>
        <p:spPr>
          <a:xfrm>
            <a:off x="9126908" y="1080375"/>
            <a:ext cx="3065091" cy="5018395"/>
          </a:xfrm>
          <a:prstGeom prst="rect">
            <a:avLst/>
          </a:prstGeom>
        </p:spPr>
      </p:pic>
      <p:sp>
        <p:nvSpPr>
          <p:cNvPr id="15" name="矩形 14"/>
          <p:cNvSpPr/>
          <p:nvPr/>
        </p:nvSpPr>
        <p:spPr>
          <a:xfrm>
            <a:off x="169590" y="1447276"/>
            <a:ext cx="579347" cy="42473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3000" b="1" i="0" u="none" strike="noStrike" kern="1200" cap="none" spc="0" normalizeH="0" baseline="0" noProof="0" dirty="0">
                <a:ln>
                  <a:noFill/>
                </a:ln>
                <a:solidFill>
                  <a:srgbClr val="FFC479"/>
                </a:solidFill>
                <a:effectLst/>
                <a:uLnTx/>
                <a:uFillTx/>
                <a:latin typeface="微軟正黑體" panose="020B0604030504040204" pitchFamily="34" charset="-120"/>
                <a:ea typeface="微軟正黑體" panose="020B0604030504040204" pitchFamily="34" charset="-120"/>
                <a:cs typeface="Encode Sans Semi Condensed"/>
                <a:sym typeface="Encode Sans Semi Condensed"/>
              </a:rPr>
              <a:t>建築物欄杆設計原則</a:t>
            </a:r>
            <a:endParaRPr kumimoji="0" lang="zh-TW" altLang="en-US" sz="3000" b="1" i="0" u="none" strike="noStrike" kern="1200" cap="none" spc="0" normalizeH="0" baseline="0" noProof="0" dirty="0">
              <a:ln>
                <a:noFill/>
              </a:ln>
              <a:solidFill>
                <a:srgbClr val="FFC479"/>
              </a:solidFill>
              <a:effectLst/>
              <a:uLnTx/>
              <a:uFillTx/>
              <a:latin typeface="微軟正黑體" panose="020B0604030504040204" pitchFamily="34" charset="-120"/>
              <a:ea typeface="微軟正黑體" panose="020B0604030504040204" pitchFamily="34" charset="-120"/>
              <a:cs typeface="Encode Sans Semi Condensed"/>
              <a:sym typeface="Encode Sans Semi Condensed"/>
            </a:endParaRPr>
          </a:p>
        </p:txBody>
      </p:sp>
      <p:sp>
        <p:nvSpPr>
          <p:cNvPr id="16" name="矩形 15"/>
          <p:cNvSpPr/>
          <p:nvPr/>
        </p:nvSpPr>
        <p:spPr>
          <a:xfrm>
            <a:off x="4021831" y="210414"/>
            <a:ext cx="9925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1800" b="0" i="0" u="none" strike="noStrike" kern="1200" cap="none" spc="30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圖例</a:t>
            </a:r>
            <a:r>
              <a:rPr kumimoji="0" lang="zh-TW" altLang="en-US" sz="1800" b="0" i="0" u="none" strike="noStrike" kern="1200" cap="none" spc="30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三</a:t>
            </a:r>
            <a:endParaRPr kumimoji="0" lang="en-US" altLang="zh-TW" sz="1800" b="0" i="0" u="none" strike="noStrike" kern="1200" cap="none" spc="30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p:txBody>
      </p:sp>
      <p:sp>
        <p:nvSpPr>
          <p:cNvPr id="17" name="矩形 16"/>
          <p:cNvSpPr/>
          <p:nvPr/>
        </p:nvSpPr>
        <p:spPr>
          <a:xfrm>
            <a:off x="6030093" y="218960"/>
            <a:ext cx="9925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1800" b="0" i="0" u="none" strike="noStrike" kern="1200" cap="none" spc="30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圖例</a:t>
            </a:r>
            <a:r>
              <a:rPr kumimoji="0" lang="zh-TW" altLang="en-US" sz="1800" b="0" i="0" u="none" strike="noStrike" kern="1200" cap="none" spc="30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四</a:t>
            </a:r>
            <a:endParaRPr kumimoji="0" lang="en-US" altLang="zh-TW" sz="1800" b="0" i="0" u="none" strike="noStrike" kern="1200" cap="none" spc="30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p:txBody>
      </p:sp>
      <p:sp>
        <p:nvSpPr>
          <p:cNvPr id="18" name="矩形 17"/>
          <p:cNvSpPr/>
          <p:nvPr/>
        </p:nvSpPr>
        <p:spPr>
          <a:xfrm>
            <a:off x="9243312" y="218960"/>
            <a:ext cx="9925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1800" b="0" i="0" u="none" strike="noStrike" kern="1200" cap="none" spc="30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圖例</a:t>
            </a:r>
            <a:r>
              <a:rPr kumimoji="0" lang="zh-TW" altLang="en-US" sz="1800" b="0" i="0" u="none" strike="noStrike" kern="1200" cap="none" spc="30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五</a:t>
            </a:r>
            <a:endParaRPr kumimoji="0" lang="en-US" altLang="zh-TW" sz="1800" b="0" i="0" u="none" strike="noStrike" kern="1200" cap="none" spc="30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p:txBody>
      </p:sp>
      <p:sp>
        <p:nvSpPr>
          <p:cNvPr id="2" name="文字方塊 1">
            <a:extLst>
              <a:ext uri="{FF2B5EF4-FFF2-40B4-BE49-F238E27FC236}">
                <a16:creationId xmlns:a16="http://schemas.microsoft.com/office/drawing/2014/main" id="{5AA34EA7-800E-2226-2FCA-58695DE072F0}"/>
              </a:ext>
            </a:extLst>
          </p:cNvPr>
          <p:cNvSpPr txBox="1"/>
          <p:nvPr/>
        </p:nvSpPr>
        <p:spPr>
          <a:xfrm>
            <a:off x="727660" y="708672"/>
            <a:ext cx="266372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zh-TW" altLang="en-US" sz="24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一、</a:t>
            </a:r>
            <a:r>
              <a:rPr kumimoji="0" lang="zh-TW" altLang="zh-TW" sz="24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欄杆構造：</a:t>
            </a:r>
          </a:p>
        </p:txBody>
      </p:sp>
      <p:cxnSp>
        <p:nvCxnSpPr>
          <p:cNvPr id="5" name="直線接點 4">
            <a:extLst>
              <a:ext uri="{FF2B5EF4-FFF2-40B4-BE49-F238E27FC236}">
                <a16:creationId xmlns:a16="http://schemas.microsoft.com/office/drawing/2014/main" id="{92B31A9D-73F9-37A2-99DB-ACA33CF18D14}"/>
              </a:ext>
            </a:extLst>
          </p:cNvPr>
          <p:cNvCxnSpPr>
            <a:cxnSpLocks/>
          </p:cNvCxnSpPr>
          <p:nvPr/>
        </p:nvCxnSpPr>
        <p:spPr>
          <a:xfrm flipV="1">
            <a:off x="4276436" y="2262909"/>
            <a:ext cx="2731115" cy="1911927"/>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接點 13">
            <a:extLst>
              <a:ext uri="{FF2B5EF4-FFF2-40B4-BE49-F238E27FC236}">
                <a16:creationId xmlns:a16="http://schemas.microsoft.com/office/drawing/2014/main" id="{11382782-3CA1-668F-FE2C-0F0589792AB5}"/>
              </a:ext>
            </a:extLst>
          </p:cNvPr>
          <p:cNvCxnSpPr>
            <a:cxnSpLocks/>
          </p:cNvCxnSpPr>
          <p:nvPr/>
        </p:nvCxnSpPr>
        <p:spPr>
          <a:xfrm flipV="1">
            <a:off x="4299527" y="3468254"/>
            <a:ext cx="2731115" cy="1911927"/>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 name="橢圓 18">
            <a:extLst>
              <a:ext uri="{FF2B5EF4-FFF2-40B4-BE49-F238E27FC236}">
                <a16:creationId xmlns:a16="http://schemas.microsoft.com/office/drawing/2014/main" id="{7354ED35-A9CB-03AE-45B8-AA77FDA60C61}"/>
              </a:ext>
            </a:extLst>
          </p:cNvPr>
          <p:cNvSpPr/>
          <p:nvPr/>
        </p:nvSpPr>
        <p:spPr>
          <a:xfrm>
            <a:off x="10235891" y="4497261"/>
            <a:ext cx="314036" cy="295563"/>
          </a:xfrm>
          <a:prstGeom prst="ellipse">
            <a:avLst/>
          </a:prstGeom>
          <a:ln w="57150">
            <a:solidFill>
              <a:srgbClr val="C0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192E40"/>
              </a:solidFill>
              <a:effectLst/>
              <a:uLnTx/>
              <a:uFillTx/>
              <a:latin typeface="Arial"/>
              <a:ea typeface="新細明體" panose="02020500000000000000" pitchFamily="18" charset="-120"/>
              <a:cs typeface="+mn-cs"/>
            </a:endParaRPr>
          </a:p>
        </p:txBody>
      </p:sp>
    </p:spTree>
    <p:extLst>
      <p:ext uri="{BB962C8B-B14F-4D97-AF65-F5344CB8AC3E}">
        <p14:creationId xmlns:p14="http://schemas.microsoft.com/office/powerpoint/2010/main" val="25737279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75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heel(1)">
                                      <p:cBhvr>
                                        <p:cTn id="15" dur="1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7" name="矩形 6"/>
          <p:cNvSpPr/>
          <p:nvPr/>
        </p:nvSpPr>
        <p:spPr>
          <a:xfrm>
            <a:off x="737867" y="717836"/>
            <a:ext cx="3144852" cy="4785926"/>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zh-TW" altLang="en-US" sz="24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二、</a:t>
            </a:r>
            <a:r>
              <a:rPr kumimoji="0" lang="zh-TW" altLang="zh-TW" sz="24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欄杆設有止水墩、矮牆基座構造：</a:t>
            </a: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一</a:t>
            </a:r>
            <a:r>
              <a:rPr kumimoji="0" lang="en-US"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基座構造</a:t>
            </a:r>
            <a:r>
              <a:rPr kumimoji="0" lang="zh-TW" altLang="zh-TW" sz="18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頂部完成面</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，距離地坪完成面起算高度於</a:t>
            </a:r>
            <a:r>
              <a:rPr kumimoji="0" lang="zh-TW" altLang="zh-TW" sz="18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十五公分以下或八十公分以上</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者，施工編第三十八條第一項欄杆</a:t>
            </a:r>
            <a:r>
              <a:rPr kumimoji="0" lang="zh-TW" altLang="zh-TW" sz="18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高度自</a:t>
            </a:r>
            <a:r>
              <a:rPr kumimoji="0" lang="zh-TW" altLang="zh-TW" sz="1800" b="1"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地坪完成面</a:t>
            </a:r>
            <a:r>
              <a:rPr kumimoji="0" lang="zh-TW" altLang="zh-TW" sz="18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起算</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（如圖例六）。</a:t>
            </a: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二</a:t>
            </a:r>
            <a:r>
              <a:rPr kumimoji="0" lang="en-US"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基座構造</a:t>
            </a:r>
            <a:r>
              <a:rPr kumimoji="0" lang="zh-TW" altLang="zh-TW" sz="18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頂部完成面</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，距離地坪完成面起算高度</a:t>
            </a:r>
            <a:r>
              <a:rPr kumimoji="0" lang="zh-TW" altLang="zh-TW" sz="18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超過十五公分未達八十公分範圍內</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，施工編第三十八條第一項欄杆</a:t>
            </a:r>
            <a:r>
              <a:rPr kumimoji="0" lang="zh-TW" altLang="zh-TW" sz="18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高度自</a:t>
            </a:r>
            <a:r>
              <a:rPr kumimoji="0" lang="zh-TW" altLang="zh-TW" sz="1800" b="1"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該構造頂部完成面</a:t>
            </a:r>
            <a:r>
              <a:rPr kumimoji="0" lang="zh-TW" altLang="zh-TW" sz="18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起算</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（如圖例七）。</a:t>
            </a:r>
          </a:p>
        </p:txBody>
      </p:sp>
      <p:pic>
        <p:nvPicPr>
          <p:cNvPr id="9" name="圖片 8"/>
          <p:cNvPicPr>
            <a:picLocks noChangeAspect="1"/>
          </p:cNvPicPr>
          <p:nvPr/>
        </p:nvPicPr>
        <p:blipFill rotWithShape="1">
          <a:blip r:embed="rId3" cstate="print">
            <a:extLst>
              <a:ext uri="{28A0092B-C50C-407E-A947-70E740481C1C}">
                <a14:useLocalDpi xmlns:a14="http://schemas.microsoft.com/office/drawing/2010/main" val="0"/>
              </a:ext>
            </a:extLst>
          </a:blip>
          <a:srcRect l="11014" t="12038" r="52077" b="58138"/>
          <a:stretch/>
        </p:blipFill>
        <p:spPr>
          <a:xfrm>
            <a:off x="4121276" y="18472"/>
            <a:ext cx="3299492" cy="3247402"/>
          </a:xfrm>
          <a:prstGeom prst="rect">
            <a:avLst/>
          </a:prstGeom>
        </p:spPr>
      </p:pic>
      <p:pic>
        <p:nvPicPr>
          <p:cNvPr id="10" name="圖片 9"/>
          <p:cNvPicPr>
            <a:picLocks noChangeAspect="1"/>
          </p:cNvPicPr>
          <p:nvPr/>
        </p:nvPicPr>
        <p:blipFill rotWithShape="1">
          <a:blip r:embed="rId3" cstate="print">
            <a:extLst>
              <a:ext uri="{28A0092B-C50C-407E-A947-70E740481C1C}">
                <a14:useLocalDpi xmlns:a14="http://schemas.microsoft.com/office/drawing/2010/main" val="0"/>
              </a:ext>
            </a:extLst>
          </a:blip>
          <a:srcRect l="50237" t="15872" r="12854" b="57900"/>
          <a:stretch/>
        </p:blipFill>
        <p:spPr>
          <a:xfrm>
            <a:off x="4384854" y="3315046"/>
            <a:ext cx="3052078" cy="2937553"/>
          </a:xfrm>
          <a:prstGeom prst="rect">
            <a:avLst/>
          </a:prstGeom>
        </p:spPr>
      </p:pic>
      <p:pic>
        <p:nvPicPr>
          <p:cNvPr id="11" name="圖片 10"/>
          <p:cNvPicPr>
            <a:picLocks noChangeAspect="1"/>
          </p:cNvPicPr>
          <p:nvPr/>
        </p:nvPicPr>
        <p:blipFill rotWithShape="1">
          <a:blip r:embed="rId3" cstate="print">
            <a:extLst>
              <a:ext uri="{28A0092B-C50C-407E-A947-70E740481C1C}">
                <a14:useLocalDpi xmlns:a14="http://schemas.microsoft.com/office/drawing/2010/main" val="0"/>
              </a:ext>
            </a:extLst>
          </a:blip>
          <a:srcRect l="8333" t="52906" r="52076" b="13060"/>
          <a:stretch/>
        </p:blipFill>
        <p:spPr>
          <a:xfrm>
            <a:off x="8248484" y="3255428"/>
            <a:ext cx="3284592" cy="3401226"/>
          </a:xfrm>
          <a:prstGeom prst="rect">
            <a:avLst/>
          </a:prstGeom>
        </p:spPr>
      </p:pic>
      <p:pic>
        <p:nvPicPr>
          <p:cNvPr id="12" name="圖片 11"/>
          <p:cNvPicPr>
            <a:picLocks noChangeAspect="1"/>
          </p:cNvPicPr>
          <p:nvPr/>
        </p:nvPicPr>
        <p:blipFill rotWithShape="1">
          <a:blip r:embed="rId3" cstate="print">
            <a:extLst>
              <a:ext uri="{28A0092B-C50C-407E-A947-70E740481C1C}">
                <a14:useLocalDpi xmlns:a14="http://schemas.microsoft.com/office/drawing/2010/main" val="0"/>
              </a:ext>
            </a:extLst>
          </a:blip>
          <a:srcRect l="48334" t="50940" r="9998" b="13059"/>
          <a:stretch/>
        </p:blipFill>
        <p:spPr>
          <a:xfrm>
            <a:off x="8515090" y="206429"/>
            <a:ext cx="3059395" cy="3306833"/>
          </a:xfrm>
          <a:prstGeom prst="rect">
            <a:avLst/>
          </a:prstGeom>
        </p:spPr>
      </p:pic>
      <p:sp>
        <p:nvSpPr>
          <p:cNvPr id="14" name="矩形 13"/>
          <p:cNvSpPr/>
          <p:nvPr/>
        </p:nvSpPr>
        <p:spPr>
          <a:xfrm>
            <a:off x="169590" y="1447276"/>
            <a:ext cx="579347" cy="42473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3000" b="1" i="0" u="none" strike="noStrike" kern="1200" cap="none" spc="0" normalizeH="0" baseline="0" noProof="0" dirty="0">
                <a:ln>
                  <a:noFill/>
                </a:ln>
                <a:solidFill>
                  <a:srgbClr val="FFC479"/>
                </a:solidFill>
                <a:effectLst/>
                <a:uLnTx/>
                <a:uFillTx/>
                <a:latin typeface="微軟正黑體" panose="020B0604030504040204" pitchFamily="34" charset="-120"/>
                <a:ea typeface="微軟正黑體" panose="020B0604030504040204" pitchFamily="34" charset="-120"/>
                <a:cs typeface="Encode Sans Semi Condensed"/>
                <a:sym typeface="Encode Sans Semi Condensed"/>
              </a:rPr>
              <a:t>建築物欄杆設計原則</a:t>
            </a:r>
            <a:endParaRPr kumimoji="0" lang="zh-TW" altLang="en-US" sz="3000" b="1" i="0" u="none" strike="noStrike" kern="1200" cap="none" spc="0" normalizeH="0" baseline="0" noProof="0" dirty="0">
              <a:ln>
                <a:noFill/>
              </a:ln>
              <a:solidFill>
                <a:srgbClr val="FFC479"/>
              </a:solidFill>
              <a:effectLst/>
              <a:uLnTx/>
              <a:uFillTx/>
              <a:latin typeface="微軟正黑體" panose="020B0604030504040204" pitchFamily="34" charset="-120"/>
              <a:ea typeface="微軟正黑體" panose="020B0604030504040204" pitchFamily="34" charset="-120"/>
              <a:cs typeface="Encode Sans Semi Condensed"/>
              <a:sym typeface="Encode Sans Semi Condensed"/>
            </a:endParaRPr>
          </a:p>
        </p:txBody>
      </p:sp>
      <p:sp>
        <p:nvSpPr>
          <p:cNvPr id="15" name="矩形 14"/>
          <p:cNvSpPr/>
          <p:nvPr/>
        </p:nvSpPr>
        <p:spPr>
          <a:xfrm>
            <a:off x="4021831" y="193323"/>
            <a:ext cx="9925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1800" b="0" i="0" u="none" strike="noStrike" kern="1200" cap="none" spc="30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圖例</a:t>
            </a:r>
            <a:r>
              <a:rPr kumimoji="0" lang="zh-TW" altLang="en-US" sz="1800" b="0" i="0" u="none" strike="noStrike" kern="1200" cap="none" spc="30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六</a:t>
            </a:r>
            <a:endParaRPr kumimoji="0" lang="zh-TW" altLang="en-US" sz="1800" b="0" i="0" u="none" strike="noStrike" kern="1200" cap="none" spc="0" normalizeH="0" baseline="0" noProof="0" dirty="0">
              <a:ln>
                <a:noFill/>
              </a:ln>
              <a:solidFill>
                <a:srgbClr val="C00000"/>
              </a:solidFill>
              <a:effectLst/>
              <a:uLnTx/>
              <a:uFillTx/>
              <a:latin typeface="Arial"/>
              <a:ea typeface="新細明體" panose="02020500000000000000" pitchFamily="18" charset="-120"/>
              <a:cs typeface="+mn-cs"/>
            </a:endParaRPr>
          </a:p>
        </p:txBody>
      </p:sp>
      <p:sp>
        <p:nvSpPr>
          <p:cNvPr id="16" name="矩形 15"/>
          <p:cNvSpPr/>
          <p:nvPr/>
        </p:nvSpPr>
        <p:spPr>
          <a:xfrm>
            <a:off x="7534153" y="193323"/>
            <a:ext cx="9925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1800" b="0" i="0" u="none" strike="noStrike" kern="1200" cap="none" spc="30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圖例</a:t>
            </a:r>
            <a:r>
              <a:rPr kumimoji="0" lang="zh-TW" altLang="en-US" sz="1800" b="0" i="0" u="none" strike="noStrike" kern="1200" cap="none" spc="30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七</a:t>
            </a:r>
            <a:endParaRPr kumimoji="0" lang="zh-TW" altLang="en-US" sz="1800" b="0" i="0" u="none" strike="noStrike" kern="1200" cap="none" spc="0" normalizeH="0" baseline="0" noProof="0" dirty="0">
              <a:ln>
                <a:noFill/>
              </a:ln>
              <a:solidFill>
                <a:srgbClr val="C00000"/>
              </a:solidFill>
              <a:effectLst/>
              <a:uLnTx/>
              <a:uFillTx/>
              <a:latin typeface="Arial"/>
              <a:ea typeface="新細明體" panose="02020500000000000000" pitchFamily="18" charset="-120"/>
              <a:cs typeface="+mn-cs"/>
            </a:endParaRPr>
          </a:p>
        </p:txBody>
      </p:sp>
      <p:cxnSp>
        <p:nvCxnSpPr>
          <p:cNvPr id="2" name="直線接點 1">
            <a:extLst>
              <a:ext uri="{FF2B5EF4-FFF2-40B4-BE49-F238E27FC236}">
                <a16:creationId xmlns:a16="http://schemas.microsoft.com/office/drawing/2014/main" id="{55364E16-B18F-4C14-BBDB-0775E1430E2A}"/>
              </a:ext>
            </a:extLst>
          </p:cNvPr>
          <p:cNvCxnSpPr>
            <a:cxnSpLocks/>
          </p:cNvCxnSpPr>
          <p:nvPr/>
        </p:nvCxnSpPr>
        <p:spPr>
          <a:xfrm>
            <a:off x="8169541" y="1653315"/>
            <a:ext cx="3284592" cy="0"/>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接點 7">
            <a:extLst>
              <a:ext uri="{FF2B5EF4-FFF2-40B4-BE49-F238E27FC236}">
                <a16:creationId xmlns:a16="http://schemas.microsoft.com/office/drawing/2014/main" id="{24787261-466E-47FE-DC1F-0FEBAF8D990F}"/>
              </a:ext>
            </a:extLst>
          </p:cNvPr>
          <p:cNvCxnSpPr>
            <a:cxnSpLocks/>
          </p:cNvCxnSpPr>
          <p:nvPr/>
        </p:nvCxnSpPr>
        <p:spPr>
          <a:xfrm>
            <a:off x="8169541" y="2535387"/>
            <a:ext cx="3284592" cy="0"/>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接點 12">
            <a:extLst>
              <a:ext uri="{FF2B5EF4-FFF2-40B4-BE49-F238E27FC236}">
                <a16:creationId xmlns:a16="http://schemas.microsoft.com/office/drawing/2014/main" id="{93BB9A1D-0CB4-C433-FC17-7F6B61151848}"/>
              </a:ext>
            </a:extLst>
          </p:cNvPr>
          <p:cNvCxnSpPr>
            <a:cxnSpLocks/>
          </p:cNvCxnSpPr>
          <p:nvPr/>
        </p:nvCxnSpPr>
        <p:spPr>
          <a:xfrm>
            <a:off x="8394738" y="4687460"/>
            <a:ext cx="3284592" cy="0"/>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接點 16">
            <a:extLst>
              <a:ext uri="{FF2B5EF4-FFF2-40B4-BE49-F238E27FC236}">
                <a16:creationId xmlns:a16="http://schemas.microsoft.com/office/drawing/2014/main" id="{6E01995C-2210-76E8-8D0C-DCBC31411992}"/>
              </a:ext>
            </a:extLst>
          </p:cNvPr>
          <p:cNvCxnSpPr>
            <a:cxnSpLocks/>
          </p:cNvCxnSpPr>
          <p:nvPr/>
        </p:nvCxnSpPr>
        <p:spPr>
          <a:xfrm>
            <a:off x="8394738" y="5546817"/>
            <a:ext cx="3284592" cy="0"/>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192E40"/>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31</a:t>
            </a:fld>
            <a:endParaRPr kumimoji="0" lang="zh-TW" altLang="en-US" sz="1867" b="0" i="0" u="none" strike="noStrike" kern="0" cap="none" spc="0" normalizeH="0" baseline="0" noProof="0" dirty="0">
              <a:ln>
                <a:noFill/>
              </a:ln>
              <a:solidFill>
                <a:srgbClr val="192E40"/>
              </a:solidFill>
              <a:effectLst/>
              <a:uLnTx/>
              <a:uFillTx/>
              <a:latin typeface="Arial"/>
              <a:ea typeface="新細明體" panose="02020500000000000000" pitchFamily="18" charset="-120"/>
              <a:cs typeface="Arial"/>
              <a:sym typeface="Arial"/>
            </a:endParaRPr>
          </a:p>
        </p:txBody>
      </p:sp>
      <p:cxnSp>
        <p:nvCxnSpPr>
          <p:cNvPr id="18" name="直線接點 17">
            <a:extLst>
              <a:ext uri="{FF2B5EF4-FFF2-40B4-BE49-F238E27FC236}">
                <a16:creationId xmlns:a16="http://schemas.microsoft.com/office/drawing/2014/main" id="{EDD5EF72-60E7-76A1-1E4B-D225D5CDB543}"/>
              </a:ext>
            </a:extLst>
          </p:cNvPr>
          <p:cNvCxnSpPr>
            <a:cxnSpLocks/>
          </p:cNvCxnSpPr>
          <p:nvPr/>
        </p:nvCxnSpPr>
        <p:spPr>
          <a:xfrm>
            <a:off x="4553505" y="1662551"/>
            <a:ext cx="3284592" cy="0"/>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接點 18">
            <a:extLst>
              <a:ext uri="{FF2B5EF4-FFF2-40B4-BE49-F238E27FC236}">
                <a16:creationId xmlns:a16="http://schemas.microsoft.com/office/drawing/2014/main" id="{0DF9CCB4-EF31-E062-2C6A-E1105220A353}"/>
              </a:ext>
            </a:extLst>
          </p:cNvPr>
          <p:cNvCxnSpPr>
            <a:cxnSpLocks/>
          </p:cNvCxnSpPr>
          <p:nvPr/>
        </p:nvCxnSpPr>
        <p:spPr>
          <a:xfrm>
            <a:off x="4553505" y="2544623"/>
            <a:ext cx="3284592" cy="0"/>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接點 20">
            <a:extLst>
              <a:ext uri="{FF2B5EF4-FFF2-40B4-BE49-F238E27FC236}">
                <a16:creationId xmlns:a16="http://schemas.microsoft.com/office/drawing/2014/main" id="{74D1E872-E3DD-F337-2D52-8D5C92705E86}"/>
              </a:ext>
            </a:extLst>
          </p:cNvPr>
          <p:cNvCxnSpPr>
            <a:cxnSpLocks/>
          </p:cNvCxnSpPr>
          <p:nvPr/>
        </p:nvCxnSpPr>
        <p:spPr>
          <a:xfrm>
            <a:off x="4798269" y="4683217"/>
            <a:ext cx="3284592" cy="0"/>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接點 21">
            <a:extLst>
              <a:ext uri="{FF2B5EF4-FFF2-40B4-BE49-F238E27FC236}">
                <a16:creationId xmlns:a16="http://schemas.microsoft.com/office/drawing/2014/main" id="{9A138EE1-1A26-DB54-05C5-6C9479C6E420}"/>
              </a:ext>
            </a:extLst>
          </p:cNvPr>
          <p:cNvCxnSpPr>
            <a:cxnSpLocks/>
          </p:cNvCxnSpPr>
          <p:nvPr/>
        </p:nvCxnSpPr>
        <p:spPr>
          <a:xfrm>
            <a:off x="4798269" y="5565289"/>
            <a:ext cx="3284592" cy="0"/>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3" name="箭號: 向右 22">
            <a:extLst>
              <a:ext uri="{FF2B5EF4-FFF2-40B4-BE49-F238E27FC236}">
                <a16:creationId xmlns:a16="http://schemas.microsoft.com/office/drawing/2014/main" id="{692B63CC-E5A4-3868-9031-BBB8B480730F}"/>
              </a:ext>
            </a:extLst>
          </p:cNvPr>
          <p:cNvSpPr/>
          <p:nvPr/>
        </p:nvSpPr>
        <p:spPr>
          <a:xfrm rot="16200000">
            <a:off x="3832241" y="1824693"/>
            <a:ext cx="1717963" cy="3776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CFCFC"/>
              </a:solidFill>
              <a:effectLst/>
              <a:uLnTx/>
              <a:uFillTx/>
              <a:latin typeface="Arial"/>
              <a:ea typeface="新細明體" panose="02020500000000000000" pitchFamily="18" charset="-120"/>
              <a:cs typeface="+mn-cs"/>
            </a:endParaRPr>
          </a:p>
        </p:txBody>
      </p:sp>
      <p:sp>
        <p:nvSpPr>
          <p:cNvPr id="24" name="箭號: 向右 23">
            <a:extLst>
              <a:ext uri="{FF2B5EF4-FFF2-40B4-BE49-F238E27FC236}">
                <a16:creationId xmlns:a16="http://schemas.microsoft.com/office/drawing/2014/main" id="{0B3EAF93-B8A3-F146-E794-CA3DA6179FED}"/>
              </a:ext>
            </a:extLst>
          </p:cNvPr>
          <p:cNvSpPr/>
          <p:nvPr/>
        </p:nvSpPr>
        <p:spPr>
          <a:xfrm rot="16200000">
            <a:off x="3816078" y="4764165"/>
            <a:ext cx="1777999" cy="3776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CFCFC"/>
              </a:solidFill>
              <a:effectLst/>
              <a:uLnTx/>
              <a:uFillTx/>
              <a:latin typeface="Arial"/>
              <a:ea typeface="新細明體" panose="02020500000000000000" pitchFamily="18" charset="-120"/>
              <a:cs typeface="+mn-cs"/>
            </a:endParaRPr>
          </a:p>
        </p:txBody>
      </p:sp>
      <p:cxnSp>
        <p:nvCxnSpPr>
          <p:cNvPr id="25" name="直線接點 24">
            <a:extLst>
              <a:ext uri="{FF2B5EF4-FFF2-40B4-BE49-F238E27FC236}">
                <a16:creationId xmlns:a16="http://schemas.microsoft.com/office/drawing/2014/main" id="{0477D13A-F2D5-DACE-2382-3A0E436726C0}"/>
              </a:ext>
            </a:extLst>
          </p:cNvPr>
          <p:cNvCxnSpPr>
            <a:cxnSpLocks/>
          </p:cNvCxnSpPr>
          <p:nvPr/>
        </p:nvCxnSpPr>
        <p:spPr>
          <a:xfrm>
            <a:off x="4798269" y="2872508"/>
            <a:ext cx="2353496" cy="0"/>
          </a:xfrm>
          <a:prstGeom prst="line">
            <a:avLst/>
          </a:prstGeom>
          <a:ln w="571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接點 25">
            <a:extLst>
              <a:ext uri="{FF2B5EF4-FFF2-40B4-BE49-F238E27FC236}">
                <a16:creationId xmlns:a16="http://schemas.microsoft.com/office/drawing/2014/main" id="{B2E51787-21B0-80FD-BCE8-3FE6B0CB872B}"/>
              </a:ext>
            </a:extLst>
          </p:cNvPr>
          <p:cNvCxnSpPr>
            <a:cxnSpLocks/>
          </p:cNvCxnSpPr>
          <p:nvPr/>
        </p:nvCxnSpPr>
        <p:spPr>
          <a:xfrm>
            <a:off x="4779797" y="5814285"/>
            <a:ext cx="2353496" cy="0"/>
          </a:xfrm>
          <a:prstGeom prst="line">
            <a:avLst/>
          </a:prstGeom>
          <a:ln w="571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7" name="箭號: 向右 26">
            <a:extLst>
              <a:ext uri="{FF2B5EF4-FFF2-40B4-BE49-F238E27FC236}">
                <a16:creationId xmlns:a16="http://schemas.microsoft.com/office/drawing/2014/main" id="{287DD9AE-DF03-B8FD-D098-4CCE2766E59E}"/>
              </a:ext>
            </a:extLst>
          </p:cNvPr>
          <p:cNvSpPr/>
          <p:nvPr/>
        </p:nvSpPr>
        <p:spPr>
          <a:xfrm rot="16200000">
            <a:off x="8170527" y="1460537"/>
            <a:ext cx="1571515" cy="3776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CFCFC"/>
              </a:solidFill>
              <a:effectLst/>
              <a:uLnTx/>
              <a:uFillTx/>
              <a:latin typeface="Arial"/>
              <a:ea typeface="新細明體" panose="02020500000000000000" pitchFamily="18" charset="-120"/>
              <a:cs typeface="+mn-cs"/>
            </a:endParaRPr>
          </a:p>
        </p:txBody>
      </p:sp>
      <p:cxnSp>
        <p:nvCxnSpPr>
          <p:cNvPr id="28" name="直線接點 27">
            <a:extLst>
              <a:ext uri="{FF2B5EF4-FFF2-40B4-BE49-F238E27FC236}">
                <a16:creationId xmlns:a16="http://schemas.microsoft.com/office/drawing/2014/main" id="{988646FD-1589-7DB4-60E0-3B213D96E9B1}"/>
              </a:ext>
            </a:extLst>
          </p:cNvPr>
          <p:cNvCxnSpPr>
            <a:cxnSpLocks/>
          </p:cNvCxnSpPr>
          <p:nvPr/>
        </p:nvCxnSpPr>
        <p:spPr>
          <a:xfrm>
            <a:off x="9063331" y="2435129"/>
            <a:ext cx="2657408" cy="0"/>
          </a:xfrm>
          <a:prstGeom prst="line">
            <a:avLst/>
          </a:prstGeom>
          <a:ln w="571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箭號: 向右 30">
            <a:extLst>
              <a:ext uri="{FF2B5EF4-FFF2-40B4-BE49-F238E27FC236}">
                <a16:creationId xmlns:a16="http://schemas.microsoft.com/office/drawing/2014/main" id="{E6C7CCC7-6E33-2B71-421B-61D0719FA7D7}"/>
              </a:ext>
            </a:extLst>
          </p:cNvPr>
          <p:cNvSpPr/>
          <p:nvPr/>
        </p:nvSpPr>
        <p:spPr>
          <a:xfrm rot="16200000">
            <a:off x="8170527" y="4093995"/>
            <a:ext cx="1571515" cy="3776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CFCFC"/>
              </a:solidFill>
              <a:effectLst/>
              <a:uLnTx/>
              <a:uFillTx/>
              <a:latin typeface="Arial"/>
              <a:ea typeface="新細明體" panose="02020500000000000000" pitchFamily="18" charset="-120"/>
              <a:cs typeface="+mn-cs"/>
            </a:endParaRPr>
          </a:p>
        </p:txBody>
      </p:sp>
      <p:cxnSp>
        <p:nvCxnSpPr>
          <p:cNvPr id="32" name="直線接點 31">
            <a:extLst>
              <a:ext uri="{FF2B5EF4-FFF2-40B4-BE49-F238E27FC236}">
                <a16:creationId xmlns:a16="http://schemas.microsoft.com/office/drawing/2014/main" id="{9BE69332-A1F9-608A-206C-90667186F18B}"/>
              </a:ext>
            </a:extLst>
          </p:cNvPr>
          <p:cNvCxnSpPr>
            <a:cxnSpLocks/>
          </p:cNvCxnSpPr>
          <p:nvPr/>
        </p:nvCxnSpPr>
        <p:spPr>
          <a:xfrm>
            <a:off x="9063331" y="5068587"/>
            <a:ext cx="2657408" cy="0"/>
          </a:xfrm>
          <a:prstGeom prst="line">
            <a:avLst/>
          </a:prstGeom>
          <a:ln w="571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4787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75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750"/>
                                        <p:tgtEl>
                                          <p:spTgt spid="25"/>
                                        </p:tgtEl>
                                      </p:cBhvr>
                                    </p:animEffect>
                                  </p:childTnLst>
                                </p:cTn>
                              </p:par>
                            </p:childTnLst>
                          </p:cTn>
                        </p:par>
                        <p:par>
                          <p:cTn id="16" fill="hold">
                            <p:stCondLst>
                              <p:cond delay="750"/>
                            </p:stCondLst>
                            <p:childTnLst>
                              <p:par>
                                <p:cTn id="17" presetID="22" presetClass="entr" presetSubtype="4"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10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750"/>
                                        <p:tgtEl>
                                          <p:spTgt spid="21"/>
                                        </p:tgtEl>
                                      </p:cBhvr>
                                    </p:animEffect>
                                  </p:childTnLst>
                                </p:cTn>
                              </p:par>
                              <p:par>
                                <p:cTn id="25" presetID="22" presetClass="entr" presetSubtype="8"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75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750"/>
                                        <p:tgtEl>
                                          <p:spTgt spid="26"/>
                                        </p:tgtEl>
                                      </p:cBhvr>
                                    </p:animEffect>
                                  </p:childTnLst>
                                </p:cTn>
                              </p:par>
                            </p:childTnLst>
                          </p:cTn>
                        </p:par>
                        <p:par>
                          <p:cTn id="33" fill="hold">
                            <p:stCondLst>
                              <p:cond delay="750"/>
                            </p:stCondLst>
                            <p:childTnLst>
                              <p:par>
                                <p:cTn id="34" presetID="22" presetClass="entr" presetSubtype="4"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1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left)">
                                      <p:cBhvr>
                                        <p:cTn id="41" dur="750"/>
                                        <p:tgtEl>
                                          <p:spTgt spid="2"/>
                                        </p:tgtEl>
                                      </p:cBhvr>
                                    </p:animEffect>
                                  </p:childTnLst>
                                </p:cTn>
                              </p:par>
                              <p:par>
                                <p:cTn id="42" presetID="22" presetClass="entr" presetSubtype="8"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75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750"/>
                                        <p:tgtEl>
                                          <p:spTgt spid="28"/>
                                        </p:tgtEl>
                                      </p:cBhvr>
                                    </p:animEffect>
                                  </p:childTnLst>
                                </p:cTn>
                              </p:par>
                            </p:childTnLst>
                          </p:cTn>
                        </p:par>
                        <p:par>
                          <p:cTn id="50" fill="hold">
                            <p:stCondLst>
                              <p:cond delay="750"/>
                            </p:stCondLst>
                            <p:childTnLst>
                              <p:par>
                                <p:cTn id="51" presetID="22" presetClass="entr" presetSubtype="4"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down)">
                                      <p:cBhvr>
                                        <p:cTn id="53" dur="10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750"/>
                                        <p:tgtEl>
                                          <p:spTgt spid="13"/>
                                        </p:tgtEl>
                                      </p:cBhvr>
                                    </p:animEffect>
                                  </p:childTnLst>
                                </p:cTn>
                              </p:par>
                              <p:par>
                                <p:cTn id="59" presetID="22" presetClass="entr" presetSubtype="8"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75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right)">
                                      <p:cBhvr>
                                        <p:cTn id="66" dur="750"/>
                                        <p:tgtEl>
                                          <p:spTgt spid="32"/>
                                        </p:tgtEl>
                                      </p:cBhvr>
                                    </p:animEffect>
                                  </p:childTnLst>
                                </p:cTn>
                              </p:par>
                            </p:childTnLst>
                          </p:cTn>
                        </p:par>
                        <p:par>
                          <p:cTn id="67" fill="hold">
                            <p:stCondLst>
                              <p:cond delay="750"/>
                            </p:stCondLst>
                            <p:childTnLst>
                              <p:par>
                                <p:cTn id="68" presetID="22" presetClass="entr" presetSubtype="4"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down)">
                                      <p:cBhvr>
                                        <p:cTn id="7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7" grpId="0" animBg="1"/>
      <p:bldP spid="3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7" name="矩形 6"/>
          <p:cNvSpPr/>
          <p:nvPr/>
        </p:nvSpPr>
        <p:spPr>
          <a:xfrm>
            <a:off x="748937" y="643622"/>
            <a:ext cx="3076486" cy="5570756"/>
          </a:xfrm>
          <a:prstGeom prst="rect">
            <a:avLst/>
          </a:prstGeom>
        </p:spPr>
        <p:txBody>
          <a:bodyPr wrap="square">
            <a:spAutoFit/>
          </a:bodyPr>
          <a:lstStyle/>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三、</a:t>
            </a:r>
            <a:r>
              <a:rPr kumimoji="0" lang="zh-TW" altLang="zh-TW" sz="20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欄杆活動使用側設置固定傢俱或設備等可供攀爬之物件，距離地坪完成面起算高度超過十五公分未達八十公分範圍內：</a:t>
            </a: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一</a:t>
            </a:r>
            <a:r>
              <a:rPr kumimoji="0" lang="en-US"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該物件與欄杆</a:t>
            </a:r>
            <a:r>
              <a:rPr kumimoji="0" lang="zh-TW" altLang="zh-TW" sz="18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水平距離達一百公分以上者</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，施工編第三十八條第一項欄杆</a:t>
            </a:r>
            <a:r>
              <a:rPr kumimoji="0" lang="zh-TW" altLang="zh-TW" sz="18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高度自</a:t>
            </a:r>
            <a:r>
              <a:rPr kumimoji="0" lang="zh-TW" altLang="zh-TW" sz="1800" b="1"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該地坪完成面</a:t>
            </a:r>
            <a:r>
              <a:rPr kumimoji="0" lang="zh-TW" altLang="zh-TW" sz="18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起算</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（如圖例八）。</a:t>
            </a: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二</a:t>
            </a:r>
            <a:r>
              <a:rPr kumimoji="0" lang="en-US"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該物件與欄杆</a:t>
            </a:r>
            <a:r>
              <a:rPr kumimoji="0" lang="zh-TW" altLang="zh-TW" sz="18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水平距離未達一百公分者</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，施工編第三十八條第一項欄杆</a:t>
            </a:r>
            <a:r>
              <a:rPr kumimoji="0" lang="zh-TW" altLang="zh-TW" sz="18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高度自</a:t>
            </a:r>
            <a:r>
              <a:rPr kumimoji="0" lang="zh-TW" altLang="zh-TW" sz="1800" b="1"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該物件頂部完成面</a:t>
            </a:r>
            <a:r>
              <a:rPr kumimoji="0" lang="zh-TW" altLang="zh-TW" sz="18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起算</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（如圖例九）。</a:t>
            </a:r>
          </a:p>
        </p:txBody>
      </p:sp>
      <p:pic>
        <p:nvPicPr>
          <p:cNvPr id="9" name="圖片 8"/>
          <p:cNvPicPr>
            <a:picLocks noChangeAspect="1"/>
          </p:cNvPicPr>
          <p:nvPr/>
        </p:nvPicPr>
        <p:blipFill rotWithShape="1">
          <a:blip r:embed="rId3" cstate="hqprint">
            <a:extLst>
              <a:ext uri="{28A0092B-C50C-407E-A947-70E740481C1C}">
                <a14:useLocalDpi xmlns:a14="http://schemas.microsoft.com/office/drawing/2010/main" val="0"/>
              </a:ext>
            </a:extLst>
          </a:blip>
          <a:srcRect l="12321" t="10257" r="16455" b="14660"/>
          <a:stretch/>
        </p:blipFill>
        <p:spPr>
          <a:xfrm>
            <a:off x="3976589" y="264920"/>
            <a:ext cx="4116277" cy="6593080"/>
          </a:xfrm>
          <a:prstGeom prst="rect">
            <a:avLst/>
          </a:prstGeom>
        </p:spPr>
      </p:pic>
      <p:pic>
        <p:nvPicPr>
          <p:cNvPr id="11" name="圖片 10"/>
          <p:cNvPicPr>
            <a:picLocks noChangeAspect="1"/>
          </p:cNvPicPr>
          <p:nvPr/>
        </p:nvPicPr>
        <p:blipFill rotWithShape="1">
          <a:blip r:embed="rId4" cstate="hqprint">
            <a:extLst>
              <a:ext uri="{28A0092B-C50C-407E-A947-70E740481C1C}">
                <a14:useLocalDpi xmlns:a14="http://schemas.microsoft.com/office/drawing/2010/main" val="0"/>
              </a:ext>
            </a:extLst>
          </a:blip>
          <a:srcRect l="22626" t="52756" r="25739" b="14212"/>
          <a:stretch/>
        </p:blipFill>
        <p:spPr>
          <a:xfrm>
            <a:off x="8462290" y="3647007"/>
            <a:ext cx="3416364" cy="3210993"/>
          </a:xfrm>
          <a:prstGeom prst="rect">
            <a:avLst/>
          </a:prstGeom>
        </p:spPr>
      </p:pic>
      <p:pic>
        <p:nvPicPr>
          <p:cNvPr id="12" name="圖片 11"/>
          <p:cNvPicPr>
            <a:picLocks noChangeAspect="1"/>
          </p:cNvPicPr>
          <p:nvPr/>
        </p:nvPicPr>
        <p:blipFill rotWithShape="1">
          <a:blip r:embed="rId4" cstate="hqprint">
            <a:extLst>
              <a:ext uri="{28A0092B-C50C-407E-A947-70E740481C1C}">
                <a14:useLocalDpi xmlns:a14="http://schemas.microsoft.com/office/drawing/2010/main" val="0"/>
              </a:ext>
            </a:extLst>
          </a:blip>
          <a:srcRect l="16878" t="11059" r="25739" b="51579"/>
          <a:stretch/>
        </p:blipFill>
        <p:spPr>
          <a:xfrm>
            <a:off x="8385607" y="256374"/>
            <a:ext cx="3346509" cy="3537959"/>
          </a:xfrm>
          <a:prstGeom prst="rect">
            <a:avLst/>
          </a:prstGeom>
        </p:spPr>
      </p:pic>
      <p:sp>
        <p:nvSpPr>
          <p:cNvPr id="16" name="矩形 15"/>
          <p:cNvSpPr/>
          <p:nvPr/>
        </p:nvSpPr>
        <p:spPr>
          <a:xfrm>
            <a:off x="169590" y="1447276"/>
            <a:ext cx="579347" cy="42473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3000" b="1" i="0" u="none" strike="noStrike" kern="1200" cap="none" spc="0" normalizeH="0" baseline="0" noProof="0" dirty="0">
                <a:ln>
                  <a:noFill/>
                </a:ln>
                <a:solidFill>
                  <a:srgbClr val="FFC479"/>
                </a:solidFill>
                <a:effectLst/>
                <a:uLnTx/>
                <a:uFillTx/>
                <a:latin typeface="微軟正黑體" panose="020B0604030504040204" pitchFamily="34" charset="-120"/>
                <a:ea typeface="微軟正黑體" panose="020B0604030504040204" pitchFamily="34" charset="-120"/>
                <a:cs typeface="Encode Sans Semi Condensed"/>
                <a:sym typeface="Encode Sans Semi Condensed"/>
              </a:rPr>
              <a:t>建築物欄杆設計原則</a:t>
            </a:r>
            <a:endParaRPr kumimoji="0" lang="zh-TW" altLang="en-US" sz="3000" b="1" i="0" u="none" strike="noStrike" kern="1200" cap="none" spc="0" normalizeH="0" baseline="0" noProof="0" dirty="0">
              <a:ln>
                <a:noFill/>
              </a:ln>
              <a:solidFill>
                <a:srgbClr val="FFC479"/>
              </a:solidFill>
              <a:effectLst/>
              <a:uLnTx/>
              <a:uFillTx/>
              <a:latin typeface="微軟正黑體" panose="020B0604030504040204" pitchFamily="34" charset="-120"/>
              <a:ea typeface="微軟正黑體" panose="020B0604030504040204" pitchFamily="34" charset="-120"/>
              <a:cs typeface="Encode Sans Semi Condensed"/>
              <a:sym typeface="Encode Sans Semi Condensed"/>
            </a:endParaRPr>
          </a:p>
        </p:txBody>
      </p:sp>
      <p:sp>
        <p:nvSpPr>
          <p:cNvPr id="17" name="矩形 16"/>
          <p:cNvSpPr/>
          <p:nvPr/>
        </p:nvSpPr>
        <p:spPr>
          <a:xfrm>
            <a:off x="4021831" y="193323"/>
            <a:ext cx="9925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1800" b="0" i="0" u="none" strike="noStrike" kern="1200" cap="none" spc="30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圖例</a:t>
            </a:r>
            <a:r>
              <a:rPr kumimoji="0" lang="zh-TW" altLang="en-US" sz="1800" b="0" i="0" u="none" strike="noStrike" kern="1200" cap="none" spc="30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八</a:t>
            </a:r>
            <a:endParaRPr kumimoji="0" lang="zh-TW" altLang="en-US" sz="1800" b="0" i="0" u="none" strike="noStrike" kern="1200" cap="none" spc="0" normalizeH="0" baseline="0" noProof="0" dirty="0">
              <a:ln>
                <a:noFill/>
              </a:ln>
              <a:solidFill>
                <a:srgbClr val="C00000"/>
              </a:solidFill>
              <a:effectLst/>
              <a:uLnTx/>
              <a:uFillTx/>
              <a:latin typeface="Arial"/>
              <a:ea typeface="新細明體" panose="02020500000000000000" pitchFamily="18" charset="-120"/>
              <a:cs typeface="+mn-cs"/>
            </a:endParaRPr>
          </a:p>
        </p:txBody>
      </p:sp>
      <p:sp>
        <p:nvSpPr>
          <p:cNvPr id="18" name="矩形 17"/>
          <p:cNvSpPr/>
          <p:nvPr/>
        </p:nvSpPr>
        <p:spPr>
          <a:xfrm>
            <a:off x="8088734" y="193323"/>
            <a:ext cx="9925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1800" b="0" i="0" u="none" strike="noStrike" kern="1200" cap="none" spc="30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圖例</a:t>
            </a:r>
            <a:r>
              <a:rPr kumimoji="0" lang="zh-TW" altLang="en-US" sz="1800" b="0" i="0" u="none" strike="noStrike" kern="1200" cap="none" spc="30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九</a:t>
            </a:r>
            <a:endParaRPr kumimoji="0" lang="zh-TW" altLang="en-US" sz="1800" b="0" i="0" u="none" strike="noStrike" kern="1200" cap="none" spc="0" normalizeH="0" baseline="0" noProof="0" dirty="0">
              <a:ln>
                <a:noFill/>
              </a:ln>
              <a:solidFill>
                <a:srgbClr val="C00000"/>
              </a:solidFill>
              <a:effectLst/>
              <a:uLnTx/>
              <a:uFillTx/>
              <a:latin typeface="Arial"/>
              <a:ea typeface="新細明體" panose="02020500000000000000" pitchFamily="18" charset="-120"/>
              <a:cs typeface="+mn-cs"/>
            </a:endParaRPr>
          </a:p>
        </p:txBody>
      </p:sp>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192E40"/>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32</a:t>
            </a:fld>
            <a:endParaRPr kumimoji="0" lang="zh-TW" altLang="en-US" sz="1867" b="0" i="0" u="none" strike="noStrike" kern="0" cap="none" spc="0" normalizeH="0" baseline="0" noProof="0">
              <a:ln>
                <a:noFill/>
              </a:ln>
              <a:solidFill>
                <a:srgbClr val="192E40"/>
              </a:solidFill>
              <a:effectLst/>
              <a:uLnTx/>
              <a:uFillTx/>
              <a:latin typeface="Arial"/>
              <a:ea typeface="新細明體" panose="02020500000000000000" pitchFamily="18" charset="-120"/>
              <a:cs typeface="Arial"/>
              <a:sym typeface="Arial"/>
            </a:endParaRPr>
          </a:p>
        </p:txBody>
      </p:sp>
      <p:cxnSp>
        <p:nvCxnSpPr>
          <p:cNvPr id="2" name="直線接點 1">
            <a:extLst>
              <a:ext uri="{FF2B5EF4-FFF2-40B4-BE49-F238E27FC236}">
                <a16:creationId xmlns:a16="http://schemas.microsoft.com/office/drawing/2014/main" id="{6EEC8DD2-F6E2-8BA2-329E-A5DA34D7F557}"/>
              </a:ext>
            </a:extLst>
          </p:cNvPr>
          <p:cNvCxnSpPr>
            <a:cxnSpLocks/>
          </p:cNvCxnSpPr>
          <p:nvPr/>
        </p:nvCxnSpPr>
        <p:spPr>
          <a:xfrm>
            <a:off x="4553505" y="1958103"/>
            <a:ext cx="3284592" cy="0"/>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 name="直線接點 3">
            <a:extLst>
              <a:ext uri="{FF2B5EF4-FFF2-40B4-BE49-F238E27FC236}">
                <a16:creationId xmlns:a16="http://schemas.microsoft.com/office/drawing/2014/main" id="{D3676CE8-6974-A718-6B97-078ACF04DE2E}"/>
              </a:ext>
            </a:extLst>
          </p:cNvPr>
          <p:cNvCxnSpPr>
            <a:cxnSpLocks/>
          </p:cNvCxnSpPr>
          <p:nvPr/>
        </p:nvCxnSpPr>
        <p:spPr>
          <a:xfrm>
            <a:off x="4553505" y="2840175"/>
            <a:ext cx="3284592" cy="0"/>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 name="直線接點 4">
            <a:extLst>
              <a:ext uri="{FF2B5EF4-FFF2-40B4-BE49-F238E27FC236}">
                <a16:creationId xmlns:a16="http://schemas.microsoft.com/office/drawing/2014/main" id="{A9B9C12B-F87A-266D-E539-46484DF1C24C}"/>
              </a:ext>
            </a:extLst>
          </p:cNvPr>
          <p:cNvCxnSpPr>
            <a:cxnSpLocks/>
          </p:cNvCxnSpPr>
          <p:nvPr/>
        </p:nvCxnSpPr>
        <p:spPr>
          <a:xfrm>
            <a:off x="4553505" y="5158515"/>
            <a:ext cx="3284592" cy="0"/>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 name="直線接點 5">
            <a:extLst>
              <a:ext uri="{FF2B5EF4-FFF2-40B4-BE49-F238E27FC236}">
                <a16:creationId xmlns:a16="http://schemas.microsoft.com/office/drawing/2014/main" id="{9B298E3B-12F8-95BC-73CE-60C825E69BC4}"/>
              </a:ext>
            </a:extLst>
          </p:cNvPr>
          <p:cNvCxnSpPr>
            <a:cxnSpLocks/>
          </p:cNvCxnSpPr>
          <p:nvPr/>
        </p:nvCxnSpPr>
        <p:spPr>
          <a:xfrm>
            <a:off x="4553505" y="6040587"/>
            <a:ext cx="3284592" cy="0"/>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32" name="群組 31">
            <a:extLst>
              <a:ext uri="{FF2B5EF4-FFF2-40B4-BE49-F238E27FC236}">
                <a16:creationId xmlns:a16="http://schemas.microsoft.com/office/drawing/2014/main" id="{8C017ED5-0F30-7625-D8B4-5AC6C2662143}"/>
              </a:ext>
            </a:extLst>
          </p:cNvPr>
          <p:cNvGrpSpPr/>
          <p:nvPr/>
        </p:nvGrpSpPr>
        <p:grpSpPr>
          <a:xfrm>
            <a:off x="5301648" y="1354543"/>
            <a:ext cx="1191514" cy="462785"/>
            <a:chOff x="5301648" y="1354543"/>
            <a:chExt cx="1191514" cy="462785"/>
          </a:xfrm>
        </p:grpSpPr>
        <p:cxnSp>
          <p:nvCxnSpPr>
            <p:cNvPr id="10" name="直線單箭頭接點 9">
              <a:extLst>
                <a:ext uri="{FF2B5EF4-FFF2-40B4-BE49-F238E27FC236}">
                  <a16:creationId xmlns:a16="http://schemas.microsoft.com/office/drawing/2014/main" id="{55C295C8-6B6C-4267-4DAE-9C520E50D014}"/>
                </a:ext>
              </a:extLst>
            </p:cNvPr>
            <p:cNvCxnSpPr>
              <a:cxnSpLocks/>
            </p:cNvCxnSpPr>
            <p:nvPr/>
          </p:nvCxnSpPr>
          <p:spPr>
            <a:xfrm>
              <a:off x="5301648" y="1817328"/>
              <a:ext cx="1191514" cy="0"/>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文字方塊 13">
              <a:extLst>
                <a:ext uri="{FF2B5EF4-FFF2-40B4-BE49-F238E27FC236}">
                  <a16:creationId xmlns:a16="http://schemas.microsoft.com/office/drawing/2014/main" id="{D00DBA97-FC71-CBDC-968D-0E8F309B5715}"/>
                </a:ext>
              </a:extLst>
            </p:cNvPr>
            <p:cNvSpPr txBox="1"/>
            <p:nvPr/>
          </p:nvSpPr>
          <p:spPr>
            <a:xfrm>
              <a:off x="5463632" y="1354543"/>
              <a:ext cx="86754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a:ea typeface="新細明體" panose="02020500000000000000" pitchFamily="18" charset="-120"/>
                  <a:cs typeface="+mn-cs"/>
                </a:rPr>
                <a:t>≧</a:t>
              </a:r>
              <a:r>
                <a:rPr kumimoji="0" lang="en-US" altLang="zh-TW" sz="2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a:ea typeface="新細明體" panose="02020500000000000000" pitchFamily="18" charset="-120"/>
                  <a:cs typeface="+mn-cs"/>
                </a:rPr>
                <a:t>100</a:t>
              </a:r>
              <a:endParaRPr kumimoji="0" lang="zh-TW" altLang="en-US" sz="2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a:ea typeface="新細明體" panose="02020500000000000000" pitchFamily="18" charset="-120"/>
                <a:cs typeface="+mn-cs"/>
              </a:endParaRPr>
            </a:p>
          </p:txBody>
        </p:sp>
      </p:grpSp>
      <p:grpSp>
        <p:nvGrpSpPr>
          <p:cNvPr id="33" name="群組 32">
            <a:extLst>
              <a:ext uri="{FF2B5EF4-FFF2-40B4-BE49-F238E27FC236}">
                <a16:creationId xmlns:a16="http://schemas.microsoft.com/office/drawing/2014/main" id="{64EEF0DD-CF89-E6D4-CD51-0D6723BBF2A4}"/>
              </a:ext>
            </a:extLst>
          </p:cNvPr>
          <p:cNvGrpSpPr/>
          <p:nvPr/>
        </p:nvGrpSpPr>
        <p:grpSpPr>
          <a:xfrm>
            <a:off x="5301648" y="4494514"/>
            <a:ext cx="1191514" cy="497464"/>
            <a:chOff x="5301648" y="4494514"/>
            <a:chExt cx="1191514" cy="497464"/>
          </a:xfrm>
        </p:grpSpPr>
        <p:cxnSp>
          <p:nvCxnSpPr>
            <p:cNvPr id="15" name="直線單箭頭接點 14">
              <a:extLst>
                <a:ext uri="{FF2B5EF4-FFF2-40B4-BE49-F238E27FC236}">
                  <a16:creationId xmlns:a16="http://schemas.microsoft.com/office/drawing/2014/main" id="{69DDE916-E13F-4664-AAC9-2166DFD77DD8}"/>
                </a:ext>
              </a:extLst>
            </p:cNvPr>
            <p:cNvCxnSpPr>
              <a:cxnSpLocks/>
            </p:cNvCxnSpPr>
            <p:nvPr/>
          </p:nvCxnSpPr>
          <p:spPr>
            <a:xfrm>
              <a:off x="5301648" y="4991978"/>
              <a:ext cx="1191514" cy="0"/>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文字方塊 18">
              <a:extLst>
                <a:ext uri="{FF2B5EF4-FFF2-40B4-BE49-F238E27FC236}">
                  <a16:creationId xmlns:a16="http://schemas.microsoft.com/office/drawing/2014/main" id="{830EA28D-40B1-ABCA-F27C-C2B6D6A7E9E2}"/>
                </a:ext>
              </a:extLst>
            </p:cNvPr>
            <p:cNvSpPr txBox="1"/>
            <p:nvPr/>
          </p:nvSpPr>
          <p:spPr>
            <a:xfrm>
              <a:off x="5463632" y="4494514"/>
              <a:ext cx="86754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a:ea typeface="新細明體" panose="02020500000000000000" pitchFamily="18" charset="-120"/>
                  <a:cs typeface="+mn-cs"/>
                </a:rPr>
                <a:t>≧</a:t>
              </a:r>
              <a:r>
                <a:rPr kumimoji="0" lang="en-US" altLang="zh-TW" sz="2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a:ea typeface="新細明體" panose="02020500000000000000" pitchFamily="18" charset="-120"/>
                  <a:cs typeface="+mn-cs"/>
                </a:rPr>
                <a:t>100</a:t>
              </a:r>
              <a:endParaRPr kumimoji="0" lang="zh-TW" altLang="en-US" sz="2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a:ea typeface="新細明體" panose="02020500000000000000" pitchFamily="18" charset="-120"/>
                <a:cs typeface="+mn-cs"/>
              </a:endParaRPr>
            </a:p>
          </p:txBody>
        </p:sp>
      </p:grpSp>
      <p:grpSp>
        <p:nvGrpSpPr>
          <p:cNvPr id="34" name="群組 33">
            <a:extLst>
              <a:ext uri="{FF2B5EF4-FFF2-40B4-BE49-F238E27FC236}">
                <a16:creationId xmlns:a16="http://schemas.microsoft.com/office/drawing/2014/main" id="{555134D2-F046-4F6D-0990-660ED0C0E223}"/>
              </a:ext>
            </a:extLst>
          </p:cNvPr>
          <p:cNvGrpSpPr/>
          <p:nvPr/>
        </p:nvGrpSpPr>
        <p:grpSpPr>
          <a:xfrm>
            <a:off x="9431433" y="1463083"/>
            <a:ext cx="887571" cy="488607"/>
            <a:chOff x="9431433" y="1463083"/>
            <a:chExt cx="887571" cy="488607"/>
          </a:xfrm>
        </p:grpSpPr>
        <p:cxnSp>
          <p:nvCxnSpPr>
            <p:cNvPr id="20" name="直線單箭頭接點 19">
              <a:extLst>
                <a:ext uri="{FF2B5EF4-FFF2-40B4-BE49-F238E27FC236}">
                  <a16:creationId xmlns:a16="http://schemas.microsoft.com/office/drawing/2014/main" id="{B67076A4-9439-EA07-1CC1-C4DCBC5B6001}"/>
                </a:ext>
              </a:extLst>
            </p:cNvPr>
            <p:cNvCxnSpPr>
              <a:cxnSpLocks/>
            </p:cNvCxnSpPr>
            <p:nvPr/>
          </p:nvCxnSpPr>
          <p:spPr>
            <a:xfrm>
              <a:off x="9431433" y="1463083"/>
              <a:ext cx="876349" cy="0"/>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文字方塊 20">
              <a:extLst>
                <a:ext uri="{FF2B5EF4-FFF2-40B4-BE49-F238E27FC236}">
                  <a16:creationId xmlns:a16="http://schemas.microsoft.com/office/drawing/2014/main" id="{D2A1CD6A-789B-A55B-8C75-3E5F88D8C758}"/>
                </a:ext>
              </a:extLst>
            </p:cNvPr>
            <p:cNvSpPr txBox="1"/>
            <p:nvPr/>
          </p:nvSpPr>
          <p:spPr>
            <a:xfrm>
              <a:off x="9440237" y="1490025"/>
              <a:ext cx="87876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a:ea typeface="新細明體" panose="02020500000000000000" pitchFamily="18" charset="-120"/>
                  <a:cs typeface="+mn-cs"/>
                </a:rPr>
                <a:t>&lt;100</a:t>
              </a:r>
              <a:endParaRPr kumimoji="0" lang="zh-TW" altLang="en-US" sz="2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a:ea typeface="新細明體" panose="02020500000000000000" pitchFamily="18" charset="-120"/>
                <a:cs typeface="+mn-cs"/>
              </a:endParaRPr>
            </a:p>
          </p:txBody>
        </p:sp>
      </p:grpSp>
      <p:cxnSp>
        <p:nvCxnSpPr>
          <p:cNvPr id="23" name="直線接點 22">
            <a:extLst>
              <a:ext uri="{FF2B5EF4-FFF2-40B4-BE49-F238E27FC236}">
                <a16:creationId xmlns:a16="http://schemas.microsoft.com/office/drawing/2014/main" id="{0AD99D16-C984-D234-5C13-EBC914C6D048}"/>
              </a:ext>
            </a:extLst>
          </p:cNvPr>
          <p:cNvCxnSpPr>
            <a:cxnSpLocks/>
          </p:cNvCxnSpPr>
          <p:nvPr/>
        </p:nvCxnSpPr>
        <p:spPr>
          <a:xfrm>
            <a:off x="8416565" y="2249048"/>
            <a:ext cx="3284592" cy="0"/>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接點 23">
            <a:extLst>
              <a:ext uri="{FF2B5EF4-FFF2-40B4-BE49-F238E27FC236}">
                <a16:creationId xmlns:a16="http://schemas.microsoft.com/office/drawing/2014/main" id="{B4CD3720-8CBD-AACB-2AE7-F01326D68639}"/>
              </a:ext>
            </a:extLst>
          </p:cNvPr>
          <p:cNvCxnSpPr>
            <a:cxnSpLocks/>
          </p:cNvCxnSpPr>
          <p:nvPr/>
        </p:nvCxnSpPr>
        <p:spPr>
          <a:xfrm>
            <a:off x="8416565" y="3131120"/>
            <a:ext cx="3284592" cy="0"/>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5" name="箭號: 向右 24">
            <a:extLst>
              <a:ext uri="{FF2B5EF4-FFF2-40B4-BE49-F238E27FC236}">
                <a16:creationId xmlns:a16="http://schemas.microsoft.com/office/drawing/2014/main" id="{E972D468-AA66-94BA-6F2A-F62FCA73F252}"/>
              </a:ext>
            </a:extLst>
          </p:cNvPr>
          <p:cNvSpPr/>
          <p:nvPr/>
        </p:nvSpPr>
        <p:spPr>
          <a:xfrm rot="16200000">
            <a:off x="3972375" y="2104794"/>
            <a:ext cx="1437693" cy="3776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CFCFC"/>
              </a:solidFill>
              <a:effectLst/>
              <a:uLnTx/>
              <a:uFillTx/>
              <a:latin typeface="Arial"/>
              <a:ea typeface="新細明體" panose="02020500000000000000" pitchFamily="18" charset="-120"/>
              <a:cs typeface="+mn-cs"/>
            </a:endParaRPr>
          </a:p>
        </p:txBody>
      </p:sp>
      <p:sp>
        <p:nvSpPr>
          <p:cNvPr id="26" name="箭號: 向右 25">
            <a:extLst>
              <a:ext uri="{FF2B5EF4-FFF2-40B4-BE49-F238E27FC236}">
                <a16:creationId xmlns:a16="http://schemas.microsoft.com/office/drawing/2014/main" id="{846CD359-65B9-B629-6FEE-8BD5306DAC35}"/>
              </a:ext>
            </a:extLst>
          </p:cNvPr>
          <p:cNvSpPr/>
          <p:nvPr/>
        </p:nvSpPr>
        <p:spPr>
          <a:xfrm rot="16200000">
            <a:off x="8517779" y="1684550"/>
            <a:ext cx="1493096" cy="3776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CFCFC"/>
              </a:solidFill>
              <a:effectLst/>
              <a:uLnTx/>
              <a:uFillTx/>
              <a:latin typeface="Arial"/>
              <a:ea typeface="新細明體" panose="02020500000000000000" pitchFamily="18" charset="-120"/>
              <a:cs typeface="+mn-cs"/>
            </a:endParaRPr>
          </a:p>
        </p:txBody>
      </p:sp>
      <p:sp>
        <p:nvSpPr>
          <p:cNvPr id="27" name="箭號: 向右 26">
            <a:extLst>
              <a:ext uri="{FF2B5EF4-FFF2-40B4-BE49-F238E27FC236}">
                <a16:creationId xmlns:a16="http://schemas.microsoft.com/office/drawing/2014/main" id="{67468D37-2849-3669-F12D-4385373A5761}"/>
              </a:ext>
            </a:extLst>
          </p:cNvPr>
          <p:cNvSpPr/>
          <p:nvPr/>
        </p:nvSpPr>
        <p:spPr>
          <a:xfrm rot="16200000">
            <a:off x="3997268" y="5302048"/>
            <a:ext cx="1431366" cy="3776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CFCFC"/>
              </a:solidFill>
              <a:effectLst/>
              <a:uLnTx/>
              <a:uFillTx/>
              <a:latin typeface="Arial"/>
              <a:ea typeface="新細明體" panose="02020500000000000000" pitchFamily="18" charset="-120"/>
              <a:cs typeface="+mn-cs"/>
            </a:endParaRPr>
          </a:p>
        </p:txBody>
      </p:sp>
      <p:cxnSp>
        <p:nvCxnSpPr>
          <p:cNvPr id="28" name="直線接點 27">
            <a:extLst>
              <a:ext uri="{FF2B5EF4-FFF2-40B4-BE49-F238E27FC236}">
                <a16:creationId xmlns:a16="http://schemas.microsoft.com/office/drawing/2014/main" id="{D272B70C-FF59-77E1-9CD2-4EE3D5A41192}"/>
              </a:ext>
            </a:extLst>
          </p:cNvPr>
          <p:cNvCxnSpPr>
            <a:cxnSpLocks/>
          </p:cNvCxnSpPr>
          <p:nvPr/>
        </p:nvCxnSpPr>
        <p:spPr>
          <a:xfrm>
            <a:off x="9127304" y="2619932"/>
            <a:ext cx="2353496" cy="0"/>
          </a:xfrm>
          <a:prstGeom prst="line">
            <a:avLst/>
          </a:prstGeom>
          <a:ln w="571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線接點 29">
            <a:extLst>
              <a:ext uri="{FF2B5EF4-FFF2-40B4-BE49-F238E27FC236}">
                <a16:creationId xmlns:a16="http://schemas.microsoft.com/office/drawing/2014/main" id="{ECB1C9A3-60DB-D90F-61AD-5F72F04A22A6}"/>
              </a:ext>
            </a:extLst>
          </p:cNvPr>
          <p:cNvCxnSpPr>
            <a:cxnSpLocks/>
          </p:cNvCxnSpPr>
          <p:nvPr/>
        </p:nvCxnSpPr>
        <p:spPr>
          <a:xfrm>
            <a:off x="4681133" y="3004660"/>
            <a:ext cx="2353496" cy="0"/>
          </a:xfrm>
          <a:prstGeom prst="line">
            <a:avLst/>
          </a:prstGeom>
          <a:ln w="571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接點 30">
            <a:extLst>
              <a:ext uri="{FF2B5EF4-FFF2-40B4-BE49-F238E27FC236}">
                <a16:creationId xmlns:a16="http://schemas.microsoft.com/office/drawing/2014/main" id="{1AD4B226-54F6-B3D8-6259-6EFC88BFA4B4}"/>
              </a:ext>
            </a:extLst>
          </p:cNvPr>
          <p:cNvCxnSpPr>
            <a:cxnSpLocks/>
          </p:cNvCxnSpPr>
          <p:nvPr/>
        </p:nvCxnSpPr>
        <p:spPr>
          <a:xfrm>
            <a:off x="4681133" y="6206565"/>
            <a:ext cx="2353496" cy="0"/>
          </a:xfrm>
          <a:prstGeom prst="line">
            <a:avLst/>
          </a:prstGeom>
          <a:ln w="571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5428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7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outVertical)">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right)">
                                      <p:cBhvr>
                                        <p:cTn id="20" dur="750"/>
                                        <p:tgtEl>
                                          <p:spTgt spid="30"/>
                                        </p:tgtEl>
                                      </p:cBhvr>
                                    </p:animEffect>
                                  </p:childTnLst>
                                </p:cTn>
                              </p:par>
                            </p:childTnLst>
                          </p:cTn>
                        </p:par>
                        <p:par>
                          <p:cTn id="21" fill="hold">
                            <p:stCondLst>
                              <p:cond delay="750"/>
                            </p:stCondLst>
                            <p:childTnLst>
                              <p:par>
                                <p:cTn id="22" presetID="2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10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750"/>
                                        <p:tgtEl>
                                          <p:spTgt spid="5"/>
                                        </p:tgtEl>
                                      </p:cBhvr>
                                    </p:animEffect>
                                  </p:childTnLst>
                                </p:cTn>
                              </p:par>
                              <p:par>
                                <p:cTn id="30" presetID="22" presetClass="entr" presetSubtype="8"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75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right)">
                                      <p:cBhvr>
                                        <p:cTn id="42" dur="750"/>
                                        <p:tgtEl>
                                          <p:spTgt spid="31"/>
                                        </p:tgtEl>
                                      </p:cBhvr>
                                    </p:animEffect>
                                  </p:childTnLst>
                                </p:cTn>
                              </p:par>
                            </p:childTnLst>
                          </p:cTn>
                        </p:par>
                        <p:par>
                          <p:cTn id="43" fill="hold">
                            <p:stCondLst>
                              <p:cond delay="750"/>
                            </p:stCondLst>
                            <p:childTnLst>
                              <p:par>
                                <p:cTn id="44" presetID="22" presetClass="entr" presetSubtype="4"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10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750"/>
                                        <p:tgtEl>
                                          <p:spTgt spid="23"/>
                                        </p:tgtEl>
                                      </p:cBhvr>
                                    </p:animEffect>
                                  </p:childTnLst>
                                </p:cTn>
                              </p:par>
                              <p:par>
                                <p:cTn id="52" presetID="22" presetClass="entr" presetSubtype="8"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75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37" fill="hold"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barn(outVertical)">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right)">
                                      <p:cBhvr>
                                        <p:cTn id="64" dur="750"/>
                                        <p:tgtEl>
                                          <p:spTgt spid="28"/>
                                        </p:tgtEl>
                                      </p:cBhvr>
                                    </p:animEffect>
                                  </p:childTnLst>
                                </p:cTn>
                              </p:par>
                            </p:childTnLst>
                          </p:cTn>
                        </p:par>
                        <p:par>
                          <p:cTn id="65" fill="hold">
                            <p:stCondLst>
                              <p:cond delay="750"/>
                            </p:stCondLst>
                            <p:childTnLst>
                              <p:par>
                                <p:cTn id="66" presetID="22" presetClass="entr" presetSubtype="4"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down)">
                                      <p:cBhvr>
                                        <p:cTn id="68"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192E40"/>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33</a:t>
            </a:fld>
            <a:endParaRPr kumimoji="0" lang="zh-TW" altLang="en-US" sz="1867" b="0" i="0" u="none" strike="noStrike" kern="0" cap="none" spc="0" normalizeH="0" baseline="0" noProof="0">
              <a:ln>
                <a:noFill/>
              </a:ln>
              <a:solidFill>
                <a:srgbClr val="192E40"/>
              </a:solidFill>
              <a:effectLst/>
              <a:uLnTx/>
              <a:uFillTx/>
              <a:latin typeface="Arial"/>
              <a:ea typeface="新細明體" panose="02020500000000000000" pitchFamily="18" charset="-120"/>
              <a:cs typeface="Arial"/>
              <a:sym typeface="Arial"/>
            </a:endParaRPr>
          </a:p>
        </p:txBody>
      </p:sp>
      <p:sp>
        <p:nvSpPr>
          <p:cNvPr id="4" name="矩形 3"/>
          <p:cNvSpPr/>
          <p:nvPr/>
        </p:nvSpPr>
        <p:spPr>
          <a:xfrm>
            <a:off x="169590" y="1447276"/>
            <a:ext cx="579347" cy="42473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3000" b="1" i="0" u="none" strike="noStrike" kern="1200" cap="none" spc="0" normalizeH="0" baseline="0" noProof="0" dirty="0">
                <a:ln>
                  <a:noFill/>
                </a:ln>
                <a:solidFill>
                  <a:srgbClr val="FFC479"/>
                </a:solidFill>
                <a:effectLst/>
                <a:uLnTx/>
                <a:uFillTx/>
                <a:latin typeface="微軟正黑體" panose="020B0604030504040204" pitchFamily="34" charset="-120"/>
                <a:ea typeface="微軟正黑體" panose="020B0604030504040204" pitchFamily="34" charset="-120"/>
                <a:cs typeface="Encode Sans Semi Condensed"/>
                <a:sym typeface="Encode Sans Semi Condensed"/>
              </a:rPr>
              <a:t>建築物欄杆設計原則</a:t>
            </a:r>
            <a:endParaRPr kumimoji="0" lang="zh-TW" altLang="en-US" sz="3000" b="1" i="0" u="none" strike="noStrike" kern="1200" cap="none" spc="0" normalizeH="0" baseline="0" noProof="0" dirty="0">
              <a:ln>
                <a:noFill/>
              </a:ln>
              <a:solidFill>
                <a:srgbClr val="FFC479"/>
              </a:solidFill>
              <a:effectLst/>
              <a:uLnTx/>
              <a:uFillTx/>
              <a:latin typeface="微軟正黑體" panose="020B0604030504040204" pitchFamily="34" charset="-120"/>
              <a:ea typeface="微軟正黑體" panose="020B0604030504040204" pitchFamily="34" charset="-120"/>
              <a:cs typeface="Encode Sans Semi Condensed"/>
              <a:sym typeface="Encode Sans Semi Condensed"/>
            </a:endParaRPr>
          </a:p>
        </p:txBody>
      </p:sp>
      <p:sp>
        <p:nvSpPr>
          <p:cNvPr id="7" name="矩形 6"/>
          <p:cNvSpPr/>
          <p:nvPr/>
        </p:nvSpPr>
        <p:spPr>
          <a:xfrm>
            <a:off x="680581" y="838937"/>
            <a:ext cx="3179035" cy="5416868"/>
          </a:xfrm>
          <a:prstGeom prst="rect">
            <a:avLst/>
          </a:prstGeom>
        </p:spPr>
        <p:txBody>
          <a:bodyPr wrap="square">
            <a:spAutoFit/>
          </a:bodyPr>
          <a:lstStyle/>
          <a:p>
            <a:pPr marL="269875" marR="0" lvl="0" indent="-269875"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四</a:t>
            </a:r>
            <a:r>
              <a:rPr kumimoji="0" lang="zh-TW" altLang="en-US"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欄杆活動使用側設置自地坪完成面起算超過十五公分之</a:t>
            </a:r>
            <a:r>
              <a:rPr kumimoji="0" lang="zh-TW" altLang="zh-TW" sz="18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高帽落水頭</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，與欄杆</a:t>
            </a:r>
            <a:r>
              <a:rPr kumimoji="0" lang="zh-TW" altLang="zh-TW" sz="18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水平距離未達一百公分</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者，施工編第三十八條第一項欄杆</a:t>
            </a:r>
            <a:r>
              <a:rPr kumimoji="0" lang="zh-TW" altLang="zh-TW" sz="18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高度自高帽落水頭頂部起算</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（如圖例十）。</a:t>
            </a:r>
          </a:p>
          <a:p>
            <a:pPr marL="269875" marR="0" lvl="0" indent="-269875"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五</a:t>
            </a:r>
            <a:r>
              <a:rPr kumimoji="0" lang="zh-TW" altLang="en-US"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欄杆活動使用側施作</a:t>
            </a:r>
            <a:r>
              <a:rPr kumimoji="0" lang="zh-TW" altLang="zh-TW" sz="18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地坪裝修</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時，施工編第三十八條第一項欄杆（如圖例十一）</a:t>
            </a:r>
            <a:r>
              <a:rPr kumimoji="0" lang="zh-TW" altLang="zh-TW" sz="18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高度自地坪裝修頂部完成面起算</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六</a:t>
            </a:r>
            <a:r>
              <a:rPr kumimoji="0" lang="zh-TW" altLang="en-US"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樓梯欄杆裝設</a:t>
            </a:r>
            <a:r>
              <a:rPr kumimoji="0" lang="zh-TW" altLang="zh-TW" sz="18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扶手</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，應依施工編第三十六條及建築物無障礙設施設計規範</a:t>
            </a:r>
            <a:r>
              <a:rPr kumimoji="0" lang="en-US"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207.3.3</a:t>
            </a:r>
            <a:r>
              <a:rPr kumimoji="0" lang="zh-TW" altLang="zh-TW" sz="18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節規定檢討。</a:t>
            </a:r>
          </a:p>
        </p:txBody>
      </p:sp>
      <p:pic>
        <p:nvPicPr>
          <p:cNvPr id="9" name="圖片 8"/>
          <p:cNvPicPr>
            <a:picLocks noChangeAspect="1"/>
          </p:cNvPicPr>
          <p:nvPr/>
        </p:nvPicPr>
        <p:blipFill rotWithShape="1">
          <a:blip r:embed="rId3" cstate="print">
            <a:extLst>
              <a:ext uri="{28A0092B-C50C-407E-A947-70E740481C1C}">
                <a14:useLocalDpi xmlns:a14="http://schemas.microsoft.com/office/drawing/2010/main" val="0"/>
              </a:ext>
            </a:extLst>
          </a:blip>
          <a:srcRect l="11981" t="16423" r="10310" b="50102"/>
          <a:stretch/>
        </p:blipFill>
        <p:spPr>
          <a:xfrm>
            <a:off x="5469307" y="205098"/>
            <a:ext cx="5888053" cy="3311495"/>
          </a:xfrm>
          <a:prstGeom prst="rect">
            <a:avLst/>
          </a:prstGeom>
        </p:spPr>
      </p:pic>
      <p:pic>
        <p:nvPicPr>
          <p:cNvPr id="10" name="圖片 9"/>
          <p:cNvPicPr>
            <a:picLocks noChangeAspect="1"/>
          </p:cNvPicPr>
          <p:nvPr/>
        </p:nvPicPr>
        <p:blipFill rotWithShape="1">
          <a:blip r:embed="rId3" cstate="print">
            <a:extLst>
              <a:ext uri="{28A0092B-C50C-407E-A947-70E740481C1C}">
                <a14:useLocalDpi xmlns:a14="http://schemas.microsoft.com/office/drawing/2010/main" val="0"/>
              </a:ext>
            </a:extLst>
          </a:blip>
          <a:srcRect l="11981" t="50144" r="16786" b="16381"/>
          <a:stretch/>
        </p:blipFill>
        <p:spPr>
          <a:xfrm>
            <a:off x="5469307" y="3332677"/>
            <a:ext cx="5969869" cy="3187582"/>
          </a:xfrm>
          <a:prstGeom prst="rect">
            <a:avLst/>
          </a:prstGeom>
        </p:spPr>
      </p:pic>
      <p:sp>
        <p:nvSpPr>
          <p:cNvPr id="12" name="矩形 11"/>
          <p:cNvSpPr/>
          <p:nvPr/>
        </p:nvSpPr>
        <p:spPr>
          <a:xfrm>
            <a:off x="4770768" y="484042"/>
            <a:ext cx="9925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1800" b="0" i="0" u="none" strike="noStrike" kern="1200" cap="none" spc="30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圖例十</a:t>
            </a:r>
            <a:endParaRPr kumimoji="0" lang="zh-TW" altLang="en-US" sz="1800" b="0" i="0" u="none" strike="noStrike" kern="1200" cap="none" spc="0" normalizeH="0" baseline="0" noProof="0" dirty="0">
              <a:ln>
                <a:noFill/>
              </a:ln>
              <a:solidFill>
                <a:srgbClr val="C00000"/>
              </a:solidFill>
              <a:effectLst/>
              <a:uLnTx/>
              <a:uFillTx/>
              <a:latin typeface="Arial"/>
              <a:ea typeface="新細明體" panose="02020500000000000000" pitchFamily="18" charset="-120"/>
              <a:cs typeface="+mn-cs"/>
            </a:endParaRPr>
          </a:p>
        </p:txBody>
      </p:sp>
      <p:sp>
        <p:nvSpPr>
          <p:cNvPr id="13" name="矩形 12"/>
          <p:cNvSpPr/>
          <p:nvPr/>
        </p:nvSpPr>
        <p:spPr>
          <a:xfrm>
            <a:off x="4770768" y="3432341"/>
            <a:ext cx="143347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1800" b="0" i="0" u="none" strike="noStrike" kern="1200" cap="none" spc="30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圖例十</a:t>
            </a:r>
            <a:r>
              <a:rPr kumimoji="0" lang="zh-TW" altLang="en-US" sz="1800" b="0" i="0" u="none" strike="noStrike" kern="1200" cap="none" spc="30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一</a:t>
            </a:r>
            <a:endParaRPr kumimoji="0" lang="zh-TW" altLang="en-US" sz="1800" b="0" i="0" u="none" strike="noStrike" kern="1200" cap="none" spc="0" normalizeH="0" baseline="0" noProof="0" dirty="0">
              <a:ln>
                <a:noFill/>
              </a:ln>
              <a:solidFill>
                <a:srgbClr val="C00000"/>
              </a:solidFill>
              <a:effectLst/>
              <a:uLnTx/>
              <a:uFillTx/>
              <a:latin typeface="Arial"/>
              <a:ea typeface="新細明體" panose="02020500000000000000" pitchFamily="18" charset="-120"/>
              <a:cs typeface="+mn-cs"/>
            </a:endParaRPr>
          </a:p>
        </p:txBody>
      </p:sp>
      <p:sp>
        <p:nvSpPr>
          <p:cNvPr id="2" name="箭號: 向右 1">
            <a:extLst>
              <a:ext uri="{FF2B5EF4-FFF2-40B4-BE49-F238E27FC236}">
                <a16:creationId xmlns:a16="http://schemas.microsoft.com/office/drawing/2014/main" id="{71F4EC0B-4FDF-E83E-5A98-7F7B537696B4}"/>
              </a:ext>
            </a:extLst>
          </p:cNvPr>
          <p:cNvSpPr/>
          <p:nvPr/>
        </p:nvSpPr>
        <p:spPr>
          <a:xfrm rot="16200000">
            <a:off x="4930658" y="1502130"/>
            <a:ext cx="1553128" cy="3776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CFCFC"/>
              </a:solidFill>
              <a:effectLst/>
              <a:uLnTx/>
              <a:uFillTx/>
              <a:latin typeface="Arial"/>
              <a:ea typeface="新細明體" panose="02020500000000000000" pitchFamily="18" charset="-120"/>
              <a:cs typeface="+mn-cs"/>
            </a:endParaRPr>
          </a:p>
        </p:txBody>
      </p:sp>
      <p:cxnSp>
        <p:nvCxnSpPr>
          <p:cNvPr id="5" name="直線接點 4">
            <a:extLst>
              <a:ext uri="{FF2B5EF4-FFF2-40B4-BE49-F238E27FC236}">
                <a16:creationId xmlns:a16="http://schemas.microsoft.com/office/drawing/2014/main" id="{C6C726B8-91CE-D777-A37F-3E1EE6151BD2}"/>
              </a:ext>
            </a:extLst>
          </p:cNvPr>
          <p:cNvCxnSpPr>
            <a:cxnSpLocks/>
          </p:cNvCxnSpPr>
          <p:nvPr/>
        </p:nvCxnSpPr>
        <p:spPr>
          <a:xfrm>
            <a:off x="5678487" y="2469717"/>
            <a:ext cx="2384685" cy="7814"/>
          </a:xfrm>
          <a:prstGeom prst="line">
            <a:avLst/>
          </a:prstGeom>
          <a:ln w="571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nvGrpSpPr>
          <p:cNvPr id="11" name="群組 10">
            <a:extLst>
              <a:ext uri="{FF2B5EF4-FFF2-40B4-BE49-F238E27FC236}">
                <a16:creationId xmlns:a16="http://schemas.microsoft.com/office/drawing/2014/main" id="{71B4756A-27B1-804B-0B1D-685E0F6A08B7}"/>
              </a:ext>
            </a:extLst>
          </p:cNvPr>
          <p:cNvGrpSpPr/>
          <p:nvPr/>
        </p:nvGrpSpPr>
        <p:grpSpPr>
          <a:xfrm>
            <a:off x="6392666" y="926607"/>
            <a:ext cx="1393585" cy="461665"/>
            <a:chOff x="9431433" y="1453080"/>
            <a:chExt cx="985551" cy="461665"/>
          </a:xfrm>
        </p:grpSpPr>
        <p:cxnSp>
          <p:nvCxnSpPr>
            <p:cNvPr id="14" name="直線單箭頭接點 13">
              <a:extLst>
                <a:ext uri="{FF2B5EF4-FFF2-40B4-BE49-F238E27FC236}">
                  <a16:creationId xmlns:a16="http://schemas.microsoft.com/office/drawing/2014/main" id="{3480EE2F-65FE-A867-22DB-09407EE11F27}"/>
                </a:ext>
              </a:extLst>
            </p:cNvPr>
            <p:cNvCxnSpPr>
              <a:cxnSpLocks/>
            </p:cNvCxnSpPr>
            <p:nvPr/>
          </p:nvCxnSpPr>
          <p:spPr>
            <a:xfrm>
              <a:off x="9431433" y="1463083"/>
              <a:ext cx="876349" cy="0"/>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文字方塊 14">
              <a:extLst>
                <a:ext uri="{FF2B5EF4-FFF2-40B4-BE49-F238E27FC236}">
                  <a16:creationId xmlns:a16="http://schemas.microsoft.com/office/drawing/2014/main" id="{40F09C76-7FCE-08DC-3246-44ECAD54C623}"/>
                </a:ext>
              </a:extLst>
            </p:cNvPr>
            <p:cNvSpPr txBox="1"/>
            <p:nvPr/>
          </p:nvSpPr>
          <p:spPr>
            <a:xfrm>
              <a:off x="9538217" y="1453080"/>
              <a:ext cx="87876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a:ea typeface="新細明體" panose="02020500000000000000" pitchFamily="18" charset="-120"/>
                  <a:cs typeface="+mn-cs"/>
                </a:rPr>
                <a:t>&lt;100</a:t>
              </a:r>
              <a:endParaRPr kumimoji="0" lang="zh-TW" altLang="en-US" sz="2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a:ea typeface="新細明體" panose="02020500000000000000" pitchFamily="18" charset="-120"/>
                <a:cs typeface="+mn-cs"/>
              </a:endParaRPr>
            </a:p>
          </p:txBody>
        </p:sp>
      </p:grpSp>
      <p:sp>
        <p:nvSpPr>
          <p:cNvPr id="16" name="箭號: 向右 15">
            <a:extLst>
              <a:ext uri="{FF2B5EF4-FFF2-40B4-BE49-F238E27FC236}">
                <a16:creationId xmlns:a16="http://schemas.microsoft.com/office/drawing/2014/main" id="{DB3FA565-D015-426D-E010-D5AF560DAE5A}"/>
              </a:ext>
            </a:extLst>
          </p:cNvPr>
          <p:cNvSpPr/>
          <p:nvPr/>
        </p:nvSpPr>
        <p:spPr>
          <a:xfrm rot="16200000">
            <a:off x="5330937" y="5026850"/>
            <a:ext cx="1388072" cy="3776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CFCFC"/>
              </a:solidFill>
              <a:effectLst/>
              <a:uLnTx/>
              <a:uFillTx/>
              <a:latin typeface="Arial"/>
              <a:ea typeface="新細明體" panose="02020500000000000000" pitchFamily="18" charset="-120"/>
              <a:cs typeface="+mn-cs"/>
            </a:endParaRPr>
          </a:p>
        </p:txBody>
      </p:sp>
      <p:cxnSp>
        <p:nvCxnSpPr>
          <p:cNvPr id="17" name="直線接點 16">
            <a:extLst>
              <a:ext uri="{FF2B5EF4-FFF2-40B4-BE49-F238E27FC236}">
                <a16:creationId xmlns:a16="http://schemas.microsoft.com/office/drawing/2014/main" id="{20CA31F1-1691-64B0-714F-A6B983B8C866}"/>
              </a:ext>
            </a:extLst>
          </p:cNvPr>
          <p:cNvCxnSpPr>
            <a:cxnSpLocks/>
          </p:cNvCxnSpPr>
          <p:nvPr/>
        </p:nvCxnSpPr>
        <p:spPr>
          <a:xfrm>
            <a:off x="5972612" y="5909720"/>
            <a:ext cx="2384685" cy="7814"/>
          </a:xfrm>
          <a:prstGeom prst="line">
            <a:avLst/>
          </a:prstGeom>
          <a:ln w="571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8" name="箭號: 向右 17">
            <a:extLst>
              <a:ext uri="{FF2B5EF4-FFF2-40B4-BE49-F238E27FC236}">
                <a16:creationId xmlns:a16="http://schemas.microsoft.com/office/drawing/2014/main" id="{D9A66A48-F737-5FE0-8F0D-3A841BF70F67}"/>
              </a:ext>
            </a:extLst>
          </p:cNvPr>
          <p:cNvSpPr/>
          <p:nvPr/>
        </p:nvSpPr>
        <p:spPr>
          <a:xfrm rot="16200000">
            <a:off x="8321467" y="4790940"/>
            <a:ext cx="1380259" cy="37766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CFCFC"/>
              </a:solidFill>
              <a:effectLst/>
              <a:uLnTx/>
              <a:uFillTx/>
              <a:latin typeface="Arial"/>
              <a:ea typeface="新細明體" panose="02020500000000000000" pitchFamily="18" charset="-120"/>
              <a:cs typeface="+mn-cs"/>
            </a:endParaRPr>
          </a:p>
        </p:txBody>
      </p:sp>
      <p:cxnSp>
        <p:nvCxnSpPr>
          <p:cNvPr id="19" name="直線接點 18">
            <a:extLst>
              <a:ext uri="{FF2B5EF4-FFF2-40B4-BE49-F238E27FC236}">
                <a16:creationId xmlns:a16="http://schemas.microsoft.com/office/drawing/2014/main" id="{D66A8664-9E65-D3A0-755B-CB0664B4AA5B}"/>
              </a:ext>
            </a:extLst>
          </p:cNvPr>
          <p:cNvCxnSpPr>
            <a:cxnSpLocks/>
          </p:cNvCxnSpPr>
          <p:nvPr/>
        </p:nvCxnSpPr>
        <p:spPr>
          <a:xfrm>
            <a:off x="8972675" y="5678975"/>
            <a:ext cx="2384685" cy="7814"/>
          </a:xfrm>
          <a:prstGeom prst="line">
            <a:avLst/>
          </a:prstGeom>
          <a:ln w="571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橢圓 19">
            <a:extLst>
              <a:ext uri="{FF2B5EF4-FFF2-40B4-BE49-F238E27FC236}">
                <a16:creationId xmlns:a16="http://schemas.microsoft.com/office/drawing/2014/main" id="{4B9C49E5-CAA5-9BB7-72C1-87A7C0829B25}"/>
              </a:ext>
            </a:extLst>
          </p:cNvPr>
          <p:cNvSpPr/>
          <p:nvPr/>
        </p:nvSpPr>
        <p:spPr>
          <a:xfrm>
            <a:off x="7472215" y="2316868"/>
            <a:ext cx="480294" cy="453851"/>
          </a:xfrm>
          <a:prstGeom prst="ellipse">
            <a:avLst/>
          </a:prstGeom>
          <a:ln w="57150">
            <a:solidFill>
              <a:srgbClr val="C0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192E40"/>
              </a:solidFill>
              <a:effectLst/>
              <a:uLnTx/>
              <a:uFillTx/>
              <a:latin typeface="Arial"/>
              <a:ea typeface="新細明體" panose="02020500000000000000" pitchFamily="18" charset="-120"/>
              <a:cs typeface="+mn-cs"/>
            </a:endParaRPr>
          </a:p>
        </p:txBody>
      </p:sp>
      <p:sp>
        <p:nvSpPr>
          <p:cNvPr id="21" name="矩形 20">
            <a:extLst>
              <a:ext uri="{FF2B5EF4-FFF2-40B4-BE49-F238E27FC236}">
                <a16:creationId xmlns:a16="http://schemas.microsoft.com/office/drawing/2014/main" id="{D825A0CB-5BC5-21CE-EE9F-05304E5EEAB5}"/>
              </a:ext>
            </a:extLst>
          </p:cNvPr>
          <p:cNvSpPr/>
          <p:nvPr/>
        </p:nvSpPr>
        <p:spPr>
          <a:xfrm>
            <a:off x="6515951" y="5940789"/>
            <a:ext cx="1750630" cy="128925"/>
          </a:xfrm>
          <a:prstGeom prst="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CFCFC"/>
              </a:solidFill>
              <a:effectLst/>
              <a:uLnTx/>
              <a:uFillTx/>
              <a:latin typeface="Arial"/>
              <a:ea typeface="新細明體" panose="02020500000000000000" pitchFamily="18" charset="-120"/>
              <a:cs typeface="+mn-cs"/>
            </a:endParaRPr>
          </a:p>
        </p:txBody>
      </p:sp>
      <p:grpSp>
        <p:nvGrpSpPr>
          <p:cNvPr id="30" name="群組 29">
            <a:extLst>
              <a:ext uri="{FF2B5EF4-FFF2-40B4-BE49-F238E27FC236}">
                <a16:creationId xmlns:a16="http://schemas.microsoft.com/office/drawing/2014/main" id="{E1B39D9E-EFD9-543F-6161-56F2A6901699}"/>
              </a:ext>
            </a:extLst>
          </p:cNvPr>
          <p:cNvGrpSpPr/>
          <p:nvPr/>
        </p:nvGrpSpPr>
        <p:grpSpPr>
          <a:xfrm>
            <a:off x="9457733" y="5686789"/>
            <a:ext cx="1750630" cy="382706"/>
            <a:chOff x="9457733" y="5686789"/>
            <a:chExt cx="1750630" cy="382706"/>
          </a:xfrm>
        </p:grpSpPr>
        <p:sp>
          <p:nvSpPr>
            <p:cNvPr id="22" name="矩形 21">
              <a:extLst>
                <a:ext uri="{FF2B5EF4-FFF2-40B4-BE49-F238E27FC236}">
                  <a16:creationId xmlns:a16="http://schemas.microsoft.com/office/drawing/2014/main" id="{85560329-96E3-54E0-9810-0CD0D409881F}"/>
                </a:ext>
              </a:extLst>
            </p:cNvPr>
            <p:cNvSpPr/>
            <p:nvPr/>
          </p:nvSpPr>
          <p:spPr>
            <a:xfrm>
              <a:off x="9457733" y="5686789"/>
              <a:ext cx="1750630" cy="128925"/>
            </a:xfrm>
            <a:prstGeom prst="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CFCFC"/>
                </a:solidFill>
                <a:effectLst/>
                <a:uLnTx/>
                <a:uFillTx/>
                <a:latin typeface="Arial"/>
                <a:ea typeface="新細明體" panose="02020500000000000000" pitchFamily="18" charset="-120"/>
                <a:cs typeface="+mn-cs"/>
              </a:endParaRPr>
            </a:p>
          </p:txBody>
        </p:sp>
        <p:cxnSp>
          <p:nvCxnSpPr>
            <p:cNvPr id="24" name="直線接點 23">
              <a:extLst>
                <a:ext uri="{FF2B5EF4-FFF2-40B4-BE49-F238E27FC236}">
                  <a16:creationId xmlns:a16="http://schemas.microsoft.com/office/drawing/2014/main" id="{59D01EB3-F3C0-5F42-2E09-94818FC16AAF}"/>
                </a:ext>
              </a:extLst>
            </p:cNvPr>
            <p:cNvCxnSpPr>
              <a:cxnSpLocks/>
            </p:cNvCxnSpPr>
            <p:nvPr/>
          </p:nvCxnSpPr>
          <p:spPr>
            <a:xfrm>
              <a:off x="9504219" y="5720462"/>
              <a:ext cx="0" cy="330561"/>
            </a:xfrm>
            <a:prstGeom prst="line">
              <a:avLst/>
            </a:prstGeom>
            <a:ln w="76200">
              <a:solidFill>
                <a:srgbClr val="C5E0B4"/>
              </a:solidFill>
            </a:ln>
          </p:spPr>
          <p:style>
            <a:lnRef idx="1">
              <a:schemeClr val="accent1"/>
            </a:lnRef>
            <a:fillRef idx="0">
              <a:schemeClr val="accent1"/>
            </a:fillRef>
            <a:effectRef idx="0">
              <a:schemeClr val="accent1"/>
            </a:effectRef>
            <a:fontRef idx="minor">
              <a:schemeClr val="tx1"/>
            </a:fontRef>
          </p:style>
        </p:cxnSp>
        <p:cxnSp>
          <p:nvCxnSpPr>
            <p:cNvPr id="27" name="直線接點 26">
              <a:extLst>
                <a:ext uri="{FF2B5EF4-FFF2-40B4-BE49-F238E27FC236}">
                  <a16:creationId xmlns:a16="http://schemas.microsoft.com/office/drawing/2014/main" id="{87CEE9E1-0FD9-6688-3A0D-9BE7CBF2A98A}"/>
                </a:ext>
              </a:extLst>
            </p:cNvPr>
            <p:cNvCxnSpPr>
              <a:cxnSpLocks/>
            </p:cNvCxnSpPr>
            <p:nvPr/>
          </p:nvCxnSpPr>
          <p:spPr>
            <a:xfrm>
              <a:off x="10063019" y="5725080"/>
              <a:ext cx="0" cy="330561"/>
            </a:xfrm>
            <a:prstGeom prst="line">
              <a:avLst/>
            </a:prstGeom>
            <a:ln w="76200">
              <a:solidFill>
                <a:srgbClr val="C5E0B4"/>
              </a:solidFill>
            </a:ln>
          </p:spPr>
          <p:style>
            <a:lnRef idx="1">
              <a:schemeClr val="accent1"/>
            </a:lnRef>
            <a:fillRef idx="0">
              <a:schemeClr val="accent1"/>
            </a:fillRef>
            <a:effectRef idx="0">
              <a:schemeClr val="accent1"/>
            </a:effectRef>
            <a:fontRef idx="minor">
              <a:schemeClr val="tx1"/>
            </a:fontRef>
          </p:style>
        </p:cxnSp>
        <p:cxnSp>
          <p:nvCxnSpPr>
            <p:cNvPr id="28" name="直線接點 27">
              <a:extLst>
                <a:ext uri="{FF2B5EF4-FFF2-40B4-BE49-F238E27FC236}">
                  <a16:creationId xmlns:a16="http://schemas.microsoft.com/office/drawing/2014/main" id="{873B72CE-28F5-D07F-B89A-27B1886B6AE2}"/>
                </a:ext>
              </a:extLst>
            </p:cNvPr>
            <p:cNvCxnSpPr>
              <a:cxnSpLocks/>
            </p:cNvCxnSpPr>
            <p:nvPr/>
          </p:nvCxnSpPr>
          <p:spPr>
            <a:xfrm>
              <a:off x="10566401" y="5738934"/>
              <a:ext cx="0" cy="330561"/>
            </a:xfrm>
            <a:prstGeom prst="line">
              <a:avLst/>
            </a:prstGeom>
            <a:ln w="76200">
              <a:solidFill>
                <a:srgbClr val="C5E0B4"/>
              </a:solidFill>
            </a:ln>
          </p:spPr>
          <p:style>
            <a:lnRef idx="1">
              <a:schemeClr val="accent1"/>
            </a:lnRef>
            <a:fillRef idx="0">
              <a:schemeClr val="accent1"/>
            </a:fillRef>
            <a:effectRef idx="0">
              <a:schemeClr val="accent1"/>
            </a:effectRef>
            <a:fontRef idx="minor">
              <a:schemeClr val="tx1"/>
            </a:fontRef>
          </p:style>
        </p:cxnSp>
        <p:cxnSp>
          <p:nvCxnSpPr>
            <p:cNvPr id="29" name="直線接點 28">
              <a:extLst>
                <a:ext uri="{FF2B5EF4-FFF2-40B4-BE49-F238E27FC236}">
                  <a16:creationId xmlns:a16="http://schemas.microsoft.com/office/drawing/2014/main" id="{FE761C55-6643-35ED-6E41-800CF26F2283}"/>
                </a:ext>
              </a:extLst>
            </p:cNvPr>
            <p:cNvCxnSpPr>
              <a:cxnSpLocks/>
            </p:cNvCxnSpPr>
            <p:nvPr/>
          </p:nvCxnSpPr>
          <p:spPr>
            <a:xfrm>
              <a:off x="11079019" y="5720462"/>
              <a:ext cx="0" cy="330561"/>
            </a:xfrm>
            <a:prstGeom prst="line">
              <a:avLst/>
            </a:prstGeom>
            <a:ln w="76200">
              <a:solidFill>
                <a:srgbClr val="C5E0B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5498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1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750"/>
                                        <p:tgtEl>
                                          <p:spTgt spid="5"/>
                                        </p:tgtEl>
                                      </p:cBhvr>
                                    </p:animEffect>
                                  </p:childTnLst>
                                </p:cTn>
                              </p:par>
                            </p:childTnLst>
                          </p:cTn>
                        </p:par>
                        <p:par>
                          <p:cTn id="18" fill="hold">
                            <p:stCondLst>
                              <p:cond delay="75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1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right)">
                                      <p:cBhvr>
                                        <p:cTn id="31" dur="750"/>
                                        <p:tgtEl>
                                          <p:spTgt spid="17"/>
                                        </p:tgtEl>
                                      </p:cBhvr>
                                    </p:animEffect>
                                  </p:childTnLst>
                                </p:cTn>
                              </p:par>
                            </p:childTnLst>
                          </p:cTn>
                        </p:par>
                        <p:par>
                          <p:cTn id="32" fill="hold">
                            <p:stCondLst>
                              <p:cond delay="750"/>
                            </p:stCondLst>
                            <p:childTnLst>
                              <p:par>
                                <p:cTn id="33" presetID="2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1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down)">
                                      <p:cBhvr>
                                        <p:cTn id="40" dur="10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right)">
                                      <p:cBhvr>
                                        <p:cTn id="45" dur="750"/>
                                        <p:tgtEl>
                                          <p:spTgt spid="19"/>
                                        </p:tgtEl>
                                      </p:cBhvr>
                                    </p:animEffect>
                                  </p:childTnLst>
                                </p:cTn>
                              </p:par>
                            </p:childTnLst>
                          </p:cTn>
                        </p:par>
                        <p:par>
                          <p:cTn id="46" fill="hold">
                            <p:stCondLst>
                              <p:cond delay="750"/>
                            </p:stCondLst>
                            <p:childTnLst>
                              <p:par>
                                <p:cTn id="47" presetID="22" presetClass="entr" presetSubtype="4"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0" grpId="0" animBg="1"/>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192E40"/>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34</a:t>
            </a:fld>
            <a:endParaRPr kumimoji="0" lang="zh-TW" altLang="en-US" sz="1867" b="0" i="0" u="none" strike="noStrike" kern="0" cap="none" spc="0" normalizeH="0" baseline="0" noProof="0">
              <a:ln>
                <a:noFill/>
              </a:ln>
              <a:solidFill>
                <a:srgbClr val="192E40"/>
              </a:solidFill>
              <a:effectLst/>
              <a:uLnTx/>
              <a:uFillTx/>
              <a:latin typeface="Arial"/>
              <a:ea typeface="新細明體" panose="02020500000000000000" pitchFamily="18" charset="-120"/>
              <a:cs typeface="Arial"/>
              <a:sym typeface="Arial"/>
            </a:endParaRPr>
          </a:p>
        </p:txBody>
      </p:sp>
      <p:sp>
        <p:nvSpPr>
          <p:cNvPr id="8" name="文字方塊 7">
            <a:extLst>
              <a:ext uri="{FF2B5EF4-FFF2-40B4-BE49-F238E27FC236}">
                <a16:creationId xmlns:a16="http://schemas.microsoft.com/office/drawing/2014/main" id="{11FF5178-869A-07DE-ED5C-F35477E04F62}"/>
              </a:ext>
            </a:extLst>
          </p:cNvPr>
          <p:cNvSpPr txBox="1"/>
          <p:nvPr/>
        </p:nvSpPr>
        <p:spPr>
          <a:xfrm>
            <a:off x="4174637" y="322269"/>
            <a:ext cx="7501317" cy="6372642"/>
          </a:xfrm>
          <a:prstGeom prst="rect">
            <a:avLst/>
          </a:prstGeom>
          <a:noFill/>
        </p:spPr>
        <p:txBody>
          <a:bodyPr wrap="square">
            <a:spAutoFit/>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srgbClr val="192E40"/>
                </a:solidFill>
                <a:effectLst/>
                <a:uLnTx/>
                <a:uFillTx/>
                <a:latin typeface="微軟正黑體" panose="020B0604030504040204" pitchFamily="34" charset="-120"/>
                <a:ea typeface="微軟正黑體" panose="020B0604030504040204" pitchFamily="34" charset="-120"/>
                <a:cs typeface="+mn-cs"/>
                <a:sym typeface="Encode Sans Semi Condensed"/>
              </a:rPr>
              <a:t>Q1.</a:t>
            </a:r>
            <a:r>
              <a:rPr kumimoji="0" lang="zh-TW" altLang="en-US" sz="2000" b="1" i="0" u="none" strike="noStrike" kern="1200" cap="none" spc="0" normalizeH="0" baseline="0" noProof="0" dirty="0">
                <a:ln>
                  <a:noFill/>
                </a:ln>
                <a:solidFill>
                  <a:srgbClr val="192E40"/>
                </a:solidFill>
                <a:effectLst/>
                <a:uLnTx/>
                <a:uFillTx/>
                <a:latin typeface="微軟正黑體" panose="020B0604030504040204" pitchFamily="34" charset="-120"/>
                <a:ea typeface="微軟正黑體" panose="020B0604030504040204" pitchFamily="34" charset="-120"/>
                <a:cs typeface="+mn-cs"/>
                <a:sym typeface="Encode Sans Semi Condensed"/>
              </a:rPr>
              <a:t>「距離地坪完成面起算高度超過十五公分，未達八十公分範圍內，</a:t>
            </a:r>
            <a:r>
              <a:rPr kumimoji="0" lang="en-US" altLang="zh-TW" sz="2000" b="1" i="0" u="none" strike="noStrike" kern="1200" cap="none" spc="0" normalizeH="0" baseline="0" noProof="0" dirty="0">
                <a:ln>
                  <a:noFill/>
                </a:ln>
                <a:solidFill>
                  <a:srgbClr val="192E40"/>
                </a:solidFill>
                <a:effectLst/>
                <a:uLnTx/>
                <a:uFillTx/>
                <a:latin typeface="微軟正黑體" panose="020B0604030504040204" pitchFamily="34" charset="-120"/>
                <a:ea typeface="微軟正黑體" panose="020B0604030504040204" pitchFamily="34" charset="-120"/>
                <a:cs typeface="+mn-cs"/>
                <a:sym typeface="Encode Sans Semi Condensed"/>
              </a:rPr>
              <a:t>....</a:t>
            </a:r>
            <a:r>
              <a:rPr kumimoji="0" lang="zh-TW" altLang="en-US" sz="2000" b="1" i="0" u="none" strike="noStrike" kern="1200" cap="none" spc="0" normalizeH="0" baseline="0" noProof="0" dirty="0">
                <a:ln>
                  <a:noFill/>
                </a:ln>
                <a:solidFill>
                  <a:srgbClr val="192E40"/>
                </a:solidFill>
                <a:effectLst/>
                <a:uLnTx/>
                <a:uFillTx/>
                <a:latin typeface="微軟正黑體" panose="020B0604030504040204" pitchFamily="34" charset="-120"/>
                <a:ea typeface="微軟正黑體" panose="020B0604030504040204" pitchFamily="34" charset="-120"/>
                <a:cs typeface="+mn-cs"/>
                <a:sym typeface="Encode Sans Semi Condensed"/>
              </a:rPr>
              <a:t>」此節比原先法條</a:t>
            </a:r>
            <a:r>
              <a:rPr kumimoji="0" lang="zh-TW" altLang="en-US" sz="20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sym typeface="Encode Sans Semi Condensed"/>
              </a:rPr>
              <a:t>更有彈性</a:t>
            </a:r>
            <a:r>
              <a:rPr kumimoji="0" lang="zh-TW" altLang="en-US" sz="2000" b="1" i="0" u="none" strike="noStrike" kern="1200" cap="none" spc="0" normalizeH="0" baseline="0" noProof="0" dirty="0">
                <a:ln>
                  <a:noFill/>
                </a:ln>
                <a:solidFill>
                  <a:srgbClr val="192E40"/>
                </a:solidFill>
                <a:effectLst/>
                <a:uLnTx/>
                <a:uFillTx/>
                <a:latin typeface="微軟正黑體" panose="020B0604030504040204" pitchFamily="34" charset="-120"/>
                <a:ea typeface="微軟正黑體" panose="020B0604030504040204" pitchFamily="34" charset="-120"/>
                <a:cs typeface="+mn-cs"/>
                <a:sym typeface="Encode Sans Semi Condensed"/>
              </a:rPr>
              <a:t>，是否可依此原則直接執行，各縣市對此解釋不同多半從嚴</a:t>
            </a:r>
            <a:r>
              <a:rPr kumimoji="0" lang="en-US" altLang="zh-TW" sz="2000" b="1" i="0" u="none" strike="noStrike" kern="1200" cap="none" spc="0" normalizeH="0" baseline="0" noProof="0" dirty="0">
                <a:ln>
                  <a:noFill/>
                </a:ln>
                <a:solidFill>
                  <a:srgbClr val="192E40"/>
                </a:solidFill>
                <a:effectLst/>
                <a:uLnTx/>
                <a:uFillTx/>
                <a:latin typeface="微軟正黑體" panose="020B0604030504040204" pitchFamily="34" charset="-120"/>
                <a:ea typeface="微軟正黑體" panose="020B0604030504040204" pitchFamily="34" charset="-120"/>
                <a:cs typeface="+mn-cs"/>
                <a:sym typeface="Encode Sans Semi Condensed"/>
              </a:rPr>
              <a:t>(</a:t>
            </a:r>
            <a:r>
              <a:rPr kumimoji="0" lang="zh-TW" altLang="en-US" sz="2000" b="1" i="0" u="none" strike="noStrike" kern="1200" cap="none" spc="0" normalizeH="0" baseline="0" noProof="0" dirty="0">
                <a:ln>
                  <a:noFill/>
                </a:ln>
                <a:solidFill>
                  <a:srgbClr val="192E40"/>
                </a:solidFill>
                <a:effectLst/>
                <a:uLnTx/>
                <a:uFillTx/>
                <a:latin typeface="微軟正黑體" panose="020B0604030504040204" pitchFamily="34" charset="-120"/>
                <a:ea typeface="微軟正黑體" panose="020B0604030504040204" pitchFamily="34" charset="-120"/>
                <a:cs typeface="+mn-cs"/>
                <a:sym typeface="Encode Sans Semi Condensed"/>
              </a:rPr>
              <a:t>也就是</a:t>
            </a:r>
            <a:r>
              <a:rPr kumimoji="0" lang="en-US" altLang="zh-TW" sz="2000" b="1" i="0" u="none" strike="noStrike" kern="1200" cap="none" spc="0" normalizeH="0" baseline="0" noProof="0" dirty="0">
                <a:ln>
                  <a:noFill/>
                </a:ln>
                <a:solidFill>
                  <a:srgbClr val="192E40"/>
                </a:solidFill>
                <a:effectLst/>
                <a:uLnTx/>
                <a:uFillTx/>
                <a:latin typeface="微軟正黑體" panose="020B0604030504040204" pitchFamily="34" charset="-120"/>
                <a:ea typeface="微軟正黑體" panose="020B0604030504040204" pitchFamily="34" charset="-120"/>
                <a:cs typeface="+mn-cs"/>
                <a:sym typeface="Encode Sans Semi Condensed"/>
              </a:rPr>
              <a:t>15CM</a:t>
            </a:r>
            <a:r>
              <a:rPr kumimoji="0" lang="zh-TW" altLang="en-US" sz="2000" b="1" i="0" u="none" strike="noStrike" kern="1200" cap="none" spc="0" normalizeH="0" baseline="0" noProof="0" dirty="0">
                <a:ln>
                  <a:noFill/>
                </a:ln>
                <a:solidFill>
                  <a:srgbClr val="192E40"/>
                </a:solidFill>
                <a:effectLst/>
                <a:uLnTx/>
                <a:uFillTx/>
                <a:latin typeface="微軟正黑體" panose="020B0604030504040204" pitchFamily="34" charset="-120"/>
                <a:ea typeface="微軟正黑體" panose="020B0604030504040204" pitchFamily="34" charset="-120"/>
                <a:cs typeface="+mn-cs"/>
                <a:sym typeface="Encode Sans Semi Condensed"/>
              </a:rPr>
              <a:t>以下</a:t>
            </a:r>
            <a:r>
              <a:rPr kumimoji="0" lang="en-US" altLang="zh-TW" sz="2000" b="1" i="0" u="none" strike="noStrike" kern="1200" cap="none" spc="0" normalizeH="0" baseline="0" noProof="0" dirty="0">
                <a:ln>
                  <a:noFill/>
                </a:ln>
                <a:solidFill>
                  <a:srgbClr val="192E40"/>
                </a:solidFill>
                <a:effectLst/>
                <a:uLnTx/>
                <a:uFillTx/>
                <a:latin typeface="微軟正黑體" panose="020B0604030504040204" pitchFamily="34" charset="-120"/>
                <a:ea typeface="微軟正黑體" panose="020B0604030504040204" pitchFamily="34" charset="-120"/>
                <a:cs typeface="+mn-cs"/>
                <a:sym typeface="Encode Sans Semi Condensed"/>
              </a:rPr>
              <a:t>80cm</a:t>
            </a:r>
            <a:r>
              <a:rPr kumimoji="0" lang="zh-TW" altLang="en-US" sz="2000" b="1" i="0" u="none" strike="noStrike" kern="1200" cap="none" spc="0" normalizeH="0" baseline="0" noProof="0" dirty="0">
                <a:ln>
                  <a:noFill/>
                </a:ln>
                <a:solidFill>
                  <a:srgbClr val="192E40"/>
                </a:solidFill>
                <a:effectLst/>
                <a:uLnTx/>
                <a:uFillTx/>
                <a:latin typeface="微軟正黑體" panose="020B0604030504040204" pitchFamily="34" charset="-120"/>
                <a:ea typeface="微軟正黑體" panose="020B0604030504040204" pitchFamily="34" charset="-120"/>
                <a:cs typeface="+mn-cs"/>
                <a:sym typeface="Encode Sans Semi Condensed"/>
              </a:rPr>
              <a:t>以上仍為直條不得鏤空踩踏，高雄原則為踩踏面不得超過</a:t>
            </a:r>
            <a:r>
              <a:rPr kumimoji="0" lang="en-US" altLang="zh-TW" sz="2000" b="1" i="0" u="none" strike="noStrike" kern="1200" cap="none" spc="0" normalizeH="0" baseline="0" noProof="0" dirty="0">
                <a:ln>
                  <a:noFill/>
                </a:ln>
                <a:solidFill>
                  <a:srgbClr val="192E40"/>
                </a:solidFill>
                <a:effectLst/>
                <a:uLnTx/>
                <a:uFillTx/>
                <a:latin typeface="微軟正黑體" panose="020B0604030504040204" pitchFamily="34" charset="-120"/>
                <a:ea typeface="微軟正黑體" panose="020B0604030504040204" pitchFamily="34" charset="-120"/>
                <a:cs typeface="+mn-cs"/>
                <a:sym typeface="Encode Sans Semi Condensed"/>
              </a:rPr>
              <a:t>6CM)</a:t>
            </a:r>
            <a:r>
              <a:rPr kumimoji="0" lang="zh-TW" altLang="en-US" sz="2000" b="1" i="0" u="none" strike="noStrike" kern="1200" cap="none" spc="0" normalizeH="0" baseline="0" noProof="0" dirty="0">
                <a:ln>
                  <a:noFill/>
                </a:ln>
                <a:solidFill>
                  <a:srgbClr val="192E40"/>
                </a:solidFill>
                <a:effectLst/>
                <a:uLnTx/>
                <a:uFillTx/>
                <a:latin typeface="微軟正黑體" panose="020B0604030504040204" pitchFamily="34" charset="-120"/>
                <a:ea typeface="微軟正黑體" panose="020B0604030504040204" pitchFamily="34" charset="-120"/>
                <a:cs typeface="+mn-cs"/>
                <a:sym typeface="Encode Sans Semi Condensed"/>
              </a:rPr>
              <a:t>，是否在現行執行可以</a:t>
            </a:r>
            <a:r>
              <a:rPr kumimoji="0" lang="zh-TW" altLang="en-US" sz="20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sym typeface="Encode Sans Semi Condensed"/>
              </a:rPr>
              <a:t>行政指導優先於法條</a:t>
            </a:r>
            <a:r>
              <a:rPr kumimoji="0" lang="zh-TW" altLang="en-US" sz="2000" b="1" i="0" u="none" strike="noStrike" kern="1200" cap="none" spc="0" normalizeH="0" baseline="0" noProof="0" dirty="0">
                <a:ln>
                  <a:noFill/>
                </a:ln>
                <a:solidFill>
                  <a:srgbClr val="192E40"/>
                </a:solidFill>
                <a:effectLst/>
                <a:uLnTx/>
                <a:uFillTx/>
                <a:latin typeface="微軟正黑體" panose="020B0604030504040204" pitchFamily="34" charset="-120"/>
                <a:ea typeface="微軟正黑體" panose="020B0604030504040204" pitchFamily="34" charset="-120"/>
                <a:cs typeface="+mn-cs"/>
                <a:sym typeface="Encode Sans Semi Condensed"/>
              </a:rPr>
              <a:t>，或者這算補充解釋得直接執行</a:t>
            </a:r>
            <a:r>
              <a:rPr kumimoji="0" lang="en-US" altLang="zh-TW" sz="2000" b="1" i="0" u="none" strike="noStrike" kern="1200" cap="none" spc="0" normalizeH="0" baseline="0" noProof="0" dirty="0">
                <a:ln>
                  <a:noFill/>
                </a:ln>
                <a:solidFill>
                  <a:srgbClr val="192E40"/>
                </a:solidFill>
                <a:effectLst/>
                <a:uLnTx/>
                <a:uFillTx/>
                <a:latin typeface="微軟正黑體" panose="020B0604030504040204" pitchFamily="34" charset="-120"/>
                <a:ea typeface="微軟正黑體" panose="020B0604030504040204" pitchFamily="34" charset="-120"/>
                <a:cs typeface="+mn-cs"/>
                <a:sym typeface="Encode Sans Semi Condensed"/>
              </a:rPr>
              <a:t>?</a:t>
            </a:r>
            <a:r>
              <a:rPr kumimoji="0" lang="zh-TW" altLang="en-US" sz="2000" b="1" i="0" u="none" strike="noStrike" kern="1200" cap="none" spc="0" normalizeH="0" baseline="0" noProof="0" dirty="0">
                <a:ln>
                  <a:noFill/>
                </a:ln>
                <a:solidFill>
                  <a:srgbClr val="192E40"/>
                </a:solidFill>
                <a:effectLst/>
                <a:uLnTx/>
                <a:uFillTx/>
                <a:latin typeface="微軟正黑體" panose="020B0604030504040204" pitchFamily="34" charset="-120"/>
                <a:ea typeface="微軟正黑體" panose="020B0604030504040204" pitchFamily="34" charset="-120"/>
                <a:cs typeface="+mn-cs"/>
                <a:sym typeface="Encode Sans Semi Condensed"/>
              </a:rPr>
              <a:t>未來是否會修法</a:t>
            </a:r>
            <a:r>
              <a:rPr kumimoji="0" lang="en-US" altLang="zh-TW" sz="2000" b="1" i="0" u="none" strike="noStrike" kern="1200" cap="none" spc="0" normalizeH="0" baseline="0" noProof="0" dirty="0">
                <a:ln>
                  <a:noFill/>
                </a:ln>
                <a:solidFill>
                  <a:srgbClr val="192E40"/>
                </a:solidFill>
                <a:effectLst/>
                <a:uLnTx/>
                <a:uFillTx/>
                <a:latin typeface="微軟正黑體" panose="020B0604030504040204" pitchFamily="34" charset="-120"/>
                <a:ea typeface="微軟正黑體" panose="020B0604030504040204" pitchFamily="34" charset="-120"/>
                <a:cs typeface="+mn-cs"/>
                <a:sym typeface="Encode Sans Semi Condensed"/>
              </a:rPr>
              <a:t>?</a:t>
            </a:r>
            <a:endParaRPr kumimoji="0" lang="en-US" altLang="zh-TW" sz="2000" b="1" i="0" u="none" strike="noStrike" kern="1200" cap="none" spc="0" normalizeH="0" baseline="0" noProof="0" dirty="0">
              <a:ln>
                <a:noFill/>
              </a:ln>
              <a:solidFill>
                <a:srgbClr val="192E40"/>
              </a:solidFill>
              <a:effectLst/>
              <a:uLnTx/>
              <a:uFillTx/>
              <a:latin typeface="Encode Sans Semi Condensed"/>
              <a:ea typeface="新細明體" panose="02020500000000000000" pitchFamily="18" charset="-120"/>
              <a:cs typeface="+mn-cs"/>
              <a:sym typeface="Encode Sans Semi Condensed"/>
            </a:endParaRPr>
          </a:p>
          <a:p>
            <a:pPr marL="0" marR="0" lvl="0" indent="0" algn="l" defTabSz="914400" rtl="0" eaLnBrk="1" fontAlgn="auto" latinLnBrk="0" hangingPunct="1">
              <a:lnSpc>
                <a:spcPts val="24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192E40"/>
                </a:solidFill>
                <a:effectLst/>
                <a:uLnTx/>
                <a:uFillTx/>
                <a:latin typeface="Arial"/>
                <a:ea typeface="新細明體" panose="02020500000000000000" pitchFamily="18" charset="-120"/>
                <a:cs typeface="+mn-cs"/>
              </a:rPr>
              <a:t>A</a:t>
            </a:r>
            <a:r>
              <a:rPr kumimoji="0" lang="zh-TW" altLang="en-US" sz="1800" b="0" i="0" u="none" strike="noStrike" kern="1200" cap="none" spc="0" normalizeH="0" baseline="0" noProof="0" dirty="0">
                <a:ln>
                  <a:noFill/>
                </a:ln>
                <a:solidFill>
                  <a:srgbClr val="192E40"/>
                </a:solidFill>
                <a:effectLst/>
                <a:uLnTx/>
                <a:uFillTx/>
                <a:latin typeface="Arial"/>
                <a:ea typeface="新細明體" panose="02020500000000000000" pitchFamily="18" charset="-120"/>
                <a:cs typeface="+mn-cs"/>
              </a:rPr>
              <a:t>：</a:t>
            </a:r>
          </a:p>
          <a:p>
            <a:pPr marL="0" marR="0" lvl="0" indent="0" algn="l" defTabSz="914400" rtl="0" eaLnBrk="1" fontAlgn="auto" latinLnBrk="0" hangingPunct="1">
              <a:lnSpc>
                <a:spcPts val="24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192E40"/>
                </a:solidFill>
                <a:effectLst/>
                <a:uLnTx/>
                <a:uFillTx/>
                <a:latin typeface="微軟正黑體" panose="020B0604030504040204" pitchFamily="34" charset="-120"/>
                <a:ea typeface="微軟正黑體" panose="020B0604030504040204" pitchFamily="34" charset="-120"/>
                <a:cs typeface="+mn-cs"/>
              </a:rPr>
              <a:t>1.</a:t>
            </a:r>
            <a:r>
              <a:rPr kumimoji="0" lang="zh-TW" altLang="en-US" sz="1800" b="0" i="0" u="none" strike="noStrike" kern="1200" cap="none" spc="0" normalizeH="0" baseline="0" noProof="0" dirty="0">
                <a:ln>
                  <a:noFill/>
                </a:ln>
                <a:solidFill>
                  <a:srgbClr val="192E40"/>
                </a:solidFill>
                <a:effectLst/>
                <a:uLnTx/>
                <a:uFillTx/>
                <a:latin typeface="微軟正黑體" panose="020B0604030504040204" pitchFamily="34" charset="-120"/>
                <a:ea typeface="微軟正黑體" panose="020B0604030504040204" pitchFamily="34" charset="-120"/>
                <a:cs typeface="+mn-cs"/>
              </a:rPr>
              <a:t>以前只靠技規</a:t>
            </a:r>
            <a:r>
              <a:rPr kumimoji="0" lang="en-US" altLang="zh-TW" sz="1800" b="0" i="0" u="none" strike="noStrike" kern="1200" cap="none" spc="0" normalizeH="0" baseline="0" noProof="0" dirty="0">
                <a:ln>
                  <a:noFill/>
                </a:ln>
                <a:solidFill>
                  <a:srgbClr val="192E40"/>
                </a:solidFill>
                <a:effectLst/>
                <a:uLnTx/>
                <a:uFillTx/>
                <a:latin typeface="微軟正黑體" panose="020B0604030504040204" pitchFamily="34" charset="-120"/>
                <a:ea typeface="微軟正黑體" panose="020B0604030504040204" pitchFamily="34" charset="-120"/>
                <a:cs typeface="+mn-cs"/>
              </a:rPr>
              <a:t>38</a:t>
            </a:r>
            <a:r>
              <a:rPr kumimoji="0" lang="zh-TW" altLang="en-US" sz="1800" b="0" i="0" u="none" strike="noStrike" kern="1200" cap="none" spc="0" normalizeH="0" baseline="0" noProof="0" dirty="0">
                <a:ln>
                  <a:noFill/>
                </a:ln>
                <a:solidFill>
                  <a:srgbClr val="192E40"/>
                </a:solidFill>
                <a:effectLst/>
                <a:uLnTx/>
                <a:uFillTx/>
                <a:latin typeface="微軟正黑體" panose="020B0604030504040204" pitchFamily="34" charset="-120"/>
                <a:ea typeface="微軟正黑體" panose="020B0604030504040204" pitchFamily="34" charset="-120"/>
                <a:cs typeface="+mn-cs"/>
              </a:rPr>
              <a:t>條簡單條文，確實只透過專業簽證，除不易統一執行標準外，亦徒增溝通成本。如今營建署花費心思訂出設計原則，當然希望主管建築機關及設計建築師均能充分採用，</a:t>
            </a:r>
            <a:r>
              <a:rPr kumimoji="0" lang="zh-TW" altLang="en-US" sz="1800" b="0"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降低行政溝通成本</a:t>
            </a:r>
            <a:r>
              <a:rPr kumimoji="0" lang="zh-TW" altLang="en-US" sz="1800" b="0" i="0" u="none" strike="noStrike" kern="1200" cap="none" spc="0" normalizeH="0" baseline="0" noProof="0" dirty="0">
                <a:ln>
                  <a:noFill/>
                </a:ln>
                <a:solidFill>
                  <a:srgbClr val="192E40"/>
                </a:solidFill>
                <a:effectLst/>
                <a:uLnTx/>
                <a:uFillTx/>
                <a:latin typeface="微軟正黑體" panose="020B0604030504040204" pitchFamily="34" charset="-120"/>
                <a:ea typeface="微軟正黑體" panose="020B0604030504040204" pitchFamily="34" charset="-120"/>
                <a:cs typeface="+mn-cs"/>
              </a:rPr>
              <a:t>，維護公共安全。</a:t>
            </a:r>
          </a:p>
          <a:p>
            <a:pPr marL="0" marR="0" lvl="0" indent="0" algn="l" defTabSz="914400" rtl="0" eaLnBrk="1" fontAlgn="auto" latinLnBrk="0" hangingPunct="1">
              <a:lnSpc>
                <a:spcPts val="24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192E40"/>
                </a:solidFill>
                <a:effectLst/>
                <a:uLnTx/>
                <a:uFillTx/>
                <a:latin typeface="微軟正黑體" panose="020B0604030504040204" pitchFamily="34" charset="-120"/>
                <a:ea typeface="微軟正黑體" panose="020B0604030504040204" pitchFamily="34" charset="-120"/>
                <a:cs typeface="+mn-cs"/>
              </a:rPr>
              <a:t>2.</a:t>
            </a:r>
            <a:r>
              <a:rPr kumimoji="0" lang="zh-TW" altLang="en-US" sz="1800" b="0" i="0" u="none" strike="noStrike" kern="1200" cap="none" spc="0" normalizeH="0" baseline="0" noProof="0" dirty="0">
                <a:ln>
                  <a:noFill/>
                </a:ln>
                <a:solidFill>
                  <a:srgbClr val="192E40"/>
                </a:solidFill>
                <a:effectLst/>
                <a:uLnTx/>
                <a:uFillTx/>
                <a:latin typeface="微軟正黑體" panose="020B0604030504040204" pitchFamily="34" charset="-120"/>
                <a:ea typeface="微軟正黑體" panose="020B0604030504040204" pitchFamily="34" charset="-120"/>
                <a:cs typeface="+mn-cs"/>
              </a:rPr>
              <a:t>但其屬於</a:t>
            </a:r>
            <a:r>
              <a:rPr kumimoji="0" lang="zh-TW" altLang="en-US" sz="1800" b="0"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行政指導</a:t>
            </a:r>
            <a:r>
              <a:rPr kumimoji="0" lang="zh-TW" altLang="en-US" sz="1800" b="0" i="0" u="none" strike="noStrike" kern="1200" cap="none" spc="0" normalizeH="0" baseline="0" noProof="0" dirty="0">
                <a:ln>
                  <a:noFill/>
                </a:ln>
                <a:solidFill>
                  <a:srgbClr val="192E40"/>
                </a:solidFill>
                <a:effectLst/>
                <a:uLnTx/>
                <a:uFillTx/>
                <a:latin typeface="微軟正黑體" panose="020B0604030504040204" pitchFamily="34" charset="-120"/>
                <a:ea typeface="微軟正黑體" panose="020B0604030504040204" pitchFamily="34" charset="-120"/>
                <a:cs typeface="+mn-cs"/>
              </a:rPr>
              <a:t>屬性，</a:t>
            </a:r>
            <a:r>
              <a:rPr kumimoji="0" lang="zh-TW" altLang="en-US" sz="1800" b="0"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並非補充函釋</a:t>
            </a:r>
            <a:r>
              <a:rPr kumimoji="0" lang="zh-TW" altLang="en-US" sz="1800" b="0" i="0" u="none" strike="noStrike" kern="1200" cap="none" spc="0" normalizeH="0" baseline="0" noProof="0" dirty="0">
                <a:ln>
                  <a:noFill/>
                </a:ln>
                <a:solidFill>
                  <a:srgbClr val="192E40"/>
                </a:solidFill>
                <a:effectLst/>
                <a:uLnTx/>
                <a:uFillTx/>
                <a:latin typeface="微軟正黑體" panose="020B0604030504040204" pitchFamily="34" charset="-120"/>
                <a:ea typeface="微軟正黑體" panose="020B0604030504040204" pitchFamily="34" charset="-120"/>
                <a:cs typeface="+mn-cs"/>
              </a:rPr>
              <a:t>性質，亦非優於法條，如地方主管建築機關</a:t>
            </a:r>
            <a:r>
              <a:rPr kumimoji="0" lang="zh-TW" altLang="en-US" sz="1800" b="0"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已另訂有執行機制</a:t>
            </a:r>
            <a:r>
              <a:rPr kumimoji="0" lang="zh-TW" altLang="en-US" sz="1800" b="0" i="0" u="none" strike="noStrike" kern="1200" cap="none" spc="0" normalizeH="0" baseline="0" noProof="0" dirty="0">
                <a:ln>
                  <a:noFill/>
                </a:ln>
                <a:solidFill>
                  <a:srgbClr val="192E40"/>
                </a:solidFill>
                <a:effectLst/>
                <a:uLnTx/>
                <a:uFillTx/>
                <a:latin typeface="微軟正黑體" panose="020B0604030504040204" pitchFamily="34" charset="-120"/>
                <a:ea typeface="微軟正黑體" panose="020B0604030504040204" pitchFamily="34" charset="-120"/>
                <a:cs typeface="+mn-cs"/>
              </a:rPr>
              <a:t>，內政部自當基於自治權限及行政程序法之規定，予以尊重。</a:t>
            </a:r>
          </a:p>
          <a:p>
            <a:pPr marL="0" marR="0" lvl="0" indent="0" algn="l" defTabSz="914400" rtl="0" eaLnBrk="1" fontAlgn="auto" latinLnBrk="0" hangingPunct="1">
              <a:lnSpc>
                <a:spcPts val="26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srgbClr val="192E40"/>
                </a:solidFill>
                <a:effectLst/>
                <a:uLnTx/>
                <a:uFillTx/>
                <a:latin typeface="微軟正黑體" panose="020B0604030504040204" pitchFamily="34" charset="-120"/>
                <a:ea typeface="微軟正黑體" panose="020B0604030504040204" pitchFamily="34" charset="-120"/>
                <a:cs typeface="+mn-cs"/>
              </a:rPr>
              <a:t>Q2.</a:t>
            </a:r>
            <a:r>
              <a:rPr kumimoji="0" lang="zh-TW" altLang="en-US" sz="2000" b="1" i="0" u="none" strike="noStrike" kern="1200" cap="none" spc="0" normalizeH="0" baseline="0" noProof="0" dirty="0">
                <a:ln>
                  <a:noFill/>
                </a:ln>
                <a:solidFill>
                  <a:srgbClr val="192E40"/>
                </a:solidFill>
                <a:effectLst/>
                <a:uLnTx/>
                <a:uFillTx/>
                <a:latin typeface="微軟正黑體" panose="020B0604030504040204" pitchFamily="34" charset="-120"/>
                <a:ea typeface="微軟正黑體" panose="020B0604030504040204" pitchFamily="34" charset="-120"/>
                <a:cs typeface="+mn-cs"/>
              </a:rPr>
              <a:t>圖例四間隔距離小至無法踩踏者，是否目前有定義</a:t>
            </a:r>
            <a:r>
              <a:rPr kumimoji="0" lang="en-US" altLang="zh-TW" sz="2000" b="1" i="0" u="none" strike="noStrike" kern="1200" cap="none" spc="0" normalizeH="0" baseline="0" noProof="0" dirty="0">
                <a:ln>
                  <a:noFill/>
                </a:ln>
                <a:solidFill>
                  <a:srgbClr val="192E40"/>
                </a:solidFill>
                <a:effectLst/>
                <a:uLnTx/>
                <a:uFillTx/>
                <a:latin typeface="微軟正黑體" panose="020B0604030504040204" pitchFamily="34" charset="-120"/>
                <a:ea typeface="微軟正黑體" panose="020B0604030504040204" pitchFamily="34" charset="-12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srgbClr val="192E40"/>
              </a:solidFill>
              <a:effectLst/>
              <a:uLnTx/>
              <a:uFillTx/>
              <a:latin typeface="Arial"/>
              <a:ea typeface="新細明體" panose="02020500000000000000" pitchFamily="18" charset="-120"/>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192E40"/>
                </a:solidFill>
                <a:effectLst/>
                <a:uLnTx/>
                <a:uFillTx/>
                <a:latin typeface="微軟正黑體" panose="020B0604030504040204" pitchFamily="34" charset="-120"/>
                <a:ea typeface="微軟正黑體" panose="020B0604030504040204" pitchFamily="34" charset="-120"/>
                <a:cs typeface="+mn-cs"/>
              </a:rPr>
              <a:t>A</a:t>
            </a:r>
            <a:r>
              <a:rPr kumimoji="0" lang="zh-TW" altLang="en-US" sz="1800" b="0" i="0" u="none" strike="noStrike" kern="1200" cap="none" spc="0" normalizeH="0" baseline="0" noProof="0" dirty="0">
                <a:ln>
                  <a:noFill/>
                </a:ln>
                <a:solidFill>
                  <a:srgbClr val="192E40"/>
                </a:solidFill>
                <a:effectLst/>
                <a:uLnTx/>
                <a:uFillTx/>
                <a:latin typeface="微軟正黑體" panose="020B0604030504040204" pitchFamily="34" charset="-120"/>
                <a:ea typeface="微軟正黑體" panose="020B0604030504040204" pitchFamily="34" charset="-120"/>
                <a:cs typeface="+mn-cs"/>
              </a:rPr>
              <a:t>：此部分係取自現行條文的立法精神。現行條文係「前項欄桿不得設有直徑十公分物體穿越之鏤空或可供攀爬之水平橫條。」既然其</a:t>
            </a:r>
            <a:r>
              <a:rPr kumimoji="0" lang="zh-TW" altLang="en-US" sz="1800" b="0"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間隙小到無法踩踏</a:t>
            </a:r>
            <a:r>
              <a:rPr kumimoji="0" lang="zh-TW" altLang="en-US" sz="1800" b="0" i="0" u="none" strike="noStrike" kern="1200" cap="none" spc="0" normalizeH="0" baseline="0" noProof="0" dirty="0">
                <a:ln>
                  <a:noFill/>
                </a:ln>
                <a:solidFill>
                  <a:srgbClr val="192E40"/>
                </a:solidFill>
                <a:effectLst/>
                <a:uLnTx/>
                <a:uFillTx/>
                <a:latin typeface="微軟正黑體" panose="020B0604030504040204" pitchFamily="34" charset="-120"/>
                <a:ea typeface="微軟正黑體" panose="020B0604030504040204" pitchFamily="34" charset="-120"/>
                <a:cs typeface="+mn-cs"/>
              </a:rPr>
              <a:t>，經過討論認為應屬合法可行之設計，如果符合圖示例舉樣態，自符合條文之立法意旨。惟各種設計態樣不同，尚難有統一定義。</a:t>
            </a:r>
          </a:p>
        </p:txBody>
      </p:sp>
      <p:sp>
        <p:nvSpPr>
          <p:cNvPr id="23" name="矩形 22">
            <a:extLst>
              <a:ext uri="{FF2B5EF4-FFF2-40B4-BE49-F238E27FC236}">
                <a16:creationId xmlns:a16="http://schemas.microsoft.com/office/drawing/2014/main" id="{8AD50B67-3136-0652-5669-A84A515BF756}"/>
              </a:ext>
            </a:extLst>
          </p:cNvPr>
          <p:cNvSpPr/>
          <p:nvPr/>
        </p:nvSpPr>
        <p:spPr>
          <a:xfrm>
            <a:off x="169590" y="1447276"/>
            <a:ext cx="579347" cy="42473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3000" b="1" i="0" u="none" strike="noStrike" kern="1200" cap="none" spc="0" normalizeH="0" baseline="0" noProof="0" dirty="0">
                <a:ln>
                  <a:noFill/>
                </a:ln>
                <a:solidFill>
                  <a:srgbClr val="FFC479"/>
                </a:solidFill>
                <a:effectLst/>
                <a:uLnTx/>
                <a:uFillTx/>
                <a:latin typeface="微軟正黑體" panose="020B0604030504040204" pitchFamily="34" charset="-120"/>
                <a:ea typeface="微軟正黑體" panose="020B0604030504040204" pitchFamily="34" charset="-120"/>
                <a:cs typeface="Encode Sans Semi Condensed"/>
                <a:sym typeface="Encode Sans Semi Condensed"/>
              </a:rPr>
              <a:t>建築物欄杆設計原則</a:t>
            </a:r>
            <a:endParaRPr kumimoji="0" lang="zh-TW" altLang="en-US" sz="3000" b="1" i="0" u="none" strike="noStrike" kern="1200" cap="none" spc="0" normalizeH="0" baseline="0" noProof="0" dirty="0">
              <a:ln>
                <a:noFill/>
              </a:ln>
              <a:solidFill>
                <a:srgbClr val="FFC479"/>
              </a:solidFill>
              <a:effectLst/>
              <a:uLnTx/>
              <a:uFillTx/>
              <a:latin typeface="微軟正黑體" panose="020B0604030504040204" pitchFamily="34" charset="-120"/>
              <a:ea typeface="微軟正黑體" panose="020B0604030504040204" pitchFamily="34" charset="-120"/>
              <a:cs typeface="Encode Sans Semi Condensed"/>
              <a:sym typeface="Encode Sans Semi Condensed"/>
            </a:endParaRPr>
          </a:p>
        </p:txBody>
      </p:sp>
      <p:sp>
        <p:nvSpPr>
          <p:cNvPr id="25" name="矩形 24">
            <a:extLst>
              <a:ext uri="{FF2B5EF4-FFF2-40B4-BE49-F238E27FC236}">
                <a16:creationId xmlns:a16="http://schemas.microsoft.com/office/drawing/2014/main" id="{E7693B39-69D0-8B94-48DD-F80FE9054A4C}"/>
              </a:ext>
            </a:extLst>
          </p:cNvPr>
          <p:cNvSpPr/>
          <p:nvPr/>
        </p:nvSpPr>
        <p:spPr>
          <a:xfrm>
            <a:off x="748937" y="1447276"/>
            <a:ext cx="579347"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FFC479"/>
                </a:solidFill>
                <a:effectLst/>
                <a:uLnTx/>
                <a:uFillTx/>
                <a:latin typeface="微軟正黑體" panose="020B0604030504040204" pitchFamily="34" charset="-120"/>
                <a:ea typeface="微軟正黑體" panose="020B0604030504040204" pitchFamily="34" charset="-120"/>
                <a:cs typeface="Encode Sans Semi Condensed"/>
                <a:sym typeface="Encode Sans Semi Condensed"/>
              </a:rPr>
              <a:t>答客問</a:t>
            </a:r>
          </a:p>
        </p:txBody>
      </p:sp>
    </p:spTree>
    <p:extLst>
      <p:ext uri="{BB962C8B-B14F-4D97-AF65-F5344CB8AC3E}">
        <p14:creationId xmlns:p14="http://schemas.microsoft.com/office/powerpoint/2010/main" val="3841927426"/>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95B5A413-2EE7-2421-E8A2-9D9755BC7A13}"/>
              </a:ext>
            </a:extLst>
          </p:cNvPr>
          <p:cNvSpPr>
            <a:spLocks noGrp="1"/>
          </p:cNvSpPr>
          <p:nvPr>
            <p:ph type="dt" sz="half" idx="10"/>
          </p:nvPr>
        </p:nvSpPr>
        <p:spPr/>
        <p:txBody>
          <a:bodyPr/>
          <a:lstStyle/>
          <a:p>
            <a:fld id="{8C781BAF-B33D-4E42-B07C-E424CAF46687}" type="datetime1">
              <a:rPr lang="zh-TW" altLang="en-US" smtClean="0"/>
              <a:t>2022/11/30</a:t>
            </a:fld>
            <a:endParaRPr lang="zh-TW" altLang="en-US"/>
          </a:p>
        </p:txBody>
      </p:sp>
      <p:sp>
        <p:nvSpPr>
          <p:cNvPr id="4" name="投影片編號版面配置區 3">
            <a:extLst>
              <a:ext uri="{FF2B5EF4-FFF2-40B4-BE49-F238E27FC236}">
                <a16:creationId xmlns:a16="http://schemas.microsoft.com/office/drawing/2014/main" id="{B27DACD9-23BA-93B9-1765-67C48CCB3609}"/>
              </a:ext>
            </a:extLst>
          </p:cNvPr>
          <p:cNvSpPr>
            <a:spLocks noGrp="1"/>
          </p:cNvSpPr>
          <p:nvPr>
            <p:ph type="sldNum" sz="quarter" idx="12"/>
          </p:nvPr>
        </p:nvSpPr>
        <p:spPr/>
        <p:txBody>
          <a:bodyPr/>
          <a:lstStyle/>
          <a:p>
            <a:fld id="{D122B0B9-7B5A-4E7C-B90D-A0EA07B70D84}" type="slidenum">
              <a:rPr lang="zh-TW" altLang="en-US" smtClean="0"/>
              <a:pPr/>
              <a:t>35</a:t>
            </a:fld>
            <a:endParaRPr lang="zh-TW" altLang="en-US"/>
          </a:p>
        </p:txBody>
      </p:sp>
      <p:sp>
        <p:nvSpPr>
          <p:cNvPr id="5" name="文字方塊 4">
            <a:extLst>
              <a:ext uri="{FF2B5EF4-FFF2-40B4-BE49-F238E27FC236}">
                <a16:creationId xmlns:a16="http://schemas.microsoft.com/office/drawing/2014/main" id="{97696C25-6D85-129C-EBE7-FED1658B7600}"/>
              </a:ext>
            </a:extLst>
          </p:cNvPr>
          <p:cNvSpPr txBox="1"/>
          <p:nvPr/>
        </p:nvSpPr>
        <p:spPr>
          <a:xfrm>
            <a:off x="-7951" y="1222839"/>
            <a:ext cx="3136539" cy="640753"/>
          </a:xfrm>
          <a:prstGeom prst="rect">
            <a:avLst/>
          </a:prstGeom>
          <a:solidFill>
            <a:schemeClr val="bg2">
              <a:alpha val="69804"/>
            </a:schemeClr>
          </a:solidFill>
        </p:spPr>
        <p:txBody>
          <a:bodyPr wrap="square">
            <a:spAutoFit/>
          </a:bodyPr>
          <a:lstStyle>
            <a:defPPr>
              <a:defRPr lang="zh-TW"/>
            </a:defPPr>
            <a:lvl1pPr algn="ctr" defTabSz="914309">
              <a:lnSpc>
                <a:spcPts val="4600"/>
              </a:lnSpc>
              <a:defRPr kumimoji="1" sz="320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algn="l"/>
            <a:r>
              <a:rPr lang="zh-TW" altLang="en-US" sz="2800" b="1" dirty="0">
                <a:solidFill>
                  <a:schemeClr val="bg1"/>
                </a:solidFill>
              </a:rPr>
              <a:t>近年已新增修</a:t>
            </a:r>
          </a:p>
        </p:txBody>
      </p:sp>
      <p:sp>
        <p:nvSpPr>
          <p:cNvPr id="6" name="矩形 5">
            <a:extLst>
              <a:ext uri="{FF2B5EF4-FFF2-40B4-BE49-F238E27FC236}">
                <a16:creationId xmlns:a16="http://schemas.microsoft.com/office/drawing/2014/main" id="{76428E2C-8CED-6F07-85FF-70152BD05E91}"/>
              </a:ext>
            </a:extLst>
          </p:cNvPr>
          <p:cNvSpPr/>
          <p:nvPr/>
        </p:nvSpPr>
        <p:spPr>
          <a:xfrm>
            <a:off x="0" y="1918673"/>
            <a:ext cx="3136539" cy="617220"/>
          </a:xfrm>
          <a:prstGeom prst="rect">
            <a:avLst/>
          </a:prstGeom>
          <a:solidFill>
            <a:schemeClr val="bg2"/>
          </a:solidFill>
          <a:ln>
            <a:solidFill>
              <a:schemeClr val="bg1"/>
            </a:solidFill>
          </a:ln>
        </p:spPr>
        <p:txBody>
          <a:bodyPr wrap="square">
            <a:spAutoFit/>
          </a:bodyPr>
          <a:lstStyle/>
          <a:p>
            <a:pPr algn="r" defTabSz="914309">
              <a:lnSpc>
                <a:spcPts val="4600"/>
              </a:lnSpc>
              <a:defRPr/>
            </a:pPr>
            <a:r>
              <a:rPr kumimoji="1" lang="zh-TW" altLang="en-US"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建築技術規則</a:t>
            </a:r>
            <a:endParaRPr kumimoji="1" lang="en-US" altLang="zh-TW"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0B0BD79C-1D4A-C358-BC6A-0C45DC2BF421}"/>
              </a:ext>
            </a:extLst>
          </p:cNvPr>
          <p:cNvSpPr txBox="1"/>
          <p:nvPr/>
        </p:nvSpPr>
        <p:spPr>
          <a:xfrm>
            <a:off x="-7952" y="2590974"/>
            <a:ext cx="3136539" cy="617220"/>
          </a:xfrm>
          <a:prstGeom prst="rect">
            <a:avLst/>
          </a:prstGeom>
          <a:solidFill>
            <a:schemeClr val="bg2"/>
          </a:solidFill>
          <a:ln>
            <a:noFill/>
          </a:ln>
        </p:spPr>
        <p:txBody>
          <a:bodyPr wrap="square">
            <a:spAutoFit/>
          </a:bodyPr>
          <a:lstStyle/>
          <a:p>
            <a:pPr algn="r" defTabSz="914309">
              <a:lnSpc>
                <a:spcPts val="4600"/>
              </a:lnSpc>
              <a:defRPr/>
            </a:pPr>
            <a:r>
              <a:rPr kumimoji="1" lang="zh-TW" altLang="en-US"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                他</a:t>
            </a:r>
            <a:endParaRPr kumimoji="1" lang="en-US" altLang="zh-TW"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 name="矩形 12">
            <a:extLst>
              <a:ext uri="{FF2B5EF4-FFF2-40B4-BE49-F238E27FC236}">
                <a16:creationId xmlns:a16="http://schemas.microsoft.com/office/drawing/2014/main" id="{DE67B676-25E9-6CD8-F62E-1756A8BB3AA5}"/>
              </a:ext>
            </a:extLst>
          </p:cNvPr>
          <p:cNvSpPr/>
          <p:nvPr/>
        </p:nvSpPr>
        <p:spPr>
          <a:xfrm>
            <a:off x="0" y="4599588"/>
            <a:ext cx="3136539" cy="617220"/>
          </a:xfrm>
          <a:prstGeom prst="rect">
            <a:avLst/>
          </a:prstGeom>
          <a:solidFill>
            <a:schemeClr val="bg2"/>
          </a:solidFill>
          <a:ln>
            <a:solidFill>
              <a:schemeClr val="bg1"/>
            </a:solidFill>
          </a:ln>
        </p:spPr>
        <p:txBody>
          <a:bodyPr wrap="square">
            <a:spAutoFit/>
          </a:bodyPr>
          <a:lstStyle/>
          <a:p>
            <a:pPr algn="r" defTabSz="914309">
              <a:lnSpc>
                <a:spcPts val="4600"/>
              </a:lnSpc>
            </a:pPr>
            <a:r>
              <a:rPr kumimoji="1" lang="zh-TW" altLang="en-US" sz="24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            他</a:t>
            </a:r>
            <a:endParaRPr kumimoji="1" lang="en-US" altLang="zh-TW"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文字方塊 2">
            <a:extLst>
              <a:ext uri="{FF2B5EF4-FFF2-40B4-BE49-F238E27FC236}">
                <a16:creationId xmlns:a16="http://schemas.microsoft.com/office/drawing/2014/main" id="{B8291E67-39BD-0D26-B59D-D0858BF7DED0}"/>
              </a:ext>
            </a:extLst>
          </p:cNvPr>
          <p:cNvSpPr txBox="1"/>
          <p:nvPr/>
        </p:nvSpPr>
        <p:spPr>
          <a:xfrm>
            <a:off x="0" y="2590974"/>
            <a:ext cx="3136539" cy="617220"/>
          </a:xfrm>
          <a:prstGeom prst="rect">
            <a:avLst/>
          </a:prstGeom>
          <a:solidFill>
            <a:schemeClr val="accent4">
              <a:lumMod val="20000"/>
              <a:lumOff val="80000"/>
            </a:schemeClr>
          </a:solidFill>
          <a:ln>
            <a:noFill/>
          </a:ln>
        </p:spPr>
        <p:txBody>
          <a:bodyPr wrap="square">
            <a:spAutoFit/>
          </a:bodyPr>
          <a:lstStyle/>
          <a:p>
            <a:pPr algn="r" defTabSz="914309">
              <a:lnSpc>
                <a:spcPts val="4600"/>
              </a:lnSpc>
              <a:defRPr/>
            </a:pPr>
            <a:r>
              <a:rPr kumimoji="1" lang="zh-TW" altLang="en-US" sz="24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                他</a:t>
            </a:r>
            <a:endParaRPr kumimoji="1" lang="en-US" altLang="zh-TW" sz="24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文字方塊 9">
            <a:extLst>
              <a:ext uri="{FF2B5EF4-FFF2-40B4-BE49-F238E27FC236}">
                <a16:creationId xmlns:a16="http://schemas.microsoft.com/office/drawing/2014/main" id="{735AF207-A85C-BEA2-95C1-3852F0DAA53D}"/>
              </a:ext>
            </a:extLst>
          </p:cNvPr>
          <p:cNvSpPr txBox="1"/>
          <p:nvPr/>
        </p:nvSpPr>
        <p:spPr>
          <a:xfrm>
            <a:off x="-7953" y="3263275"/>
            <a:ext cx="3136539" cy="617220"/>
          </a:xfrm>
          <a:prstGeom prst="rect">
            <a:avLst/>
          </a:prstGeom>
          <a:solidFill>
            <a:schemeClr val="bg2">
              <a:alpha val="69804"/>
            </a:schemeClr>
          </a:solidFill>
        </p:spPr>
        <p:txBody>
          <a:bodyPr wrap="square">
            <a:spAutoFit/>
          </a:bodyPr>
          <a:lstStyle>
            <a:defPPr>
              <a:defRPr lang="zh-TW"/>
            </a:defPPr>
            <a:lvl1pPr algn="ctr" defTabSz="914309">
              <a:lnSpc>
                <a:spcPts val="4600"/>
              </a:lnSpc>
              <a:defRPr kumimoji="1" sz="320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algn="l"/>
            <a:r>
              <a:rPr lang="zh-TW" altLang="en-US" sz="2800" b="1" dirty="0">
                <a:solidFill>
                  <a:schemeClr val="bg1"/>
                </a:solidFill>
              </a:rPr>
              <a:t>未來計畫增修</a:t>
            </a:r>
          </a:p>
        </p:txBody>
      </p:sp>
      <p:sp>
        <p:nvSpPr>
          <p:cNvPr id="8" name="文字方塊 7">
            <a:extLst>
              <a:ext uri="{FF2B5EF4-FFF2-40B4-BE49-F238E27FC236}">
                <a16:creationId xmlns:a16="http://schemas.microsoft.com/office/drawing/2014/main" id="{4068E3AC-1E88-E011-A73C-D3C575709EC5}"/>
              </a:ext>
            </a:extLst>
          </p:cNvPr>
          <p:cNvSpPr txBox="1"/>
          <p:nvPr/>
        </p:nvSpPr>
        <p:spPr>
          <a:xfrm>
            <a:off x="-7954" y="3265776"/>
            <a:ext cx="3136539" cy="617220"/>
          </a:xfrm>
          <a:prstGeom prst="rect">
            <a:avLst/>
          </a:prstGeom>
          <a:solidFill>
            <a:schemeClr val="bg1">
              <a:lumMod val="50000"/>
              <a:alpha val="69804"/>
            </a:schemeClr>
          </a:solidFill>
        </p:spPr>
        <p:txBody>
          <a:bodyPr wrap="square">
            <a:spAutoFit/>
          </a:bodyPr>
          <a:lstStyle>
            <a:defPPr>
              <a:defRPr lang="zh-TW"/>
            </a:defPPr>
            <a:lvl1pPr algn="ctr" defTabSz="914309">
              <a:lnSpc>
                <a:spcPts val="4600"/>
              </a:lnSpc>
              <a:defRPr kumimoji="1" sz="320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algn="l"/>
            <a:r>
              <a:rPr lang="zh-TW" altLang="en-US" sz="2800" b="1" dirty="0">
                <a:solidFill>
                  <a:schemeClr val="bg1"/>
                </a:solidFill>
              </a:rPr>
              <a:t>未來</a:t>
            </a:r>
            <a:r>
              <a:rPr lang="zh-TW" altLang="en-US" sz="2800" b="1" dirty="0">
                <a:solidFill>
                  <a:srgbClr val="FF0000"/>
                </a:solidFill>
              </a:rPr>
              <a:t>計畫</a:t>
            </a:r>
            <a:r>
              <a:rPr lang="zh-TW" altLang="en-US" sz="2800" b="1" dirty="0">
                <a:solidFill>
                  <a:schemeClr val="bg1"/>
                </a:solidFill>
              </a:rPr>
              <a:t>增修</a:t>
            </a:r>
          </a:p>
        </p:txBody>
      </p:sp>
      <p:sp>
        <p:nvSpPr>
          <p:cNvPr id="11" name="矩形 10">
            <a:extLst>
              <a:ext uri="{FF2B5EF4-FFF2-40B4-BE49-F238E27FC236}">
                <a16:creationId xmlns:a16="http://schemas.microsoft.com/office/drawing/2014/main" id="{EBC8F2CB-43B9-061B-6132-C1FC08C6E6BB}"/>
              </a:ext>
            </a:extLst>
          </p:cNvPr>
          <p:cNvSpPr/>
          <p:nvPr/>
        </p:nvSpPr>
        <p:spPr>
          <a:xfrm>
            <a:off x="-7955" y="3939299"/>
            <a:ext cx="3136539" cy="617220"/>
          </a:xfrm>
          <a:prstGeom prst="rect">
            <a:avLst/>
          </a:prstGeom>
          <a:solidFill>
            <a:schemeClr val="bg2"/>
          </a:solidFill>
          <a:ln>
            <a:solidFill>
              <a:schemeClr val="bg1"/>
            </a:solidFill>
          </a:ln>
        </p:spPr>
        <p:txBody>
          <a:bodyPr wrap="square">
            <a:spAutoFit/>
          </a:bodyPr>
          <a:lstStyle/>
          <a:p>
            <a:pPr algn="r" defTabSz="914309">
              <a:lnSpc>
                <a:spcPts val="4600"/>
              </a:lnSpc>
            </a:pPr>
            <a:r>
              <a:rPr kumimoji="1" lang="zh-TW" altLang="en-US"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規則 </a:t>
            </a:r>
            <a:r>
              <a:rPr kumimoji="1" lang="en-US" altLang="zh-TW"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規範</a:t>
            </a:r>
            <a:endParaRPr kumimoji="1" lang="en-US" altLang="zh-TW"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A81A3192-183F-400C-5F58-C09F77554641}"/>
              </a:ext>
            </a:extLst>
          </p:cNvPr>
          <p:cNvSpPr/>
          <p:nvPr/>
        </p:nvSpPr>
        <p:spPr>
          <a:xfrm>
            <a:off x="0" y="3930181"/>
            <a:ext cx="3136539" cy="617220"/>
          </a:xfrm>
          <a:prstGeom prst="rect">
            <a:avLst/>
          </a:prstGeom>
          <a:solidFill>
            <a:schemeClr val="accent2">
              <a:lumMod val="20000"/>
              <a:lumOff val="80000"/>
            </a:schemeClr>
          </a:solidFill>
          <a:ln>
            <a:solidFill>
              <a:schemeClr val="bg1"/>
            </a:solidFill>
          </a:ln>
        </p:spPr>
        <p:txBody>
          <a:bodyPr wrap="square">
            <a:spAutoFit/>
          </a:bodyPr>
          <a:lstStyle/>
          <a:p>
            <a:pPr algn="r" defTabSz="914309">
              <a:lnSpc>
                <a:spcPts val="4600"/>
              </a:lnSpc>
              <a:defRPr/>
            </a:pPr>
            <a:r>
              <a:rPr kumimoji="1" lang="zh-TW" altLang="en-US" sz="24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規則 </a:t>
            </a:r>
            <a:r>
              <a:rPr kumimoji="1" lang="en-US" altLang="zh-TW" sz="24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24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規範</a:t>
            </a:r>
            <a:endParaRPr kumimoji="1" lang="en-US" altLang="zh-TW" sz="24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2" name="矩形 11">
            <a:extLst>
              <a:ext uri="{FF2B5EF4-FFF2-40B4-BE49-F238E27FC236}">
                <a16:creationId xmlns:a16="http://schemas.microsoft.com/office/drawing/2014/main" id="{1CF19199-E149-4383-E0C9-59748EF2B7E5}"/>
              </a:ext>
            </a:extLst>
          </p:cNvPr>
          <p:cNvSpPr/>
          <p:nvPr/>
        </p:nvSpPr>
        <p:spPr>
          <a:xfrm>
            <a:off x="-7955" y="4599588"/>
            <a:ext cx="3136539" cy="617220"/>
          </a:xfrm>
          <a:prstGeom prst="rect">
            <a:avLst/>
          </a:prstGeom>
          <a:solidFill>
            <a:schemeClr val="accent2">
              <a:lumMod val="20000"/>
              <a:lumOff val="80000"/>
            </a:schemeClr>
          </a:solidFill>
          <a:ln>
            <a:solidFill>
              <a:schemeClr val="bg1"/>
            </a:solidFill>
          </a:ln>
        </p:spPr>
        <p:txBody>
          <a:bodyPr wrap="square">
            <a:spAutoFit/>
          </a:bodyPr>
          <a:lstStyle/>
          <a:p>
            <a:pPr algn="r" defTabSz="914309">
              <a:lnSpc>
                <a:spcPts val="4600"/>
              </a:lnSpc>
              <a:defRPr/>
            </a:pPr>
            <a:r>
              <a:rPr kumimoji="1" lang="zh-TW" altLang="en-US" sz="24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其他</a:t>
            </a:r>
            <a:endParaRPr kumimoji="1" lang="en-US" altLang="zh-TW" sz="24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500946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0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100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flipH="1">
            <a:off x="4522625" y="875359"/>
            <a:ext cx="7443343" cy="753238"/>
          </a:xfrm>
          <a:prstGeom prst="rect">
            <a:avLst/>
          </a:prstGeom>
        </p:spPr>
        <p:txBody>
          <a:bodyPr spcFirstLastPara="1" wrap="square" lIns="121900" tIns="121900" rIns="121900" bIns="121900" anchor="t" anchorCtr="0">
            <a:noAutofit/>
          </a:bodyPr>
          <a:lstStyle/>
          <a:p>
            <a:r>
              <a:rPr lang="zh-TW" altLang="en-US" dirty="0">
                <a:latin typeface="微軟正黑體" panose="020B0604030504040204" pitchFamily="34" charset="-120"/>
                <a:ea typeface="微軟正黑體" panose="020B0604030504040204" pitchFamily="34" charset="-120"/>
              </a:rPr>
              <a:t>建築技術</a:t>
            </a:r>
            <a:r>
              <a:rPr lang="zh-TW" altLang="en-US" dirty="0">
                <a:solidFill>
                  <a:schemeClr val="accent2"/>
                </a:solidFill>
                <a:latin typeface="微軟正黑體" panose="020B0604030504040204" pitchFamily="34" charset="-120"/>
                <a:ea typeface="微軟正黑體" panose="020B0604030504040204" pitchFamily="34" charset="-120"/>
              </a:rPr>
              <a:t>規則</a:t>
            </a:r>
            <a:r>
              <a:rPr lang="zh-TW" altLang="en-US" dirty="0">
                <a:latin typeface="微軟正黑體" panose="020B0604030504040204" pitchFamily="34" charset="-120"/>
                <a:ea typeface="微軟正黑體" panose="020B0604030504040204" pitchFamily="34" charset="-120"/>
              </a:rPr>
              <a:t>同層排水修正草案</a:t>
            </a:r>
          </a:p>
        </p:txBody>
      </p:sp>
      <p:sp>
        <p:nvSpPr>
          <p:cNvPr id="226" name="Google Shape;226;p35"/>
          <p:cNvSpPr txBox="1">
            <a:spLocks noGrp="1"/>
          </p:cNvSpPr>
          <p:nvPr>
            <p:ph type="title" idx="2"/>
          </p:nvPr>
        </p:nvSpPr>
        <p:spPr>
          <a:xfrm flipH="1">
            <a:off x="0" y="2355427"/>
            <a:ext cx="3858000" cy="2147145"/>
          </a:xfrm>
          <a:prstGeom prst="rect">
            <a:avLst/>
          </a:prstGeom>
        </p:spPr>
        <p:txBody>
          <a:bodyPr spcFirstLastPara="1" wrap="square" lIns="121900" tIns="121900" rIns="121900" bIns="121900" anchor="ctr" anchorCtr="0">
            <a:noAutofit/>
          </a:bodyPr>
          <a:lstStyle/>
          <a:p>
            <a:r>
              <a:rPr lang="en" dirty="0"/>
              <a:t>01</a:t>
            </a:r>
            <a:br>
              <a:rPr lang="en" dirty="0"/>
            </a:br>
            <a:r>
              <a:rPr lang="zh-TW" altLang="en-US" sz="3600" dirty="0"/>
              <a:t>有關同層排水</a:t>
            </a:r>
            <a:endParaRPr dirty="0"/>
          </a:p>
        </p:txBody>
      </p:sp>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36</a:t>
            </a:fld>
            <a:endPar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endParaRPr>
          </a:p>
        </p:txBody>
      </p:sp>
      <p:grpSp>
        <p:nvGrpSpPr>
          <p:cNvPr id="7" name="群組 6"/>
          <p:cNvGrpSpPr/>
          <p:nvPr/>
        </p:nvGrpSpPr>
        <p:grpSpPr>
          <a:xfrm>
            <a:off x="4522625" y="2862469"/>
            <a:ext cx="7148123" cy="2281032"/>
            <a:chOff x="2036867" y="2571820"/>
            <a:chExt cx="9778066" cy="3930580"/>
          </a:xfrm>
        </p:grpSpPr>
        <p:sp>
          <p:nvSpPr>
            <p:cNvPr id="8" name="圓角矩形 7"/>
            <p:cNvSpPr/>
            <p:nvPr/>
          </p:nvSpPr>
          <p:spPr>
            <a:xfrm>
              <a:off x="2036867" y="2571820"/>
              <a:ext cx="9778066" cy="3930580"/>
            </a:xfrm>
            <a:prstGeom prst="roundRect">
              <a:avLst>
                <a:gd name="adj" fmla="val 7362"/>
              </a:avLst>
            </a:prstGeom>
            <a:solidFill>
              <a:srgbClr val="DDE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TW" altLang="en-US" sz="3200" b="1" i="0" u="none" strike="noStrike" kern="0" cap="none" spc="0" normalizeH="0" baseline="0" noProof="0" dirty="0">
                <a:ln>
                  <a:noFill/>
                </a:ln>
                <a:solidFill>
                  <a:srgbClr val="192E40">
                    <a:lumMod val="50000"/>
                  </a:srgbClr>
                </a:solidFill>
                <a:effectLst/>
                <a:uLnTx/>
                <a:uFillTx/>
                <a:latin typeface="思源黑體 TW Regular" panose="020B0500000000000000" pitchFamily="34" charset="-120"/>
                <a:ea typeface="思源黑體 TW Regular" panose="020B0500000000000000" pitchFamily="34" charset="-120"/>
                <a:cs typeface="+mn-cs"/>
                <a:sym typeface="Arial"/>
              </a:endParaRPr>
            </a:p>
          </p:txBody>
        </p:sp>
        <p:sp>
          <p:nvSpPr>
            <p:cNvPr id="9" name="文字方塊 8"/>
            <p:cNvSpPr txBox="1"/>
            <p:nvPr/>
          </p:nvSpPr>
          <p:spPr>
            <a:xfrm>
              <a:off x="2336893" y="3184723"/>
              <a:ext cx="9387070" cy="270477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zh-TW" altLang="zh-TW" sz="24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第二十</a:t>
              </a:r>
              <a:r>
                <a:rPr kumimoji="0" lang="zh-TW" altLang="en-US" sz="24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九</a:t>
              </a:r>
              <a:r>
                <a:rPr kumimoji="0" lang="zh-TW" altLang="zh-TW" sz="24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條之一</a:t>
              </a:r>
              <a:r>
                <a:rPr kumimoji="0" lang="zh-TW" altLang="en-US" sz="24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   </a:t>
              </a:r>
              <a:r>
                <a:rPr kumimoji="0" lang="zh-TW" altLang="zh-TW" sz="24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rPr>
                <a:t>建築物全部或部分採同層排水系統者，其給水排水衛生系統之排水管、排水橫支管及給水排水衛生設備應同層敷設，不得貫穿分戶樓板。</a:t>
              </a:r>
              <a:endParaRPr kumimoji="0" lang="zh-TW" altLang="zh-TW" sz="24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endParaRPr>
            </a:p>
          </p:txBody>
        </p:sp>
      </p:grpSp>
      <p:sp>
        <p:nvSpPr>
          <p:cNvPr id="10" name="圓角化對角線角落矩形 9"/>
          <p:cNvSpPr/>
          <p:nvPr/>
        </p:nvSpPr>
        <p:spPr>
          <a:xfrm flipH="1">
            <a:off x="4522624" y="1882158"/>
            <a:ext cx="7148124" cy="693516"/>
          </a:xfrm>
          <a:prstGeom prst="round2Diag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TW" altLang="en-US" sz="1867" b="0" i="0" u="none" strike="noStrike" kern="0" cap="none" spc="0" normalizeH="0" baseline="0" noProof="0" dirty="0">
              <a:ln>
                <a:noFill/>
              </a:ln>
              <a:solidFill>
                <a:srgbClr val="192E40"/>
              </a:solidFill>
              <a:effectLst/>
              <a:uLnTx/>
              <a:uFillTx/>
              <a:latin typeface="Arial"/>
              <a:ea typeface="新細明體" panose="02020500000000000000" pitchFamily="18" charset="-120"/>
              <a:cs typeface="+mn-cs"/>
              <a:sym typeface="Arial"/>
            </a:endParaRPr>
          </a:p>
        </p:txBody>
      </p:sp>
      <p:sp>
        <p:nvSpPr>
          <p:cNvPr id="11" name="文字方塊 10"/>
          <p:cNvSpPr txBox="1"/>
          <p:nvPr/>
        </p:nvSpPr>
        <p:spPr>
          <a:xfrm>
            <a:off x="4623608" y="1956390"/>
            <a:ext cx="6847956" cy="50276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zh-TW" altLang="en-US" sz="2667" b="1" i="0" u="none" strike="noStrike" kern="0" cap="none" spc="0" normalizeH="0" baseline="0" noProof="0" dirty="0">
                <a:ln>
                  <a:noFill/>
                </a:ln>
                <a:solidFill>
                  <a:srgbClr val="192E40">
                    <a:lumMod val="90000"/>
                    <a:lumOff val="10000"/>
                  </a:srgbClr>
                </a:solidFill>
                <a:effectLst/>
                <a:uLnTx/>
                <a:uFillTx/>
                <a:latin typeface="微軟正黑體" panose="020B0604030504040204" pitchFamily="34" charset="-120"/>
                <a:ea typeface="微軟正黑體" panose="020B0604030504040204" pitchFamily="34" charset="-120"/>
                <a:cs typeface="Arial"/>
                <a:sym typeface="Arial"/>
              </a:rPr>
              <a:t>建築設備編第 </a:t>
            </a:r>
            <a:r>
              <a:rPr kumimoji="0" lang="en-US" altLang="zh-TW" sz="2667" b="1" i="0" u="none" strike="noStrike" kern="0" cap="none" spc="0" normalizeH="0" baseline="0" noProof="0" dirty="0">
                <a:ln>
                  <a:noFill/>
                </a:ln>
                <a:solidFill>
                  <a:srgbClr val="192E40">
                    <a:lumMod val="90000"/>
                    <a:lumOff val="10000"/>
                  </a:srgbClr>
                </a:solidFill>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29 </a:t>
            </a:r>
            <a:r>
              <a:rPr kumimoji="0" lang="zh-TW" altLang="en-US" sz="2667" b="1" i="0" u="none" strike="noStrike" kern="0" cap="none" spc="0" normalizeH="0" baseline="0" noProof="0" dirty="0">
                <a:ln>
                  <a:noFill/>
                </a:ln>
                <a:solidFill>
                  <a:srgbClr val="192E40">
                    <a:lumMod val="90000"/>
                    <a:lumOff val="10000"/>
                  </a:srgbClr>
                </a:solidFill>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條之 </a:t>
            </a:r>
            <a:r>
              <a:rPr kumimoji="0" lang="en-US" altLang="zh-TW" sz="2667" b="1" i="0" u="none" strike="noStrike" kern="0" cap="none" spc="0" normalizeH="0" baseline="0" noProof="0" dirty="0">
                <a:ln>
                  <a:noFill/>
                </a:ln>
                <a:solidFill>
                  <a:srgbClr val="192E40">
                    <a:lumMod val="90000"/>
                    <a:lumOff val="10000"/>
                  </a:srgbClr>
                </a:solidFill>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1 (</a:t>
            </a:r>
            <a:r>
              <a:rPr kumimoji="0" lang="zh-TW" altLang="en-US" sz="2667" b="1" i="0" u="none" strike="noStrike" kern="0" cap="none" spc="0" normalizeH="0" baseline="0" noProof="0" dirty="0">
                <a:ln>
                  <a:noFill/>
                </a:ln>
                <a:solidFill>
                  <a:srgbClr val="192E40">
                    <a:lumMod val="90000"/>
                    <a:lumOff val="10000"/>
                  </a:srgbClr>
                </a:solidFill>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原為</a:t>
            </a:r>
            <a:r>
              <a:rPr kumimoji="0" lang="en-US" altLang="zh-TW" sz="2667" b="1" i="0" u="none" strike="noStrike" kern="0" cap="none" spc="0" normalizeH="0" baseline="0" noProof="0" dirty="0">
                <a:ln>
                  <a:noFill/>
                </a:ln>
                <a:solidFill>
                  <a:srgbClr val="192E40">
                    <a:lumMod val="90000"/>
                    <a:lumOff val="10000"/>
                  </a:srgbClr>
                </a:solidFill>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27</a:t>
            </a:r>
            <a:r>
              <a:rPr kumimoji="0" lang="zh-TW" altLang="en-US" sz="2667" b="1" i="0" u="none" strike="noStrike" kern="0" cap="none" spc="0" normalizeH="0" baseline="0" noProof="0" dirty="0">
                <a:ln>
                  <a:noFill/>
                </a:ln>
                <a:solidFill>
                  <a:srgbClr val="192E40">
                    <a:lumMod val="90000"/>
                    <a:lumOff val="10000"/>
                  </a:srgbClr>
                </a:solidFill>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條之</a:t>
            </a:r>
            <a:r>
              <a:rPr kumimoji="0" lang="en-US" altLang="zh-TW" sz="2667" b="1" i="0" u="none" strike="noStrike" kern="0" cap="none" spc="0" normalizeH="0" baseline="0" noProof="0" dirty="0">
                <a:ln>
                  <a:noFill/>
                </a:ln>
                <a:solidFill>
                  <a:srgbClr val="192E40">
                    <a:lumMod val="90000"/>
                    <a:lumOff val="10000"/>
                  </a:srgbClr>
                </a:solidFill>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1)</a:t>
            </a:r>
            <a:r>
              <a:rPr kumimoji="0" lang="zh-TW" altLang="en-US" sz="2667" b="1" i="0" u="none" strike="noStrike" kern="0" cap="none" spc="0" normalizeH="0" baseline="0" noProof="0" dirty="0">
                <a:ln>
                  <a:noFill/>
                </a:ln>
                <a:solidFill>
                  <a:srgbClr val="192E40">
                    <a:lumMod val="90000"/>
                    <a:lumOff val="10000"/>
                  </a:srgbClr>
                </a:solidFill>
                <a:effectLst/>
                <a:uLnTx/>
                <a:uFillTx/>
                <a:latin typeface="微軟正黑體" panose="020B0604030504040204" pitchFamily="34" charset="-120"/>
                <a:ea typeface="微軟正黑體" panose="020B0604030504040204" pitchFamily="34" charset="-120"/>
                <a:cs typeface="Arial"/>
                <a:sym typeface="Arial"/>
              </a:rPr>
              <a:t>草案</a:t>
            </a:r>
          </a:p>
        </p:txBody>
      </p:sp>
    </p:spTree>
    <p:extLst>
      <p:ext uri="{BB962C8B-B14F-4D97-AF65-F5344CB8AC3E}">
        <p14:creationId xmlns:p14="http://schemas.microsoft.com/office/powerpoint/2010/main" val="4202498567"/>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flipH="1">
            <a:off x="4523169" y="872402"/>
            <a:ext cx="6973506" cy="808964"/>
          </a:xfrm>
          <a:prstGeom prst="rect">
            <a:avLst/>
          </a:prstGeom>
        </p:spPr>
        <p:txBody>
          <a:bodyPr spcFirstLastPara="1" wrap="square" lIns="121900" tIns="121900" rIns="121900" bIns="121900" anchor="t" anchorCtr="0">
            <a:noAutofit/>
          </a:bodyPr>
          <a:lstStyle/>
          <a:p>
            <a:r>
              <a:rPr lang="zh-TW" altLang="en-US" dirty="0">
                <a:latin typeface="微軟正黑體" panose="020B0604030504040204" pitchFamily="34" charset="-120"/>
                <a:ea typeface="微軟正黑體" panose="020B0604030504040204" pitchFamily="34" charset="-120"/>
              </a:rPr>
              <a:t>建築物</a:t>
            </a:r>
            <a:r>
              <a:rPr lang="zh-TW" altLang="zh-TW" dirty="0">
                <a:latin typeface="微軟正黑體" panose="020B0604030504040204" pitchFamily="34" charset="-120"/>
                <a:ea typeface="微軟正黑體" panose="020B0604030504040204" pitchFamily="34" charset="-120"/>
              </a:rPr>
              <a:t>給水排水設備設計技術</a:t>
            </a:r>
            <a:r>
              <a:rPr lang="zh-TW" altLang="zh-TW" dirty="0">
                <a:solidFill>
                  <a:schemeClr val="accent2"/>
                </a:solidFill>
                <a:latin typeface="微軟正黑體" panose="020B0604030504040204" pitchFamily="34" charset="-120"/>
                <a:ea typeface="微軟正黑體" panose="020B0604030504040204" pitchFamily="34" charset="-120"/>
              </a:rPr>
              <a:t>規範</a:t>
            </a:r>
            <a:br>
              <a:rPr lang="en-US" altLang="zh-TW" dirty="0">
                <a:latin typeface="微軟正黑體" panose="020B0604030504040204" pitchFamily="34" charset="-120"/>
                <a:ea typeface="微軟正黑體" panose="020B0604030504040204" pitchFamily="34" charset="-120"/>
              </a:rPr>
            </a:br>
            <a:br>
              <a:rPr lang="en-US" altLang="zh-TW" dirty="0">
                <a:latin typeface="微軟正黑體" panose="020B0604030504040204" pitchFamily="34" charset="-120"/>
                <a:ea typeface="微軟正黑體" panose="020B0604030504040204" pitchFamily="34" charset="-120"/>
              </a:rPr>
            </a:br>
            <a:endParaRPr lang="zh-TW" altLang="en-US"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37</a:t>
            </a:fld>
            <a:endPar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endParaRPr>
          </a:p>
        </p:txBody>
      </p:sp>
      <p:sp>
        <p:nvSpPr>
          <p:cNvPr id="2" name="文字方塊 1">
            <a:extLst>
              <a:ext uri="{FF2B5EF4-FFF2-40B4-BE49-F238E27FC236}">
                <a16:creationId xmlns:a16="http://schemas.microsoft.com/office/drawing/2014/main" id="{333C8871-3C34-4D20-CD24-2DF197D0D5C8}"/>
              </a:ext>
            </a:extLst>
          </p:cNvPr>
          <p:cNvSpPr txBox="1"/>
          <p:nvPr/>
        </p:nvSpPr>
        <p:spPr>
          <a:xfrm>
            <a:off x="4523169" y="1852816"/>
            <a:ext cx="7059231" cy="427809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altLang="zh-TW" sz="3200" b="1" i="0" u="none" strike="noStrike" kern="0" cap="none" spc="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4.1.3</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zh-TW" altLang="en-US" sz="2400" b="0" i="0" u="none" strike="noStrike" kern="0" cap="none" spc="0" normalizeH="0" baseline="0" noProof="0" dirty="0">
                <a:ln>
                  <a:noFill/>
                </a:ln>
                <a:solidFill>
                  <a:srgbClr val="FCFCFC">
                    <a:lumMod val="8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建築物採用同層排水系統時，</a:t>
            </a:r>
            <a:r>
              <a:rPr kumimoji="0" lang="zh-TW" altLang="en-US" sz="2400" b="0" i="0" u="none" strike="noStrike" kern="0" cap="none" spc="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管路設備規劃設計</a:t>
            </a:r>
            <a:r>
              <a:rPr kumimoji="0" lang="zh-TW" altLang="en-US" sz="2400" b="0" i="0" u="none" strike="noStrike" kern="0" cap="none" spc="0" normalizeH="0" baseline="0" noProof="0" dirty="0">
                <a:ln>
                  <a:noFill/>
                </a:ln>
                <a:solidFill>
                  <a:srgbClr val="FCFCFC">
                    <a:lumMod val="8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時應符合之相關規定</a:t>
            </a:r>
            <a:endParaRPr kumimoji="0" lang="en-US" altLang="zh-TW" sz="2400" b="0" i="0" u="none" strike="noStrike" kern="0" cap="none" spc="0" normalizeH="0" baseline="0" noProof="0" dirty="0">
              <a:ln>
                <a:noFill/>
              </a:ln>
              <a:solidFill>
                <a:srgbClr val="FCFCFC">
                  <a:lumMod val="8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altLang="zh-TW" sz="3200" b="1" i="0" u="none" strike="noStrike" kern="0" cap="none" spc="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4.4.7</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zh-TW" altLang="en-US" sz="2400" b="0" i="0" u="none" strike="noStrike" kern="0" cap="none" spc="0" normalizeH="0" baseline="0" noProof="0" dirty="0">
                <a:ln>
                  <a:noFill/>
                </a:ln>
                <a:solidFill>
                  <a:srgbClr val="FCFCFC">
                    <a:lumMod val="8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建築物</a:t>
            </a:r>
            <a:r>
              <a:rPr kumimoji="0" lang="zh-TW" altLang="zh-TW" sz="2400" b="0" i="0" u="none" strike="noStrike" kern="0" cap="none" spc="0" normalizeH="0" baseline="0" noProof="0" dirty="0">
                <a:ln>
                  <a:noFill/>
                </a:ln>
                <a:solidFill>
                  <a:srgbClr val="FCFCFC">
                    <a:lumMod val="8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anose="020B0604020202020204" pitchFamily="34" charset="0"/>
              </a:rPr>
              <a:t>採用洗手台、浴缸、地板落水頭及洗槽等衛生器具設備時</a:t>
            </a:r>
            <a:r>
              <a:rPr kumimoji="0" lang="zh-TW" altLang="en-US" sz="2400" b="0" i="0" u="none" strike="noStrike" kern="0" cap="none" spc="0" normalizeH="0" baseline="0" noProof="0" dirty="0">
                <a:ln>
                  <a:noFill/>
                </a:ln>
                <a:solidFill>
                  <a:srgbClr val="FCFCFC">
                    <a:lumMod val="8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a:t>
            </a:r>
            <a:r>
              <a:rPr kumimoji="0" lang="zh-TW" altLang="en-US" sz="2400" b="0" i="0" u="none" strike="noStrike" kern="0" cap="none" spc="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得採用集合式總存水彎</a:t>
            </a:r>
            <a:r>
              <a:rPr kumimoji="0" lang="zh-TW" altLang="en-US" sz="2400" b="0" i="0" u="none" strike="noStrike" kern="0" cap="none" spc="0" normalizeH="0" baseline="0" noProof="0" dirty="0">
                <a:ln>
                  <a:noFill/>
                </a:ln>
                <a:solidFill>
                  <a:srgbClr val="FCFCFC">
                    <a:lumMod val="8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連結雜排水之管路設備。</a:t>
            </a:r>
            <a:endParaRPr kumimoji="0" lang="en-US" altLang="zh-TW" sz="3200" b="1" i="0" u="none" strike="noStrike" kern="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altLang="zh-TW" sz="3200" b="1" i="0" u="none" strike="noStrike" kern="0" cap="none" spc="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4.4.8</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zh-TW" altLang="en-US" sz="2400" b="0" i="0" u="none" strike="noStrike" kern="0" cap="none" spc="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集合式總存水彎</a:t>
            </a:r>
            <a:r>
              <a:rPr kumimoji="0" lang="zh-TW" altLang="en-US" sz="2400" b="0" i="0" u="none" strike="noStrike" kern="0" cap="none" spc="0" normalizeH="0" baseline="0" noProof="0" dirty="0">
                <a:ln>
                  <a:noFill/>
                </a:ln>
                <a:solidFill>
                  <a:srgbClr val="FCFCFC">
                    <a:lumMod val="8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設置時應符合之相關規定</a:t>
            </a:r>
            <a:endParaRPr kumimoji="0" lang="en-US" altLang="zh-TW" sz="2400" b="0" i="0" u="none" strike="noStrike" kern="0" cap="none" spc="0" normalizeH="0" baseline="0" noProof="0" dirty="0">
              <a:ln>
                <a:noFill/>
              </a:ln>
              <a:solidFill>
                <a:srgbClr val="FCFCFC">
                  <a:lumMod val="8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TW" altLang="en-US" sz="3200" b="1" i="0" u="none" strike="noStrike" kern="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anose="020B0604020202020204" pitchFamily="34" charset="0"/>
              <a:sym typeface="Arial"/>
            </a:endParaRPr>
          </a:p>
        </p:txBody>
      </p:sp>
      <p:sp>
        <p:nvSpPr>
          <p:cNvPr id="6" name="Google Shape;226;p35">
            <a:extLst>
              <a:ext uri="{FF2B5EF4-FFF2-40B4-BE49-F238E27FC236}">
                <a16:creationId xmlns:a16="http://schemas.microsoft.com/office/drawing/2014/main" id="{AC1D7DBF-6170-42AF-5233-417C3C5AFE25}"/>
              </a:ext>
            </a:extLst>
          </p:cNvPr>
          <p:cNvSpPr txBox="1">
            <a:spLocks noGrp="1"/>
          </p:cNvSpPr>
          <p:nvPr>
            <p:ph type="title" idx="2"/>
          </p:nvPr>
        </p:nvSpPr>
        <p:spPr>
          <a:xfrm flipH="1">
            <a:off x="0" y="2355427"/>
            <a:ext cx="3858000" cy="2147145"/>
          </a:xfrm>
          <a:prstGeom prst="rect">
            <a:avLst/>
          </a:prstGeom>
        </p:spPr>
        <p:txBody>
          <a:bodyPr spcFirstLastPara="1" wrap="square" lIns="121900" tIns="121900" rIns="121900" bIns="121900" anchor="ctr" anchorCtr="0">
            <a:noAutofit/>
          </a:bodyPr>
          <a:lstStyle/>
          <a:p>
            <a:r>
              <a:rPr lang="en" dirty="0"/>
              <a:t>01</a:t>
            </a:r>
            <a:br>
              <a:rPr lang="en" dirty="0"/>
            </a:br>
            <a:r>
              <a:rPr lang="zh-TW" altLang="en-US" sz="3600" dirty="0"/>
              <a:t>有關同層排水</a:t>
            </a:r>
            <a:endParaRPr dirty="0"/>
          </a:p>
        </p:txBody>
      </p:sp>
    </p:spTree>
    <p:extLst>
      <p:ext uri="{BB962C8B-B14F-4D97-AF65-F5344CB8AC3E}">
        <p14:creationId xmlns:p14="http://schemas.microsoft.com/office/powerpoint/2010/main" val="3021916552"/>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A372792-D91B-4E1A-9BD4-3C1EF302ECBF}"/>
              </a:ext>
            </a:extLst>
          </p:cNvPr>
          <p:cNvSpPr>
            <a:spLocks noGrp="1"/>
          </p:cNvSpPr>
          <p:nvPr>
            <p:ph type="title"/>
          </p:nvPr>
        </p:nvSpPr>
        <p:spPr>
          <a:xfrm>
            <a:off x="459688" y="182295"/>
            <a:ext cx="796785" cy="6399619"/>
          </a:xfrm>
        </p:spPr>
        <p:txBody>
          <a:bodyPr/>
          <a:lstStyle/>
          <a:p>
            <a:pPr algn="ctr"/>
            <a:r>
              <a:rPr lang="zh-TW" altLang="en-US" sz="3200" dirty="0">
                <a:latin typeface="微軟正黑體" panose="020B0604030504040204" pitchFamily="34" charset="-120"/>
                <a:ea typeface="微軟正黑體" panose="020B0604030504040204" pitchFamily="34" charset="-120"/>
              </a:rPr>
              <a:t>建築物</a:t>
            </a:r>
            <a:r>
              <a:rPr lang="zh-TW" altLang="zh-TW" sz="3200" dirty="0">
                <a:latin typeface="微軟正黑體" panose="020B0604030504040204" pitchFamily="34" charset="-120"/>
                <a:ea typeface="微軟正黑體" panose="020B0604030504040204" pitchFamily="34" charset="-120"/>
              </a:rPr>
              <a:t>給水排水設備設計技術</a:t>
            </a:r>
            <a:r>
              <a:rPr lang="zh-TW" altLang="zh-TW" sz="3200" dirty="0">
                <a:solidFill>
                  <a:schemeClr val="accent2"/>
                </a:solidFill>
                <a:latin typeface="微軟正黑體" panose="020B0604030504040204" pitchFamily="34" charset="-120"/>
                <a:ea typeface="微軟正黑體" panose="020B0604030504040204" pitchFamily="34" charset="-120"/>
              </a:rPr>
              <a:t>規範</a:t>
            </a:r>
            <a:endParaRPr lang="zh-TW" altLang="en-US" sz="3200" dirty="0">
              <a:solidFill>
                <a:schemeClr val="accent2"/>
              </a:solidFill>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41E3C603-8801-48E6-B0CF-E95B191A34F9}"/>
              </a:ext>
            </a:extLst>
          </p:cNvPr>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EBF3F8">
                    <a:lumMod val="25000"/>
                  </a:srgbClr>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38</a:t>
            </a:fld>
            <a:endParaRPr kumimoji="0" lang="zh-TW" altLang="en-US" sz="1867" b="0" i="0" u="none" strike="noStrike" kern="0" cap="none" spc="0" normalizeH="0" baseline="0" noProof="0">
              <a:ln>
                <a:noFill/>
              </a:ln>
              <a:solidFill>
                <a:srgbClr val="EBF3F8">
                  <a:lumMod val="25000"/>
                </a:srgbClr>
              </a:solidFill>
              <a:effectLst/>
              <a:uLnTx/>
              <a:uFillTx/>
              <a:latin typeface="Arial"/>
              <a:ea typeface="新細明體" panose="02020500000000000000" pitchFamily="18" charset="-120"/>
              <a:cs typeface="Arial"/>
              <a:sym typeface="Arial"/>
            </a:endParaRPr>
          </a:p>
        </p:txBody>
      </p:sp>
      <p:grpSp>
        <p:nvGrpSpPr>
          <p:cNvPr id="8" name="群組 3"/>
          <p:cNvGrpSpPr/>
          <p:nvPr/>
        </p:nvGrpSpPr>
        <p:grpSpPr>
          <a:xfrm>
            <a:off x="1969343" y="1177084"/>
            <a:ext cx="9745579" cy="5404828"/>
            <a:chOff x="2036867" y="2526291"/>
            <a:chExt cx="9778066" cy="3930580"/>
          </a:xfrm>
        </p:grpSpPr>
        <p:sp>
          <p:nvSpPr>
            <p:cNvPr id="11" name="圓角矩形 10"/>
            <p:cNvSpPr/>
            <p:nvPr/>
          </p:nvSpPr>
          <p:spPr>
            <a:xfrm>
              <a:off x="2036867" y="2526291"/>
              <a:ext cx="9778066" cy="3930580"/>
            </a:xfrm>
            <a:prstGeom prst="roundRect">
              <a:avLst>
                <a:gd name="adj" fmla="val 7362"/>
              </a:avLst>
            </a:prstGeom>
            <a:solidFill>
              <a:srgbClr val="DDE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TW" altLang="en-US" sz="3200" b="1" i="0" u="none" strike="noStrike" kern="0" cap="none" spc="0" normalizeH="0" baseline="0" noProof="0" dirty="0">
                <a:ln>
                  <a:noFill/>
                </a:ln>
                <a:solidFill>
                  <a:srgbClr val="192E40">
                    <a:lumMod val="50000"/>
                  </a:srgbClr>
                </a:solidFill>
                <a:effectLst/>
                <a:uLnTx/>
                <a:uFillTx/>
                <a:latin typeface="思源黑體 TW Regular" panose="020B0500000000000000" pitchFamily="34" charset="-120"/>
                <a:ea typeface="思源黑體 TW Regular" panose="020B0500000000000000" pitchFamily="34" charset="-120"/>
                <a:cs typeface="+mn-cs"/>
                <a:sym typeface="Arial"/>
              </a:endParaRPr>
            </a:p>
          </p:txBody>
        </p:sp>
        <p:sp>
          <p:nvSpPr>
            <p:cNvPr id="12" name="文字方塊 11"/>
            <p:cNvSpPr txBox="1"/>
            <p:nvPr/>
          </p:nvSpPr>
          <p:spPr>
            <a:xfrm>
              <a:off x="2246585" y="2872115"/>
              <a:ext cx="9255325" cy="3326705"/>
            </a:xfrm>
            <a:prstGeom prst="rect">
              <a:avLst/>
            </a:prstGeom>
            <a:noFill/>
          </p:spPr>
          <p:txBody>
            <a:bodyPr wrap="square" rtlCol="0">
              <a:spAutoFit/>
            </a:bodyPr>
            <a:lstStyle/>
            <a:p>
              <a:pPr marL="713300" marR="0" lvl="0" indent="-713300" algn="l" defTabSz="1219170" rtl="0" eaLnBrk="1" fontAlgn="auto" latinLnBrk="0" hangingPunct="1">
                <a:lnSpc>
                  <a:spcPts val="3200"/>
                </a:lnSpc>
                <a:spcBef>
                  <a:spcPts val="0"/>
                </a:spcBef>
                <a:spcAft>
                  <a:spcPts val="0"/>
                </a:spcAft>
                <a:buClr>
                  <a:srgbClr val="000000"/>
                </a:buClr>
                <a:buSzTx/>
                <a:buFontTx/>
                <a:buNone/>
                <a:tabLst/>
                <a:defRPr/>
              </a:pPr>
              <a:r>
                <a:rPr kumimoji="0" lang="en-US" altLang="zh-TW" sz="2400" b="1" i="0" u="none" strike="noStrike" kern="0" cap="none" spc="0" normalizeH="0" baseline="0" noProof="0" dirty="0">
                  <a:ln>
                    <a:noFill/>
                  </a:ln>
                  <a:solidFill>
                    <a:srgbClr val="192E40">
                      <a:lumMod val="75000"/>
                      <a:lumOff val="25000"/>
                    </a:srgbClr>
                  </a:solidFill>
                  <a:effectLst/>
                  <a:uLnTx/>
                  <a:uFillTx/>
                  <a:latin typeface="微軟正黑體" panose="020B0604030504040204" pitchFamily="34" charset="-120"/>
                  <a:ea typeface="微軟正黑體" panose="020B0604030504040204" pitchFamily="34" charset="-120"/>
                  <a:cs typeface="Arial"/>
                  <a:sym typeface="Arial"/>
                </a:rPr>
                <a:t>4.1.3 </a:t>
              </a:r>
              <a:r>
                <a:rPr kumimoji="0" lang="zh-TW" altLang="zh-TW" sz="2400" b="1" i="0" u="none" strike="noStrike" kern="0" cap="none" spc="0" normalizeH="0" baseline="0" noProof="0" dirty="0">
                  <a:ln>
                    <a:noFill/>
                  </a:ln>
                  <a:solidFill>
                    <a:srgbClr val="192E40">
                      <a:lumMod val="75000"/>
                      <a:lumOff val="25000"/>
                    </a:srgbClr>
                  </a:solidFill>
                  <a:effectLst/>
                  <a:uLnTx/>
                  <a:uFillTx/>
                  <a:latin typeface="微軟正黑體" panose="020B0604030504040204" pitchFamily="34" charset="-120"/>
                  <a:ea typeface="微軟正黑體" panose="020B0604030504040204" pitchFamily="34" charset="-120"/>
                  <a:cs typeface="Arial"/>
                  <a:sym typeface="Arial"/>
                </a:rPr>
                <a:t>建築物採用同層排水系統</a:t>
              </a:r>
              <a:r>
                <a:rPr kumimoji="0" lang="zh-TW" altLang="en-US" sz="2400" b="1" i="0" u="none" strike="noStrike" kern="0" cap="none" spc="0" normalizeH="0" baseline="0" noProof="0" dirty="0">
                  <a:ln>
                    <a:noFill/>
                  </a:ln>
                  <a:solidFill>
                    <a:srgbClr val="192E40">
                      <a:lumMod val="75000"/>
                      <a:lumOff val="25000"/>
                    </a:srgbClr>
                  </a:solidFill>
                  <a:effectLst/>
                  <a:uLnTx/>
                  <a:uFillTx/>
                  <a:latin typeface="微軟正黑體" panose="020B0604030504040204" pitchFamily="34" charset="-120"/>
                  <a:ea typeface="微軟正黑體" panose="020B0604030504040204" pitchFamily="34" charset="-120"/>
                  <a:cs typeface="Arial"/>
                  <a:sym typeface="Arial"/>
                </a:rPr>
                <a:t>時</a:t>
              </a:r>
              <a:r>
                <a:rPr kumimoji="0" lang="zh-TW" altLang="zh-TW" sz="2400" b="1" i="0" u="none" strike="noStrike" kern="0" cap="none" spc="0" normalizeH="0" baseline="0" noProof="0" dirty="0">
                  <a:ln>
                    <a:noFill/>
                  </a:ln>
                  <a:solidFill>
                    <a:srgbClr val="192E40">
                      <a:lumMod val="75000"/>
                      <a:lumOff val="25000"/>
                    </a:srgbClr>
                  </a:solidFill>
                  <a:effectLst/>
                  <a:uLnTx/>
                  <a:uFillTx/>
                  <a:latin typeface="微軟正黑體" panose="020B0604030504040204" pitchFamily="34" charset="-120"/>
                  <a:ea typeface="微軟正黑體" panose="020B0604030504040204" pitchFamily="34" charset="-120"/>
                  <a:cs typeface="Arial"/>
                  <a:sym typeface="Arial"/>
                </a:rPr>
                <a:t>，管路設備規劃設計應符合下列規定：</a:t>
              </a:r>
            </a:p>
            <a:p>
              <a:pPr marL="364058" marR="0" lvl="0" indent="-364058" algn="l" defTabSz="1219170" rtl="0" eaLnBrk="1" fontAlgn="auto" latinLnBrk="0" hangingPunct="1">
                <a:lnSpc>
                  <a:spcPts val="3200"/>
                </a:lnSpc>
                <a:spcBef>
                  <a:spcPts val="0"/>
                </a:spcBef>
                <a:spcAft>
                  <a:spcPts val="0"/>
                </a:spcAft>
                <a:buClr>
                  <a:srgbClr val="000000"/>
                </a:buClr>
                <a:buSzTx/>
                <a:buFontTx/>
                <a:buNone/>
                <a:tabLst>
                  <a:tab pos="5979435" algn="l"/>
                </a:tabLst>
                <a:defRPr/>
              </a:pPr>
              <a:r>
                <a:rPr kumimoji="0" lang="en-US" altLang="zh-TW" sz="24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(1)</a:t>
              </a:r>
              <a:r>
                <a:rPr kumimoji="0" lang="zh-TW" altLang="zh-TW" sz="24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同層排水系統的敷設方式、構造形式、管道間位置及衛生設備配置等，應與</a:t>
              </a:r>
              <a:r>
                <a:rPr kumimoji="0" lang="zh-TW" altLang="zh-TW" sz="24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rial"/>
                  <a:sym typeface="Arial"/>
                </a:rPr>
                <a:t>建築、結構及機電各專業協調</a:t>
              </a:r>
              <a:r>
                <a:rPr kumimoji="0" lang="zh-TW" altLang="zh-TW" sz="24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後確定。</a:t>
              </a:r>
              <a:endParaRPr kumimoji="0" lang="zh-TW" altLang="zh-TW" sz="2400" b="1" i="0" u="none" strike="noStrike" kern="0" cap="none" spc="0" normalizeH="0" baseline="0" noProof="0" dirty="0">
                <a:ln>
                  <a:noFill/>
                </a:ln>
                <a:solidFill>
                  <a:srgbClr val="CBD9E2">
                    <a:lumMod val="75000"/>
                  </a:srgbClr>
                </a:solidFill>
                <a:effectLst/>
                <a:uLnTx/>
                <a:uFillTx/>
                <a:latin typeface="微軟正黑體" panose="020B0604030504040204" pitchFamily="34" charset="-120"/>
                <a:ea typeface="微軟正黑體" panose="020B0604030504040204" pitchFamily="34" charset="-120"/>
                <a:cs typeface="Arial"/>
                <a:sym typeface="Arial"/>
              </a:endParaRPr>
            </a:p>
            <a:p>
              <a:pPr marL="364058" marR="0" lvl="0" indent="-364058" algn="l" defTabSz="1219170" rtl="0" eaLnBrk="1" fontAlgn="auto" latinLnBrk="0" hangingPunct="1">
                <a:lnSpc>
                  <a:spcPts val="3200"/>
                </a:lnSpc>
                <a:spcBef>
                  <a:spcPts val="0"/>
                </a:spcBef>
                <a:spcAft>
                  <a:spcPts val="0"/>
                </a:spcAft>
                <a:buClr>
                  <a:srgbClr val="000000"/>
                </a:buClr>
                <a:buSzTx/>
                <a:buFontTx/>
                <a:buNone/>
                <a:tabLst/>
                <a:defRPr/>
              </a:pPr>
              <a:r>
                <a:rPr kumimoji="0" lang="en-US" altLang="zh-TW" sz="24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(2)</a:t>
              </a:r>
              <a:r>
                <a:rPr kumimoji="0" lang="zh-TW" altLang="zh-TW" sz="24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同層排水的設計應滿足建築環境衛生及設備功能要求，</a:t>
              </a:r>
              <a:r>
                <a:rPr kumimoji="0" lang="zh-TW" altLang="zh-TW" sz="24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rial"/>
                  <a:sym typeface="Arial"/>
                </a:rPr>
                <a:t>不得造成堵塞</a:t>
              </a:r>
              <a:r>
                <a:rPr kumimoji="0" lang="zh-TW" altLang="zh-TW" sz="24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及對用戶的健康及安全產生不利影響，採用的管材、管件及配件等須滿足系統設計要求。</a:t>
              </a:r>
            </a:p>
            <a:p>
              <a:pPr marL="364058" marR="0" lvl="0" indent="-364058" algn="l" defTabSz="1219170" rtl="0" eaLnBrk="1" fontAlgn="auto" latinLnBrk="0" hangingPunct="1">
                <a:lnSpc>
                  <a:spcPts val="3200"/>
                </a:lnSpc>
                <a:spcBef>
                  <a:spcPts val="0"/>
                </a:spcBef>
                <a:spcAft>
                  <a:spcPts val="0"/>
                </a:spcAft>
                <a:buClr>
                  <a:srgbClr val="000000"/>
                </a:buClr>
                <a:buSzTx/>
                <a:buFontTx/>
                <a:buNone/>
                <a:tabLst/>
                <a:defRPr/>
              </a:pPr>
              <a:r>
                <a:rPr kumimoji="0" lang="en-US" altLang="zh-TW" sz="24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(3)</a:t>
              </a:r>
              <a:r>
                <a:rPr kumimoji="0" lang="zh-TW" altLang="zh-TW" sz="24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同層排水系統採用之排水管路配管材質及其他相關配件，均應</a:t>
              </a:r>
              <a:r>
                <a:rPr kumimoji="0" lang="zh-TW" altLang="zh-TW" sz="24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rial"/>
                  <a:sym typeface="Arial"/>
                </a:rPr>
                <a:t>符合中華民國國家標準</a:t>
              </a:r>
              <a:r>
                <a:rPr kumimoji="0" lang="zh-TW" altLang="zh-TW" sz="24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，並根據敷設方式選擇使用。</a:t>
              </a:r>
            </a:p>
            <a:p>
              <a:pPr marL="364058" marR="0" lvl="0" indent="-364058" algn="l" defTabSz="1219170" rtl="0" eaLnBrk="1" fontAlgn="auto" latinLnBrk="0" hangingPunct="1">
                <a:lnSpc>
                  <a:spcPts val="3200"/>
                </a:lnSpc>
                <a:spcBef>
                  <a:spcPts val="0"/>
                </a:spcBef>
                <a:spcAft>
                  <a:spcPts val="0"/>
                </a:spcAft>
                <a:buClr>
                  <a:srgbClr val="000000"/>
                </a:buClr>
                <a:buSzTx/>
                <a:buFontTx/>
                <a:buNone/>
                <a:tabLst/>
                <a:defRPr/>
              </a:pPr>
              <a:r>
                <a:rPr kumimoji="0" lang="en-US" altLang="zh-TW" sz="24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(4)</a:t>
              </a:r>
              <a:r>
                <a:rPr kumimoji="0" lang="zh-TW" altLang="zh-TW" sz="24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同層排水系統採用的地板落水設備應</a:t>
              </a:r>
              <a:r>
                <a:rPr kumimoji="0" lang="zh-TW" altLang="zh-TW" sz="24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rial"/>
                  <a:sym typeface="Arial"/>
                </a:rPr>
                <a:t>個別設置存水彎</a:t>
              </a:r>
              <a:r>
                <a:rPr kumimoji="0" lang="zh-TW" altLang="zh-TW" sz="24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，或</a:t>
              </a:r>
              <a:r>
                <a:rPr kumimoji="0" lang="zh-TW" altLang="zh-TW" sz="2400"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rial"/>
                  <a:sym typeface="Arial"/>
                </a:rPr>
                <a:t>併入集合式總存水彎</a:t>
              </a:r>
              <a:r>
                <a:rPr kumimoji="0" lang="zh-TW" altLang="zh-TW" sz="2400"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，並應採取防止水封乾凅及防逆流措施。</a:t>
              </a:r>
              <a:endParaRPr kumimoji="0" lang="zh-TW" altLang="zh-TW" sz="2400" b="0" i="0" u="none" strike="noStrike" kern="0" cap="none" spc="0" normalizeH="0" baseline="0" noProof="0" dirty="0">
                <a:ln>
                  <a:noFill/>
                </a:ln>
                <a:solidFill>
                  <a:srgbClr val="192E40">
                    <a:lumMod val="75000"/>
                    <a:lumOff val="25000"/>
                  </a:srgbClr>
                </a:solidFill>
                <a:effectLst/>
                <a:uLnTx/>
                <a:uFillTx/>
                <a:latin typeface="微軟正黑體" panose="020B0604030504040204" pitchFamily="34" charset="-120"/>
                <a:ea typeface="微軟正黑體" panose="020B0604030504040204" pitchFamily="34" charset="-120"/>
                <a:cs typeface="Arial"/>
                <a:sym typeface="Arial"/>
              </a:endParaRPr>
            </a:p>
          </p:txBody>
        </p:sp>
      </p:grpSp>
      <p:sp>
        <p:nvSpPr>
          <p:cNvPr id="9" name="圓角化對角線角落矩形 8"/>
          <p:cNvSpPr/>
          <p:nvPr/>
        </p:nvSpPr>
        <p:spPr>
          <a:xfrm flipH="1">
            <a:off x="1969339" y="432906"/>
            <a:ext cx="9712716" cy="639839"/>
          </a:xfrm>
          <a:prstGeom prst="round2Diag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TW" altLang="en-US" sz="1867" b="0" i="0" u="none" strike="noStrike" kern="0" cap="none" spc="0" normalizeH="0" baseline="0" noProof="0" dirty="0">
              <a:ln>
                <a:noFill/>
              </a:ln>
              <a:solidFill>
                <a:srgbClr val="192E40"/>
              </a:solidFill>
              <a:effectLst/>
              <a:uLnTx/>
              <a:uFillTx/>
              <a:latin typeface="Arial"/>
              <a:ea typeface="新細明體" panose="02020500000000000000" pitchFamily="18" charset="-120"/>
              <a:cs typeface="+mn-cs"/>
              <a:sym typeface="Arial"/>
            </a:endParaRPr>
          </a:p>
        </p:txBody>
      </p:sp>
      <p:sp>
        <p:nvSpPr>
          <p:cNvPr id="10" name="文字方塊 9"/>
          <p:cNvSpPr txBox="1"/>
          <p:nvPr/>
        </p:nvSpPr>
        <p:spPr>
          <a:xfrm>
            <a:off x="2019456" y="457191"/>
            <a:ext cx="7378544"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altLang="zh-TW" sz="3200" b="1" i="0" u="none" strike="noStrike" kern="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4.1.3</a:t>
            </a:r>
            <a:r>
              <a:rPr kumimoji="0" lang="zh-TW" altLang="en-US" sz="3200" b="1" i="0" u="none" strike="noStrike" kern="0" cap="none" spc="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 </a:t>
            </a:r>
            <a:r>
              <a:rPr kumimoji="0" lang="zh-TW" altLang="en-US" sz="32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本文</a:t>
            </a:r>
            <a:r>
              <a:rPr kumimoji="0" lang="zh-TW" altLang="en-US" sz="3200" b="1" i="0" u="none" strike="noStrike" kern="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草案</a:t>
            </a:r>
          </a:p>
        </p:txBody>
      </p:sp>
    </p:spTree>
    <p:extLst>
      <p:ext uri="{BB962C8B-B14F-4D97-AF65-F5344CB8AC3E}">
        <p14:creationId xmlns:p14="http://schemas.microsoft.com/office/powerpoint/2010/main" val="1456038001"/>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a:extLst>
              <a:ext uri="{FF2B5EF4-FFF2-40B4-BE49-F238E27FC236}">
                <a16:creationId xmlns:a16="http://schemas.microsoft.com/office/drawing/2014/main" id="{6FCC6275-148C-E42E-EE73-732CF885231D}"/>
              </a:ext>
            </a:extLst>
          </p:cNvPr>
          <p:cNvPicPr>
            <a:picLocks noChangeAspect="1"/>
          </p:cNvPicPr>
          <p:nvPr/>
        </p:nvPicPr>
        <p:blipFill>
          <a:blip r:embed="rId2" cstate="print"/>
          <a:stretch>
            <a:fillRect/>
          </a:stretch>
        </p:blipFill>
        <p:spPr>
          <a:xfrm>
            <a:off x="1415223" y="704850"/>
            <a:ext cx="5373054" cy="5585657"/>
          </a:xfrm>
          <a:prstGeom prst="rect">
            <a:avLst/>
          </a:prstGeom>
        </p:spPr>
      </p:pic>
      <p:pic>
        <p:nvPicPr>
          <p:cNvPr id="21" name="圖片 20">
            <a:extLst>
              <a:ext uri="{FF2B5EF4-FFF2-40B4-BE49-F238E27FC236}">
                <a16:creationId xmlns:a16="http://schemas.microsoft.com/office/drawing/2014/main" id="{C11F11F5-2B5C-521C-4AD6-473B0FE3016A}"/>
              </a:ext>
            </a:extLst>
          </p:cNvPr>
          <p:cNvPicPr>
            <a:picLocks noChangeAspect="1"/>
          </p:cNvPicPr>
          <p:nvPr/>
        </p:nvPicPr>
        <p:blipFill>
          <a:blip r:embed="rId3" cstate="print"/>
          <a:stretch>
            <a:fillRect/>
          </a:stretch>
        </p:blipFill>
        <p:spPr>
          <a:xfrm>
            <a:off x="6788277" y="704850"/>
            <a:ext cx="5373054" cy="5585657"/>
          </a:xfrm>
          <a:prstGeom prst="rect">
            <a:avLst/>
          </a:prstGeom>
        </p:spPr>
      </p:pic>
      <p:sp>
        <p:nvSpPr>
          <p:cNvPr id="22" name="標題 1">
            <a:extLst>
              <a:ext uri="{FF2B5EF4-FFF2-40B4-BE49-F238E27FC236}">
                <a16:creationId xmlns:a16="http://schemas.microsoft.com/office/drawing/2014/main" id="{D81EDC2F-88F2-5F14-4366-11A1EC5FC057}"/>
              </a:ext>
            </a:extLst>
          </p:cNvPr>
          <p:cNvSpPr>
            <a:spLocks noGrp="1"/>
          </p:cNvSpPr>
          <p:nvPr>
            <p:ph type="title"/>
          </p:nvPr>
        </p:nvSpPr>
        <p:spPr>
          <a:xfrm>
            <a:off x="459688" y="182295"/>
            <a:ext cx="796785" cy="6399619"/>
          </a:xfrm>
        </p:spPr>
        <p:txBody>
          <a:bodyPr/>
          <a:lstStyle/>
          <a:p>
            <a:pPr algn="ctr"/>
            <a:r>
              <a:rPr lang="zh-TW" altLang="en-US" sz="3200" dirty="0">
                <a:latin typeface="微軟正黑體" panose="020B0604030504040204" pitchFamily="34" charset="-120"/>
                <a:ea typeface="微軟正黑體" panose="020B0604030504040204" pitchFamily="34" charset="-120"/>
              </a:rPr>
              <a:t>建築物</a:t>
            </a:r>
            <a:r>
              <a:rPr lang="zh-TW" altLang="zh-TW" sz="3200" dirty="0">
                <a:latin typeface="微軟正黑體" panose="020B0604030504040204" pitchFamily="34" charset="-120"/>
                <a:ea typeface="微軟正黑體" panose="020B0604030504040204" pitchFamily="34" charset="-120"/>
              </a:rPr>
              <a:t>給水排水設備設計技術</a:t>
            </a:r>
            <a:r>
              <a:rPr lang="zh-TW" altLang="zh-TW" sz="3200" dirty="0">
                <a:solidFill>
                  <a:schemeClr val="accent2"/>
                </a:solidFill>
                <a:latin typeface="微軟正黑體" panose="020B0604030504040204" pitchFamily="34" charset="-120"/>
                <a:ea typeface="微軟正黑體" panose="020B0604030504040204" pitchFamily="34" charset="-120"/>
              </a:rPr>
              <a:t>規範</a:t>
            </a:r>
            <a:endParaRPr lang="zh-TW" altLang="en-US" sz="3200" dirty="0">
              <a:solidFill>
                <a:schemeClr val="accent2"/>
              </a:solidFill>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6E475134-6ED3-6FFE-9F46-FF4EC3937C0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8A57D0-52C5-4041-9011-CEB09658E1B5}" type="slidenum">
              <a:rPr kumimoji="0" lang="zh-TW" altLang="en-US" sz="1867" b="0" i="0" u="none" strike="noStrike" kern="1200" cap="none" spc="0" normalizeH="0" baseline="0" noProof="0" smtClean="0">
                <a:ln>
                  <a:noFill/>
                </a:ln>
                <a:solidFill>
                  <a:srgbClr val="EBF3F8">
                    <a:lumMod val="25000"/>
                  </a:srgbClr>
                </a:solidFill>
                <a:effectLst/>
                <a:uLnTx/>
                <a:uFillTx/>
                <a:latin typeface="Arial"/>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TW" altLang="en-US" sz="1867" b="0" i="0" u="none" strike="noStrike" kern="1200" cap="none" spc="0" normalizeH="0" baseline="0" noProof="0">
              <a:ln>
                <a:noFill/>
              </a:ln>
              <a:solidFill>
                <a:srgbClr val="EBF3F8">
                  <a:lumMod val="25000"/>
                </a:srgbClr>
              </a:solidFill>
              <a:effectLst/>
              <a:uLnTx/>
              <a:uFillTx/>
              <a:latin typeface="Arial"/>
              <a:ea typeface="新細明體" panose="02020500000000000000" pitchFamily="18" charset="-120"/>
              <a:cs typeface="+mn-cs"/>
            </a:endParaRPr>
          </a:p>
        </p:txBody>
      </p:sp>
    </p:spTree>
    <p:extLst>
      <p:ext uri="{BB962C8B-B14F-4D97-AF65-F5344CB8AC3E}">
        <p14:creationId xmlns:p14="http://schemas.microsoft.com/office/powerpoint/2010/main" val="243139404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9CD3646C-EA29-B1F3-1ACF-403C398E5FA0}"/>
              </a:ext>
            </a:extLst>
          </p:cNvPr>
          <p:cNvPicPr>
            <a:picLocks noChangeAspect="1"/>
          </p:cNvPicPr>
          <p:nvPr/>
        </p:nvPicPr>
        <p:blipFill>
          <a:blip r:embed="rId2"/>
          <a:stretch>
            <a:fillRect/>
          </a:stretch>
        </p:blipFill>
        <p:spPr>
          <a:xfrm>
            <a:off x="9594879" y="24298"/>
            <a:ext cx="2597121" cy="1432684"/>
          </a:xfrm>
          <a:prstGeom prst="rect">
            <a:avLst/>
          </a:prstGeom>
        </p:spPr>
      </p:pic>
      <p:cxnSp>
        <p:nvCxnSpPr>
          <p:cNvPr id="16" name="直線接點 15">
            <a:extLst>
              <a:ext uri="{FF2B5EF4-FFF2-40B4-BE49-F238E27FC236}">
                <a16:creationId xmlns:a16="http://schemas.microsoft.com/office/drawing/2014/main" id="{BA3E2C39-12D9-433A-8B77-765CA7FFEC03}"/>
              </a:ext>
            </a:extLst>
          </p:cNvPr>
          <p:cNvCxnSpPr>
            <a:cxnSpLocks/>
          </p:cNvCxnSpPr>
          <p:nvPr/>
        </p:nvCxnSpPr>
        <p:spPr>
          <a:xfrm flipV="1">
            <a:off x="0" y="1237507"/>
            <a:ext cx="10912547" cy="1"/>
          </a:xfrm>
          <a:prstGeom prst="line">
            <a:avLst/>
          </a:prstGeom>
          <a:ln w="15875"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cxnSp>
        <p:nvCxnSpPr>
          <p:cNvPr id="20" name="直線接點 19">
            <a:extLst>
              <a:ext uri="{FF2B5EF4-FFF2-40B4-BE49-F238E27FC236}">
                <a16:creationId xmlns:a16="http://schemas.microsoft.com/office/drawing/2014/main" id="{9C57F82A-F608-46B7-8785-F29DEAEFB415}"/>
              </a:ext>
            </a:extLst>
          </p:cNvPr>
          <p:cNvCxnSpPr>
            <a:cxnSpLocks/>
          </p:cNvCxnSpPr>
          <p:nvPr/>
        </p:nvCxnSpPr>
        <p:spPr>
          <a:xfrm>
            <a:off x="550481" y="0"/>
            <a:ext cx="0" cy="1225660"/>
          </a:xfrm>
          <a:prstGeom prst="line">
            <a:avLst/>
          </a:prstGeom>
          <a:ln w="273050">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5CC11D83-175C-4A0B-80B4-2860A1FE674D}"/>
              </a:ext>
            </a:extLst>
          </p:cNvPr>
          <p:cNvSpPr/>
          <p:nvPr/>
        </p:nvSpPr>
        <p:spPr>
          <a:xfrm>
            <a:off x="2224976" y="1392336"/>
            <a:ext cx="7931388" cy="1938992"/>
          </a:xfrm>
          <a:prstGeom prst="rect">
            <a:avLst/>
          </a:prstGeom>
          <a:solidFill>
            <a:schemeClr val="bg2"/>
          </a:solidFill>
        </p:spPr>
        <p:txBody>
          <a:bodyPr wrap="square">
            <a:spAutoFit/>
          </a:bodyPr>
          <a:lstStyle/>
          <a:p>
            <a:pPr>
              <a:spcAft>
                <a:spcPts val="1200"/>
              </a:spcAft>
            </a:pP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廚房之有效通風開口面積，不得小於該室樓地板面積十分之一，且不得小於零點八平方公尺。但設置符合規定之機械通風設備者不在此限。</a:t>
            </a:r>
            <a:endParaRPr kumimoji="1" lang="en-US"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Aft>
                <a:spcPts val="1200"/>
              </a:spcAft>
            </a:pP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廚房樓地板面積在一百平方公尺以上者，應另依建築設備編規定設置排除油煙設備。</a:t>
            </a:r>
            <a:endParaRPr kumimoji="1" lang="en-US"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Aft>
                <a:spcPts val="1200"/>
              </a:spcAft>
            </a:pPr>
            <a:endParaRPr kumimoji="1" lang="en-US"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6" name="文字方塊 25">
            <a:extLst>
              <a:ext uri="{FF2B5EF4-FFF2-40B4-BE49-F238E27FC236}">
                <a16:creationId xmlns:a16="http://schemas.microsoft.com/office/drawing/2014/main" id="{8441FB3E-2E03-45DB-9935-06EEA883429D}"/>
              </a:ext>
            </a:extLst>
          </p:cNvPr>
          <p:cNvSpPr txBox="1"/>
          <p:nvPr/>
        </p:nvSpPr>
        <p:spPr>
          <a:xfrm>
            <a:off x="1202719" y="1426009"/>
            <a:ext cx="800220" cy="830997"/>
          </a:xfrm>
          <a:prstGeom prst="rect">
            <a:avLst/>
          </a:prstGeom>
          <a:noFill/>
        </p:spPr>
        <p:txBody>
          <a:bodyPr wrap="none" rtlCol="0">
            <a:spAutoFit/>
          </a:bodyPr>
          <a:lstStyle/>
          <a:p>
            <a:pPr algn="r"/>
            <a:r>
              <a:rPr kumimoji="1" lang="en-US"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63</a:t>
            </a:r>
            <a:r>
              <a:rPr kumimoji="1"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endParaRPr kumimoji="1" lang="en-US"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r"/>
            <a:r>
              <a:rPr kumimoji="1"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版本</a:t>
            </a:r>
            <a:endParaRPr kumimoji="1" lang="en-US"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27" name="文字方塊 26">
            <a:extLst>
              <a:ext uri="{FF2B5EF4-FFF2-40B4-BE49-F238E27FC236}">
                <a16:creationId xmlns:a16="http://schemas.microsoft.com/office/drawing/2014/main" id="{E48F11C5-CF8E-4DA8-8B12-C45730DD330C}"/>
              </a:ext>
            </a:extLst>
          </p:cNvPr>
          <p:cNvSpPr txBox="1"/>
          <p:nvPr/>
        </p:nvSpPr>
        <p:spPr>
          <a:xfrm>
            <a:off x="894943" y="3909365"/>
            <a:ext cx="1107996" cy="830997"/>
          </a:xfrm>
          <a:prstGeom prst="rect">
            <a:avLst/>
          </a:prstGeom>
          <a:noFill/>
        </p:spPr>
        <p:txBody>
          <a:bodyPr wrap="none" rtlCol="0">
            <a:spAutoFit/>
          </a:bodyPr>
          <a:lstStyle/>
          <a:p>
            <a:r>
              <a:rPr kumimoji="1"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修改後</a:t>
            </a:r>
            <a:endParaRPr kumimoji="1" lang="en-US"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kumimoji="1"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現  行</a:t>
            </a:r>
          </a:p>
        </p:txBody>
      </p:sp>
      <p:sp>
        <p:nvSpPr>
          <p:cNvPr id="28" name="矩形 27">
            <a:extLst>
              <a:ext uri="{FF2B5EF4-FFF2-40B4-BE49-F238E27FC236}">
                <a16:creationId xmlns:a16="http://schemas.microsoft.com/office/drawing/2014/main" id="{C4F8D31B-84FF-4C05-9165-AB433E703DAD}"/>
              </a:ext>
            </a:extLst>
          </p:cNvPr>
          <p:cNvSpPr/>
          <p:nvPr/>
        </p:nvSpPr>
        <p:spPr>
          <a:xfrm>
            <a:off x="2202053" y="4029580"/>
            <a:ext cx="7899547" cy="2246769"/>
          </a:xfrm>
          <a:prstGeom prst="rect">
            <a:avLst/>
          </a:prstGeom>
          <a:ln w="38100">
            <a:noFill/>
            <a:prstDash val="sysDot"/>
          </a:ln>
        </p:spPr>
        <p:txBody>
          <a:bodyPr wrap="square">
            <a:spAutoFit/>
          </a:bodyPr>
          <a:lstStyle/>
          <a:p>
            <a:pPr>
              <a:spcAft>
                <a:spcPts val="1200"/>
              </a:spcAft>
            </a:pP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廚房之有效通風開口面積，不得小於該室樓地板面積十分之一，且不得小於零點八平方公尺。但設置符合規定之機械通風設備者不在此限。</a:t>
            </a:r>
            <a:endParaRPr kumimoji="1" lang="en-US"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spcAft>
                <a:spcPts val="1200"/>
              </a:spcAft>
            </a:pP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廚房樓地板面積在一百平方公尺以上者，應另依建築設備編規定設置排除油煙設備。</a:t>
            </a:r>
          </a:p>
          <a:p>
            <a:pPr>
              <a:spcAft>
                <a:spcPts val="1200"/>
              </a:spcAft>
            </a:pPr>
            <a:r>
              <a:rPr kumimoji="1" lang="zh-TW" altLang="en-US" sz="2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前項第二款廚房設置排除油煙設備規定，於空氣污染防制法相關法令或直轄市、縣（市）政府另有規定者，從其規定。</a:t>
            </a:r>
          </a:p>
        </p:txBody>
      </p:sp>
      <p:cxnSp>
        <p:nvCxnSpPr>
          <p:cNvPr id="15" name="直線接點 14">
            <a:extLst>
              <a:ext uri="{FF2B5EF4-FFF2-40B4-BE49-F238E27FC236}">
                <a16:creationId xmlns:a16="http://schemas.microsoft.com/office/drawing/2014/main" id="{AC5314F5-9358-4300-8518-A391D66FCB4F}"/>
              </a:ext>
            </a:extLst>
          </p:cNvPr>
          <p:cNvCxnSpPr>
            <a:cxnSpLocks/>
          </p:cNvCxnSpPr>
          <p:nvPr/>
        </p:nvCxnSpPr>
        <p:spPr>
          <a:xfrm>
            <a:off x="2336631" y="2497755"/>
            <a:ext cx="7630393" cy="17223"/>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直線接點 31">
            <a:extLst>
              <a:ext uri="{FF2B5EF4-FFF2-40B4-BE49-F238E27FC236}">
                <a16:creationId xmlns:a16="http://schemas.microsoft.com/office/drawing/2014/main" id="{5A027376-A6AC-4ED2-B6F3-625FC24C2240}"/>
              </a:ext>
            </a:extLst>
          </p:cNvPr>
          <p:cNvCxnSpPr>
            <a:cxnSpLocks/>
          </p:cNvCxnSpPr>
          <p:nvPr/>
        </p:nvCxnSpPr>
        <p:spPr>
          <a:xfrm>
            <a:off x="2325745" y="2813440"/>
            <a:ext cx="1654344"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直線接點 13">
            <a:extLst>
              <a:ext uri="{FF2B5EF4-FFF2-40B4-BE49-F238E27FC236}">
                <a16:creationId xmlns:a16="http://schemas.microsoft.com/office/drawing/2014/main" id="{E4F4B215-EC50-435A-8760-261E667A980A}"/>
              </a:ext>
            </a:extLst>
          </p:cNvPr>
          <p:cNvCxnSpPr>
            <a:cxnSpLocks/>
          </p:cNvCxnSpPr>
          <p:nvPr/>
        </p:nvCxnSpPr>
        <p:spPr>
          <a:xfrm>
            <a:off x="2046482" y="1426009"/>
            <a:ext cx="0" cy="4920362"/>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接點 28">
            <a:extLst>
              <a:ext uri="{FF2B5EF4-FFF2-40B4-BE49-F238E27FC236}">
                <a16:creationId xmlns:a16="http://schemas.microsoft.com/office/drawing/2014/main" id="{C85A5B54-3DD6-4784-AAA7-6D55A513C1DC}"/>
              </a:ext>
            </a:extLst>
          </p:cNvPr>
          <p:cNvCxnSpPr>
            <a:cxnSpLocks/>
          </p:cNvCxnSpPr>
          <p:nvPr/>
        </p:nvCxnSpPr>
        <p:spPr>
          <a:xfrm>
            <a:off x="893782" y="3909365"/>
            <a:ext cx="9763332"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6" name="矩形 35">
            <a:extLst>
              <a:ext uri="{FF2B5EF4-FFF2-40B4-BE49-F238E27FC236}">
                <a16:creationId xmlns:a16="http://schemas.microsoft.com/office/drawing/2014/main" id="{0117C061-9D86-48B0-91F2-D6E8C64CB74D}"/>
              </a:ext>
            </a:extLst>
          </p:cNvPr>
          <p:cNvSpPr/>
          <p:nvPr/>
        </p:nvSpPr>
        <p:spPr>
          <a:xfrm>
            <a:off x="693226" y="496983"/>
            <a:ext cx="8579593" cy="740524"/>
          </a:xfrm>
          <a:prstGeom prst="rect">
            <a:avLst/>
          </a:prstGeom>
        </p:spPr>
        <p:txBody>
          <a:bodyPr wrap="none">
            <a:spAutoFit/>
          </a:bodyPr>
          <a:lstStyle/>
          <a:p>
            <a:pPr marL="174625" lvl="0" indent="-174625">
              <a:lnSpc>
                <a:spcPct val="150000"/>
              </a:lnSpc>
              <a:spcBef>
                <a:spcPct val="0"/>
              </a:spcBef>
              <a:defRPr/>
            </a:pPr>
            <a:r>
              <a:rPr kumimoji="1" lang="zh-TW" altLang="en-US" sz="3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增列 </a:t>
            </a:r>
            <a:r>
              <a:rPr kumimoji="1" lang="en-US" altLang="zh-TW" sz="24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1" lang="zh-TW" altLang="en-US" sz="28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廚房設置排油煙設備之中央及地方權管規定 </a:t>
            </a:r>
            <a:r>
              <a:rPr kumimoji="1" lang="en-US" altLang="zh-TW" sz="28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43</a:t>
            </a:r>
            <a:endParaRPr kumimoji="1" lang="en-US" altLang="zh-TW" sz="20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8" name="文字方塊 37">
            <a:extLst>
              <a:ext uri="{FF2B5EF4-FFF2-40B4-BE49-F238E27FC236}">
                <a16:creationId xmlns:a16="http://schemas.microsoft.com/office/drawing/2014/main" id="{889AB2EB-F9DA-4F07-91F7-DF6A3BF3149D}"/>
              </a:ext>
            </a:extLst>
          </p:cNvPr>
          <p:cNvSpPr txBox="1"/>
          <p:nvPr/>
        </p:nvSpPr>
        <p:spPr>
          <a:xfrm>
            <a:off x="-4200" y="221844"/>
            <a:ext cx="623889" cy="1015663"/>
          </a:xfrm>
          <a:prstGeom prst="rect">
            <a:avLst/>
          </a:prstGeom>
          <a:noFill/>
        </p:spPr>
        <p:txBody>
          <a:bodyPr wrap="none" rtlCol="0">
            <a:spAutoFit/>
          </a:bodyPr>
          <a:lstStyle/>
          <a:p>
            <a:r>
              <a:rPr lang="en-US" altLang="zh-TW" sz="6000" b="1" i="1" dirty="0">
                <a:solidFill>
                  <a:schemeClr val="accent6"/>
                </a:solidFill>
                <a:effectLst>
                  <a:outerShdw blurRad="38100" dist="38100" dir="2700000" algn="tl">
                    <a:srgbClr val="000000">
                      <a:alpha val="43137"/>
                    </a:srgbClr>
                  </a:outerShdw>
                </a:effectLst>
                <a:latin typeface="AR BONNIE" panose="02000000000000000000" pitchFamily="2" charset="0"/>
              </a:rPr>
              <a:t>2</a:t>
            </a:r>
            <a:endParaRPr lang="zh-TW" altLang="en-US" sz="6000" b="1" i="1" dirty="0">
              <a:solidFill>
                <a:schemeClr val="accent6"/>
              </a:solidFill>
              <a:effectLst>
                <a:outerShdw blurRad="38100" dist="38100" dir="2700000" algn="tl">
                  <a:srgbClr val="000000">
                    <a:alpha val="43137"/>
                  </a:srgbClr>
                </a:outerShdw>
              </a:effectLst>
              <a:latin typeface="AR BONNIE" panose="02000000000000000000" pitchFamily="2" charset="0"/>
            </a:endParaRPr>
          </a:p>
        </p:txBody>
      </p:sp>
      <p:cxnSp>
        <p:nvCxnSpPr>
          <p:cNvPr id="25" name="直線接點 24">
            <a:extLst>
              <a:ext uri="{FF2B5EF4-FFF2-40B4-BE49-F238E27FC236}">
                <a16:creationId xmlns:a16="http://schemas.microsoft.com/office/drawing/2014/main" id="{D6D2C9EA-C52C-429B-931F-85472A4C7C21}"/>
              </a:ext>
            </a:extLst>
          </p:cNvPr>
          <p:cNvCxnSpPr>
            <a:cxnSpLocks/>
          </p:cNvCxnSpPr>
          <p:nvPr/>
        </p:nvCxnSpPr>
        <p:spPr>
          <a:xfrm>
            <a:off x="2280803" y="5131173"/>
            <a:ext cx="7630393" cy="17223"/>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直線接點 29">
            <a:extLst>
              <a:ext uri="{FF2B5EF4-FFF2-40B4-BE49-F238E27FC236}">
                <a16:creationId xmlns:a16="http://schemas.microsoft.com/office/drawing/2014/main" id="{EB9FFCA9-3FF7-4D01-BAE9-DF18C3207C18}"/>
              </a:ext>
            </a:extLst>
          </p:cNvPr>
          <p:cNvCxnSpPr>
            <a:cxnSpLocks/>
          </p:cNvCxnSpPr>
          <p:nvPr/>
        </p:nvCxnSpPr>
        <p:spPr>
          <a:xfrm>
            <a:off x="2269917" y="5446858"/>
            <a:ext cx="1654344"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日期版面配置區 2">
            <a:extLst>
              <a:ext uri="{FF2B5EF4-FFF2-40B4-BE49-F238E27FC236}">
                <a16:creationId xmlns:a16="http://schemas.microsoft.com/office/drawing/2014/main" id="{4AA347D2-BE30-6AFC-0D22-B6F10E8FABCB}"/>
              </a:ext>
            </a:extLst>
          </p:cNvPr>
          <p:cNvSpPr>
            <a:spLocks noGrp="1"/>
          </p:cNvSpPr>
          <p:nvPr>
            <p:ph type="dt" sz="half" idx="10"/>
          </p:nvPr>
        </p:nvSpPr>
        <p:spPr/>
        <p:txBody>
          <a:bodyPr/>
          <a:lstStyle/>
          <a:p>
            <a:fld id="{B45B6B68-3527-4D3B-8239-E847100C54F9}" type="datetime1">
              <a:rPr lang="zh-TW" altLang="en-US" smtClean="0"/>
              <a:t>2022/11/30</a:t>
            </a:fld>
            <a:endParaRPr lang="zh-TW" altLang="en-US"/>
          </a:p>
        </p:txBody>
      </p:sp>
      <p:sp>
        <p:nvSpPr>
          <p:cNvPr id="4" name="投影片編號版面配置區 3">
            <a:extLst>
              <a:ext uri="{FF2B5EF4-FFF2-40B4-BE49-F238E27FC236}">
                <a16:creationId xmlns:a16="http://schemas.microsoft.com/office/drawing/2014/main" id="{853E2D0E-0D29-B866-3E76-73C83B05150B}"/>
              </a:ext>
            </a:extLst>
          </p:cNvPr>
          <p:cNvSpPr>
            <a:spLocks noGrp="1"/>
          </p:cNvSpPr>
          <p:nvPr>
            <p:ph type="sldNum" sz="quarter" idx="12"/>
          </p:nvPr>
        </p:nvSpPr>
        <p:spPr/>
        <p:txBody>
          <a:bodyPr/>
          <a:lstStyle/>
          <a:p>
            <a:fld id="{D122B0B9-7B5A-4E7C-B90D-A0EA07B70D84}" type="slidenum">
              <a:rPr lang="zh-TW" altLang="en-US" smtClean="0"/>
              <a:pPr/>
              <a:t>4</a:t>
            </a:fld>
            <a:endParaRPr lang="zh-TW" altLang="en-US"/>
          </a:p>
        </p:txBody>
      </p:sp>
      <p:sp>
        <p:nvSpPr>
          <p:cNvPr id="7" name="文字方塊 6">
            <a:extLst>
              <a:ext uri="{FF2B5EF4-FFF2-40B4-BE49-F238E27FC236}">
                <a16:creationId xmlns:a16="http://schemas.microsoft.com/office/drawing/2014/main" id="{B057CDC5-B7FD-D426-71A0-8BFD38CF1E0E}"/>
              </a:ext>
            </a:extLst>
          </p:cNvPr>
          <p:cNvSpPr txBox="1"/>
          <p:nvPr/>
        </p:nvSpPr>
        <p:spPr>
          <a:xfrm>
            <a:off x="737231" y="204918"/>
            <a:ext cx="2431907" cy="461665"/>
          </a:xfrm>
          <a:prstGeom prst="rect">
            <a:avLst/>
          </a:prstGeom>
          <a:solidFill>
            <a:srgbClr val="C00000">
              <a:alpha val="30196"/>
            </a:srgbClr>
          </a:solidFill>
          <a:ln w="12700">
            <a:noFill/>
          </a:ln>
        </p:spPr>
        <p:txBody>
          <a:bodyPr wrap="square">
            <a:spAutoFit/>
          </a:bodyPr>
          <a:lstStyle/>
          <a:p>
            <a:pPr marL="174625" marR="0" lvl="0" indent="-174625" algn="ctr" defTabSz="914400" rtl="0" eaLnBrk="1" fontAlgn="auto" latinLnBrk="0" hangingPunct="1">
              <a:lnSpc>
                <a:spcPct val="100000"/>
              </a:lnSpc>
              <a:spcBef>
                <a:spcPts val="600"/>
              </a:spcBef>
              <a:spcAft>
                <a:spcPts val="0"/>
              </a:spcAft>
              <a:buClrTx/>
              <a:buSzTx/>
              <a:buFontTx/>
              <a:buNone/>
              <a:tabLst/>
              <a:defRPr/>
            </a:pPr>
            <a:r>
              <a:rPr kumimoji="1" lang="en-US" altLang="zh-TW"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108.11.4</a:t>
            </a:r>
            <a:r>
              <a:rPr kumimoji="1" lang="zh-TW" altLang="en-US"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增列</a:t>
            </a:r>
            <a:endParaRPr kumimoji="1" lang="en-US" altLang="zh-TW"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31820401"/>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EBF3F8">
                    <a:lumMod val="25000"/>
                  </a:srgbClr>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40</a:t>
            </a:fld>
            <a:endParaRPr kumimoji="0" lang="zh-TW" altLang="en-US" sz="1867" b="0" i="0" u="none" strike="noStrike" kern="0" cap="none" spc="0" normalizeH="0" baseline="0" noProof="0">
              <a:ln>
                <a:noFill/>
              </a:ln>
              <a:solidFill>
                <a:srgbClr val="EBF3F8">
                  <a:lumMod val="25000"/>
                </a:srgbClr>
              </a:solidFill>
              <a:effectLst/>
              <a:uLnTx/>
              <a:uFillTx/>
              <a:latin typeface="Arial"/>
              <a:ea typeface="新細明體" panose="02020500000000000000" pitchFamily="18" charset="-120"/>
              <a:cs typeface="Arial"/>
              <a:sym typeface="Arial"/>
            </a:endParaRPr>
          </a:p>
        </p:txBody>
      </p:sp>
      <p:grpSp>
        <p:nvGrpSpPr>
          <p:cNvPr id="6" name="群組 5">
            <a:extLst>
              <a:ext uri="{FF2B5EF4-FFF2-40B4-BE49-F238E27FC236}">
                <a16:creationId xmlns:a16="http://schemas.microsoft.com/office/drawing/2014/main" id="{8FC51F6D-25A6-28C4-E6B3-3577737D26E2}"/>
              </a:ext>
            </a:extLst>
          </p:cNvPr>
          <p:cNvGrpSpPr/>
          <p:nvPr/>
        </p:nvGrpSpPr>
        <p:grpSpPr>
          <a:xfrm>
            <a:off x="5610084" y="1161575"/>
            <a:ext cx="5227603" cy="4863141"/>
            <a:chOff x="6953109" y="1390175"/>
            <a:chExt cx="5227603" cy="4863141"/>
          </a:xfrm>
        </p:grpSpPr>
        <p:sp>
          <p:nvSpPr>
            <p:cNvPr id="18" name="圓角矩形 17"/>
            <p:cNvSpPr/>
            <p:nvPr/>
          </p:nvSpPr>
          <p:spPr>
            <a:xfrm>
              <a:off x="7023879" y="1390175"/>
              <a:ext cx="5054629" cy="4863141"/>
            </a:xfrm>
            <a:prstGeom prst="roundRect">
              <a:avLst>
                <a:gd name="adj" fmla="val 736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TW" altLang="en-US" sz="3200" b="1" i="0" u="none" strike="noStrike" kern="0" cap="none" spc="0" normalizeH="0" baseline="0" noProof="0" dirty="0">
                <a:ln>
                  <a:noFill/>
                </a:ln>
                <a:solidFill>
                  <a:srgbClr val="FCFCFC">
                    <a:lumMod val="95000"/>
                  </a:srgbClr>
                </a:solidFill>
                <a:effectLst/>
                <a:uLnTx/>
                <a:uFillTx/>
                <a:latin typeface="思源黑體 TW Regular" panose="020B0500000000000000" pitchFamily="34" charset="-120"/>
                <a:ea typeface="思源黑體 TW Regular" panose="020B0500000000000000" pitchFamily="34" charset="-120"/>
                <a:cs typeface="+mn-cs"/>
                <a:sym typeface="Arial"/>
              </a:endParaRPr>
            </a:p>
          </p:txBody>
        </p:sp>
        <p:sp>
          <p:nvSpPr>
            <p:cNvPr id="19" name="文字方塊 18"/>
            <p:cNvSpPr txBox="1"/>
            <p:nvPr/>
          </p:nvSpPr>
          <p:spPr>
            <a:xfrm>
              <a:off x="7132323" y="4494873"/>
              <a:ext cx="4946184" cy="1405449"/>
            </a:xfrm>
            <a:prstGeom prst="rect">
              <a:avLst/>
            </a:prstGeom>
            <a:noFill/>
          </p:spPr>
          <p:txBody>
            <a:bodyPr wrap="square" rtlCol="0">
              <a:spAutoFit/>
            </a:bodyPr>
            <a:lstStyle/>
            <a:p>
              <a:pPr marL="232828" marR="0" lvl="0" indent="-232828" algn="l" defTabSz="1219170" rtl="0" eaLnBrk="1" fontAlgn="auto" latinLnBrk="0" hangingPunct="1">
                <a:lnSpc>
                  <a:spcPct val="100000"/>
                </a:lnSpc>
                <a:spcBef>
                  <a:spcPts val="0"/>
                </a:spcBef>
                <a:spcAft>
                  <a:spcPts val="0"/>
                </a:spcAft>
                <a:buClr>
                  <a:srgbClr val="000000"/>
                </a:buClr>
                <a:buSzTx/>
                <a:buFontTx/>
                <a:buNone/>
                <a:tabLst>
                  <a:tab pos="364058" algn="l"/>
                </a:tabLst>
                <a:defRPr/>
              </a:pPr>
              <a:r>
                <a:rPr kumimoji="0" lang="zh-TW" altLang="en-US" sz="2133"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牆前式同層排水系統</a:t>
              </a:r>
              <a:endParaRPr kumimoji="0" lang="en-US" altLang="zh-TW" sz="2133"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tab pos="364058" algn="l"/>
                </a:tabLst>
                <a:defRPr/>
              </a:pPr>
              <a:endParaRPr kumimoji="0" lang="en-US" altLang="zh-TW" sz="1600" b="0" i="0" u="none" strike="noStrike" kern="0" cap="none" spc="0" normalizeH="0" baseline="0" noProof="0" dirty="0">
                <a:ln>
                  <a:noFill/>
                </a:ln>
                <a:solidFill>
                  <a:srgbClr val="192E40">
                    <a:lumMod val="75000"/>
                    <a:lumOff val="25000"/>
                  </a:srgbClr>
                </a:solidFill>
                <a:effectLst/>
                <a:uLnTx/>
                <a:uFillTx/>
                <a:latin typeface="微軟正黑體" panose="020B0604030504040204" pitchFamily="34" charset="-120"/>
                <a:ea typeface="微軟正黑體" panose="020B0604030504040204" pitchFamily="34" charset="-120"/>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tab pos="364058" algn="l"/>
                </a:tabLst>
                <a:defRPr/>
              </a:pPr>
              <a:r>
                <a:rPr kumimoji="0" lang="zh-TW" altLang="en-US" sz="1600" b="0" i="0" u="none" strike="noStrike" kern="0" cap="none" spc="0" normalizeH="0" baseline="0" noProof="0" dirty="0">
                  <a:ln>
                    <a:noFill/>
                  </a:ln>
                  <a:solidFill>
                    <a:srgbClr val="192E40">
                      <a:lumMod val="75000"/>
                      <a:lumOff val="25000"/>
                    </a:srgbClr>
                  </a:solidFill>
                  <a:effectLst/>
                  <a:uLnTx/>
                  <a:uFillTx/>
                  <a:latin typeface="微軟正黑體" panose="020B0604030504040204" pitchFamily="34" charset="-120"/>
                  <a:ea typeface="微軟正黑體" panose="020B0604030504040204" pitchFamily="34" charset="-120"/>
                  <a:cs typeface="Arial"/>
                  <a:sym typeface="Arial"/>
                </a:rPr>
                <a:t>圖片來源</a:t>
              </a:r>
              <a:r>
                <a:rPr kumimoji="0" lang="en-US" altLang="zh-TW" sz="1600" b="0" i="0" u="none" strike="noStrike" kern="0" cap="none" spc="0" normalizeH="0" baseline="0" noProof="0" dirty="0">
                  <a:ln>
                    <a:noFill/>
                  </a:ln>
                  <a:solidFill>
                    <a:srgbClr val="192E40">
                      <a:lumMod val="75000"/>
                      <a:lumOff val="25000"/>
                    </a:srgbClr>
                  </a:solidFill>
                  <a:effectLst/>
                  <a:uLnTx/>
                  <a:uFillTx/>
                  <a:latin typeface="微軟正黑體" panose="020B0604030504040204" pitchFamily="34" charset="-120"/>
                  <a:ea typeface="微軟正黑體" panose="020B0604030504040204" pitchFamily="34" charset="-120"/>
                  <a:cs typeface="Arial"/>
                  <a:sym typeface="Arial"/>
                </a:rPr>
                <a:t>:</a:t>
              </a:r>
              <a:r>
                <a:rPr kumimoji="0" lang="zh-TW" altLang="en-US" sz="1600" b="0" i="0" u="none" strike="noStrike" kern="0" cap="none" spc="0" normalizeH="0" baseline="0" noProof="0" dirty="0">
                  <a:ln>
                    <a:noFill/>
                  </a:ln>
                  <a:solidFill>
                    <a:srgbClr val="192E40">
                      <a:lumMod val="75000"/>
                      <a:lumOff val="25000"/>
                    </a:srgbClr>
                  </a:solidFill>
                  <a:effectLst/>
                  <a:uLnTx/>
                  <a:uFillTx/>
                  <a:latin typeface="微軟正黑體" panose="020B0604030504040204" pitchFamily="34" charset="-120"/>
                  <a:ea typeface="微軟正黑體" panose="020B0604030504040204" pitchFamily="34" charset="-120"/>
                  <a:cs typeface="Arial"/>
                  <a:sym typeface="Arial"/>
                </a:rPr>
                <a:t> 集合住宅同層排水法制化與技術規範修訂之研究，鄭政利、廖婉茹等，陳炯睿繪製，內政部建築研究所，</a:t>
              </a:r>
              <a:r>
                <a:rPr kumimoji="0" lang="en-US" altLang="zh-TW" sz="1600" b="0" i="0" u="none" strike="noStrike" kern="0" cap="none" spc="0" normalizeH="0" baseline="0" noProof="0" dirty="0">
                  <a:ln>
                    <a:noFill/>
                  </a:ln>
                  <a:solidFill>
                    <a:srgbClr val="192E40">
                      <a:lumMod val="75000"/>
                      <a:lumOff val="25000"/>
                    </a:srgbClr>
                  </a:solidFill>
                  <a:effectLst/>
                  <a:uLnTx/>
                  <a:uFillTx/>
                  <a:latin typeface="微軟正黑體" panose="020B0604030504040204" pitchFamily="34" charset="-120"/>
                  <a:ea typeface="微軟正黑體" panose="020B0604030504040204" pitchFamily="34" charset="-120"/>
                  <a:cs typeface="Arial"/>
                  <a:sym typeface="Arial"/>
                </a:rPr>
                <a:t>109.12</a:t>
              </a:r>
              <a:r>
                <a:rPr kumimoji="0" lang="zh-TW" altLang="en-US" sz="1600" b="0" i="0" u="none" strike="noStrike" kern="0" cap="none" spc="0" normalizeH="0" baseline="0" noProof="0" dirty="0">
                  <a:ln>
                    <a:noFill/>
                  </a:ln>
                  <a:solidFill>
                    <a:srgbClr val="192E40">
                      <a:lumMod val="75000"/>
                      <a:lumOff val="25000"/>
                    </a:srgbClr>
                  </a:solidFill>
                  <a:effectLst/>
                  <a:uLnTx/>
                  <a:uFillTx/>
                  <a:latin typeface="微軟正黑體" panose="020B0604030504040204" pitchFamily="34" charset="-120"/>
                  <a:ea typeface="微軟正黑體" panose="020B0604030504040204" pitchFamily="34" charset="-120"/>
                  <a:cs typeface="Arial"/>
                  <a:sym typeface="Arial"/>
                </a:rPr>
                <a:t>。</a:t>
              </a:r>
              <a:endParaRPr kumimoji="0" lang="en-US" altLang="zh-TW" sz="1600" b="0" i="0" u="none" strike="noStrike" kern="0" cap="none" spc="0" normalizeH="0" baseline="0" noProof="0" dirty="0">
                <a:ln>
                  <a:noFill/>
                </a:ln>
                <a:solidFill>
                  <a:srgbClr val="192E40">
                    <a:lumMod val="75000"/>
                    <a:lumOff val="25000"/>
                  </a:srgbClr>
                </a:solidFill>
                <a:effectLst/>
                <a:uLnTx/>
                <a:uFillTx/>
                <a:latin typeface="微軟正黑體" panose="020B0604030504040204" pitchFamily="34" charset="-120"/>
                <a:ea typeface="微軟正黑體" panose="020B0604030504040204" pitchFamily="34" charset="-120"/>
                <a:cs typeface="Arial"/>
                <a:sym typeface="Arial"/>
              </a:endParaRPr>
            </a:p>
          </p:txBody>
        </p:sp>
        <p:pic>
          <p:nvPicPr>
            <p:cNvPr id="20"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3109" y="2155004"/>
              <a:ext cx="5227603" cy="2168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標題 1">
            <a:extLst>
              <a:ext uri="{FF2B5EF4-FFF2-40B4-BE49-F238E27FC236}">
                <a16:creationId xmlns:a16="http://schemas.microsoft.com/office/drawing/2014/main" id="{9FC79B1C-08EB-027E-FFDB-A6B097A69E2C}"/>
              </a:ext>
            </a:extLst>
          </p:cNvPr>
          <p:cNvSpPr>
            <a:spLocks noGrp="1"/>
          </p:cNvSpPr>
          <p:nvPr>
            <p:ph type="title"/>
          </p:nvPr>
        </p:nvSpPr>
        <p:spPr>
          <a:xfrm>
            <a:off x="459688" y="182295"/>
            <a:ext cx="796785" cy="6399619"/>
          </a:xfrm>
        </p:spPr>
        <p:txBody>
          <a:bodyPr/>
          <a:lstStyle/>
          <a:p>
            <a:pPr algn="ctr"/>
            <a:r>
              <a:rPr lang="zh-TW" altLang="en-US" sz="3200" dirty="0">
                <a:latin typeface="微軟正黑體" panose="020B0604030504040204" pitchFamily="34" charset="-120"/>
                <a:ea typeface="微軟正黑體" panose="020B0604030504040204" pitchFamily="34" charset="-120"/>
              </a:rPr>
              <a:t>建築物</a:t>
            </a:r>
            <a:r>
              <a:rPr lang="zh-TW" altLang="zh-TW" sz="3200" dirty="0">
                <a:latin typeface="微軟正黑體" panose="020B0604030504040204" pitchFamily="34" charset="-120"/>
                <a:ea typeface="微軟正黑體" panose="020B0604030504040204" pitchFamily="34" charset="-120"/>
              </a:rPr>
              <a:t>給水排水設備設計技術</a:t>
            </a:r>
            <a:r>
              <a:rPr lang="zh-TW" altLang="zh-TW" sz="3200" dirty="0">
                <a:solidFill>
                  <a:schemeClr val="accent2"/>
                </a:solidFill>
                <a:latin typeface="微軟正黑體" panose="020B0604030504040204" pitchFamily="34" charset="-120"/>
                <a:ea typeface="微軟正黑體" panose="020B0604030504040204" pitchFamily="34" charset="-120"/>
              </a:rPr>
              <a:t>規範</a:t>
            </a:r>
            <a:endParaRPr lang="zh-TW" altLang="en-US" sz="3200" dirty="0">
              <a:solidFill>
                <a:schemeClr val="accent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53199309"/>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EBF3F8">
                    <a:lumMod val="25000"/>
                  </a:srgbClr>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41</a:t>
            </a:fld>
            <a:endParaRPr kumimoji="0" lang="zh-TW" altLang="en-US" sz="1867" b="0" i="0" u="none" strike="noStrike" kern="0" cap="none" spc="0" normalizeH="0" baseline="0" noProof="0" dirty="0">
              <a:ln>
                <a:noFill/>
              </a:ln>
              <a:solidFill>
                <a:srgbClr val="EBF3F8">
                  <a:lumMod val="25000"/>
                </a:srgbClr>
              </a:solidFill>
              <a:effectLst/>
              <a:uLnTx/>
              <a:uFillTx/>
              <a:latin typeface="Arial"/>
              <a:ea typeface="新細明體" panose="02020500000000000000" pitchFamily="18" charset="-120"/>
              <a:cs typeface="Arial"/>
              <a:sym typeface="Arial"/>
            </a:endParaRPr>
          </a:p>
        </p:txBody>
      </p:sp>
      <p:sp>
        <p:nvSpPr>
          <p:cNvPr id="5" name="圓角化對角線角落矩形 4"/>
          <p:cNvSpPr/>
          <p:nvPr/>
        </p:nvSpPr>
        <p:spPr>
          <a:xfrm flipH="1">
            <a:off x="1324076" y="288703"/>
            <a:ext cx="10553288" cy="639839"/>
          </a:xfrm>
          <a:prstGeom prst="round2Diag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TW" altLang="en-US" sz="1867" b="0" i="0" u="none" strike="noStrike" kern="0" cap="none" spc="0" normalizeH="0" baseline="0" noProof="0" dirty="0">
              <a:ln>
                <a:noFill/>
              </a:ln>
              <a:solidFill>
                <a:srgbClr val="192E40"/>
              </a:solidFill>
              <a:effectLst/>
              <a:uLnTx/>
              <a:uFillTx/>
              <a:latin typeface="Arial"/>
              <a:ea typeface="新細明體" panose="02020500000000000000" pitchFamily="18" charset="-120"/>
              <a:cs typeface="+mn-cs"/>
              <a:sym typeface="Arial"/>
            </a:endParaRPr>
          </a:p>
        </p:txBody>
      </p:sp>
      <p:sp>
        <p:nvSpPr>
          <p:cNvPr id="6" name="文字方塊 5"/>
          <p:cNvSpPr txBox="1"/>
          <p:nvPr/>
        </p:nvSpPr>
        <p:spPr>
          <a:xfrm>
            <a:off x="1220629" y="336295"/>
            <a:ext cx="742773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zh-TW" altLang="en-US" sz="32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 </a:t>
            </a:r>
            <a:r>
              <a:rPr kumimoji="0" lang="en-US" altLang="zh-TW" sz="32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4.4.7</a:t>
            </a:r>
            <a:r>
              <a:rPr kumimoji="0" lang="zh-TW" altLang="en-US" sz="32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 </a:t>
            </a:r>
            <a:r>
              <a:rPr kumimoji="0" lang="zh-TW" altLang="en-US" sz="32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本文</a:t>
            </a:r>
            <a:r>
              <a:rPr kumimoji="0" lang="zh-TW" altLang="en-US" sz="32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草案</a:t>
            </a:r>
          </a:p>
        </p:txBody>
      </p:sp>
      <p:grpSp>
        <p:nvGrpSpPr>
          <p:cNvPr id="7" name="群組 6">
            <a:extLst>
              <a:ext uri="{FF2B5EF4-FFF2-40B4-BE49-F238E27FC236}">
                <a16:creationId xmlns:a16="http://schemas.microsoft.com/office/drawing/2014/main" id="{9E23EAE9-EF72-1742-CCF5-6E44F3C66834}"/>
              </a:ext>
            </a:extLst>
          </p:cNvPr>
          <p:cNvGrpSpPr/>
          <p:nvPr/>
        </p:nvGrpSpPr>
        <p:grpSpPr>
          <a:xfrm>
            <a:off x="1294147" y="1024439"/>
            <a:ext cx="10583217" cy="797948"/>
            <a:chOff x="1294147" y="1205107"/>
            <a:chExt cx="10583217" cy="797948"/>
          </a:xfrm>
        </p:grpSpPr>
        <p:sp>
          <p:nvSpPr>
            <p:cNvPr id="12" name="圓角矩形 11"/>
            <p:cNvSpPr/>
            <p:nvPr/>
          </p:nvSpPr>
          <p:spPr>
            <a:xfrm>
              <a:off x="1294147" y="1205107"/>
              <a:ext cx="10583217" cy="797948"/>
            </a:xfrm>
            <a:prstGeom prst="roundRect">
              <a:avLst>
                <a:gd name="adj" fmla="val 7362"/>
              </a:avLst>
            </a:prstGeom>
            <a:solidFill>
              <a:srgbClr val="DDE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TW" altLang="en-US" sz="3200" b="1" i="0" u="none" strike="noStrike" kern="0" cap="none" spc="0" normalizeH="0" baseline="0" noProof="0" dirty="0">
                <a:ln>
                  <a:noFill/>
                </a:ln>
                <a:solidFill>
                  <a:srgbClr val="192E40">
                    <a:lumMod val="50000"/>
                  </a:srgbClr>
                </a:solidFill>
                <a:effectLst/>
                <a:uLnTx/>
                <a:uFillTx/>
                <a:latin typeface="思源黑體 TW Regular" panose="020B0500000000000000" pitchFamily="34" charset="-120"/>
                <a:ea typeface="思源黑體 TW Regular" panose="020B0500000000000000" pitchFamily="34" charset="-120"/>
                <a:cs typeface="+mn-cs"/>
                <a:sym typeface="Arial"/>
              </a:endParaRPr>
            </a:p>
          </p:txBody>
        </p:sp>
        <p:sp>
          <p:nvSpPr>
            <p:cNvPr id="13" name="文字方塊 12"/>
            <p:cNvSpPr txBox="1"/>
            <p:nvPr/>
          </p:nvSpPr>
          <p:spPr>
            <a:xfrm>
              <a:off x="1468910" y="1237154"/>
              <a:ext cx="10233688" cy="748795"/>
            </a:xfrm>
            <a:prstGeom prst="rect">
              <a:avLst/>
            </a:prstGeom>
            <a:noFill/>
          </p:spPr>
          <p:txBody>
            <a:bodyPr wrap="square" rtlCol="0">
              <a:spAutoFit/>
            </a:bodyPr>
            <a:lstStyle/>
            <a:p>
              <a:pPr marL="0" marR="0" lvl="0" indent="-364058" algn="l" defTabSz="1219170" rtl="0" eaLnBrk="1" fontAlgn="auto" latinLnBrk="0" hangingPunct="1">
                <a:lnSpc>
                  <a:spcPct val="100000"/>
                </a:lnSpc>
                <a:spcBef>
                  <a:spcPts val="0"/>
                </a:spcBef>
                <a:spcAft>
                  <a:spcPts val="0"/>
                </a:spcAft>
                <a:buClr>
                  <a:srgbClr val="000000"/>
                </a:buClr>
                <a:buSzTx/>
                <a:buFontTx/>
                <a:buNone/>
                <a:tabLst/>
                <a:defRPr/>
              </a:pPr>
              <a:r>
                <a:rPr kumimoji="0" lang="zh-TW" altLang="zh-TW" sz="2133"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rPr>
                <a:t>建築物採用洗手台、浴缸、地板落水頭及洗槽等衛生器具設備時</a:t>
              </a:r>
              <a:r>
                <a:rPr kumimoji="0" lang="zh-TW" altLang="zh-TW" sz="2133"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，得採用</a:t>
              </a:r>
              <a:r>
                <a:rPr kumimoji="0" lang="zh-TW" altLang="zh-TW" sz="2133"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rial"/>
                  <a:sym typeface="Arial"/>
                </a:rPr>
                <a:t>集合式總存水彎</a:t>
              </a:r>
              <a:r>
                <a:rPr kumimoji="0" lang="zh-TW" altLang="zh-TW" sz="2133"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連結雜排水之管路設備。</a:t>
              </a:r>
              <a:endParaRPr kumimoji="0" lang="en-US" altLang="zh-TW" sz="2133"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endParaRPr>
            </a:p>
          </p:txBody>
        </p:sp>
      </p:grpSp>
      <p:grpSp>
        <p:nvGrpSpPr>
          <p:cNvPr id="16" name="群組 15">
            <a:extLst>
              <a:ext uri="{FF2B5EF4-FFF2-40B4-BE49-F238E27FC236}">
                <a16:creationId xmlns:a16="http://schemas.microsoft.com/office/drawing/2014/main" id="{64E52AC1-E36B-D8A8-29C1-82107F594ED8}"/>
              </a:ext>
            </a:extLst>
          </p:cNvPr>
          <p:cNvGrpSpPr/>
          <p:nvPr/>
        </p:nvGrpSpPr>
        <p:grpSpPr>
          <a:xfrm>
            <a:off x="1294147" y="3035886"/>
            <a:ext cx="10583217" cy="3635282"/>
            <a:chOff x="1294147" y="3035886"/>
            <a:chExt cx="10583217" cy="3635282"/>
          </a:xfrm>
        </p:grpSpPr>
        <p:sp>
          <p:nvSpPr>
            <p:cNvPr id="2" name="圓角矩形 9">
              <a:extLst>
                <a:ext uri="{FF2B5EF4-FFF2-40B4-BE49-F238E27FC236}">
                  <a16:creationId xmlns:a16="http://schemas.microsoft.com/office/drawing/2014/main" id="{7475A526-7AAA-1290-0596-0B3398C88CD9}"/>
                </a:ext>
              </a:extLst>
            </p:cNvPr>
            <p:cNvSpPr/>
            <p:nvPr/>
          </p:nvSpPr>
          <p:spPr>
            <a:xfrm>
              <a:off x="1294147" y="3035886"/>
              <a:ext cx="10583217" cy="3594382"/>
            </a:xfrm>
            <a:prstGeom prst="roundRect">
              <a:avLst>
                <a:gd name="adj" fmla="val 7362"/>
              </a:avLst>
            </a:prstGeom>
            <a:solidFill>
              <a:srgbClr val="DDE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TW" altLang="en-US" sz="3200" b="1" i="0" u="none" strike="noStrike" kern="0" cap="none" spc="0" normalizeH="0" baseline="0" noProof="0" dirty="0">
                <a:ln>
                  <a:noFill/>
                </a:ln>
                <a:solidFill>
                  <a:srgbClr val="192E40">
                    <a:lumMod val="50000"/>
                  </a:srgbClr>
                </a:solidFill>
                <a:effectLst/>
                <a:uLnTx/>
                <a:uFillTx/>
                <a:latin typeface="思源黑體 TW Regular" panose="020B0500000000000000" pitchFamily="34" charset="-120"/>
                <a:ea typeface="思源黑體 TW Regular" panose="020B0500000000000000" pitchFamily="34" charset="-120"/>
                <a:cs typeface="+mn-cs"/>
                <a:sym typeface="Arial"/>
              </a:endParaRPr>
            </a:p>
          </p:txBody>
        </p:sp>
        <p:sp>
          <p:nvSpPr>
            <p:cNvPr id="4" name="文字方塊 3">
              <a:extLst>
                <a:ext uri="{FF2B5EF4-FFF2-40B4-BE49-F238E27FC236}">
                  <a16:creationId xmlns:a16="http://schemas.microsoft.com/office/drawing/2014/main" id="{693671F7-95FB-24FA-370C-529C2E1F82E8}"/>
                </a:ext>
              </a:extLst>
            </p:cNvPr>
            <p:cNvSpPr txBox="1"/>
            <p:nvPr/>
          </p:nvSpPr>
          <p:spPr>
            <a:xfrm>
              <a:off x="1468908" y="3076786"/>
              <a:ext cx="10054398" cy="359438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zh-TW" altLang="zh-TW" sz="2133"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rial"/>
                  <a:sym typeface="Arial"/>
                </a:rPr>
                <a:t>集合式總存水彎</a:t>
              </a:r>
              <a:r>
                <a:rPr kumimoji="0" lang="zh-TW" altLang="zh-TW" sz="2133"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之設置應符合下列規定</a:t>
              </a:r>
              <a:r>
                <a:rPr kumimoji="0" lang="en-US" altLang="zh-TW" sz="2133"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a:t>
              </a:r>
              <a:endParaRPr kumimoji="0" lang="en-US" altLang="zh-TW" sz="2133" b="1" i="0" u="none" strike="noStrike" kern="0" cap="none" spc="0" normalizeH="0" baseline="0" noProof="0" dirty="0">
                <a:ln>
                  <a:noFill/>
                </a:ln>
                <a:solidFill>
                  <a:srgbClr val="CBD9E2">
                    <a:lumMod val="75000"/>
                  </a:srgbClr>
                </a:solidFill>
                <a:effectLst/>
                <a:uLnTx/>
                <a:uFillTx/>
                <a:latin typeface="微軟正黑體" panose="020B0604030504040204" pitchFamily="34" charset="-120"/>
                <a:ea typeface="微軟正黑體" panose="020B0604030504040204" pitchFamily="34" charset="-120"/>
                <a:cs typeface="Arial"/>
                <a:sym typeface="Arial"/>
              </a:endParaRPr>
            </a:p>
            <a:p>
              <a:pPr marL="71330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TW" altLang="zh-TW" sz="2133"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endParaRPr>
            </a:p>
            <a:p>
              <a:pPr marL="457189" marR="0" lvl="0" indent="-457189" algn="l" defTabSz="1219170" rtl="0" eaLnBrk="1" fontAlgn="auto" latinLnBrk="0" hangingPunct="1">
                <a:lnSpc>
                  <a:spcPts val="2800"/>
                </a:lnSpc>
                <a:spcBef>
                  <a:spcPts val="0"/>
                </a:spcBef>
                <a:spcAft>
                  <a:spcPts val="0"/>
                </a:spcAft>
                <a:buClr>
                  <a:srgbClr val="000000"/>
                </a:buClr>
                <a:buSzTx/>
                <a:buFontTx/>
                <a:buNone/>
                <a:tabLst/>
                <a:defRPr/>
              </a:pPr>
              <a:r>
                <a:rPr kumimoji="0" lang="en-US" altLang="zh-TW" sz="2133"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(1)</a:t>
              </a:r>
              <a:r>
                <a:rPr kumimoji="0" lang="zh-TW" altLang="zh-TW" sz="2133"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採用集合式總存水彎時，該設備器具應</a:t>
              </a:r>
              <a:r>
                <a:rPr kumimoji="0" lang="zh-TW" altLang="zh-TW" sz="2133"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rial"/>
                  <a:sym typeface="Arial"/>
                </a:rPr>
                <a:t>經中華民國國家標準或國際標準試驗合格</a:t>
              </a:r>
              <a:r>
                <a:rPr kumimoji="0" lang="zh-TW" altLang="zh-TW" sz="2133"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，方能採用之。</a:t>
              </a:r>
              <a:r>
                <a:rPr kumimoji="0" lang="en-US" altLang="zh-TW" sz="2133"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 </a:t>
              </a:r>
              <a:endParaRPr kumimoji="0" lang="zh-TW" altLang="zh-TW" sz="2133"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endParaRPr>
            </a:p>
            <a:p>
              <a:pPr marL="364058" marR="0" lvl="0" indent="-364058" algn="l" defTabSz="1219170" rtl="0" eaLnBrk="1" fontAlgn="auto" latinLnBrk="0" hangingPunct="1">
                <a:lnSpc>
                  <a:spcPts val="2800"/>
                </a:lnSpc>
                <a:spcBef>
                  <a:spcPts val="0"/>
                </a:spcBef>
                <a:spcAft>
                  <a:spcPts val="0"/>
                </a:spcAft>
                <a:buClr>
                  <a:srgbClr val="000000"/>
                </a:buClr>
                <a:buSzTx/>
                <a:buFontTx/>
                <a:buNone/>
                <a:tabLst/>
                <a:defRPr/>
              </a:pPr>
              <a:r>
                <a:rPr kumimoji="0" lang="en-US" altLang="zh-TW" sz="2133"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(2)</a:t>
              </a:r>
              <a:r>
                <a:rPr kumimoji="0" lang="zh-TW" altLang="zh-TW" sz="2133"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集合式總存水彎設備不得連接大便器及小便器等污水排水設備。</a:t>
              </a:r>
              <a:r>
                <a:rPr kumimoji="0" lang="zh-TW" altLang="zh-TW" sz="2133"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rial"/>
                  <a:sym typeface="Arial"/>
                </a:rPr>
                <a:t>廚房若有設置廚餘絞碎設備者</a:t>
              </a:r>
              <a:r>
                <a:rPr kumimoji="0" lang="zh-TW" altLang="en-US" sz="2133"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rial"/>
                  <a:sym typeface="Arial"/>
                </a:rPr>
                <a:t>，</a:t>
              </a:r>
              <a:r>
                <a:rPr kumimoji="0" lang="zh-TW" altLang="zh-TW" sz="2133"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rial"/>
                  <a:sym typeface="Arial"/>
                </a:rPr>
                <a:t>其排水亦不得連接</a:t>
              </a:r>
              <a:r>
                <a:rPr kumimoji="0" lang="zh-TW" altLang="zh-TW" sz="2133"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a:t>
              </a:r>
            </a:p>
            <a:p>
              <a:pPr marL="0" marR="0" lvl="0" indent="0" algn="l" defTabSz="1219170" rtl="0" eaLnBrk="1" fontAlgn="auto" latinLnBrk="0" hangingPunct="1">
                <a:lnSpc>
                  <a:spcPts val="2800"/>
                </a:lnSpc>
                <a:spcBef>
                  <a:spcPts val="0"/>
                </a:spcBef>
                <a:spcAft>
                  <a:spcPts val="0"/>
                </a:spcAft>
                <a:buClr>
                  <a:srgbClr val="000000"/>
                </a:buClr>
                <a:buSzTx/>
                <a:buFontTx/>
                <a:buNone/>
                <a:tabLst/>
                <a:defRPr/>
              </a:pPr>
              <a:r>
                <a:rPr kumimoji="0" lang="en-US" altLang="zh-TW" sz="2133"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(3)</a:t>
              </a:r>
              <a:r>
                <a:rPr kumimoji="0" lang="zh-TW" altLang="zh-TW" sz="2133"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集合式總存水彎設備裝設位置，應盡量</a:t>
              </a:r>
              <a:r>
                <a:rPr kumimoji="0" lang="zh-TW" altLang="zh-TW" sz="2133"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rial"/>
                  <a:sym typeface="Arial"/>
                </a:rPr>
                <a:t>靠近管道間</a:t>
              </a:r>
              <a:r>
                <a:rPr kumimoji="0" lang="zh-TW" altLang="zh-TW" sz="2133"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排水幹管，同時必</a:t>
              </a:r>
              <a:r>
                <a:rPr kumimoji="0" lang="zh-TW" altLang="en-US" sz="2133"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 </a:t>
              </a:r>
              <a:endParaRPr kumimoji="0" lang="en-US" altLang="zh-TW" sz="2133"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endParaRPr>
            </a:p>
            <a:p>
              <a:pPr marL="0" marR="0" lvl="0" indent="0" algn="l" defTabSz="1219170" rtl="0" eaLnBrk="1" fontAlgn="auto" latinLnBrk="0" hangingPunct="1">
                <a:lnSpc>
                  <a:spcPts val="2800"/>
                </a:lnSpc>
                <a:spcBef>
                  <a:spcPts val="0"/>
                </a:spcBef>
                <a:spcAft>
                  <a:spcPts val="0"/>
                </a:spcAft>
                <a:buClr>
                  <a:srgbClr val="000000"/>
                </a:buClr>
                <a:buSzTx/>
                <a:buFontTx/>
                <a:buNone/>
                <a:tabLst/>
                <a:defRPr/>
              </a:pPr>
              <a:r>
                <a:rPr kumimoji="0" lang="zh-TW" altLang="en-US" sz="2133"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     </a:t>
              </a:r>
              <a:r>
                <a:rPr kumimoji="0" lang="zh-TW" altLang="zh-TW" sz="2133"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須就近</a:t>
              </a:r>
              <a:r>
                <a:rPr kumimoji="0" lang="zh-TW" altLang="zh-TW" sz="2133"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rial"/>
                  <a:sym typeface="Arial"/>
                </a:rPr>
                <a:t>留設可隨時清潔維修之機制</a:t>
              </a:r>
              <a:r>
                <a:rPr kumimoji="0" lang="zh-TW" altLang="zh-TW" sz="2133"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a:t>
              </a:r>
            </a:p>
            <a:p>
              <a:pPr marL="364058" marR="0" lvl="0" indent="-364058" algn="l" defTabSz="1219170" rtl="0" eaLnBrk="1" fontAlgn="auto" latinLnBrk="0" hangingPunct="1">
                <a:lnSpc>
                  <a:spcPts val="2800"/>
                </a:lnSpc>
                <a:spcBef>
                  <a:spcPts val="0"/>
                </a:spcBef>
                <a:spcAft>
                  <a:spcPts val="0"/>
                </a:spcAft>
                <a:buClr>
                  <a:srgbClr val="000000"/>
                </a:buClr>
                <a:buSzTx/>
                <a:buFontTx/>
                <a:buNone/>
                <a:tabLst/>
                <a:defRPr/>
              </a:pPr>
              <a:r>
                <a:rPr kumimoji="0" lang="en-US" altLang="zh-TW" sz="2133"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(4)</a:t>
              </a:r>
              <a:r>
                <a:rPr kumimoji="0" lang="zh-TW" altLang="zh-TW" sz="2133"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採用集合式總存水彎連結洗手台、浴缸及地板落水等雜排水之管路設備，得</a:t>
              </a:r>
              <a:r>
                <a:rPr kumimoji="0" lang="zh-TW" altLang="zh-TW" sz="2133"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rial"/>
                  <a:sym typeface="Arial"/>
                </a:rPr>
                <a:t>免重覆設置個別器具存水彎設備</a:t>
              </a:r>
              <a:r>
                <a:rPr kumimoji="0" lang="zh-TW" altLang="zh-TW" sz="2133"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a:t>
              </a:r>
              <a:endParaRPr kumimoji="0" lang="en-US" altLang="zh-TW" sz="2133"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endParaRPr>
            </a:p>
          </p:txBody>
        </p:sp>
      </p:grpSp>
      <p:sp>
        <p:nvSpPr>
          <p:cNvPr id="8" name="圓角化對角線角落矩形 4">
            <a:extLst>
              <a:ext uri="{FF2B5EF4-FFF2-40B4-BE49-F238E27FC236}">
                <a16:creationId xmlns:a16="http://schemas.microsoft.com/office/drawing/2014/main" id="{13D78ED2-03B9-D05F-4181-90671232E25E}"/>
              </a:ext>
            </a:extLst>
          </p:cNvPr>
          <p:cNvSpPr/>
          <p:nvPr/>
        </p:nvSpPr>
        <p:spPr>
          <a:xfrm flipH="1">
            <a:off x="1309108" y="2276599"/>
            <a:ext cx="10553288" cy="639839"/>
          </a:xfrm>
          <a:prstGeom prst="round2Diag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TW" altLang="en-US" sz="1867" b="0" i="0" u="none" strike="noStrike" kern="0" cap="none" spc="0" normalizeH="0" baseline="0" noProof="0" dirty="0">
              <a:ln>
                <a:noFill/>
              </a:ln>
              <a:solidFill>
                <a:srgbClr val="192E40"/>
              </a:solidFill>
              <a:effectLst/>
              <a:uLnTx/>
              <a:uFillTx/>
              <a:latin typeface="Arial"/>
              <a:ea typeface="新細明體" panose="02020500000000000000" pitchFamily="18" charset="-120"/>
              <a:cs typeface="+mn-cs"/>
              <a:sym typeface="Arial"/>
            </a:endParaRPr>
          </a:p>
        </p:txBody>
      </p:sp>
      <p:sp>
        <p:nvSpPr>
          <p:cNvPr id="15" name="文字方塊 14">
            <a:extLst>
              <a:ext uri="{FF2B5EF4-FFF2-40B4-BE49-F238E27FC236}">
                <a16:creationId xmlns:a16="http://schemas.microsoft.com/office/drawing/2014/main" id="{1CF2E7EE-7661-4D44-7AC7-B1AD6E677881}"/>
              </a:ext>
            </a:extLst>
          </p:cNvPr>
          <p:cNvSpPr txBox="1"/>
          <p:nvPr/>
        </p:nvSpPr>
        <p:spPr>
          <a:xfrm>
            <a:off x="1220628" y="2319863"/>
            <a:ext cx="742773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zh-TW" altLang="en-US" sz="32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 </a:t>
            </a:r>
            <a:r>
              <a:rPr kumimoji="0" lang="en-US" altLang="zh-TW" sz="32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4.4.8</a:t>
            </a:r>
            <a:r>
              <a:rPr kumimoji="0" lang="zh-TW" altLang="en-US" sz="32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 </a:t>
            </a:r>
            <a:r>
              <a:rPr kumimoji="0" lang="zh-TW" altLang="en-US" sz="32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本文</a:t>
            </a:r>
            <a:r>
              <a:rPr kumimoji="0" lang="zh-TW" altLang="en-US" sz="32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草案</a:t>
            </a:r>
          </a:p>
        </p:txBody>
      </p:sp>
      <p:sp>
        <p:nvSpPr>
          <p:cNvPr id="17" name="標題 1">
            <a:extLst>
              <a:ext uri="{FF2B5EF4-FFF2-40B4-BE49-F238E27FC236}">
                <a16:creationId xmlns:a16="http://schemas.microsoft.com/office/drawing/2014/main" id="{C7BCF12C-5FB5-617B-DB0E-9F184AAB5F1A}"/>
              </a:ext>
            </a:extLst>
          </p:cNvPr>
          <p:cNvSpPr>
            <a:spLocks noGrp="1"/>
          </p:cNvSpPr>
          <p:nvPr>
            <p:ph type="title"/>
          </p:nvPr>
        </p:nvSpPr>
        <p:spPr>
          <a:xfrm>
            <a:off x="459688" y="182295"/>
            <a:ext cx="796785" cy="6399619"/>
          </a:xfrm>
        </p:spPr>
        <p:txBody>
          <a:bodyPr/>
          <a:lstStyle/>
          <a:p>
            <a:pPr algn="ctr"/>
            <a:r>
              <a:rPr lang="zh-TW" altLang="en-US" sz="3200" dirty="0">
                <a:latin typeface="微軟正黑體" panose="020B0604030504040204" pitchFamily="34" charset="-120"/>
                <a:ea typeface="微軟正黑體" panose="020B0604030504040204" pitchFamily="34" charset="-120"/>
              </a:rPr>
              <a:t>建築物</a:t>
            </a:r>
            <a:r>
              <a:rPr lang="zh-TW" altLang="zh-TW" sz="3200" dirty="0">
                <a:latin typeface="微軟正黑體" panose="020B0604030504040204" pitchFamily="34" charset="-120"/>
                <a:ea typeface="微軟正黑體" panose="020B0604030504040204" pitchFamily="34" charset="-120"/>
              </a:rPr>
              <a:t>給水排水設備設計技術</a:t>
            </a:r>
            <a:r>
              <a:rPr lang="zh-TW" altLang="zh-TW" sz="3200" dirty="0">
                <a:solidFill>
                  <a:schemeClr val="accent2"/>
                </a:solidFill>
                <a:latin typeface="微軟正黑體" panose="020B0604030504040204" pitchFamily="34" charset="-120"/>
                <a:ea typeface="微軟正黑體" panose="020B0604030504040204" pitchFamily="34" charset="-120"/>
              </a:rPr>
              <a:t>規範</a:t>
            </a:r>
            <a:endParaRPr lang="zh-TW" altLang="en-US" sz="3200" dirty="0">
              <a:solidFill>
                <a:schemeClr val="accent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15735833"/>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EBF3F8">
                    <a:lumMod val="25000"/>
                  </a:srgbClr>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42</a:t>
            </a:fld>
            <a:endParaRPr kumimoji="0" lang="zh-TW" altLang="en-US" sz="1867" b="0" i="0" u="none" strike="noStrike" kern="0" cap="none" spc="0" normalizeH="0" baseline="0" noProof="0" dirty="0">
              <a:ln>
                <a:noFill/>
              </a:ln>
              <a:solidFill>
                <a:srgbClr val="EBF3F8">
                  <a:lumMod val="25000"/>
                </a:srgbClr>
              </a:solidFill>
              <a:effectLst/>
              <a:uLnTx/>
              <a:uFillTx/>
              <a:latin typeface="Arial"/>
              <a:ea typeface="新細明體" panose="02020500000000000000" pitchFamily="18" charset="-120"/>
              <a:cs typeface="Arial"/>
              <a:sym typeface="Arial"/>
            </a:endParaRPr>
          </a:p>
        </p:txBody>
      </p:sp>
      <p:sp>
        <p:nvSpPr>
          <p:cNvPr id="9" name="圓角矩形 8"/>
          <p:cNvSpPr/>
          <p:nvPr/>
        </p:nvSpPr>
        <p:spPr>
          <a:xfrm>
            <a:off x="4427677" y="1090848"/>
            <a:ext cx="7000875" cy="5178679"/>
          </a:xfrm>
          <a:prstGeom prst="roundRect">
            <a:avLst>
              <a:gd name="adj" fmla="val 736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TW" altLang="en-US" sz="3200" b="1" i="0" u="none" strike="noStrike" kern="0" cap="none" spc="0" normalizeH="0" baseline="0" noProof="0" dirty="0">
              <a:ln>
                <a:noFill/>
              </a:ln>
              <a:solidFill>
                <a:srgbClr val="192E40">
                  <a:lumMod val="50000"/>
                </a:srgbClr>
              </a:solidFill>
              <a:effectLst/>
              <a:uLnTx/>
              <a:uFillTx/>
              <a:latin typeface="思源黑體 TW Regular" panose="020B0500000000000000" pitchFamily="34" charset="-120"/>
              <a:ea typeface="思源黑體 TW Regular" panose="020B0500000000000000" pitchFamily="34" charset="-120"/>
              <a:cs typeface="+mn-cs"/>
              <a:sym typeface="Arial"/>
            </a:endParaRPr>
          </a:p>
        </p:txBody>
      </p:sp>
      <p:pic>
        <p:nvPicPr>
          <p:cNvPr id="10" name="Picture 2"/>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l="4958" t="3007" r="5312" b="4610"/>
          <a:stretch>
            <a:fillRect/>
          </a:stretch>
        </p:blipFill>
        <p:spPr bwMode="auto">
          <a:xfrm>
            <a:off x="5007254" y="1656630"/>
            <a:ext cx="5841720" cy="3279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文字方塊 10"/>
          <p:cNvSpPr txBox="1"/>
          <p:nvPr/>
        </p:nvSpPr>
        <p:spPr>
          <a:xfrm>
            <a:off x="5464455" y="5201370"/>
            <a:ext cx="5106104" cy="872098"/>
          </a:xfrm>
          <a:prstGeom prst="rect">
            <a:avLst/>
          </a:prstGeom>
          <a:noFill/>
        </p:spPr>
        <p:txBody>
          <a:bodyPr wrap="square" rtlCol="0">
            <a:spAutoFit/>
          </a:bodyPr>
          <a:lstStyle/>
          <a:p>
            <a:pPr marL="232828" marR="0" lvl="0" indent="-232828" algn="l" defTabSz="1219170" rtl="0" eaLnBrk="1" fontAlgn="auto" latinLnBrk="0" hangingPunct="1">
              <a:lnSpc>
                <a:spcPct val="100000"/>
              </a:lnSpc>
              <a:spcBef>
                <a:spcPts val="0"/>
              </a:spcBef>
              <a:spcAft>
                <a:spcPts val="0"/>
              </a:spcAft>
              <a:buClr>
                <a:srgbClr val="000000"/>
              </a:buClr>
              <a:buSzTx/>
              <a:buFontTx/>
              <a:buNone/>
              <a:tabLst>
                <a:tab pos="364058" algn="l"/>
              </a:tabLst>
              <a:defRPr/>
            </a:pPr>
            <a:r>
              <a:rPr kumimoji="0" lang="zh-TW" altLang="en-US" sz="1867"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排水管路使用個別存水彎    </a:t>
            </a:r>
            <a:r>
              <a:rPr kumimoji="0" lang="zh-TW" altLang="en-US" sz="1867"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Arial"/>
                <a:sym typeface="Arial"/>
              </a:rPr>
              <a:t>集合式總存水彎</a:t>
            </a:r>
            <a:endParaRPr kumimoji="0" lang="en-US" altLang="zh-TW" sz="1600" b="0" i="0" u="none" strike="noStrike" kern="0" cap="none" spc="0" normalizeH="0" baseline="0" noProof="0" dirty="0">
              <a:ln>
                <a:noFill/>
              </a:ln>
              <a:solidFill>
                <a:srgbClr val="192E40">
                  <a:lumMod val="75000"/>
                  <a:lumOff val="25000"/>
                </a:srgbClr>
              </a:solidFill>
              <a:effectLst/>
              <a:uLnTx/>
              <a:uFillTx/>
              <a:latin typeface="微軟正黑體" panose="020B0604030504040204" pitchFamily="34" charset="-120"/>
              <a:ea typeface="微軟正黑體" panose="020B0604030504040204" pitchFamily="34" charset="-120"/>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tab pos="364058" algn="l"/>
              </a:tabLst>
              <a:defRPr/>
            </a:pPr>
            <a:r>
              <a:rPr kumimoji="0" lang="zh-TW" altLang="en-US" sz="1600" b="0" i="0" u="none" strike="noStrike" kern="0" cap="none" spc="0" normalizeH="0" baseline="0" noProof="0" dirty="0">
                <a:ln>
                  <a:noFill/>
                </a:ln>
                <a:solidFill>
                  <a:srgbClr val="192E40">
                    <a:lumMod val="75000"/>
                    <a:lumOff val="25000"/>
                  </a:srgbClr>
                </a:solidFill>
                <a:effectLst/>
                <a:uLnTx/>
                <a:uFillTx/>
                <a:latin typeface="微軟正黑體" panose="020B0604030504040204" pitchFamily="34" charset="-120"/>
                <a:ea typeface="微軟正黑體" panose="020B0604030504040204" pitchFamily="34" charset="-120"/>
                <a:cs typeface="Arial"/>
                <a:sym typeface="Arial"/>
              </a:rPr>
              <a:t>圖片來源</a:t>
            </a:r>
            <a:r>
              <a:rPr kumimoji="0" lang="en-US" altLang="zh-TW" sz="1600" b="0" i="0" u="none" strike="noStrike" kern="0" cap="none" spc="0" normalizeH="0" baseline="0" noProof="0" dirty="0">
                <a:ln>
                  <a:noFill/>
                </a:ln>
                <a:solidFill>
                  <a:srgbClr val="192E40">
                    <a:lumMod val="75000"/>
                    <a:lumOff val="25000"/>
                  </a:srgbClr>
                </a:solidFill>
                <a:effectLst/>
                <a:uLnTx/>
                <a:uFillTx/>
                <a:latin typeface="微軟正黑體" panose="020B0604030504040204" pitchFamily="34" charset="-120"/>
                <a:ea typeface="微軟正黑體" panose="020B0604030504040204" pitchFamily="34" charset="-120"/>
                <a:cs typeface="Arial"/>
                <a:sym typeface="Arial"/>
              </a:rPr>
              <a:t>:</a:t>
            </a:r>
            <a:r>
              <a:rPr kumimoji="0" lang="zh-TW" altLang="en-US" sz="1600" b="0" i="0" u="none" strike="noStrike" kern="0" cap="none" spc="0" normalizeH="0" baseline="0" noProof="0" dirty="0">
                <a:ln>
                  <a:noFill/>
                </a:ln>
                <a:solidFill>
                  <a:srgbClr val="192E40">
                    <a:lumMod val="75000"/>
                    <a:lumOff val="25000"/>
                  </a:srgbClr>
                </a:solidFill>
                <a:effectLst/>
                <a:uLnTx/>
                <a:uFillTx/>
                <a:latin typeface="微軟正黑體" panose="020B0604030504040204" pitchFamily="34" charset="-120"/>
                <a:ea typeface="微軟正黑體" panose="020B0604030504040204" pitchFamily="34" charset="-120"/>
                <a:cs typeface="Arial"/>
                <a:sym typeface="Arial"/>
              </a:rPr>
              <a:t> 集合住宅同層排水法制化與技術規範修訂之研究，鄭政利、廖婉茹等，內政部建築研究所，</a:t>
            </a:r>
            <a:r>
              <a:rPr kumimoji="0" lang="en-US" altLang="zh-TW" sz="1600" b="0" i="0" u="none" strike="noStrike" kern="0" cap="none" spc="0" normalizeH="0" baseline="0" noProof="0" dirty="0">
                <a:ln>
                  <a:noFill/>
                </a:ln>
                <a:solidFill>
                  <a:srgbClr val="192E40">
                    <a:lumMod val="75000"/>
                    <a:lumOff val="25000"/>
                  </a:srgbClr>
                </a:solidFill>
                <a:effectLst/>
                <a:uLnTx/>
                <a:uFillTx/>
                <a:latin typeface="微軟正黑體" panose="020B0604030504040204" pitchFamily="34" charset="-120"/>
                <a:ea typeface="微軟正黑體" panose="020B0604030504040204" pitchFamily="34" charset="-120"/>
                <a:cs typeface="Arial"/>
                <a:sym typeface="Arial"/>
              </a:rPr>
              <a:t>109.12</a:t>
            </a:r>
            <a:r>
              <a:rPr kumimoji="0" lang="zh-TW" altLang="en-US" sz="1600" b="0" i="0" u="none" strike="noStrike" kern="0" cap="none" spc="0" normalizeH="0" baseline="0" noProof="0" dirty="0">
                <a:ln>
                  <a:noFill/>
                </a:ln>
                <a:solidFill>
                  <a:srgbClr val="192E40">
                    <a:lumMod val="75000"/>
                    <a:lumOff val="25000"/>
                  </a:srgbClr>
                </a:solidFill>
                <a:effectLst/>
                <a:uLnTx/>
                <a:uFillTx/>
                <a:latin typeface="微軟正黑體" panose="020B0604030504040204" pitchFamily="34" charset="-120"/>
                <a:ea typeface="微軟正黑體" panose="020B0604030504040204" pitchFamily="34" charset="-120"/>
                <a:cs typeface="Arial"/>
                <a:sym typeface="Arial"/>
              </a:rPr>
              <a:t>。</a:t>
            </a:r>
            <a:endParaRPr kumimoji="0" lang="en-US" altLang="zh-TW" sz="1600" b="0" i="0" u="none" strike="noStrike" kern="0" cap="none" spc="0" normalizeH="0" baseline="0" noProof="0" dirty="0">
              <a:ln>
                <a:noFill/>
              </a:ln>
              <a:solidFill>
                <a:srgbClr val="192E40">
                  <a:lumMod val="75000"/>
                  <a:lumOff val="25000"/>
                </a:srgbClr>
              </a:solidFill>
              <a:effectLst/>
              <a:uLnTx/>
              <a:uFillTx/>
              <a:latin typeface="微軟正黑體" panose="020B0604030504040204" pitchFamily="34" charset="-120"/>
              <a:ea typeface="微軟正黑體" panose="020B0604030504040204" pitchFamily="34" charset="-120"/>
              <a:cs typeface="Arial"/>
              <a:sym typeface="Arial"/>
            </a:endParaRPr>
          </a:p>
        </p:txBody>
      </p:sp>
      <p:sp>
        <p:nvSpPr>
          <p:cNvPr id="2" name="標題 1">
            <a:extLst>
              <a:ext uri="{FF2B5EF4-FFF2-40B4-BE49-F238E27FC236}">
                <a16:creationId xmlns:a16="http://schemas.microsoft.com/office/drawing/2014/main" id="{180486A9-7FD6-B75D-1978-17064AFAAB5C}"/>
              </a:ext>
            </a:extLst>
          </p:cNvPr>
          <p:cNvSpPr>
            <a:spLocks noGrp="1"/>
          </p:cNvSpPr>
          <p:nvPr>
            <p:ph type="title"/>
          </p:nvPr>
        </p:nvSpPr>
        <p:spPr>
          <a:xfrm>
            <a:off x="459688" y="182295"/>
            <a:ext cx="796785" cy="6399619"/>
          </a:xfrm>
        </p:spPr>
        <p:txBody>
          <a:bodyPr/>
          <a:lstStyle/>
          <a:p>
            <a:pPr algn="ctr"/>
            <a:r>
              <a:rPr lang="zh-TW" altLang="en-US" sz="3200" dirty="0">
                <a:latin typeface="微軟正黑體" panose="020B0604030504040204" pitchFamily="34" charset="-120"/>
                <a:ea typeface="微軟正黑體" panose="020B0604030504040204" pitchFamily="34" charset="-120"/>
              </a:rPr>
              <a:t>建築物</a:t>
            </a:r>
            <a:r>
              <a:rPr lang="zh-TW" altLang="zh-TW" sz="3200" dirty="0">
                <a:latin typeface="微軟正黑體" panose="020B0604030504040204" pitchFamily="34" charset="-120"/>
                <a:ea typeface="微軟正黑體" panose="020B0604030504040204" pitchFamily="34" charset="-120"/>
              </a:rPr>
              <a:t>給水排水設備設計技術</a:t>
            </a:r>
            <a:r>
              <a:rPr lang="zh-TW" altLang="zh-TW" sz="3200" dirty="0">
                <a:solidFill>
                  <a:schemeClr val="accent2"/>
                </a:solidFill>
                <a:latin typeface="微軟正黑體" panose="020B0604030504040204" pitchFamily="34" charset="-120"/>
                <a:ea typeface="微軟正黑體" panose="020B0604030504040204" pitchFamily="34" charset="-120"/>
              </a:rPr>
              <a:t>規範</a:t>
            </a:r>
            <a:endParaRPr lang="zh-TW" altLang="en-US" sz="3200" dirty="0">
              <a:solidFill>
                <a:schemeClr val="accent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74798692"/>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EBF3F8">
                    <a:lumMod val="25000"/>
                  </a:srgbClr>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43</a:t>
            </a:fld>
            <a:endParaRPr kumimoji="0" lang="zh-TW" altLang="en-US" sz="1867" b="0" i="0" u="none" strike="noStrike" kern="0" cap="none" spc="0" normalizeH="0" baseline="0" noProof="0">
              <a:ln>
                <a:noFill/>
              </a:ln>
              <a:solidFill>
                <a:srgbClr val="EBF3F8">
                  <a:lumMod val="25000"/>
                </a:srgbClr>
              </a:solidFill>
              <a:effectLst/>
              <a:uLnTx/>
              <a:uFillTx/>
              <a:latin typeface="Arial"/>
              <a:ea typeface="新細明體" panose="02020500000000000000" pitchFamily="18" charset="-120"/>
              <a:cs typeface="Arial"/>
              <a:sym typeface="Arial"/>
            </a:endParaRPr>
          </a:p>
        </p:txBody>
      </p:sp>
      <p:sp>
        <p:nvSpPr>
          <p:cNvPr id="5" name="圓角化對角線角落矩形 4"/>
          <p:cNvSpPr/>
          <p:nvPr/>
        </p:nvSpPr>
        <p:spPr>
          <a:xfrm flipH="1">
            <a:off x="1324076" y="354250"/>
            <a:ext cx="10553288" cy="639839"/>
          </a:xfrm>
          <a:prstGeom prst="round2Diag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TW" altLang="en-US" sz="1867" b="0" i="0" u="none" strike="noStrike" kern="0" cap="none" spc="0" normalizeH="0" baseline="0" noProof="0" dirty="0">
              <a:ln>
                <a:noFill/>
              </a:ln>
              <a:solidFill>
                <a:srgbClr val="192E40"/>
              </a:solidFill>
              <a:effectLst/>
              <a:uLnTx/>
              <a:uFillTx/>
              <a:latin typeface="Arial"/>
              <a:ea typeface="新細明體" panose="02020500000000000000" pitchFamily="18" charset="-120"/>
              <a:cs typeface="+mn-cs"/>
              <a:sym typeface="Arial"/>
            </a:endParaRPr>
          </a:p>
        </p:txBody>
      </p:sp>
      <p:sp>
        <p:nvSpPr>
          <p:cNvPr id="7" name="圓角矩形 6"/>
          <p:cNvSpPr/>
          <p:nvPr/>
        </p:nvSpPr>
        <p:spPr>
          <a:xfrm>
            <a:off x="6727877" y="1573706"/>
            <a:ext cx="5114664" cy="4863141"/>
          </a:xfrm>
          <a:prstGeom prst="roundRect">
            <a:avLst>
              <a:gd name="adj" fmla="val 736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TW" altLang="en-US" sz="3200" b="1" i="0" u="none" strike="noStrike" kern="0" cap="none" spc="0" normalizeH="0" baseline="0" noProof="0" dirty="0">
              <a:ln>
                <a:noFill/>
              </a:ln>
              <a:solidFill>
                <a:srgbClr val="FCFCFC">
                  <a:lumMod val="95000"/>
                </a:srgbClr>
              </a:solidFill>
              <a:effectLst/>
              <a:uLnTx/>
              <a:uFillTx/>
              <a:latin typeface="思源黑體 TW Regular" panose="020B0500000000000000" pitchFamily="34" charset="-120"/>
              <a:ea typeface="思源黑體 TW Regular" panose="020B0500000000000000" pitchFamily="34" charset="-120"/>
              <a:cs typeface="+mn-cs"/>
              <a:sym typeface="Arial"/>
            </a:endParaRPr>
          </a:p>
        </p:txBody>
      </p:sp>
      <p:sp>
        <p:nvSpPr>
          <p:cNvPr id="8" name="圓角矩形 7"/>
          <p:cNvSpPr/>
          <p:nvPr/>
        </p:nvSpPr>
        <p:spPr>
          <a:xfrm>
            <a:off x="1316508" y="1558168"/>
            <a:ext cx="5054629" cy="4863141"/>
          </a:xfrm>
          <a:prstGeom prst="roundRect">
            <a:avLst>
              <a:gd name="adj" fmla="val 736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TW" altLang="en-US" sz="3200" b="1" i="0" u="none" strike="noStrike" kern="0" cap="none" spc="0" normalizeH="0" baseline="0" noProof="0" dirty="0">
              <a:ln>
                <a:noFill/>
              </a:ln>
              <a:solidFill>
                <a:srgbClr val="FCFCFC">
                  <a:lumMod val="95000"/>
                </a:srgbClr>
              </a:solidFill>
              <a:effectLst/>
              <a:uLnTx/>
              <a:uFillTx/>
              <a:latin typeface="思源黑體 TW Regular" panose="020B0500000000000000" pitchFamily="34" charset="-120"/>
              <a:ea typeface="思源黑體 TW Regular" panose="020B0500000000000000" pitchFamily="34" charset="-120"/>
              <a:cs typeface="+mn-cs"/>
              <a:sym typeface="Arial"/>
            </a:endParaRPr>
          </a:p>
        </p:txBody>
      </p:sp>
      <p:sp>
        <p:nvSpPr>
          <p:cNvPr id="10" name="文字方塊 9"/>
          <p:cNvSpPr txBox="1"/>
          <p:nvPr/>
        </p:nvSpPr>
        <p:spPr>
          <a:xfrm>
            <a:off x="2523803" y="5469537"/>
            <a:ext cx="2925801"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zh-TW" altLang="zh-TW" sz="2133"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新細明體" panose="02020500000000000000" pitchFamily="18" charset="-120"/>
                <a:cs typeface="Arial"/>
                <a:sym typeface="Arial"/>
              </a:rPr>
              <a:t>隔層懸吊式剖面示意圖</a:t>
            </a:r>
            <a:endParaRPr kumimoji="0" lang="zh-TW" altLang="en-US" sz="2133"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a:sym typeface="Arial"/>
            </a:endParaRPr>
          </a:p>
        </p:txBody>
      </p:sp>
      <p:sp>
        <p:nvSpPr>
          <p:cNvPr id="12" name="文字方塊 11"/>
          <p:cNvSpPr txBox="1"/>
          <p:nvPr/>
        </p:nvSpPr>
        <p:spPr>
          <a:xfrm>
            <a:off x="7901806" y="5469537"/>
            <a:ext cx="3199915" cy="420564"/>
          </a:xfrm>
          <a:prstGeom prst="rect">
            <a:avLst/>
          </a:prstGeom>
          <a:noFill/>
        </p:spPr>
        <p:txBody>
          <a:bodyPr wrap="none" rtlCol="0">
            <a:spAutoFit/>
          </a:bodyPr>
          <a:lstStyle>
            <a:defPPr marR="0" lvl="0" algn="l" rtl="0">
              <a:lnSpc>
                <a:spcPct val="100000"/>
              </a:lnSpc>
              <a:spcBef>
                <a:spcPts val="0"/>
              </a:spcBef>
              <a:spcAft>
                <a:spcPts val="0"/>
              </a:spcAft>
            </a:defPPr>
            <a:lvl1pPr>
              <a:defRPr sz="1600">
                <a:effectLst>
                  <a:outerShdw blurRad="38100" dist="38100" dir="2700000" algn="tl">
                    <a:srgbClr val="000000">
                      <a:alpha val="43137"/>
                    </a:srgbClr>
                  </a:outerShdw>
                </a:effectLst>
              </a:defRPr>
            </a:lvl1p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zh-TW" altLang="zh-TW" sz="2133"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新細明體" panose="02020500000000000000" pitchFamily="18" charset="-120"/>
                <a:cs typeface="Arial"/>
                <a:sym typeface="Arial"/>
              </a:rPr>
              <a:t>隔層半埋入式剖面示意圖</a:t>
            </a:r>
            <a:endParaRPr kumimoji="0" lang="zh-TW" altLang="en-US" sz="2133"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新細明體" panose="02020500000000000000" pitchFamily="18" charset="-120"/>
              <a:cs typeface="Arial"/>
              <a:sym typeface="Arial"/>
            </a:endParaRPr>
          </a:p>
        </p:txBody>
      </p:sp>
      <p:sp>
        <p:nvSpPr>
          <p:cNvPr id="15" name="標題 1">
            <a:extLst>
              <a:ext uri="{FF2B5EF4-FFF2-40B4-BE49-F238E27FC236}">
                <a16:creationId xmlns:a16="http://schemas.microsoft.com/office/drawing/2014/main" id="{AD9609E9-0BAD-A395-5C7F-9371ADAD1B66}"/>
              </a:ext>
            </a:extLst>
          </p:cNvPr>
          <p:cNvSpPr>
            <a:spLocks noGrp="1"/>
          </p:cNvSpPr>
          <p:nvPr>
            <p:ph type="title"/>
          </p:nvPr>
        </p:nvSpPr>
        <p:spPr>
          <a:xfrm>
            <a:off x="459688" y="182295"/>
            <a:ext cx="796785" cy="6399619"/>
          </a:xfrm>
        </p:spPr>
        <p:txBody>
          <a:bodyPr/>
          <a:lstStyle/>
          <a:p>
            <a:pPr algn="ctr"/>
            <a:r>
              <a:rPr lang="zh-TW" altLang="en-US" sz="3200" dirty="0">
                <a:latin typeface="微軟正黑體" panose="020B0604030504040204" pitchFamily="34" charset="-120"/>
                <a:ea typeface="微軟正黑體" panose="020B0604030504040204" pitchFamily="34" charset="-120"/>
              </a:rPr>
              <a:t>建築物</a:t>
            </a:r>
            <a:r>
              <a:rPr lang="zh-TW" altLang="zh-TW" sz="3200" dirty="0">
                <a:latin typeface="微軟正黑體" panose="020B0604030504040204" pitchFamily="34" charset="-120"/>
                <a:ea typeface="微軟正黑體" panose="020B0604030504040204" pitchFamily="34" charset="-120"/>
              </a:rPr>
              <a:t>給水排水設備設計技術</a:t>
            </a:r>
            <a:r>
              <a:rPr lang="zh-TW" altLang="zh-TW" sz="3200" dirty="0">
                <a:solidFill>
                  <a:schemeClr val="accent2"/>
                </a:solidFill>
                <a:latin typeface="微軟正黑體" panose="020B0604030504040204" pitchFamily="34" charset="-120"/>
                <a:ea typeface="微軟正黑體" panose="020B0604030504040204" pitchFamily="34" charset="-120"/>
              </a:rPr>
              <a:t>規範</a:t>
            </a:r>
            <a:endParaRPr lang="zh-TW" altLang="en-US" sz="3200" dirty="0">
              <a:solidFill>
                <a:schemeClr val="accent2"/>
              </a:solidFill>
              <a:latin typeface="微軟正黑體" panose="020B0604030504040204" pitchFamily="34" charset="-120"/>
              <a:ea typeface="微軟正黑體" panose="020B0604030504040204" pitchFamily="34" charset="-120"/>
            </a:endParaRPr>
          </a:p>
        </p:txBody>
      </p:sp>
      <p:sp>
        <p:nvSpPr>
          <p:cNvPr id="16" name="文字方塊 15">
            <a:extLst>
              <a:ext uri="{FF2B5EF4-FFF2-40B4-BE49-F238E27FC236}">
                <a16:creationId xmlns:a16="http://schemas.microsoft.com/office/drawing/2014/main" id="{76BE888F-39AB-8074-D8FF-5881A5512AC0}"/>
              </a:ext>
            </a:extLst>
          </p:cNvPr>
          <p:cNvSpPr txBox="1"/>
          <p:nvPr/>
        </p:nvSpPr>
        <p:spPr>
          <a:xfrm>
            <a:off x="3533775" y="398966"/>
            <a:ext cx="5254505" cy="584775"/>
          </a:xfrm>
          <a:prstGeom prst="rect">
            <a:avLst/>
          </a:prstGeom>
          <a:noFill/>
        </p:spPr>
        <p:txBody>
          <a:bodyPr wrap="square" rtlCol="0">
            <a:spAutoFit/>
          </a:bodyPr>
          <a:lstStyle/>
          <a:p>
            <a:pPr marL="0" marR="0" lvl="0" indent="0" algn="dist" defTabSz="1219170" rtl="0" eaLnBrk="1" fontAlgn="auto" latinLnBrk="0" hangingPunct="1">
              <a:lnSpc>
                <a:spcPct val="100000"/>
              </a:lnSpc>
              <a:spcBef>
                <a:spcPts val="0"/>
              </a:spcBef>
              <a:spcAft>
                <a:spcPts val="0"/>
              </a:spcAft>
              <a:buClr>
                <a:srgbClr val="000000"/>
              </a:buClr>
              <a:buSzTx/>
              <a:buFontTx/>
              <a:buNone/>
              <a:tabLst/>
              <a:defRPr/>
            </a:pPr>
            <a:r>
              <a:rPr kumimoji="0" lang="zh-TW" altLang="en-US" sz="32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 </a:t>
            </a:r>
            <a:r>
              <a:rPr kumimoji="0" lang="zh-TW" altLang="en-US" sz="32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非採用</a:t>
            </a:r>
            <a:r>
              <a:rPr kumimoji="0" lang="zh-TW" altLang="en-US" sz="32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同層排水工法</a:t>
            </a:r>
          </a:p>
        </p:txBody>
      </p:sp>
      <p:pic>
        <p:nvPicPr>
          <p:cNvPr id="4" name="圖片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673247" y="2005314"/>
            <a:ext cx="4458223" cy="3405671"/>
          </a:xfrm>
          <a:prstGeom prst="rect">
            <a:avLst/>
          </a:prstGeom>
        </p:spPr>
      </p:pic>
      <p:sp>
        <p:nvSpPr>
          <p:cNvPr id="2" name="矩形 1">
            <a:extLst>
              <a:ext uri="{FF2B5EF4-FFF2-40B4-BE49-F238E27FC236}">
                <a16:creationId xmlns:a16="http://schemas.microsoft.com/office/drawing/2014/main" id="{972F0FCB-A5EC-7F9D-0EAF-ADA89000F1B0}"/>
              </a:ext>
            </a:extLst>
          </p:cNvPr>
          <p:cNvSpPr/>
          <p:nvPr/>
        </p:nvSpPr>
        <p:spPr>
          <a:xfrm>
            <a:off x="1869610" y="2887630"/>
            <a:ext cx="3868718" cy="427727"/>
          </a:xfrm>
          <a:prstGeom prst="rect">
            <a:avLst/>
          </a:prstGeom>
          <a:solidFill>
            <a:srgbClr val="37648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mn-cs"/>
              <a:sym typeface="Arial"/>
            </a:endParaRPr>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3325" y="2005313"/>
            <a:ext cx="4821511" cy="3405671"/>
          </a:xfrm>
          <a:prstGeom prst="rect">
            <a:avLst/>
          </a:prstGeom>
        </p:spPr>
      </p:pic>
      <p:sp>
        <p:nvSpPr>
          <p:cNvPr id="14" name="矩形 13">
            <a:extLst>
              <a:ext uri="{FF2B5EF4-FFF2-40B4-BE49-F238E27FC236}">
                <a16:creationId xmlns:a16="http://schemas.microsoft.com/office/drawing/2014/main" id="{F82B5179-53B0-AB0F-2AD7-1F0E0F307520}"/>
              </a:ext>
            </a:extLst>
          </p:cNvPr>
          <p:cNvSpPr/>
          <p:nvPr/>
        </p:nvSpPr>
        <p:spPr>
          <a:xfrm>
            <a:off x="8626250" y="3232506"/>
            <a:ext cx="2735516" cy="545787"/>
          </a:xfrm>
          <a:prstGeom prst="rect">
            <a:avLst/>
          </a:prstGeom>
          <a:solidFill>
            <a:srgbClr val="37648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mn-cs"/>
              <a:sym typeface="Arial"/>
            </a:endParaRPr>
          </a:p>
        </p:txBody>
      </p:sp>
      <p:sp>
        <p:nvSpPr>
          <p:cNvPr id="13" name="矩形 12">
            <a:extLst>
              <a:ext uri="{FF2B5EF4-FFF2-40B4-BE49-F238E27FC236}">
                <a16:creationId xmlns:a16="http://schemas.microsoft.com/office/drawing/2014/main" id="{92352DC8-DBE2-CF6E-941F-24BD05660BE1}"/>
              </a:ext>
            </a:extLst>
          </p:cNvPr>
          <p:cNvSpPr/>
          <p:nvPr/>
        </p:nvSpPr>
        <p:spPr>
          <a:xfrm>
            <a:off x="7072605" y="3233962"/>
            <a:ext cx="1553646" cy="442299"/>
          </a:xfrm>
          <a:prstGeom prst="rect">
            <a:avLst/>
          </a:prstGeom>
          <a:solidFill>
            <a:srgbClr val="37648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mn-cs"/>
              <a:sym typeface="Arial"/>
            </a:endParaRPr>
          </a:p>
        </p:txBody>
      </p:sp>
    </p:spTree>
    <p:extLst>
      <p:ext uri="{BB962C8B-B14F-4D97-AF65-F5344CB8AC3E}">
        <p14:creationId xmlns:p14="http://schemas.microsoft.com/office/powerpoint/2010/main" val="372395767"/>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EBF3F8">
                    <a:lumMod val="25000"/>
                  </a:srgbClr>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44</a:t>
            </a:fld>
            <a:endParaRPr kumimoji="0" lang="zh-TW" altLang="en-US" sz="1867" b="0" i="0" u="none" strike="noStrike" kern="0" cap="none" spc="0" normalizeH="0" baseline="0" noProof="0">
              <a:ln>
                <a:noFill/>
              </a:ln>
              <a:solidFill>
                <a:srgbClr val="EBF3F8">
                  <a:lumMod val="25000"/>
                </a:srgbClr>
              </a:solidFill>
              <a:effectLst/>
              <a:uLnTx/>
              <a:uFillTx/>
              <a:latin typeface="Arial"/>
              <a:ea typeface="新細明體" panose="02020500000000000000" pitchFamily="18" charset="-120"/>
              <a:cs typeface="Arial"/>
              <a:sym typeface="Arial"/>
            </a:endParaRPr>
          </a:p>
        </p:txBody>
      </p:sp>
      <p:sp>
        <p:nvSpPr>
          <p:cNvPr id="5" name="圓角化對角線角落矩形 4"/>
          <p:cNvSpPr/>
          <p:nvPr/>
        </p:nvSpPr>
        <p:spPr>
          <a:xfrm flipH="1">
            <a:off x="1324076" y="354250"/>
            <a:ext cx="10553288" cy="639839"/>
          </a:xfrm>
          <a:prstGeom prst="round2Diag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TW" altLang="en-US" sz="1867" b="0" i="0" u="none" strike="noStrike" kern="0" cap="none" spc="0" normalizeH="0" baseline="0" noProof="0" dirty="0">
              <a:ln>
                <a:noFill/>
              </a:ln>
              <a:solidFill>
                <a:srgbClr val="192E40"/>
              </a:solidFill>
              <a:effectLst/>
              <a:uLnTx/>
              <a:uFillTx/>
              <a:latin typeface="Arial"/>
              <a:ea typeface="新細明體" panose="02020500000000000000" pitchFamily="18" charset="-120"/>
              <a:cs typeface="+mn-cs"/>
              <a:sym typeface="Arial"/>
            </a:endParaRPr>
          </a:p>
        </p:txBody>
      </p:sp>
      <p:sp>
        <p:nvSpPr>
          <p:cNvPr id="6" name="文字方塊 5"/>
          <p:cNvSpPr txBox="1"/>
          <p:nvPr/>
        </p:nvSpPr>
        <p:spPr>
          <a:xfrm>
            <a:off x="3734619" y="398966"/>
            <a:ext cx="5053661" cy="584775"/>
          </a:xfrm>
          <a:prstGeom prst="rect">
            <a:avLst/>
          </a:prstGeom>
          <a:noFill/>
        </p:spPr>
        <p:txBody>
          <a:bodyPr wrap="square" rtlCol="0">
            <a:spAutoFit/>
          </a:bodyPr>
          <a:lstStyle/>
          <a:p>
            <a:pPr marL="0" marR="0" lvl="0" indent="0" algn="dist" defTabSz="1219170" rtl="0" eaLnBrk="1" fontAlgn="auto" latinLnBrk="0" hangingPunct="1">
              <a:lnSpc>
                <a:spcPct val="100000"/>
              </a:lnSpc>
              <a:spcBef>
                <a:spcPts val="0"/>
              </a:spcBef>
              <a:spcAft>
                <a:spcPts val="0"/>
              </a:spcAft>
              <a:buClr>
                <a:srgbClr val="000000"/>
              </a:buClr>
              <a:buSzTx/>
              <a:buFontTx/>
              <a:buNone/>
              <a:tabLst/>
              <a:defRPr/>
            </a:pPr>
            <a:r>
              <a:rPr kumimoji="0" lang="zh-TW" altLang="en-US" sz="32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 </a:t>
            </a:r>
            <a:r>
              <a:rPr kumimoji="0" lang="zh-TW" altLang="en-US" sz="32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採用</a:t>
            </a:r>
            <a:r>
              <a:rPr kumimoji="0" lang="zh-TW" altLang="en-US" sz="32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同層排水工法</a:t>
            </a:r>
          </a:p>
        </p:txBody>
      </p:sp>
      <p:sp>
        <p:nvSpPr>
          <p:cNvPr id="7" name="圓角矩形 6"/>
          <p:cNvSpPr/>
          <p:nvPr/>
        </p:nvSpPr>
        <p:spPr>
          <a:xfrm>
            <a:off x="6787911" y="1573706"/>
            <a:ext cx="5054629" cy="4863141"/>
          </a:xfrm>
          <a:prstGeom prst="roundRect">
            <a:avLst>
              <a:gd name="adj" fmla="val 736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TW" altLang="en-US" sz="3200" b="1" i="0" u="none" strike="noStrike" kern="0" cap="none" spc="0" normalizeH="0" baseline="0" noProof="0" dirty="0">
              <a:ln>
                <a:noFill/>
              </a:ln>
              <a:solidFill>
                <a:srgbClr val="FCFCFC">
                  <a:lumMod val="95000"/>
                </a:srgbClr>
              </a:solidFill>
              <a:effectLst/>
              <a:uLnTx/>
              <a:uFillTx/>
              <a:latin typeface="思源黑體 TW Regular" panose="020B0500000000000000" pitchFamily="34" charset="-120"/>
              <a:ea typeface="思源黑體 TW Regular" panose="020B0500000000000000" pitchFamily="34" charset="-120"/>
              <a:cs typeface="+mn-cs"/>
              <a:sym typeface="Arial"/>
            </a:endParaRPr>
          </a:p>
        </p:txBody>
      </p:sp>
      <p:sp>
        <p:nvSpPr>
          <p:cNvPr id="8" name="圓角矩形 7"/>
          <p:cNvSpPr/>
          <p:nvPr/>
        </p:nvSpPr>
        <p:spPr>
          <a:xfrm>
            <a:off x="1316508" y="1558168"/>
            <a:ext cx="5054629" cy="4863141"/>
          </a:xfrm>
          <a:prstGeom prst="roundRect">
            <a:avLst>
              <a:gd name="adj" fmla="val 736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TW" altLang="en-US" sz="3200" b="1" i="0" u="none" strike="noStrike" kern="0" cap="none" spc="0" normalizeH="0" baseline="0" noProof="0" dirty="0">
              <a:ln>
                <a:noFill/>
              </a:ln>
              <a:solidFill>
                <a:srgbClr val="FCFCFC">
                  <a:lumMod val="95000"/>
                </a:srgbClr>
              </a:solidFill>
              <a:effectLst/>
              <a:uLnTx/>
              <a:uFillTx/>
              <a:latin typeface="思源黑體 TW Regular" panose="020B0500000000000000" pitchFamily="34" charset="-120"/>
              <a:ea typeface="思源黑體 TW Regular" panose="020B0500000000000000" pitchFamily="34" charset="-120"/>
              <a:cs typeface="+mn-cs"/>
              <a:sym typeface="Arial"/>
            </a:endParaRPr>
          </a:p>
        </p:txBody>
      </p:sp>
      <p:sp>
        <p:nvSpPr>
          <p:cNvPr id="10" name="文字方塊 9"/>
          <p:cNvSpPr txBox="1"/>
          <p:nvPr/>
        </p:nvSpPr>
        <p:spPr>
          <a:xfrm>
            <a:off x="1783051" y="5393142"/>
            <a:ext cx="4296369" cy="420564"/>
          </a:xfrm>
          <a:prstGeom prst="rect">
            <a:avLst/>
          </a:prstGeom>
          <a:noFill/>
        </p:spPr>
        <p:txBody>
          <a:bodyPr wrap="none" rtlCol="0">
            <a:spAutoFit/>
          </a:bodyPr>
          <a:lstStyle>
            <a:defPPr marR="0" lvl="0" algn="l" rtl="0">
              <a:lnSpc>
                <a:spcPct val="100000"/>
              </a:lnSpc>
              <a:spcBef>
                <a:spcPts val="0"/>
              </a:spcBef>
              <a:spcAft>
                <a:spcPts val="0"/>
              </a:spcAft>
              <a:defRPr/>
            </a:defPPr>
            <a:lvl1pPr>
              <a:defRPr sz="1600">
                <a:effectLst>
                  <a:outerShdw blurRad="38100" dist="38100" dir="2700000" algn="tl">
                    <a:srgbClr val="000000">
                      <a:alpha val="43137"/>
                    </a:srgbClr>
                  </a:outerShdw>
                </a:effectLst>
              </a:defRPr>
            </a:lvl1p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zh-TW" altLang="zh-TW" sz="2133"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新細明體" panose="02020500000000000000" pitchFamily="18" charset="-120"/>
                <a:cs typeface="Arial"/>
              </a:rPr>
              <a:t>同層降板式（埋入式）</a:t>
            </a:r>
            <a:r>
              <a:rPr kumimoji="0" lang="zh-TW" altLang="zh-TW" sz="2133"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新細明體" panose="02020500000000000000" pitchFamily="18" charset="-120"/>
                <a:cs typeface="Arial"/>
                <a:sym typeface="Arial"/>
              </a:rPr>
              <a:t>剖面示意圖</a:t>
            </a:r>
            <a:endParaRPr kumimoji="0" lang="zh-TW" altLang="en-US" sz="2133"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新細明體" panose="02020500000000000000" pitchFamily="18" charset="-120"/>
              <a:cs typeface="Arial"/>
              <a:sym typeface="Arial"/>
            </a:endParaRPr>
          </a:p>
        </p:txBody>
      </p:sp>
      <p:sp>
        <p:nvSpPr>
          <p:cNvPr id="12" name="文字方塊 11"/>
          <p:cNvSpPr txBox="1"/>
          <p:nvPr/>
        </p:nvSpPr>
        <p:spPr>
          <a:xfrm>
            <a:off x="7102767" y="5347419"/>
            <a:ext cx="4570482"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zh-TW" altLang="zh-TW" sz="2133"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新細明體" panose="02020500000000000000" pitchFamily="18" charset="-120"/>
                <a:cs typeface="Arial"/>
              </a:rPr>
              <a:t>同層降板式（雙層樓板）</a:t>
            </a:r>
            <a:r>
              <a:rPr kumimoji="0" lang="zh-TW" altLang="zh-TW" sz="2133"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新細明體" panose="02020500000000000000" pitchFamily="18" charset="-120"/>
                <a:cs typeface="Arial"/>
                <a:sym typeface="Arial"/>
              </a:rPr>
              <a:t>剖面示意圖</a:t>
            </a:r>
            <a:endParaRPr kumimoji="0" lang="zh-TW" altLang="en-US" sz="2133"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新細明體" panose="02020500000000000000" pitchFamily="18" charset="-120"/>
              <a:cs typeface="Arial"/>
              <a:sym typeface="Arial"/>
            </a:endParaRPr>
          </a:p>
        </p:txBody>
      </p:sp>
      <p:sp>
        <p:nvSpPr>
          <p:cNvPr id="2" name="標題 1">
            <a:extLst>
              <a:ext uri="{FF2B5EF4-FFF2-40B4-BE49-F238E27FC236}">
                <a16:creationId xmlns:a16="http://schemas.microsoft.com/office/drawing/2014/main" id="{ACA38DFF-4F45-BB47-3646-23B9AB64CB68}"/>
              </a:ext>
            </a:extLst>
          </p:cNvPr>
          <p:cNvSpPr>
            <a:spLocks noGrp="1"/>
          </p:cNvSpPr>
          <p:nvPr>
            <p:ph type="title"/>
          </p:nvPr>
        </p:nvSpPr>
        <p:spPr>
          <a:xfrm>
            <a:off x="459688" y="182295"/>
            <a:ext cx="796785" cy="6399619"/>
          </a:xfrm>
        </p:spPr>
        <p:txBody>
          <a:bodyPr/>
          <a:lstStyle/>
          <a:p>
            <a:pPr algn="ctr"/>
            <a:r>
              <a:rPr lang="zh-TW" altLang="en-US" sz="3200" dirty="0">
                <a:latin typeface="微軟正黑體" panose="020B0604030504040204" pitchFamily="34" charset="-120"/>
                <a:ea typeface="微軟正黑體" panose="020B0604030504040204" pitchFamily="34" charset="-120"/>
              </a:rPr>
              <a:t>建築物</a:t>
            </a:r>
            <a:r>
              <a:rPr lang="zh-TW" altLang="zh-TW" sz="3200" dirty="0">
                <a:latin typeface="微軟正黑體" panose="020B0604030504040204" pitchFamily="34" charset="-120"/>
                <a:ea typeface="微軟正黑體" panose="020B0604030504040204" pitchFamily="34" charset="-120"/>
              </a:rPr>
              <a:t>給水排水設備設計技術</a:t>
            </a:r>
            <a:r>
              <a:rPr lang="zh-TW" altLang="zh-TW" sz="3200" dirty="0">
                <a:solidFill>
                  <a:schemeClr val="accent2"/>
                </a:solidFill>
                <a:latin typeface="微軟正黑體" panose="020B0604030504040204" pitchFamily="34" charset="-120"/>
                <a:ea typeface="微軟正黑體" panose="020B0604030504040204" pitchFamily="34" charset="-120"/>
              </a:rPr>
              <a:t>規範</a:t>
            </a:r>
            <a:endParaRPr lang="zh-TW" altLang="en-US" sz="3200" dirty="0">
              <a:solidFill>
                <a:schemeClr val="accent2"/>
              </a:solidFill>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601271" y="2141580"/>
            <a:ext cx="4495009" cy="3127913"/>
          </a:xfrm>
          <a:prstGeom prst="rect">
            <a:avLst/>
          </a:prstGeom>
        </p:spPr>
      </p:pic>
      <p:sp>
        <p:nvSpPr>
          <p:cNvPr id="13" name="矩形 12">
            <a:extLst>
              <a:ext uri="{FF2B5EF4-FFF2-40B4-BE49-F238E27FC236}">
                <a16:creationId xmlns:a16="http://schemas.microsoft.com/office/drawing/2014/main" id="{E05D0254-D3A8-2117-5082-90F2409F8AB7}"/>
              </a:ext>
            </a:extLst>
          </p:cNvPr>
          <p:cNvSpPr/>
          <p:nvPr/>
        </p:nvSpPr>
        <p:spPr>
          <a:xfrm>
            <a:off x="1801713" y="3912527"/>
            <a:ext cx="3948425" cy="388885"/>
          </a:xfrm>
          <a:prstGeom prst="rect">
            <a:avLst/>
          </a:prstGeom>
          <a:solidFill>
            <a:srgbClr val="37648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mn-cs"/>
              <a:sym typeface="Arial"/>
            </a:endParaRPr>
          </a:p>
        </p:txBody>
      </p:sp>
      <p:pic>
        <p:nvPicPr>
          <p:cNvPr id="16" name="圖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543" y="2086293"/>
            <a:ext cx="4277363" cy="3177636"/>
          </a:xfrm>
          <a:prstGeom prst="rect">
            <a:avLst/>
          </a:prstGeom>
        </p:spPr>
      </p:pic>
      <p:sp>
        <p:nvSpPr>
          <p:cNvPr id="14" name="矩形 13">
            <a:extLst>
              <a:ext uri="{FF2B5EF4-FFF2-40B4-BE49-F238E27FC236}">
                <a16:creationId xmlns:a16="http://schemas.microsoft.com/office/drawing/2014/main" id="{F7FF62E0-C6A5-F98A-B5B8-ECFECA319DDA}"/>
              </a:ext>
            </a:extLst>
          </p:cNvPr>
          <p:cNvSpPr/>
          <p:nvPr/>
        </p:nvSpPr>
        <p:spPr>
          <a:xfrm>
            <a:off x="8658808" y="2845837"/>
            <a:ext cx="2509935" cy="214604"/>
          </a:xfrm>
          <a:prstGeom prst="rect">
            <a:avLst/>
          </a:prstGeom>
          <a:solidFill>
            <a:srgbClr val="37648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mn-cs"/>
              <a:sym typeface="Arial"/>
            </a:endParaRPr>
          </a:p>
        </p:txBody>
      </p:sp>
      <p:sp>
        <p:nvSpPr>
          <p:cNvPr id="15" name="矩形 14">
            <a:extLst>
              <a:ext uri="{FF2B5EF4-FFF2-40B4-BE49-F238E27FC236}">
                <a16:creationId xmlns:a16="http://schemas.microsoft.com/office/drawing/2014/main" id="{F7FF62E0-C6A5-F98A-B5B8-ECFECA319DDA}"/>
              </a:ext>
            </a:extLst>
          </p:cNvPr>
          <p:cNvSpPr/>
          <p:nvPr/>
        </p:nvSpPr>
        <p:spPr>
          <a:xfrm>
            <a:off x="7408506" y="3912527"/>
            <a:ext cx="3760237" cy="323571"/>
          </a:xfrm>
          <a:prstGeom prst="rect">
            <a:avLst/>
          </a:prstGeom>
          <a:solidFill>
            <a:srgbClr val="37648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mn-cs"/>
              <a:sym typeface="Arial"/>
            </a:endParaRPr>
          </a:p>
        </p:txBody>
      </p:sp>
    </p:spTree>
    <p:extLst>
      <p:ext uri="{BB962C8B-B14F-4D97-AF65-F5344CB8AC3E}">
        <p14:creationId xmlns:p14="http://schemas.microsoft.com/office/powerpoint/2010/main" val="3514894460"/>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8A57D0-52C5-4041-9011-CEB09658E1B5}" type="slidenum">
              <a:rPr kumimoji="0" lang="zh-TW" altLang="en-US" sz="1867" b="0" i="0" u="none" strike="noStrike" kern="1200" cap="none" spc="0" normalizeH="0" baseline="0" noProof="0" smtClean="0">
                <a:ln>
                  <a:noFill/>
                </a:ln>
                <a:solidFill>
                  <a:srgbClr val="EBF3F8">
                    <a:lumMod val="25000"/>
                  </a:srgbClr>
                </a:solidFill>
                <a:effectLst/>
                <a:uLnTx/>
                <a:uFillTx/>
                <a:latin typeface="Arial"/>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zh-TW" altLang="en-US" sz="1867" b="0" i="0" u="none" strike="noStrike" kern="1200" cap="none" spc="0" normalizeH="0" baseline="0" noProof="0">
              <a:ln>
                <a:noFill/>
              </a:ln>
              <a:solidFill>
                <a:srgbClr val="EBF3F8">
                  <a:lumMod val="25000"/>
                </a:srgbClr>
              </a:solidFill>
              <a:effectLst/>
              <a:uLnTx/>
              <a:uFillTx/>
              <a:latin typeface="Arial"/>
              <a:ea typeface="新細明體" panose="02020500000000000000" pitchFamily="18" charset="-120"/>
              <a:cs typeface="+mn-cs"/>
            </a:endParaRPr>
          </a:p>
        </p:txBody>
      </p:sp>
      <p:sp>
        <p:nvSpPr>
          <p:cNvPr id="4" name="圓角化對角線角落矩形 3"/>
          <p:cNvSpPr/>
          <p:nvPr/>
        </p:nvSpPr>
        <p:spPr>
          <a:xfrm flipH="1">
            <a:off x="1324076" y="354250"/>
            <a:ext cx="10553288" cy="639839"/>
          </a:xfrm>
          <a:prstGeom prst="round2Diag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TW" altLang="en-US" sz="1867" b="0" i="0" u="none" strike="noStrike" kern="0" cap="none" spc="0" normalizeH="0" baseline="0" noProof="0" dirty="0">
              <a:ln>
                <a:noFill/>
              </a:ln>
              <a:solidFill>
                <a:srgbClr val="192E40"/>
              </a:solidFill>
              <a:effectLst/>
              <a:uLnTx/>
              <a:uFillTx/>
              <a:latin typeface="Arial"/>
              <a:ea typeface="新細明體" panose="02020500000000000000" pitchFamily="18" charset="-120"/>
              <a:cs typeface="+mn-cs"/>
              <a:sym typeface="Arial"/>
            </a:endParaRPr>
          </a:p>
        </p:txBody>
      </p:sp>
      <p:sp>
        <p:nvSpPr>
          <p:cNvPr id="5" name="文字方塊 4"/>
          <p:cNvSpPr txBox="1"/>
          <p:nvPr/>
        </p:nvSpPr>
        <p:spPr>
          <a:xfrm>
            <a:off x="3734619" y="398966"/>
            <a:ext cx="5053661" cy="584775"/>
          </a:xfrm>
          <a:prstGeom prst="rect">
            <a:avLst/>
          </a:prstGeom>
          <a:noFill/>
        </p:spPr>
        <p:txBody>
          <a:bodyPr wrap="square" rtlCol="0">
            <a:spAutoFit/>
          </a:bodyPr>
          <a:lstStyle/>
          <a:p>
            <a:pPr marL="0" marR="0" lvl="0" indent="0" algn="dist" defTabSz="1219170" rtl="0" eaLnBrk="1" fontAlgn="auto" latinLnBrk="0" hangingPunct="1">
              <a:lnSpc>
                <a:spcPct val="100000"/>
              </a:lnSpc>
              <a:spcBef>
                <a:spcPts val="0"/>
              </a:spcBef>
              <a:spcAft>
                <a:spcPts val="0"/>
              </a:spcAft>
              <a:buClr>
                <a:srgbClr val="000000"/>
              </a:buClr>
              <a:buSzTx/>
              <a:buFontTx/>
              <a:buNone/>
              <a:tabLst/>
              <a:defRPr/>
            </a:pPr>
            <a:r>
              <a:rPr kumimoji="0" lang="zh-TW" altLang="en-US" sz="32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 </a:t>
            </a:r>
            <a:r>
              <a:rPr kumimoji="0" lang="zh-TW" altLang="en-US" sz="32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採用</a:t>
            </a:r>
            <a:r>
              <a:rPr kumimoji="0" lang="zh-TW" altLang="en-US" sz="32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Arial" panose="020B0604020202020204" pitchFamily="34" charset="0"/>
                <a:sym typeface="Arial"/>
              </a:rPr>
              <a:t>同層排水工法</a:t>
            </a:r>
          </a:p>
        </p:txBody>
      </p:sp>
      <p:sp>
        <p:nvSpPr>
          <p:cNvPr id="6" name="圓角矩形 5"/>
          <p:cNvSpPr/>
          <p:nvPr/>
        </p:nvSpPr>
        <p:spPr>
          <a:xfrm>
            <a:off x="6787911" y="1573706"/>
            <a:ext cx="5054629" cy="4863141"/>
          </a:xfrm>
          <a:prstGeom prst="roundRect">
            <a:avLst>
              <a:gd name="adj" fmla="val 736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TW" altLang="en-US" sz="3200" b="1" i="0" u="none" strike="noStrike" kern="0" cap="none" spc="0" normalizeH="0" baseline="0" noProof="0" dirty="0">
              <a:ln>
                <a:noFill/>
              </a:ln>
              <a:solidFill>
                <a:srgbClr val="FCFCFC">
                  <a:lumMod val="95000"/>
                </a:srgbClr>
              </a:solidFill>
              <a:effectLst/>
              <a:uLnTx/>
              <a:uFillTx/>
              <a:latin typeface="思源黑體 TW Regular" panose="020B0500000000000000" pitchFamily="34" charset="-120"/>
              <a:ea typeface="思源黑體 TW Regular" panose="020B0500000000000000" pitchFamily="34" charset="-120"/>
              <a:cs typeface="+mn-cs"/>
              <a:sym typeface="Arial"/>
            </a:endParaRPr>
          </a:p>
        </p:txBody>
      </p:sp>
      <p:sp>
        <p:nvSpPr>
          <p:cNvPr id="7" name="圓角矩形 6"/>
          <p:cNvSpPr/>
          <p:nvPr/>
        </p:nvSpPr>
        <p:spPr>
          <a:xfrm>
            <a:off x="1316508" y="1558168"/>
            <a:ext cx="5054629" cy="4863141"/>
          </a:xfrm>
          <a:prstGeom prst="roundRect">
            <a:avLst>
              <a:gd name="adj" fmla="val 736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zh-TW" altLang="en-US" sz="3200" b="1" i="0" u="none" strike="noStrike" kern="0" cap="none" spc="0" normalizeH="0" baseline="0" noProof="0" dirty="0">
              <a:ln>
                <a:noFill/>
              </a:ln>
              <a:solidFill>
                <a:srgbClr val="FCFCFC">
                  <a:lumMod val="95000"/>
                </a:srgbClr>
              </a:solidFill>
              <a:effectLst/>
              <a:uLnTx/>
              <a:uFillTx/>
              <a:latin typeface="思源黑體 TW Regular" panose="020B0500000000000000" pitchFamily="34" charset="-120"/>
              <a:ea typeface="思源黑體 TW Regular" panose="020B0500000000000000" pitchFamily="34" charset="-120"/>
              <a:cs typeface="+mn-cs"/>
              <a:sym typeface="Arial"/>
            </a:endParaRPr>
          </a:p>
        </p:txBody>
      </p:sp>
      <p:sp>
        <p:nvSpPr>
          <p:cNvPr id="9" name="文字方塊 8"/>
          <p:cNvSpPr txBox="1"/>
          <p:nvPr/>
        </p:nvSpPr>
        <p:spPr>
          <a:xfrm>
            <a:off x="1428483" y="5411803"/>
            <a:ext cx="4844596" cy="420564"/>
          </a:xfrm>
          <a:prstGeom prst="rect">
            <a:avLst/>
          </a:prstGeom>
          <a:noFill/>
        </p:spPr>
        <p:txBody>
          <a:bodyPr wrap="none" rtlCol="0">
            <a:spAutoFit/>
          </a:bodyPr>
          <a:lstStyle>
            <a:defPPr marR="0" lvl="0" algn="l" rtl="0">
              <a:lnSpc>
                <a:spcPct val="100000"/>
              </a:lnSpc>
              <a:spcBef>
                <a:spcPts val="0"/>
              </a:spcBef>
              <a:spcAft>
                <a:spcPts val="0"/>
              </a:spcAft>
              <a:defRPr/>
            </a:defPPr>
            <a:lvl1pPr>
              <a:defRPr sz="1600">
                <a:effectLst>
                  <a:outerShdw blurRad="38100" dist="38100" dir="2700000" algn="tl">
                    <a:srgbClr val="000000">
                      <a:alpha val="43137"/>
                    </a:srgbClr>
                  </a:outerShdw>
                </a:effectLst>
              </a:defRPr>
            </a:lvl1p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zh-TW" altLang="zh-TW" sz="2133"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新細明體" panose="02020500000000000000" pitchFamily="18" charset="-120"/>
                <a:cs typeface="Arial"/>
              </a:rPr>
              <a:t>同層架高</a:t>
            </a:r>
            <a:r>
              <a:rPr kumimoji="0" lang="en-US" altLang="zh-TW" sz="2133"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新細明體" panose="02020500000000000000" pitchFamily="18" charset="-120"/>
                <a:cs typeface="Arial"/>
              </a:rPr>
              <a:t>(</a:t>
            </a:r>
            <a:r>
              <a:rPr kumimoji="0" lang="zh-TW" altLang="zh-TW" sz="2133"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新細明體" panose="02020500000000000000" pitchFamily="18" charset="-120"/>
                <a:cs typeface="Arial"/>
              </a:rPr>
              <a:t>埋入式</a:t>
            </a:r>
            <a:r>
              <a:rPr kumimoji="0" lang="en-US" altLang="zh-TW" sz="2133"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新細明體" panose="02020500000000000000" pitchFamily="18" charset="-120"/>
                <a:cs typeface="Arial"/>
              </a:rPr>
              <a:t>)-</a:t>
            </a:r>
            <a:r>
              <a:rPr kumimoji="0" lang="zh-TW" altLang="zh-TW" sz="2133"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新細明體" panose="02020500000000000000" pitchFamily="18" charset="-120"/>
                <a:cs typeface="Arial"/>
              </a:rPr>
              <a:t>總存水彎</a:t>
            </a:r>
            <a:r>
              <a:rPr kumimoji="0" lang="zh-TW" altLang="en-US" sz="2133"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新細明體" panose="02020500000000000000" pitchFamily="18" charset="-120"/>
                <a:cs typeface="Arial"/>
              </a:rPr>
              <a:t>剖面</a:t>
            </a:r>
            <a:r>
              <a:rPr kumimoji="0" lang="zh-TW" altLang="zh-TW" sz="2133"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新細明體" panose="02020500000000000000" pitchFamily="18" charset="-120"/>
                <a:cs typeface="Arial"/>
                <a:sym typeface="Arial"/>
              </a:rPr>
              <a:t>示意圖</a:t>
            </a:r>
            <a:endParaRPr kumimoji="0" lang="zh-TW" altLang="en-US" sz="2133"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新細明體" panose="02020500000000000000" pitchFamily="18" charset="-120"/>
              <a:cs typeface="Arial"/>
              <a:sym typeface="Arial"/>
            </a:endParaRPr>
          </a:p>
        </p:txBody>
      </p:sp>
      <p:sp>
        <p:nvSpPr>
          <p:cNvPr id="11" name="文字方塊 10"/>
          <p:cNvSpPr txBox="1"/>
          <p:nvPr/>
        </p:nvSpPr>
        <p:spPr>
          <a:xfrm>
            <a:off x="6776203" y="5394074"/>
            <a:ext cx="5118709" cy="42056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zh-TW" altLang="zh-TW" sz="2133"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新細明體" panose="02020500000000000000" pitchFamily="18" charset="-120"/>
                <a:cs typeface="Arial"/>
              </a:rPr>
              <a:t>同層架高</a:t>
            </a:r>
            <a:r>
              <a:rPr kumimoji="0" lang="en-US" altLang="zh-TW" sz="2133"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新細明體" panose="02020500000000000000" pitchFamily="18" charset="-120"/>
                <a:cs typeface="Arial"/>
              </a:rPr>
              <a:t>(</a:t>
            </a:r>
            <a:r>
              <a:rPr kumimoji="0" lang="zh-TW" altLang="zh-TW" sz="2133"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新細明體" panose="02020500000000000000" pitchFamily="18" charset="-120"/>
                <a:cs typeface="Arial"/>
              </a:rPr>
              <a:t>埋入式</a:t>
            </a:r>
            <a:r>
              <a:rPr kumimoji="0" lang="en-US" altLang="zh-TW" sz="2133"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新細明體" panose="02020500000000000000" pitchFamily="18" charset="-120"/>
                <a:cs typeface="Arial"/>
              </a:rPr>
              <a:t>)-</a:t>
            </a:r>
            <a:r>
              <a:rPr kumimoji="0" lang="zh-TW" altLang="zh-TW" sz="2133"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新細明體" panose="02020500000000000000" pitchFamily="18" charset="-120"/>
                <a:cs typeface="Arial"/>
              </a:rPr>
              <a:t>個別存水彎</a:t>
            </a:r>
            <a:r>
              <a:rPr kumimoji="0" lang="zh-TW" altLang="zh-TW" sz="2133"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新細明體" panose="02020500000000000000" pitchFamily="18" charset="-120"/>
                <a:cs typeface="Arial"/>
                <a:sym typeface="Arial"/>
              </a:rPr>
              <a:t>剖面示意圖</a:t>
            </a:r>
            <a:endParaRPr kumimoji="0" lang="zh-TW" altLang="en-US" sz="2133"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新細明體" panose="02020500000000000000" pitchFamily="18" charset="-120"/>
              <a:cs typeface="Arial"/>
              <a:sym typeface="Arial"/>
            </a:endParaRPr>
          </a:p>
        </p:txBody>
      </p:sp>
      <p:sp>
        <p:nvSpPr>
          <p:cNvPr id="14" name="標題 1">
            <a:extLst>
              <a:ext uri="{FF2B5EF4-FFF2-40B4-BE49-F238E27FC236}">
                <a16:creationId xmlns:a16="http://schemas.microsoft.com/office/drawing/2014/main" id="{ACA38DFF-4F45-BB47-3646-23B9AB64CB68}"/>
              </a:ext>
            </a:extLst>
          </p:cNvPr>
          <p:cNvSpPr txBox="1">
            <a:spLocks/>
          </p:cNvSpPr>
          <p:nvPr/>
        </p:nvSpPr>
        <p:spPr>
          <a:xfrm>
            <a:off x="459688" y="182295"/>
            <a:ext cx="796785" cy="6399619"/>
          </a:xfrm>
          <a:prstGeom prst="rect">
            <a:avLst/>
          </a:prstGeom>
          <a:noFill/>
          <a:ln>
            <a:noFill/>
          </a:ln>
        </p:spPr>
        <p:txBody>
          <a:bodyPr spcFirstLastPara="1" vert="eaVert"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000"/>
              <a:buFont typeface="Encode Sans Semi Condensed"/>
              <a:buNone/>
              <a:defRPr sz="3000" b="1" i="0" u="none" strike="noStrike" cap="none">
                <a:solidFill>
                  <a:schemeClr val="lt1"/>
                </a:solidFill>
                <a:latin typeface="Encode Sans Semi Condensed"/>
                <a:ea typeface="Encode Sans Semi Condensed"/>
                <a:cs typeface="Encode Sans Semi Condensed"/>
                <a:sym typeface="Encode Sans Semi Condensed"/>
              </a:defRPr>
            </a:lvl1pPr>
            <a:lvl2pPr marR="0" lvl="1" algn="l" rtl="0">
              <a:lnSpc>
                <a:spcPct val="115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2pPr>
            <a:lvl3pPr marR="0" lvl="2" algn="l" rtl="0">
              <a:lnSpc>
                <a:spcPct val="115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3pPr>
            <a:lvl4pPr marR="0" lvl="3" algn="l" rtl="0">
              <a:lnSpc>
                <a:spcPct val="115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4pPr>
            <a:lvl5pPr marR="0" lvl="4" algn="l" rtl="0">
              <a:lnSpc>
                <a:spcPct val="115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5pPr>
            <a:lvl6pPr marR="0" lvl="5" algn="l" rtl="0">
              <a:lnSpc>
                <a:spcPct val="115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6pPr>
            <a:lvl7pPr marR="0" lvl="6" algn="l" rtl="0">
              <a:lnSpc>
                <a:spcPct val="115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7pPr>
            <a:lvl8pPr marR="0" lvl="7" algn="l" rtl="0">
              <a:lnSpc>
                <a:spcPct val="115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8pPr>
            <a:lvl9pPr marR="0" lvl="8" algn="l" rtl="0">
              <a:lnSpc>
                <a:spcPct val="115000"/>
              </a:lnSpc>
              <a:spcBef>
                <a:spcPts val="0"/>
              </a:spcBef>
              <a:spcAft>
                <a:spcPts val="0"/>
              </a:spcAft>
              <a:buClr>
                <a:schemeClr val="dk1"/>
              </a:buClr>
              <a:buSzPts val="3000"/>
              <a:buFont typeface="Encode Sans Semi Condensed"/>
              <a:buNone/>
              <a:defRPr sz="3000" b="0" i="0" u="none" strike="noStrike" cap="none">
                <a:solidFill>
                  <a:schemeClr val="dk1"/>
                </a:solidFill>
                <a:latin typeface="Encode Sans Semi Condensed"/>
                <a:ea typeface="Encode Sans Semi Condensed"/>
                <a:cs typeface="Encode Sans Semi Condensed"/>
                <a:sym typeface="Encode Sans Semi Condensed"/>
              </a:defRPr>
            </a:lvl9pPr>
          </a:lstStyle>
          <a:p>
            <a:pPr marL="0" marR="0" lvl="0" indent="0" algn="ctr" defTabSz="914400" rtl="0" eaLnBrk="1" fontAlgn="auto" latinLnBrk="0" hangingPunct="1">
              <a:lnSpc>
                <a:spcPct val="115000"/>
              </a:lnSpc>
              <a:spcBef>
                <a:spcPts val="0"/>
              </a:spcBef>
              <a:spcAft>
                <a:spcPts val="0"/>
              </a:spcAft>
              <a:buClr>
                <a:srgbClr val="192E40"/>
              </a:buClr>
              <a:buSzPts val="3000"/>
              <a:buFont typeface="Encode Sans Semi Condensed"/>
              <a:buNone/>
              <a:tabLst/>
              <a:defRPr/>
            </a:pPr>
            <a:r>
              <a:rPr kumimoji="0" lang="zh-TW" altLang="en-US" sz="3200" b="1" i="0" u="none" strike="noStrike" kern="0" cap="none" spc="0" normalizeH="0" baseline="0" noProof="0">
                <a:ln>
                  <a:noFill/>
                </a:ln>
                <a:solidFill>
                  <a:srgbClr val="FCFCFC"/>
                </a:solidFill>
                <a:effectLst/>
                <a:uLnTx/>
                <a:uFillTx/>
                <a:latin typeface="微軟正黑體" panose="020B0604030504040204" pitchFamily="34" charset="-120"/>
                <a:ea typeface="微軟正黑體" panose="020B0604030504040204" pitchFamily="34" charset="-120"/>
                <a:sym typeface="Encode Sans Semi Condensed"/>
              </a:rPr>
              <a:t>建築物</a:t>
            </a:r>
            <a:r>
              <a:rPr kumimoji="0" lang="zh-TW" altLang="zh-TW" sz="3200" b="1" i="0" u="none" strike="noStrike" kern="0" cap="none" spc="0" normalizeH="0" baseline="0" noProof="0">
                <a:ln>
                  <a:noFill/>
                </a:ln>
                <a:solidFill>
                  <a:srgbClr val="FCFCFC"/>
                </a:solidFill>
                <a:effectLst/>
                <a:uLnTx/>
                <a:uFillTx/>
                <a:latin typeface="微軟正黑體" panose="020B0604030504040204" pitchFamily="34" charset="-120"/>
                <a:ea typeface="微軟正黑體" panose="020B0604030504040204" pitchFamily="34" charset="-120"/>
                <a:sym typeface="Encode Sans Semi Condensed"/>
              </a:rPr>
              <a:t>給水排水設備設計技術</a:t>
            </a:r>
            <a:r>
              <a:rPr kumimoji="0" lang="zh-TW" altLang="zh-TW" sz="3200" b="1" i="0" u="none" strike="noStrike" kern="0" cap="none" spc="0" normalizeH="0" baseline="0" noProof="0">
                <a:ln>
                  <a:noFill/>
                </a:ln>
                <a:solidFill>
                  <a:srgbClr val="FFC479"/>
                </a:solidFill>
                <a:effectLst/>
                <a:uLnTx/>
                <a:uFillTx/>
                <a:latin typeface="微軟正黑體" panose="020B0604030504040204" pitchFamily="34" charset="-120"/>
                <a:ea typeface="微軟正黑體" panose="020B0604030504040204" pitchFamily="34" charset="-120"/>
                <a:sym typeface="Encode Sans Semi Condensed"/>
              </a:rPr>
              <a:t>規範</a:t>
            </a:r>
            <a:endParaRPr kumimoji="0" lang="zh-TW" altLang="en-US" sz="3200" b="1" i="0" u="none" strike="noStrike" kern="0" cap="none" spc="0" normalizeH="0" baseline="0" noProof="0" dirty="0">
              <a:ln>
                <a:noFill/>
              </a:ln>
              <a:solidFill>
                <a:srgbClr val="FFC479"/>
              </a:solidFill>
              <a:effectLst/>
              <a:uLnTx/>
              <a:uFillTx/>
              <a:latin typeface="微軟正黑體" panose="020B0604030504040204" pitchFamily="34" charset="-120"/>
              <a:ea typeface="微軟正黑體" panose="020B0604030504040204" pitchFamily="34" charset="-120"/>
              <a:sym typeface="Encode Sans Semi Condensed"/>
            </a:endParaRPr>
          </a:p>
        </p:txBody>
      </p:sp>
      <p:pic>
        <p:nvPicPr>
          <p:cNvPr id="15" name="圖片 1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25100" y="2219559"/>
            <a:ext cx="4637444" cy="2993259"/>
          </a:xfrm>
          <a:prstGeom prst="rect">
            <a:avLst/>
          </a:prstGeom>
        </p:spPr>
      </p:pic>
      <p:sp>
        <p:nvSpPr>
          <p:cNvPr id="12" name="矩形 11">
            <a:extLst>
              <a:ext uri="{FF2B5EF4-FFF2-40B4-BE49-F238E27FC236}">
                <a16:creationId xmlns:a16="http://schemas.microsoft.com/office/drawing/2014/main" id="{E05D0254-D3A8-2117-5082-90F2409F8AB7}"/>
              </a:ext>
            </a:extLst>
          </p:cNvPr>
          <p:cNvSpPr/>
          <p:nvPr/>
        </p:nvSpPr>
        <p:spPr>
          <a:xfrm>
            <a:off x="1601272" y="3893866"/>
            <a:ext cx="4328492" cy="342232"/>
          </a:xfrm>
          <a:prstGeom prst="rect">
            <a:avLst/>
          </a:prstGeom>
          <a:solidFill>
            <a:srgbClr val="37648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mn-cs"/>
              <a:sym typeface="Arial"/>
            </a:endParaRPr>
          </a:p>
        </p:txBody>
      </p:sp>
      <p:pic>
        <p:nvPicPr>
          <p:cNvPr id="16" name="圖片 1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93522" y="2219559"/>
            <a:ext cx="4800460" cy="2900163"/>
          </a:xfrm>
          <a:prstGeom prst="rect">
            <a:avLst/>
          </a:prstGeom>
        </p:spPr>
      </p:pic>
      <p:sp>
        <p:nvSpPr>
          <p:cNvPr id="13" name="矩形 12">
            <a:extLst>
              <a:ext uri="{FF2B5EF4-FFF2-40B4-BE49-F238E27FC236}">
                <a16:creationId xmlns:a16="http://schemas.microsoft.com/office/drawing/2014/main" id="{F7FF62E0-C6A5-F98A-B5B8-ECFECA319DDA}"/>
              </a:ext>
            </a:extLst>
          </p:cNvPr>
          <p:cNvSpPr/>
          <p:nvPr/>
        </p:nvSpPr>
        <p:spPr>
          <a:xfrm>
            <a:off x="7114048" y="3803342"/>
            <a:ext cx="4269299" cy="358111"/>
          </a:xfrm>
          <a:prstGeom prst="rect">
            <a:avLst/>
          </a:prstGeom>
          <a:solidFill>
            <a:srgbClr val="37648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mn-cs"/>
              <a:sym typeface="Arial"/>
            </a:endParaRPr>
          </a:p>
        </p:txBody>
      </p:sp>
    </p:spTree>
    <p:extLst>
      <p:ext uri="{BB962C8B-B14F-4D97-AF65-F5344CB8AC3E}">
        <p14:creationId xmlns:p14="http://schemas.microsoft.com/office/powerpoint/2010/main" val="3479973396"/>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46</a:t>
            </a:fld>
            <a:endPar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endParaRPr>
          </a:p>
        </p:txBody>
      </p:sp>
      <p:grpSp>
        <p:nvGrpSpPr>
          <p:cNvPr id="32" name="群組 31">
            <a:extLst>
              <a:ext uri="{FF2B5EF4-FFF2-40B4-BE49-F238E27FC236}">
                <a16:creationId xmlns:a16="http://schemas.microsoft.com/office/drawing/2014/main" id="{1DAB9862-A84D-0A8F-E142-A9BDF6A16171}"/>
              </a:ext>
            </a:extLst>
          </p:cNvPr>
          <p:cNvGrpSpPr/>
          <p:nvPr/>
        </p:nvGrpSpPr>
        <p:grpSpPr>
          <a:xfrm>
            <a:off x="3814482" y="1238521"/>
            <a:ext cx="4538881" cy="1285884"/>
            <a:chOff x="3814482" y="1238521"/>
            <a:chExt cx="4538881" cy="1285884"/>
          </a:xfrm>
        </p:grpSpPr>
        <p:cxnSp>
          <p:nvCxnSpPr>
            <p:cNvPr id="6" name="Google Shape;1129;p89">
              <a:extLst>
                <a:ext uri="{FF2B5EF4-FFF2-40B4-BE49-F238E27FC236}">
                  <a16:creationId xmlns:a16="http://schemas.microsoft.com/office/drawing/2014/main" id="{B0C16B2E-DC92-7B1B-6424-A1589729C10A}"/>
                </a:ext>
              </a:extLst>
            </p:cNvPr>
            <p:cNvCxnSpPr>
              <a:cxnSpLocks/>
              <a:stCxn id="8" idx="3"/>
              <a:endCxn id="9" idx="1"/>
            </p:cNvCxnSpPr>
            <p:nvPr/>
          </p:nvCxnSpPr>
          <p:spPr>
            <a:xfrm>
              <a:off x="3814482" y="1631430"/>
              <a:ext cx="778001" cy="0"/>
            </a:xfrm>
            <a:prstGeom prst="straightConnector1">
              <a:avLst/>
            </a:prstGeom>
            <a:noFill/>
            <a:ln w="28575" cap="flat" cmpd="sng">
              <a:solidFill>
                <a:schemeClr val="bg1"/>
              </a:solidFill>
              <a:prstDash val="solid"/>
              <a:miter lim="800000"/>
              <a:headEnd type="none" w="sm" len="sm"/>
              <a:tailEnd type="triangle" w="med" len="med"/>
            </a:ln>
          </p:spPr>
        </p:cxnSp>
        <p:sp>
          <p:nvSpPr>
            <p:cNvPr id="9" name="Google Shape;1131;p89">
              <a:extLst>
                <a:ext uri="{FF2B5EF4-FFF2-40B4-BE49-F238E27FC236}">
                  <a16:creationId xmlns:a16="http://schemas.microsoft.com/office/drawing/2014/main" id="{927FA2A5-6F1C-1397-432F-BD4D8B0C7D95}"/>
                </a:ext>
              </a:extLst>
            </p:cNvPr>
            <p:cNvSpPr/>
            <p:nvPr/>
          </p:nvSpPr>
          <p:spPr>
            <a:xfrm>
              <a:off x="4592483" y="1309959"/>
              <a:ext cx="697408" cy="642942"/>
            </a:xfrm>
            <a:prstGeom prst="rect">
              <a:avLst/>
            </a:prstGeom>
            <a:noFill/>
            <a:ln w="1905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a:ln>
                    <a:noFill/>
                  </a:ln>
                  <a:solidFill>
                    <a:srgbClr val="FCFCFC"/>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rPr>
                <a:t>強制初評</a:t>
              </a:r>
              <a:endParaRPr kumimoji="0" sz="2000" b="0" i="0" u="none" strike="noStrike" kern="0" cap="none" spc="0" normalizeH="0" baseline="0" noProof="0">
                <a:ln>
                  <a:noFill/>
                </a:ln>
                <a:solidFill>
                  <a:srgbClr val="FCFCFC"/>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endParaRPr>
            </a:p>
          </p:txBody>
        </p:sp>
        <p:sp>
          <p:nvSpPr>
            <p:cNvPr id="10" name="Google Shape;1133;p89">
              <a:extLst>
                <a:ext uri="{FF2B5EF4-FFF2-40B4-BE49-F238E27FC236}">
                  <a16:creationId xmlns:a16="http://schemas.microsoft.com/office/drawing/2014/main" id="{47BB030D-DEEA-C75B-CB05-978C0369FEF1}"/>
                </a:ext>
              </a:extLst>
            </p:cNvPr>
            <p:cNvSpPr/>
            <p:nvPr/>
          </p:nvSpPr>
          <p:spPr>
            <a:xfrm>
              <a:off x="5806819" y="1238521"/>
              <a:ext cx="1001508" cy="357190"/>
            </a:xfrm>
            <a:prstGeom prst="rect">
              <a:avLst/>
            </a:prstGeom>
            <a:noFill/>
            <a:ln w="1905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a:ln>
                    <a:noFill/>
                  </a:ln>
                  <a:solidFill>
                    <a:srgbClr val="FCFCFC"/>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rPr>
                <a:t>免改善</a:t>
              </a:r>
              <a:endParaRPr kumimoji="0" sz="2000" b="0" i="0" u="none" strike="noStrike" kern="0" cap="none" spc="0" normalizeH="0" baseline="0" noProof="0">
                <a:ln>
                  <a:noFill/>
                </a:ln>
                <a:solidFill>
                  <a:srgbClr val="FCFCFC"/>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endParaRPr>
            </a:p>
          </p:txBody>
        </p:sp>
        <p:sp>
          <p:nvSpPr>
            <p:cNvPr id="11" name="Google Shape;1134;p89">
              <a:extLst>
                <a:ext uri="{FF2B5EF4-FFF2-40B4-BE49-F238E27FC236}">
                  <a16:creationId xmlns:a16="http://schemas.microsoft.com/office/drawing/2014/main" id="{4B96FB0C-5DA6-9F85-EE05-85B30D1A79E1}"/>
                </a:ext>
              </a:extLst>
            </p:cNvPr>
            <p:cNvSpPr/>
            <p:nvPr/>
          </p:nvSpPr>
          <p:spPr>
            <a:xfrm>
              <a:off x="5806819" y="1845744"/>
              <a:ext cx="1019677" cy="642942"/>
            </a:xfrm>
            <a:prstGeom prst="rect">
              <a:avLst/>
            </a:prstGeom>
            <a:noFill/>
            <a:ln w="1905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a:ln>
                    <a:noFill/>
                  </a:ln>
                  <a:solidFill>
                    <a:srgbClr val="FCFCFC"/>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rPr>
                <a:t>強制</a:t>
              </a:r>
              <a:endParaRPr kumimoji="0" sz="2000" b="0" i="0" u="none" strike="noStrike" kern="0" cap="none" spc="0" normalizeH="0" baseline="0" noProof="0">
                <a:ln>
                  <a:noFill/>
                </a:ln>
                <a:solidFill>
                  <a:srgbClr val="FCFCFC"/>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a:ln>
                    <a:noFill/>
                  </a:ln>
                  <a:solidFill>
                    <a:srgbClr val="FCFCFC"/>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rPr>
                <a:t>詳評</a:t>
              </a:r>
              <a:endParaRPr kumimoji="0" sz="2000" b="0" i="0" u="none" strike="noStrike" kern="0" cap="none" spc="0" normalizeH="0" baseline="0" noProof="0">
                <a:ln>
                  <a:noFill/>
                </a:ln>
                <a:solidFill>
                  <a:srgbClr val="FCFCFC"/>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endParaRPr>
            </a:p>
          </p:txBody>
        </p:sp>
        <p:cxnSp>
          <p:nvCxnSpPr>
            <p:cNvPr id="12" name="Google Shape;1135;p89">
              <a:extLst>
                <a:ext uri="{FF2B5EF4-FFF2-40B4-BE49-F238E27FC236}">
                  <a16:creationId xmlns:a16="http://schemas.microsoft.com/office/drawing/2014/main" id="{83C77839-4CAD-7FA2-22A1-A58108644DFB}"/>
                </a:ext>
              </a:extLst>
            </p:cNvPr>
            <p:cNvCxnSpPr>
              <a:cxnSpLocks/>
            </p:cNvCxnSpPr>
            <p:nvPr/>
          </p:nvCxnSpPr>
          <p:spPr>
            <a:xfrm flipV="1">
              <a:off x="5298322" y="1417116"/>
              <a:ext cx="516928" cy="214314"/>
            </a:xfrm>
            <a:prstGeom prst="bentConnector3">
              <a:avLst>
                <a:gd name="adj1" fmla="val 50000"/>
              </a:avLst>
            </a:prstGeom>
            <a:noFill/>
            <a:ln w="28575" cap="flat" cmpd="sng">
              <a:solidFill>
                <a:schemeClr val="bg1"/>
              </a:solidFill>
              <a:prstDash val="solid"/>
              <a:miter lim="800000"/>
              <a:headEnd type="none" w="sm" len="sm"/>
              <a:tailEnd type="triangle" w="med" len="med"/>
            </a:ln>
          </p:spPr>
        </p:cxnSp>
        <p:cxnSp>
          <p:nvCxnSpPr>
            <p:cNvPr id="13" name="Google Shape;1136;p89">
              <a:extLst>
                <a:ext uri="{FF2B5EF4-FFF2-40B4-BE49-F238E27FC236}">
                  <a16:creationId xmlns:a16="http://schemas.microsoft.com/office/drawing/2014/main" id="{60E38499-D8BE-7747-039E-F4EABEC8A57F}"/>
                </a:ext>
              </a:extLst>
            </p:cNvPr>
            <p:cNvCxnSpPr>
              <a:cxnSpLocks/>
              <a:stCxn id="9" idx="3"/>
              <a:endCxn id="11" idx="1"/>
            </p:cNvCxnSpPr>
            <p:nvPr/>
          </p:nvCxnSpPr>
          <p:spPr>
            <a:xfrm>
              <a:off x="5289891" y="1631430"/>
              <a:ext cx="516928" cy="535785"/>
            </a:xfrm>
            <a:prstGeom prst="bentConnector3">
              <a:avLst>
                <a:gd name="adj1" fmla="val 50000"/>
              </a:avLst>
            </a:prstGeom>
            <a:noFill/>
            <a:ln w="28575" cap="flat" cmpd="sng">
              <a:solidFill>
                <a:schemeClr val="bg1"/>
              </a:solidFill>
              <a:prstDash val="solid"/>
              <a:miter lim="800000"/>
              <a:headEnd type="none" w="sm" len="sm"/>
              <a:tailEnd type="triangle" w="med" len="med"/>
            </a:ln>
          </p:spPr>
        </p:cxnSp>
        <p:sp>
          <p:nvSpPr>
            <p:cNvPr id="14" name="Google Shape;1137;p89">
              <a:extLst>
                <a:ext uri="{FF2B5EF4-FFF2-40B4-BE49-F238E27FC236}">
                  <a16:creationId xmlns:a16="http://schemas.microsoft.com/office/drawing/2014/main" id="{A1E3313C-48A2-8268-AED8-57CAE124EC08}"/>
                </a:ext>
              </a:extLst>
            </p:cNvPr>
            <p:cNvSpPr/>
            <p:nvPr/>
          </p:nvSpPr>
          <p:spPr>
            <a:xfrm>
              <a:off x="7351855" y="1580313"/>
              <a:ext cx="1001508" cy="357190"/>
            </a:xfrm>
            <a:prstGeom prst="rect">
              <a:avLst/>
            </a:prstGeom>
            <a:noFill/>
            <a:ln w="1905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a:ln>
                    <a:noFill/>
                  </a:ln>
                  <a:solidFill>
                    <a:srgbClr val="FCFCFC"/>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rPr>
                <a:t>免改善</a:t>
              </a:r>
              <a:endParaRPr kumimoji="0" sz="2000" b="0" i="0" u="none" strike="noStrike" kern="0" cap="none" spc="0" normalizeH="0" baseline="0" noProof="0">
                <a:ln>
                  <a:noFill/>
                </a:ln>
                <a:solidFill>
                  <a:srgbClr val="FCFCFC"/>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endParaRPr>
            </a:p>
          </p:txBody>
        </p:sp>
        <p:sp>
          <p:nvSpPr>
            <p:cNvPr id="15" name="Google Shape;1138;p89">
              <a:extLst>
                <a:ext uri="{FF2B5EF4-FFF2-40B4-BE49-F238E27FC236}">
                  <a16:creationId xmlns:a16="http://schemas.microsoft.com/office/drawing/2014/main" id="{FB6DCFA5-7C31-2477-D4BE-CE08F327B55C}"/>
                </a:ext>
              </a:extLst>
            </p:cNvPr>
            <p:cNvSpPr/>
            <p:nvPr/>
          </p:nvSpPr>
          <p:spPr>
            <a:xfrm>
              <a:off x="7378455" y="2167215"/>
              <a:ext cx="974908" cy="357190"/>
            </a:xfrm>
            <a:prstGeom prst="rect">
              <a:avLst/>
            </a:prstGeom>
            <a:noFill/>
            <a:ln w="1905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rgbClr val="FCFCFC"/>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rPr>
                <a:t>要改善</a:t>
              </a:r>
              <a:endParaRPr kumimoji="0" sz="2000" b="0" i="0" u="none" strike="noStrike" kern="0" cap="none" spc="0" normalizeH="0" baseline="0" noProof="0" dirty="0">
                <a:ln>
                  <a:noFill/>
                </a:ln>
                <a:solidFill>
                  <a:srgbClr val="FCFCFC"/>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endParaRPr>
            </a:p>
          </p:txBody>
        </p:sp>
        <p:cxnSp>
          <p:nvCxnSpPr>
            <p:cNvPr id="16" name="Google Shape;1139;p89">
              <a:extLst>
                <a:ext uri="{FF2B5EF4-FFF2-40B4-BE49-F238E27FC236}">
                  <a16:creationId xmlns:a16="http://schemas.microsoft.com/office/drawing/2014/main" id="{13609271-2B4B-8E63-AAE6-F41689A69BBC}"/>
                </a:ext>
              </a:extLst>
            </p:cNvPr>
            <p:cNvCxnSpPr>
              <a:cxnSpLocks/>
            </p:cNvCxnSpPr>
            <p:nvPr/>
          </p:nvCxnSpPr>
          <p:spPr>
            <a:xfrm flipV="1">
              <a:off x="6833429" y="1774306"/>
              <a:ext cx="543528" cy="392909"/>
            </a:xfrm>
            <a:prstGeom prst="bentConnector3">
              <a:avLst>
                <a:gd name="adj1" fmla="val 50000"/>
              </a:avLst>
            </a:prstGeom>
            <a:noFill/>
            <a:ln w="28575" cap="flat" cmpd="sng">
              <a:solidFill>
                <a:schemeClr val="bg1"/>
              </a:solidFill>
              <a:prstDash val="solid"/>
              <a:miter lim="800000"/>
              <a:headEnd type="none" w="sm" len="sm"/>
              <a:tailEnd type="triangle" w="med" len="med"/>
            </a:ln>
          </p:spPr>
        </p:cxnSp>
        <p:cxnSp>
          <p:nvCxnSpPr>
            <p:cNvPr id="17" name="Google Shape;1140;p89">
              <a:extLst>
                <a:ext uri="{FF2B5EF4-FFF2-40B4-BE49-F238E27FC236}">
                  <a16:creationId xmlns:a16="http://schemas.microsoft.com/office/drawing/2014/main" id="{33E83F6E-6979-7D5F-02F7-CAF7B964AE37}"/>
                </a:ext>
              </a:extLst>
            </p:cNvPr>
            <p:cNvCxnSpPr>
              <a:cxnSpLocks/>
              <a:stCxn id="11" idx="3"/>
              <a:endCxn id="15" idx="1"/>
            </p:cNvCxnSpPr>
            <p:nvPr/>
          </p:nvCxnSpPr>
          <p:spPr>
            <a:xfrm>
              <a:off x="6826496" y="2167215"/>
              <a:ext cx="551959" cy="178595"/>
            </a:xfrm>
            <a:prstGeom prst="bentConnector3">
              <a:avLst>
                <a:gd name="adj1" fmla="val 50000"/>
              </a:avLst>
            </a:prstGeom>
            <a:noFill/>
            <a:ln w="28575" cap="flat" cmpd="sng">
              <a:solidFill>
                <a:schemeClr val="bg1"/>
              </a:solidFill>
              <a:prstDash val="solid"/>
              <a:miter lim="800000"/>
              <a:headEnd type="none" w="sm" len="sm"/>
              <a:tailEnd type="triangle" w="med" len="med"/>
            </a:ln>
          </p:spPr>
        </p:cxnSp>
      </p:grpSp>
      <p:sp>
        <p:nvSpPr>
          <p:cNvPr id="19" name="Google Shape;1142;p89">
            <a:extLst>
              <a:ext uri="{FF2B5EF4-FFF2-40B4-BE49-F238E27FC236}">
                <a16:creationId xmlns:a16="http://schemas.microsoft.com/office/drawing/2014/main" id="{1A5FFACF-C645-89A2-5525-0130AFB92A1F}"/>
              </a:ext>
            </a:extLst>
          </p:cNvPr>
          <p:cNvSpPr/>
          <p:nvPr/>
        </p:nvSpPr>
        <p:spPr>
          <a:xfrm>
            <a:off x="4207079" y="872082"/>
            <a:ext cx="4366961" cy="1916265"/>
          </a:xfrm>
          <a:prstGeom prst="rect">
            <a:avLst/>
          </a:prstGeom>
          <a:noFill/>
          <a:ln w="38100" cap="flat" cmpd="sng">
            <a:solidFill>
              <a:schemeClr val="bg1"/>
            </a:solidFill>
            <a:prstDash val="dash"/>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2000"/>
              <a:buFont typeface="Calibri"/>
              <a:buNone/>
              <a:tabLst/>
              <a:defRPr/>
            </a:pPr>
            <a:endParaRPr kumimoji="0" sz="2000" b="0" i="0" u="none" strike="noStrike" kern="1200" cap="none" spc="0" normalizeH="0" baseline="0" noProof="0">
              <a:ln>
                <a:noFill/>
              </a:ln>
              <a:solidFill>
                <a:srgbClr val="FCFCFC"/>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20" name="Google Shape;1143;p89">
            <a:extLst>
              <a:ext uri="{FF2B5EF4-FFF2-40B4-BE49-F238E27FC236}">
                <a16:creationId xmlns:a16="http://schemas.microsoft.com/office/drawing/2014/main" id="{864DA0B7-FC8F-76E3-2179-D1431794A4D1}"/>
              </a:ext>
            </a:extLst>
          </p:cNvPr>
          <p:cNvSpPr/>
          <p:nvPr/>
        </p:nvSpPr>
        <p:spPr>
          <a:xfrm>
            <a:off x="4384656" y="2993797"/>
            <a:ext cx="4011805" cy="541796"/>
          </a:xfrm>
          <a:prstGeom prst="rect">
            <a:avLst/>
          </a:prstGeom>
          <a:noFill/>
          <a:ln>
            <a:solidFill>
              <a:schemeClr val="bg1"/>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600"/>
              </a:spcBef>
              <a:spcAft>
                <a:spcPts val="600"/>
              </a:spcAft>
              <a:buClr>
                <a:srgbClr val="0000FF"/>
              </a:buClr>
              <a:buSzPts val="1600"/>
              <a:buFont typeface="Microsoft JhengHei"/>
              <a:buNone/>
              <a:tabLst/>
              <a:defRPr/>
            </a:pPr>
            <a:r>
              <a:rPr kumimoji="0" lang="zh-TW" altLang="en-US" sz="1800" b="1"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rPr>
              <a:t>建築物公共安全檢查簽證及申報辦法</a:t>
            </a:r>
            <a:endParaRPr kumimoji="0" sz="2800" b="1"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endParaRPr>
          </a:p>
        </p:txBody>
      </p:sp>
      <p:grpSp>
        <p:nvGrpSpPr>
          <p:cNvPr id="33" name="群組 32">
            <a:extLst>
              <a:ext uri="{FF2B5EF4-FFF2-40B4-BE49-F238E27FC236}">
                <a16:creationId xmlns:a16="http://schemas.microsoft.com/office/drawing/2014/main" id="{08EF6147-DFEA-7AC2-0533-F28C8F4C0E89}"/>
              </a:ext>
            </a:extLst>
          </p:cNvPr>
          <p:cNvGrpSpPr/>
          <p:nvPr/>
        </p:nvGrpSpPr>
        <p:grpSpPr>
          <a:xfrm>
            <a:off x="8353363" y="995928"/>
            <a:ext cx="2936888" cy="1586679"/>
            <a:chOff x="8353363" y="995928"/>
            <a:chExt cx="2936888" cy="1586679"/>
          </a:xfrm>
        </p:grpSpPr>
        <p:sp>
          <p:nvSpPr>
            <p:cNvPr id="5" name="Google Shape;1128;p89">
              <a:extLst>
                <a:ext uri="{FF2B5EF4-FFF2-40B4-BE49-F238E27FC236}">
                  <a16:creationId xmlns:a16="http://schemas.microsoft.com/office/drawing/2014/main" id="{C2492CE8-B5E1-E45A-F50F-9D2F6DA1EFC0}"/>
                </a:ext>
              </a:extLst>
            </p:cNvPr>
            <p:cNvSpPr/>
            <p:nvPr/>
          </p:nvSpPr>
          <p:spPr>
            <a:xfrm>
              <a:off x="9844117" y="2109013"/>
              <a:ext cx="1446134" cy="473594"/>
            </a:xfrm>
            <a:prstGeom prst="rect">
              <a:avLst/>
            </a:prstGeom>
            <a:noFill/>
            <a:ln w="190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zh-TW" altLang="en-US" sz="24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rPr>
                <a:t>強制補強</a:t>
              </a:r>
              <a:endParaRPr kumimoji="0" sz="24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endParaRPr>
            </a:p>
          </p:txBody>
        </p:sp>
        <p:cxnSp>
          <p:nvCxnSpPr>
            <p:cNvPr id="18" name="Google Shape;1141;p89">
              <a:extLst>
                <a:ext uri="{FF2B5EF4-FFF2-40B4-BE49-F238E27FC236}">
                  <a16:creationId xmlns:a16="http://schemas.microsoft.com/office/drawing/2014/main" id="{3C7BE98E-BD8C-16D5-FCC3-6E10588ABCD4}"/>
                </a:ext>
              </a:extLst>
            </p:cNvPr>
            <p:cNvCxnSpPr>
              <a:cxnSpLocks/>
              <a:stCxn id="15" idx="3"/>
              <a:endCxn id="5" idx="1"/>
            </p:cNvCxnSpPr>
            <p:nvPr/>
          </p:nvCxnSpPr>
          <p:spPr>
            <a:xfrm>
              <a:off x="8353363" y="2345810"/>
              <a:ext cx="1490754" cy="0"/>
            </a:xfrm>
            <a:prstGeom prst="straightConnector1">
              <a:avLst/>
            </a:prstGeom>
            <a:noFill/>
            <a:ln w="28575" cap="flat" cmpd="sng">
              <a:solidFill>
                <a:schemeClr val="bg1"/>
              </a:solidFill>
              <a:prstDash val="solid"/>
              <a:miter lim="800000"/>
              <a:headEnd type="none" w="sm" len="sm"/>
              <a:tailEnd type="triangle" w="med" len="med"/>
            </a:ln>
          </p:spPr>
        </p:cxnSp>
        <p:sp>
          <p:nvSpPr>
            <p:cNvPr id="21" name="Google Shape;1144;p89">
              <a:extLst>
                <a:ext uri="{FF2B5EF4-FFF2-40B4-BE49-F238E27FC236}">
                  <a16:creationId xmlns:a16="http://schemas.microsoft.com/office/drawing/2014/main" id="{5178263F-EACF-E09E-674B-740D3DB83A9E}"/>
                </a:ext>
              </a:extLst>
            </p:cNvPr>
            <p:cNvSpPr txBox="1"/>
            <p:nvPr/>
          </p:nvSpPr>
          <p:spPr>
            <a:xfrm>
              <a:off x="10188546" y="995928"/>
              <a:ext cx="721570" cy="1015663"/>
            </a:xfrm>
            <a:prstGeom prst="rect">
              <a:avLst/>
            </a:prstGeom>
            <a:noFill/>
            <a:ln>
              <a:solidFill>
                <a:schemeClr val="accent6"/>
              </a:solid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srgbClr val="FFC479"/>
                  </a:solidFill>
                  <a:effectLst>
                    <a:outerShdw blurRad="38100" dist="38100" dir="2700000" algn="tl">
                      <a:srgbClr val="000000">
                        <a:alpha val="43137"/>
                      </a:srgbClr>
                    </a:outerShdw>
                  </a:effectLst>
                  <a:uLnTx/>
                  <a:uFillTx/>
                  <a:latin typeface="Calibri"/>
                  <a:ea typeface="Calibri"/>
                  <a:cs typeface="Calibri"/>
                  <a:sym typeface="Calibri"/>
                </a:rPr>
                <a:t>分類</a:t>
              </a:r>
              <a:endParaRPr kumimoji="0" sz="2000" b="0" i="0" u="none" strike="noStrike" kern="1200" cap="none" spc="0" normalizeH="0" baseline="0" noProof="0" dirty="0">
                <a:ln>
                  <a:noFill/>
                </a:ln>
                <a:solidFill>
                  <a:srgbClr val="FFC479"/>
                </a:solidFill>
                <a:effectLst>
                  <a:outerShdw blurRad="38100" dist="38100" dir="2700000" algn="tl">
                    <a:srgbClr val="000000">
                      <a:alpha val="43137"/>
                    </a:srgbClr>
                  </a:outerShdw>
                </a:effectLst>
                <a:uLnTx/>
                <a:uFillTx/>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srgbClr val="FFC479"/>
                  </a:solidFill>
                  <a:effectLst>
                    <a:outerShdw blurRad="38100" dist="38100" dir="2700000" algn="tl">
                      <a:srgbClr val="000000">
                        <a:alpha val="43137"/>
                      </a:srgbClr>
                    </a:outerShdw>
                  </a:effectLst>
                  <a:uLnTx/>
                  <a:uFillTx/>
                  <a:latin typeface="Calibri"/>
                  <a:ea typeface="Calibri"/>
                  <a:cs typeface="Calibri"/>
                  <a:sym typeface="Calibri"/>
                </a:rPr>
                <a:t>分期</a:t>
              </a:r>
              <a:endParaRPr kumimoji="0" sz="2000" b="0" i="0" u="none" strike="noStrike" kern="1200" cap="none" spc="0" normalizeH="0" baseline="0" noProof="0" dirty="0">
                <a:ln>
                  <a:noFill/>
                </a:ln>
                <a:solidFill>
                  <a:srgbClr val="FFC479"/>
                </a:solidFill>
                <a:effectLst>
                  <a:outerShdw blurRad="38100" dist="38100" dir="2700000" algn="tl">
                    <a:srgbClr val="000000">
                      <a:alpha val="43137"/>
                    </a:srgbClr>
                  </a:outerShdw>
                </a:effectLst>
                <a:uLnTx/>
                <a:uFillTx/>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srgbClr val="FFC479"/>
                  </a:solidFill>
                  <a:effectLst>
                    <a:outerShdw blurRad="38100" dist="38100" dir="2700000" algn="tl">
                      <a:srgbClr val="000000">
                        <a:alpha val="43137"/>
                      </a:srgbClr>
                    </a:outerShdw>
                  </a:effectLst>
                  <a:uLnTx/>
                  <a:uFillTx/>
                  <a:latin typeface="Calibri"/>
                  <a:ea typeface="Calibri"/>
                  <a:cs typeface="Calibri"/>
                  <a:sym typeface="Calibri"/>
                </a:rPr>
                <a:t>分區</a:t>
              </a:r>
              <a:endParaRPr kumimoji="0" sz="2000" b="0" i="0" u="none" strike="noStrike" kern="1200" cap="none" spc="0" normalizeH="0" baseline="0" noProof="0" dirty="0">
                <a:ln>
                  <a:noFill/>
                </a:ln>
                <a:solidFill>
                  <a:srgbClr val="FFC479"/>
                </a:solidFill>
                <a:effectLst>
                  <a:outerShdw blurRad="38100" dist="38100" dir="2700000" algn="tl">
                    <a:srgbClr val="000000">
                      <a:alpha val="43137"/>
                    </a:srgbClr>
                  </a:outerShdw>
                </a:effectLst>
                <a:uLnTx/>
                <a:uFillTx/>
                <a:latin typeface="Calibri"/>
                <a:ea typeface="Calibri"/>
                <a:cs typeface="Calibri"/>
                <a:sym typeface="Calibri"/>
              </a:endParaRPr>
            </a:p>
          </p:txBody>
        </p:sp>
      </p:grpSp>
      <p:sp>
        <p:nvSpPr>
          <p:cNvPr id="22" name="Google Shape;1145;p89">
            <a:extLst>
              <a:ext uri="{FF2B5EF4-FFF2-40B4-BE49-F238E27FC236}">
                <a16:creationId xmlns:a16="http://schemas.microsoft.com/office/drawing/2014/main" id="{5353BF51-3A51-EAC6-030E-6BAD0D71FAB9}"/>
              </a:ext>
            </a:extLst>
          </p:cNvPr>
          <p:cNvSpPr/>
          <p:nvPr/>
        </p:nvSpPr>
        <p:spPr>
          <a:xfrm>
            <a:off x="9350670" y="872082"/>
            <a:ext cx="2297991" cy="1916265"/>
          </a:xfrm>
          <a:prstGeom prst="rect">
            <a:avLst/>
          </a:prstGeom>
          <a:noFill/>
          <a:ln w="38100" cap="flat" cmpd="sng">
            <a:solidFill>
              <a:schemeClr val="accent6"/>
            </a:solidFill>
            <a:prstDash val="dash"/>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2000"/>
              <a:buFont typeface="Calibri"/>
              <a:buNone/>
              <a:tabLst/>
              <a:defRPr/>
            </a:pPr>
            <a:endParaRPr kumimoji="0" sz="2000" b="0" i="0" u="none" strike="noStrike" kern="1200" cap="none" spc="0" normalizeH="0" baseline="0" noProof="0">
              <a:ln>
                <a:noFill/>
              </a:ln>
              <a:solidFill>
                <a:srgbClr val="FCFCFC"/>
              </a:solidFill>
              <a:effectLst>
                <a:outerShdw blurRad="38100" dist="38100" dir="2700000" algn="tl">
                  <a:srgbClr val="000000">
                    <a:alpha val="43137"/>
                  </a:srgbClr>
                </a:outerShdw>
              </a:effectLst>
              <a:uLnTx/>
              <a:uFillTx/>
              <a:latin typeface="Arial"/>
              <a:ea typeface="Arial"/>
              <a:cs typeface="Arial"/>
              <a:sym typeface="Arial"/>
            </a:endParaRPr>
          </a:p>
        </p:txBody>
      </p:sp>
      <p:sp>
        <p:nvSpPr>
          <p:cNvPr id="24" name="Google Shape;1147;p89">
            <a:extLst>
              <a:ext uri="{FF2B5EF4-FFF2-40B4-BE49-F238E27FC236}">
                <a16:creationId xmlns:a16="http://schemas.microsoft.com/office/drawing/2014/main" id="{D0DF927F-3D8C-0485-D09A-77715D75CCC9}"/>
              </a:ext>
            </a:extLst>
          </p:cNvPr>
          <p:cNvSpPr/>
          <p:nvPr/>
        </p:nvSpPr>
        <p:spPr>
          <a:xfrm>
            <a:off x="4437503" y="3495116"/>
            <a:ext cx="3926754" cy="44136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FF"/>
              </a:buClr>
              <a:buSzPts val="1800"/>
              <a:buFont typeface="Microsoft JhengHei"/>
              <a:buNone/>
              <a:tabLst/>
              <a:defRPr/>
            </a:pPr>
            <a:r>
              <a:rPr kumimoji="0" lang="en-US" altLang="zh-TW"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rPr>
              <a:t>107.2.21</a:t>
            </a:r>
            <a:r>
              <a:rPr kumimoji="0" lang="zh-TW"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rPr>
              <a:t>令頒修正 </a:t>
            </a:r>
            <a:r>
              <a:rPr kumimoji="0" lang="en-US" altLang="zh-TW"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rPr>
              <a:t>\</a:t>
            </a:r>
            <a:r>
              <a:rPr kumimoji="0" lang="zh-TW"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rPr>
              <a:t> </a:t>
            </a:r>
            <a:r>
              <a:rPr kumimoji="0" lang="en-US" altLang="zh-TW"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rPr>
              <a:t>108.7.1</a:t>
            </a:r>
            <a:r>
              <a:rPr kumimoji="0" lang="zh-TW" altLang="en-US"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rPr>
              <a:t>施行</a:t>
            </a:r>
            <a:endParaRPr kumimoji="0" sz="1600" b="0"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31" name="群組 30">
            <a:extLst>
              <a:ext uri="{FF2B5EF4-FFF2-40B4-BE49-F238E27FC236}">
                <a16:creationId xmlns:a16="http://schemas.microsoft.com/office/drawing/2014/main" id="{BAF72B59-E94F-256E-8DB4-3D2C452763AD}"/>
              </a:ext>
            </a:extLst>
          </p:cNvPr>
          <p:cNvGrpSpPr/>
          <p:nvPr/>
        </p:nvGrpSpPr>
        <p:grpSpPr>
          <a:xfrm>
            <a:off x="1759998" y="1309959"/>
            <a:ext cx="2054484" cy="642942"/>
            <a:chOff x="1759998" y="1309959"/>
            <a:chExt cx="2054484" cy="642942"/>
          </a:xfrm>
        </p:grpSpPr>
        <p:sp>
          <p:nvSpPr>
            <p:cNvPr id="7" name="Google Shape;1132;p89">
              <a:extLst>
                <a:ext uri="{FF2B5EF4-FFF2-40B4-BE49-F238E27FC236}">
                  <a16:creationId xmlns:a16="http://schemas.microsoft.com/office/drawing/2014/main" id="{D94CA8BA-650E-8FE8-B6D3-090DFCF8D982}"/>
                </a:ext>
              </a:extLst>
            </p:cNvPr>
            <p:cNvSpPr/>
            <p:nvPr/>
          </p:nvSpPr>
          <p:spPr>
            <a:xfrm>
              <a:off x="1759998" y="1309959"/>
              <a:ext cx="1071449" cy="642942"/>
            </a:xfrm>
            <a:prstGeom prst="rect">
              <a:avLst/>
            </a:prstGeom>
            <a:noFill/>
            <a:ln w="1905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rgbClr val="192E40"/>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rPr>
                <a:t>既有</a:t>
              </a:r>
              <a:endParaRPr kumimoji="0" sz="2000" b="1" i="0" u="none" strike="noStrike" kern="0" cap="none" spc="0" normalizeH="0" baseline="0" noProof="0" dirty="0">
                <a:ln>
                  <a:noFill/>
                </a:ln>
                <a:solidFill>
                  <a:srgbClr val="192E40"/>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rgbClr val="192E40"/>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rPr>
                <a:t>建築物</a:t>
              </a:r>
              <a:endParaRPr kumimoji="0" sz="1800" b="1" i="0" u="none" strike="noStrike" kern="0" cap="none" spc="0" normalizeH="0" baseline="0" noProof="0" dirty="0">
                <a:ln>
                  <a:noFill/>
                </a:ln>
                <a:solidFill>
                  <a:srgbClr val="192E40"/>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endParaRPr>
            </a:p>
          </p:txBody>
        </p:sp>
        <p:sp>
          <p:nvSpPr>
            <p:cNvPr id="8" name="Google Shape;1130;p89">
              <a:extLst>
                <a:ext uri="{FF2B5EF4-FFF2-40B4-BE49-F238E27FC236}">
                  <a16:creationId xmlns:a16="http://schemas.microsoft.com/office/drawing/2014/main" id="{EC366EA8-86E6-7BA9-3783-6D6A43DF46B1}"/>
                </a:ext>
              </a:extLst>
            </p:cNvPr>
            <p:cNvSpPr/>
            <p:nvPr/>
          </p:nvSpPr>
          <p:spPr>
            <a:xfrm>
              <a:off x="3114670" y="1309959"/>
              <a:ext cx="699812" cy="642942"/>
            </a:xfrm>
            <a:prstGeom prst="rect">
              <a:avLst/>
            </a:prstGeom>
            <a:noFill/>
            <a:ln w="1905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0" cap="none" spc="0" normalizeH="0" baseline="0" noProof="0" dirty="0">
                  <a:ln>
                    <a:noFill/>
                  </a:ln>
                  <a:solidFill>
                    <a:srgbClr val="192E40"/>
                  </a:solidFill>
                  <a:effectLst>
                    <a:outerShdw blurRad="38100" dist="38100" dir="2700000" algn="tl">
                      <a:srgbClr val="000000">
                        <a:alpha val="43137"/>
                      </a:srgbClr>
                    </a:outerShdw>
                  </a:effectLst>
                  <a:uLnTx/>
                  <a:uFillTx/>
                  <a:latin typeface="Microsoft JhengHei"/>
                  <a:ea typeface="Microsoft JhengHei"/>
                  <a:cs typeface="+mn-cs"/>
                  <a:sym typeface="Microsoft JhengHei"/>
                </a:rPr>
                <a:t>繼續留用</a:t>
              </a:r>
              <a:endParaRPr kumimoji="0" sz="2000" b="1" i="0" u="none" strike="noStrike" kern="0" cap="none" spc="0" normalizeH="0" baseline="0" noProof="0" dirty="0">
                <a:ln>
                  <a:noFill/>
                </a:ln>
                <a:solidFill>
                  <a:srgbClr val="192E40"/>
                </a:solidFill>
                <a:effectLst>
                  <a:outerShdw blurRad="38100" dist="38100" dir="2700000" algn="tl">
                    <a:srgbClr val="000000">
                      <a:alpha val="43137"/>
                    </a:srgbClr>
                  </a:outerShdw>
                </a:effectLst>
                <a:uLnTx/>
                <a:uFillTx/>
                <a:latin typeface="Microsoft JhengHei"/>
                <a:ea typeface="Microsoft JhengHei"/>
                <a:cs typeface="+mn-cs"/>
                <a:sym typeface="Microsoft JhengHei"/>
              </a:endParaRPr>
            </a:p>
          </p:txBody>
        </p:sp>
        <p:cxnSp>
          <p:nvCxnSpPr>
            <p:cNvPr id="25" name="Google Shape;1148;p89">
              <a:extLst>
                <a:ext uri="{FF2B5EF4-FFF2-40B4-BE49-F238E27FC236}">
                  <a16:creationId xmlns:a16="http://schemas.microsoft.com/office/drawing/2014/main" id="{1351DF8D-F8C0-9069-BD30-53E38A1DED91}"/>
                </a:ext>
              </a:extLst>
            </p:cNvPr>
            <p:cNvCxnSpPr/>
            <p:nvPr/>
          </p:nvCxnSpPr>
          <p:spPr>
            <a:xfrm>
              <a:off x="2837128" y="1631430"/>
              <a:ext cx="298564" cy="0"/>
            </a:xfrm>
            <a:prstGeom prst="straightConnector1">
              <a:avLst/>
            </a:prstGeom>
            <a:noFill/>
            <a:ln w="28575" cap="flat" cmpd="sng">
              <a:solidFill>
                <a:schemeClr val="tx1"/>
              </a:solidFill>
              <a:prstDash val="solid"/>
              <a:miter lim="800000"/>
              <a:headEnd type="none" w="sm" len="sm"/>
              <a:tailEnd type="triangle" w="med" len="med"/>
            </a:ln>
          </p:spPr>
        </p:cxnSp>
      </p:grpSp>
      <p:sp>
        <p:nvSpPr>
          <p:cNvPr id="50" name="Google Shape;226;p35">
            <a:extLst>
              <a:ext uri="{FF2B5EF4-FFF2-40B4-BE49-F238E27FC236}">
                <a16:creationId xmlns:a16="http://schemas.microsoft.com/office/drawing/2014/main" id="{7F6C9E8A-8D95-A252-0EC0-3C0D8C49AE46}"/>
              </a:ext>
            </a:extLst>
          </p:cNvPr>
          <p:cNvSpPr txBox="1">
            <a:spLocks noGrp="1"/>
          </p:cNvSpPr>
          <p:nvPr>
            <p:ph type="title" idx="2"/>
          </p:nvPr>
        </p:nvSpPr>
        <p:spPr>
          <a:xfrm flipH="1">
            <a:off x="0" y="2360468"/>
            <a:ext cx="3858000" cy="2147145"/>
          </a:xfrm>
          <a:prstGeom prst="rect">
            <a:avLst/>
          </a:prstGeom>
        </p:spPr>
        <p:txBody>
          <a:bodyPr spcFirstLastPara="1" wrap="square" lIns="121900" tIns="121900" rIns="121900" bIns="121900" anchor="ctr" anchorCtr="0">
            <a:noAutofit/>
          </a:bodyPr>
          <a:lstStyle/>
          <a:p>
            <a:r>
              <a:rPr lang="en" dirty="0"/>
              <a:t>02</a:t>
            </a:r>
            <a:br>
              <a:rPr lang="en" dirty="0"/>
            </a:br>
            <a:r>
              <a:rPr lang="zh-TW" altLang="en-US" sz="3600" dirty="0"/>
              <a:t>有關耐震補強</a:t>
            </a:r>
            <a:endParaRPr dirty="0"/>
          </a:p>
        </p:txBody>
      </p:sp>
      <p:sp>
        <p:nvSpPr>
          <p:cNvPr id="4" name="文字方塊 3">
            <a:extLst>
              <a:ext uri="{FF2B5EF4-FFF2-40B4-BE49-F238E27FC236}">
                <a16:creationId xmlns:a16="http://schemas.microsoft.com/office/drawing/2014/main" id="{D47E1E42-2D7E-2A3B-0E94-F9FC63924F72}"/>
              </a:ext>
            </a:extLst>
          </p:cNvPr>
          <p:cNvSpPr txBox="1"/>
          <p:nvPr/>
        </p:nvSpPr>
        <p:spPr>
          <a:xfrm>
            <a:off x="3994441" y="4606503"/>
            <a:ext cx="8035881" cy="200054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en-US" altLang="zh-TW" sz="1900" b="0" i="0" u="none" strike="noStrike" kern="120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88</a:t>
            </a:r>
            <a:r>
              <a:rPr kumimoji="0" lang="zh-TW" altLang="zh-TW" sz="1900" b="0" i="0" u="none" strike="noStrike" kern="120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年</a:t>
            </a:r>
            <a:r>
              <a:rPr kumimoji="0" lang="en-US" altLang="zh-TW" sz="1900" b="0" i="0" u="none" strike="noStrike" kern="120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9</a:t>
            </a:r>
            <a:r>
              <a:rPr kumimoji="0" lang="zh-TW" altLang="zh-TW" sz="1900" b="0" i="0" u="none" strike="noStrike" kern="120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月</a:t>
            </a:r>
            <a:r>
              <a:rPr kumimoji="0" lang="en-US" altLang="zh-TW" sz="1900" b="0" i="0" u="none" strike="noStrike" kern="120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21</a:t>
            </a:r>
            <a:r>
              <a:rPr kumimoji="0" lang="zh-TW" altLang="zh-TW" sz="1900" b="0" i="0" u="none" strike="noStrike" kern="120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日</a:t>
            </a:r>
            <a:r>
              <a:rPr kumimoji="0" lang="zh-TW" altLang="en-US" sz="1900" b="0" i="0" u="none" strike="noStrike" kern="120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集集大地震後，既有防救災類公有建築物清查盤點及評估補強專案，全面展開。</a:t>
            </a:r>
            <a:endParaRPr kumimoji="0" lang="en-US" altLang="zh-TW" sz="1900" b="0" i="0" u="none" strike="noStrike" kern="120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en-US" altLang="zh-TW" sz="1900" b="0" i="0" u="none" strike="noStrike" kern="120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mn-cs"/>
              </a:rPr>
              <a:t>105</a:t>
            </a:r>
            <a:r>
              <a:rPr kumimoji="0" lang="zh-TW" altLang="zh-TW" sz="1900" b="0" i="0" u="none" strike="noStrike" kern="120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mn-cs"/>
              </a:rPr>
              <a:t>年</a:t>
            </a:r>
            <a:r>
              <a:rPr kumimoji="0" lang="en-US" altLang="zh-TW" sz="1900" b="0" i="0" u="none" strike="noStrike" kern="120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mn-cs"/>
              </a:rPr>
              <a:t>2</a:t>
            </a:r>
            <a:r>
              <a:rPr kumimoji="0" lang="zh-TW" altLang="zh-TW" sz="1900" b="0" i="0" u="none" strike="noStrike" kern="120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mn-cs"/>
              </a:rPr>
              <a:t>月</a:t>
            </a:r>
            <a:r>
              <a:rPr kumimoji="0" lang="en-US" altLang="zh-TW" sz="1900" b="0" i="0" u="none" strike="noStrike" kern="120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mn-cs"/>
              </a:rPr>
              <a:t>6</a:t>
            </a:r>
            <a:r>
              <a:rPr kumimoji="0" lang="zh-TW" altLang="zh-TW" sz="1900" b="0" i="0" u="none" strike="noStrike" kern="120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mn-cs"/>
              </a:rPr>
              <a:t>日</a:t>
            </a:r>
            <a:r>
              <a:rPr kumimoji="0" lang="zh-TW" altLang="en-US" sz="1900" b="0" i="0" u="none" strike="noStrike" kern="120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mn-cs"/>
              </a:rPr>
              <a:t>台南大</a:t>
            </a:r>
            <a:r>
              <a:rPr kumimoji="0" lang="zh-TW" altLang="zh-TW" sz="1900" b="0" i="0" u="none" strike="noStrike" kern="120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mn-cs"/>
              </a:rPr>
              <a:t>地震</a:t>
            </a:r>
            <a:r>
              <a:rPr kumimoji="0" lang="zh-TW" altLang="en-US" sz="1900" b="0" i="0" u="none" strike="noStrike" kern="120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mn-cs"/>
              </a:rPr>
              <a:t>後，開始討論如何</a:t>
            </a:r>
            <a:r>
              <a:rPr kumimoji="0" lang="zh-TW" altLang="zh-TW" sz="1900" b="0" i="0" u="none" strike="noStrike" kern="120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mn-cs"/>
              </a:rPr>
              <a:t>強</a:t>
            </a:r>
            <a:r>
              <a:rPr kumimoji="0" lang="zh-TW" altLang="en-US" sz="1900" b="0" i="0" u="none" strike="noStrike" kern="120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mn-cs"/>
              </a:rPr>
              <a:t>化既有私有供公眾使用</a:t>
            </a:r>
            <a:r>
              <a:rPr kumimoji="0" lang="zh-TW" altLang="zh-TW" sz="1900" b="0" i="0" u="none" strike="noStrike" kern="120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mn-cs"/>
              </a:rPr>
              <a:t>建築物</a:t>
            </a:r>
            <a:r>
              <a:rPr kumimoji="0" lang="zh-TW" altLang="en-US" sz="1900" b="0" i="0" u="none" strike="noStrike" kern="120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mn-cs"/>
              </a:rPr>
              <a:t>的</a:t>
            </a:r>
            <a:r>
              <a:rPr kumimoji="0" lang="zh-TW" altLang="zh-TW" sz="1900" b="0" i="0" u="none" strike="noStrike" kern="120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mn-cs"/>
              </a:rPr>
              <a:t>構造安全</a:t>
            </a:r>
            <a:r>
              <a:rPr kumimoji="0" lang="en-US" altLang="zh-TW" sz="1900" b="0" i="0" u="none" strike="noStrike" kern="120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mn-cs"/>
              </a:rPr>
              <a:t>?</a:t>
            </a:r>
            <a:r>
              <a:rPr kumimoji="0" lang="zh-TW" altLang="en-US" sz="1900" b="0" i="0" u="none" strike="noStrike" kern="120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mn-cs"/>
              </a:rPr>
              <a:t>   </a:t>
            </a:r>
            <a:r>
              <a:rPr kumimoji="0" lang="en-US" altLang="zh-TW" sz="1900" b="0" i="0" u="none" strike="noStrike" kern="120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mn-cs"/>
              </a:rPr>
              <a:t>-----</a:t>
            </a:r>
            <a:r>
              <a:rPr kumimoji="0" lang="zh-TW" altLang="en-US" sz="1900" b="0" i="0" u="none" strike="noStrike" kern="120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mn-cs"/>
              </a:rPr>
              <a:t>必須建立</a:t>
            </a:r>
            <a:r>
              <a:rPr kumimoji="0" lang="zh-TW" altLang="en-US" sz="1900" b="0" i="0" u="sng" strike="noStrike" kern="120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mn-cs"/>
              </a:rPr>
              <a:t>強制評估機制</a:t>
            </a:r>
            <a:r>
              <a:rPr kumimoji="0" lang="zh-TW" altLang="en-US" sz="1900" b="0" i="0" u="none" strike="noStrike" kern="120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mn-cs"/>
              </a:rPr>
              <a:t>。</a:t>
            </a:r>
            <a:endParaRPr kumimoji="0" lang="en-US" altLang="zh-TW" sz="1900" b="0" i="0" u="none" strike="noStrike" kern="120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en-US" altLang="zh-TW" sz="2400" b="1" i="0" u="none" strike="noStrike" kern="1200" cap="none" spc="0" normalizeH="0" baseline="0" noProof="0" dirty="0">
                <a:ln>
                  <a:noFill/>
                </a:ln>
                <a:solidFill>
                  <a:srgbClr val="FFC479"/>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107</a:t>
            </a:r>
            <a:r>
              <a:rPr kumimoji="0" lang="zh-TW" altLang="zh-TW" sz="2400" b="1" i="0" u="none" strike="noStrike" kern="1200" cap="none" spc="0" normalizeH="0" baseline="0" noProof="0" dirty="0">
                <a:ln>
                  <a:noFill/>
                </a:ln>
                <a:solidFill>
                  <a:srgbClr val="FFC479"/>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年</a:t>
            </a:r>
            <a:r>
              <a:rPr kumimoji="0" lang="en-US" altLang="zh-TW" sz="2400" b="1" i="0" u="none" strike="noStrike" kern="1200" cap="none" spc="0" normalizeH="0" baseline="0" noProof="0" dirty="0">
                <a:ln>
                  <a:noFill/>
                </a:ln>
                <a:solidFill>
                  <a:srgbClr val="FFC479"/>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2</a:t>
            </a:r>
            <a:r>
              <a:rPr kumimoji="0" lang="zh-TW" altLang="zh-TW" sz="2400" b="1" i="0" u="none" strike="noStrike" kern="1200" cap="none" spc="0" normalizeH="0" baseline="0" noProof="0" dirty="0">
                <a:ln>
                  <a:noFill/>
                </a:ln>
                <a:solidFill>
                  <a:srgbClr val="FFC479"/>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月</a:t>
            </a:r>
            <a:r>
              <a:rPr kumimoji="0" lang="en-US" altLang="zh-TW" sz="2400" b="1" i="0" u="none" strike="noStrike" kern="1200" cap="none" spc="0" normalizeH="0" baseline="0" noProof="0" dirty="0">
                <a:ln>
                  <a:noFill/>
                </a:ln>
                <a:solidFill>
                  <a:srgbClr val="FFC479"/>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6</a:t>
            </a:r>
            <a:r>
              <a:rPr kumimoji="0" lang="zh-TW" altLang="zh-TW" sz="2400" b="1" i="0" u="none" strike="noStrike" kern="1200" cap="none" spc="0" normalizeH="0" baseline="0" noProof="0" dirty="0">
                <a:ln>
                  <a:noFill/>
                </a:ln>
                <a:solidFill>
                  <a:srgbClr val="FFC479"/>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日花蓮</a:t>
            </a:r>
            <a:r>
              <a:rPr kumimoji="0" lang="zh-TW" altLang="en-US" sz="2400" b="1" i="0" u="none" strike="noStrike" kern="1200" cap="none" spc="0" normalizeH="0" baseline="0" noProof="0" dirty="0">
                <a:ln>
                  <a:noFill/>
                </a:ln>
                <a:solidFill>
                  <a:srgbClr val="FFC479"/>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大</a:t>
            </a:r>
            <a:r>
              <a:rPr kumimoji="0" lang="zh-TW" altLang="zh-TW" sz="2400" b="1" i="0" u="none" strike="noStrike" kern="1200" cap="none" spc="0" normalizeH="0" baseline="0" noProof="0" dirty="0">
                <a:ln>
                  <a:noFill/>
                </a:ln>
                <a:solidFill>
                  <a:srgbClr val="FFC479"/>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地震</a:t>
            </a:r>
            <a:r>
              <a:rPr kumimoji="0" lang="zh-TW" altLang="en-US" sz="2400" b="1" i="0" u="none" strike="noStrike" kern="1200" cap="none" spc="0" normalizeH="0" baseline="0" noProof="0" dirty="0">
                <a:ln>
                  <a:noFill/>
                </a:ln>
                <a:solidFill>
                  <a:srgbClr val="FFC479"/>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後</a:t>
            </a:r>
            <a:r>
              <a:rPr kumimoji="0" lang="zh-TW" altLang="zh-TW" sz="2400" b="1" i="0" u="none" strike="noStrike" kern="1200" cap="none" spc="0" normalizeH="0" baseline="0" noProof="0" dirty="0">
                <a:ln>
                  <a:noFill/>
                </a:ln>
                <a:solidFill>
                  <a:srgbClr val="FFC479"/>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a:t>
            </a:r>
            <a:r>
              <a:rPr kumimoji="0" lang="zh-TW" altLang="en-US" sz="2400" b="1" i="0" u="none" strike="noStrike" kern="1200" cap="none" spc="0" normalizeH="0" baseline="0" noProof="0" dirty="0">
                <a:ln>
                  <a:noFill/>
                </a:ln>
                <a:solidFill>
                  <a:srgbClr val="FFC479"/>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既有私有供公眾使用</a:t>
            </a:r>
            <a:r>
              <a:rPr kumimoji="0" lang="zh-TW" altLang="zh-TW" sz="2400" b="1" i="0" u="none" strike="noStrike" kern="1200" cap="none" spc="0" normalizeH="0" baseline="0" noProof="0" dirty="0">
                <a:ln>
                  <a:noFill/>
                </a:ln>
                <a:solidFill>
                  <a:srgbClr val="FFC479"/>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建築物</a:t>
            </a:r>
            <a:r>
              <a:rPr kumimoji="0" lang="zh-TW" altLang="en-US" sz="2400" b="1" i="0" u="none" strike="noStrike" kern="1200" cap="none" spc="0" normalizeH="0" baseline="0" noProof="0" dirty="0">
                <a:ln>
                  <a:noFill/>
                </a:ln>
                <a:solidFill>
                  <a:srgbClr val="FFC479"/>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強制評估之後，如何強制補強</a:t>
            </a:r>
            <a:r>
              <a:rPr kumimoji="0" lang="en-US" altLang="zh-TW" sz="2400" b="1" i="0" u="none" strike="noStrike" kern="1200" cap="none" spc="0" normalizeH="0" baseline="0" noProof="0" dirty="0">
                <a:ln>
                  <a:noFill/>
                </a:ln>
                <a:solidFill>
                  <a:srgbClr val="FFC479"/>
                </a:solidFill>
                <a:effectLst/>
                <a:uLnTx/>
                <a:uFillTx/>
                <a:latin typeface="微軟正黑體" panose="020B0604030504040204" pitchFamily="34" charset="-120"/>
                <a:ea typeface="微軟正黑體" panose="020B0604030504040204" pitchFamily="34" charset="-120"/>
                <a:cs typeface="新細明體" panose="02020500000000000000" pitchFamily="18" charset="-120"/>
              </a:rPr>
              <a:t>?</a:t>
            </a:r>
            <a:endParaRPr kumimoji="0" lang="zh-TW" altLang="en-US" sz="2400" b="1" i="0" u="none" strike="noStrike" kern="1200" cap="none" spc="0" normalizeH="0" baseline="0" noProof="0" dirty="0">
              <a:ln>
                <a:noFill/>
              </a:ln>
              <a:solidFill>
                <a:srgbClr val="FFC479"/>
              </a:solidFill>
              <a:effectLst/>
              <a:uLnTx/>
              <a:uFillTx/>
              <a:latin typeface="微軟正黑體" panose="020B0604030504040204" pitchFamily="34" charset="-120"/>
              <a:ea typeface="微軟正黑體" panose="020B0604030504040204" pitchFamily="34" charset="-120"/>
              <a:cs typeface="+mn-cs"/>
            </a:endParaRPr>
          </a:p>
        </p:txBody>
      </p:sp>
      <p:sp>
        <p:nvSpPr>
          <p:cNvPr id="28" name="Google Shape;1146;p89">
            <a:extLst>
              <a:ext uri="{FF2B5EF4-FFF2-40B4-BE49-F238E27FC236}">
                <a16:creationId xmlns:a16="http://schemas.microsoft.com/office/drawing/2014/main" id="{5B7ECF71-0736-93DB-A6E5-931C97C90853}"/>
              </a:ext>
            </a:extLst>
          </p:cNvPr>
          <p:cNvSpPr/>
          <p:nvPr/>
        </p:nvSpPr>
        <p:spPr>
          <a:xfrm>
            <a:off x="9363421" y="2993797"/>
            <a:ext cx="2297991" cy="934323"/>
          </a:xfrm>
          <a:prstGeom prst="rect">
            <a:avLst/>
          </a:prstGeom>
          <a:noFill/>
          <a:ln w="12700">
            <a:solidFill>
              <a:schemeClr val="accent6"/>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0000"/>
              </a:buClr>
              <a:buSzPts val="1600"/>
              <a:buFont typeface="Microsoft JhengHei"/>
              <a:buNone/>
              <a:tabLst/>
              <a:defRPr/>
            </a:pPr>
            <a:r>
              <a:rPr kumimoji="0" lang="zh-TW" altLang="en-US" sz="2400" b="1" i="0" u="none" strike="noStrike" kern="1200" cap="none" spc="0" normalizeH="0" baseline="0" noProof="0" dirty="0">
                <a:ln>
                  <a:noFill/>
                </a:ln>
                <a:solidFill>
                  <a:srgbClr val="FFC479"/>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rPr>
              <a:t>建築法</a:t>
            </a:r>
            <a:endParaRPr kumimoji="0" sz="2400" b="1" i="0" u="none" strike="noStrike" kern="1200" cap="none" spc="0" normalizeH="0" baseline="0" noProof="0" dirty="0">
              <a:ln>
                <a:noFill/>
              </a:ln>
              <a:solidFill>
                <a:srgbClr val="FFC479"/>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endParaRPr>
          </a:p>
          <a:p>
            <a:pPr marL="0" marR="0" lvl="0" indent="0" algn="ctr" defTabSz="914400" rtl="0" eaLnBrk="1" fontAlgn="auto" latinLnBrk="0" hangingPunct="1">
              <a:lnSpc>
                <a:spcPct val="100000"/>
              </a:lnSpc>
              <a:spcBef>
                <a:spcPts val="0"/>
              </a:spcBef>
              <a:spcAft>
                <a:spcPts val="0"/>
              </a:spcAft>
              <a:buClr>
                <a:srgbClr val="FF0000"/>
              </a:buClr>
              <a:buSzPts val="2000"/>
              <a:buFont typeface="Microsoft JhengHei"/>
              <a:buNone/>
              <a:tabLst/>
              <a:defRPr/>
            </a:pPr>
            <a:r>
              <a:rPr kumimoji="0" lang="zh-TW" altLang="en-US" sz="2400" b="1" i="0" u="none" strike="noStrike" kern="1200" cap="none" spc="0" normalizeH="0" baseline="0" noProof="0" dirty="0">
                <a:ln>
                  <a:noFill/>
                </a:ln>
                <a:solidFill>
                  <a:srgbClr val="FFC479"/>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rPr>
              <a:t>第</a:t>
            </a:r>
            <a:r>
              <a:rPr kumimoji="0" lang="en-US" altLang="zh-TW" sz="2400" b="1" i="0" u="none" strike="noStrike" kern="1200" cap="none" spc="0" normalizeH="0" baseline="0" noProof="0" dirty="0">
                <a:ln>
                  <a:noFill/>
                </a:ln>
                <a:solidFill>
                  <a:srgbClr val="FFC479"/>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rPr>
              <a:t>77</a:t>
            </a:r>
            <a:r>
              <a:rPr kumimoji="0" lang="zh-TW" altLang="en-US" sz="2400" b="1" i="0" u="none" strike="noStrike" kern="1200" cap="none" spc="0" normalizeH="0" baseline="0" noProof="0" dirty="0">
                <a:ln>
                  <a:noFill/>
                </a:ln>
                <a:solidFill>
                  <a:srgbClr val="FFC479"/>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rPr>
              <a:t>條之</a:t>
            </a:r>
            <a:r>
              <a:rPr kumimoji="0" lang="en-US" altLang="zh-TW" sz="2400" b="1" i="0" u="none" strike="noStrike" kern="1200" cap="none" spc="0" normalizeH="0" baseline="0" noProof="0" dirty="0">
                <a:ln>
                  <a:noFill/>
                </a:ln>
                <a:solidFill>
                  <a:srgbClr val="FFC479"/>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rPr>
              <a:t>1</a:t>
            </a:r>
            <a:endParaRPr kumimoji="0" sz="2000" b="1" i="0" u="none" strike="noStrike" kern="1200" cap="none" spc="0" normalizeH="0" baseline="0" noProof="0" dirty="0">
              <a:ln>
                <a:noFill/>
              </a:ln>
              <a:solidFill>
                <a:srgbClr val="FFC479"/>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endParaRPr>
          </a:p>
        </p:txBody>
      </p:sp>
      <p:sp>
        <p:nvSpPr>
          <p:cNvPr id="29" name="弧形 28">
            <a:extLst>
              <a:ext uri="{FF2B5EF4-FFF2-40B4-BE49-F238E27FC236}">
                <a16:creationId xmlns:a16="http://schemas.microsoft.com/office/drawing/2014/main" id="{B8C8FA25-52C2-9B14-A111-50426D7A1FD0}"/>
              </a:ext>
            </a:extLst>
          </p:cNvPr>
          <p:cNvSpPr/>
          <p:nvPr/>
        </p:nvSpPr>
        <p:spPr>
          <a:xfrm>
            <a:off x="7651084" y="3266460"/>
            <a:ext cx="1490754" cy="3667034"/>
          </a:xfrm>
          <a:prstGeom prst="arc">
            <a:avLst>
              <a:gd name="adj1" fmla="val 16200000"/>
              <a:gd name="adj2" fmla="val 1900797"/>
            </a:avLst>
          </a:prstGeom>
          <a:ln w="381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192E40"/>
              </a:solidFill>
              <a:effectLst/>
              <a:uLnTx/>
              <a:uFillTx/>
              <a:latin typeface="Arial"/>
              <a:ea typeface="新細明體" panose="02020500000000000000" pitchFamily="18" charset="-120"/>
              <a:cs typeface="+mn-cs"/>
            </a:endParaRPr>
          </a:p>
        </p:txBody>
      </p:sp>
      <p:sp>
        <p:nvSpPr>
          <p:cNvPr id="30" name="弧形 29">
            <a:extLst>
              <a:ext uri="{FF2B5EF4-FFF2-40B4-BE49-F238E27FC236}">
                <a16:creationId xmlns:a16="http://schemas.microsoft.com/office/drawing/2014/main" id="{98C64D0B-8D28-EE31-EA09-C9E66B886B0F}"/>
              </a:ext>
            </a:extLst>
          </p:cNvPr>
          <p:cNvSpPr/>
          <p:nvPr/>
        </p:nvSpPr>
        <p:spPr>
          <a:xfrm>
            <a:off x="5600786" y="872082"/>
            <a:ext cx="4168822" cy="6381878"/>
          </a:xfrm>
          <a:prstGeom prst="arc">
            <a:avLst>
              <a:gd name="adj1" fmla="val 21366247"/>
              <a:gd name="adj2" fmla="val 3575641"/>
            </a:avLst>
          </a:prstGeom>
          <a:ln w="76200">
            <a:solidFill>
              <a:schemeClr val="accent6"/>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srgbClr val="192E40"/>
              </a:solidFill>
              <a:effectLst/>
              <a:uLnTx/>
              <a:uFillTx/>
              <a:latin typeface="Arial"/>
              <a:ea typeface="新細明體" panose="02020500000000000000" pitchFamily="18" charset="-120"/>
              <a:cs typeface="+mn-cs"/>
            </a:endParaRPr>
          </a:p>
        </p:txBody>
      </p:sp>
    </p:spTree>
    <p:extLst>
      <p:ext uri="{BB962C8B-B14F-4D97-AF65-F5344CB8AC3E}">
        <p14:creationId xmlns:p14="http://schemas.microsoft.com/office/powerpoint/2010/main" val="23532955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1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1500"/>
                                        <p:tgtEl>
                                          <p:spTgt spid="32"/>
                                        </p:tgtEl>
                                      </p:cBhvr>
                                    </p:animEffect>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heel(1)">
                                      <p:cBhvr>
                                        <p:cTn id="26" dur="1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1500"/>
                                        <p:tgtEl>
                                          <p:spTgt spid="29"/>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wipe(up)">
                                      <p:cBhvr>
                                        <p:cTn id="44" dur="1000"/>
                                        <p:tgtEl>
                                          <p:spTgt spid="4">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1500"/>
                                        <p:tgtEl>
                                          <p:spTgt spid="33"/>
                                        </p:tgtEl>
                                      </p:cBhvr>
                                    </p:animEffect>
                                  </p:childTnLst>
                                </p:cTn>
                              </p:par>
                            </p:childTnLst>
                          </p:cTn>
                        </p:par>
                        <p:par>
                          <p:cTn id="50" fill="hold">
                            <p:stCondLst>
                              <p:cond delay="1500"/>
                            </p:stCondLst>
                            <p:childTnLst>
                              <p:par>
                                <p:cTn id="51" presetID="21" presetClass="entr" presetSubtype="1"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heel(1)">
                                      <p:cBhvr>
                                        <p:cTn id="53" dur="1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down)">
                                      <p:cBhvr>
                                        <p:cTn id="58" dur="1500"/>
                                        <p:tgtEl>
                                          <p:spTgt spid="30"/>
                                        </p:tgtEl>
                                      </p:cBhvr>
                                    </p:animEffect>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24" grpId="0"/>
      <p:bldP spid="4" grpId="0" uiExpand="1" build="p"/>
      <p:bldP spid="28" grpId="0" animBg="1"/>
      <p:bldP spid="29" grpId="0" animBg="1"/>
      <p:bldP spid="3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47</a:t>
            </a:fld>
            <a:endPar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endParaRPr>
          </a:p>
        </p:txBody>
      </p:sp>
      <p:sp>
        <p:nvSpPr>
          <p:cNvPr id="5" name="Google Shape;226;p35">
            <a:extLst>
              <a:ext uri="{FF2B5EF4-FFF2-40B4-BE49-F238E27FC236}">
                <a16:creationId xmlns:a16="http://schemas.microsoft.com/office/drawing/2014/main" id="{D6E64A00-6E4B-D9A4-2591-C3B436BC5FCA}"/>
              </a:ext>
            </a:extLst>
          </p:cNvPr>
          <p:cNvSpPr txBox="1">
            <a:spLocks noGrp="1"/>
          </p:cNvSpPr>
          <p:nvPr>
            <p:ph type="title" idx="2"/>
          </p:nvPr>
        </p:nvSpPr>
        <p:spPr>
          <a:xfrm flipH="1">
            <a:off x="0" y="2355427"/>
            <a:ext cx="3858000" cy="2147145"/>
          </a:xfrm>
          <a:prstGeom prst="rect">
            <a:avLst/>
          </a:prstGeom>
        </p:spPr>
        <p:txBody>
          <a:bodyPr spcFirstLastPara="1" wrap="square" lIns="121900" tIns="121900" rIns="121900" bIns="121900" anchor="ctr" anchorCtr="0">
            <a:noAutofit/>
          </a:bodyPr>
          <a:lstStyle/>
          <a:p>
            <a:r>
              <a:rPr lang="en" dirty="0"/>
              <a:t>02</a:t>
            </a:r>
            <a:br>
              <a:rPr lang="en" dirty="0"/>
            </a:br>
            <a:r>
              <a:rPr lang="zh-TW" altLang="en-US" sz="3600" dirty="0"/>
              <a:t>有關耐震補強</a:t>
            </a:r>
            <a:endParaRPr dirty="0"/>
          </a:p>
        </p:txBody>
      </p:sp>
      <p:sp>
        <p:nvSpPr>
          <p:cNvPr id="6" name="文字方塊 5">
            <a:extLst>
              <a:ext uri="{FF2B5EF4-FFF2-40B4-BE49-F238E27FC236}">
                <a16:creationId xmlns:a16="http://schemas.microsoft.com/office/drawing/2014/main" id="{FB38B6DF-85D6-DE55-F90E-D2D109D41D47}"/>
              </a:ext>
            </a:extLst>
          </p:cNvPr>
          <p:cNvSpPr txBox="1"/>
          <p:nvPr/>
        </p:nvSpPr>
        <p:spPr>
          <a:xfrm>
            <a:off x="4948049" y="1532196"/>
            <a:ext cx="6099142" cy="2677656"/>
          </a:xfrm>
          <a:prstGeom prst="rect">
            <a:avLst/>
          </a:prstGeom>
          <a:noFill/>
        </p:spPr>
        <p:txBody>
          <a:bodyPr wrap="square">
            <a:spAutoFit/>
          </a:bodyPr>
          <a:lstStyle>
            <a:defPPr>
              <a:defRPr lang="zh-TW"/>
            </a:defPPr>
            <a:lvl1pPr>
              <a:defRPr sz="2400" b="1" spc="3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24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為維護公共安全，供公眾使用或經中央主管建築機關認有必要之非供公眾使用之原有合法建築物，其</a:t>
            </a:r>
            <a:r>
              <a:rPr kumimoji="0" lang="zh-TW" altLang="zh-TW" sz="2400" b="1" i="0" u="sng" strike="noStrike" kern="1200" cap="none" spc="30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構造</a:t>
            </a:r>
            <a:r>
              <a:rPr kumimoji="0" lang="zh-TW" altLang="zh-TW" sz="24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、防火避難設施及消防設備不符現行規定者，應視其實際情形，令其改善或改變其他用途；其申請改善程序、項目、內容及方式等事項之辦法，由中央主管建築機關定之。</a:t>
            </a:r>
            <a:endParaRPr kumimoji="0" lang="zh-TW" altLang="en-US" sz="24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p:txBody>
      </p:sp>
      <p:sp>
        <p:nvSpPr>
          <p:cNvPr id="7" name="文字方塊 6">
            <a:extLst>
              <a:ext uri="{FF2B5EF4-FFF2-40B4-BE49-F238E27FC236}">
                <a16:creationId xmlns:a16="http://schemas.microsoft.com/office/drawing/2014/main" id="{7B53DB98-B35D-43EB-E88D-BFF064676216}"/>
              </a:ext>
            </a:extLst>
          </p:cNvPr>
          <p:cNvSpPr txBox="1"/>
          <p:nvPr/>
        </p:nvSpPr>
        <p:spPr>
          <a:xfrm>
            <a:off x="5114304" y="783996"/>
            <a:ext cx="571995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新細明體" panose="02020500000000000000" pitchFamily="18" charset="-120"/>
              </a:rPr>
              <a:t>建築法第七十七條之一</a:t>
            </a:r>
            <a:endParaRPr kumimoji="0" lang="zh-TW" altLang="en-US" sz="2800" b="0" i="0" u="none" strike="noStrike" kern="1200" cap="none" spc="0" normalizeH="0" baseline="0" noProof="0" dirty="0">
              <a:ln>
                <a:noFill/>
              </a:ln>
              <a:solidFill>
                <a:srgbClr val="FFC479"/>
              </a:solidFill>
              <a:effectLst/>
              <a:uLnTx/>
              <a:uFillTx/>
              <a:latin typeface="Arial"/>
              <a:ea typeface="新細明體" panose="02020500000000000000" pitchFamily="18" charset="-120"/>
              <a:cs typeface="+mn-cs"/>
            </a:endParaRPr>
          </a:p>
        </p:txBody>
      </p:sp>
      <p:sp>
        <p:nvSpPr>
          <p:cNvPr id="8" name="文字方塊 7">
            <a:extLst>
              <a:ext uri="{FF2B5EF4-FFF2-40B4-BE49-F238E27FC236}">
                <a16:creationId xmlns:a16="http://schemas.microsoft.com/office/drawing/2014/main" id="{1CE3CBEA-6A38-5233-8102-0D297BB12384}"/>
              </a:ext>
            </a:extLst>
          </p:cNvPr>
          <p:cNvSpPr txBox="1"/>
          <p:nvPr/>
        </p:nvSpPr>
        <p:spPr>
          <a:xfrm>
            <a:off x="6179127" y="440674"/>
            <a:ext cx="345358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FF"/>
              </a:buClr>
              <a:buSzPts val="1800"/>
              <a:buFont typeface="Microsoft JhengHei"/>
              <a:buNone/>
              <a:tabLst/>
              <a:defRPr/>
            </a:pPr>
            <a:r>
              <a:rPr kumimoji="0" lang="en-US" altLang="zh-TW" sz="2000" b="1" i="0" u="none" strike="noStrike" kern="1200" cap="none" spc="0" normalizeH="0" baseline="0" noProof="0" dirty="0">
                <a:ln>
                  <a:noFill/>
                </a:ln>
                <a:solidFill>
                  <a:srgbClr val="FFC479"/>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rPr>
              <a:t>111.5.11</a:t>
            </a:r>
            <a:r>
              <a:rPr kumimoji="0" lang="zh-TW" altLang="en-US" sz="2000" b="1" i="0" u="none" strike="noStrike" kern="1200" cap="none" spc="0" normalizeH="0" baseline="0" noProof="0" dirty="0">
                <a:ln>
                  <a:noFill/>
                </a:ln>
                <a:solidFill>
                  <a:srgbClr val="FFC479"/>
                </a:solidFill>
                <a:effectLst>
                  <a:outerShdw blurRad="38100" dist="38100" dir="2700000" algn="tl">
                    <a:srgbClr val="000000">
                      <a:alpha val="43137"/>
                    </a:srgbClr>
                  </a:outerShdw>
                </a:effectLst>
                <a:uLnTx/>
                <a:uFillTx/>
                <a:latin typeface="Microsoft JhengHei"/>
                <a:ea typeface="Microsoft JhengHei"/>
                <a:cs typeface="Microsoft JhengHei"/>
                <a:sym typeface="Microsoft JhengHei"/>
              </a:rPr>
              <a:t>令頒修正</a:t>
            </a:r>
          </a:p>
        </p:txBody>
      </p:sp>
      <p:sp>
        <p:nvSpPr>
          <p:cNvPr id="9" name="Google Shape;224;p35">
            <a:extLst>
              <a:ext uri="{FF2B5EF4-FFF2-40B4-BE49-F238E27FC236}">
                <a16:creationId xmlns:a16="http://schemas.microsoft.com/office/drawing/2014/main" id="{30C483A6-DA69-67E8-4A01-4F93785C8E65}"/>
              </a:ext>
            </a:extLst>
          </p:cNvPr>
          <p:cNvSpPr txBox="1">
            <a:spLocks noGrp="1"/>
          </p:cNvSpPr>
          <p:nvPr>
            <p:ph type="title"/>
          </p:nvPr>
        </p:nvSpPr>
        <p:spPr>
          <a:xfrm flipH="1">
            <a:off x="4368995" y="4742892"/>
            <a:ext cx="7257249" cy="642942"/>
          </a:xfrm>
          <a:prstGeom prst="rect">
            <a:avLst/>
          </a:prstGeom>
        </p:spPr>
        <p:txBody>
          <a:bodyPr spcFirstLastPara="1" wrap="square" lIns="121900" tIns="121900" rIns="121900" bIns="121900" anchor="t" anchorCtr="0">
            <a:noAutofit/>
          </a:bodyPr>
          <a:lstStyle/>
          <a:p>
            <a:r>
              <a:rPr lang="zh-TW" altLang="en-US" sz="2500" dirty="0">
                <a:solidFill>
                  <a:schemeClr val="accent6"/>
                </a:solidFill>
                <a:latin typeface="微軟正黑體" panose="020B0604030504040204" pitchFamily="34" charset="-120"/>
                <a:ea typeface="微軟正黑體" panose="020B0604030504040204" pitchFamily="34" charset="-120"/>
              </a:rPr>
              <a:t>原有合法建築物</a:t>
            </a:r>
            <a:r>
              <a:rPr lang="zh-TW" altLang="en-US" sz="2500" b="0" u="sng" dirty="0">
                <a:solidFill>
                  <a:schemeClr val="bg1"/>
                </a:solidFill>
                <a:latin typeface="微軟正黑體" panose="020B0604030504040204" pitchFamily="34" charset="-120"/>
                <a:ea typeface="微軟正黑體" panose="020B0604030504040204" pitchFamily="34" charset="-120"/>
              </a:rPr>
              <a:t>防火避難設施及消防設備</a:t>
            </a:r>
            <a:r>
              <a:rPr lang="zh-TW" altLang="en-US" sz="2500" dirty="0">
                <a:solidFill>
                  <a:schemeClr val="accent6"/>
                </a:solidFill>
                <a:latin typeface="微軟正黑體" panose="020B0604030504040204" pitchFamily="34" charset="-120"/>
                <a:ea typeface="微軟正黑體" panose="020B0604030504040204" pitchFamily="34" charset="-120"/>
              </a:rPr>
              <a:t>改善辦法</a:t>
            </a:r>
          </a:p>
        </p:txBody>
      </p:sp>
      <p:sp>
        <p:nvSpPr>
          <p:cNvPr id="10" name="加號 9">
            <a:extLst>
              <a:ext uri="{FF2B5EF4-FFF2-40B4-BE49-F238E27FC236}">
                <a16:creationId xmlns:a16="http://schemas.microsoft.com/office/drawing/2014/main" id="{2088FFC3-E4FC-C314-037E-5EE2E440E086}"/>
              </a:ext>
            </a:extLst>
          </p:cNvPr>
          <p:cNvSpPr/>
          <p:nvPr/>
        </p:nvSpPr>
        <p:spPr>
          <a:xfrm>
            <a:off x="7699242" y="4209852"/>
            <a:ext cx="550073" cy="601218"/>
          </a:xfrm>
          <a:prstGeom prst="mathPlus">
            <a:avLst>
              <a:gd name="adj1" fmla="val 139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C479"/>
              </a:solidFill>
              <a:effectLst/>
              <a:uLnTx/>
              <a:uFillTx/>
              <a:latin typeface="Arial"/>
              <a:ea typeface="新細明體" panose="02020500000000000000" pitchFamily="18" charset="-120"/>
              <a:cs typeface="+mn-cs"/>
            </a:endParaRPr>
          </a:p>
        </p:txBody>
      </p:sp>
      <p:sp>
        <p:nvSpPr>
          <p:cNvPr id="2" name="Google Shape;224;p35">
            <a:extLst>
              <a:ext uri="{FF2B5EF4-FFF2-40B4-BE49-F238E27FC236}">
                <a16:creationId xmlns:a16="http://schemas.microsoft.com/office/drawing/2014/main" id="{57CE5576-6D79-B3D6-36D6-BAD0CE010D2D}"/>
              </a:ext>
            </a:extLst>
          </p:cNvPr>
          <p:cNvSpPr txBox="1">
            <a:spLocks/>
          </p:cNvSpPr>
          <p:nvPr/>
        </p:nvSpPr>
        <p:spPr>
          <a:xfrm flipH="1">
            <a:off x="5539177" y="5837679"/>
            <a:ext cx="7982155" cy="6384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Encode Sans Semi Condensed"/>
              <a:buNone/>
              <a:defRPr sz="3000" b="1" i="0" u="none" strike="noStrike" cap="none">
                <a:solidFill>
                  <a:schemeClr val="lt1"/>
                </a:solidFill>
                <a:latin typeface="Encode Sans Semi Condensed"/>
                <a:ea typeface="Encode Sans Semi Condensed"/>
                <a:cs typeface="Encode Sans Semi Condensed"/>
                <a:sym typeface="Encode Sans Semi Condensed"/>
              </a:defRPr>
            </a:lvl1pPr>
            <a:lvl2pPr marR="0" lvl="1"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2pPr>
            <a:lvl3pPr marR="0" lvl="2"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3pPr>
            <a:lvl4pPr marR="0" lvl="3"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4pPr>
            <a:lvl5pPr marR="0" lvl="4"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5pPr>
            <a:lvl6pPr marR="0" lvl="5"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6pPr>
            <a:lvl7pPr marR="0" lvl="6"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7pPr>
            <a:lvl8pPr marR="0" lvl="7"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8pPr>
            <a:lvl9pPr marR="0" lvl="8"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9pPr>
          </a:lstStyle>
          <a:p>
            <a:pPr marL="0" marR="0" lvl="0" indent="0" algn="l" defTabSz="914400" rtl="0" eaLnBrk="1" fontAlgn="auto" latinLnBrk="0" hangingPunct="1">
              <a:lnSpc>
                <a:spcPct val="100000"/>
              </a:lnSpc>
              <a:spcBef>
                <a:spcPts val="0"/>
              </a:spcBef>
              <a:spcAft>
                <a:spcPts val="0"/>
              </a:spcAft>
              <a:buClr>
                <a:srgbClr val="192E40"/>
              </a:buClr>
              <a:buSzPts val="3600"/>
              <a:buFont typeface="Encode Sans Semi Condensed"/>
              <a:buNone/>
              <a:tabLst/>
              <a:defRPr/>
            </a:pPr>
            <a:r>
              <a:rPr kumimoji="0" lang="zh-TW" altLang="en-US" sz="24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sym typeface="Encode Sans Semi Condensed"/>
              </a:rPr>
              <a:t>建築物公共安全檢查簽證及申報辦法</a:t>
            </a:r>
          </a:p>
        </p:txBody>
      </p:sp>
      <p:sp>
        <p:nvSpPr>
          <p:cNvPr id="4" name="加號 3">
            <a:extLst>
              <a:ext uri="{FF2B5EF4-FFF2-40B4-BE49-F238E27FC236}">
                <a16:creationId xmlns:a16="http://schemas.microsoft.com/office/drawing/2014/main" id="{486B9B55-BBF9-D3B6-C3A1-F3D9F4C76720}"/>
              </a:ext>
            </a:extLst>
          </p:cNvPr>
          <p:cNvSpPr/>
          <p:nvPr/>
        </p:nvSpPr>
        <p:spPr>
          <a:xfrm>
            <a:off x="7722582" y="5281378"/>
            <a:ext cx="550073" cy="601218"/>
          </a:xfrm>
          <a:prstGeom prst="mathPlus">
            <a:avLst>
              <a:gd name="adj1" fmla="val 139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C479"/>
              </a:solidFill>
              <a:effectLst/>
              <a:uLnTx/>
              <a:uFillTx/>
              <a:latin typeface="Arial"/>
              <a:ea typeface="新細明體" panose="02020500000000000000" pitchFamily="18" charset="-120"/>
              <a:cs typeface="+mn-cs"/>
            </a:endParaRPr>
          </a:p>
        </p:txBody>
      </p:sp>
    </p:spTree>
    <p:extLst>
      <p:ext uri="{BB962C8B-B14F-4D97-AF65-F5344CB8AC3E}">
        <p14:creationId xmlns:p14="http://schemas.microsoft.com/office/powerpoint/2010/main" val="830493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2" grpId="0"/>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flipH="1">
            <a:off x="4804599" y="447140"/>
            <a:ext cx="6440805" cy="638407"/>
          </a:xfrm>
          <a:prstGeom prst="rect">
            <a:avLst/>
          </a:prstGeom>
        </p:spPr>
        <p:txBody>
          <a:bodyPr spcFirstLastPara="1" wrap="square" lIns="121900" tIns="121900" rIns="121900" bIns="121900" anchor="t" anchorCtr="0">
            <a:noAutofit/>
          </a:bodyPr>
          <a:lstStyle/>
          <a:p>
            <a:pPr algn="dist"/>
            <a:r>
              <a:rPr lang="zh-TW" altLang="en-US" sz="2800" dirty="0">
                <a:latin typeface="微軟正黑體" panose="020B0604030504040204" pitchFamily="34" charset="-120"/>
                <a:ea typeface="微軟正黑體" panose="020B0604030504040204" pitchFamily="34" charset="-120"/>
              </a:rPr>
              <a:t>建築物公共安全檢查簽證及申報辦法</a:t>
            </a:r>
            <a:br>
              <a:rPr lang="en-US" altLang="zh-TW" sz="2800" dirty="0">
                <a:latin typeface="微軟正黑體" panose="020B0604030504040204" pitchFamily="34" charset="-120"/>
                <a:ea typeface="微軟正黑體" panose="020B0604030504040204" pitchFamily="34" charset="-120"/>
              </a:rPr>
            </a:br>
            <a:br>
              <a:rPr lang="en-US" altLang="zh-TW" sz="2800" dirty="0">
                <a:latin typeface="微軟正黑體" panose="020B0604030504040204" pitchFamily="34" charset="-120"/>
                <a:ea typeface="微軟正黑體" panose="020B0604030504040204" pitchFamily="34" charset="-120"/>
              </a:rPr>
            </a:br>
            <a:br>
              <a:rPr lang="en-US" altLang="zh-TW" sz="2800" dirty="0">
                <a:latin typeface="微軟正黑體" panose="020B0604030504040204" pitchFamily="34" charset="-120"/>
                <a:ea typeface="微軟正黑體" panose="020B0604030504040204" pitchFamily="34" charset="-120"/>
              </a:rPr>
            </a:br>
            <a:endParaRPr lang="zh-TW" altLang="en-US" sz="2800"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48</a:t>
            </a:fld>
            <a:endPar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endParaRPr>
          </a:p>
        </p:txBody>
      </p:sp>
      <p:sp>
        <p:nvSpPr>
          <p:cNvPr id="50" name="Google Shape;226;p35">
            <a:extLst>
              <a:ext uri="{FF2B5EF4-FFF2-40B4-BE49-F238E27FC236}">
                <a16:creationId xmlns:a16="http://schemas.microsoft.com/office/drawing/2014/main" id="{7F6C9E8A-8D95-A252-0EC0-3C0D8C49AE46}"/>
              </a:ext>
            </a:extLst>
          </p:cNvPr>
          <p:cNvSpPr txBox="1">
            <a:spLocks noGrp="1"/>
          </p:cNvSpPr>
          <p:nvPr>
            <p:ph type="title" idx="2"/>
          </p:nvPr>
        </p:nvSpPr>
        <p:spPr>
          <a:xfrm flipH="1">
            <a:off x="0" y="2360468"/>
            <a:ext cx="3858000" cy="2147145"/>
          </a:xfrm>
          <a:prstGeom prst="rect">
            <a:avLst/>
          </a:prstGeom>
        </p:spPr>
        <p:txBody>
          <a:bodyPr spcFirstLastPara="1" wrap="square" lIns="121900" tIns="121900" rIns="121900" bIns="121900" anchor="ctr" anchorCtr="0">
            <a:noAutofit/>
          </a:bodyPr>
          <a:lstStyle/>
          <a:p>
            <a:r>
              <a:rPr lang="en" dirty="0"/>
              <a:t>02</a:t>
            </a:r>
            <a:br>
              <a:rPr lang="en" dirty="0"/>
            </a:br>
            <a:r>
              <a:rPr lang="zh-TW" altLang="en-US" sz="3600" dirty="0"/>
              <a:t>有關耐震補強</a:t>
            </a:r>
            <a:endParaRPr dirty="0"/>
          </a:p>
        </p:txBody>
      </p:sp>
      <p:sp>
        <p:nvSpPr>
          <p:cNvPr id="27" name="文字方塊 26">
            <a:extLst>
              <a:ext uri="{FF2B5EF4-FFF2-40B4-BE49-F238E27FC236}">
                <a16:creationId xmlns:a16="http://schemas.microsoft.com/office/drawing/2014/main" id="{65FF20DA-8013-2F77-E3BA-67D6FAA31CAD}"/>
              </a:ext>
            </a:extLst>
          </p:cNvPr>
          <p:cNvSpPr txBox="1"/>
          <p:nvPr/>
        </p:nvSpPr>
        <p:spPr>
          <a:xfrm>
            <a:off x="4145711" y="2192184"/>
            <a:ext cx="7880033" cy="4555093"/>
          </a:xfrm>
          <a:prstGeom prst="rect">
            <a:avLst/>
          </a:prstGeom>
          <a:noFill/>
        </p:spPr>
        <p:txBody>
          <a:bodyPr wrap="square">
            <a:spAutoFit/>
          </a:bodyPr>
          <a:lstStyle>
            <a:defPPr>
              <a:defRPr lang="zh-TW"/>
            </a:defPPr>
            <a:lvl1pPr>
              <a:defRPr sz="2400" b="1" spc="3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下列建築物應辦理耐震能力評估檢查：</a:t>
            </a:r>
            <a:endPar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a:p>
            <a:pPr marL="623888" marR="0" lvl="0" indent="-623888"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一、中華民國</a:t>
            </a:r>
            <a:r>
              <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88</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年</a:t>
            </a:r>
            <a:r>
              <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12</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月</a:t>
            </a:r>
            <a:r>
              <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31</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日以前領得建造執照，供建築物使用類組 </a:t>
            </a:r>
            <a:r>
              <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A-1</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A-2</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B-2</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B-4</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D-1</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D-3</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D-4</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F-1</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F-2</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F-3</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F-4</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H-1</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組使用之樓地板面積累計達一千平方公尺以上之建築物，且該建築物同屬一所有權人或使用人。 </a:t>
            </a:r>
            <a:endPar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a:p>
            <a:pPr marL="623888" marR="0" lvl="0" indent="-623888"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二、經</a:t>
            </a:r>
            <a:r>
              <a:rPr kumimoji="0" lang="zh-TW" altLang="en-US" sz="2000" b="0"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中央主管建築機關公告</a:t>
            </a:r>
            <a:r>
              <a:rPr kumimoji="0" lang="zh-TW" altLang="en-US" sz="20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應辦理耐震能力評估檢查</a:t>
            </a:r>
            <a:r>
              <a:rPr kumimoji="0" lang="zh-TW" altLang="en-US" sz="2000" b="0"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要件，並經當地主管建築機關認定</a:t>
            </a:r>
            <a:r>
              <a:rPr kumimoji="0" lang="zh-TW" altLang="en-US" sz="20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之建築物。</a:t>
            </a:r>
            <a:endParaRPr kumimoji="0" lang="en-US" altLang="zh-TW" sz="20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a:p>
            <a:pPr marL="623888" marR="0" lvl="0" indent="-623888"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三</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、其他經</a:t>
            </a:r>
            <a:r>
              <a:rPr kumimoji="0" lang="zh-TW" altLang="en-US" sz="2000" b="0" i="0" u="sng"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當地主管建築機關依法認定</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耐震能力具潛在危險疑慮之建築物。</a:t>
            </a:r>
            <a:endPar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a:p>
            <a:pPr marL="623888" marR="0" lvl="0" indent="-623888"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 </a:t>
            </a:r>
            <a:endParaRPr kumimoji="0" lang="en-US" altLang="zh-TW" sz="20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前項</a:t>
            </a:r>
            <a:r>
              <a:rPr kumimoji="0" lang="zh-TW" altLang="en-US" sz="20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第二款及</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第三款應辦理耐震能力評估檢查之建築物，得由當地主管建築機關依轄區實際需求訂定</a:t>
            </a:r>
            <a:r>
              <a:rPr kumimoji="0" lang="zh-TW" altLang="en-US" sz="2000" b="0" i="0" u="sng"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分類、分期、分區</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執行計畫及期限，並公告之。</a:t>
            </a:r>
            <a:endParaRPr kumimoji="0" lang="en-US" altLang="zh-TW"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p:txBody>
      </p:sp>
      <p:sp>
        <p:nvSpPr>
          <p:cNvPr id="6" name="矩形 5"/>
          <p:cNvSpPr/>
          <p:nvPr/>
        </p:nvSpPr>
        <p:spPr>
          <a:xfrm>
            <a:off x="4071656" y="1730519"/>
            <a:ext cx="694701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sym typeface="Encode Sans Semi Condensed"/>
              </a:rPr>
              <a:t>第七條</a:t>
            </a:r>
            <a:r>
              <a:rPr kumimoji="0" lang="en-US" altLang="zh-TW"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sym typeface="Encode Sans Semi Condensed"/>
              </a:rPr>
              <a:t>(</a:t>
            </a:r>
            <a:r>
              <a:rPr kumimoji="0" lang="zh-TW" altLang="en-US"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sym typeface="Encode Sans Semi Condensed"/>
              </a:rPr>
              <a:t>增訂第三款應評估檢查建築物</a:t>
            </a:r>
            <a:r>
              <a:rPr kumimoji="0" lang="en-US" altLang="zh-TW"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sym typeface="Encode Sans Semi Condensed"/>
              </a:rPr>
              <a:t>)</a:t>
            </a:r>
            <a:endParaRPr kumimoji="0" lang="zh-TW" altLang="en-US"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sym typeface="Encode Sans Semi Condensed"/>
            </a:endParaRPr>
          </a:p>
        </p:txBody>
      </p:sp>
      <p:sp>
        <p:nvSpPr>
          <p:cNvPr id="4" name="文字方塊 3">
            <a:extLst>
              <a:ext uri="{FF2B5EF4-FFF2-40B4-BE49-F238E27FC236}">
                <a16:creationId xmlns:a16="http://schemas.microsoft.com/office/drawing/2014/main" id="{8B25E509-D0E3-696C-A61B-6E9B06982EC3}"/>
              </a:ext>
            </a:extLst>
          </p:cNvPr>
          <p:cNvSpPr txBox="1"/>
          <p:nvPr/>
        </p:nvSpPr>
        <p:spPr>
          <a:xfrm>
            <a:off x="6096000" y="941005"/>
            <a:ext cx="613294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Encode Sans Semi Condensed"/>
              </a:rPr>
              <a:t> (111.11.16</a:t>
            </a:r>
            <a:r>
              <a:rPr kumimoji="0" lang="zh-TW" altLang="en-US" sz="20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Encode Sans Semi Condensed"/>
              </a:rPr>
              <a:t>內政部法規會審竣草案</a:t>
            </a:r>
            <a:r>
              <a:rPr kumimoji="0" lang="en-US" altLang="zh-TW" sz="20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Encode Sans Semi Condensed"/>
              </a:rPr>
              <a:t>)</a:t>
            </a:r>
            <a:endParaRPr kumimoji="0" lang="zh-TW" altLang="en-US" sz="24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sym typeface="Encode Sans Semi Condensed"/>
            </a:endParaRPr>
          </a:p>
        </p:txBody>
      </p:sp>
    </p:spTree>
    <p:extLst>
      <p:ext uri="{BB962C8B-B14F-4D97-AF65-F5344CB8AC3E}">
        <p14:creationId xmlns:p14="http://schemas.microsoft.com/office/powerpoint/2010/main" val="221203386"/>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49</a:t>
            </a:fld>
            <a:endPar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endParaRPr>
          </a:p>
        </p:txBody>
      </p:sp>
      <p:sp>
        <p:nvSpPr>
          <p:cNvPr id="50" name="Google Shape;226;p35">
            <a:extLst>
              <a:ext uri="{FF2B5EF4-FFF2-40B4-BE49-F238E27FC236}">
                <a16:creationId xmlns:a16="http://schemas.microsoft.com/office/drawing/2014/main" id="{7F6C9E8A-8D95-A252-0EC0-3C0D8C49AE46}"/>
              </a:ext>
            </a:extLst>
          </p:cNvPr>
          <p:cNvSpPr txBox="1">
            <a:spLocks noGrp="1"/>
          </p:cNvSpPr>
          <p:nvPr>
            <p:ph type="title" idx="2"/>
          </p:nvPr>
        </p:nvSpPr>
        <p:spPr>
          <a:xfrm flipH="1">
            <a:off x="0" y="2360468"/>
            <a:ext cx="3858000" cy="2147145"/>
          </a:xfrm>
          <a:prstGeom prst="rect">
            <a:avLst/>
          </a:prstGeom>
        </p:spPr>
        <p:txBody>
          <a:bodyPr spcFirstLastPara="1" wrap="square" lIns="121900" tIns="121900" rIns="121900" bIns="121900" anchor="ctr" anchorCtr="0">
            <a:noAutofit/>
          </a:bodyPr>
          <a:lstStyle/>
          <a:p>
            <a:r>
              <a:rPr lang="en" dirty="0"/>
              <a:t>02</a:t>
            </a:r>
            <a:br>
              <a:rPr lang="en" dirty="0"/>
            </a:br>
            <a:r>
              <a:rPr lang="zh-TW" altLang="en-US" sz="3600" dirty="0"/>
              <a:t>有關耐震補強</a:t>
            </a:r>
            <a:endParaRPr dirty="0"/>
          </a:p>
        </p:txBody>
      </p:sp>
      <p:sp>
        <p:nvSpPr>
          <p:cNvPr id="27" name="文字方塊 26">
            <a:extLst>
              <a:ext uri="{FF2B5EF4-FFF2-40B4-BE49-F238E27FC236}">
                <a16:creationId xmlns:a16="http://schemas.microsoft.com/office/drawing/2014/main" id="{65FF20DA-8013-2F77-E3BA-67D6FAA31CAD}"/>
              </a:ext>
            </a:extLst>
          </p:cNvPr>
          <p:cNvSpPr txBox="1"/>
          <p:nvPr/>
        </p:nvSpPr>
        <p:spPr>
          <a:xfrm>
            <a:off x="4076344" y="1998228"/>
            <a:ext cx="7912456" cy="461665"/>
          </a:xfrm>
          <a:prstGeom prst="rect">
            <a:avLst/>
          </a:prstGeom>
          <a:noFill/>
        </p:spPr>
        <p:txBody>
          <a:bodyPr wrap="square">
            <a:spAutoFit/>
          </a:bodyPr>
          <a:lstStyle>
            <a:defPPr>
              <a:defRPr lang="zh-TW"/>
            </a:defPPr>
            <a:lvl1pPr>
              <a:defRPr sz="2400" b="1" spc="3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第一項</a:t>
            </a:r>
            <a:r>
              <a:rPr kumimoji="0" lang="en-US" altLang="zh-TW"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第七條第三款建築物之申報期間與施行日期</a:t>
            </a:r>
            <a:r>
              <a:rPr kumimoji="0" lang="en-US" altLang="zh-TW"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p>
        </p:txBody>
      </p:sp>
      <p:sp>
        <p:nvSpPr>
          <p:cNvPr id="6" name="矩形 5"/>
          <p:cNvSpPr/>
          <p:nvPr/>
        </p:nvSpPr>
        <p:spPr>
          <a:xfrm>
            <a:off x="4090129" y="1475355"/>
            <a:ext cx="137730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sym typeface="Encode Sans Semi Condensed"/>
              </a:rPr>
              <a:t>第八條</a:t>
            </a:r>
          </a:p>
        </p:txBody>
      </p:sp>
      <p:pic>
        <p:nvPicPr>
          <p:cNvPr id="1026" name="Picture 2"/>
          <p:cNvPicPr>
            <a:picLocks noChangeAspect="1" noChangeArrowheads="1"/>
          </p:cNvPicPr>
          <p:nvPr/>
        </p:nvPicPr>
        <p:blipFill>
          <a:blip r:embed="rId3" cstate="print"/>
          <a:srcRect/>
          <a:stretch>
            <a:fillRect/>
          </a:stretch>
        </p:blipFill>
        <p:spPr bwMode="auto">
          <a:xfrm>
            <a:off x="8140295" y="2882382"/>
            <a:ext cx="3554847" cy="3195045"/>
          </a:xfrm>
          <a:prstGeom prst="rect">
            <a:avLst/>
          </a:prstGeom>
          <a:noFill/>
          <a:ln w="9525">
            <a:noFill/>
            <a:miter lim="800000"/>
            <a:headEnd/>
            <a:tailEnd/>
          </a:ln>
          <a:effectLst/>
        </p:spPr>
      </p:pic>
      <p:sp>
        <p:nvSpPr>
          <p:cNvPr id="8" name="文字方塊 7">
            <a:extLst>
              <a:ext uri="{FF2B5EF4-FFF2-40B4-BE49-F238E27FC236}">
                <a16:creationId xmlns:a16="http://schemas.microsoft.com/office/drawing/2014/main" id="{65FF20DA-8013-2F77-E3BA-67D6FAA31CAD}"/>
              </a:ext>
            </a:extLst>
          </p:cNvPr>
          <p:cNvSpPr txBox="1"/>
          <p:nvPr/>
        </p:nvSpPr>
        <p:spPr>
          <a:xfrm>
            <a:off x="4099308" y="2744065"/>
            <a:ext cx="3845607" cy="2462213"/>
          </a:xfrm>
          <a:prstGeom prst="rect">
            <a:avLst/>
          </a:prstGeom>
          <a:noFill/>
        </p:spPr>
        <p:txBody>
          <a:bodyPr wrap="square">
            <a:spAutoFit/>
          </a:bodyPr>
          <a:lstStyle>
            <a:defPPr>
              <a:defRPr lang="zh-TW"/>
            </a:defPPr>
            <a:lvl1pPr>
              <a:defRPr sz="2400" b="1" spc="3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依前條規定應辦理耐震能力評估檢查之建築物，申報人應依建築物耐震能力評估檢查申報期間及施行日期</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如附表三</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zh-TW" altLang="en-US" sz="2200" b="0"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每二年</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辦理一次耐震能力評估檢查申報。</a:t>
            </a:r>
            <a:endPar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p:txBody>
      </p:sp>
      <p:sp>
        <p:nvSpPr>
          <p:cNvPr id="5" name="Google Shape;224;p35">
            <a:extLst>
              <a:ext uri="{FF2B5EF4-FFF2-40B4-BE49-F238E27FC236}">
                <a16:creationId xmlns:a16="http://schemas.microsoft.com/office/drawing/2014/main" id="{C3318191-12A8-F53F-F596-E21BA9EA43F5}"/>
              </a:ext>
            </a:extLst>
          </p:cNvPr>
          <p:cNvSpPr txBox="1">
            <a:spLocks/>
          </p:cNvSpPr>
          <p:nvPr/>
        </p:nvSpPr>
        <p:spPr>
          <a:xfrm flipH="1">
            <a:off x="4804599" y="447140"/>
            <a:ext cx="6440805" cy="6384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Encode Sans Semi Condensed"/>
              <a:buNone/>
              <a:defRPr sz="3000" b="1" i="0" u="none" strike="noStrike" cap="none">
                <a:solidFill>
                  <a:schemeClr val="lt1"/>
                </a:solidFill>
                <a:latin typeface="Encode Sans Semi Condensed"/>
                <a:ea typeface="Encode Sans Semi Condensed"/>
                <a:cs typeface="Encode Sans Semi Condensed"/>
                <a:sym typeface="Encode Sans Semi Condensed"/>
              </a:defRPr>
            </a:lvl1pPr>
            <a:lvl2pPr marR="0" lvl="1"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2pPr>
            <a:lvl3pPr marR="0" lvl="2"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3pPr>
            <a:lvl4pPr marR="0" lvl="3"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4pPr>
            <a:lvl5pPr marR="0" lvl="4"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5pPr>
            <a:lvl6pPr marR="0" lvl="5"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6pPr>
            <a:lvl7pPr marR="0" lvl="6"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7pPr>
            <a:lvl8pPr marR="0" lvl="7"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8pPr>
            <a:lvl9pPr marR="0" lvl="8"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9pPr>
          </a:lstStyle>
          <a:p>
            <a:pPr marL="0" marR="0" lvl="0" indent="0" algn="dist" defTabSz="914400" rtl="0" eaLnBrk="1" fontAlgn="auto" latinLnBrk="0" hangingPunct="1">
              <a:lnSpc>
                <a:spcPct val="100000"/>
              </a:lnSpc>
              <a:spcBef>
                <a:spcPts val="0"/>
              </a:spcBef>
              <a:spcAft>
                <a:spcPts val="0"/>
              </a:spcAft>
              <a:buClr>
                <a:srgbClr val="192E40"/>
              </a:buClr>
              <a:buSzPts val="3600"/>
              <a:buFont typeface="Encode Sans Semi Condensed"/>
              <a:buNone/>
              <a:tabLst/>
              <a:defRPr/>
            </a:pPr>
            <a:r>
              <a:rPr kumimoji="0" lang="zh-TW" altLang="en-US" sz="28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sym typeface="Encode Sans Semi Condensed"/>
              </a:rPr>
              <a:t>建築物公共安全檢查簽證及申報辦法</a:t>
            </a:r>
            <a:br>
              <a:rPr kumimoji="0" lang="en-US" altLang="zh-TW" sz="28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sym typeface="Encode Sans Semi Condensed"/>
              </a:rPr>
            </a:br>
            <a:br>
              <a:rPr kumimoji="0" lang="en-US" altLang="zh-TW" sz="28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sym typeface="Encode Sans Semi Condensed"/>
              </a:rPr>
            </a:br>
            <a:endParaRPr kumimoji="0" lang="zh-TW" altLang="en-US" sz="28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sym typeface="Encode Sans Semi Condensed"/>
            </a:endParaRPr>
          </a:p>
        </p:txBody>
      </p:sp>
      <p:sp>
        <p:nvSpPr>
          <p:cNvPr id="7" name="文字方塊 6">
            <a:extLst>
              <a:ext uri="{FF2B5EF4-FFF2-40B4-BE49-F238E27FC236}">
                <a16:creationId xmlns:a16="http://schemas.microsoft.com/office/drawing/2014/main" id="{9180B3C4-3F6C-11BD-E945-D29DA7A16E7E}"/>
              </a:ext>
            </a:extLst>
          </p:cNvPr>
          <p:cNvSpPr txBox="1"/>
          <p:nvPr/>
        </p:nvSpPr>
        <p:spPr>
          <a:xfrm>
            <a:off x="6096000" y="941005"/>
            <a:ext cx="613294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Encode Sans Semi Condensed"/>
              </a:rPr>
              <a:t> (111.11.16</a:t>
            </a:r>
            <a:r>
              <a:rPr kumimoji="0" lang="zh-TW" altLang="en-US" sz="20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Encode Sans Semi Condensed"/>
              </a:rPr>
              <a:t>內政部法規會審竣草案</a:t>
            </a:r>
            <a:r>
              <a:rPr kumimoji="0" lang="en-US" altLang="zh-TW" sz="20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Encode Sans Semi Condensed"/>
              </a:rPr>
              <a:t>)</a:t>
            </a:r>
            <a:endParaRPr kumimoji="0" lang="zh-TW" altLang="en-US" sz="24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sym typeface="Encode Sans Semi Condensed"/>
            </a:endParaRPr>
          </a:p>
        </p:txBody>
      </p:sp>
    </p:spTree>
    <p:extLst>
      <p:ext uri="{BB962C8B-B14F-4D97-AF65-F5344CB8AC3E}">
        <p14:creationId xmlns:p14="http://schemas.microsoft.com/office/powerpoint/2010/main" val="6582934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a:extLst>
              <a:ext uri="{FF2B5EF4-FFF2-40B4-BE49-F238E27FC236}">
                <a16:creationId xmlns:a16="http://schemas.microsoft.com/office/drawing/2014/main" id="{699768BA-5490-0EA7-225E-6C2059C8EBBB}"/>
              </a:ext>
            </a:extLst>
          </p:cNvPr>
          <p:cNvPicPr>
            <a:picLocks noChangeAspect="1"/>
          </p:cNvPicPr>
          <p:nvPr/>
        </p:nvPicPr>
        <p:blipFill>
          <a:blip r:embed="rId2"/>
          <a:stretch>
            <a:fillRect/>
          </a:stretch>
        </p:blipFill>
        <p:spPr>
          <a:xfrm>
            <a:off x="9594879" y="24298"/>
            <a:ext cx="2597121" cy="1432684"/>
          </a:xfrm>
          <a:prstGeom prst="rect">
            <a:avLst/>
          </a:prstGeom>
        </p:spPr>
      </p:pic>
      <p:cxnSp>
        <p:nvCxnSpPr>
          <p:cNvPr id="16" name="直線接點 15">
            <a:extLst>
              <a:ext uri="{FF2B5EF4-FFF2-40B4-BE49-F238E27FC236}">
                <a16:creationId xmlns:a16="http://schemas.microsoft.com/office/drawing/2014/main" id="{BA3E2C39-12D9-433A-8B77-765CA7FFEC03}"/>
              </a:ext>
            </a:extLst>
          </p:cNvPr>
          <p:cNvCxnSpPr>
            <a:cxnSpLocks/>
          </p:cNvCxnSpPr>
          <p:nvPr/>
        </p:nvCxnSpPr>
        <p:spPr>
          <a:xfrm flipV="1">
            <a:off x="0" y="1237507"/>
            <a:ext cx="10912547" cy="1"/>
          </a:xfrm>
          <a:prstGeom prst="line">
            <a:avLst/>
          </a:prstGeom>
          <a:ln w="15875"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cxnSp>
        <p:nvCxnSpPr>
          <p:cNvPr id="20" name="直線接點 19">
            <a:extLst>
              <a:ext uri="{FF2B5EF4-FFF2-40B4-BE49-F238E27FC236}">
                <a16:creationId xmlns:a16="http://schemas.microsoft.com/office/drawing/2014/main" id="{9C57F82A-F608-46B7-8785-F29DEAEFB415}"/>
              </a:ext>
            </a:extLst>
          </p:cNvPr>
          <p:cNvCxnSpPr>
            <a:cxnSpLocks/>
          </p:cNvCxnSpPr>
          <p:nvPr/>
        </p:nvCxnSpPr>
        <p:spPr>
          <a:xfrm>
            <a:off x="550481" y="0"/>
            <a:ext cx="0" cy="1225660"/>
          </a:xfrm>
          <a:prstGeom prst="line">
            <a:avLst/>
          </a:prstGeom>
          <a:ln w="273050">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36" name="矩形 35">
            <a:extLst>
              <a:ext uri="{FF2B5EF4-FFF2-40B4-BE49-F238E27FC236}">
                <a16:creationId xmlns:a16="http://schemas.microsoft.com/office/drawing/2014/main" id="{0117C061-9D86-48B0-91F2-D6E8C64CB74D}"/>
              </a:ext>
            </a:extLst>
          </p:cNvPr>
          <p:cNvSpPr/>
          <p:nvPr/>
        </p:nvSpPr>
        <p:spPr>
          <a:xfrm>
            <a:off x="693226" y="496983"/>
            <a:ext cx="5681363" cy="740524"/>
          </a:xfrm>
          <a:prstGeom prst="rect">
            <a:avLst/>
          </a:prstGeom>
        </p:spPr>
        <p:txBody>
          <a:bodyPr wrap="none">
            <a:spAutoFit/>
          </a:bodyPr>
          <a:lstStyle/>
          <a:p>
            <a:pPr marL="174625" lvl="0" indent="-174625">
              <a:lnSpc>
                <a:spcPct val="150000"/>
              </a:lnSpc>
              <a:spcBef>
                <a:spcPct val="0"/>
              </a:spcBef>
              <a:defRPr/>
            </a:pPr>
            <a:r>
              <a:rPr kumimoji="1" lang="zh-TW" altLang="en-US" sz="3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修正</a:t>
            </a:r>
            <a:r>
              <a:rPr kumimoji="1" lang="en-US" altLang="zh-TW" sz="24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1" lang="zh-TW" altLang="en-US" sz="28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有關老屋增設昇降機規定 </a:t>
            </a:r>
            <a:r>
              <a:rPr kumimoji="1" lang="en-US" altLang="zh-TW" sz="28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55</a:t>
            </a:r>
            <a:endParaRPr kumimoji="1" lang="en-US" altLang="zh-TW" sz="20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8" name="文字方塊 37">
            <a:extLst>
              <a:ext uri="{FF2B5EF4-FFF2-40B4-BE49-F238E27FC236}">
                <a16:creationId xmlns:a16="http://schemas.microsoft.com/office/drawing/2014/main" id="{889AB2EB-F9DA-4F07-91F7-DF6A3BF3149D}"/>
              </a:ext>
            </a:extLst>
          </p:cNvPr>
          <p:cNvSpPr txBox="1"/>
          <p:nvPr/>
        </p:nvSpPr>
        <p:spPr>
          <a:xfrm>
            <a:off x="-4200" y="221844"/>
            <a:ext cx="623889" cy="1015663"/>
          </a:xfrm>
          <a:prstGeom prst="rect">
            <a:avLst/>
          </a:prstGeom>
          <a:noFill/>
        </p:spPr>
        <p:txBody>
          <a:bodyPr wrap="none" rtlCol="0">
            <a:spAutoFit/>
          </a:bodyPr>
          <a:lstStyle/>
          <a:p>
            <a:r>
              <a:rPr lang="en-US" altLang="zh-TW" sz="6000" b="1" i="1" dirty="0">
                <a:solidFill>
                  <a:schemeClr val="accent6"/>
                </a:solidFill>
                <a:effectLst>
                  <a:outerShdw blurRad="38100" dist="38100" dir="2700000" algn="tl">
                    <a:srgbClr val="000000">
                      <a:alpha val="43137"/>
                    </a:srgbClr>
                  </a:outerShdw>
                </a:effectLst>
                <a:latin typeface="AR BONNIE" panose="02000000000000000000" pitchFamily="2" charset="0"/>
              </a:rPr>
              <a:t>3</a:t>
            </a:r>
            <a:endParaRPr lang="zh-TW" altLang="en-US" sz="6000" b="1" i="1" dirty="0">
              <a:solidFill>
                <a:schemeClr val="accent6"/>
              </a:solidFill>
              <a:effectLst>
                <a:outerShdw blurRad="38100" dist="38100" dir="2700000" algn="tl">
                  <a:srgbClr val="000000">
                    <a:alpha val="43137"/>
                  </a:srgbClr>
                </a:outerShdw>
              </a:effectLst>
              <a:latin typeface="AR BONNIE" panose="02000000000000000000" pitchFamily="2" charset="0"/>
            </a:endParaRPr>
          </a:p>
        </p:txBody>
      </p:sp>
      <p:pic>
        <p:nvPicPr>
          <p:cNvPr id="3" name="圖片 2">
            <a:extLst>
              <a:ext uri="{FF2B5EF4-FFF2-40B4-BE49-F238E27FC236}">
                <a16:creationId xmlns:a16="http://schemas.microsoft.com/office/drawing/2014/main" id="{D35B6ECB-9CF1-9FD5-00FB-7265E4ADFEA2}"/>
              </a:ext>
            </a:extLst>
          </p:cNvPr>
          <p:cNvPicPr/>
          <p:nvPr/>
        </p:nvPicPr>
        <p:blipFill>
          <a:blip r:embed="rId3" cstate="print">
            <a:extLst>
              <a:ext uri="{28A0092B-C50C-407E-A947-70E740481C1C}">
                <a14:useLocalDpi xmlns:a14="http://schemas.microsoft.com/office/drawing/2010/main" val="0"/>
              </a:ext>
            </a:extLst>
          </a:blip>
          <a:srcRect r="1762" b="11768"/>
          <a:stretch>
            <a:fillRect/>
          </a:stretch>
        </p:blipFill>
        <p:spPr bwMode="auto">
          <a:xfrm>
            <a:off x="1777309" y="3788656"/>
            <a:ext cx="8023918" cy="2910349"/>
          </a:xfrm>
          <a:prstGeom prst="rect">
            <a:avLst/>
          </a:prstGeom>
          <a:noFill/>
          <a:ln>
            <a:noFill/>
          </a:ln>
        </p:spPr>
      </p:pic>
      <p:sp>
        <p:nvSpPr>
          <p:cNvPr id="4" name="文字方塊 3">
            <a:extLst>
              <a:ext uri="{FF2B5EF4-FFF2-40B4-BE49-F238E27FC236}">
                <a16:creationId xmlns:a16="http://schemas.microsoft.com/office/drawing/2014/main" id="{A89ADB38-88CA-57FD-8F01-FC80DACC9A6D}"/>
              </a:ext>
            </a:extLst>
          </p:cNvPr>
          <p:cNvSpPr txBox="1"/>
          <p:nvPr/>
        </p:nvSpPr>
        <p:spPr>
          <a:xfrm>
            <a:off x="619688" y="2183628"/>
            <a:ext cx="10726737" cy="1092607"/>
          </a:xfrm>
          <a:prstGeom prst="rect">
            <a:avLst/>
          </a:prstGeom>
          <a:noFill/>
        </p:spPr>
        <p:txBody>
          <a:bodyPr wrap="square">
            <a:spAutoFit/>
          </a:bodyPr>
          <a:lstStyle/>
          <a:p>
            <a:pPr marL="342900" indent="-342900" algn="l">
              <a:spcAft>
                <a:spcPts val="600"/>
              </a:spcAft>
              <a:buFont typeface="Wingdings" panose="05000000000000000000" pitchFamily="2" charset="2"/>
              <a:buChar char="n"/>
              <a:defRPr/>
            </a:pPr>
            <a:r>
              <a:rPr kumimoji="1" lang="zh-TW" altLang="en-US" sz="20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適用對象</a:t>
            </a:r>
            <a:r>
              <a:rPr kumimoji="1" lang="en-US" altLang="zh-TW" sz="20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285750" indent="-285750" algn="l">
              <a:buFont typeface="Wingdings" panose="05000000000000000000" pitchFamily="2" charset="2"/>
              <a:buChar char="n"/>
              <a:defRPr/>
            </a:pPr>
            <a:r>
              <a:rPr kumimoji="1" lang="zh-TW" altLang="en-US" sz="20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既有建築物增設昇降機，多選擇設置於樓梯間前方</a:t>
            </a:r>
            <a:endParaRPr kumimoji="1" lang="en-US" altLang="zh-TW" sz="20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l">
              <a:defRPr/>
            </a:pPr>
            <a:r>
              <a:rPr kumimoji="1" lang="zh-TW" altLang="en-US" sz="20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一樓腹地不足，常有設計昇降機後即無法符合同編第</a:t>
            </a:r>
            <a:r>
              <a:rPr kumimoji="1" lang="en-US" altLang="zh-TW" sz="20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90</a:t>
            </a:r>
            <a:r>
              <a:rPr kumimoji="1" lang="zh-TW" altLang="en-US" sz="20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條避難層出入口寬度</a:t>
            </a:r>
            <a:r>
              <a:rPr kumimoji="1" lang="en-US" altLang="zh-TW" sz="20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120</a:t>
            </a:r>
            <a:r>
              <a:rPr kumimoji="1" lang="zh-TW" altLang="en-US" sz="20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公分之規定</a:t>
            </a:r>
            <a:r>
              <a:rPr kumimoji="1" lang="en-US" altLang="zh-TW" sz="20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kumimoji="1" lang="zh-TW" altLang="en-US" sz="20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5" name="橢圓 4">
            <a:extLst>
              <a:ext uri="{FF2B5EF4-FFF2-40B4-BE49-F238E27FC236}">
                <a16:creationId xmlns:a16="http://schemas.microsoft.com/office/drawing/2014/main" id="{6ADE6C9E-D493-578F-1CC1-405510879CF8}"/>
              </a:ext>
            </a:extLst>
          </p:cNvPr>
          <p:cNvSpPr/>
          <p:nvPr/>
        </p:nvSpPr>
        <p:spPr>
          <a:xfrm>
            <a:off x="2602701" y="5423116"/>
            <a:ext cx="931206" cy="937901"/>
          </a:xfrm>
          <a:prstGeom prst="ellipse">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a:extLst>
              <a:ext uri="{FF2B5EF4-FFF2-40B4-BE49-F238E27FC236}">
                <a16:creationId xmlns:a16="http://schemas.microsoft.com/office/drawing/2014/main" id="{9EE51725-5716-BCB9-A6F2-40C65D5FB02C}"/>
              </a:ext>
            </a:extLst>
          </p:cNvPr>
          <p:cNvSpPr/>
          <p:nvPr/>
        </p:nvSpPr>
        <p:spPr>
          <a:xfrm>
            <a:off x="8432903" y="5243830"/>
            <a:ext cx="931206" cy="937901"/>
          </a:xfrm>
          <a:prstGeom prst="ellipse">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a:extLst>
              <a:ext uri="{FF2B5EF4-FFF2-40B4-BE49-F238E27FC236}">
                <a16:creationId xmlns:a16="http://schemas.microsoft.com/office/drawing/2014/main" id="{7D7EE61B-9A7D-0AA5-7B98-509061448F3B}"/>
              </a:ext>
            </a:extLst>
          </p:cNvPr>
          <p:cNvSpPr/>
          <p:nvPr/>
        </p:nvSpPr>
        <p:spPr>
          <a:xfrm>
            <a:off x="5571825" y="4682592"/>
            <a:ext cx="1048350" cy="937901"/>
          </a:xfrm>
          <a:prstGeom prst="ellipse">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AB515CF6-5B8C-9CCA-0FE2-483B9D4C1A32}"/>
              </a:ext>
            </a:extLst>
          </p:cNvPr>
          <p:cNvSpPr txBox="1"/>
          <p:nvPr/>
        </p:nvSpPr>
        <p:spPr>
          <a:xfrm>
            <a:off x="693226" y="1577921"/>
            <a:ext cx="2618449" cy="400110"/>
          </a:xfrm>
          <a:prstGeom prst="rect">
            <a:avLst/>
          </a:prstGeom>
          <a:solidFill>
            <a:schemeClr val="bg2"/>
          </a:solidFill>
          <a:ln w="19050">
            <a:solidFill>
              <a:schemeClr val="bg1">
                <a:lumMod val="50000"/>
              </a:schemeClr>
            </a:solidFill>
          </a:ln>
        </p:spPr>
        <p:txBody>
          <a:bodyPr wrap="square" rtlCol="0">
            <a:spAutoFit/>
          </a:bodyPr>
          <a:lstStyle/>
          <a:p>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建蔽</a:t>
            </a:r>
            <a:r>
              <a:rPr kumimoji="1" lang="en-US"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容積</a:t>
            </a:r>
            <a:r>
              <a:rPr kumimoji="1" lang="en-US"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院落</a:t>
            </a:r>
            <a:r>
              <a:rPr kumimoji="1" lang="en-US"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1" lang="zh-TW" altLang="en-US"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高度</a:t>
            </a:r>
            <a:endParaRPr kumimoji="1" lang="en-US" altLang="zh-TW" sz="20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2" name="文字方塊 11">
            <a:extLst>
              <a:ext uri="{FF2B5EF4-FFF2-40B4-BE49-F238E27FC236}">
                <a16:creationId xmlns:a16="http://schemas.microsoft.com/office/drawing/2014/main" id="{F3EA4761-6C52-613F-C4F6-8F1CAA5A8F9C}"/>
              </a:ext>
            </a:extLst>
          </p:cNvPr>
          <p:cNvSpPr txBox="1"/>
          <p:nvPr/>
        </p:nvSpPr>
        <p:spPr>
          <a:xfrm>
            <a:off x="3311675" y="1579566"/>
            <a:ext cx="2125564" cy="400110"/>
          </a:xfrm>
          <a:prstGeom prst="rect">
            <a:avLst/>
          </a:prstGeom>
          <a:noFill/>
        </p:spPr>
        <p:txBody>
          <a:bodyPr wrap="square">
            <a:spAutoFit/>
          </a:bodyPr>
          <a:lstStyle/>
          <a:p>
            <a:pPr marL="174625" marR="0" lvl="0" indent="-174625" algn="just" defTabSz="914400" rtl="0" eaLnBrk="1" fontAlgn="auto" latinLnBrk="0" hangingPunct="1">
              <a:lnSpc>
                <a:spcPct val="100000"/>
              </a:lnSpc>
              <a:spcBef>
                <a:spcPts val="600"/>
              </a:spcBef>
              <a:spcAft>
                <a:spcPts val="0"/>
              </a:spcAft>
              <a:buClrTx/>
              <a:buSzTx/>
              <a:buFontTx/>
              <a:buNone/>
              <a:tabLst/>
              <a:defRPr/>
            </a:pPr>
            <a:r>
              <a:rPr kumimoji="0" lang="en-US" altLang="zh-TW"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imSun" pitchFamily="2" charset="-122"/>
                <a:ea typeface="SimSun" pitchFamily="2" charset="-122"/>
                <a:cs typeface="+mn-cs"/>
              </a:rPr>
              <a:t>(100.2.25</a:t>
            </a:r>
            <a:r>
              <a:rPr kumimoji="0" lang="zh-TW" alt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imSun" pitchFamily="2" charset="-122"/>
                <a:ea typeface="SimSun" pitchFamily="2" charset="-122"/>
                <a:cs typeface="+mn-cs"/>
              </a:rPr>
              <a:t>修正</a:t>
            </a:r>
            <a:r>
              <a:rPr kumimoji="0" lang="en-US" altLang="zh-TW"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imSun" pitchFamily="2" charset="-122"/>
                <a:ea typeface="SimSun" pitchFamily="2" charset="-122"/>
                <a:cs typeface="+mn-cs"/>
              </a:rPr>
              <a:t>)</a:t>
            </a:r>
          </a:p>
        </p:txBody>
      </p:sp>
      <p:sp>
        <p:nvSpPr>
          <p:cNvPr id="6" name="日期版面配置區 5">
            <a:extLst>
              <a:ext uri="{FF2B5EF4-FFF2-40B4-BE49-F238E27FC236}">
                <a16:creationId xmlns:a16="http://schemas.microsoft.com/office/drawing/2014/main" id="{27DF64FE-9FAF-CA17-900D-4B5AE01985FB}"/>
              </a:ext>
            </a:extLst>
          </p:cNvPr>
          <p:cNvSpPr>
            <a:spLocks noGrp="1"/>
          </p:cNvSpPr>
          <p:nvPr>
            <p:ph type="dt" sz="half" idx="10"/>
          </p:nvPr>
        </p:nvSpPr>
        <p:spPr/>
        <p:txBody>
          <a:bodyPr/>
          <a:lstStyle/>
          <a:p>
            <a:fld id="{51D2DCEC-F5F1-43AD-9534-1BD82E801936}" type="datetime1">
              <a:rPr lang="zh-TW" altLang="en-US" smtClean="0"/>
              <a:t>2022/11/30</a:t>
            </a:fld>
            <a:endParaRPr lang="zh-TW" altLang="en-US"/>
          </a:p>
        </p:txBody>
      </p:sp>
      <p:sp>
        <p:nvSpPr>
          <p:cNvPr id="10" name="投影片編號版面配置區 9">
            <a:extLst>
              <a:ext uri="{FF2B5EF4-FFF2-40B4-BE49-F238E27FC236}">
                <a16:creationId xmlns:a16="http://schemas.microsoft.com/office/drawing/2014/main" id="{A193125D-52BB-8062-58B8-7CD08CB4F730}"/>
              </a:ext>
            </a:extLst>
          </p:cNvPr>
          <p:cNvSpPr>
            <a:spLocks noGrp="1"/>
          </p:cNvSpPr>
          <p:nvPr>
            <p:ph type="sldNum" sz="quarter" idx="12"/>
          </p:nvPr>
        </p:nvSpPr>
        <p:spPr/>
        <p:txBody>
          <a:bodyPr/>
          <a:lstStyle/>
          <a:p>
            <a:fld id="{D122B0B9-7B5A-4E7C-B90D-A0EA07B70D84}" type="slidenum">
              <a:rPr lang="zh-TW" altLang="en-US" smtClean="0"/>
              <a:pPr/>
              <a:t>5</a:t>
            </a:fld>
            <a:endParaRPr lang="zh-TW" altLang="en-US"/>
          </a:p>
        </p:txBody>
      </p:sp>
      <p:sp>
        <p:nvSpPr>
          <p:cNvPr id="14" name="文字方塊 13">
            <a:extLst>
              <a:ext uri="{FF2B5EF4-FFF2-40B4-BE49-F238E27FC236}">
                <a16:creationId xmlns:a16="http://schemas.microsoft.com/office/drawing/2014/main" id="{43F3B931-7A63-8D99-08D8-EBD1869132E3}"/>
              </a:ext>
            </a:extLst>
          </p:cNvPr>
          <p:cNvSpPr txBox="1"/>
          <p:nvPr/>
        </p:nvSpPr>
        <p:spPr>
          <a:xfrm>
            <a:off x="737231" y="204918"/>
            <a:ext cx="2431907" cy="461665"/>
          </a:xfrm>
          <a:prstGeom prst="rect">
            <a:avLst/>
          </a:prstGeom>
          <a:solidFill>
            <a:srgbClr val="C00000">
              <a:alpha val="30196"/>
            </a:srgbClr>
          </a:solidFill>
          <a:ln w="12700">
            <a:noFill/>
          </a:ln>
        </p:spPr>
        <p:txBody>
          <a:bodyPr wrap="square">
            <a:spAutoFit/>
          </a:bodyPr>
          <a:lstStyle/>
          <a:p>
            <a:pPr marL="174625" marR="0" lvl="0" indent="-174625" algn="ctr" defTabSz="914400" rtl="0" eaLnBrk="1" fontAlgn="auto" latinLnBrk="0" hangingPunct="1">
              <a:lnSpc>
                <a:spcPct val="100000"/>
              </a:lnSpc>
              <a:spcBef>
                <a:spcPts val="600"/>
              </a:spcBef>
              <a:spcAft>
                <a:spcPts val="0"/>
              </a:spcAft>
              <a:buClrTx/>
              <a:buSzTx/>
              <a:buFontTx/>
              <a:buNone/>
              <a:tabLst/>
              <a:defRPr/>
            </a:pPr>
            <a:r>
              <a:rPr kumimoji="1" lang="en-US" altLang="zh-TW"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100.2.25</a:t>
            </a:r>
            <a:r>
              <a:rPr kumimoji="1" lang="zh-TW" altLang="en-US"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修正</a:t>
            </a:r>
            <a:endParaRPr kumimoji="1" lang="en-US" altLang="zh-TW"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5" name="文字方塊 14">
            <a:extLst>
              <a:ext uri="{FF2B5EF4-FFF2-40B4-BE49-F238E27FC236}">
                <a16:creationId xmlns:a16="http://schemas.microsoft.com/office/drawing/2014/main" id="{C62B6485-E474-4C38-AD40-CE7792D07825}"/>
              </a:ext>
            </a:extLst>
          </p:cNvPr>
          <p:cNvSpPr txBox="1"/>
          <p:nvPr/>
        </p:nvSpPr>
        <p:spPr>
          <a:xfrm>
            <a:off x="3322123" y="204918"/>
            <a:ext cx="2431907" cy="461665"/>
          </a:xfrm>
          <a:prstGeom prst="rect">
            <a:avLst/>
          </a:prstGeom>
          <a:solidFill>
            <a:srgbClr val="C00000">
              <a:alpha val="30196"/>
            </a:srgbClr>
          </a:solidFill>
          <a:ln w="12700">
            <a:noFill/>
          </a:ln>
        </p:spPr>
        <p:txBody>
          <a:bodyPr wrap="square">
            <a:spAutoFit/>
          </a:bodyPr>
          <a:lstStyle/>
          <a:p>
            <a:pPr marL="174625" marR="0" lvl="0" indent="-174625" algn="ctr" defTabSz="914400" rtl="0" eaLnBrk="1" fontAlgn="auto" latinLnBrk="0" hangingPunct="1">
              <a:lnSpc>
                <a:spcPct val="100000"/>
              </a:lnSpc>
              <a:spcBef>
                <a:spcPts val="600"/>
              </a:spcBef>
              <a:spcAft>
                <a:spcPts val="0"/>
              </a:spcAft>
              <a:buClrTx/>
              <a:buSzTx/>
              <a:buFontTx/>
              <a:buNone/>
              <a:tabLst/>
              <a:defRPr/>
            </a:pPr>
            <a:r>
              <a:rPr kumimoji="1" lang="en-US" altLang="zh-TW"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110.7.19</a:t>
            </a:r>
            <a:r>
              <a:rPr kumimoji="1" lang="zh-TW" altLang="en-US"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修正</a:t>
            </a:r>
            <a:endParaRPr kumimoji="1" lang="en-US" altLang="zh-TW"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20466239"/>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50</a:t>
            </a:fld>
            <a:endPar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endParaRPr>
          </a:p>
        </p:txBody>
      </p:sp>
      <p:sp>
        <p:nvSpPr>
          <p:cNvPr id="50" name="Google Shape;226;p35">
            <a:extLst>
              <a:ext uri="{FF2B5EF4-FFF2-40B4-BE49-F238E27FC236}">
                <a16:creationId xmlns:a16="http://schemas.microsoft.com/office/drawing/2014/main" id="{7F6C9E8A-8D95-A252-0EC0-3C0D8C49AE46}"/>
              </a:ext>
            </a:extLst>
          </p:cNvPr>
          <p:cNvSpPr txBox="1">
            <a:spLocks noGrp="1"/>
          </p:cNvSpPr>
          <p:nvPr>
            <p:ph type="title" idx="2"/>
          </p:nvPr>
        </p:nvSpPr>
        <p:spPr>
          <a:xfrm flipH="1">
            <a:off x="0" y="2360468"/>
            <a:ext cx="3858000" cy="2147145"/>
          </a:xfrm>
          <a:prstGeom prst="rect">
            <a:avLst/>
          </a:prstGeom>
        </p:spPr>
        <p:txBody>
          <a:bodyPr spcFirstLastPara="1" wrap="square" lIns="121900" tIns="121900" rIns="121900" bIns="121900" anchor="ctr" anchorCtr="0">
            <a:noAutofit/>
          </a:bodyPr>
          <a:lstStyle/>
          <a:p>
            <a:r>
              <a:rPr lang="en" dirty="0"/>
              <a:t>02</a:t>
            </a:r>
            <a:br>
              <a:rPr lang="en" dirty="0"/>
            </a:br>
            <a:r>
              <a:rPr lang="zh-TW" altLang="en-US" sz="3600" dirty="0"/>
              <a:t>有關耐震補強</a:t>
            </a:r>
            <a:endParaRPr dirty="0"/>
          </a:p>
        </p:txBody>
      </p:sp>
      <p:sp>
        <p:nvSpPr>
          <p:cNvPr id="27" name="文字方塊 26">
            <a:extLst>
              <a:ext uri="{FF2B5EF4-FFF2-40B4-BE49-F238E27FC236}">
                <a16:creationId xmlns:a16="http://schemas.microsoft.com/office/drawing/2014/main" id="{65FF20DA-8013-2F77-E3BA-67D6FAA31CAD}"/>
              </a:ext>
            </a:extLst>
          </p:cNvPr>
          <p:cNvSpPr txBox="1"/>
          <p:nvPr/>
        </p:nvSpPr>
        <p:spPr>
          <a:xfrm>
            <a:off x="4108601" y="2750195"/>
            <a:ext cx="7758580" cy="3816429"/>
          </a:xfrm>
          <a:prstGeom prst="rect">
            <a:avLst/>
          </a:prstGeom>
          <a:noFill/>
        </p:spPr>
        <p:txBody>
          <a:bodyPr wrap="square">
            <a:spAutoFit/>
          </a:bodyPr>
          <a:lstStyle>
            <a:defPPr>
              <a:defRPr lang="zh-TW"/>
            </a:defPPr>
            <a:lvl1pPr>
              <a:defRPr sz="2400" b="1" spc="3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前項申報期間，申報人得檢具下列文件之一，向當地主管建築機關申請</a:t>
            </a:r>
            <a:r>
              <a:rPr kumimoji="0" lang="zh-TW" altLang="en-US" sz="2200" b="0" i="0" u="sng"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展期</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endPar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a:p>
            <a:pPr marL="717550" marR="0" lvl="0" indent="-717550" algn="l"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一、委託依法登記開業建築師、執業土木工程技師、結構工程技師辦理</a:t>
            </a:r>
            <a:r>
              <a:rPr kumimoji="0" lang="zh-TW" altLang="en-US" sz="2200" b="0"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整體結構補強</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設計之證明文件，及其簽證之補強設計圖。</a:t>
            </a:r>
            <a:endPar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a:p>
            <a:pPr marL="717550" marR="0" lvl="0" indent="-717550" algn="l" defTabSz="914400" rtl="0" eaLnBrk="1" fontAlgn="auto" latinLnBrk="0" hangingPunct="1">
              <a:lnSpc>
                <a:spcPct val="100000"/>
              </a:lnSpc>
              <a:spcBef>
                <a:spcPts val="0"/>
              </a:spcBef>
              <a:spcAft>
                <a:spcPts val="0"/>
              </a:spcAft>
              <a:buClrTx/>
              <a:buSzTx/>
              <a:buFontTx/>
              <a:buNone/>
              <a:tabLst/>
              <a:defRPr/>
            </a:pPr>
            <a:r>
              <a:rPr kumimoji="0" lang="zh-TW" altLang="en-US" sz="2200" b="0"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二、委託依法登記開業建築師、執業土木工程技師、結構工程技師辦理排除弱層破壞補強設計之證明文件，及其簽證之補強設計圖。</a:t>
            </a:r>
            <a:endParaRPr kumimoji="0" lang="en-US" altLang="zh-TW" sz="2200" b="0"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a:p>
            <a:pPr marL="717550" marR="0" lvl="0" indent="-717550" algn="l"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三、依耐震能力評估檢查結果擬訂或變更都市更新事業計畫或</a:t>
            </a:r>
            <a:r>
              <a:rPr kumimoji="0" lang="zh-TW" altLang="en-US" sz="2200" b="0"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危險及老舊建築物重建計畫</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報核之證明文件。</a:t>
            </a:r>
            <a:endPar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p:txBody>
      </p:sp>
      <p:sp>
        <p:nvSpPr>
          <p:cNvPr id="5" name="Google Shape;224;p35">
            <a:extLst>
              <a:ext uri="{FF2B5EF4-FFF2-40B4-BE49-F238E27FC236}">
                <a16:creationId xmlns:a16="http://schemas.microsoft.com/office/drawing/2014/main" id="{133550D4-149C-FB0B-BA87-5DABCE449C26}"/>
              </a:ext>
            </a:extLst>
          </p:cNvPr>
          <p:cNvSpPr txBox="1">
            <a:spLocks/>
          </p:cNvSpPr>
          <p:nvPr/>
        </p:nvSpPr>
        <p:spPr>
          <a:xfrm flipH="1">
            <a:off x="4804599" y="447140"/>
            <a:ext cx="6440805" cy="6384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Encode Sans Semi Condensed"/>
              <a:buNone/>
              <a:defRPr sz="3000" b="1" i="0" u="none" strike="noStrike" cap="none">
                <a:solidFill>
                  <a:schemeClr val="lt1"/>
                </a:solidFill>
                <a:latin typeface="Encode Sans Semi Condensed"/>
                <a:ea typeface="Encode Sans Semi Condensed"/>
                <a:cs typeface="Encode Sans Semi Condensed"/>
                <a:sym typeface="Encode Sans Semi Condensed"/>
              </a:defRPr>
            </a:lvl1pPr>
            <a:lvl2pPr marR="0" lvl="1"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2pPr>
            <a:lvl3pPr marR="0" lvl="2"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3pPr>
            <a:lvl4pPr marR="0" lvl="3"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4pPr>
            <a:lvl5pPr marR="0" lvl="4"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5pPr>
            <a:lvl6pPr marR="0" lvl="5"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6pPr>
            <a:lvl7pPr marR="0" lvl="6"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7pPr>
            <a:lvl8pPr marR="0" lvl="7"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8pPr>
            <a:lvl9pPr marR="0" lvl="8"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9pPr>
          </a:lstStyle>
          <a:p>
            <a:pPr marL="0" marR="0" lvl="0" indent="0" algn="dist" defTabSz="914400" rtl="0" eaLnBrk="1" fontAlgn="auto" latinLnBrk="0" hangingPunct="1">
              <a:lnSpc>
                <a:spcPct val="100000"/>
              </a:lnSpc>
              <a:spcBef>
                <a:spcPts val="0"/>
              </a:spcBef>
              <a:spcAft>
                <a:spcPts val="0"/>
              </a:spcAft>
              <a:buClr>
                <a:srgbClr val="192E40"/>
              </a:buClr>
              <a:buSzPts val="3600"/>
              <a:buFont typeface="Encode Sans Semi Condensed"/>
              <a:buNone/>
              <a:tabLst/>
              <a:defRPr/>
            </a:pPr>
            <a:r>
              <a:rPr kumimoji="0" lang="zh-TW" altLang="en-US" sz="28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sym typeface="Encode Sans Semi Condensed"/>
              </a:rPr>
              <a:t>建築物公共安全檢查簽證及申報辦法</a:t>
            </a:r>
            <a:br>
              <a:rPr kumimoji="0" lang="en-US" altLang="zh-TW" sz="28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sym typeface="Encode Sans Semi Condensed"/>
              </a:rPr>
            </a:br>
            <a:br>
              <a:rPr kumimoji="0" lang="en-US" altLang="zh-TW" sz="28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sym typeface="Encode Sans Semi Condensed"/>
              </a:rPr>
            </a:br>
            <a:endParaRPr kumimoji="0" lang="zh-TW" altLang="en-US" sz="28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sym typeface="Encode Sans Semi Condensed"/>
            </a:endParaRPr>
          </a:p>
        </p:txBody>
      </p:sp>
      <p:sp>
        <p:nvSpPr>
          <p:cNvPr id="8" name="矩形 7">
            <a:extLst>
              <a:ext uri="{FF2B5EF4-FFF2-40B4-BE49-F238E27FC236}">
                <a16:creationId xmlns:a16="http://schemas.microsoft.com/office/drawing/2014/main" id="{5021DA47-7348-F414-2AE9-6E6F84DD98A5}"/>
              </a:ext>
            </a:extLst>
          </p:cNvPr>
          <p:cNvSpPr/>
          <p:nvPr/>
        </p:nvSpPr>
        <p:spPr>
          <a:xfrm>
            <a:off x="4090129" y="1475355"/>
            <a:ext cx="137730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sym typeface="Encode Sans Semi Condensed"/>
              </a:rPr>
              <a:t>第八條</a:t>
            </a:r>
          </a:p>
        </p:txBody>
      </p:sp>
      <p:sp>
        <p:nvSpPr>
          <p:cNvPr id="9" name="文字方塊 8">
            <a:extLst>
              <a:ext uri="{FF2B5EF4-FFF2-40B4-BE49-F238E27FC236}">
                <a16:creationId xmlns:a16="http://schemas.microsoft.com/office/drawing/2014/main" id="{4BF973BE-8F47-8117-57F6-9DF7D3755A8A}"/>
              </a:ext>
            </a:extLst>
          </p:cNvPr>
          <p:cNvSpPr txBox="1"/>
          <p:nvPr/>
        </p:nvSpPr>
        <p:spPr>
          <a:xfrm>
            <a:off x="4076344" y="1998228"/>
            <a:ext cx="7912456" cy="461665"/>
          </a:xfrm>
          <a:prstGeom prst="rect">
            <a:avLst/>
          </a:prstGeom>
          <a:noFill/>
        </p:spPr>
        <p:txBody>
          <a:bodyPr wrap="square">
            <a:spAutoFit/>
          </a:bodyPr>
          <a:lstStyle>
            <a:defPPr>
              <a:defRPr lang="zh-TW"/>
            </a:defPPr>
            <a:lvl1pPr>
              <a:defRPr sz="2400" b="1" spc="3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第二項</a:t>
            </a:r>
            <a:r>
              <a:rPr kumimoji="0" lang="en-US" altLang="zh-TW"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展期增訂第二款</a:t>
            </a:r>
            <a:r>
              <a:rPr kumimoji="0" lang="en-US" altLang="zh-TW"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p>
        </p:txBody>
      </p:sp>
      <p:sp>
        <p:nvSpPr>
          <p:cNvPr id="2" name="文字方塊 1">
            <a:extLst>
              <a:ext uri="{FF2B5EF4-FFF2-40B4-BE49-F238E27FC236}">
                <a16:creationId xmlns:a16="http://schemas.microsoft.com/office/drawing/2014/main" id="{5BCFE6C0-8B07-9D47-12F5-8B0BCFD1B2B1}"/>
              </a:ext>
            </a:extLst>
          </p:cNvPr>
          <p:cNvSpPr txBox="1"/>
          <p:nvPr/>
        </p:nvSpPr>
        <p:spPr>
          <a:xfrm>
            <a:off x="6096000" y="941005"/>
            <a:ext cx="613294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Encode Sans Semi Condensed"/>
              </a:rPr>
              <a:t> (111.11.16</a:t>
            </a:r>
            <a:r>
              <a:rPr kumimoji="0" lang="zh-TW" altLang="en-US" sz="20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Encode Sans Semi Condensed"/>
              </a:rPr>
              <a:t>內政部法規會審竣草案</a:t>
            </a:r>
            <a:r>
              <a:rPr kumimoji="0" lang="en-US" altLang="zh-TW" sz="20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Encode Sans Semi Condensed"/>
              </a:rPr>
              <a:t>)</a:t>
            </a:r>
            <a:endParaRPr kumimoji="0" lang="zh-TW" altLang="en-US" sz="24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sym typeface="Encode Sans Semi Condensed"/>
            </a:endParaRPr>
          </a:p>
        </p:txBody>
      </p:sp>
    </p:spTree>
    <p:extLst>
      <p:ext uri="{BB962C8B-B14F-4D97-AF65-F5344CB8AC3E}">
        <p14:creationId xmlns:p14="http://schemas.microsoft.com/office/powerpoint/2010/main" val="2110052555"/>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51</a:t>
            </a:fld>
            <a:endPar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endParaRPr>
          </a:p>
        </p:txBody>
      </p:sp>
      <p:sp>
        <p:nvSpPr>
          <p:cNvPr id="50" name="Google Shape;226;p35">
            <a:extLst>
              <a:ext uri="{FF2B5EF4-FFF2-40B4-BE49-F238E27FC236}">
                <a16:creationId xmlns:a16="http://schemas.microsoft.com/office/drawing/2014/main" id="{7F6C9E8A-8D95-A252-0EC0-3C0D8C49AE46}"/>
              </a:ext>
            </a:extLst>
          </p:cNvPr>
          <p:cNvSpPr txBox="1">
            <a:spLocks noGrp="1"/>
          </p:cNvSpPr>
          <p:nvPr>
            <p:ph type="title" idx="2"/>
          </p:nvPr>
        </p:nvSpPr>
        <p:spPr>
          <a:xfrm flipH="1">
            <a:off x="0" y="2360468"/>
            <a:ext cx="3858000" cy="2147145"/>
          </a:xfrm>
          <a:prstGeom prst="rect">
            <a:avLst/>
          </a:prstGeom>
        </p:spPr>
        <p:txBody>
          <a:bodyPr spcFirstLastPara="1" wrap="square" lIns="121900" tIns="121900" rIns="121900" bIns="121900" anchor="ctr" anchorCtr="0">
            <a:noAutofit/>
          </a:bodyPr>
          <a:lstStyle/>
          <a:p>
            <a:r>
              <a:rPr lang="en" dirty="0"/>
              <a:t>02</a:t>
            </a:r>
            <a:br>
              <a:rPr lang="en" dirty="0"/>
            </a:br>
            <a:r>
              <a:rPr lang="zh-TW" altLang="en-US" sz="3600" dirty="0"/>
              <a:t>有關耐震補強</a:t>
            </a:r>
            <a:endParaRPr dirty="0"/>
          </a:p>
        </p:txBody>
      </p:sp>
      <p:sp>
        <p:nvSpPr>
          <p:cNvPr id="27" name="文字方塊 26">
            <a:extLst>
              <a:ext uri="{FF2B5EF4-FFF2-40B4-BE49-F238E27FC236}">
                <a16:creationId xmlns:a16="http://schemas.microsoft.com/office/drawing/2014/main" id="{65FF20DA-8013-2F77-E3BA-67D6FAA31CAD}"/>
              </a:ext>
            </a:extLst>
          </p:cNvPr>
          <p:cNvSpPr txBox="1"/>
          <p:nvPr/>
        </p:nvSpPr>
        <p:spPr>
          <a:xfrm>
            <a:off x="4113288" y="2751150"/>
            <a:ext cx="7758580" cy="2123658"/>
          </a:xfrm>
          <a:prstGeom prst="rect">
            <a:avLst/>
          </a:prstGeom>
          <a:noFill/>
        </p:spPr>
        <p:txBody>
          <a:bodyPr wrap="square">
            <a:spAutoFit/>
          </a:bodyPr>
          <a:lstStyle>
            <a:defPPr>
              <a:defRPr lang="zh-TW"/>
            </a:defPPr>
            <a:lvl1pPr>
              <a:defRPr sz="2400" b="1" spc="3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前項展期次數，除當地主管建築機關認定有實際需要者外，以一次為限；展期期間依下列規定辦理： </a:t>
            </a:r>
            <a:endPar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a:p>
            <a:pPr marL="717550" marR="0" lvl="0" indent="-717550" algn="l"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一、檢具前項第一款或第三款規定文件向當地主管建築機關申請展期者，得展期二年。</a:t>
            </a:r>
            <a:endPar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a:p>
            <a:pPr marL="717550" marR="0" lvl="0" indent="-717550" algn="l" defTabSz="914400" rtl="0" eaLnBrk="1" fontAlgn="auto" latinLnBrk="0" hangingPunct="1">
              <a:lnSpc>
                <a:spcPct val="100000"/>
              </a:lnSpc>
              <a:spcBef>
                <a:spcPts val="0"/>
              </a:spcBef>
              <a:spcAft>
                <a:spcPts val="0"/>
              </a:spcAft>
              <a:buClrTx/>
              <a:buSzTx/>
              <a:buFontTx/>
              <a:buNone/>
              <a:tabLst/>
              <a:defRPr/>
            </a:pPr>
            <a:r>
              <a:rPr kumimoji="0" lang="zh-TW" altLang="en-US" sz="2200" b="0"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二、檢具前項第二款規定文件向當地主管建築機關申請展期者，得展期一年。</a:t>
            </a:r>
            <a:endParaRPr kumimoji="0" lang="en-US" altLang="zh-TW" sz="2200" b="0"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p:txBody>
      </p:sp>
      <p:sp>
        <p:nvSpPr>
          <p:cNvPr id="6" name="矩形 5"/>
          <p:cNvSpPr/>
          <p:nvPr/>
        </p:nvSpPr>
        <p:spPr>
          <a:xfrm>
            <a:off x="4090129" y="1475355"/>
            <a:ext cx="137730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Encode Sans Semi Condensed"/>
              </a:rPr>
              <a:t>第八條</a:t>
            </a:r>
          </a:p>
        </p:txBody>
      </p:sp>
      <p:sp>
        <p:nvSpPr>
          <p:cNvPr id="5" name="Google Shape;224;p35">
            <a:extLst>
              <a:ext uri="{FF2B5EF4-FFF2-40B4-BE49-F238E27FC236}">
                <a16:creationId xmlns:a16="http://schemas.microsoft.com/office/drawing/2014/main" id="{9C3E4E83-6334-1727-60F6-692C3561D41A}"/>
              </a:ext>
            </a:extLst>
          </p:cNvPr>
          <p:cNvSpPr txBox="1">
            <a:spLocks/>
          </p:cNvSpPr>
          <p:nvPr/>
        </p:nvSpPr>
        <p:spPr>
          <a:xfrm flipH="1">
            <a:off x="4804599" y="447140"/>
            <a:ext cx="6440805" cy="6384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Encode Sans Semi Condensed"/>
              <a:buNone/>
              <a:defRPr sz="3000" b="1" i="0" u="none" strike="noStrike" cap="none">
                <a:solidFill>
                  <a:schemeClr val="lt1"/>
                </a:solidFill>
                <a:latin typeface="Encode Sans Semi Condensed"/>
                <a:ea typeface="Encode Sans Semi Condensed"/>
                <a:cs typeface="Encode Sans Semi Condensed"/>
                <a:sym typeface="Encode Sans Semi Condensed"/>
              </a:defRPr>
            </a:lvl1pPr>
            <a:lvl2pPr marR="0" lvl="1"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2pPr>
            <a:lvl3pPr marR="0" lvl="2"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3pPr>
            <a:lvl4pPr marR="0" lvl="3"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4pPr>
            <a:lvl5pPr marR="0" lvl="4"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5pPr>
            <a:lvl6pPr marR="0" lvl="5"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6pPr>
            <a:lvl7pPr marR="0" lvl="6"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7pPr>
            <a:lvl8pPr marR="0" lvl="7"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8pPr>
            <a:lvl9pPr marR="0" lvl="8"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9pPr>
          </a:lstStyle>
          <a:p>
            <a:pPr marL="0" marR="0" lvl="0" indent="0" algn="dist" defTabSz="914400" rtl="0" eaLnBrk="1" fontAlgn="auto" latinLnBrk="0" hangingPunct="1">
              <a:lnSpc>
                <a:spcPct val="100000"/>
              </a:lnSpc>
              <a:spcBef>
                <a:spcPts val="0"/>
              </a:spcBef>
              <a:spcAft>
                <a:spcPts val="0"/>
              </a:spcAft>
              <a:buClr>
                <a:srgbClr val="192E40"/>
              </a:buClr>
              <a:buSzPts val="3600"/>
              <a:buFont typeface="Encode Sans Semi Condensed"/>
              <a:buNone/>
              <a:tabLst/>
              <a:defRPr/>
            </a:pPr>
            <a:r>
              <a:rPr kumimoji="0" lang="zh-TW" altLang="en-US" sz="28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sym typeface="Encode Sans Semi Condensed"/>
              </a:rPr>
              <a:t>建築物公共安全檢查簽證及申報辦法</a:t>
            </a:r>
            <a:br>
              <a:rPr kumimoji="0" lang="en-US" altLang="zh-TW" sz="28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sym typeface="Encode Sans Semi Condensed"/>
              </a:rPr>
            </a:br>
            <a:br>
              <a:rPr kumimoji="0" lang="en-US" altLang="zh-TW" sz="28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sym typeface="Encode Sans Semi Condensed"/>
              </a:rPr>
            </a:br>
            <a:endParaRPr kumimoji="0" lang="zh-TW" altLang="en-US" sz="28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sym typeface="Encode Sans Semi Condensed"/>
            </a:endParaRPr>
          </a:p>
        </p:txBody>
      </p:sp>
      <p:sp>
        <p:nvSpPr>
          <p:cNvPr id="8" name="文字方塊 7">
            <a:extLst>
              <a:ext uri="{FF2B5EF4-FFF2-40B4-BE49-F238E27FC236}">
                <a16:creationId xmlns:a16="http://schemas.microsoft.com/office/drawing/2014/main" id="{625927DE-F09A-BE11-7E6A-46112D71E288}"/>
              </a:ext>
            </a:extLst>
          </p:cNvPr>
          <p:cNvSpPr txBox="1"/>
          <p:nvPr/>
        </p:nvSpPr>
        <p:spPr>
          <a:xfrm>
            <a:off x="4076344" y="1998228"/>
            <a:ext cx="7912456" cy="461665"/>
          </a:xfrm>
          <a:prstGeom prst="rect">
            <a:avLst/>
          </a:prstGeom>
          <a:noFill/>
        </p:spPr>
        <p:txBody>
          <a:bodyPr wrap="square">
            <a:spAutoFit/>
          </a:bodyPr>
          <a:lstStyle>
            <a:defPPr>
              <a:defRPr lang="zh-TW"/>
            </a:defPPr>
            <a:lvl1pPr>
              <a:defRPr sz="2400" b="1" spc="3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第三項</a:t>
            </a:r>
            <a:r>
              <a:rPr kumimoji="0" lang="en-US" altLang="zh-TW"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展期次數與時間</a:t>
            </a:r>
            <a:r>
              <a:rPr kumimoji="0" lang="en-US" altLang="zh-TW"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p>
        </p:txBody>
      </p:sp>
      <p:sp>
        <p:nvSpPr>
          <p:cNvPr id="2" name="文字方塊 1">
            <a:extLst>
              <a:ext uri="{FF2B5EF4-FFF2-40B4-BE49-F238E27FC236}">
                <a16:creationId xmlns:a16="http://schemas.microsoft.com/office/drawing/2014/main" id="{F70AEF58-6B18-CA8F-9634-E37FBB5C08D1}"/>
              </a:ext>
            </a:extLst>
          </p:cNvPr>
          <p:cNvSpPr txBox="1"/>
          <p:nvPr/>
        </p:nvSpPr>
        <p:spPr>
          <a:xfrm>
            <a:off x="6096000" y="941005"/>
            <a:ext cx="613294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Encode Sans Semi Condensed"/>
              </a:rPr>
              <a:t> (111.11.16</a:t>
            </a:r>
            <a:r>
              <a:rPr kumimoji="0" lang="zh-TW" altLang="en-US" sz="20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Encode Sans Semi Condensed"/>
              </a:rPr>
              <a:t>內政部法規會審竣草案</a:t>
            </a:r>
            <a:r>
              <a:rPr kumimoji="0" lang="en-US" altLang="zh-TW" sz="20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Encode Sans Semi Condensed"/>
              </a:rPr>
              <a:t>)</a:t>
            </a:r>
            <a:endParaRPr kumimoji="0" lang="zh-TW" altLang="en-US" sz="24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sym typeface="Encode Sans Semi Condensed"/>
            </a:endParaRPr>
          </a:p>
        </p:txBody>
      </p:sp>
    </p:spTree>
    <p:extLst>
      <p:ext uri="{BB962C8B-B14F-4D97-AF65-F5344CB8AC3E}">
        <p14:creationId xmlns:p14="http://schemas.microsoft.com/office/powerpoint/2010/main" val="119878971"/>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52</a:t>
            </a:fld>
            <a:endPar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endParaRPr>
          </a:p>
        </p:txBody>
      </p:sp>
      <p:sp>
        <p:nvSpPr>
          <p:cNvPr id="50" name="Google Shape;226;p35">
            <a:extLst>
              <a:ext uri="{FF2B5EF4-FFF2-40B4-BE49-F238E27FC236}">
                <a16:creationId xmlns:a16="http://schemas.microsoft.com/office/drawing/2014/main" id="{7F6C9E8A-8D95-A252-0EC0-3C0D8C49AE46}"/>
              </a:ext>
            </a:extLst>
          </p:cNvPr>
          <p:cNvSpPr txBox="1">
            <a:spLocks noGrp="1"/>
          </p:cNvSpPr>
          <p:nvPr>
            <p:ph type="title" idx="2"/>
          </p:nvPr>
        </p:nvSpPr>
        <p:spPr>
          <a:xfrm flipH="1">
            <a:off x="0" y="2360468"/>
            <a:ext cx="3858000" cy="2147145"/>
          </a:xfrm>
          <a:prstGeom prst="rect">
            <a:avLst/>
          </a:prstGeom>
        </p:spPr>
        <p:txBody>
          <a:bodyPr spcFirstLastPara="1" wrap="square" lIns="121900" tIns="121900" rIns="121900" bIns="121900" anchor="ctr" anchorCtr="0">
            <a:noAutofit/>
          </a:bodyPr>
          <a:lstStyle/>
          <a:p>
            <a:r>
              <a:rPr lang="en" dirty="0"/>
              <a:t>02</a:t>
            </a:r>
            <a:br>
              <a:rPr lang="en" dirty="0"/>
            </a:br>
            <a:r>
              <a:rPr lang="zh-TW" altLang="en-US" sz="3600" dirty="0"/>
              <a:t>有關耐震補強</a:t>
            </a:r>
            <a:endParaRPr dirty="0"/>
          </a:p>
        </p:txBody>
      </p:sp>
      <p:sp>
        <p:nvSpPr>
          <p:cNvPr id="27" name="文字方塊 26">
            <a:extLst>
              <a:ext uri="{FF2B5EF4-FFF2-40B4-BE49-F238E27FC236}">
                <a16:creationId xmlns:a16="http://schemas.microsoft.com/office/drawing/2014/main" id="{65FF20DA-8013-2F77-E3BA-67D6FAA31CAD}"/>
              </a:ext>
            </a:extLst>
          </p:cNvPr>
          <p:cNvSpPr txBox="1"/>
          <p:nvPr/>
        </p:nvSpPr>
        <p:spPr>
          <a:xfrm>
            <a:off x="4108601" y="2722789"/>
            <a:ext cx="7758580" cy="3139321"/>
          </a:xfrm>
          <a:prstGeom prst="rect">
            <a:avLst/>
          </a:prstGeom>
          <a:noFill/>
        </p:spPr>
        <p:txBody>
          <a:bodyPr wrap="square">
            <a:spAutoFit/>
          </a:bodyPr>
          <a:lstStyle>
            <a:defPPr>
              <a:defRPr lang="zh-TW"/>
            </a:defPPr>
            <a:lvl1pPr>
              <a:defRPr sz="2400" b="1" spc="3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依第七條規定應辦理耐震能力評估檢查之建築物，申報人檢具下列文件之一，送當地主管建築機關備查者，</a:t>
            </a:r>
            <a:r>
              <a:rPr kumimoji="0" lang="zh-TW" altLang="en-US" sz="2200" b="0" i="0" u="sng"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得免再辦理前條第一項規定之</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耐震能力評估檢查申報：</a:t>
            </a:r>
            <a:endPar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a:p>
            <a:pPr marL="717550" marR="0" lvl="0" indent="-717550" algn="l"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一、本辦法中華民國</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107</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年</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2</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月</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21</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日修正施行前，已依建築物實施耐震能力評估及補強方案完成耐震能力評估及補強程序之相關證明文件。</a:t>
            </a:r>
            <a:endPar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a:p>
            <a:pPr marL="717550" marR="0" lvl="0" indent="-717550" algn="l"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二、依法登記開業建築師、執業土木工程技師、結構工程技師出具之</a:t>
            </a:r>
            <a:r>
              <a:rPr kumimoji="0" lang="zh-TW" altLang="en-US" sz="2200" b="0"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整體結構補強成果報告書</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endPar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a:p>
            <a:pPr marL="717550" marR="0" lvl="0" indent="-717550" algn="l"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三、已拆除建築物之證明文件。</a:t>
            </a:r>
            <a:endPar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8D2832BB-5DE0-814D-3FC3-6BC025A10DBF}"/>
              </a:ext>
            </a:extLst>
          </p:cNvPr>
          <p:cNvSpPr/>
          <p:nvPr/>
        </p:nvSpPr>
        <p:spPr>
          <a:xfrm>
            <a:off x="4090129" y="1475355"/>
            <a:ext cx="137730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Encode Sans Semi Condensed"/>
              </a:rPr>
              <a:t>第九條</a:t>
            </a:r>
          </a:p>
        </p:txBody>
      </p:sp>
      <p:sp>
        <p:nvSpPr>
          <p:cNvPr id="7" name="Google Shape;224;p35">
            <a:extLst>
              <a:ext uri="{FF2B5EF4-FFF2-40B4-BE49-F238E27FC236}">
                <a16:creationId xmlns:a16="http://schemas.microsoft.com/office/drawing/2014/main" id="{D35D9128-0053-5A9D-6906-7B4DD6336291}"/>
              </a:ext>
            </a:extLst>
          </p:cNvPr>
          <p:cNvSpPr txBox="1">
            <a:spLocks/>
          </p:cNvSpPr>
          <p:nvPr/>
        </p:nvSpPr>
        <p:spPr>
          <a:xfrm flipH="1">
            <a:off x="4804599" y="447140"/>
            <a:ext cx="6440805" cy="6384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Encode Sans Semi Condensed"/>
              <a:buNone/>
              <a:defRPr sz="3000" b="1" i="0" u="none" strike="noStrike" cap="none">
                <a:solidFill>
                  <a:schemeClr val="lt1"/>
                </a:solidFill>
                <a:latin typeface="Encode Sans Semi Condensed"/>
                <a:ea typeface="Encode Sans Semi Condensed"/>
                <a:cs typeface="Encode Sans Semi Condensed"/>
                <a:sym typeface="Encode Sans Semi Condensed"/>
              </a:defRPr>
            </a:lvl1pPr>
            <a:lvl2pPr marR="0" lvl="1"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2pPr>
            <a:lvl3pPr marR="0" lvl="2"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3pPr>
            <a:lvl4pPr marR="0" lvl="3"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4pPr>
            <a:lvl5pPr marR="0" lvl="4"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5pPr>
            <a:lvl6pPr marR="0" lvl="5"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6pPr>
            <a:lvl7pPr marR="0" lvl="6"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7pPr>
            <a:lvl8pPr marR="0" lvl="7"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8pPr>
            <a:lvl9pPr marR="0" lvl="8"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9pPr>
          </a:lstStyle>
          <a:p>
            <a:pPr marL="0" marR="0" lvl="0" indent="0" algn="dist" defTabSz="914400" rtl="0" eaLnBrk="1" fontAlgn="auto" latinLnBrk="0" hangingPunct="1">
              <a:lnSpc>
                <a:spcPct val="100000"/>
              </a:lnSpc>
              <a:spcBef>
                <a:spcPts val="0"/>
              </a:spcBef>
              <a:spcAft>
                <a:spcPts val="0"/>
              </a:spcAft>
              <a:buClr>
                <a:srgbClr val="192E40"/>
              </a:buClr>
              <a:buSzPts val="3600"/>
              <a:buFont typeface="Encode Sans Semi Condensed"/>
              <a:buNone/>
              <a:tabLst/>
              <a:defRPr/>
            </a:pPr>
            <a:r>
              <a:rPr kumimoji="0" lang="zh-TW" altLang="en-US" sz="28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sym typeface="Encode Sans Semi Condensed"/>
              </a:rPr>
              <a:t>建築物公共安全檢查簽證及申報辦法</a:t>
            </a:r>
            <a:br>
              <a:rPr kumimoji="0" lang="en-US" altLang="zh-TW" sz="28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sym typeface="Encode Sans Semi Condensed"/>
              </a:rPr>
            </a:br>
            <a:endParaRPr kumimoji="0" lang="zh-TW" altLang="en-US" sz="28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sym typeface="Encode Sans Semi Condensed"/>
            </a:endParaRPr>
          </a:p>
        </p:txBody>
      </p:sp>
      <p:sp>
        <p:nvSpPr>
          <p:cNvPr id="9" name="文字方塊 8">
            <a:extLst>
              <a:ext uri="{FF2B5EF4-FFF2-40B4-BE49-F238E27FC236}">
                <a16:creationId xmlns:a16="http://schemas.microsoft.com/office/drawing/2014/main" id="{C40B9712-3C42-E46A-CB2B-9667E18E6F2E}"/>
              </a:ext>
            </a:extLst>
          </p:cNvPr>
          <p:cNvSpPr txBox="1"/>
          <p:nvPr/>
        </p:nvSpPr>
        <p:spPr>
          <a:xfrm>
            <a:off x="4076344" y="1998228"/>
            <a:ext cx="7912456" cy="461665"/>
          </a:xfrm>
          <a:prstGeom prst="rect">
            <a:avLst/>
          </a:prstGeom>
          <a:noFill/>
        </p:spPr>
        <p:txBody>
          <a:bodyPr wrap="square">
            <a:spAutoFit/>
          </a:bodyPr>
          <a:lstStyle>
            <a:defPPr>
              <a:defRPr lang="zh-TW"/>
            </a:defPPr>
            <a:lvl1pPr>
              <a:defRPr sz="2400" b="1" spc="3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第一項</a:t>
            </a:r>
            <a:r>
              <a:rPr kumimoji="0" lang="en-US" altLang="zh-TW"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區別弱補</a:t>
            </a:r>
            <a:r>
              <a:rPr kumimoji="0" lang="en-US" altLang="zh-TW"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整補完成得免申報</a:t>
            </a:r>
            <a:r>
              <a:rPr kumimoji="0" lang="en-US" altLang="zh-TW"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p>
        </p:txBody>
      </p:sp>
      <p:sp>
        <p:nvSpPr>
          <p:cNvPr id="2" name="文字方塊 1">
            <a:extLst>
              <a:ext uri="{FF2B5EF4-FFF2-40B4-BE49-F238E27FC236}">
                <a16:creationId xmlns:a16="http://schemas.microsoft.com/office/drawing/2014/main" id="{9F2EC615-D1AE-77C7-549F-B70B7CBD466A}"/>
              </a:ext>
            </a:extLst>
          </p:cNvPr>
          <p:cNvSpPr txBox="1"/>
          <p:nvPr/>
        </p:nvSpPr>
        <p:spPr>
          <a:xfrm>
            <a:off x="6096000" y="941005"/>
            <a:ext cx="613294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Encode Sans Semi Condensed"/>
              </a:rPr>
              <a:t> (111.11.16</a:t>
            </a:r>
            <a:r>
              <a:rPr kumimoji="0" lang="zh-TW" altLang="en-US" sz="20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Encode Sans Semi Condensed"/>
              </a:rPr>
              <a:t>內政部法規會審竣草案</a:t>
            </a:r>
            <a:r>
              <a:rPr kumimoji="0" lang="en-US" altLang="zh-TW" sz="20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Encode Sans Semi Condensed"/>
              </a:rPr>
              <a:t>)</a:t>
            </a:r>
            <a:endParaRPr kumimoji="0" lang="zh-TW" altLang="en-US" sz="24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sym typeface="Encode Sans Semi Condensed"/>
            </a:endParaRPr>
          </a:p>
        </p:txBody>
      </p:sp>
    </p:spTree>
    <p:extLst>
      <p:ext uri="{BB962C8B-B14F-4D97-AF65-F5344CB8AC3E}">
        <p14:creationId xmlns:p14="http://schemas.microsoft.com/office/powerpoint/2010/main" val="904068624"/>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53</a:t>
            </a:fld>
            <a:endPar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endParaRPr>
          </a:p>
        </p:txBody>
      </p:sp>
      <p:sp>
        <p:nvSpPr>
          <p:cNvPr id="50" name="Google Shape;226;p35">
            <a:extLst>
              <a:ext uri="{FF2B5EF4-FFF2-40B4-BE49-F238E27FC236}">
                <a16:creationId xmlns:a16="http://schemas.microsoft.com/office/drawing/2014/main" id="{7F6C9E8A-8D95-A252-0EC0-3C0D8C49AE46}"/>
              </a:ext>
            </a:extLst>
          </p:cNvPr>
          <p:cNvSpPr txBox="1">
            <a:spLocks noGrp="1"/>
          </p:cNvSpPr>
          <p:nvPr>
            <p:ph type="title" idx="2"/>
          </p:nvPr>
        </p:nvSpPr>
        <p:spPr>
          <a:xfrm flipH="1">
            <a:off x="0" y="2360468"/>
            <a:ext cx="3858000" cy="2147145"/>
          </a:xfrm>
          <a:prstGeom prst="rect">
            <a:avLst/>
          </a:prstGeom>
        </p:spPr>
        <p:txBody>
          <a:bodyPr spcFirstLastPara="1" wrap="square" lIns="121900" tIns="121900" rIns="121900" bIns="121900" anchor="ctr" anchorCtr="0">
            <a:noAutofit/>
          </a:bodyPr>
          <a:lstStyle/>
          <a:p>
            <a:r>
              <a:rPr lang="en" dirty="0"/>
              <a:t>02</a:t>
            </a:r>
            <a:br>
              <a:rPr lang="en" dirty="0"/>
            </a:br>
            <a:r>
              <a:rPr lang="zh-TW" altLang="en-US" sz="3600" dirty="0"/>
              <a:t>有關耐震補強</a:t>
            </a:r>
            <a:endParaRPr dirty="0"/>
          </a:p>
        </p:txBody>
      </p:sp>
      <p:sp>
        <p:nvSpPr>
          <p:cNvPr id="27" name="文字方塊 26">
            <a:extLst>
              <a:ext uri="{FF2B5EF4-FFF2-40B4-BE49-F238E27FC236}">
                <a16:creationId xmlns:a16="http://schemas.microsoft.com/office/drawing/2014/main" id="{65FF20DA-8013-2F77-E3BA-67D6FAA31CAD}"/>
              </a:ext>
            </a:extLst>
          </p:cNvPr>
          <p:cNvSpPr txBox="1"/>
          <p:nvPr/>
        </p:nvSpPr>
        <p:spPr>
          <a:xfrm>
            <a:off x="4118003" y="2737136"/>
            <a:ext cx="7758580" cy="2800767"/>
          </a:xfrm>
          <a:prstGeom prst="rect">
            <a:avLst/>
          </a:prstGeom>
          <a:noFill/>
        </p:spPr>
        <p:txBody>
          <a:bodyPr wrap="square">
            <a:spAutoFit/>
          </a:bodyPr>
          <a:lstStyle>
            <a:defPPr>
              <a:defRPr lang="zh-TW"/>
            </a:defPPr>
            <a:lvl1pPr>
              <a:defRPr sz="2400" b="1" spc="3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原有合法建築物公共安全改善辦法第二十五條之一第二項第一款之建築物，申報人檢具依法登記開業建築師、執業土木工程技師、結構工程技師出具之</a:t>
            </a:r>
            <a:r>
              <a:rPr kumimoji="0" lang="zh-TW" altLang="en-US" sz="2200" b="0"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排除弱層破壞補強成果報告書</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，送當地主管建築機關備查者，</a:t>
            </a:r>
            <a:r>
              <a:rPr kumimoji="0" lang="zh-TW" altLang="en-US" sz="2200" b="0"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得免再辦理前條第一項規定之耐震能力評估檢查申報</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。但當地主管建築機關認有必要時，應</a:t>
            </a:r>
            <a:r>
              <a:rPr kumimoji="0" lang="zh-TW" altLang="en-US" sz="2200" b="0"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再</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依第七條第一項第二款規定將該建築物</a:t>
            </a:r>
            <a:r>
              <a:rPr kumimoji="0" lang="zh-TW" altLang="en-US" sz="2200" b="0"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列入</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應辦理耐震能力評估檢查之對象。</a:t>
            </a:r>
            <a:endPar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CA7B2247-76DA-3A9B-A0AC-4B9E8EB64E67}"/>
              </a:ext>
            </a:extLst>
          </p:cNvPr>
          <p:cNvSpPr/>
          <p:nvPr/>
        </p:nvSpPr>
        <p:spPr>
          <a:xfrm>
            <a:off x="4090129" y="1475355"/>
            <a:ext cx="137730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Encode Sans Semi Condensed"/>
              </a:rPr>
              <a:t>第九條</a:t>
            </a:r>
          </a:p>
        </p:txBody>
      </p:sp>
      <p:sp>
        <p:nvSpPr>
          <p:cNvPr id="7" name="Google Shape;224;p35">
            <a:extLst>
              <a:ext uri="{FF2B5EF4-FFF2-40B4-BE49-F238E27FC236}">
                <a16:creationId xmlns:a16="http://schemas.microsoft.com/office/drawing/2014/main" id="{4A8EAFB6-2EA7-0713-9A72-D2E5F1552F6C}"/>
              </a:ext>
            </a:extLst>
          </p:cNvPr>
          <p:cNvSpPr txBox="1">
            <a:spLocks/>
          </p:cNvSpPr>
          <p:nvPr/>
        </p:nvSpPr>
        <p:spPr>
          <a:xfrm flipH="1">
            <a:off x="4804599" y="447140"/>
            <a:ext cx="6440805" cy="6384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Encode Sans Semi Condensed"/>
              <a:buNone/>
              <a:defRPr sz="3000" b="1" i="0" u="none" strike="noStrike" cap="none">
                <a:solidFill>
                  <a:schemeClr val="lt1"/>
                </a:solidFill>
                <a:latin typeface="Encode Sans Semi Condensed"/>
                <a:ea typeface="Encode Sans Semi Condensed"/>
                <a:cs typeface="Encode Sans Semi Condensed"/>
                <a:sym typeface="Encode Sans Semi Condensed"/>
              </a:defRPr>
            </a:lvl1pPr>
            <a:lvl2pPr marR="0" lvl="1"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2pPr>
            <a:lvl3pPr marR="0" lvl="2"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3pPr>
            <a:lvl4pPr marR="0" lvl="3"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4pPr>
            <a:lvl5pPr marR="0" lvl="4"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5pPr>
            <a:lvl6pPr marR="0" lvl="5"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6pPr>
            <a:lvl7pPr marR="0" lvl="6"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7pPr>
            <a:lvl8pPr marR="0" lvl="7"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8pPr>
            <a:lvl9pPr marR="0" lvl="8"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9pPr>
          </a:lstStyle>
          <a:p>
            <a:pPr marL="0" marR="0" lvl="0" indent="0" algn="dist" defTabSz="914400" rtl="0" eaLnBrk="1" fontAlgn="auto" latinLnBrk="0" hangingPunct="1">
              <a:lnSpc>
                <a:spcPct val="100000"/>
              </a:lnSpc>
              <a:spcBef>
                <a:spcPts val="0"/>
              </a:spcBef>
              <a:spcAft>
                <a:spcPts val="0"/>
              </a:spcAft>
              <a:buClr>
                <a:srgbClr val="192E40"/>
              </a:buClr>
              <a:buSzPts val="3600"/>
              <a:buFont typeface="Encode Sans Semi Condensed"/>
              <a:buNone/>
              <a:tabLst/>
              <a:defRPr/>
            </a:pPr>
            <a:r>
              <a:rPr kumimoji="0" lang="zh-TW" altLang="en-US" sz="28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sym typeface="Encode Sans Semi Condensed"/>
              </a:rPr>
              <a:t>建築物公共安全檢查簽證及申報辦法</a:t>
            </a:r>
            <a:br>
              <a:rPr kumimoji="0" lang="en-US" altLang="zh-TW" sz="28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sym typeface="Encode Sans Semi Condensed"/>
              </a:rPr>
            </a:br>
            <a:endParaRPr kumimoji="0" lang="zh-TW" altLang="en-US" sz="28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sym typeface="Encode Sans Semi Condensed"/>
            </a:endParaRPr>
          </a:p>
        </p:txBody>
      </p:sp>
      <p:sp>
        <p:nvSpPr>
          <p:cNvPr id="9" name="文字方塊 8">
            <a:extLst>
              <a:ext uri="{FF2B5EF4-FFF2-40B4-BE49-F238E27FC236}">
                <a16:creationId xmlns:a16="http://schemas.microsoft.com/office/drawing/2014/main" id="{A2CEFD2C-E967-4DC4-5576-FCA12C732FC3}"/>
              </a:ext>
            </a:extLst>
          </p:cNvPr>
          <p:cNvSpPr txBox="1"/>
          <p:nvPr/>
        </p:nvSpPr>
        <p:spPr>
          <a:xfrm>
            <a:off x="4076344" y="1998228"/>
            <a:ext cx="7912456" cy="461665"/>
          </a:xfrm>
          <a:prstGeom prst="rect">
            <a:avLst/>
          </a:prstGeom>
          <a:noFill/>
        </p:spPr>
        <p:txBody>
          <a:bodyPr wrap="square">
            <a:spAutoFit/>
          </a:bodyPr>
          <a:lstStyle>
            <a:defPPr>
              <a:defRPr lang="zh-TW"/>
            </a:defPPr>
            <a:lvl1pPr>
              <a:defRPr sz="2400" b="1" spc="3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第二項</a:t>
            </a:r>
            <a:r>
              <a:rPr kumimoji="0" lang="en-US" altLang="zh-TW"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弱補得免申報，不解列，得再列入</a:t>
            </a:r>
            <a:r>
              <a:rPr kumimoji="0" lang="en-US" altLang="zh-TW"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p>
        </p:txBody>
      </p:sp>
      <p:sp>
        <p:nvSpPr>
          <p:cNvPr id="2" name="文字方塊 1">
            <a:extLst>
              <a:ext uri="{FF2B5EF4-FFF2-40B4-BE49-F238E27FC236}">
                <a16:creationId xmlns:a16="http://schemas.microsoft.com/office/drawing/2014/main" id="{64D14E64-725C-1E60-AB2B-5CDD0F70C084}"/>
              </a:ext>
            </a:extLst>
          </p:cNvPr>
          <p:cNvSpPr txBox="1"/>
          <p:nvPr/>
        </p:nvSpPr>
        <p:spPr>
          <a:xfrm>
            <a:off x="6096000" y="941005"/>
            <a:ext cx="613294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0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Encode Sans Semi Condensed"/>
              </a:rPr>
              <a:t> (111.11.16</a:t>
            </a:r>
            <a:r>
              <a:rPr kumimoji="0" lang="zh-TW" altLang="en-US" sz="20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Encode Sans Semi Condensed"/>
              </a:rPr>
              <a:t>內政部法規會審竣草案</a:t>
            </a:r>
            <a:r>
              <a:rPr kumimoji="0" lang="en-US" altLang="zh-TW" sz="20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Encode Sans Semi Condensed"/>
              </a:rPr>
              <a:t>)</a:t>
            </a:r>
            <a:endParaRPr kumimoji="0" lang="zh-TW" altLang="en-US" sz="24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sym typeface="Encode Sans Semi Condensed"/>
            </a:endParaRPr>
          </a:p>
        </p:txBody>
      </p:sp>
    </p:spTree>
    <p:extLst>
      <p:ext uri="{BB962C8B-B14F-4D97-AF65-F5344CB8AC3E}">
        <p14:creationId xmlns:p14="http://schemas.microsoft.com/office/powerpoint/2010/main" val="2135854611"/>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flipH="1">
            <a:off x="4033232" y="934019"/>
            <a:ext cx="8107968" cy="1113856"/>
          </a:xfrm>
          <a:prstGeom prst="rect">
            <a:avLst/>
          </a:prstGeom>
        </p:spPr>
        <p:txBody>
          <a:bodyPr spcFirstLastPara="1" wrap="square" lIns="121900" tIns="121900" rIns="121900" bIns="121900" anchor="t" anchorCtr="0">
            <a:noAutofit/>
          </a:bodyPr>
          <a:lstStyle/>
          <a:p>
            <a:r>
              <a:rPr lang="zh-TW" altLang="en-US" sz="2800" dirty="0">
                <a:latin typeface="微軟正黑體" panose="020B0604030504040204" pitchFamily="34" charset="-120"/>
                <a:ea typeface="微軟正黑體" panose="020B0604030504040204" pitchFamily="34" charset="-120"/>
              </a:rPr>
              <a:t>原有合法建築物</a:t>
            </a:r>
            <a:r>
              <a:rPr lang="zh-TW" altLang="en-US" sz="2800" b="0" strike="sngStrike" dirty="0">
                <a:solidFill>
                  <a:schemeClr val="accent5">
                    <a:lumMod val="75000"/>
                  </a:schemeClr>
                </a:solidFill>
                <a:latin typeface="微軟正黑體" panose="020B0604030504040204" pitchFamily="34" charset="-120"/>
                <a:ea typeface="微軟正黑體" panose="020B0604030504040204" pitchFamily="34" charset="-120"/>
              </a:rPr>
              <a:t>防火避難設施及消防設備</a:t>
            </a:r>
            <a:r>
              <a:rPr lang="zh-TW" altLang="en-US" sz="2800" dirty="0">
                <a:latin typeface="微軟正黑體" panose="020B0604030504040204" pitchFamily="34" charset="-120"/>
                <a:ea typeface="微軟正黑體" panose="020B0604030504040204" pitchFamily="34" charset="-120"/>
              </a:rPr>
              <a:t>改善辦法</a:t>
            </a:r>
            <a:br>
              <a:rPr lang="en-US" altLang="zh-TW" sz="2800" dirty="0">
                <a:latin typeface="微軟正黑體" panose="020B0604030504040204" pitchFamily="34" charset="-120"/>
                <a:ea typeface="微軟正黑體" panose="020B0604030504040204" pitchFamily="34" charset="-120"/>
              </a:rPr>
            </a:br>
            <a:r>
              <a:rPr lang="en-US" altLang="zh-TW" sz="2000" kern="1200" spc="300" dirty="0">
                <a:solidFill>
                  <a:schemeClr val="accent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rPr>
              <a:t>(111.11.16</a:t>
            </a:r>
            <a:r>
              <a:rPr lang="zh-TW" altLang="en-US" sz="2000" kern="1200" spc="300" dirty="0">
                <a:solidFill>
                  <a:schemeClr val="accent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rPr>
              <a:t>內政部法規會審竣草案</a:t>
            </a:r>
            <a:r>
              <a:rPr lang="en-US" altLang="zh-TW" sz="2000" kern="1200" spc="300" dirty="0">
                <a:solidFill>
                  <a:schemeClr val="accent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rPr>
              <a:t>)</a:t>
            </a:r>
            <a:endParaRPr lang="zh-TW" altLang="en-US" sz="2800" kern="1200" spc="300" dirty="0">
              <a:solidFill>
                <a:schemeClr val="accent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54</a:t>
            </a:fld>
            <a:endPar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endParaRPr>
          </a:p>
        </p:txBody>
      </p:sp>
      <p:sp>
        <p:nvSpPr>
          <p:cNvPr id="50" name="Google Shape;226;p35">
            <a:extLst>
              <a:ext uri="{FF2B5EF4-FFF2-40B4-BE49-F238E27FC236}">
                <a16:creationId xmlns:a16="http://schemas.microsoft.com/office/drawing/2014/main" id="{7F6C9E8A-8D95-A252-0EC0-3C0D8C49AE46}"/>
              </a:ext>
            </a:extLst>
          </p:cNvPr>
          <p:cNvSpPr txBox="1">
            <a:spLocks noGrp="1"/>
          </p:cNvSpPr>
          <p:nvPr>
            <p:ph type="title" idx="2"/>
          </p:nvPr>
        </p:nvSpPr>
        <p:spPr>
          <a:xfrm flipH="1">
            <a:off x="0" y="2360468"/>
            <a:ext cx="3858000" cy="2147145"/>
          </a:xfrm>
          <a:prstGeom prst="rect">
            <a:avLst/>
          </a:prstGeom>
        </p:spPr>
        <p:txBody>
          <a:bodyPr spcFirstLastPara="1" wrap="square" lIns="121900" tIns="121900" rIns="121900" bIns="121900" anchor="ctr" anchorCtr="0">
            <a:noAutofit/>
          </a:bodyPr>
          <a:lstStyle/>
          <a:p>
            <a:r>
              <a:rPr lang="en" dirty="0"/>
              <a:t>02</a:t>
            </a:r>
            <a:br>
              <a:rPr lang="en" dirty="0"/>
            </a:br>
            <a:r>
              <a:rPr lang="zh-TW" altLang="en-US" sz="3600" dirty="0"/>
              <a:t>有關耐震補強</a:t>
            </a:r>
            <a:endParaRPr dirty="0"/>
          </a:p>
        </p:txBody>
      </p:sp>
      <p:sp>
        <p:nvSpPr>
          <p:cNvPr id="27" name="文字方塊 26">
            <a:extLst>
              <a:ext uri="{FF2B5EF4-FFF2-40B4-BE49-F238E27FC236}">
                <a16:creationId xmlns:a16="http://schemas.microsoft.com/office/drawing/2014/main" id="{65FF20DA-8013-2F77-E3BA-67D6FAA31CAD}"/>
              </a:ext>
            </a:extLst>
          </p:cNvPr>
          <p:cNvSpPr txBox="1"/>
          <p:nvPr/>
        </p:nvSpPr>
        <p:spPr>
          <a:xfrm>
            <a:off x="4099530" y="2322878"/>
            <a:ext cx="7758580" cy="3785652"/>
          </a:xfrm>
          <a:prstGeom prst="rect">
            <a:avLst/>
          </a:prstGeom>
          <a:noFill/>
        </p:spPr>
        <p:txBody>
          <a:bodyPr wrap="square">
            <a:spAutoFit/>
          </a:bodyPr>
          <a:lstStyle>
            <a:defPPr>
              <a:defRPr lang="zh-TW"/>
            </a:defPPr>
            <a:lvl1pPr>
              <a:defRPr sz="2400" b="1" spc="3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第一項</a:t>
            </a:r>
            <a:r>
              <a:rPr kumimoji="0" lang="en-US" altLang="zh-TW"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zh-TW" altLang="en-US"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新增應改善對象</a:t>
            </a:r>
            <a:r>
              <a:rPr kumimoji="0" lang="en-US" altLang="zh-TW"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建築物公共安全檢查簽證及申報辦法</a:t>
            </a:r>
            <a:r>
              <a:rPr kumimoji="0" lang="en-US" altLang="zh-TW"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zh-TW" altLang="en-US"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以下簡稱申報辦法</a:t>
            </a:r>
            <a:r>
              <a:rPr kumimoji="0" lang="en-US" altLang="zh-TW"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 </a:t>
            </a:r>
            <a:r>
              <a:rPr kumimoji="0" lang="zh-TW" altLang="en-US" sz="2400" b="0" i="0" u="sng"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第七條</a:t>
            </a:r>
            <a:r>
              <a:rPr kumimoji="0" lang="zh-TW" altLang="en-US"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規定應辦理耐震能力評估檢查之原有合法建築物不符現行規定且有下列情形之一者，該管主管建築機關應令該建築物所有權人於改善期限內依其</a:t>
            </a:r>
            <a:r>
              <a:rPr kumimoji="0" lang="zh-TW" altLang="en-US" sz="2400" b="0" i="0" u="sng"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改善基準</a:t>
            </a:r>
            <a:r>
              <a:rPr kumimoji="0" lang="zh-TW" altLang="en-US"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辦理改善：</a:t>
            </a:r>
            <a:endParaRPr kumimoji="0" lang="en-US" altLang="zh-TW"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a:p>
            <a:pPr marL="717550" marR="0" lvl="0" indent="-71755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一、耐震能力初步評估檢查判定結果為</a:t>
            </a:r>
            <a:r>
              <a:rPr kumimoji="0" lang="zh-TW" altLang="en-US" sz="2400" b="0" i="0" u="sng"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有疑慮</a:t>
            </a:r>
            <a:r>
              <a:rPr kumimoji="0" lang="zh-TW" altLang="en-US"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或</a:t>
            </a:r>
            <a:r>
              <a:rPr kumimoji="0" lang="zh-TW" altLang="en-US" sz="2400" b="0" i="0" u="sng"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確有疑慮</a:t>
            </a:r>
            <a:r>
              <a:rPr kumimoji="0" lang="zh-TW" altLang="en-US"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者。</a:t>
            </a:r>
            <a:endParaRPr kumimoji="0" lang="en-US" altLang="zh-TW"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a:p>
            <a:pPr marL="717550" marR="0" lvl="0" indent="-71755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二、依</a:t>
            </a:r>
            <a:r>
              <a:rPr kumimoji="0" lang="zh-TW" altLang="en-US" sz="2400" b="0" i="0" u="sng"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申報辦法</a:t>
            </a:r>
            <a:r>
              <a:rPr kumimoji="0" lang="zh-TW" altLang="en-US"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第八條第二項第一款或第二款規定</a:t>
            </a:r>
            <a:r>
              <a:rPr kumimoji="0" lang="zh-TW" altLang="en-US" sz="2400" b="0" i="0" u="sng"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申請展期</a:t>
            </a:r>
            <a:r>
              <a:rPr kumimoji="0" lang="zh-TW" altLang="en-US"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者。</a:t>
            </a:r>
            <a:endParaRPr kumimoji="0" lang="en-US" altLang="zh-TW"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4C291C26-7B93-6DC6-578F-F566498E354C}"/>
              </a:ext>
            </a:extLst>
          </p:cNvPr>
          <p:cNvSpPr txBox="1"/>
          <p:nvPr/>
        </p:nvSpPr>
        <p:spPr>
          <a:xfrm>
            <a:off x="6650182" y="550900"/>
            <a:ext cx="3906981" cy="523220"/>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TW" altLang="en-US" sz="2800" b="1"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Encode Sans Semi Condensed"/>
              </a:rPr>
              <a:t>公 共 安 全</a:t>
            </a:r>
            <a:endParaRPr kumimoji="0" lang="zh-TW" altLang="en-US" sz="1800" b="0" i="0" u="sng" strike="noStrike" kern="1200" cap="none" spc="0" normalizeH="0" baseline="0" noProof="0" dirty="0">
              <a:ln>
                <a:noFill/>
              </a:ln>
              <a:solidFill>
                <a:srgbClr val="FFC479"/>
              </a:solidFill>
              <a:effectLst/>
              <a:uLnTx/>
              <a:uFillTx/>
              <a:latin typeface="Arial"/>
              <a:ea typeface="新細明體" panose="02020500000000000000" pitchFamily="18" charset="-120"/>
              <a:cs typeface="+mn-cs"/>
            </a:endParaRPr>
          </a:p>
        </p:txBody>
      </p:sp>
    </p:spTree>
    <p:extLst>
      <p:ext uri="{BB962C8B-B14F-4D97-AF65-F5344CB8AC3E}">
        <p14:creationId xmlns:p14="http://schemas.microsoft.com/office/powerpoint/2010/main" val="230024382"/>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flipH="1">
            <a:off x="4033232" y="934019"/>
            <a:ext cx="8107968" cy="1113856"/>
          </a:xfrm>
          <a:prstGeom prst="rect">
            <a:avLst/>
          </a:prstGeom>
        </p:spPr>
        <p:txBody>
          <a:bodyPr spcFirstLastPara="1" wrap="square" lIns="121900" tIns="121900" rIns="121900" bIns="121900" anchor="t" anchorCtr="0">
            <a:noAutofit/>
          </a:bodyPr>
          <a:lstStyle/>
          <a:p>
            <a:r>
              <a:rPr lang="zh-TW" altLang="en-US" sz="2800" dirty="0">
                <a:latin typeface="微軟正黑體" panose="020B0604030504040204" pitchFamily="34" charset="-120"/>
                <a:ea typeface="微軟正黑體" panose="020B0604030504040204" pitchFamily="34" charset="-120"/>
              </a:rPr>
              <a:t>原有合法建築物</a:t>
            </a:r>
            <a:r>
              <a:rPr lang="zh-TW" altLang="en-US" sz="2800" b="0" strike="sngStrike" dirty="0">
                <a:solidFill>
                  <a:schemeClr val="accent5">
                    <a:lumMod val="75000"/>
                  </a:schemeClr>
                </a:solidFill>
                <a:latin typeface="微軟正黑體" panose="020B0604030504040204" pitchFamily="34" charset="-120"/>
                <a:ea typeface="微軟正黑體" panose="020B0604030504040204" pitchFamily="34" charset="-120"/>
              </a:rPr>
              <a:t>防火避難設施及消防設備</a:t>
            </a:r>
            <a:r>
              <a:rPr lang="zh-TW" altLang="en-US" sz="2800" dirty="0">
                <a:latin typeface="微軟正黑體" panose="020B0604030504040204" pitchFamily="34" charset="-120"/>
                <a:ea typeface="微軟正黑體" panose="020B0604030504040204" pitchFamily="34" charset="-120"/>
              </a:rPr>
              <a:t>改善辦法</a:t>
            </a:r>
            <a:br>
              <a:rPr lang="en-US" altLang="zh-TW" sz="2800" dirty="0">
                <a:latin typeface="微軟正黑體" panose="020B0604030504040204" pitchFamily="34" charset="-120"/>
                <a:ea typeface="微軟正黑體" panose="020B0604030504040204" pitchFamily="34" charset="-120"/>
              </a:rPr>
            </a:br>
            <a:r>
              <a:rPr kumimoji="0" lang="en-US" altLang="zh-TW" sz="20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Encode Sans Semi Condensed"/>
              </a:rPr>
              <a:t>(111.11.16</a:t>
            </a:r>
            <a:r>
              <a:rPr kumimoji="0" lang="zh-TW" altLang="en-US" sz="20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Encode Sans Semi Condensed"/>
              </a:rPr>
              <a:t>內政部法規會審竣草案</a:t>
            </a:r>
            <a:r>
              <a:rPr kumimoji="0" lang="en-US" altLang="zh-TW" sz="20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Encode Sans Semi Condensed"/>
              </a:rPr>
              <a:t>)</a:t>
            </a:r>
            <a:endParaRPr lang="zh-TW" altLang="en-US" sz="2800" kern="1200" spc="300" dirty="0">
              <a:solidFill>
                <a:schemeClr val="accent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55</a:t>
            </a:fld>
            <a:endPar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endParaRPr>
          </a:p>
        </p:txBody>
      </p:sp>
      <p:sp>
        <p:nvSpPr>
          <p:cNvPr id="50" name="Google Shape;226;p35">
            <a:extLst>
              <a:ext uri="{FF2B5EF4-FFF2-40B4-BE49-F238E27FC236}">
                <a16:creationId xmlns:a16="http://schemas.microsoft.com/office/drawing/2014/main" id="{7F6C9E8A-8D95-A252-0EC0-3C0D8C49AE46}"/>
              </a:ext>
            </a:extLst>
          </p:cNvPr>
          <p:cNvSpPr txBox="1">
            <a:spLocks noGrp="1"/>
          </p:cNvSpPr>
          <p:nvPr>
            <p:ph type="title" idx="2"/>
          </p:nvPr>
        </p:nvSpPr>
        <p:spPr>
          <a:xfrm flipH="1">
            <a:off x="0" y="2360468"/>
            <a:ext cx="3858000" cy="2147145"/>
          </a:xfrm>
          <a:prstGeom prst="rect">
            <a:avLst/>
          </a:prstGeom>
        </p:spPr>
        <p:txBody>
          <a:bodyPr spcFirstLastPara="1" wrap="square" lIns="121900" tIns="121900" rIns="121900" bIns="121900" anchor="ctr" anchorCtr="0">
            <a:noAutofit/>
          </a:bodyPr>
          <a:lstStyle/>
          <a:p>
            <a:r>
              <a:rPr lang="en" dirty="0"/>
              <a:t>02</a:t>
            </a:r>
            <a:br>
              <a:rPr lang="en" dirty="0"/>
            </a:br>
            <a:r>
              <a:rPr lang="zh-TW" altLang="en-US" sz="3600" dirty="0"/>
              <a:t>有關耐震補強</a:t>
            </a:r>
            <a:endParaRPr dirty="0"/>
          </a:p>
        </p:txBody>
      </p:sp>
      <p:sp>
        <p:nvSpPr>
          <p:cNvPr id="27" name="文字方塊 26">
            <a:extLst>
              <a:ext uri="{FF2B5EF4-FFF2-40B4-BE49-F238E27FC236}">
                <a16:creationId xmlns:a16="http://schemas.microsoft.com/office/drawing/2014/main" id="{65FF20DA-8013-2F77-E3BA-67D6FAA31CAD}"/>
              </a:ext>
            </a:extLst>
          </p:cNvPr>
          <p:cNvSpPr txBox="1"/>
          <p:nvPr/>
        </p:nvSpPr>
        <p:spPr>
          <a:xfrm>
            <a:off x="4099532" y="2320909"/>
            <a:ext cx="7758580" cy="4308872"/>
          </a:xfrm>
          <a:prstGeom prst="rect">
            <a:avLst/>
          </a:prstGeom>
          <a:noFill/>
        </p:spPr>
        <p:txBody>
          <a:bodyPr wrap="square">
            <a:spAutoFit/>
          </a:bodyPr>
          <a:lstStyle>
            <a:defPPr>
              <a:defRPr lang="zh-TW"/>
            </a:defPPr>
            <a:lvl1pPr>
              <a:defRPr sz="2400" b="1" spc="3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第二項</a:t>
            </a:r>
            <a:r>
              <a:rPr kumimoji="0" lang="en-US" altLang="zh-TW"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zh-TW" altLang="en-US"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改善基準</a:t>
            </a:r>
            <a:r>
              <a:rPr kumimoji="0" lang="en-US" altLang="zh-TW"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前項改善基準依下列規定辦理：</a:t>
            </a:r>
            <a:endParaRPr kumimoji="0" lang="en-US" altLang="zh-TW"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a:p>
            <a:pPr marL="717550" marR="0" lvl="0" indent="-71755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一、申報辦法第七條第一項</a:t>
            </a:r>
            <a:r>
              <a:rPr kumimoji="0" lang="zh-TW" altLang="en-US" sz="2400" b="0"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第二款</a:t>
            </a:r>
            <a:r>
              <a:rPr kumimoji="0" lang="zh-TW" altLang="en-US"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或</a:t>
            </a:r>
            <a:r>
              <a:rPr kumimoji="0" lang="zh-TW" altLang="en-US" sz="2400" b="0"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第三款</a:t>
            </a:r>
            <a:r>
              <a:rPr kumimoji="0" lang="zh-TW" altLang="en-US"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規定應辦理耐震能力評估檢查之建築物，符合下列情形者，依建築物耐震設計規範及解說（以下簡稱耐震規範）第八章</a:t>
            </a:r>
            <a:r>
              <a:rPr kumimoji="0" lang="zh-TW" altLang="en-US" sz="2400" b="0"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第八</a:t>
            </a:r>
            <a:r>
              <a:rPr kumimoji="0" lang="en-US" altLang="zh-TW" sz="2400" b="0"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zh-TW" altLang="en-US" sz="2400" b="0"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五節</a:t>
            </a:r>
            <a:r>
              <a:rPr kumimoji="0" lang="zh-TW" altLang="en-US"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規定辦理：</a:t>
            </a:r>
            <a:endParaRPr kumimoji="0" lang="en-US" altLang="zh-TW"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a:p>
            <a:pPr marL="1076325" marR="0" lvl="0" indent="-1076325"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（一）耐震能力初步評估檢查判定結果為</a:t>
            </a:r>
            <a:r>
              <a:rPr kumimoji="0" lang="zh-TW" altLang="en-US" sz="2400" b="0" i="0" u="sng"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有疑慮</a:t>
            </a:r>
            <a:r>
              <a:rPr kumimoji="0" lang="zh-TW" altLang="en-US"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且</a:t>
            </a:r>
            <a:r>
              <a:rPr kumimoji="0" lang="zh-TW" altLang="en-US" sz="2400" b="0" i="0" u="sng"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經評估認有弱層</a:t>
            </a:r>
            <a:r>
              <a:rPr kumimoji="0" lang="zh-TW" altLang="en-US"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之虞。</a:t>
            </a:r>
            <a:endParaRPr kumimoji="0" lang="en-US" altLang="zh-TW"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a:p>
            <a:pPr marL="1076325" marR="0" lvl="0" indent="-1076325"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（二）非屬申報辦法第九條第二項但書規定情形。</a:t>
            </a:r>
            <a:endParaRPr kumimoji="0" lang="en-US" altLang="zh-TW"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a:p>
            <a:pPr marL="717550" marR="0" lvl="0" indent="-717550" algn="l" defTabSz="914400" rtl="0" eaLnBrk="1" fontAlgn="auto" latinLnBrk="0" hangingPunct="1">
              <a:lnSpc>
                <a:spcPct val="100000"/>
              </a:lnSpc>
              <a:spcBef>
                <a:spcPts val="1200"/>
              </a:spcBef>
              <a:spcAft>
                <a:spcPts val="0"/>
              </a:spcAft>
              <a:buClrTx/>
              <a:buSzTx/>
              <a:buFontTx/>
              <a:buNone/>
              <a:tabLst/>
              <a:defRPr/>
            </a:pPr>
            <a:r>
              <a:rPr kumimoji="0" lang="zh-TW" altLang="en-US"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二、前款以外之建築物，依耐震規範第八章</a:t>
            </a:r>
            <a:r>
              <a:rPr kumimoji="0" lang="zh-TW" altLang="en-US" sz="2400" b="0"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第八</a:t>
            </a:r>
            <a:r>
              <a:rPr kumimoji="0" lang="en-US" altLang="zh-TW" sz="2400" b="0"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zh-TW" altLang="en-US" sz="2400" b="0"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三節</a:t>
            </a:r>
            <a:r>
              <a:rPr kumimoji="0" lang="zh-TW" altLang="en-US"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規定辦理。</a:t>
            </a:r>
            <a:endParaRPr kumimoji="0" lang="en-US" altLang="zh-TW"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p:txBody>
      </p:sp>
      <p:sp>
        <p:nvSpPr>
          <p:cNvPr id="2" name="文字方塊 1">
            <a:extLst>
              <a:ext uri="{FF2B5EF4-FFF2-40B4-BE49-F238E27FC236}">
                <a16:creationId xmlns:a16="http://schemas.microsoft.com/office/drawing/2014/main" id="{CFBF9E18-5FFE-0E30-F5D1-51888768D08C}"/>
              </a:ext>
            </a:extLst>
          </p:cNvPr>
          <p:cNvSpPr txBox="1"/>
          <p:nvPr/>
        </p:nvSpPr>
        <p:spPr>
          <a:xfrm>
            <a:off x="6650182" y="550900"/>
            <a:ext cx="3906981" cy="523220"/>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TW" altLang="en-US" sz="2800" b="1"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Encode Sans Semi Condensed"/>
              </a:rPr>
              <a:t>公 共 安 全</a:t>
            </a:r>
            <a:endParaRPr kumimoji="0" lang="zh-TW" altLang="en-US" sz="1800" b="0" i="0" u="sng" strike="noStrike" kern="1200" cap="none" spc="0" normalizeH="0" baseline="0" noProof="0" dirty="0">
              <a:ln>
                <a:noFill/>
              </a:ln>
              <a:solidFill>
                <a:srgbClr val="FFC479"/>
              </a:solidFill>
              <a:effectLst/>
              <a:uLnTx/>
              <a:uFillTx/>
              <a:latin typeface="Arial"/>
              <a:ea typeface="新細明體" panose="02020500000000000000" pitchFamily="18" charset="-120"/>
              <a:cs typeface="+mn-cs"/>
            </a:endParaRPr>
          </a:p>
        </p:txBody>
      </p:sp>
    </p:spTree>
    <p:extLst>
      <p:ext uri="{BB962C8B-B14F-4D97-AF65-F5344CB8AC3E}">
        <p14:creationId xmlns:p14="http://schemas.microsoft.com/office/powerpoint/2010/main" val="1804904948"/>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56</a:t>
            </a:fld>
            <a:endPar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endParaRPr>
          </a:p>
        </p:txBody>
      </p:sp>
      <p:sp>
        <p:nvSpPr>
          <p:cNvPr id="50" name="Google Shape;226;p35">
            <a:extLst>
              <a:ext uri="{FF2B5EF4-FFF2-40B4-BE49-F238E27FC236}">
                <a16:creationId xmlns:a16="http://schemas.microsoft.com/office/drawing/2014/main" id="{7F6C9E8A-8D95-A252-0EC0-3C0D8C49AE46}"/>
              </a:ext>
            </a:extLst>
          </p:cNvPr>
          <p:cNvSpPr txBox="1">
            <a:spLocks noGrp="1"/>
          </p:cNvSpPr>
          <p:nvPr>
            <p:ph type="title" idx="2"/>
          </p:nvPr>
        </p:nvSpPr>
        <p:spPr>
          <a:xfrm flipH="1">
            <a:off x="0" y="2360468"/>
            <a:ext cx="3858000" cy="2147145"/>
          </a:xfrm>
          <a:prstGeom prst="rect">
            <a:avLst/>
          </a:prstGeom>
        </p:spPr>
        <p:txBody>
          <a:bodyPr spcFirstLastPara="1" wrap="square" lIns="121900" tIns="121900" rIns="121900" bIns="121900" anchor="ctr" anchorCtr="0">
            <a:noAutofit/>
          </a:bodyPr>
          <a:lstStyle/>
          <a:p>
            <a:r>
              <a:rPr lang="en" dirty="0"/>
              <a:t>02</a:t>
            </a:r>
            <a:br>
              <a:rPr lang="en" dirty="0"/>
            </a:br>
            <a:r>
              <a:rPr lang="zh-TW" altLang="en-US" sz="3600" dirty="0"/>
              <a:t>有關耐震補強</a:t>
            </a:r>
            <a:endParaRPr dirty="0"/>
          </a:p>
        </p:txBody>
      </p:sp>
      <p:sp>
        <p:nvSpPr>
          <p:cNvPr id="27" name="文字方塊 26">
            <a:extLst>
              <a:ext uri="{FF2B5EF4-FFF2-40B4-BE49-F238E27FC236}">
                <a16:creationId xmlns:a16="http://schemas.microsoft.com/office/drawing/2014/main" id="{65FF20DA-8013-2F77-E3BA-67D6FAA31CAD}"/>
              </a:ext>
            </a:extLst>
          </p:cNvPr>
          <p:cNvSpPr txBox="1"/>
          <p:nvPr/>
        </p:nvSpPr>
        <p:spPr>
          <a:xfrm>
            <a:off x="4097090" y="2320788"/>
            <a:ext cx="7758580" cy="3785652"/>
          </a:xfrm>
          <a:prstGeom prst="rect">
            <a:avLst/>
          </a:prstGeom>
          <a:noFill/>
        </p:spPr>
        <p:txBody>
          <a:bodyPr wrap="square">
            <a:spAutoFit/>
          </a:bodyPr>
          <a:lstStyle>
            <a:defPPr>
              <a:defRPr lang="zh-TW"/>
            </a:defPPr>
            <a:lvl1pPr>
              <a:defRPr sz="2400" b="1" spc="3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第三項</a:t>
            </a:r>
            <a:r>
              <a:rPr kumimoji="0" lang="en-US" altLang="zh-TW"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zh-TW" altLang="en-US"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改善期限配合申報期間</a:t>
            </a:r>
            <a:r>
              <a:rPr kumimoji="0" lang="en-US" altLang="zh-TW"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第一項改善期限依申報辦法第八條規定申報期間辦理，建築物所有權人並應於</a:t>
            </a:r>
            <a:r>
              <a:rPr kumimoji="0" lang="zh-TW" altLang="en-US" sz="2400" b="0" i="0" u="sng"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下一次申報</a:t>
            </a:r>
            <a:r>
              <a:rPr kumimoji="0" lang="zh-TW" altLang="en-US"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期間屆滿前依申報辦法第九條第一項第二款或第二項規定辦理備查。</a:t>
            </a:r>
            <a:endParaRPr kumimoji="0" lang="en-US" altLang="zh-TW"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2400" b="1" i="0" u="none" strike="noStrike" kern="1200" cap="none" spc="300" normalizeH="0" baseline="0" noProof="0" dirty="0">
              <a:ln>
                <a:noFill/>
              </a:ln>
              <a:solidFill>
                <a:srgbClr val="FF9179">
                  <a:lumMod val="75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第四項</a:t>
            </a:r>
            <a:r>
              <a:rPr kumimoji="0" lang="en-US" altLang="zh-TW"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zh-TW" altLang="en-US"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教示條文</a:t>
            </a:r>
            <a:r>
              <a:rPr kumimoji="0" lang="en-US" altLang="zh-TW"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依第一項規定辦理改善，有建造行為或申請變更使用執照行為者，應依本法申請建築執照或變更使用執照。</a:t>
            </a:r>
            <a:endParaRPr kumimoji="0" lang="en-US" altLang="zh-TW" sz="24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p:txBody>
      </p:sp>
      <p:sp>
        <p:nvSpPr>
          <p:cNvPr id="5" name="Google Shape;224;p35">
            <a:extLst>
              <a:ext uri="{FF2B5EF4-FFF2-40B4-BE49-F238E27FC236}">
                <a16:creationId xmlns:a16="http://schemas.microsoft.com/office/drawing/2014/main" id="{C56CA60A-208D-24E3-E33F-D26DC0998B90}"/>
              </a:ext>
            </a:extLst>
          </p:cNvPr>
          <p:cNvSpPr txBox="1">
            <a:spLocks/>
          </p:cNvSpPr>
          <p:nvPr/>
        </p:nvSpPr>
        <p:spPr>
          <a:xfrm flipH="1">
            <a:off x="4033232" y="934019"/>
            <a:ext cx="8107968" cy="111385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Encode Sans Semi Condensed"/>
              <a:buNone/>
              <a:defRPr sz="3000" b="1" i="0" u="none" strike="noStrike" cap="none">
                <a:solidFill>
                  <a:schemeClr val="lt1"/>
                </a:solidFill>
                <a:latin typeface="Encode Sans Semi Condensed"/>
                <a:ea typeface="Encode Sans Semi Condensed"/>
                <a:cs typeface="Encode Sans Semi Condensed"/>
                <a:sym typeface="Encode Sans Semi Condensed"/>
              </a:defRPr>
            </a:lvl1pPr>
            <a:lvl2pPr marR="0" lvl="1"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2pPr>
            <a:lvl3pPr marR="0" lvl="2"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3pPr>
            <a:lvl4pPr marR="0" lvl="3"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4pPr>
            <a:lvl5pPr marR="0" lvl="4"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5pPr>
            <a:lvl6pPr marR="0" lvl="5"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6pPr>
            <a:lvl7pPr marR="0" lvl="6"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7pPr>
            <a:lvl8pPr marR="0" lvl="7"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8pPr>
            <a:lvl9pPr marR="0" lvl="8"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9pPr>
          </a:lstStyle>
          <a:p>
            <a:pPr marL="0" marR="0" lvl="0" indent="0" algn="l" defTabSz="914400" rtl="0" eaLnBrk="1" fontAlgn="auto" latinLnBrk="0" hangingPunct="1">
              <a:lnSpc>
                <a:spcPct val="100000"/>
              </a:lnSpc>
              <a:spcBef>
                <a:spcPts val="0"/>
              </a:spcBef>
              <a:spcAft>
                <a:spcPts val="0"/>
              </a:spcAft>
              <a:buClr>
                <a:srgbClr val="192E40"/>
              </a:buClr>
              <a:buSzPts val="3600"/>
              <a:buFont typeface="Encode Sans Semi Condensed"/>
              <a:buNone/>
              <a:tabLst/>
              <a:defRPr/>
            </a:pPr>
            <a:r>
              <a:rPr kumimoji="0" lang="zh-TW" altLang="en-US" sz="28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sym typeface="Encode Sans Semi Condensed"/>
              </a:rPr>
              <a:t>原有合法建築物</a:t>
            </a:r>
            <a:r>
              <a:rPr kumimoji="0" lang="zh-TW" altLang="en-US" sz="2800" b="0" i="0" u="none" strike="sngStrike" kern="0" cap="none" spc="0" normalizeH="0" baseline="0" noProof="0" dirty="0">
                <a:ln>
                  <a:noFill/>
                </a:ln>
                <a:solidFill>
                  <a:srgbClr val="CBD9E2">
                    <a:lumMod val="75000"/>
                  </a:srgbClr>
                </a:solidFill>
                <a:effectLst/>
                <a:uLnTx/>
                <a:uFillTx/>
                <a:latin typeface="微軟正黑體" panose="020B0604030504040204" pitchFamily="34" charset="-120"/>
                <a:ea typeface="微軟正黑體" panose="020B0604030504040204" pitchFamily="34" charset="-120"/>
                <a:sym typeface="Encode Sans Semi Condensed"/>
              </a:rPr>
              <a:t>防火避難設施及消防設備</a:t>
            </a:r>
            <a:r>
              <a:rPr kumimoji="0" lang="zh-TW" altLang="en-US" sz="28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sym typeface="Encode Sans Semi Condensed"/>
              </a:rPr>
              <a:t>改善辦法</a:t>
            </a:r>
            <a:br>
              <a:rPr kumimoji="0" lang="en-US" altLang="zh-TW" sz="28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sym typeface="Encode Sans Semi Condensed"/>
              </a:rPr>
            </a:br>
            <a:r>
              <a:rPr kumimoji="0" lang="en-US" altLang="zh-TW" sz="20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Encode Sans Semi Condensed"/>
              </a:rPr>
              <a:t>(111.11.16</a:t>
            </a:r>
            <a:r>
              <a:rPr kumimoji="0" lang="zh-TW" altLang="en-US" sz="20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Encode Sans Semi Condensed"/>
              </a:rPr>
              <a:t>內政部法規會審竣草案</a:t>
            </a:r>
            <a:r>
              <a:rPr kumimoji="0" lang="en-US" altLang="zh-TW" sz="20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Encode Sans Semi Condensed"/>
              </a:rPr>
              <a:t>)</a:t>
            </a:r>
            <a:endParaRPr kumimoji="0" lang="zh-TW" altLang="en-US" sz="28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Encode Sans Semi Condensed"/>
            </a:endParaRPr>
          </a:p>
        </p:txBody>
      </p:sp>
      <p:sp>
        <p:nvSpPr>
          <p:cNvPr id="6" name="文字方塊 5">
            <a:extLst>
              <a:ext uri="{FF2B5EF4-FFF2-40B4-BE49-F238E27FC236}">
                <a16:creationId xmlns:a16="http://schemas.microsoft.com/office/drawing/2014/main" id="{B86C123F-4B03-2EDC-0490-7F29022EFB74}"/>
              </a:ext>
            </a:extLst>
          </p:cNvPr>
          <p:cNvSpPr txBox="1"/>
          <p:nvPr/>
        </p:nvSpPr>
        <p:spPr>
          <a:xfrm>
            <a:off x="6650182" y="550900"/>
            <a:ext cx="3906981" cy="523220"/>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TW" altLang="en-US" sz="2800" b="1"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新細明體" panose="02020500000000000000" pitchFamily="18" charset="-120"/>
                <a:sym typeface="Encode Sans Semi Condensed"/>
              </a:rPr>
              <a:t>公 共 安 全</a:t>
            </a:r>
            <a:endParaRPr kumimoji="0" lang="zh-TW" altLang="en-US" sz="1800" b="0" i="0" u="sng" strike="noStrike" kern="1200" cap="none" spc="0" normalizeH="0" baseline="0" noProof="0" dirty="0">
              <a:ln>
                <a:noFill/>
              </a:ln>
              <a:solidFill>
                <a:srgbClr val="FFC479"/>
              </a:solidFill>
              <a:effectLst/>
              <a:uLnTx/>
              <a:uFillTx/>
              <a:latin typeface="Arial"/>
              <a:ea typeface="新細明體" panose="02020500000000000000" pitchFamily="18" charset="-120"/>
              <a:cs typeface="+mn-cs"/>
            </a:endParaRPr>
          </a:p>
        </p:txBody>
      </p:sp>
    </p:spTree>
    <p:extLst>
      <p:ext uri="{BB962C8B-B14F-4D97-AF65-F5344CB8AC3E}">
        <p14:creationId xmlns:p14="http://schemas.microsoft.com/office/powerpoint/2010/main" val="3122672750"/>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Google Shape;24;p5"/>
          <p:cNvSpPr/>
          <p:nvPr/>
        </p:nvSpPr>
        <p:spPr>
          <a:xfrm flipH="1">
            <a:off x="-1" y="0"/>
            <a:ext cx="12192000" cy="6858000"/>
          </a:xfrm>
          <a:prstGeom prst="rect">
            <a:avLst/>
          </a:prstGeom>
          <a:solidFill>
            <a:schemeClr val="bg1"/>
          </a:solidFill>
          <a:ln>
            <a:noFill/>
          </a:ln>
        </p:spPr>
        <p:txBody>
          <a:bodyPr spcFirstLastPara="1" vert="eaVert"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192E40"/>
              </a:solidFill>
              <a:effectLst/>
              <a:uLnTx/>
              <a:uFillTx/>
              <a:latin typeface="Arial"/>
              <a:ea typeface="+mn-ea"/>
              <a:cs typeface="+mn-cs"/>
            </a:endParaRPr>
          </a:p>
        </p:txBody>
      </p:sp>
      <p:sp>
        <p:nvSpPr>
          <p:cNvPr id="3" name="投影片編號版面配置區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8A57D0-52C5-4041-9011-CEB09658E1B5}" type="slidenum">
              <a:rPr kumimoji="0" lang="zh-TW" altLang="en-US" sz="1867" b="0" i="0" u="none" strike="noStrike" kern="1200" cap="none" spc="0" normalizeH="0" baseline="0" noProof="0" smtClean="0">
                <a:ln>
                  <a:noFill/>
                </a:ln>
                <a:solidFill>
                  <a:srgbClr val="EBF3F8">
                    <a:lumMod val="25000"/>
                  </a:srgbClr>
                </a:solidFill>
                <a:effectLst/>
                <a:uLnTx/>
                <a:uFillTx/>
                <a:latin typeface="Arial"/>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zh-TW" altLang="en-US" sz="1867" b="0" i="0" u="none" strike="noStrike" kern="1200" cap="none" spc="0" normalizeH="0" baseline="0" noProof="0">
              <a:ln>
                <a:noFill/>
              </a:ln>
              <a:solidFill>
                <a:srgbClr val="EBF3F8">
                  <a:lumMod val="25000"/>
                </a:srgbClr>
              </a:solidFill>
              <a:effectLst/>
              <a:uLnTx/>
              <a:uFillTx/>
              <a:latin typeface="Arial"/>
              <a:ea typeface="新細明體" panose="02020500000000000000" pitchFamily="18" charset="-120"/>
              <a:cs typeface="+mn-cs"/>
            </a:endParaRPr>
          </a:p>
        </p:txBody>
      </p:sp>
      <p:pic>
        <p:nvPicPr>
          <p:cNvPr id="2050" name="Picture 2"/>
          <p:cNvPicPr>
            <a:picLocks noChangeAspect="1" noChangeArrowheads="1"/>
          </p:cNvPicPr>
          <p:nvPr/>
        </p:nvPicPr>
        <p:blipFill>
          <a:blip r:embed="rId2" cstate="print"/>
          <a:srcRect/>
          <a:stretch>
            <a:fillRect/>
          </a:stretch>
        </p:blipFill>
        <p:spPr bwMode="auto">
          <a:xfrm>
            <a:off x="-6350" y="9525"/>
            <a:ext cx="12207875" cy="6842125"/>
          </a:xfrm>
          <a:prstGeom prst="rect">
            <a:avLst/>
          </a:prstGeom>
          <a:noFill/>
          <a:ln w="9525">
            <a:noFill/>
            <a:miter lim="800000"/>
            <a:headEnd/>
            <a:tailEnd/>
          </a:ln>
          <a:effectLst/>
        </p:spPr>
      </p:pic>
    </p:spTree>
    <p:extLst>
      <p:ext uri="{BB962C8B-B14F-4D97-AF65-F5344CB8AC3E}">
        <p14:creationId xmlns:p14="http://schemas.microsoft.com/office/powerpoint/2010/main" val="3443002827"/>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58</a:t>
            </a:fld>
            <a:endParaRPr kumimoji="0" lang="zh-TW" altLang="en-US" sz="1867" b="0" i="0" u="none" strike="noStrike" kern="0" cap="none" spc="0" normalizeH="0" baseline="0" noProof="0" dirty="0">
              <a:ln>
                <a:noFill/>
              </a:ln>
              <a:solidFill>
                <a:srgbClr val="FCFCFC"/>
              </a:solidFill>
              <a:effectLst/>
              <a:uLnTx/>
              <a:uFillTx/>
              <a:latin typeface="Arial"/>
              <a:ea typeface="新細明體" panose="02020500000000000000" pitchFamily="18" charset="-120"/>
              <a:cs typeface="Arial"/>
              <a:sym typeface="Arial"/>
            </a:endParaRPr>
          </a:p>
        </p:txBody>
      </p:sp>
      <p:sp>
        <p:nvSpPr>
          <p:cNvPr id="6" name="Google Shape;226;p35">
            <a:extLst>
              <a:ext uri="{FF2B5EF4-FFF2-40B4-BE49-F238E27FC236}">
                <a16:creationId xmlns:a16="http://schemas.microsoft.com/office/drawing/2014/main" id="{B5FA98F8-3173-2DE3-BB92-E3CDF2764926}"/>
              </a:ext>
            </a:extLst>
          </p:cNvPr>
          <p:cNvSpPr txBox="1">
            <a:spLocks noGrp="1"/>
          </p:cNvSpPr>
          <p:nvPr>
            <p:ph type="title" idx="2"/>
          </p:nvPr>
        </p:nvSpPr>
        <p:spPr>
          <a:xfrm flipH="1">
            <a:off x="0" y="2355427"/>
            <a:ext cx="3858000" cy="2147145"/>
          </a:xfrm>
          <a:prstGeom prst="rect">
            <a:avLst/>
          </a:prstGeom>
        </p:spPr>
        <p:txBody>
          <a:bodyPr spcFirstLastPara="1" wrap="square" lIns="121900" tIns="121900" rIns="121900" bIns="121900" anchor="ctr" anchorCtr="0">
            <a:noAutofit/>
          </a:bodyPr>
          <a:lstStyle/>
          <a:p>
            <a:r>
              <a:rPr lang="en" dirty="0"/>
              <a:t>03</a:t>
            </a:r>
            <a:br>
              <a:rPr lang="en" dirty="0"/>
            </a:br>
            <a:r>
              <a:rPr lang="zh-TW" altLang="en-US" sz="3600" dirty="0"/>
              <a:t>有關後市場管理</a:t>
            </a:r>
            <a:endParaRPr dirty="0"/>
          </a:p>
        </p:txBody>
      </p:sp>
      <p:sp>
        <p:nvSpPr>
          <p:cNvPr id="9" name="文字方塊 8">
            <a:extLst>
              <a:ext uri="{FF2B5EF4-FFF2-40B4-BE49-F238E27FC236}">
                <a16:creationId xmlns:a16="http://schemas.microsoft.com/office/drawing/2014/main" id="{5C888224-A36F-9B63-AC1B-829D472ABC5E}"/>
              </a:ext>
            </a:extLst>
          </p:cNvPr>
          <p:cNvSpPr txBox="1"/>
          <p:nvPr/>
        </p:nvSpPr>
        <p:spPr>
          <a:xfrm>
            <a:off x="4389581" y="599685"/>
            <a:ext cx="700578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2800" b="1" i="0" u="none" strike="noStrike" kern="0" cap="none" spc="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sym typeface="Arial"/>
              </a:rPr>
              <a:t>建築技術規則總則編  第四條</a:t>
            </a:r>
          </a:p>
        </p:txBody>
      </p:sp>
      <p:sp>
        <p:nvSpPr>
          <p:cNvPr id="12" name="文字方塊 11">
            <a:extLst>
              <a:ext uri="{FF2B5EF4-FFF2-40B4-BE49-F238E27FC236}">
                <a16:creationId xmlns:a16="http://schemas.microsoft.com/office/drawing/2014/main" id="{CCCC9657-C8F3-838A-7261-CB2AFFB23072}"/>
              </a:ext>
            </a:extLst>
          </p:cNvPr>
          <p:cNvSpPr txBox="1"/>
          <p:nvPr/>
        </p:nvSpPr>
        <p:spPr>
          <a:xfrm>
            <a:off x="4389580" y="1242902"/>
            <a:ext cx="7349837"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建築材料、設備與工程之查驗及試驗結果，應達本規則要求；如引用新穎之建築技術、新工法或建築設備，適用本規則確有困難者，或尚無本規則及中華民國國家標準適用之特殊或國外進口材料及設備者，應檢具申請書、</a:t>
            </a:r>
            <a:r>
              <a:rPr kumimoji="0" lang="zh-TW" altLang="en-US" sz="2000" b="1"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試驗</a:t>
            </a:r>
            <a:r>
              <a:rPr kumimoji="0" lang="zh-TW" altLang="en-US" sz="20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報告書</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及</a:t>
            </a:r>
            <a:r>
              <a:rPr kumimoji="0" lang="zh-TW" altLang="en-US" sz="20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性能規格</a:t>
            </a:r>
            <a:r>
              <a:rPr kumimoji="0" lang="zh-TW" altLang="en-US" sz="2000" b="1"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評定</a:t>
            </a:r>
            <a:r>
              <a:rPr kumimoji="0" lang="zh-TW" altLang="en-US" sz="20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書</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，向中央主管建築機關</a:t>
            </a:r>
            <a:r>
              <a:rPr kumimoji="0" lang="zh-TW" altLang="en-US" sz="20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申請</a:t>
            </a:r>
            <a:r>
              <a:rPr kumimoji="0" lang="zh-TW" altLang="en-US" sz="2000" b="1"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認可</a:t>
            </a:r>
            <a:r>
              <a:rPr kumimoji="0" lang="zh-TW" altLang="en-US" sz="20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後，始得運用於建築物。</a:t>
            </a:r>
          </a:p>
        </p:txBody>
      </p:sp>
      <p:graphicFrame>
        <p:nvGraphicFramePr>
          <p:cNvPr id="17" name="資料庫圖表 16">
            <a:extLst>
              <a:ext uri="{FF2B5EF4-FFF2-40B4-BE49-F238E27FC236}">
                <a16:creationId xmlns:a16="http://schemas.microsoft.com/office/drawing/2014/main" id="{01474310-C25C-E425-8821-DE16E5E86EE7}"/>
              </a:ext>
            </a:extLst>
          </p:cNvPr>
          <p:cNvGraphicFramePr/>
          <p:nvPr/>
        </p:nvGraphicFramePr>
        <p:xfrm>
          <a:off x="4540195" y="3421923"/>
          <a:ext cx="4412973" cy="1873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1" name="群組 20">
            <a:extLst>
              <a:ext uri="{FF2B5EF4-FFF2-40B4-BE49-F238E27FC236}">
                <a16:creationId xmlns:a16="http://schemas.microsoft.com/office/drawing/2014/main" id="{F1D3BFED-2621-CA62-37A2-9EC83BB81BDB}"/>
              </a:ext>
            </a:extLst>
          </p:cNvPr>
          <p:cNvGrpSpPr/>
          <p:nvPr/>
        </p:nvGrpSpPr>
        <p:grpSpPr>
          <a:xfrm>
            <a:off x="9493859" y="3772658"/>
            <a:ext cx="2019630" cy="930807"/>
            <a:chOff x="3110066" y="698105"/>
            <a:chExt cx="1369276" cy="930807"/>
          </a:xfrm>
          <a:solidFill>
            <a:schemeClr val="tx2">
              <a:lumMod val="75000"/>
            </a:schemeClr>
          </a:solidFill>
        </p:grpSpPr>
        <p:sp>
          <p:nvSpPr>
            <p:cNvPr id="22" name="矩形: 圓角 21">
              <a:extLst>
                <a:ext uri="{FF2B5EF4-FFF2-40B4-BE49-F238E27FC236}">
                  <a16:creationId xmlns:a16="http://schemas.microsoft.com/office/drawing/2014/main" id="{A4A6D931-3B53-55BE-821A-BC417F286A79}"/>
                </a:ext>
              </a:extLst>
            </p:cNvPr>
            <p:cNvSpPr/>
            <p:nvPr/>
          </p:nvSpPr>
          <p:spPr>
            <a:xfrm>
              <a:off x="3110066" y="698105"/>
              <a:ext cx="1369276" cy="930807"/>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矩形: 圓角 4">
              <a:extLst>
                <a:ext uri="{FF2B5EF4-FFF2-40B4-BE49-F238E27FC236}">
                  <a16:creationId xmlns:a16="http://schemas.microsoft.com/office/drawing/2014/main" id="{A5529F06-78EC-2F18-B19A-CAE9420F1FE8}"/>
                </a:ext>
              </a:extLst>
            </p:cNvPr>
            <p:cNvSpPr txBox="1"/>
            <p:nvPr/>
          </p:nvSpPr>
          <p:spPr>
            <a:xfrm>
              <a:off x="3155504" y="743543"/>
              <a:ext cx="1278400" cy="83993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zh-TW" altLang="en-US" sz="3600" b="1" i="0" u="none" strike="noStrike" kern="1200" cap="none" spc="0" normalizeH="0" baseline="0" noProof="0" dirty="0">
                  <a:ln>
                    <a:noFill/>
                  </a:ln>
                  <a:solidFill>
                    <a:srgbClr val="EBF3F8"/>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施工 </a:t>
              </a:r>
              <a:r>
                <a:rPr kumimoji="0" lang="en-US" altLang="zh-TW"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/B?</a:t>
              </a:r>
              <a:endParaRPr kumimoji="0" lang="zh-TW" altLang="en-US"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p:txBody>
        </p:sp>
      </p:grpSp>
      <p:cxnSp>
        <p:nvCxnSpPr>
          <p:cNvPr id="25" name="直線接點 24">
            <a:extLst>
              <a:ext uri="{FF2B5EF4-FFF2-40B4-BE49-F238E27FC236}">
                <a16:creationId xmlns:a16="http://schemas.microsoft.com/office/drawing/2014/main" id="{FDF49B50-2C8D-3BA8-480F-BC331A004218}"/>
              </a:ext>
            </a:extLst>
          </p:cNvPr>
          <p:cNvCxnSpPr>
            <a:cxnSpLocks/>
          </p:cNvCxnSpPr>
          <p:nvPr/>
        </p:nvCxnSpPr>
        <p:spPr>
          <a:xfrm>
            <a:off x="9231464" y="3362521"/>
            <a:ext cx="0" cy="2454965"/>
          </a:xfrm>
          <a:prstGeom prst="line">
            <a:avLst/>
          </a:prstGeom>
          <a:ln w="1809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1" name="文字方塊 30">
            <a:extLst>
              <a:ext uri="{FF2B5EF4-FFF2-40B4-BE49-F238E27FC236}">
                <a16:creationId xmlns:a16="http://schemas.microsoft.com/office/drawing/2014/main" id="{D8F8D52F-7AF0-F184-1D78-40A5CAE9D50F}"/>
              </a:ext>
            </a:extLst>
          </p:cNvPr>
          <p:cNvSpPr txBox="1"/>
          <p:nvPr/>
        </p:nvSpPr>
        <p:spPr>
          <a:xfrm>
            <a:off x="9560878" y="4878730"/>
            <a:ext cx="1822094"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sym typeface="Encode Sans Semi Condensed"/>
              </a:rPr>
              <a:t>後市場管理</a:t>
            </a:r>
            <a:endParaRPr kumimoji="0" lang="en-US" altLang="zh-TW" sz="24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sym typeface="Encode Sans Semi Condense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sym typeface="Encode Sans Semi Condensed"/>
              </a:rPr>
              <a:t>之必要性</a:t>
            </a:r>
            <a:endParaRPr kumimoji="0" lang="zh-TW" altLang="en-US" sz="12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2503855723"/>
      </p:ext>
    </p:extLst>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flipH="1">
            <a:off x="4544600" y="482368"/>
            <a:ext cx="7330093" cy="753238"/>
          </a:xfrm>
          <a:prstGeom prst="rect">
            <a:avLst/>
          </a:prstGeom>
        </p:spPr>
        <p:txBody>
          <a:bodyPr spcFirstLastPara="1" wrap="square" lIns="121900" tIns="121900" rIns="121900" bIns="121900" anchor="t" anchorCtr="0">
            <a:noAutofit/>
          </a:bodyPr>
          <a:lstStyle/>
          <a:p>
            <a:r>
              <a:rPr lang="zh-TW" altLang="en-US" sz="2800" dirty="0">
                <a:latin typeface="微軟正黑體" panose="020B0604030504040204" pitchFamily="34" charset="-120"/>
                <a:ea typeface="微軟正黑體" panose="020B0604030504040204" pitchFamily="34" charset="-120"/>
              </a:rPr>
              <a:t>新技術新工法新設備及新材料認可申請要點</a:t>
            </a:r>
          </a:p>
        </p:txBody>
      </p:sp>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59</a:t>
            </a:fld>
            <a:endPar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endParaRPr>
          </a:p>
        </p:txBody>
      </p:sp>
      <p:sp>
        <p:nvSpPr>
          <p:cNvPr id="6" name="Google Shape;226;p35">
            <a:extLst>
              <a:ext uri="{FF2B5EF4-FFF2-40B4-BE49-F238E27FC236}">
                <a16:creationId xmlns:a16="http://schemas.microsoft.com/office/drawing/2014/main" id="{B5FA98F8-3173-2DE3-BB92-E3CDF2764926}"/>
              </a:ext>
            </a:extLst>
          </p:cNvPr>
          <p:cNvSpPr txBox="1">
            <a:spLocks noGrp="1"/>
          </p:cNvSpPr>
          <p:nvPr>
            <p:ph type="title" idx="2"/>
          </p:nvPr>
        </p:nvSpPr>
        <p:spPr>
          <a:xfrm flipH="1">
            <a:off x="0" y="2355427"/>
            <a:ext cx="3858000" cy="2147145"/>
          </a:xfrm>
          <a:prstGeom prst="rect">
            <a:avLst/>
          </a:prstGeom>
        </p:spPr>
        <p:txBody>
          <a:bodyPr spcFirstLastPara="1" wrap="square" lIns="121900" tIns="121900" rIns="121900" bIns="121900" anchor="ctr" anchorCtr="0">
            <a:noAutofit/>
          </a:bodyPr>
          <a:lstStyle/>
          <a:p>
            <a:r>
              <a:rPr lang="en" dirty="0"/>
              <a:t>03</a:t>
            </a:r>
            <a:br>
              <a:rPr lang="en" dirty="0"/>
            </a:br>
            <a:r>
              <a:rPr lang="zh-TW" altLang="en-US" sz="3600" dirty="0"/>
              <a:t>有關後市場管理</a:t>
            </a:r>
            <a:endParaRPr dirty="0"/>
          </a:p>
        </p:txBody>
      </p:sp>
      <p:sp>
        <p:nvSpPr>
          <p:cNvPr id="7" name="文字方塊 6">
            <a:extLst>
              <a:ext uri="{FF2B5EF4-FFF2-40B4-BE49-F238E27FC236}">
                <a16:creationId xmlns:a16="http://schemas.microsoft.com/office/drawing/2014/main" id="{65FF20DA-8013-2F77-E3BA-67D6FAA31CAD}"/>
              </a:ext>
            </a:extLst>
          </p:cNvPr>
          <p:cNvSpPr txBox="1"/>
          <p:nvPr/>
        </p:nvSpPr>
        <p:spPr>
          <a:xfrm>
            <a:off x="4116113" y="1502720"/>
            <a:ext cx="7758580" cy="4401205"/>
          </a:xfrm>
          <a:prstGeom prst="rect">
            <a:avLst/>
          </a:prstGeom>
          <a:noFill/>
        </p:spPr>
        <p:txBody>
          <a:bodyPr wrap="square">
            <a:spAutoFit/>
          </a:bodyPr>
          <a:lstStyle>
            <a:defPPr>
              <a:defRPr lang="zh-TW"/>
            </a:defPPr>
            <a:lvl1pPr>
              <a:defRPr sz="2400" b="1" spc="3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第三點</a:t>
            </a:r>
            <a:r>
              <a:rPr kumimoji="0" lang="en-US" altLang="zh-TW"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增訂</a:t>
            </a:r>
            <a:r>
              <a:rPr kumimoji="0" lang="zh-TW" altLang="en-US" sz="2400" b="1"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第四項</a:t>
            </a:r>
            <a:r>
              <a:rPr kumimoji="0" lang="en-US" altLang="zh-TW"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加重追蹤查核力道</a:t>
            </a:r>
            <a:r>
              <a:rPr kumimoji="0" lang="en-US" altLang="zh-TW" sz="24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認可案件於原認可期間使用於建築物時，應依下列規定辦理</a:t>
            </a:r>
            <a:r>
              <a:rPr kumimoji="0" lang="zh-TW" altLang="zh-TW" sz="22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追蹤查核</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。但未使用於建築物者，不在此限：</a:t>
            </a:r>
          </a:p>
          <a:p>
            <a:pPr marL="717550" marR="0" lvl="0" indent="-717550" algn="l"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一、</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申請人應向評定專業機構辦理</a:t>
            </a:r>
            <a:r>
              <a:rPr kumimoji="0" lang="zh-TW" altLang="zh-TW" sz="2200" b="1"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申報查核</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p>
          <a:p>
            <a:pPr marL="717550" marR="0" lvl="0" indent="-717550" algn="l"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二、</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中央主管建築機關</a:t>
            </a:r>
            <a:r>
              <a:rPr kumimoji="0" lang="zh-TW" altLang="zh-TW" sz="2200" b="1"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公告之認可產品</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使用於</a:t>
            </a:r>
            <a:r>
              <a:rPr kumimoji="0" lang="zh-TW" altLang="zh-TW" sz="2200" b="1"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公告之特定規模</a:t>
            </a:r>
            <a:r>
              <a:rPr kumimoji="0" lang="zh-TW" altLang="en-US" sz="2200" b="1"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建築物</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時，應由申請人向評定專業機構</a:t>
            </a:r>
            <a:r>
              <a:rPr kumimoji="0" lang="zh-TW" altLang="zh-TW" sz="2200" b="1"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申請</a:t>
            </a:r>
            <a:r>
              <a:rPr kumimoji="0" lang="zh-TW" altLang="zh-TW" sz="2200" b="1" i="0" u="sng" strike="noStrike" kern="1200" cap="none" spc="30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現場</a:t>
            </a:r>
            <a:r>
              <a:rPr kumimoji="0" lang="zh-TW" altLang="zh-TW" sz="2200" b="1"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查核</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；原認可期間均未使用於公告之特定規模者，於申請認可延續時，應由評定專業機構擇一建築物辦理現場查核。</a:t>
            </a:r>
          </a:p>
          <a:p>
            <a:pPr marL="717550" marR="0" lvl="0" indent="-717550" algn="l"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三、</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中央主管建築機關公告之認可產品者，於申請非認可延續時，應由評定專業機構擇一建築物辦理現場查核。</a:t>
            </a:r>
            <a:endPar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0400973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5">
            <a:extLst>
              <a:ext uri="{FF2B5EF4-FFF2-40B4-BE49-F238E27FC236}">
                <a16:creationId xmlns:a16="http://schemas.microsoft.com/office/drawing/2014/main" id="{F9011A54-BF3C-72EB-199B-4E316F5EDF5E}"/>
              </a:ext>
            </a:extLst>
          </p:cNvPr>
          <p:cNvPicPr>
            <a:picLocks noChangeAspect="1"/>
          </p:cNvPicPr>
          <p:nvPr/>
        </p:nvPicPr>
        <p:blipFill>
          <a:blip r:embed="rId2"/>
          <a:stretch>
            <a:fillRect/>
          </a:stretch>
        </p:blipFill>
        <p:spPr>
          <a:xfrm>
            <a:off x="9594879" y="24298"/>
            <a:ext cx="2597121" cy="1432684"/>
          </a:xfrm>
          <a:prstGeom prst="rect">
            <a:avLst/>
          </a:prstGeom>
        </p:spPr>
      </p:pic>
      <p:sp>
        <p:nvSpPr>
          <p:cNvPr id="3" name="文字方塊 2">
            <a:extLst>
              <a:ext uri="{FF2B5EF4-FFF2-40B4-BE49-F238E27FC236}">
                <a16:creationId xmlns:a16="http://schemas.microsoft.com/office/drawing/2014/main" id="{A70DB584-E6B8-FA61-B115-5C4F0B8836E6}"/>
              </a:ext>
            </a:extLst>
          </p:cNvPr>
          <p:cNvSpPr txBox="1"/>
          <p:nvPr/>
        </p:nvSpPr>
        <p:spPr>
          <a:xfrm>
            <a:off x="693226" y="1630135"/>
            <a:ext cx="5607566" cy="4915833"/>
          </a:xfrm>
          <a:prstGeom prst="rect">
            <a:avLst/>
          </a:prstGeom>
          <a:solidFill>
            <a:schemeClr val="bg1">
              <a:lumMod val="85000"/>
            </a:schemeClr>
          </a:solidFill>
        </p:spPr>
        <p:txBody>
          <a:bodyPr wrap="square">
            <a:spAutoFit/>
          </a:bodyPr>
          <a:lstStyle>
            <a:defPPr>
              <a:defRPr lang="zh-TW"/>
            </a:defPPr>
            <a:lvl1pPr lvl="0" defTabSz="914309">
              <a:spcBef>
                <a:spcPts val="1200"/>
              </a:spcBef>
              <a:defRPr b="0" spc="200">
                <a:effectLst/>
                <a:latin typeface="微軟正黑體" panose="020B0604030504040204" pitchFamily="34" charset="-120"/>
                <a:ea typeface="微軟正黑體" panose="020B0604030504040204" pitchFamily="34" charset="-120"/>
              </a:defRPr>
            </a:lvl1pPr>
          </a:lstStyle>
          <a:p>
            <a:r>
              <a:rPr lang="zh-TW" altLang="en-US" sz="2000" b="1" dirty="0">
                <a:effectLst>
                  <a:outerShdw blurRad="38100" dist="38100" dir="2700000" algn="tl">
                    <a:srgbClr val="000000">
                      <a:alpha val="43137"/>
                    </a:srgbClr>
                  </a:outerShdw>
                </a:effectLst>
              </a:rPr>
              <a:t>一、</a:t>
            </a:r>
            <a:r>
              <a:rPr lang="zh-TW" altLang="en-US" sz="2000" b="1" dirty="0">
                <a:solidFill>
                  <a:srgbClr val="C00000"/>
                </a:solidFill>
                <a:effectLst>
                  <a:outerShdw blurRad="38100" dist="38100" dir="2700000" algn="tl">
                    <a:srgbClr val="000000">
                      <a:alpha val="43137"/>
                    </a:srgbClr>
                  </a:outerShdw>
                </a:effectLst>
              </a:rPr>
              <a:t>放寬</a:t>
            </a:r>
            <a:r>
              <a:rPr lang="zh-TW" altLang="zh-TW" sz="2000" b="1" dirty="0">
                <a:effectLst>
                  <a:outerShdw blurRad="38100" dist="38100" dir="2700000" algn="tl">
                    <a:srgbClr val="000000">
                      <a:alpha val="43137"/>
                    </a:srgbClr>
                  </a:outerShdw>
                </a:effectLst>
              </a:rPr>
              <a:t>增設昇降機</a:t>
            </a:r>
            <a:r>
              <a:rPr lang="zh-TW" altLang="zh-TW" sz="2000" b="1" dirty="0">
                <a:solidFill>
                  <a:srgbClr val="C00000"/>
                </a:solidFill>
                <a:effectLst>
                  <a:outerShdw blurRad="38100" dist="38100" dir="2700000" algn="tl">
                    <a:srgbClr val="000000">
                      <a:alpha val="43137"/>
                    </a:srgbClr>
                  </a:outerShdw>
                </a:effectLst>
              </a:rPr>
              <a:t>適用對象</a:t>
            </a:r>
            <a:endParaRPr lang="en-US" altLang="zh-TW" sz="2000" b="1" dirty="0">
              <a:solidFill>
                <a:srgbClr val="C00000"/>
              </a:solidFill>
              <a:effectLst>
                <a:outerShdw blurRad="38100" dist="38100" dir="2700000" algn="tl">
                  <a:srgbClr val="000000">
                    <a:alpha val="43137"/>
                  </a:srgbClr>
                </a:outerShdw>
              </a:effectLst>
            </a:endParaRPr>
          </a:p>
          <a:p>
            <a:pPr marL="342900" indent="-342900">
              <a:lnSpc>
                <a:spcPts val="2400"/>
              </a:lnSpc>
              <a:spcBef>
                <a:spcPts val="600"/>
              </a:spcBef>
              <a:buFont typeface="+mj-lt"/>
              <a:buAutoNum type="arabicPeriod"/>
            </a:pPr>
            <a:r>
              <a:rPr lang="zh-TW" altLang="zh-TW" dirty="0">
                <a:effectLst>
                  <a:outerShdw blurRad="38100" dist="38100" dir="2700000" algn="tl">
                    <a:srgbClr val="000000">
                      <a:alpha val="43137"/>
                    </a:srgbClr>
                  </a:outerShdw>
                </a:effectLst>
              </a:rPr>
              <a:t>放寬</a:t>
            </a:r>
            <a:r>
              <a:rPr lang="en-US" altLang="zh-TW" u="sng" dirty="0">
                <a:solidFill>
                  <a:srgbClr val="C00000"/>
                </a:solidFill>
                <a:effectLst>
                  <a:outerShdw blurRad="38100" dist="38100" dir="2700000" algn="tl">
                    <a:srgbClr val="000000">
                      <a:alpha val="43137"/>
                    </a:srgbClr>
                  </a:outerShdw>
                </a:effectLst>
              </a:rPr>
              <a:t>102</a:t>
            </a:r>
            <a:r>
              <a:rPr lang="zh-TW" altLang="zh-TW" u="sng" dirty="0">
                <a:solidFill>
                  <a:srgbClr val="C00000"/>
                </a:solidFill>
                <a:effectLst>
                  <a:outerShdw blurRad="38100" dist="38100" dir="2700000" algn="tl">
                    <a:srgbClr val="000000">
                      <a:alpha val="43137"/>
                    </a:srgbClr>
                  </a:outerShdw>
                </a:effectLst>
              </a:rPr>
              <a:t>年</a:t>
            </a:r>
            <a:r>
              <a:rPr lang="en-US" altLang="zh-TW" u="sng" dirty="0">
                <a:solidFill>
                  <a:srgbClr val="C00000"/>
                </a:solidFill>
                <a:effectLst>
                  <a:outerShdw blurRad="38100" dist="38100" dir="2700000" algn="tl">
                    <a:srgbClr val="000000">
                      <a:alpha val="43137"/>
                    </a:srgbClr>
                  </a:outerShdw>
                </a:effectLst>
              </a:rPr>
              <a:t>1</a:t>
            </a:r>
            <a:r>
              <a:rPr lang="zh-TW" altLang="zh-TW" u="sng" dirty="0">
                <a:solidFill>
                  <a:srgbClr val="C00000"/>
                </a:solidFill>
                <a:effectLst>
                  <a:outerShdw blurRad="38100" dist="38100" dir="2700000" algn="tl">
                    <a:srgbClr val="000000">
                      <a:alpha val="43137"/>
                    </a:srgbClr>
                  </a:outerShdw>
                </a:effectLst>
              </a:rPr>
              <a:t>月</a:t>
            </a:r>
            <a:r>
              <a:rPr lang="en-US" altLang="zh-TW" u="sng" dirty="0">
                <a:solidFill>
                  <a:srgbClr val="C00000"/>
                </a:solidFill>
                <a:effectLst>
                  <a:outerShdw blurRad="38100" dist="38100" dir="2700000" algn="tl">
                    <a:srgbClr val="000000">
                      <a:alpha val="43137"/>
                    </a:srgbClr>
                  </a:outerShdw>
                </a:effectLst>
              </a:rPr>
              <a:t>1</a:t>
            </a:r>
            <a:r>
              <a:rPr lang="zh-TW" altLang="zh-TW" u="sng" dirty="0">
                <a:solidFill>
                  <a:srgbClr val="C00000"/>
                </a:solidFill>
                <a:effectLst>
                  <a:outerShdw blurRad="38100" dist="38100" dir="2700000" algn="tl">
                    <a:srgbClr val="000000">
                      <a:alpha val="43137"/>
                    </a:srgbClr>
                  </a:outerShdw>
                </a:effectLst>
              </a:rPr>
              <a:t>日修正生效前</a:t>
            </a:r>
            <a:r>
              <a:rPr lang="zh-TW" altLang="zh-TW" dirty="0">
                <a:effectLst>
                  <a:outerShdw blurRad="38100" dist="38100" dir="2700000" algn="tl">
                    <a:srgbClr val="000000">
                      <a:alpha val="43137"/>
                    </a:srgbClr>
                  </a:outerShdw>
                </a:effectLst>
              </a:rPr>
              <a:t>申請建造執照，興建完成後領得使用執照之</a:t>
            </a:r>
            <a:r>
              <a:rPr lang="en-US" altLang="zh-TW" dirty="0">
                <a:effectLst>
                  <a:outerShdw blurRad="38100" dist="38100" dir="2700000" algn="tl">
                    <a:srgbClr val="000000">
                      <a:alpha val="43137"/>
                    </a:srgbClr>
                  </a:outerShdw>
                </a:effectLst>
              </a:rPr>
              <a:t>5</a:t>
            </a:r>
            <a:r>
              <a:rPr lang="zh-TW" altLang="zh-TW" dirty="0">
                <a:effectLst>
                  <a:outerShdw blurRad="38100" dist="38100" dir="2700000" algn="tl">
                    <a:srgbClr val="000000">
                      <a:alpha val="43137"/>
                    </a:srgbClr>
                  </a:outerShdw>
                </a:effectLst>
              </a:rPr>
              <a:t>層以下建築物</a:t>
            </a:r>
            <a:r>
              <a:rPr lang="zh-TW" altLang="en-US" dirty="0">
                <a:effectLst>
                  <a:outerShdw blurRad="38100" dist="38100" dir="2700000" algn="tl">
                    <a:srgbClr val="000000">
                      <a:alpha val="43137"/>
                    </a:srgbClr>
                  </a:outerShdw>
                </a:effectLst>
              </a:rPr>
              <a:t>∘</a:t>
            </a:r>
            <a:endParaRPr lang="en-US" altLang="zh-TW" dirty="0">
              <a:effectLst>
                <a:outerShdw blurRad="38100" dist="38100" dir="2700000" algn="tl">
                  <a:srgbClr val="000000">
                    <a:alpha val="43137"/>
                  </a:srgbClr>
                </a:outerShdw>
              </a:effectLst>
            </a:endParaRPr>
          </a:p>
          <a:p>
            <a:pPr marL="342900" indent="-342900">
              <a:lnSpc>
                <a:spcPts val="2400"/>
              </a:lnSpc>
              <a:spcBef>
                <a:spcPts val="0"/>
              </a:spcBef>
              <a:buFont typeface="+mj-lt"/>
              <a:buAutoNum type="arabicPeriod"/>
            </a:pPr>
            <a:r>
              <a:rPr lang="zh-TW" altLang="en-US" b="0" i="0" dirty="0">
                <a:solidFill>
                  <a:srgbClr val="333333"/>
                </a:solidFill>
                <a:effectLst>
                  <a:outerShdw blurRad="38100" dist="38100" dir="2700000" algn="tl">
                    <a:srgbClr val="000000">
                      <a:alpha val="43137"/>
                    </a:srgbClr>
                  </a:outerShdw>
                </a:effectLst>
                <a:latin typeface="Arial" panose="020B0604020202020204" pitchFamily="34" charset="0"/>
              </a:rPr>
              <a:t>放寬</a:t>
            </a:r>
            <a:r>
              <a:rPr lang="en-US" altLang="zh-TW" u="sng" dirty="0">
                <a:solidFill>
                  <a:srgbClr val="C00000"/>
                </a:solidFill>
                <a:effectLst>
                  <a:outerShdw blurRad="38100" dist="38100" dir="2700000" algn="tl">
                    <a:srgbClr val="000000">
                      <a:alpha val="43137"/>
                    </a:srgbClr>
                  </a:outerShdw>
                </a:effectLst>
              </a:rPr>
              <a:t>71</a:t>
            </a:r>
            <a:r>
              <a:rPr lang="zh-TW" altLang="en-US" u="sng" dirty="0">
                <a:solidFill>
                  <a:srgbClr val="C00000"/>
                </a:solidFill>
                <a:effectLst>
                  <a:outerShdw blurRad="38100" dist="38100" dir="2700000" algn="tl">
                    <a:srgbClr val="000000">
                      <a:alpha val="43137"/>
                    </a:srgbClr>
                  </a:outerShdw>
                </a:effectLst>
              </a:rPr>
              <a:t>年</a:t>
            </a:r>
            <a:r>
              <a:rPr lang="en-US" altLang="zh-TW" u="sng" dirty="0">
                <a:solidFill>
                  <a:srgbClr val="C00000"/>
                </a:solidFill>
                <a:effectLst>
                  <a:outerShdw blurRad="38100" dist="38100" dir="2700000" algn="tl">
                    <a:srgbClr val="000000">
                      <a:alpha val="43137"/>
                    </a:srgbClr>
                  </a:outerShdw>
                </a:effectLst>
              </a:rPr>
              <a:t>7</a:t>
            </a:r>
            <a:r>
              <a:rPr lang="zh-TW" altLang="en-US" u="sng" dirty="0">
                <a:solidFill>
                  <a:srgbClr val="C00000"/>
                </a:solidFill>
                <a:effectLst>
                  <a:outerShdw blurRad="38100" dist="38100" dir="2700000" algn="tl">
                    <a:srgbClr val="000000">
                      <a:alpha val="43137"/>
                    </a:srgbClr>
                  </a:outerShdw>
                </a:effectLst>
              </a:rPr>
              <a:t>月</a:t>
            </a:r>
            <a:r>
              <a:rPr lang="en-US" altLang="zh-TW" u="sng" dirty="0">
                <a:solidFill>
                  <a:srgbClr val="C00000"/>
                </a:solidFill>
                <a:effectLst>
                  <a:outerShdw blurRad="38100" dist="38100" dir="2700000" algn="tl">
                    <a:srgbClr val="000000">
                      <a:alpha val="43137"/>
                    </a:srgbClr>
                  </a:outerShdw>
                </a:effectLst>
              </a:rPr>
              <a:t>15</a:t>
            </a:r>
            <a:r>
              <a:rPr lang="zh-TW" altLang="en-US" u="sng" dirty="0">
                <a:solidFill>
                  <a:srgbClr val="C00000"/>
                </a:solidFill>
                <a:effectLst>
                  <a:outerShdw blurRad="38100" dist="38100" dir="2700000" algn="tl">
                    <a:srgbClr val="000000">
                      <a:alpha val="43137"/>
                    </a:srgbClr>
                  </a:outerShdw>
                </a:effectLst>
              </a:rPr>
              <a:t>日修正生效前</a:t>
            </a:r>
            <a:r>
              <a:rPr lang="zh-TW" altLang="en-US" b="0" i="0" dirty="0">
                <a:solidFill>
                  <a:srgbClr val="333333"/>
                </a:solidFill>
                <a:effectLst>
                  <a:outerShdw blurRad="38100" dist="38100" dir="2700000" algn="tl">
                    <a:srgbClr val="000000">
                      <a:alpha val="43137"/>
                    </a:srgbClr>
                  </a:outerShdw>
                </a:effectLst>
                <a:latin typeface="Arial" panose="020B0604020202020204" pitchFamily="34" charset="0"/>
              </a:rPr>
              <a:t>領得使用執照之六層以上且其總樓地板面積</a:t>
            </a:r>
            <a:r>
              <a:rPr lang="zh-TW" altLang="en-US" u="sng" dirty="0">
                <a:solidFill>
                  <a:srgbClr val="C00000"/>
                </a:solidFill>
                <a:effectLst>
                  <a:outerShdw blurRad="38100" dist="38100" dir="2700000" algn="tl">
                    <a:srgbClr val="000000">
                      <a:alpha val="43137"/>
                    </a:srgbClr>
                  </a:outerShdw>
                </a:effectLst>
              </a:rPr>
              <a:t>未達一千平方公尺</a:t>
            </a:r>
            <a:r>
              <a:rPr lang="zh-TW" altLang="en-US" b="0" i="0" dirty="0">
                <a:solidFill>
                  <a:srgbClr val="333333"/>
                </a:solidFill>
                <a:effectLst>
                  <a:outerShdw blurRad="38100" dist="38100" dir="2700000" algn="tl">
                    <a:srgbClr val="000000">
                      <a:alpha val="43137"/>
                    </a:srgbClr>
                  </a:outerShdw>
                </a:effectLst>
                <a:latin typeface="Arial" panose="020B0604020202020204" pitchFamily="34" charset="0"/>
              </a:rPr>
              <a:t>之建築物增設昇降機者，</a:t>
            </a:r>
            <a:r>
              <a:rPr lang="zh-TW" altLang="en-US" dirty="0">
                <a:solidFill>
                  <a:srgbClr val="333333"/>
                </a:solidFill>
                <a:effectLst>
                  <a:outerShdw blurRad="38100" dist="38100" dir="2700000" algn="tl">
                    <a:srgbClr val="000000">
                      <a:alpha val="43137"/>
                    </a:srgbClr>
                  </a:outerShdw>
                </a:effectLst>
                <a:latin typeface="Arial" panose="020B0604020202020204" pitchFamily="34" charset="0"/>
              </a:rPr>
              <a:t>亦得比照</a:t>
            </a:r>
            <a:r>
              <a:rPr lang="zh-TW" altLang="en-US" b="0" i="0" dirty="0">
                <a:solidFill>
                  <a:srgbClr val="333333"/>
                </a:solidFill>
                <a:effectLst>
                  <a:outerShdw blurRad="38100" dist="38100" dir="2700000" algn="tl">
                    <a:srgbClr val="000000">
                      <a:alpha val="43137"/>
                    </a:srgbClr>
                  </a:outerShdw>
                </a:effectLst>
                <a:latin typeface="Arial" panose="020B0604020202020204" pitchFamily="34" charset="0"/>
              </a:rPr>
              <a:t>辦理。</a:t>
            </a:r>
            <a:endParaRPr lang="en-US" altLang="zh-TW" b="0" i="0" dirty="0">
              <a:solidFill>
                <a:srgbClr val="333333"/>
              </a:solidFill>
              <a:effectLst>
                <a:outerShdw blurRad="38100" dist="38100" dir="2700000" algn="tl">
                  <a:srgbClr val="000000">
                    <a:alpha val="43137"/>
                  </a:srgbClr>
                </a:outerShdw>
              </a:effectLst>
              <a:latin typeface="Arial" panose="020B0604020202020204" pitchFamily="34" charset="0"/>
            </a:endParaRPr>
          </a:p>
          <a:p>
            <a:r>
              <a:rPr lang="zh-TW" altLang="en-US" sz="2000" b="1" dirty="0">
                <a:effectLst>
                  <a:outerShdw blurRad="38100" dist="38100" dir="2700000" algn="tl">
                    <a:srgbClr val="000000">
                      <a:alpha val="43137"/>
                    </a:srgbClr>
                  </a:outerShdw>
                </a:effectLst>
              </a:rPr>
              <a:t>二、</a:t>
            </a:r>
            <a:r>
              <a:rPr lang="zh-TW" altLang="zh-TW" sz="2000" b="1" dirty="0">
                <a:solidFill>
                  <a:srgbClr val="C00000"/>
                </a:solidFill>
                <a:effectLst>
                  <a:outerShdw blurRad="38100" dist="38100" dir="2700000" algn="tl">
                    <a:srgbClr val="000000">
                      <a:alpha val="43137"/>
                    </a:srgbClr>
                  </a:outerShdw>
                </a:effectLst>
              </a:rPr>
              <a:t>避難層出入口寬度</a:t>
            </a:r>
            <a:r>
              <a:rPr lang="zh-TW" altLang="zh-TW" sz="2000" b="1" dirty="0">
                <a:effectLst>
                  <a:outerShdw blurRad="38100" dist="38100" dir="2700000" algn="tl">
                    <a:srgbClr val="000000">
                      <a:alpha val="43137"/>
                    </a:srgbClr>
                  </a:outerShdw>
                </a:effectLst>
              </a:rPr>
              <a:t>有條件放寬到</a:t>
            </a:r>
            <a:r>
              <a:rPr lang="en-US" altLang="zh-TW" sz="2000" b="1" dirty="0">
                <a:solidFill>
                  <a:srgbClr val="C00000"/>
                </a:solidFill>
                <a:effectLst>
                  <a:outerShdw blurRad="38100" dist="38100" dir="2700000" algn="tl">
                    <a:srgbClr val="000000">
                      <a:alpha val="43137"/>
                    </a:srgbClr>
                  </a:outerShdw>
                </a:effectLst>
              </a:rPr>
              <a:t>75</a:t>
            </a:r>
            <a:r>
              <a:rPr lang="zh-TW" altLang="zh-TW" sz="2000" b="1" dirty="0">
                <a:solidFill>
                  <a:srgbClr val="C00000"/>
                </a:solidFill>
                <a:effectLst>
                  <a:outerShdw blurRad="38100" dist="38100" dir="2700000" algn="tl">
                    <a:srgbClr val="000000">
                      <a:alpha val="43137"/>
                    </a:srgbClr>
                  </a:outerShdw>
                </a:effectLst>
              </a:rPr>
              <a:t>公分</a:t>
            </a:r>
            <a:endParaRPr lang="en-US" altLang="zh-TW" sz="2000" b="1" dirty="0">
              <a:solidFill>
                <a:srgbClr val="C00000"/>
              </a:solidFill>
              <a:effectLst>
                <a:outerShdw blurRad="38100" dist="38100" dir="2700000" algn="tl">
                  <a:srgbClr val="000000">
                    <a:alpha val="43137"/>
                  </a:srgbClr>
                </a:outerShdw>
              </a:effectLst>
            </a:endParaRPr>
          </a:p>
          <a:p>
            <a:pPr marL="342900" indent="-342900">
              <a:lnSpc>
                <a:spcPts val="2400"/>
              </a:lnSpc>
              <a:spcBef>
                <a:spcPts val="0"/>
              </a:spcBef>
              <a:buFont typeface="+mj-lt"/>
              <a:buAutoNum type="arabicPeriod"/>
            </a:pPr>
            <a:r>
              <a:rPr lang="en-US" altLang="zh-TW" dirty="0">
                <a:solidFill>
                  <a:srgbClr val="C00000"/>
                </a:solidFill>
                <a:effectLst>
                  <a:outerShdw blurRad="38100" dist="38100" dir="2700000" algn="tl">
                    <a:srgbClr val="000000">
                      <a:alpha val="43137"/>
                    </a:srgbClr>
                  </a:outerShdw>
                </a:effectLst>
                <a:latin typeface="Arial" panose="020B0604020202020204" pitchFamily="34" charset="0"/>
              </a:rPr>
              <a:t>(</a:t>
            </a:r>
            <a:r>
              <a:rPr lang="zh-TW" altLang="en-US" dirty="0">
                <a:solidFill>
                  <a:srgbClr val="C00000"/>
                </a:solidFill>
                <a:effectLst>
                  <a:outerShdw blurRad="38100" dist="38100" dir="2700000" algn="tl">
                    <a:srgbClr val="000000">
                      <a:alpha val="43137"/>
                    </a:srgbClr>
                  </a:outerShdw>
                </a:effectLst>
                <a:latin typeface="Arial" panose="020B0604020202020204" pitchFamily="34" charset="0"/>
              </a:rPr>
              <a:t>必要</a:t>
            </a:r>
            <a:r>
              <a:rPr lang="en-US" altLang="zh-TW" dirty="0">
                <a:solidFill>
                  <a:srgbClr val="C00000"/>
                </a:solidFill>
                <a:effectLst>
                  <a:outerShdw blurRad="38100" dist="38100" dir="2700000" algn="tl">
                    <a:srgbClr val="000000">
                      <a:alpha val="43137"/>
                    </a:srgbClr>
                  </a:outerShdw>
                </a:effectLst>
                <a:latin typeface="Arial" panose="020B0604020202020204" pitchFamily="34" charset="0"/>
              </a:rPr>
              <a:t>)</a:t>
            </a:r>
            <a:r>
              <a:rPr lang="zh-TW" altLang="en-US" dirty="0">
                <a:solidFill>
                  <a:srgbClr val="C00000"/>
                </a:solidFill>
                <a:effectLst>
                  <a:outerShdw blurRad="38100" dist="38100" dir="2700000" algn="tl">
                    <a:srgbClr val="000000">
                      <a:alpha val="43137"/>
                    </a:srgbClr>
                  </a:outerShdw>
                </a:effectLst>
                <a:latin typeface="Arial" panose="020B0604020202020204" pitchFamily="34" charset="0"/>
              </a:rPr>
              <a:t>住宅用途</a:t>
            </a:r>
            <a:r>
              <a:rPr lang="zh-TW" altLang="en-US" dirty="0">
                <a:solidFill>
                  <a:srgbClr val="C00000"/>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a:t>
            </a:r>
            <a:r>
              <a:rPr lang="zh-TW" altLang="en-US" dirty="0">
                <a:solidFill>
                  <a:srgbClr val="C00000"/>
                </a:solidFill>
                <a:effectLst>
                  <a:outerShdw blurRad="38100" dist="38100" dir="2700000" algn="tl">
                    <a:srgbClr val="000000">
                      <a:alpha val="43137"/>
                    </a:srgbClr>
                  </a:outerShdw>
                </a:effectLst>
                <a:latin typeface="Arial" panose="020B0604020202020204" pitchFamily="34" charset="0"/>
              </a:rPr>
              <a:t>樓梯間設有緊急照明設備及警報器</a:t>
            </a:r>
            <a:r>
              <a:rPr lang="zh-TW" altLang="en-US" dirty="0">
                <a:solidFill>
                  <a:srgbClr val="C00000"/>
                </a:solidFill>
                <a:effectLst>
                  <a:outerShdw blurRad="38100" dist="38100" dir="2700000" algn="tl">
                    <a:srgbClr val="000000">
                      <a:alpha val="43137"/>
                    </a:srgbClr>
                  </a:outerShdw>
                </a:effectLst>
              </a:rPr>
              <a:t>∘</a:t>
            </a:r>
            <a:endParaRPr lang="en-US" altLang="zh-TW" dirty="0">
              <a:solidFill>
                <a:srgbClr val="C00000"/>
              </a:solidFill>
              <a:effectLst>
                <a:outerShdw blurRad="38100" dist="38100" dir="2700000" algn="tl">
                  <a:srgbClr val="000000">
                    <a:alpha val="43137"/>
                  </a:srgbClr>
                </a:outerShdw>
              </a:effectLst>
            </a:endParaRPr>
          </a:p>
          <a:p>
            <a:pPr marL="342900" indent="-342900">
              <a:lnSpc>
                <a:spcPts val="2400"/>
              </a:lnSpc>
              <a:spcBef>
                <a:spcPts val="0"/>
              </a:spcBef>
              <a:buFont typeface="+mj-lt"/>
              <a:buAutoNum type="arabicPeriod"/>
            </a:pPr>
            <a:r>
              <a:rPr lang="zh-TW" altLang="en-US" dirty="0">
                <a:solidFill>
                  <a:srgbClr val="C00000"/>
                </a:solidFill>
                <a:effectLst>
                  <a:outerShdw blurRad="38100" dist="38100" dir="2700000" algn="tl">
                    <a:srgbClr val="000000">
                      <a:alpha val="43137"/>
                    </a:srgbClr>
                  </a:outerShdw>
                </a:effectLst>
              </a:rPr>
              <a:t>且符合下列之一</a:t>
            </a:r>
            <a:endParaRPr lang="en-US" altLang="zh-TW" dirty="0">
              <a:solidFill>
                <a:srgbClr val="C00000"/>
              </a:solidFill>
              <a:effectLst>
                <a:outerShdw blurRad="38100" dist="38100" dir="2700000" algn="tl">
                  <a:srgbClr val="000000">
                    <a:alpha val="43137"/>
                  </a:srgbClr>
                </a:outerShdw>
              </a:effectLst>
            </a:endParaRPr>
          </a:p>
          <a:p>
            <a:pPr marL="342900" indent="15875">
              <a:lnSpc>
                <a:spcPts val="2400"/>
              </a:lnSpc>
              <a:spcBef>
                <a:spcPts val="0"/>
              </a:spcBef>
              <a:buFont typeface="+mj-lt"/>
              <a:buAutoNum type="arabicParenR"/>
            </a:pPr>
            <a:r>
              <a:rPr lang="zh-TW" altLang="en-US" dirty="0">
                <a:solidFill>
                  <a:srgbClr val="C00000"/>
                </a:solidFill>
                <a:effectLst>
                  <a:outerShdw blurRad="38100" dist="38100" dir="2700000" algn="tl">
                    <a:srgbClr val="000000">
                      <a:alpha val="43137"/>
                    </a:srgbClr>
                  </a:outerShdw>
                </a:effectLst>
              </a:rPr>
              <a:t>已設置安全梯。</a:t>
            </a:r>
            <a:endParaRPr lang="en-US" altLang="zh-TW" dirty="0">
              <a:solidFill>
                <a:srgbClr val="C00000"/>
              </a:solidFill>
              <a:effectLst>
                <a:outerShdw blurRad="38100" dist="38100" dir="2700000" algn="tl">
                  <a:srgbClr val="000000">
                    <a:alpha val="43137"/>
                  </a:srgbClr>
                </a:outerShdw>
              </a:effectLst>
            </a:endParaRPr>
          </a:p>
          <a:p>
            <a:pPr marL="342900" indent="15875">
              <a:lnSpc>
                <a:spcPts val="2400"/>
              </a:lnSpc>
              <a:spcBef>
                <a:spcPts val="0"/>
              </a:spcBef>
              <a:buFont typeface="+mj-lt"/>
              <a:buAutoNum type="arabicParenR"/>
            </a:pPr>
            <a:r>
              <a:rPr lang="zh-TW" altLang="en-US" dirty="0">
                <a:solidFill>
                  <a:srgbClr val="C00000"/>
                </a:solidFill>
                <a:effectLst>
                  <a:outerShdw blurRad="38100" dist="38100" dir="2700000" algn="tl">
                    <a:srgbClr val="000000">
                      <a:alpha val="43137"/>
                    </a:srgbClr>
                  </a:outerShdw>
                </a:effectLst>
              </a:rPr>
              <a:t>地面層以上每層居室面積小於</a:t>
            </a:r>
            <a:r>
              <a:rPr lang="en-US" altLang="zh-TW" dirty="0">
                <a:solidFill>
                  <a:srgbClr val="C00000"/>
                </a:solidFill>
                <a:effectLst>
                  <a:outerShdw blurRad="38100" dist="38100" dir="2700000" algn="tl">
                    <a:srgbClr val="000000">
                      <a:alpha val="43137"/>
                    </a:srgbClr>
                  </a:outerShdw>
                </a:effectLst>
              </a:rPr>
              <a:t>200</a:t>
            </a:r>
            <a:r>
              <a:rPr lang="zh-TW" altLang="en-US" dirty="0">
                <a:solidFill>
                  <a:srgbClr val="C00000"/>
                </a:solidFill>
                <a:effectLst>
                  <a:outerShdw blurRad="38100" dist="38100" dir="2700000" algn="tl">
                    <a:srgbClr val="000000">
                      <a:alpha val="43137"/>
                    </a:srgbClr>
                  </a:outerShdw>
                </a:effectLst>
              </a:rPr>
              <a:t>平方公尺。</a:t>
            </a:r>
            <a:endParaRPr lang="en-US" altLang="zh-TW" dirty="0">
              <a:solidFill>
                <a:srgbClr val="C00000"/>
              </a:solidFill>
              <a:effectLst>
                <a:outerShdw blurRad="38100" dist="38100" dir="2700000" algn="tl">
                  <a:srgbClr val="000000">
                    <a:alpha val="43137"/>
                  </a:srgbClr>
                </a:outerShdw>
              </a:effectLst>
            </a:endParaRPr>
          </a:p>
          <a:p>
            <a:pPr marL="631825" indent="-273050">
              <a:lnSpc>
                <a:spcPts val="2400"/>
              </a:lnSpc>
              <a:spcBef>
                <a:spcPts val="0"/>
              </a:spcBef>
              <a:buFont typeface="+mj-lt"/>
              <a:buAutoNum type="arabicParenR"/>
            </a:pPr>
            <a:r>
              <a:rPr lang="zh-TW" altLang="en-US" dirty="0">
                <a:solidFill>
                  <a:srgbClr val="C00000"/>
                </a:solidFill>
                <a:effectLst>
                  <a:outerShdw blurRad="38100" dist="38100" dir="2700000" algn="tl">
                    <a:srgbClr val="000000">
                      <a:alpha val="43137"/>
                    </a:srgbClr>
                  </a:outerShdw>
                </a:effectLst>
              </a:rPr>
              <a:t>樓梯間</a:t>
            </a:r>
            <a:r>
              <a:rPr lang="en-US" altLang="zh-TW" dirty="0">
                <a:solidFill>
                  <a:srgbClr val="C00000"/>
                </a:solidFill>
                <a:effectLst>
                  <a:outerShdw blurRad="38100" dist="38100" dir="2700000" algn="tl">
                    <a:srgbClr val="000000">
                      <a:alpha val="43137"/>
                    </a:srgbClr>
                  </a:outerShdw>
                </a:effectLst>
              </a:rPr>
              <a:t>:</a:t>
            </a:r>
            <a:r>
              <a:rPr lang="zh-TW" altLang="en-US" dirty="0">
                <a:solidFill>
                  <a:srgbClr val="C00000"/>
                </a:solidFill>
                <a:effectLst>
                  <a:outerShdw blurRad="38100" dist="38100" dir="2700000" algn="tl">
                    <a:srgbClr val="000000">
                      <a:alpha val="43137"/>
                    </a:srgbClr>
                  </a:outerShdw>
                </a:effectLst>
              </a:rPr>
              <a:t>一小時以上防火時效牆，一小時以上防火時效及半小時以上阻熱性且具有遮煙性能之防火門窗。</a:t>
            </a:r>
            <a:endParaRPr lang="en-US" altLang="zh-TW" dirty="0">
              <a:solidFill>
                <a:srgbClr val="C00000"/>
              </a:solidFill>
              <a:effectLst>
                <a:outerShdw blurRad="38100" dist="38100" dir="2700000" algn="tl">
                  <a:srgbClr val="000000">
                    <a:alpha val="43137"/>
                  </a:srgbClr>
                </a:outerShdw>
              </a:effectLst>
            </a:endParaRPr>
          </a:p>
        </p:txBody>
      </p:sp>
      <p:pic>
        <p:nvPicPr>
          <p:cNvPr id="5" name="Picture 21" descr="thCAOGKV7T">
            <a:extLst>
              <a:ext uri="{FF2B5EF4-FFF2-40B4-BE49-F238E27FC236}">
                <a16:creationId xmlns:a16="http://schemas.microsoft.com/office/drawing/2014/main" id="{D8784C05-1E79-4FB3-85CB-29B9F38E7EEC}"/>
              </a:ext>
            </a:extLst>
          </p:cNvPr>
          <p:cNvPicPr>
            <a:picLocks noChangeAspect="1" noChangeArrowheads="1"/>
          </p:cNvPicPr>
          <p:nvPr/>
        </p:nvPicPr>
        <p:blipFill>
          <a:blip r:embed="rId3" cstate="print"/>
          <a:srcRect b="6203"/>
          <a:stretch>
            <a:fillRect/>
          </a:stretch>
        </p:blipFill>
        <p:spPr bwMode="auto">
          <a:xfrm>
            <a:off x="6545765" y="3973715"/>
            <a:ext cx="2517368" cy="2572253"/>
          </a:xfrm>
          <a:prstGeom prst="rect">
            <a:avLst/>
          </a:prstGeom>
          <a:noFill/>
        </p:spPr>
      </p:pic>
      <p:pic>
        <p:nvPicPr>
          <p:cNvPr id="6" name="Picture 22" descr="thCA7NKWL1">
            <a:extLst>
              <a:ext uri="{FF2B5EF4-FFF2-40B4-BE49-F238E27FC236}">
                <a16:creationId xmlns:a16="http://schemas.microsoft.com/office/drawing/2014/main" id="{E4688280-1B86-6563-76E1-4467996DC320}"/>
              </a:ext>
            </a:extLst>
          </p:cNvPr>
          <p:cNvPicPr>
            <a:picLocks noChangeAspect="1" noChangeArrowheads="1"/>
          </p:cNvPicPr>
          <p:nvPr/>
        </p:nvPicPr>
        <p:blipFill>
          <a:blip r:embed="rId4" cstate="print"/>
          <a:srcRect b="6203"/>
          <a:stretch>
            <a:fillRect/>
          </a:stretch>
        </p:blipFill>
        <p:spPr bwMode="auto">
          <a:xfrm>
            <a:off x="9308106" y="1388698"/>
            <a:ext cx="2517368" cy="2403599"/>
          </a:xfrm>
          <a:prstGeom prst="rect">
            <a:avLst/>
          </a:prstGeom>
          <a:noFill/>
        </p:spPr>
      </p:pic>
      <p:pic>
        <p:nvPicPr>
          <p:cNvPr id="9" name="Picture 23" descr="thCASW7B6W">
            <a:extLst>
              <a:ext uri="{FF2B5EF4-FFF2-40B4-BE49-F238E27FC236}">
                <a16:creationId xmlns:a16="http://schemas.microsoft.com/office/drawing/2014/main" id="{6E689E64-3B1A-153F-A268-31E7340CF609}"/>
              </a:ext>
            </a:extLst>
          </p:cNvPr>
          <p:cNvPicPr>
            <a:picLocks noChangeAspect="1" noChangeArrowheads="1"/>
          </p:cNvPicPr>
          <p:nvPr/>
        </p:nvPicPr>
        <p:blipFill>
          <a:blip r:embed="rId5" cstate="print"/>
          <a:srcRect r="5438" b="6139"/>
          <a:stretch>
            <a:fillRect/>
          </a:stretch>
        </p:blipFill>
        <p:spPr bwMode="auto">
          <a:xfrm>
            <a:off x="6555563" y="1418926"/>
            <a:ext cx="2517368" cy="2373371"/>
          </a:xfrm>
          <a:prstGeom prst="rect">
            <a:avLst/>
          </a:prstGeom>
          <a:noFill/>
        </p:spPr>
      </p:pic>
      <p:pic>
        <p:nvPicPr>
          <p:cNvPr id="10" name="Picture 24" descr="電梯施工立面3">
            <a:extLst>
              <a:ext uri="{FF2B5EF4-FFF2-40B4-BE49-F238E27FC236}">
                <a16:creationId xmlns:a16="http://schemas.microsoft.com/office/drawing/2014/main" id="{F35F1618-6FE9-B837-ED0F-CC0E52D1E494}"/>
              </a:ext>
            </a:extLst>
          </p:cNvPr>
          <p:cNvPicPr>
            <a:picLocks noChangeAspect="1" noChangeArrowheads="1"/>
          </p:cNvPicPr>
          <p:nvPr/>
        </p:nvPicPr>
        <p:blipFill>
          <a:blip r:embed="rId6" cstate="print"/>
          <a:srcRect t="214" b="3194"/>
          <a:stretch>
            <a:fillRect/>
          </a:stretch>
        </p:blipFill>
        <p:spPr bwMode="auto">
          <a:xfrm>
            <a:off x="9308106" y="3967564"/>
            <a:ext cx="2374743" cy="2578404"/>
          </a:xfrm>
          <a:prstGeom prst="rect">
            <a:avLst/>
          </a:prstGeom>
          <a:noFill/>
        </p:spPr>
      </p:pic>
      <p:cxnSp>
        <p:nvCxnSpPr>
          <p:cNvPr id="2" name="直線接點 1">
            <a:extLst>
              <a:ext uri="{FF2B5EF4-FFF2-40B4-BE49-F238E27FC236}">
                <a16:creationId xmlns:a16="http://schemas.microsoft.com/office/drawing/2014/main" id="{2F1B601E-FC9C-BCCB-C65A-57C2F929AF8F}"/>
              </a:ext>
            </a:extLst>
          </p:cNvPr>
          <p:cNvCxnSpPr>
            <a:cxnSpLocks/>
          </p:cNvCxnSpPr>
          <p:nvPr/>
        </p:nvCxnSpPr>
        <p:spPr>
          <a:xfrm flipV="1">
            <a:off x="0" y="1237507"/>
            <a:ext cx="10912547" cy="1"/>
          </a:xfrm>
          <a:prstGeom prst="line">
            <a:avLst/>
          </a:prstGeom>
          <a:ln w="15875"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cxnSp>
        <p:nvCxnSpPr>
          <p:cNvPr id="4" name="直線接點 3">
            <a:extLst>
              <a:ext uri="{FF2B5EF4-FFF2-40B4-BE49-F238E27FC236}">
                <a16:creationId xmlns:a16="http://schemas.microsoft.com/office/drawing/2014/main" id="{00DB576C-AFD7-E3C8-F99C-FDF0921876E5}"/>
              </a:ext>
            </a:extLst>
          </p:cNvPr>
          <p:cNvCxnSpPr>
            <a:cxnSpLocks/>
          </p:cNvCxnSpPr>
          <p:nvPr/>
        </p:nvCxnSpPr>
        <p:spPr>
          <a:xfrm>
            <a:off x="550481" y="0"/>
            <a:ext cx="0" cy="1225660"/>
          </a:xfrm>
          <a:prstGeom prst="line">
            <a:avLst/>
          </a:prstGeom>
          <a:ln w="273050">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DCA6AF1F-9960-C639-B8E1-DB3609D383EA}"/>
              </a:ext>
            </a:extLst>
          </p:cNvPr>
          <p:cNvSpPr/>
          <p:nvPr/>
        </p:nvSpPr>
        <p:spPr>
          <a:xfrm>
            <a:off x="693226" y="496983"/>
            <a:ext cx="5681363" cy="740524"/>
          </a:xfrm>
          <a:prstGeom prst="rect">
            <a:avLst/>
          </a:prstGeom>
        </p:spPr>
        <p:txBody>
          <a:bodyPr wrap="none">
            <a:spAutoFit/>
          </a:bodyPr>
          <a:lstStyle/>
          <a:p>
            <a:pPr marL="174625" lvl="0" indent="-174625">
              <a:lnSpc>
                <a:spcPct val="150000"/>
              </a:lnSpc>
              <a:spcBef>
                <a:spcPct val="0"/>
              </a:spcBef>
              <a:defRPr/>
            </a:pPr>
            <a:r>
              <a:rPr kumimoji="1" lang="zh-TW" altLang="en-US" sz="3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修正</a:t>
            </a:r>
            <a:r>
              <a:rPr kumimoji="1" lang="en-US" altLang="zh-TW" sz="24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1" lang="zh-TW" altLang="en-US" sz="28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有關老屋增設昇降機規定 </a:t>
            </a:r>
            <a:r>
              <a:rPr kumimoji="1" lang="en-US" altLang="zh-TW" sz="28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55</a:t>
            </a:r>
            <a:endParaRPr kumimoji="1" lang="en-US" altLang="zh-TW" sz="20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文字方塊 7">
            <a:extLst>
              <a:ext uri="{FF2B5EF4-FFF2-40B4-BE49-F238E27FC236}">
                <a16:creationId xmlns:a16="http://schemas.microsoft.com/office/drawing/2014/main" id="{94B549BC-BA8B-0F58-8677-3F4D28705DC3}"/>
              </a:ext>
            </a:extLst>
          </p:cNvPr>
          <p:cNvSpPr txBox="1"/>
          <p:nvPr/>
        </p:nvSpPr>
        <p:spPr>
          <a:xfrm>
            <a:off x="-4200" y="221844"/>
            <a:ext cx="623889" cy="1015663"/>
          </a:xfrm>
          <a:prstGeom prst="rect">
            <a:avLst/>
          </a:prstGeom>
          <a:noFill/>
        </p:spPr>
        <p:txBody>
          <a:bodyPr wrap="none" rtlCol="0">
            <a:spAutoFit/>
          </a:bodyPr>
          <a:lstStyle/>
          <a:p>
            <a:r>
              <a:rPr lang="en-US" altLang="zh-TW" sz="6000" b="1" i="1" dirty="0">
                <a:solidFill>
                  <a:schemeClr val="accent6"/>
                </a:solidFill>
                <a:effectLst>
                  <a:outerShdw blurRad="38100" dist="38100" dir="2700000" algn="tl">
                    <a:srgbClr val="000000">
                      <a:alpha val="43137"/>
                    </a:srgbClr>
                  </a:outerShdw>
                </a:effectLst>
                <a:latin typeface="AR BONNIE" panose="02000000000000000000" pitchFamily="2" charset="0"/>
              </a:rPr>
              <a:t>3</a:t>
            </a:r>
            <a:endParaRPr lang="zh-TW" altLang="en-US" sz="6000" b="1" i="1" dirty="0">
              <a:solidFill>
                <a:schemeClr val="accent6"/>
              </a:solidFill>
              <a:effectLst>
                <a:outerShdw blurRad="38100" dist="38100" dir="2700000" algn="tl">
                  <a:srgbClr val="000000">
                    <a:alpha val="43137"/>
                  </a:srgbClr>
                </a:outerShdw>
              </a:effectLst>
              <a:latin typeface="AR BONNIE" panose="02000000000000000000" pitchFamily="2" charset="0"/>
            </a:endParaRPr>
          </a:p>
        </p:txBody>
      </p:sp>
      <p:sp>
        <p:nvSpPr>
          <p:cNvPr id="12" name="日期版面配置區 11">
            <a:extLst>
              <a:ext uri="{FF2B5EF4-FFF2-40B4-BE49-F238E27FC236}">
                <a16:creationId xmlns:a16="http://schemas.microsoft.com/office/drawing/2014/main" id="{5B4CD4D7-4199-F0D6-ABDB-A393D6970BF9}"/>
              </a:ext>
            </a:extLst>
          </p:cNvPr>
          <p:cNvSpPr>
            <a:spLocks noGrp="1"/>
          </p:cNvSpPr>
          <p:nvPr>
            <p:ph type="dt" sz="half" idx="10"/>
          </p:nvPr>
        </p:nvSpPr>
        <p:spPr/>
        <p:txBody>
          <a:bodyPr/>
          <a:lstStyle/>
          <a:p>
            <a:fld id="{F4A9209A-31DD-4827-8449-A811F21643C8}" type="datetime1">
              <a:rPr lang="zh-TW" altLang="en-US" smtClean="0"/>
              <a:t>2022/11/30</a:t>
            </a:fld>
            <a:endParaRPr lang="zh-TW" altLang="en-US"/>
          </a:p>
        </p:txBody>
      </p:sp>
      <p:sp>
        <p:nvSpPr>
          <p:cNvPr id="13" name="投影片編號版面配置區 12">
            <a:extLst>
              <a:ext uri="{FF2B5EF4-FFF2-40B4-BE49-F238E27FC236}">
                <a16:creationId xmlns:a16="http://schemas.microsoft.com/office/drawing/2014/main" id="{F9E41363-257F-7515-ADCE-9463DA6D77B0}"/>
              </a:ext>
            </a:extLst>
          </p:cNvPr>
          <p:cNvSpPr>
            <a:spLocks noGrp="1"/>
          </p:cNvSpPr>
          <p:nvPr>
            <p:ph type="sldNum" sz="quarter" idx="12"/>
          </p:nvPr>
        </p:nvSpPr>
        <p:spPr/>
        <p:txBody>
          <a:bodyPr/>
          <a:lstStyle/>
          <a:p>
            <a:fld id="{D122B0B9-7B5A-4E7C-B90D-A0EA07B70D84}" type="slidenum">
              <a:rPr lang="zh-TW" altLang="en-US" smtClean="0"/>
              <a:pPr/>
              <a:t>6</a:t>
            </a:fld>
            <a:endParaRPr lang="zh-TW" altLang="en-US"/>
          </a:p>
        </p:txBody>
      </p:sp>
      <p:sp>
        <p:nvSpPr>
          <p:cNvPr id="14" name="文字方塊 13">
            <a:extLst>
              <a:ext uri="{FF2B5EF4-FFF2-40B4-BE49-F238E27FC236}">
                <a16:creationId xmlns:a16="http://schemas.microsoft.com/office/drawing/2014/main" id="{D3689400-B2CE-4B2B-1281-D2730EA68413}"/>
              </a:ext>
            </a:extLst>
          </p:cNvPr>
          <p:cNvSpPr txBox="1"/>
          <p:nvPr/>
        </p:nvSpPr>
        <p:spPr>
          <a:xfrm>
            <a:off x="737231" y="204918"/>
            <a:ext cx="2431907" cy="461665"/>
          </a:xfrm>
          <a:prstGeom prst="rect">
            <a:avLst/>
          </a:prstGeom>
          <a:solidFill>
            <a:srgbClr val="C00000">
              <a:alpha val="30196"/>
            </a:srgbClr>
          </a:solidFill>
          <a:ln w="12700">
            <a:noFill/>
          </a:ln>
        </p:spPr>
        <p:txBody>
          <a:bodyPr wrap="square">
            <a:spAutoFit/>
          </a:bodyPr>
          <a:lstStyle/>
          <a:p>
            <a:pPr marL="174625" marR="0" lvl="0" indent="-174625" algn="ctr" defTabSz="914400" rtl="0" eaLnBrk="1" fontAlgn="auto" latinLnBrk="0" hangingPunct="1">
              <a:lnSpc>
                <a:spcPct val="100000"/>
              </a:lnSpc>
              <a:spcBef>
                <a:spcPts val="600"/>
              </a:spcBef>
              <a:spcAft>
                <a:spcPts val="0"/>
              </a:spcAft>
              <a:buClrTx/>
              <a:buSzTx/>
              <a:buFontTx/>
              <a:buNone/>
              <a:tabLst/>
              <a:defRPr/>
            </a:pPr>
            <a:r>
              <a:rPr kumimoji="1" lang="en-US" altLang="zh-TW"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100.2.25</a:t>
            </a:r>
            <a:r>
              <a:rPr kumimoji="1" lang="zh-TW" altLang="en-US"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修正</a:t>
            </a:r>
            <a:endParaRPr kumimoji="1" lang="en-US" altLang="zh-TW"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5" name="文字方塊 14">
            <a:extLst>
              <a:ext uri="{FF2B5EF4-FFF2-40B4-BE49-F238E27FC236}">
                <a16:creationId xmlns:a16="http://schemas.microsoft.com/office/drawing/2014/main" id="{2BEFA37E-F76F-B413-56E5-49072A1B6683}"/>
              </a:ext>
            </a:extLst>
          </p:cNvPr>
          <p:cNvSpPr txBox="1"/>
          <p:nvPr/>
        </p:nvSpPr>
        <p:spPr>
          <a:xfrm>
            <a:off x="3322123" y="204918"/>
            <a:ext cx="2431907" cy="461665"/>
          </a:xfrm>
          <a:prstGeom prst="rect">
            <a:avLst/>
          </a:prstGeom>
          <a:solidFill>
            <a:srgbClr val="C00000">
              <a:alpha val="30196"/>
            </a:srgbClr>
          </a:solidFill>
          <a:ln w="12700">
            <a:noFill/>
          </a:ln>
        </p:spPr>
        <p:txBody>
          <a:bodyPr wrap="square">
            <a:spAutoFit/>
          </a:bodyPr>
          <a:lstStyle/>
          <a:p>
            <a:pPr marL="174625" marR="0" lvl="0" indent="-174625" algn="ctr" defTabSz="914400" rtl="0" eaLnBrk="1" fontAlgn="auto" latinLnBrk="0" hangingPunct="1">
              <a:lnSpc>
                <a:spcPct val="100000"/>
              </a:lnSpc>
              <a:spcBef>
                <a:spcPts val="600"/>
              </a:spcBef>
              <a:spcAft>
                <a:spcPts val="0"/>
              </a:spcAft>
              <a:buClrTx/>
              <a:buSzTx/>
              <a:buFontTx/>
              <a:buNone/>
              <a:tabLst/>
              <a:defRPr/>
            </a:pPr>
            <a:r>
              <a:rPr kumimoji="1" lang="en-US" altLang="zh-TW"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110.7.19</a:t>
            </a:r>
            <a:r>
              <a:rPr kumimoji="1" lang="zh-TW" altLang="en-US"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修正</a:t>
            </a:r>
            <a:endParaRPr kumimoji="1" lang="en-US" altLang="zh-TW"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32760099"/>
      </p:ext>
    </p:extLst>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60</a:t>
            </a:fld>
            <a:endPar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endParaRPr>
          </a:p>
        </p:txBody>
      </p:sp>
      <p:sp>
        <p:nvSpPr>
          <p:cNvPr id="6" name="Google Shape;226;p35">
            <a:extLst>
              <a:ext uri="{FF2B5EF4-FFF2-40B4-BE49-F238E27FC236}">
                <a16:creationId xmlns:a16="http://schemas.microsoft.com/office/drawing/2014/main" id="{B5FA98F8-3173-2DE3-BB92-E3CDF2764926}"/>
              </a:ext>
            </a:extLst>
          </p:cNvPr>
          <p:cNvSpPr txBox="1">
            <a:spLocks noGrp="1"/>
          </p:cNvSpPr>
          <p:nvPr>
            <p:ph type="title" idx="2"/>
          </p:nvPr>
        </p:nvSpPr>
        <p:spPr>
          <a:xfrm flipH="1">
            <a:off x="0" y="2355427"/>
            <a:ext cx="3858000" cy="2147145"/>
          </a:xfrm>
          <a:prstGeom prst="rect">
            <a:avLst/>
          </a:prstGeom>
        </p:spPr>
        <p:txBody>
          <a:bodyPr spcFirstLastPara="1" wrap="square" lIns="121900" tIns="121900" rIns="121900" bIns="121900" anchor="ctr" anchorCtr="0">
            <a:noAutofit/>
          </a:bodyPr>
          <a:lstStyle/>
          <a:p>
            <a:r>
              <a:rPr lang="en" dirty="0"/>
              <a:t>03</a:t>
            </a:r>
            <a:br>
              <a:rPr lang="en" dirty="0"/>
            </a:br>
            <a:r>
              <a:rPr lang="zh-TW" altLang="en-US" sz="3600" dirty="0"/>
              <a:t>有關後市場管理</a:t>
            </a:r>
            <a:endParaRPr dirty="0"/>
          </a:p>
        </p:txBody>
      </p:sp>
      <p:sp>
        <p:nvSpPr>
          <p:cNvPr id="7" name="文字方塊 6">
            <a:extLst>
              <a:ext uri="{FF2B5EF4-FFF2-40B4-BE49-F238E27FC236}">
                <a16:creationId xmlns:a16="http://schemas.microsoft.com/office/drawing/2014/main" id="{65FF20DA-8013-2F77-E3BA-67D6FAA31CAD}"/>
              </a:ext>
            </a:extLst>
          </p:cNvPr>
          <p:cNvSpPr txBox="1"/>
          <p:nvPr/>
        </p:nvSpPr>
        <p:spPr>
          <a:xfrm>
            <a:off x="4143406" y="1948047"/>
            <a:ext cx="7758580" cy="4154984"/>
          </a:xfrm>
          <a:prstGeom prst="rect">
            <a:avLst/>
          </a:prstGeom>
          <a:noFill/>
        </p:spPr>
        <p:txBody>
          <a:bodyPr wrap="square">
            <a:spAutoFit/>
          </a:bodyPr>
          <a:lstStyle>
            <a:defPPr>
              <a:defRPr lang="zh-TW"/>
            </a:defPPr>
            <a:lvl1pPr>
              <a:defRPr sz="2400" b="1" spc="3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defRPr>
            </a:lvl1pPr>
          </a:lstStyle>
          <a:p>
            <a:pPr marL="717550" marR="0" lvl="0" indent="-717550" algn="l"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一、</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評定機構執行計畫書之</a:t>
            </a:r>
            <a:r>
              <a:rPr kumimoji="0" lang="zh-TW" altLang="zh-TW" sz="2200" b="0" i="0" u="sng"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追蹤查核作業要點</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，應載明使用申報及現場查核文件、方式及未依規定追蹤查核之處理等內容。</a:t>
            </a:r>
            <a:endPar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二、</a:t>
            </a:r>
            <a:r>
              <a:rPr kumimoji="0" lang="zh-TW" altLang="en-US" sz="22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使用申報查核</a:t>
            </a:r>
            <a:endParaRPr kumimoji="0" lang="en-US" altLang="zh-TW" sz="22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a:p>
            <a:pPr marL="71755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以下</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列</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申報文件以為查核：</a:t>
            </a:r>
          </a:p>
          <a:p>
            <a:pPr marL="717550" marR="0" lvl="0" indent="-631825" algn="l" defTabSz="914400" rtl="0" eaLnBrk="1" fontAlgn="auto" latinLnBrk="0" hangingPunct="1">
              <a:lnSpc>
                <a:spcPct val="100000"/>
              </a:lnSpc>
              <a:spcBef>
                <a:spcPts val="0"/>
              </a:spcBef>
              <a:spcAft>
                <a:spcPts val="0"/>
              </a:spcAft>
              <a:buClrTx/>
              <a:buSzTx/>
              <a:buFontTx/>
              <a:buNone/>
              <a:tabLst/>
              <a:defRPr/>
            </a:pP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一</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認可產品</a:t>
            </a:r>
            <a:r>
              <a:rPr kumimoji="0" lang="zh-TW" altLang="zh-TW" sz="22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施作位置圖說</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（各層並載明數量）。</a:t>
            </a:r>
          </a:p>
          <a:p>
            <a:pPr marL="717550" marR="0" lvl="0" indent="-631825" algn="l" defTabSz="914400" rtl="0" eaLnBrk="1" fontAlgn="auto" latinLnBrk="0" hangingPunct="1">
              <a:lnSpc>
                <a:spcPct val="100000"/>
              </a:lnSpc>
              <a:spcBef>
                <a:spcPts val="0"/>
              </a:spcBef>
              <a:spcAft>
                <a:spcPts val="0"/>
              </a:spcAft>
              <a:buClrTx/>
              <a:buSzTx/>
              <a:buFontTx/>
              <a:buNone/>
              <a:tabLst/>
              <a:defRPr/>
            </a:pP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二</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認可產品施工</a:t>
            </a:r>
            <a:r>
              <a:rPr kumimoji="0" lang="zh-TW" altLang="zh-TW" sz="22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完成證明</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p>
          <a:p>
            <a:pPr marL="717550" marR="0" lvl="0" indent="-631825" algn="l" defTabSz="914400" rtl="0" eaLnBrk="1" fontAlgn="auto" latinLnBrk="0" hangingPunct="1">
              <a:lnSpc>
                <a:spcPct val="100000"/>
              </a:lnSpc>
              <a:spcBef>
                <a:spcPts val="0"/>
              </a:spcBef>
              <a:spcAft>
                <a:spcPts val="0"/>
              </a:spcAft>
              <a:buClrTx/>
              <a:buSzTx/>
              <a:buFontTx/>
              <a:buNone/>
              <a:tabLst/>
              <a:defRPr/>
            </a:pP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三</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認可產品</a:t>
            </a:r>
            <a:r>
              <a:rPr kumimoji="0" lang="zh-TW" altLang="zh-TW" sz="22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出貨證明</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及總數量。</a:t>
            </a:r>
          </a:p>
          <a:p>
            <a:pPr marL="717550" marR="0" lvl="0" indent="-631825" algn="l" defTabSz="914400" rtl="0" eaLnBrk="1" fontAlgn="auto" latinLnBrk="0" hangingPunct="1">
              <a:lnSpc>
                <a:spcPct val="100000"/>
              </a:lnSpc>
              <a:spcBef>
                <a:spcPts val="0"/>
              </a:spcBef>
              <a:spcAft>
                <a:spcPts val="0"/>
              </a:spcAft>
              <a:buClrTx/>
              <a:buSzTx/>
              <a:buFontTx/>
              <a:buNone/>
              <a:tabLst/>
              <a:defRPr/>
            </a:pP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四</a:t>
            </a:r>
            <a:r>
              <a:rPr kumimoji="0" lang="en-US" altLang="zh-TW" sz="2200" b="0" i="0" u="none" strike="noStrike" kern="1200" cap="none" spc="300" normalizeH="0" baseline="0" noProof="0" dirty="0">
                <a:ln>
                  <a:noFill/>
                </a:ln>
                <a:solidFill>
                  <a:srgbClr val="C5E0B4"/>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主要構件原廠</a:t>
            </a:r>
            <a:r>
              <a:rPr kumimoji="0" lang="zh-TW" altLang="zh-TW" sz="22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出貨數量</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及證明（進口產品並應載明進口報單進口數量及該建築工程使用數量。</a:t>
            </a:r>
          </a:p>
          <a:p>
            <a:pPr marL="717550" marR="0" lvl="0" indent="-631825" algn="l" defTabSz="914400" rtl="0" eaLnBrk="1" fontAlgn="auto" latinLnBrk="0" hangingPunct="1">
              <a:lnSpc>
                <a:spcPct val="100000"/>
              </a:lnSpc>
              <a:spcBef>
                <a:spcPts val="0"/>
              </a:spcBef>
              <a:spcAft>
                <a:spcPts val="0"/>
              </a:spcAft>
              <a:buClrTx/>
              <a:buSzTx/>
              <a:buFontTx/>
              <a:buNone/>
              <a:tabLst/>
              <a:defRPr/>
            </a:pP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五</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主要構材若同時具備經濟部標準檢驗局之</a:t>
            </a:r>
            <a:r>
              <a:rPr kumimoji="0" lang="zh-TW" altLang="zh-TW" sz="22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商品驗證登錄證書</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性能者，並應提出該證書。</a:t>
            </a:r>
          </a:p>
        </p:txBody>
      </p:sp>
      <p:sp>
        <p:nvSpPr>
          <p:cNvPr id="5" name="文字方塊 4">
            <a:extLst>
              <a:ext uri="{FF2B5EF4-FFF2-40B4-BE49-F238E27FC236}">
                <a16:creationId xmlns:a16="http://schemas.microsoft.com/office/drawing/2014/main" id="{A342BA76-FDBB-913E-D92A-35F0F40FC18C}"/>
              </a:ext>
            </a:extLst>
          </p:cNvPr>
          <p:cNvSpPr txBox="1"/>
          <p:nvPr/>
        </p:nvSpPr>
        <p:spPr>
          <a:xfrm>
            <a:off x="3798917" y="683348"/>
            <a:ext cx="844755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強化內政部指定建築新技術新工法新設備及新材料</a:t>
            </a:r>
            <a:endParaRPr kumimoji="0" lang="en-US" altLang="zh-TW" sz="24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性能規格評定機構辦理評定認可產品追蹤查核作業原則</a:t>
            </a:r>
          </a:p>
        </p:txBody>
      </p:sp>
    </p:spTree>
    <p:extLst>
      <p:ext uri="{BB962C8B-B14F-4D97-AF65-F5344CB8AC3E}">
        <p14:creationId xmlns:p14="http://schemas.microsoft.com/office/powerpoint/2010/main" val="1970718994"/>
      </p:ext>
    </p:extLst>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61</a:t>
            </a:fld>
            <a:endPar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endParaRPr>
          </a:p>
        </p:txBody>
      </p:sp>
      <p:sp>
        <p:nvSpPr>
          <p:cNvPr id="6" name="Google Shape;226;p35">
            <a:extLst>
              <a:ext uri="{FF2B5EF4-FFF2-40B4-BE49-F238E27FC236}">
                <a16:creationId xmlns:a16="http://schemas.microsoft.com/office/drawing/2014/main" id="{B5FA98F8-3173-2DE3-BB92-E3CDF2764926}"/>
              </a:ext>
            </a:extLst>
          </p:cNvPr>
          <p:cNvSpPr txBox="1">
            <a:spLocks noGrp="1"/>
          </p:cNvSpPr>
          <p:nvPr>
            <p:ph type="title" idx="2"/>
          </p:nvPr>
        </p:nvSpPr>
        <p:spPr>
          <a:xfrm flipH="1">
            <a:off x="0" y="2355427"/>
            <a:ext cx="3858000" cy="2147145"/>
          </a:xfrm>
          <a:prstGeom prst="rect">
            <a:avLst/>
          </a:prstGeom>
        </p:spPr>
        <p:txBody>
          <a:bodyPr spcFirstLastPara="1" wrap="square" lIns="121900" tIns="121900" rIns="121900" bIns="121900" anchor="ctr" anchorCtr="0">
            <a:noAutofit/>
          </a:bodyPr>
          <a:lstStyle/>
          <a:p>
            <a:r>
              <a:rPr lang="en" dirty="0"/>
              <a:t>03</a:t>
            </a:r>
            <a:br>
              <a:rPr lang="en" dirty="0"/>
            </a:br>
            <a:r>
              <a:rPr lang="zh-TW" altLang="en-US" sz="3600" dirty="0"/>
              <a:t>有關後市場管理</a:t>
            </a:r>
            <a:endParaRPr dirty="0"/>
          </a:p>
        </p:txBody>
      </p:sp>
      <p:sp>
        <p:nvSpPr>
          <p:cNvPr id="7" name="文字方塊 6">
            <a:extLst>
              <a:ext uri="{FF2B5EF4-FFF2-40B4-BE49-F238E27FC236}">
                <a16:creationId xmlns:a16="http://schemas.microsoft.com/office/drawing/2014/main" id="{65FF20DA-8013-2F77-E3BA-67D6FAA31CAD}"/>
              </a:ext>
            </a:extLst>
          </p:cNvPr>
          <p:cNvSpPr txBox="1"/>
          <p:nvPr/>
        </p:nvSpPr>
        <p:spPr>
          <a:xfrm>
            <a:off x="4160032" y="1974220"/>
            <a:ext cx="7758580" cy="3970318"/>
          </a:xfrm>
          <a:prstGeom prst="rect">
            <a:avLst/>
          </a:prstGeom>
          <a:noFill/>
        </p:spPr>
        <p:txBody>
          <a:bodyPr wrap="square">
            <a:spAutoFit/>
          </a:bodyPr>
          <a:lstStyle>
            <a:defPPr>
              <a:defRPr lang="zh-TW"/>
            </a:defPPr>
            <a:lvl1pPr>
              <a:defRPr sz="2400" b="1" spc="3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新細明體" panose="02020500000000000000" pitchFamily="18" charset="-12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三、</a:t>
            </a:r>
            <a:r>
              <a:rPr kumimoji="0" lang="zh-TW" altLang="zh-TW" sz="22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現場查核</a:t>
            </a:r>
            <a:endParaRPr kumimoji="0" lang="en-US" altLang="zh-TW" sz="2200" b="1"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a:p>
            <a:pPr marL="623888" marR="0" lvl="0" indent="-623888" algn="l" defTabSz="914400" rtl="0" eaLnBrk="1" fontAlgn="auto" latinLnBrk="0" hangingPunct="1">
              <a:lnSpc>
                <a:spcPct val="100000"/>
              </a:lnSpc>
              <a:spcBef>
                <a:spcPts val="1200"/>
              </a:spcBef>
              <a:spcAft>
                <a:spcPts val="0"/>
              </a:spcAft>
              <a:buClrTx/>
              <a:buSzTx/>
              <a:buFontTx/>
              <a:buNone/>
              <a:tabLst/>
              <a:defRPr/>
            </a:pP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一</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zh-TW" altLang="zh-TW" sz="22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外觀查核</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b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b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應包含型式規格查核外，倘有需作動或啟閉方得具備認可性能者，並應載明</a:t>
            </a:r>
            <a:r>
              <a:rPr kumimoji="0" lang="zh-TW" altLang="zh-TW" sz="22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查核方式</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。專業評定機構並應訂定</a:t>
            </a:r>
            <a:r>
              <a:rPr kumimoji="0" lang="zh-TW" altLang="zh-TW" sz="22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判定原則</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，及不合規定之處理程序，將查核內容（含照片）、結果（含判定結果），加具於查核報告內。</a:t>
            </a:r>
          </a:p>
          <a:p>
            <a:pPr marL="623888" marR="0" lvl="0" indent="-623888" algn="l" defTabSz="914400" rtl="0" eaLnBrk="1" fontAlgn="auto" latinLnBrk="0" hangingPunct="1">
              <a:lnSpc>
                <a:spcPct val="100000"/>
              </a:lnSpc>
              <a:spcBef>
                <a:spcPts val="0"/>
              </a:spcBef>
              <a:spcAft>
                <a:spcPts val="0"/>
              </a:spcAft>
              <a:buClrTx/>
              <a:buSzTx/>
              <a:buFontTx/>
              <a:buNone/>
              <a:tabLst/>
              <a:defRPr/>
            </a:pP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zh-TW" altLang="en-US"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二</a:t>
            </a:r>
            <a: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a:t>
            </a:r>
            <a:r>
              <a:rPr kumimoji="0" lang="zh-TW" altLang="zh-TW" sz="22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性能檢測</a:t>
            </a:r>
            <a:br>
              <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b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應包含非破壞或破壞性檢測，必要時得</a:t>
            </a:r>
            <a:r>
              <a:rPr kumimoji="0" lang="zh-TW" altLang="zh-TW" sz="22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取樣進行試驗</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確認施作之產品性能。</a:t>
            </a:r>
            <a:r>
              <a:rPr kumimoji="0" lang="zh-TW" altLang="zh-TW" sz="2200" b="0" i="0" u="none" strike="noStrike" kern="1200" cap="none" spc="300" normalizeH="0" baseline="0" noProof="0" dirty="0">
                <a:ln>
                  <a:noFill/>
                </a:ln>
                <a:solidFill>
                  <a:srgbClr val="FFC479"/>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檢測方法及判定原則</a:t>
            </a:r>
            <a:r>
              <a:rPr kumimoji="0" lang="zh-TW"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，應經各評定專業機構共識後提送內政部同意。</a:t>
            </a:r>
            <a:endParaRPr kumimoji="0" lang="en-US" altLang="zh-TW" sz="2200" b="0"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p:txBody>
      </p:sp>
      <p:sp>
        <p:nvSpPr>
          <p:cNvPr id="2" name="文字方塊 1">
            <a:extLst>
              <a:ext uri="{FF2B5EF4-FFF2-40B4-BE49-F238E27FC236}">
                <a16:creationId xmlns:a16="http://schemas.microsoft.com/office/drawing/2014/main" id="{AD128C88-60D2-A4DF-211A-34F0136CAEDA}"/>
              </a:ext>
            </a:extLst>
          </p:cNvPr>
          <p:cNvSpPr txBox="1"/>
          <p:nvPr/>
        </p:nvSpPr>
        <p:spPr>
          <a:xfrm>
            <a:off x="3798917" y="683348"/>
            <a:ext cx="844755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強化內政部指定建築新技術新工法新設備及新材料</a:t>
            </a:r>
            <a:endParaRPr kumimoji="0" lang="en-US" altLang="zh-TW" sz="24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300" normalizeH="0" baseline="0" noProof="0" dirty="0">
                <a:ln>
                  <a:noFill/>
                </a:ln>
                <a:solidFill>
                  <a:srgbClr val="FCFCF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性能規格評定機構辦理評定認可產品追蹤查核作業原則</a:t>
            </a:r>
          </a:p>
        </p:txBody>
      </p:sp>
    </p:spTree>
    <p:extLst>
      <p:ext uri="{BB962C8B-B14F-4D97-AF65-F5344CB8AC3E}">
        <p14:creationId xmlns:p14="http://schemas.microsoft.com/office/powerpoint/2010/main" val="1818608563"/>
      </p:ext>
    </p:extLst>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148A57D0-52C5-4041-9011-CEB09658E1B5}" type="slidenum">
              <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62</a:t>
            </a:fld>
            <a:endParaRPr kumimoji="0" lang="zh-TW" altLang="en-US" sz="1867" b="0" i="0" u="none" strike="noStrike" kern="0" cap="none" spc="0" normalizeH="0" baseline="0" noProof="0">
              <a:ln>
                <a:noFill/>
              </a:ln>
              <a:solidFill>
                <a:srgbClr val="FCFCFC"/>
              </a:solidFill>
              <a:effectLst/>
              <a:uLnTx/>
              <a:uFillTx/>
              <a:latin typeface="Arial"/>
              <a:ea typeface="新細明體" panose="02020500000000000000" pitchFamily="18" charset="-120"/>
              <a:cs typeface="Arial"/>
              <a:sym typeface="Arial"/>
            </a:endParaRPr>
          </a:p>
        </p:txBody>
      </p:sp>
      <p:pic>
        <p:nvPicPr>
          <p:cNvPr id="2" name="Google Shape;1161;p90">
            <a:extLst>
              <a:ext uri="{FF2B5EF4-FFF2-40B4-BE49-F238E27FC236}">
                <a16:creationId xmlns:a16="http://schemas.microsoft.com/office/drawing/2014/main" id="{068AAECF-6F18-42C0-E71F-168EA5572D88}"/>
              </a:ext>
            </a:extLst>
          </p:cNvPr>
          <p:cNvPicPr preferRelativeResize="0"/>
          <p:nvPr/>
        </p:nvPicPr>
        <p:blipFill rotWithShape="1">
          <a:blip r:embed="rId3" cstate="print">
            <a:alphaModFix/>
          </a:blip>
          <a:srcRect/>
          <a:stretch/>
        </p:blipFill>
        <p:spPr>
          <a:xfrm>
            <a:off x="4091985" y="1342790"/>
            <a:ext cx="7961470" cy="4933319"/>
          </a:xfrm>
          <a:prstGeom prst="rect">
            <a:avLst/>
          </a:prstGeom>
          <a:noFill/>
          <a:ln>
            <a:noFill/>
          </a:ln>
        </p:spPr>
      </p:pic>
      <p:sp>
        <p:nvSpPr>
          <p:cNvPr id="6" name="Google Shape;226;p35">
            <a:extLst>
              <a:ext uri="{FF2B5EF4-FFF2-40B4-BE49-F238E27FC236}">
                <a16:creationId xmlns:a16="http://schemas.microsoft.com/office/drawing/2014/main" id="{B5FA98F8-3173-2DE3-BB92-E3CDF2764926}"/>
              </a:ext>
            </a:extLst>
          </p:cNvPr>
          <p:cNvSpPr txBox="1">
            <a:spLocks noGrp="1"/>
          </p:cNvSpPr>
          <p:nvPr>
            <p:ph type="title" idx="2"/>
          </p:nvPr>
        </p:nvSpPr>
        <p:spPr>
          <a:xfrm flipH="1">
            <a:off x="0" y="2355427"/>
            <a:ext cx="3858000" cy="2147145"/>
          </a:xfrm>
          <a:prstGeom prst="rect">
            <a:avLst/>
          </a:prstGeom>
        </p:spPr>
        <p:txBody>
          <a:bodyPr spcFirstLastPara="1" wrap="square" lIns="121900" tIns="121900" rIns="121900" bIns="121900" anchor="ctr" anchorCtr="0">
            <a:noAutofit/>
          </a:bodyPr>
          <a:lstStyle/>
          <a:p>
            <a:r>
              <a:rPr lang="en" dirty="0"/>
              <a:t>03</a:t>
            </a:r>
            <a:br>
              <a:rPr lang="en" dirty="0"/>
            </a:br>
            <a:r>
              <a:rPr lang="zh-TW" altLang="en-US" sz="3600" dirty="0"/>
              <a:t>有關後市場管理</a:t>
            </a:r>
            <a:endParaRPr dirty="0"/>
          </a:p>
        </p:txBody>
      </p:sp>
      <p:sp>
        <p:nvSpPr>
          <p:cNvPr id="7" name="Google Shape;224;p35">
            <a:extLst>
              <a:ext uri="{FF2B5EF4-FFF2-40B4-BE49-F238E27FC236}">
                <a16:creationId xmlns:a16="http://schemas.microsoft.com/office/drawing/2014/main" id="{BABA86DA-7170-B8A6-22BC-E291647F1776}"/>
              </a:ext>
            </a:extLst>
          </p:cNvPr>
          <p:cNvSpPr txBox="1">
            <a:spLocks/>
          </p:cNvSpPr>
          <p:nvPr/>
        </p:nvSpPr>
        <p:spPr>
          <a:xfrm flipH="1">
            <a:off x="4544600" y="482368"/>
            <a:ext cx="7330093" cy="75323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Encode Sans Semi Condensed"/>
              <a:buNone/>
              <a:defRPr sz="3000" b="1" i="0" u="none" strike="noStrike" cap="none">
                <a:solidFill>
                  <a:schemeClr val="lt1"/>
                </a:solidFill>
                <a:latin typeface="Encode Sans Semi Condensed"/>
                <a:ea typeface="Encode Sans Semi Condensed"/>
                <a:cs typeface="Encode Sans Semi Condensed"/>
                <a:sym typeface="Encode Sans Semi Condensed"/>
              </a:defRPr>
            </a:lvl1pPr>
            <a:lvl2pPr marR="0" lvl="1"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2pPr>
            <a:lvl3pPr marR="0" lvl="2"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3pPr>
            <a:lvl4pPr marR="0" lvl="3"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4pPr>
            <a:lvl5pPr marR="0" lvl="4"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5pPr>
            <a:lvl6pPr marR="0" lvl="5"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6pPr>
            <a:lvl7pPr marR="0" lvl="6"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7pPr>
            <a:lvl8pPr marR="0" lvl="7"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8pPr>
            <a:lvl9pPr marR="0" lvl="8" algn="ctr" rtl="0">
              <a:lnSpc>
                <a:spcPct val="100000"/>
              </a:lnSpc>
              <a:spcBef>
                <a:spcPts val="0"/>
              </a:spcBef>
              <a:spcAft>
                <a:spcPts val="0"/>
              </a:spcAft>
              <a:buClr>
                <a:schemeClr val="dk1"/>
              </a:buClr>
              <a:buSzPts val="3600"/>
              <a:buFont typeface="Encode Sans Semi Condensed"/>
              <a:buNone/>
              <a:defRPr sz="4800" b="1" i="0" u="none" strike="noStrike" cap="none">
                <a:solidFill>
                  <a:schemeClr val="dk1"/>
                </a:solidFill>
                <a:latin typeface="Encode Sans Semi Condensed"/>
                <a:ea typeface="Encode Sans Semi Condensed"/>
                <a:cs typeface="Encode Sans Semi Condensed"/>
                <a:sym typeface="Encode Sans Semi Condensed"/>
              </a:defRPr>
            </a:lvl9pPr>
          </a:lstStyle>
          <a:p>
            <a:pPr marL="0" marR="0" lvl="0" indent="0" algn="l" defTabSz="914400" rtl="0" eaLnBrk="1" fontAlgn="auto" latinLnBrk="0" hangingPunct="1">
              <a:lnSpc>
                <a:spcPct val="100000"/>
              </a:lnSpc>
              <a:spcBef>
                <a:spcPts val="0"/>
              </a:spcBef>
              <a:spcAft>
                <a:spcPts val="0"/>
              </a:spcAft>
              <a:buClr>
                <a:srgbClr val="192E40"/>
              </a:buClr>
              <a:buSzPts val="3600"/>
              <a:buFont typeface="Encode Sans Semi Condensed"/>
              <a:buNone/>
              <a:tabLst/>
              <a:defRPr/>
            </a:pPr>
            <a:r>
              <a:rPr kumimoji="0" lang="zh-TW" altLang="en-US" sz="2800" b="1" i="0" u="none" strike="noStrike" kern="0" cap="none" spc="0" normalizeH="0" baseline="0" noProof="0">
                <a:ln>
                  <a:noFill/>
                </a:ln>
                <a:solidFill>
                  <a:srgbClr val="FCFCFC"/>
                </a:solidFill>
                <a:effectLst/>
                <a:uLnTx/>
                <a:uFillTx/>
                <a:latin typeface="微軟正黑體" panose="020B0604030504040204" pitchFamily="34" charset="-120"/>
                <a:ea typeface="微軟正黑體" panose="020B0604030504040204" pitchFamily="34" charset="-120"/>
                <a:sym typeface="Encode Sans Semi Condensed"/>
              </a:rPr>
              <a:t>新技術新工法新設備及新材料認可申請要點</a:t>
            </a:r>
            <a:endParaRPr kumimoji="0" lang="zh-TW" altLang="en-US" sz="2800" b="1" i="0" u="none" strike="noStrike" kern="0" cap="none" spc="0" normalizeH="0" baseline="0" noProof="0" dirty="0">
              <a:ln>
                <a:noFill/>
              </a:ln>
              <a:solidFill>
                <a:srgbClr val="FCFCFC"/>
              </a:solidFill>
              <a:effectLst/>
              <a:uLnTx/>
              <a:uFillTx/>
              <a:latin typeface="微軟正黑體" panose="020B0604030504040204" pitchFamily="34" charset="-120"/>
              <a:ea typeface="微軟正黑體" panose="020B0604030504040204" pitchFamily="34" charset="-120"/>
              <a:sym typeface="Encode Sans Semi Condensed"/>
            </a:endParaRPr>
          </a:p>
        </p:txBody>
      </p:sp>
    </p:spTree>
    <p:extLst>
      <p:ext uri="{BB962C8B-B14F-4D97-AF65-F5344CB8AC3E}">
        <p14:creationId xmlns:p14="http://schemas.microsoft.com/office/powerpoint/2010/main" val="465911755"/>
      </p:ext>
    </p:extLst>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14B9ED72-7D83-4816-B7A8-3FB06FB1D2D6}"/>
              </a:ext>
            </a:extLst>
          </p:cNvPr>
          <p:cNvSpPr/>
          <p:nvPr/>
        </p:nvSpPr>
        <p:spPr>
          <a:xfrm>
            <a:off x="4326373" y="4328812"/>
            <a:ext cx="3284778" cy="1350241"/>
          </a:xfrm>
          <a:prstGeom prst="rect">
            <a:avLst/>
          </a:prstGeom>
        </p:spPr>
        <p:txBody>
          <a:bodyPr wrap="square">
            <a:spAutoFit/>
          </a:bodyPr>
          <a:lstStyle/>
          <a:p>
            <a:pPr algn="ctr" defTabSz="914309">
              <a:lnSpc>
                <a:spcPts val="3400"/>
              </a:lnSpc>
              <a:defRPr/>
            </a:pPr>
            <a:r>
              <a:rPr kumimoji="1" lang="zh-TW" altLang="en-US"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內政部營建署建築管理組</a:t>
            </a:r>
            <a:endParaRPr kumimoji="1" lang="en-US" altLang="zh-TW"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defTabSz="914309">
              <a:lnSpc>
                <a:spcPts val="3400"/>
              </a:lnSpc>
              <a:defRPr/>
            </a:pPr>
            <a:r>
              <a:rPr kumimoji="1" lang="zh-TW" altLang="en-US"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組    長</a:t>
            </a:r>
            <a:endParaRPr kumimoji="1" lang="en-US" altLang="zh-TW"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defTabSz="914309">
              <a:lnSpc>
                <a:spcPts val="3400"/>
              </a:lnSpc>
              <a:defRPr/>
            </a:pPr>
            <a:r>
              <a:rPr kumimoji="1" lang="zh-TW" altLang="en-US"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高文婷</a:t>
            </a:r>
          </a:p>
        </p:txBody>
      </p:sp>
      <p:sp>
        <p:nvSpPr>
          <p:cNvPr id="14" name="文字方塊 13">
            <a:extLst>
              <a:ext uri="{FF2B5EF4-FFF2-40B4-BE49-F238E27FC236}">
                <a16:creationId xmlns:a16="http://schemas.microsoft.com/office/drawing/2014/main" id="{9403B0EF-C8D6-413F-B60E-9D9FFB5C9CC4}"/>
              </a:ext>
            </a:extLst>
          </p:cNvPr>
          <p:cNvSpPr txBox="1"/>
          <p:nvPr/>
        </p:nvSpPr>
        <p:spPr>
          <a:xfrm>
            <a:off x="4529908" y="3071639"/>
            <a:ext cx="2877711" cy="1323439"/>
          </a:xfrm>
          <a:prstGeom prst="rect">
            <a:avLst/>
          </a:prstGeom>
          <a:noFill/>
        </p:spPr>
        <p:txBody>
          <a:bodyPr wrap="none" rtlCol="0">
            <a:spAutoFit/>
          </a:bodyPr>
          <a:lstStyle/>
          <a:p>
            <a:pPr algn="ctr" defTabSz="914309">
              <a:defRPr/>
            </a:pPr>
            <a:r>
              <a:rPr lang="zh-TW" altLang="en-US" sz="4000" b="1" spc="200" dirty="0">
                <a:solidFill>
                  <a:schemeClr val="accent3">
                    <a:lumMod val="60000"/>
                    <a:lumOff val="40000"/>
                  </a:schemeClr>
                </a:solidFill>
                <a:effectLst>
                  <a:outerShdw blurRad="38100" dist="38100" dir="2700000" algn="tl">
                    <a:srgbClr val="000000">
                      <a:alpha val="43137"/>
                    </a:srgbClr>
                  </a:outerShdw>
                </a:effectLst>
                <a:latin typeface="微軟正黑體" pitchFamily="34" charset="-120"/>
                <a:ea typeface="微軟正黑體" panose="020B0604030504040204" pitchFamily="34" charset="-120"/>
              </a:rPr>
              <a:t>簡</a:t>
            </a:r>
            <a:r>
              <a:rPr lang="zh-TW" altLang="en-US" sz="4000" b="1" spc="200" dirty="0">
                <a:solidFill>
                  <a:prstClr val="black"/>
                </a:solidFill>
                <a:effectLst>
                  <a:outerShdw blurRad="38100" dist="38100" dir="2700000" algn="tl">
                    <a:srgbClr val="000000">
                      <a:alpha val="43137"/>
                    </a:srgbClr>
                  </a:outerShdw>
                </a:effectLst>
                <a:latin typeface="微軟正黑體" pitchFamily="34" charset="-120"/>
                <a:ea typeface="微軟正黑體" panose="020B0604030504040204" pitchFamily="34" charset="-120"/>
              </a:rPr>
              <a:t> </a:t>
            </a:r>
            <a:r>
              <a:rPr lang="zh-TW" altLang="en-US" sz="4000" b="1" spc="200" dirty="0">
                <a:solidFill>
                  <a:srgbClr val="FFFF99"/>
                </a:solidFill>
                <a:effectLst>
                  <a:outerShdw blurRad="38100" dist="38100" dir="2700000" algn="tl">
                    <a:srgbClr val="000000">
                      <a:alpha val="43137"/>
                    </a:srgbClr>
                  </a:outerShdw>
                </a:effectLst>
                <a:latin typeface="微軟正黑體" pitchFamily="34" charset="-120"/>
                <a:ea typeface="微軟正黑體" panose="020B0604030504040204" pitchFamily="34" charset="-120"/>
              </a:rPr>
              <a:t>報</a:t>
            </a:r>
            <a:r>
              <a:rPr lang="zh-TW" altLang="en-US" sz="4000" b="1" spc="200" dirty="0">
                <a:solidFill>
                  <a:prstClr val="black"/>
                </a:solidFill>
                <a:effectLst>
                  <a:outerShdw blurRad="38100" dist="38100" dir="2700000" algn="tl">
                    <a:srgbClr val="000000">
                      <a:alpha val="43137"/>
                    </a:srgbClr>
                  </a:outerShdw>
                </a:effectLst>
                <a:latin typeface="微軟正黑體" pitchFamily="34" charset="-120"/>
                <a:ea typeface="微軟正黑體" panose="020B0604030504040204" pitchFamily="34" charset="-120"/>
              </a:rPr>
              <a:t> </a:t>
            </a:r>
            <a:r>
              <a:rPr lang="zh-TW" altLang="en-US" sz="4000" b="1" spc="200" dirty="0">
                <a:solidFill>
                  <a:schemeClr val="bg2">
                    <a:lumMod val="25000"/>
                    <a:lumOff val="75000"/>
                  </a:schemeClr>
                </a:solidFill>
                <a:effectLst>
                  <a:outerShdw blurRad="38100" dist="38100" dir="2700000" algn="tl">
                    <a:srgbClr val="000000">
                      <a:alpha val="43137"/>
                    </a:srgbClr>
                  </a:outerShdw>
                </a:effectLst>
                <a:latin typeface="微軟正黑體" pitchFamily="34" charset="-120"/>
                <a:ea typeface="微軟正黑體" panose="020B0604030504040204" pitchFamily="34" charset="-120"/>
              </a:rPr>
              <a:t>結</a:t>
            </a:r>
            <a:r>
              <a:rPr lang="zh-TW" altLang="en-US" sz="4000" b="1" spc="200" dirty="0">
                <a:solidFill>
                  <a:prstClr val="black"/>
                </a:solidFill>
                <a:effectLst>
                  <a:outerShdw blurRad="38100" dist="38100" dir="2700000" algn="tl">
                    <a:srgbClr val="000000">
                      <a:alpha val="43137"/>
                    </a:srgbClr>
                  </a:outerShdw>
                </a:effectLst>
                <a:latin typeface="微軟正黑體" pitchFamily="34" charset="-120"/>
                <a:ea typeface="微軟正黑體" panose="020B0604030504040204" pitchFamily="34" charset="-120"/>
              </a:rPr>
              <a:t> </a:t>
            </a:r>
            <a:r>
              <a:rPr lang="zh-TW" altLang="en-US" sz="4000" b="1" spc="200" dirty="0">
                <a:solidFill>
                  <a:srgbClr val="C5E0B4"/>
                </a:solidFill>
                <a:effectLst>
                  <a:outerShdw blurRad="38100" dist="38100" dir="2700000" algn="tl">
                    <a:srgbClr val="000000">
                      <a:alpha val="43137"/>
                    </a:srgbClr>
                  </a:outerShdw>
                </a:effectLst>
                <a:latin typeface="微軟正黑體" pitchFamily="34" charset="-120"/>
                <a:ea typeface="微軟正黑體" panose="020B0604030504040204" pitchFamily="34" charset="-120"/>
              </a:rPr>
              <a:t>束</a:t>
            </a:r>
            <a:endParaRPr lang="en-US" altLang="zh-TW" sz="4000" b="1" spc="200" dirty="0">
              <a:solidFill>
                <a:srgbClr val="C5E0B4"/>
              </a:solidFill>
              <a:effectLst>
                <a:outerShdw blurRad="38100" dist="38100" dir="2700000" algn="tl">
                  <a:srgbClr val="000000">
                    <a:alpha val="43137"/>
                  </a:srgbClr>
                </a:outerShdw>
              </a:effectLst>
              <a:latin typeface="微軟正黑體" pitchFamily="34" charset="-120"/>
              <a:ea typeface="微軟正黑體" panose="020B0604030504040204" pitchFamily="34" charset="-120"/>
            </a:endParaRPr>
          </a:p>
          <a:p>
            <a:pPr algn="ctr" defTabSz="914309">
              <a:defRPr/>
            </a:pPr>
            <a:r>
              <a:rPr kumimoji="1" lang="zh-TW" altLang="en-US" sz="4000" b="1" spc="200" dirty="0">
                <a:solidFill>
                  <a:prstClr val="black"/>
                </a:solidFill>
                <a:effectLst>
                  <a:outerShdw blurRad="38100" dist="38100" dir="2700000" algn="tl">
                    <a:srgbClr val="000000">
                      <a:alpha val="43137"/>
                    </a:srgbClr>
                  </a:outerShdw>
                </a:effectLst>
                <a:latin typeface="微軟正黑體" pitchFamily="34" charset="-120"/>
                <a:ea typeface="微軟正黑體" panose="020B0604030504040204" pitchFamily="34" charset="-120"/>
              </a:rPr>
              <a:t>敬 請 指 教</a:t>
            </a:r>
            <a:endParaRPr kumimoji="1" lang="en-US" altLang="zh-TW" sz="32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cxnSp>
        <p:nvCxnSpPr>
          <p:cNvPr id="17" name="直線接點 16">
            <a:extLst>
              <a:ext uri="{FF2B5EF4-FFF2-40B4-BE49-F238E27FC236}">
                <a16:creationId xmlns:a16="http://schemas.microsoft.com/office/drawing/2014/main" id="{A2BA7A7C-5E1E-431B-B403-38E65B133D26}"/>
              </a:ext>
            </a:extLst>
          </p:cNvPr>
          <p:cNvCxnSpPr/>
          <p:nvPr/>
        </p:nvCxnSpPr>
        <p:spPr>
          <a:xfrm>
            <a:off x="1959879" y="3718233"/>
            <a:ext cx="7550864" cy="0"/>
          </a:xfrm>
          <a:prstGeom prst="line">
            <a:avLst/>
          </a:prstGeom>
          <a:ln w="15875"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sp>
        <p:nvSpPr>
          <p:cNvPr id="2" name="日期版面配置區 1">
            <a:extLst>
              <a:ext uri="{FF2B5EF4-FFF2-40B4-BE49-F238E27FC236}">
                <a16:creationId xmlns:a16="http://schemas.microsoft.com/office/drawing/2014/main" id="{81761805-2BF5-A105-4720-669F4A13E25B}"/>
              </a:ext>
            </a:extLst>
          </p:cNvPr>
          <p:cNvSpPr>
            <a:spLocks noGrp="1"/>
          </p:cNvSpPr>
          <p:nvPr>
            <p:ph type="dt" sz="half" idx="10"/>
          </p:nvPr>
        </p:nvSpPr>
        <p:spPr/>
        <p:txBody>
          <a:bodyPr/>
          <a:lstStyle/>
          <a:p>
            <a:fld id="{11C74AAC-D5D0-43CF-A42C-B1F44C4CC207}" type="datetime1">
              <a:rPr lang="zh-TW" altLang="en-US" smtClean="0"/>
              <a:t>2022/11/30</a:t>
            </a:fld>
            <a:endParaRPr lang="zh-TW" altLang="en-US"/>
          </a:p>
        </p:txBody>
      </p:sp>
      <p:sp>
        <p:nvSpPr>
          <p:cNvPr id="3" name="投影片編號版面配置區 2">
            <a:extLst>
              <a:ext uri="{FF2B5EF4-FFF2-40B4-BE49-F238E27FC236}">
                <a16:creationId xmlns:a16="http://schemas.microsoft.com/office/drawing/2014/main" id="{69A939C4-24DD-3053-BBEA-A5B890960B7F}"/>
              </a:ext>
            </a:extLst>
          </p:cNvPr>
          <p:cNvSpPr>
            <a:spLocks noGrp="1"/>
          </p:cNvSpPr>
          <p:nvPr>
            <p:ph type="sldNum" sz="quarter" idx="12"/>
          </p:nvPr>
        </p:nvSpPr>
        <p:spPr/>
        <p:txBody>
          <a:bodyPr/>
          <a:lstStyle/>
          <a:p>
            <a:fld id="{D122B0B9-7B5A-4E7C-B90D-A0EA07B70D84}" type="slidenum">
              <a:rPr lang="zh-TW" altLang="en-US" smtClean="0"/>
              <a:pPr/>
              <a:t>63</a:t>
            </a:fld>
            <a:endParaRPr lang="zh-TW" altLang="en-US"/>
          </a:p>
        </p:txBody>
      </p:sp>
      <p:sp>
        <p:nvSpPr>
          <p:cNvPr id="4" name="矩形 3">
            <a:extLst>
              <a:ext uri="{FF2B5EF4-FFF2-40B4-BE49-F238E27FC236}">
                <a16:creationId xmlns:a16="http://schemas.microsoft.com/office/drawing/2014/main" id="{7F7A328C-DC4D-0CF0-0338-D7860D423721}"/>
              </a:ext>
            </a:extLst>
          </p:cNvPr>
          <p:cNvSpPr/>
          <p:nvPr/>
        </p:nvSpPr>
        <p:spPr>
          <a:xfrm>
            <a:off x="3748366" y="2512922"/>
            <a:ext cx="4288354" cy="537070"/>
          </a:xfrm>
          <a:prstGeom prst="rect">
            <a:avLst/>
          </a:prstGeom>
        </p:spPr>
        <p:txBody>
          <a:bodyPr wrap="none">
            <a:spAutoFit/>
          </a:bodyPr>
          <a:lstStyle/>
          <a:p>
            <a:pPr algn="r" defTabSz="914309">
              <a:lnSpc>
                <a:spcPts val="3400"/>
              </a:lnSpc>
              <a:defRPr/>
            </a:pPr>
            <a:r>
              <a:rPr kumimoji="1" lang="zh-TW" altLang="en-US" sz="3600" b="1" spc="3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建築管理新制說明</a:t>
            </a:r>
          </a:p>
        </p:txBody>
      </p:sp>
      <p:sp>
        <p:nvSpPr>
          <p:cNvPr id="5" name="矩形 4">
            <a:extLst>
              <a:ext uri="{FF2B5EF4-FFF2-40B4-BE49-F238E27FC236}">
                <a16:creationId xmlns:a16="http://schemas.microsoft.com/office/drawing/2014/main" id="{EEC4C400-853E-F309-E378-1CDDA508E2A9}"/>
              </a:ext>
            </a:extLst>
          </p:cNvPr>
          <p:cNvSpPr/>
          <p:nvPr/>
        </p:nvSpPr>
        <p:spPr>
          <a:xfrm>
            <a:off x="3875619" y="2006957"/>
            <a:ext cx="4158160" cy="439736"/>
          </a:xfrm>
          <a:prstGeom prst="rect">
            <a:avLst/>
          </a:prstGeom>
        </p:spPr>
        <p:txBody>
          <a:bodyPr wrap="square">
            <a:spAutoFit/>
          </a:bodyPr>
          <a:lstStyle/>
          <a:p>
            <a:pPr marL="0" marR="0" lvl="0" indent="0" algn="dist" defTabSz="914309" rtl="0" eaLnBrk="1" fontAlgn="auto" latinLnBrk="0" hangingPunct="1">
              <a:lnSpc>
                <a:spcPts val="3000"/>
              </a:lnSpc>
              <a:spcBef>
                <a:spcPts val="0"/>
              </a:spcBef>
              <a:spcAft>
                <a:spcPts val="0"/>
              </a:spcAft>
              <a:buClrTx/>
              <a:buSzTx/>
              <a:buFontTx/>
              <a:buNone/>
              <a:tabLst/>
              <a:defRPr/>
            </a:pPr>
            <a:r>
              <a:rPr kumimoji="1" lang="zh-TW" altLang="en-US" sz="2000" b="0" i="0" u="none" strike="noStrike" kern="1200" cap="none" normalizeH="0" baseline="0" noProof="0" dirty="0">
                <a:ln>
                  <a:noFill/>
                </a:ln>
                <a:solidFill>
                  <a:prstClr val="black"/>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金門縣政府</a:t>
            </a:r>
            <a:r>
              <a:rPr kumimoji="1" lang="en-US" altLang="zh-TW" sz="2000" b="0" i="0" u="none" strike="noStrike" kern="1200" cap="none" normalizeH="0" baseline="0" noProof="0" dirty="0">
                <a:ln>
                  <a:noFill/>
                </a:ln>
                <a:solidFill>
                  <a:prstClr val="black"/>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111</a:t>
            </a:r>
            <a:r>
              <a:rPr kumimoji="1" lang="zh-TW" altLang="en-US" sz="2000" b="0" i="0" u="none" strike="noStrike" kern="1200" cap="none" normalizeH="0" baseline="0" noProof="0" dirty="0">
                <a:ln>
                  <a:noFill/>
                </a:ln>
                <a:solidFill>
                  <a:prstClr val="black"/>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年度建管講習會</a:t>
            </a:r>
            <a:endParaRPr kumimoji="1" lang="en-US" altLang="zh-TW" sz="2000" b="0" i="0" u="none" strike="noStrike" kern="1200" cap="none" normalizeH="0" baseline="0" noProof="0" dirty="0">
              <a:ln>
                <a:noFill/>
              </a:ln>
              <a:solidFill>
                <a:prstClr val="black"/>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3609869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E8A11150-F21E-F015-1315-0549E2A71C6D}"/>
              </a:ext>
            </a:extLst>
          </p:cNvPr>
          <p:cNvPicPr>
            <a:picLocks noChangeAspect="1"/>
          </p:cNvPicPr>
          <p:nvPr/>
        </p:nvPicPr>
        <p:blipFill>
          <a:blip r:embed="rId2"/>
          <a:stretch>
            <a:fillRect/>
          </a:stretch>
        </p:blipFill>
        <p:spPr>
          <a:xfrm>
            <a:off x="9594879" y="24298"/>
            <a:ext cx="2597121" cy="1432684"/>
          </a:xfrm>
          <a:prstGeom prst="rect">
            <a:avLst/>
          </a:prstGeom>
        </p:spPr>
      </p:pic>
      <p:cxnSp>
        <p:nvCxnSpPr>
          <p:cNvPr id="2" name="直線接點 1">
            <a:extLst>
              <a:ext uri="{FF2B5EF4-FFF2-40B4-BE49-F238E27FC236}">
                <a16:creationId xmlns:a16="http://schemas.microsoft.com/office/drawing/2014/main" id="{2F1B601E-FC9C-BCCB-C65A-57C2F929AF8F}"/>
              </a:ext>
            </a:extLst>
          </p:cNvPr>
          <p:cNvCxnSpPr>
            <a:cxnSpLocks/>
          </p:cNvCxnSpPr>
          <p:nvPr/>
        </p:nvCxnSpPr>
        <p:spPr>
          <a:xfrm flipV="1">
            <a:off x="0" y="1237507"/>
            <a:ext cx="10912547" cy="1"/>
          </a:xfrm>
          <a:prstGeom prst="line">
            <a:avLst/>
          </a:prstGeom>
          <a:ln w="15875"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cxnSp>
        <p:nvCxnSpPr>
          <p:cNvPr id="4" name="直線接點 3">
            <a:extLst>
              <a:ext uri="{FF2B5EF4-FFF2-40B4-BE49-F238E27FC236}">
                <a16:creationId xmlns:a16="http://schemas.microsoft.com/office/drawing/2014/main" id="{00DB576C-AFD7-E3C8-F99C-FDF0921876E5}"/>
              </a:ext>
            </a:extLst>
          </p:cNvPr>
          <p:cNvCxnSpPr>
            <a:cxnSpLocks/>
          </p:cNvCxnSpPr>
          <p:nvPr/>
        </p:nvCxnSpPr>
        <p:spPr>
          <a:xfrm>
            <a:off x="550481" y="0"/>
            <a:ext cx="0" cy="1225660"/>
          </a:xfrm>
          <a:prstGeom prst="line">
            <a:avLst/>
          </a:prstGeom>
          <a:ln w="273050">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DCA6AF1F-9960-C639-B8E1-DB3609D383EA}"/>
              </a:ext>
            </a:extLst>
          </p:cNvPr>
          <p:cNvSpPr/>
          <p:nvPr/>
        </p:nvSpPr>
        <p:spPr>
          <a:xfrm>
            <a:off x="693226" y="496983"/>
            <a:ext cx="5993949" cy="740524"/>
          </a:xfrm>
          <a:prstGeom prst="rect">
            <a:avLst/>
          </a:prstGeom>
        </p:spPr>
        <p:txBody>
          <a:bodyPr wrap="none">
            <a:spAutoFit/>
          </a:bodyPr>
          <a:lstStyle/>
          <a:p>
            <a:pPr marL="174625" lvl="0" indent="-174625">
              <a:lnSpc>
                <a:spcPct val="150000"/>
              </a:lnSpc>
              <a:spcBef>
                <a:spcPct val="0"/>
              </a:spcBef>
              <a:defRPr/>
            </a:pPr>
            <a:r>
              <a:rPr kumimoji="1" lang="zh-TW" altLang="en-US" sz="3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增列</a:t>
            </a:r>
            <a:r>
              <a:rPr kumimoji="1" lang="en-US" altLang="zh-TW" sz="24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1" lang="zh-TW" altLang="en-US" sz="28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有關消防設備法規適用  </a:t>
            </a:r>
            <a:r>
              <a:rPr kumimoji="1" lang="en-US" altLang="zh-TW" sz="28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112-1</a:t>
            </a:r>
          </a:p>
        </p:txBody>
      </p:sp>
      <p:sp>
        <p:nvSpPr>
          <p:cNvPr id="8" name="文字方塊 7">
            <a:extLst>
              <a:ext uri="{FF2B5EF4-FFF2-40B4-BE49-F238E27FC236}">
                <a16:creationId xmlns:a16="http://schemas.microsoft.com/office/drawing/2014/main" id="{94B549BC-BA8B-0F58-8677-3F4D28705DC3}"/>
              </a:ext>
            </a:extLst>
          </p:cNvPr>
          <p:cNvSpPr txBox="1"/>
          <p:nvPr/>
        </p:nvSpPr>
        <p:spPr>
          <a:xfrm>
            <a:off x="-4200" y="221844"/>
            <a:ext cx="623889" cy="1015663"/>
          </a:xfrm>
          <a:prstGeom prst="rect">
            <a:avLst/>
          </a:prstGeom>
          <a:noFill/>
        </p:spPr>
        <p:txBody>
          <a:bodyPr wrap="none" rtlCol="0">
            <a:spAutoFit/>
          </a:bodyPr>
          <a:lstStyle/>
          <a:p>
            <a:r>
              <a:rPr lang="en-US" altLang="zh-TW" sz="6000" b="1" i="1" dirty="0">
                <a:solidFill>
                  <a:schemeClr val="accent6"/>
                </a:solidFill>
                <a:effectLst>
                  <a:outerShdw blurRad="38100" dist="38100" dir="2700000" algn="tl">
                    <a:srgbClr val="000000">
                      <a:alpha val="43137"/>
                    </a:srgbClr>
                  </a:outerShdw>
                </a:effectLst>
                <a:latin typeface="AR BONNIE" panose="02000000000000000000" pitchFamily="2" charset="0"/>
              </a:rPr>
              <a:t>4</a:t>
            </a:r>
            <a:endParaRPr lang="zh-TW" altLang="en-US" sz="6000" b="1" i="1" dirty="0">
              <a:solidFill>
                <a:schemeClr val="accent6"/>
              </a:solidFill>
              <a:effectLst>
                <a:outerShdw blurRad="38100" dist="38100" dir="2700000" algn="tl">
                  <a:srgbClr val="000000">
                    <a:alpha val="43137"/>
                  </a:srgbClr>
                </a:outerShdw>
              </a:effectLst>
              <a:latin typeface="AR BONNIE" panose="02000000000000000000" pitchFamily="2" charset="0"/>
            </a:endParaRPr>
          </a:p>
        </p:txBody>
      </p:sp>
      <p:sp>
        <p:nvSpPr>
          <p:cNvPr id="11" name="文字方塊 10">
            <a:extLst>
              <a:ext uri="{FF2B5EF4-FFF2-40B4-BE49-F238E27FC236}">
                <a16:creationId xmlns:a16="http://schemas.microsoft.com/office/drawing/2014/main" id="{CFB686EB-54A0-F5A9-AAFF-789B34594A3F}"/>
              </a:ext>
            </a:extLst>
          </p:cNvPr>
          <p:cNvSpPr txBox="1"/>
          <p:nvPr/>
        </p:nvSpPr>
        <p:spPr>
          <a:xfrm>
            <a:off x="472045" y="1487060"/>
            <a:ext cx="4128400" cy="4708981"/>
          </a:xfrm>
          <a:prstGeom prst="rect">
            <a:avLst/>
          </a:prstGeom>
          <a:solidFill>
            <a:schemeClr val="accent4">
              <a:lumMod val="20000"/>
              <a:lumOff val="80000"/>
            </a:schemeClr>
          </a:solidFill>
        </p:spPr>
        <p:txBody>
          <a:bodyPr wrap="square">
            <a:spAutoFit/>
          </a:bodyPr>
          <a:lstStyle>
            <a:defPPr>
              <a:defRPr lang="zh-TW"/>
            </a:defPPr>
            <a:lvl1pPr>
              <a:defRPr sz="2400" b="1" i="0">
                <a:solidFill>
                  <a:srgbClr val="000000"/>
                </a:solidFill>
                <a:effectLst/>
                <a:latin typeface="標楷體" panose="03000509000000000000" pitchFamily="65" charset="-120"/>
                <a:ea typeface="標楷體" panose="03000509000000000000" pitchFamily="65" charset="-120"/>
              </a:defRPr>
            </a:lvl1pPr>
          </a:lstStyle>
          <a:p>
            <a:r>
              <a:rPr lang="zh-TW" altLang="en-US" sz="20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 四 章 防火避難設施及消防設備</a:t>
            </a:r>
            <a:endParaRPr lang="en-US" altLang="zh-TW" sz="20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en-US" sz="20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 七 節 消防設備</a:t>
            </a:r>
          </a:p>
          <a:p>
            <a:endParaRPr lang="en-US" altLang="zh-TW" sz="2000" b="0" dirty="0">
              <a:solidFill>
                <a:schemeClr val="tx1"/>
              </a:solidFill>
              <a:latin typeface="微軟正黑體" panose="020B0604030504040204" pitchFamily="34" charset="-120"/>
              <a:ea typeface="微軟正黑體" panose="020B0604030504040204" pitchFamily="34" charset="-120"/>
            </a:endParaRPr>
          </a:p>
          <a:p>
            <a:r>
              <a:rPr lang="zh-TW" altLang="en-US" sz="20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 </a:t>
            </a:r>
            <a:r>
              <a:rPr lang="en-US" altLang="zh-TW" sz="20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113 </a:t>
            </a:r>
            <a:r>
              <a:rPr lang="zh-TW" altLang="en-US" sz="20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條  </a:t>
            </a:r>
            <a:r>
              <a:rPr lang="zh-TW" altLang="en-US" sz="2000" b="0" dirty="0">
                <a:solidFill>
                  <a:schemeClr val="tx1"/>
                </a:solidFill>
                <a:latin typeface="微軟正黑體" panose="020B0604030504040204" pitchFamily="34" charset="-120"/>
                <a:ea typeface="微軟正黑體" panose="020B0604030504040204" pitchFamily="34" charset="-120"/>
              </a:rPr>
              <a:t>應設置滅火設備、警報</a:t>
            </a:r>
            <a:endParaRPr lang="en-US" altLang="zh-TW" sz="2000" b="0" dirty="0">
              <a:solidFill>
                <a:schemeClr val="tx1"/>
              </a:solidFill>
              <a:latin typeface="微軟正黑體" panose="020B0604030504040204" pitchFamily="34" charset="-120"/>
              <a:ea typeface="微軟正黑體" panose="020B0604030504040204" pitchFamily="34" charset="-120"/>
            </a:endParaRPr>
          </a:p>
          <a:p>
            <a:r>
              <a:rPr lang="zh-TW" altLang="en-US" sz="2000" b="0" dirty="0">
                <a:solidFill>
                  <a:schemeClr val="tx1"/>
                </a:solidFill>
                <a:latin typeface="微軟正黑體" panose="020B0604030504040204" pitchFamily="34" charset="-120"/>
                <a:ea typeface="微軟正黑體" panose="020B0604030504040204" pitchFamily="34" charset="-120"/>
              </a:rPr>
              <a:t>設備及標示設備之建築物用途種類</a:t>
            </a:r>
          </a:p>
          <a:p>
            <a:r>
              <a:rPr lang="zh-TW" altLang="en-US" sz="20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 </a:t>
            </a:r>
            <a:r>
              <a:rPr lang="en-US" altLang="zh-TW" sz="20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114 </a:t>
            </a:r>
            <a:r>
              <a:rPr lang="zh-TW" altLang="en-US" sz="20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條  </a:t>
            </a:r>
            <a:r>
              <a:rPr lang="zh-TW" altLang="en-US" sz="2000" b="0" dirty="0">
                <a:solidFill>
                  <a:schemeClr val="tx1"/>
                </a:solidFill>
                <a:latin typeface="微軟正黑體" panose="020B0604030504040204" pitchFamily="34" charset="-120"/>
                <a:ea typeface="微軟正黑體" panose="020B0604030504040204" pitchFamily="34" charset="-120"/>
              </a:rPr>
              <a:t>滅火設備之設置規定：</a:t>
            </a:r>
          </a:p>
          <a:p>
            <a:r>
              <a:rPr lang="zh-TW" altLang="en-US" sz="2000" b="0" dirty="0">
                <a:solidFill>
                  <a:schemeClr val="tx1"/>
                </a:solidFill>
                <a:latin typeface="微軟正黑體" panose="020B0604030504040204" pitchFamily="34" charset="-120"/>
                <a:ea typeface="微軟正黑體" panose="020B0604030504040204" pitchFamily="34" charset="-120"/>
              </a:rPr>
              <a:t>一、室內消防栓。</a:t>
            </a:r>
          </a:p>
          <a:p>
            <a:r>
              <a:rPr lang="zh-TW" altLang="en-US" sz="2000" b="0" dirty="0">
                <a:solidFill>
                  <a:schemeClr val="tx1"/>
                </a:solidFill>
                <a:latin typeface="微軟正黑體" panose="020B0604030504040204" pitchFamily="34" charset="-120"/>
                <a:ea typeface="微軟正黑體" panose="020B0604030504040204" pitchFamily="34" charset="-120"/>
              </a:rPr>
              <a:t>二、自動撒水設備。</a:t>
            </a:r>
          </a:p>
          <a:p>
            <a:r>
              <a:rPr lang="zh-TW" altLang="en-US" sz="20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 </a:t>
            </a:r>
            <a:r>
              <a:rPr lang="en-US" altLang="zh-TW" sz="20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115 </a:t>
            </a:r>
            <a:r>
              <a:rPr lang="zh-TW" altLang="en-US" sz="20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條  </a:t>
            </a:r>
            <a:r>
              <a:rPr lang="zh-TW" altLang="en-US" sz="2000" b="0" dirty="0">
                <a:solidFill>
                  <a:schemeClr val="tx1"/>
                </a:solidFill>
                <a:latin typeface="微軟正黑體" panose="020B0604030504040204" pitchFamily="34" charset="-120"/>
                <a:ea typeface="微軟正黑體" panose="020B0604030504040204" pitchFamily="34" charset="-120"/>
              </a:rPr>
              <a:t>警報設備之設置規定：</a:t>
            </a:r>
          </a:p>
          <a:p>
            <a:r>
              <a:rPr lang="zh-TW" altLang="en-US" sz="2000" b="0" dirty="0">
                <a:solidFill>
                  <a:schemeClr val="tx1"/>
                </a:solidFill>
                <a:latin typeface="微軟正黑體" panose="020B0604030504040204" pitchFamily="34" charset="-120"/>
                <a:ea typeface="微軟正黑體" panose="020B0604030504040204" pitchFamily="34" charset="-120"/>
              </a:rPr>
              <a:t>一、火警自動警報設備。</a:t>
            </a:r>
          </a:p>
          <a:p>
            <a:r>
              <a:rPr lang="zh-TW" altLang="en-US" sz="2000" b="0" dirty="0">
                <a:solidFill>
                  <a:schemeClr val="tx1"/>
                </a:solidFill>
                <a:latin typeface="微軟正黑體" panose="020B0604030504040204" pitchFamily="34" charset="-120"/>
                <a:ea typeface="微軟正黑體" panose="020B0604030504040204" pitchFamily="34" charset="-120"/>
              </a:rPr>
              <a:t>二、手動報警設備。</a:t>
            </a:r>
          </a:p>
          <a:p>
            <a:r>
              <a:rPr lang="zh-TW" altLang="en-US" sz="2000" b="0" dirty="0">
                <a:solidFill>
                  <a:schemeClr val="tx1"/>
                </a:solidFill>
                <a:latin typeface="微軟正黑體" panose="020B0604030504040204" pitchFamily="34" charset="-120"/>
                <a:ea typeface="微軟正黑體" panose="020B0604030504040204" pitchFamily="34" charset="-120"/>
              </a:rPr>
              <a:t>三、廣播設備。</a:t>
            </a:r>
          </a:p>
          <a:p>
            <a:r>
              <a:rPr lang="zh-TW" altLang="en-US" sz="20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 </a:t>
            </a:r>
            <a:r>
              <a:rPr lang="en-US" altLang="zh-TW" sz="20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116 </a:t>
            </a:r>
            <a:r>
              <a:rPr lang="zh-TW" altLang="en-US" sz="20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條  </a:t>
            </a:r>
            <a:r>
              <a:rPr lang="zh-TW" altLang="en-US" sz="2000" b="0" dirty="0">
                <a:solidFill>
                  <a:schemeClr val="tx1"/>
                </a:solidFill>
                <a:latin typeface="微軟正黑體" panose="020B0604030504040204" pitchFamily="34" charset="-120"/>
                <a:ea typeface="微軟正黑體" panose="020B0604030504040204" pitchFamily="34" charset="-120"/>
              </a:rPr>
              <a:t>標示設備之設置規定：</a:t>
            </a:r>
          </a:p>
          <a:p>
            <a:r>
              <a:rPr lang="zh-TW" altLang="en-US" sz="2000" b="0" dirty="0">
                <a:solidFill>
                  <a:schemeClr val="tx1"/>
                </a:solidFill>
                <a:latin typeface="微軟正黑體" panose="020B0604030504040204" pitchFamily="34" charset="-120"/>
                <a:ea typeface="微軟正黑體" panose="020B0604030504040204" pitchFamily="34" charset="-120"/>
              </a:rPr>
              <a:t>一、出口標示燈。</a:t>
            </a:r>
          </a:p>
          <a:p>
            <a:r>
              <a:rPr lang="zh-TW" altLang="en-US" sz="2000" b="0" dirty="0">
                <a:solidFill>
                  <a:schemeClr val="tx1"/>
                </a:solidFill>
                <a:latin typeface="微軟正黑體" panose="020B0604030504040204" pitchFamily="34" charset="-120"/>
                <a:ea typeface="微軟正黑體" panose="020B0604030504040204" pitchFamily="34" charset="-120"/>
              </a:rPr>
              <a:t>二、避難方向指標。</a:t>
            </a:r>
          </a:p>
        </p:txBody>
      </p:sp>
      <p:sp>
        <p:nvSpPr>
          <p:cNvPr id="12" name="文字方塊 11">
            <a:extLst>
              <a:ext uri="{FF2B5EF4-FFF2-40B4-BE49-F238E27FC236}">
                <a16:creationId xmlns:a16="http://schemas.microsoft.com/office/drawing/2014/main" id="{5812EB63-8CB5-875B-A266-1F999924F59A}"/>
              </a:ext>
            </a:extLst>
          </p:cNvPr>
          <p:cNvSpPr txBox="1"/>
          <p:nvPr/>
        </p:nvSpPr>
        <p:spPr>
          <a:xfrm>
            <a:off x="4914963" y="1868125"/>
            <a:ext cx="1767191" cy="2554545"/>
          </a:xfrm>
          <a:prstGeom prst="rect">
            <a:avLst/>
          </a:prstGeom>
          <a:noFill/>
          <a:ln w="57150">
            <a:solidFill>
              <a:srgbClr val="C00000"/>
            </a:solidFill>
          </a:ln>
        </p:spPr>
        <p:txBody>
          <a:bodyPr wrap="square">
            <a:spAutoFit/>
          </a:bodyPr>
          <a:lstStyle/>
          <a:p>
            <a:pPr>
              <a:lnSpc>
                <a:spcPts val="2400"/>
              </a:lnSpc>
              <a:spcBef>
                <a:spcPts val="1200"/>
              </a:spcBef>
              <a:spcAft>
                <a:spcPts val="1200"/>
              </a:spcAft>
            </a:pPr>
            <a:r>
              <a:rPr lang="zh-TW" altLang="en-US"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a:t>
            </a:r>
            <a:r>
              <a:rPr lang="en-US" altLang="zh-TW"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112-1</a:t>
            </a:r>
            <a:r>
              <a:rPr lang="zh-TW" altLang="en-US"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條</a:t>
            </a:r>
            <a:endParaRPr lang="en-US" altLang="zh-TW"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nSpc>
                <a:spcPts val="2400"/>
              </a:lnSpc>
              <a:spcBef>
                <a:spcPts val="1200"/>
              </a:spcBef>
              <a:spcAft>
                <a:spcPts val="1200"/>
              </a:spcAft>
            </a:pPr>
            <a:r>
              <a:rPr lang="zh-TW" altLang="en-US" sz="2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建築物之消防設備，除消防法令另有規定外，依本節及建築設備編之規定。</a:t>
            </a:r>
          </a:p>
        </p:txBody>
      </p:sp>
      <p:cxnSp>
        <p:nvCxnSpPr>
          <p:cNvPr id="13" name="直線單箭頭接點 12">
            <a:extLst>
              <a:ext uri="{FF2B5EF4-FFF2-40B4-BE49-F238E27FC236}">
                <a16:creationId xmlns:a16="http://schemas.microsoft.com/office/drawing/2014/main" id="{41337383-234C-B5D3-58A5-C53DAEFBD59E}"/>
              </a:ext>
            </a:extLst>
          </p:cNvPr>
          <p:cNvCxnSpPr>
            <a:cxnSpLocks/>
          </p:cNvCxnSpPr>
          <p:nvPr/>
        </p:nvCxnSpPr>
        <p:spPr>
          <a:xfrm flipH="1">
            <a:off x="935877" y="2282324"/>
            <a:ext cx="3988014" cy="0"/>
          </a:xfrm>
          <a:prstGeom prst="straightConnector1">
            <a:avLst/>
          </a:prstGeom>
          <a:noFill/>
          <a:ln w="38100">
            <a:solidFill>
              <a:srgbClr val="C00000"/>
            </a:solidFill>
            <a:headEnd type="none" w="med" len="med"/>
            <a:tailEnd type="triangle" w="med" len="med"/>
          </a:ln>
        </p:spPr>
      </p:cxnSp>
      <p:sp>
        <p:nvSpPr>
          <p:cNvPr id="5" name="日期版面配置區 4">
            <a:extLst>
              <a:ext uri="{FF2B5EF4-FFF2-40B4-BE49-F238E27FC236}">
                <a16:creationId xmlns:a16="http://schemas.microsoft.com/office/drawing/2014/main" id="{2A2549FE-AD48-64EC-EF79-2E9A4EA550F5}"/>
              </a:ext>
            </a:extLst>
          </p:cNvPr>
          <p:cNvSpPr>
            <a:spLocks noGrp="1"/>
          </p:cNvSpPr>
          <p:nvPr>
            <p:ph type="dt" sz="half" idx="10"/>
          </p:nvPr>
        </p:nvSpPr>
        <p:spPr/>
        <p:txBody>
          <a:bodyPr/>
          <a:lstStyle/>
          <a:p>
            <a:fld id="{B7D4BEF4-8DFF-432F-85C8-D4044DCCF589}" type="datetime1">
              <a:rPr lang="zh-TW" altLang="en-US" smtClean="0"/>
              <a:t>2022/11/30</a:t>
            </a:fld>
            <a:endParaRPr lang="zh-TW" altLang="en-US"/>
          </a:p>
        </p:txBody>
      </p:sp>
      <p:sp>
        <p:nvSpPr>
          <p:cNvPr id="6" name="投影片編號版面配置區 5">
            <a:extLst>
              <a:ext uri="{FF2B5EF4-FFF2-40B4-BE49-F238E27FC236}">
                <a16:creationId xmlns:a16="http://schemas.microsoft.com/office/drawing/2014/main" id="{BF9C2887-2617-16E4-E79F-28859AF8EFAD}"/>
              </a:ext>
            </a:extLst>
          </p:cNvPr>
          <p:cNvSpPr>
            <a:spLocks noGrp="1"/>
          </p:cNvSpPr>
          <p:nvPr>
            <p:ph type="sldNum" sz="quarter" idx="12"/>
          </p:nvPr>
        </p:nvSpPr>
        <p:spPr/>
        <p:txBody>
          <a:bodyPr/>
          <a:lstStyle/>
          <a:p>
            <a:fld id="{D122B0B9-7B5A-4E7C-B90D-A0EA07B70D84}" type="slidenum">
              <a:rPr lang="zh-TW" altLang="en-US" smtClean="0"/>
              <a:pPr/>
              <a:t>7</a:t>
            </a:fld>
            <a:endParaRPr lang="zh-TW" altLang="en-US"/>
          </a:p>
        </p:txBody>
      </p:sp>
      <p:sp>
        <p:nvSpPr>
          <p:cNvPr id="9" name="文字方塊 8">
            <a:extLst>
              <a:ext uri="{FF2B5EF4-FFF2-40B4-BE49-F238E27FC236}">
                <a16:creationId xmlns:a16="http://schemas.microsoft.com/office/drawing/2014/main" id="{A0DE8EC6-0D55-1A20-9AA7-5FE6CAB5C76F}"/>
              </a:ext>
            </a:extLst>
          </p:cNvPr>
          <p:cNvSpPr txBox="1"/>
          <p:nvPr/>
        </p:nvSpPr>
        <p:spPr>
          <a:xfrm>
            <a:off x="737231" y="204918"/>
            <a:ext cx="2431907" cy="461665"/>
          </a:xfrm>
          <a:prstGeom prst="rect">
            <a:avLst/>
          </a:prstGeom>
          <a:solidFill>
            <a:srgbClr val="C00000">
              <a:alpha val="30196"/>
            </a:srgbClr>
          </a:solidFill>
          <a:ln w="12700">
            <a:noFill/>
          </a:ln>
        </p:spPr>
        <p:txBody>
          <a:bodyPr wrap="square">
            <a:spAutoFit/>
          </a:bodyPr>
          <a:lstStyle/>
          <a:p>
            <a:pPr marL="174625" marR="0" lvl="0" indent="-174625" algn="ctr" defTabSz="914400" rtl="0" eaLnBrk="1" fontAlgn="auto" latinLnBrk="0" hangingPunct="1">
              <a:lnSpc>
                <a:spcPct val="100000"/>
              </a:lnSpc>
              <a:spcBef>
                <a:spcPts val="600"/>
              </a:spcBef>
              <a:spcAft>
                <a:spcPts val="0"/>
              </a:spcAft>
              <a:buClrTx/>
              <a:buSzTx/>
              <a:buFontTx/>
              <a:buNone/>
              <a:tabLst/>
              <a:defRPr/>
            </a:pPr>
            <a:r>
              <a:rPr kumimoji="1" lang="en-US" altLang="zh-TW"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110.7.19</a:t>
            </a:r>
            <a:r>
              <a:rPr kumimoji="1" lang="zh-TW" altLang="en-US"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增列</a:t>
            </a:r>
            <a:endParaRPr kumimoji="1" lang="en-US" altLang="zh-TW"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941463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000"/>
                                        <p:tgtEl>
                                          <p:spTgt spid="1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a:extLst>
              <a:ext uri="{FF2B5EF4-FFF2-40B4-BE49-F238E27FC236}">
                <a16:creationId xmlns:a16="http://schemas.microsoft.com/office/drawing/2014/main" id="{CE92BCB5-44E7-4ACE-1EB8-18267EB18517}"/>
              </a:ext>
            </a:extLst>
          </p:cNvPr>
          <p:cNvPicPr>
            <a:picLocks noChangeAspect="1"/>
          </p:cNvPicPr>
          <p:nvPr/>
        </p:nvPicPr>
        <p:blipFill>
          <a:blip r:embed="rId2"/>
          <a:stretch>
            <a:fillRect/>
          </a:stretch>
        </p:blipFill>
        <p:spPr>
          <a:xfrm>
            <a:off x="9594879" y="24298"/>
            <a:ext cx="2597121" cy="1432684"/>
          </a:xfrm>
          <a:prstGeom prst="rect">
            <a:avLst/>
          </a:prstGeom>
        </p:spPr>
      </p:pic>
      <p:cxnSp>
        <p:nvCxnSpPr>
          <p:cNvPr id="2" name="直線接點 1">
            <a:extLst>
              <a:ext uri="{FF2B5EF4-FFF2-40B4-BE49-F238E27FC236}">
                <a16:creationId xmlns:a16="http://schemas.microsoft.com/office/drawing/2014/main" id="{2F1B601E-FC9C-BCCB-C65A-57C2F929AF8F}"/>
              </a:ext>
            </a:extLst>
          </p:cNvPr>
          <p:cNvCxnSpPr>
            <a:cxnSpLocks/>
          </p:cNvCxnSpPr>
          <p:nvPr/>
        </p:nvCxnSpPr>
        <p:spPr>
          <a:xfrm flipV="1">
            <a:off x="0" y="1237507"/>
            <a:ext cx="10912547" cy="1"/>
          </a:xfrm>
          <a:prstGeom prst="line">
            <a:avLst/>
          </a:prstGeom>
          <a:ln w="15875"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cxnSp>
        <p:nvCxnSpPr>
          <p:cNvPr id="4" name="直線接點 3">
            <a:extLst>
              <a:ext uri="{FF2B5EF4-FFF2-40B4-BE49-F238E27FC236}">
                <a16:creationId xmlns:a16="http://schemas.microsoft.com/office/drawing/2014/main" id="{00DB576C-AFD7-E3C8-F99C-FDF0921876E5}"/>
              </a:ext>
            </a:extLst>
          </p:cNvPr>
          <p:cNvCxnSpPr>
            <a:cxnSpLocks/>
          </p:cNvCxnSpPr>
          <p:nvPr/>
        </p:nvCxnSpPr>
        <p:spPr>
          <a:xfrm>
            <a:off x="550481" y="0"/>
            <a:ext cx="0" cy="1225660"/>
          </a:xfrm>
          <a:prstGeom prst="line">
            <a:avLst/>
          </a:prstGeom>
          <a:ln w="273050">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DCA6AF1F-9960-C639-B8E1-DB3609D383EA}"/>
              </a:ext>
            </a:extLst>
          </p:cNvPr>
          <p:cNvSpPr/>
          <p:nvPr/>
        </p:nvSpPr>
        <p:spPr>
          <a:xfrm>
            <a:off x="693226" y="496983"/>
            <a:ext cx="6848350" cy="740524"/>
          </a:xfrm>
          <a:prstGeom prst="rect">
            <a:avLst/>
          </a:prstGeom>
        </p:spPr>
        <p:txBody>
          <a:bodyPr wrap="none">
            <a:spAutoFit/>
          </a:bodyPr>
          <a:lstStyle/>
          <a:p>
            <a:pPr marL="174625" lvl="0" indent="-174625">
              <a:lnSpc>
                <a:spcPct val="150000"/>
              </a:lnSpc>
              <a:spcBef>
                <a:spcPct val="0"/>
              </a:spcBef>
              <a:defRPr/>
            </a:pPr>
            <a:r>
              <a:rPr kumimoji="1" lang="zh-TW" altLang="en-US" sz="3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修正</a:t>
            </a:r>
            <a:r>
              <a:rPr kumimoji="1" lang="en-US" altLang="zh-TW" sz="24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1" lang="zh-TW" altLang="en-US" sz="28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有關長照機構寢室門窗防火性能  </a:t>
            </a:r>
            <a:r>
              <a:rPr kumimoji="1" lang="en-US" altLang="zh-TW" sz="28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86</a:t>
            </a:r>
          </a:p>
        </p:txBody>
      </p:sp>
      <p:sp>
        <p:nvSpPr>
          <p:cNvPr id="8" name="文字方塊 7">
            <a:extLst>
              <a:ext uri="{FF2B5EF4-FFF2-40B4-BE49-F238E27FC236}">
                <a16:creationId xmlns:a16="http://schemas.microsoft.com/office/drawing/2014/main" id="{94B549BC-BA8B-0F58-8677-3F4D28705DC3}"/>
              </a:ext>
            </a:extLst>
          </p:cNvPr>
          <p:cNvSpPr txBox="1"/>
          <p:nvPr/>
        </p:nvSpPr>
        <p:spPr>
          <a:xfrm>
            <a:off x="-4200" y="221844"/>
            <a:ext cx="623889" cy="1015663"/>
          </a:xfrm>
          <a:prstGeom prst="rect">
            <a:avLst/>
          </a:prstGeom>
          <a:noFill/>
        </p:spPr>
        <p:txBody>
          <a:bodyPr wrap="none" rtlCol="0">
            <a:spAutoFit/>
          </a:bodyPr>
          <a:lstStyle/>
          <a:p>
            <a:r>
              <a:rPr lang="en-US" altLang="zh-TW" sz="6000" b="1" i="1" dirty="0">
                <a:solidFill>
                  <a:schemeClr val="accent6"/>
                </a:solidFill>
                <a:effectLst>
                  <a:outerShdw blurRad="38100" dist="38100" dir="2700000" algn="tl">
                    <a:srgbClr val="000000">
                      <a:alpha val="43137"/>
                    </a:srgbClr>
                  </a:outerShdw>
                </a:effectLst>
                <a:latin typeface="AR BONNIE" panose="02000000000000000000" pitchFamily="2" charset="0"/>
              </a:rPr>
              <a:t>5</a:t>
            </a:r>
            <a:endParaRPr lang="zh-TW" altLang="en-US" sz="6000" b="1" i="1" dirty="0">
              <a:solidFill>
                <a:schemeClr val="accent6"/>
              </a:solidFill>
              <a:effectLst>
                <a:outerShdw blurRad="38100" dist="38100" dir="2700000" algn="tl">
                  <a:srgbClr val="000000">
                    <a:alpha val="43137"/>
                  </a:srgbClr>
                </a:outerShdw>
              </a:effectLst>
              <a:latin typeface="AR BONNIE" panose="02000000000000000000" pitchFamily="2" charset="0"/>
            </a:endParaRPr>
          </a:p>
        </p:txBody>
      </p:sp>
      <p:sp>
        <p:nvSpPr>
          <p:cNvPr id="3" name="文字方塊 2">
            <a:extLst>
              <a:ext uri="{FF2B5EF4-FFF2-40B4-BE49-F238E27FC236}">
                <a16:creationId xmlns:a16="http://schemas.microsoft.com/office/drawing/2014/main" id="{B3703942-38FA-CE73-67A3-079BE1DF78C5}"/>
              </a:ext>
            </a:extLst>
          </p:cNvPr>
          <p:cNvSpPr txBox="1"/>
          <p:nvPr/>
        </p:nvSpPr>
        <p:spPr>
          <a:xfrm>
            <a:off x="590553" y="2985147"/>
            <a:ext cx="6451271" cy="3724096"/>
          </a:xfrm>
          <a:prstGeom prst="rect">
            <a:avLst/>
          </a:prstGeom>
          <a:solidFill>
            <a:schemeClr val="bg1">
              <a:lumMod val="85000"/>
            </a:schemeClr>
          </a:solidFill>
        </p:spPr>
        <p:txBody>
          <a:bodyPr wrap="square">
            <a:spAutoFit/>
          </a:bodyPr>
          <a:lstStyle>
            <a:defPPr>
              <a:defRPr lang="zh-TW"/>
            </a:defPPr>
            <a:lvl1pPr lvl="0" defTabSz="914309">
              <a:spcBef>
                <a:spcPts val="1200"/>
              </a:spcBef>
              <a:defRPr sz="2000" b="1" spc="20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r>
              <a:rPr lang="zh-TW" altLang="en-US" sz="1800" b="0" dirty="0"/>
              <a:t>分戶牆及分間牆構造依下列規定：</a:t>
            </a:r>
          </a:p>
          <a:p>
            <a:r>
              <a:rPr lang="zh-TW" altLang="en-US" sz="1800" b="0" dirty="0"/>
              <a:t>二、建築物使用類組為</a:t>
            </a:r>
            <a:r>
              <a:rPr lang="en-US" altLang="zh-TW" sz="1800" b="0" dirty="0"/>
              <a:t>A</a:t>
            </a:r>
            <a:r>
              <a:rPr lang="zh-TW" altLang="en-US" sz="1800" b="0" dirty="0"/>
              <a:t>類、</a:t>
            </a:r>
            <a:r>
              <a:rPr lang="en-US" altLang="zh-TW" sz="1800" b="0" dirty="0"/>
              <a:t>D</a:t>
            </a:r>
            <a:r>
              <a:rPr lang="zh-TW" altLang="en-US" sz="1800" b="0" dirty="0"/>
              <a:t>類、</a:t>
            </a:r>
            <a:r>
              <a:rPr lang="en-US" altLang="zh-TW" sz="1800" b="0" dirty="0"/>
              <a:t>B-1</a:t>
            </a:r>
            <a:r>
              <a:rPr lang="zh-TW" altLang="en-US" sz="1800" b="0" dirty="0"/>
              <a:t>組、</a:t>
            </a:r>
            <a:r>
              <a:rPr lang="en-US" altLang="zh-TW" sz="1800" b="0" dirty="0"/>
              <a:t>B-2</a:t>
            </a:r>
            <a:r>
              <a:rPr lang="zh-TW" altLang="en-US" sz="1800" b="0" dirty="0"/>
              <a:t>組、</a:t>
            </a:r>
            <a:r>
              <a:rPr lang="en-US" altLang="zh-TW" sz="1800" b="0" dirty="0"/>
              <a:t>B-4</a:t>
            </a:r>
            <a:r>
              <a:rPr lang="zh-TW" altLang="en-US" sz="1800" b="0" dirty="0"/>
              <a:t>組、</a:t>
            </a:r>
            <a:r>
              <a:rPr lang="en-US" altLang="zh-TW" sz="1800" b="0" dirty="0"/>
              <a:t>F-1</a:t>
            </a:r>
            <a:r>
              <a:rPr lang="zh-TW" altLang="en-US" sz="1800" b="0" dirty="0"/>
              <a:t>組、</a:t>
            </a:r>
            <a:r>
              <a:rPr lang="en-US" altLang="zh-TW" sz="1800" b="0" dirty="0"/>
              <a:t>H-1</a:t>
            </a:r>
            <a:r>
              <a:rPr lang="zh-TW" altLang="en-US" sz="1800" b="0" dirty="0"/>
              <a:t>組、總樓地板面積為三百平方公尺以上之</a:t>
            </a:r>
            <a:r>
              <a:rPr lang="en-US" altLang="zh-TW" sz="1800" b="0" dirty="0"/>
              <a:t>B-3</a:t>
            </a:r>
            <a:r>
              <a:rPr lang="zh-TW" altLang="en-US" sz="1800" b="0" dirty="0"/>
              <a:t>組及各級政府機關建築物，</a:t>
            </a:r>
            <a:r>
              <a:rPr lang="zh-TW" altLang="en-US" sz="1800" b="0" u="sng" dirty="0"/>
              <a:t>其各防火區劃內之分間牆應以不燃材料建造。但其分間牆上之門窗，不在此限</a:t>
            </a:r>
            <a:r>
              <a:rPr lang="zh-TW" altLang="en-US" sz="1800" b="0" dirty="0"/>
              <a:t>。</a:t>
            </a:r>
          </a:p>
          <a:p>
            <a:r>
              <a:rPr lang="zh-TW" altLang="en-US" sz="1800" b="0" dirty="0">
                <a:solidFill>
                  <a:srgbClr val="C00000"/>
                </a:solidFill>
              </a:rPr>
              <a:t>三、建築物屬</a:t>
            </a:r>
            <a:r>
              <a:rPr lang="en-US" altLang="zh-TW" sz="1800" b="0" dirty="0">
                <a:solidFill>
                  <a:srgbClr val="C00000"/>
                </a:solidFill>
              </a:rPr>
              <a:t>F-1</a:t>
            </a:r>
            <a:r>
              <a:rPr lang="zh-TW" altLang="en-US" sz="1800" b="0" dirty="0">
                <a:solidFill>
                  <a:srgbClr val="C00000"/>
                </a:solidFill>
              </a:rPr>
              <a:t>、</a:t>
            </a:r>
            <a:r>
              <a:rPr lang="en-US" altLang="zh-TW" sz="1800" b="0" dirty="0">
                <a:solidFill>
                  <a:srgbClr val="C00000"/>
                </a:solidFill>
              </a:rPr>
              <a:t>F-2</a:t>
            </a:r>
            <a:r>
              <a:rPr lang="zh-TW" altLang="en-US" sz="1800" b="0" dirty="0">
                <a:solidFill>
                  <a:srgbClr val="C00000"/>
                </a:solidFill>
              </a:rPr>
              <a:t>、</a:t>
            </a:r>
            <a:r>
              <a:rPr lang="en-US" altLang="zh-TW" sz="1800" b="0" dirty="0">
                <a:solidFill>
                  <a:srgbClr val="C00000"/>
                </a:solidFill>
              </a:rPr>
              <a:t>H-1</a:t>
            </a:r>
            <a:r>
              <a:rPr lang="zh-TW" altLang="en-US" sz="1800" b="0" dirty="0">
                <a:solidFill>
                  <a:srgbClr val="C00000"/>
                </a:solidFill>
              </a:rPr>
              <a:t>及</a:t>
            </a:r>
            <a:r>
              <a:rPr lang="en-US" altLang="zh-TW" sz="1800" b="0" dirty="0">
                <a:solidFill>
                  <a:srgbClr val="C00000"/>
                </a:solidFill>
              </a:rPr>
              <a:t>H-2</a:t>
            </a:r>
            <a:r>
              <a:rPr lang="zh-TW" altLang="en-US" sz="1800" b="0" dirty="0">
                <a:solidFill>
                  <a:srgbClr val="C00000"/>
                </a:solidFill>
              </a:rPr>
              <a:t>組之護理之家機構、老人福利機構、機構住宿式長期照顧服務機構、社區式長期照顧服務機構（團體家屋）、身心障礙福利機構及精神復健機構，</a:t>
            </a:r>
            <a:r>
              <a:rPr lang="zh-TW" altLang="en-US" sz="1800" b="0" u="sng" dirty="0">
                <a:solidFill>
                  <a:srgbClr val="C00000"/>
                </a:solidFill>
              </a:rPr>
              <a:t>其各防火區劃內之分間牆應以不燃材料建造，寢室之分間牆上之門窗應為不燃材料製造或具半小時以上防火時效，且不適用前款但書規定。</a:t>
            </a:r>
          </a:p>
        </p:txBody>
      </p:sp>
      <p:sp>
        <p:nvSpPr>
          <p:cNvPr id="5" name="文字方塊 4">
            <a:extLst>
              <a:ext uri="{FF2B5EF4-FFF2-40B4-BE49-F238E27FC236}">
                <a16:creationId xmlns:a16="http://schemas.microsoft.com/office/drawing/2014/main" id="{B70695FA-C61C-5325-5510-765099F66B7C}"/>
              </a:ext>
            </a:extLst>
          </p:cNvPr>
          <p:cNvSpPr txBox="1"/>
          <p:nvPr/>
        </p:nvSpPr>
        <p:spPr>
          <a:xfrm>
            <a:off x="594974" y="1313771"/>
            <a:ext cx="6446850" cy="1569660"/>
          </a:xfrm>
          <a:prstGeom prst="rect">
            <a:avLst/>
          </a:prstGeom>
          <a:solidFill>
            <a:schemeClr val="accent4">
              <a:lumMod val="20000"/>
              <a:lumOff val="80000"/>
            </a:schemeClr>
          </a:solidFill>
        </p:spPr>
        <p:txBody>
          <a:bodyPr wrap="square">
            <a:spAutoFit/>
          </a:bodyPr>
          <a:lstStyle>
            <a:defPPr>
              <a:defRPr lang="zh-TW"/>
            </a:defPPr>
            <a:lvl1pPr>
              <a:defRPr sz="2400" b="1" i="0">
                <a:solidFill>
                  <a:srgbClr val="000000"/>
                </a:solidFill>
                <a:effectLst/>
                <a:latin typeface="標楷體" panose="03000509000000000000" pitchFamily="65" charset="-120"/>
                <a:ea typeface="標楷體" panose="03000509000000000000" pitchFamily="65" charset="-120"/>
              </a:defRPr>
            </a:lvl1pPr>
          </a:lstStyle>
          <a:p>
            <a:r>
              <a:rPr lang="zh-TW" altLang="en-US" dirty="0"/>
              <a:t>原條文</a:t>
            </a:r>
            <a:endParaRPr lang="en-US" altLang="zh-TW" dirty="0"/>
          </a:p>
          <a:p>
            <a:r>
              <a:rPr lang="zh-TW" altLang="en-US" sz="1800" b="0" spc="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二、建築物為</a:t>
            </a:r>
            <a:r>
              <a:rPr lang="en-US" altLang="zh-TW" sz="1800" b="0" spc="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a:t>
            </a:r>
            <a:r>
              <a:rPr lang="zh-TW" altLang="en-US" sz="1800" b="0" spc="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類、</a:t>
            </a:r>
            <a:r>
              <a:rPr lang="en-US" altLang="zh-TW" sz="1800" b="0" spc="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D</a:t>
            </a:r>
            <a:r>
              <a:rPr lang="zh-TW" altLang="en-US" sz="1800" b="0" spc="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類、</a:t>
            </a:r>
            <a:r>
              <a:rPr lang="en-US" altLang="zh-TW" sz="1800" b="0" spc="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B-1</a:t>
            </a:r>
            <a:r>
              <a:rPr lang="zh-TW" altLang="en-US" sz="1800" b="0" spc="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組、</a:t>
            </a:r>
            <a:r>
              <a:rPr lang="en-US" altLang="zh-TW" sz="1800" b="0" spc="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B-2</a:t>
            </a:r>
            <a:r>
              <a:rPr lang="zh-TW" altLang="en-US" sz="1800" b="0" spc="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組、</a:t>
            </a:r>
            <a:r>
              <a:rPr lang="en-US" altLang="zh-TW" sz="1800" b="0" spc="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B-4</a:t>
            </a:r>
            <a:r>
              <a:rPr lang="zh-TW" altLang="en-US" sz="1800" b="0" spc="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組、</a:t>
            </a:r>
            <a:r>
              <a:rPr lang="en-US" altLang="zh-TW" sz="1800" b="0" spc="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F-1</a:t>
            </a:r>
            <a:r>
              <a:rPr lang="zh-TW" altLang="en-US" sz="1800" b="0" spc="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組、</a:t>
            </a:r>
            <a:r>
              <a:rPr lang="en-US" altLang="zh-TW" sz="1800" b="0" spc="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H-1</a:t>
            </a:r>
            <a:r>
              <a:rPr lang="zh-TW" altLang="en-US" sz="1800" b="0" spc="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組、總樓地板面積為</a:t>
            </a:r>
            <a:r>
              <a:rPr lang="en-US" altLang="zh-TW" sz="1800" b="0" spc="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300m2</a:t>
            </a:r>
            <a:r>
              <a:rPr lang="zh-TW" altLang="en-US" sz="1800" b="0" spc="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以上之</a:t>
            </a:r>
            <a:r>
              <a:rPr lang="en-US" altLang="zh-TW" sz="1800" b="0" spc="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B-3</a:t>
            </a:r>
            <a:r>
              <a:rPr lang="zh-TW" altLang="en-US" sz="1800" b="0" spc="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組及各級政府機關，其各防火區劃內之分間牆應以不燃材料建造。</a:t>
            </a:r>
            <a:r>
              <a:rPr lang="zh-TW" altLang="en-US" sz="1800" b="0" u="sng" spc="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但其分間牆上之門窗，不在此限</a:t>
            </a:r>
            <a:r>
              <a:rPr lang="zh-TW" altLang="en-US" sz="1800" b="0" spc="20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grpSp>
        <p:nvGrpSpPr>
          <p:cNvPr id="6" name="群組 5">
            <a:extLst>
              <a:ext uri="{FF2B5EF4-FFF2-40B4-BE49-F238E27FC236}">
                <a16:creationId xmlns:a16="http://schemas.microsoft.com/office/drawing/2014/main" id="{57487E22-63E1-5955-A69B-AA8AC28C7C94}"/>
              </a:ext>
            </a:extLst>
          </p:cNvPr>
          <p:cNvGrpSpPr/>
          <p:nvPr/>
        </p:nvGrpSpPr>
        <p:grpSpPr>
          <a:xfrm>
            <a:off x="182335" y="1660388"/>
            <a:ext cx="1628482" cy="3477223"/>
            <a:chOff x="182335" y="1660388"/>
            <a:chExt cx="1628482" cy="3477223"/>
          </a:xfrm>
        </p:grpSpPr>
        <p:sp>
          <p:nvSpPr>
            <p:cNvPr id="9" name="弧形 8">
              <a:extLst>
                <a:ext uri="{FF2B5EF4-FFF2-40B4-BE49-F238E27FC236}">
                  <a16:creationId xmlns:a16="http://schemas.microsoft.com/office/drawing/2014/main" id="{0180C603-549D-D1C3-31B9-03901F681220}"/>
                </a:ext>
              </a:extLst>
            </p:cNvPr>
            <p:cNvSpPr/>
            <p:nvPr/>
          </p:nvSpPr>
          <p:spPr>
            <a:xfrm rot="5400000">
              <a:off x="-10815" y="2077257"/>
              <a:ext cx="2238502" cy="1404763"/>
            </a:xfrm>
            <a:prstGeom prst="arc">
              <a:avLst>
                <a:gd name="adj1" fmla="val 1423399"/>
                <a:gd name="adj2" fmla="val 9233022"/>
              </a:avLst>
            </a:pr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弧形 9">
              <a:extLst>
                <a:ext uri="{FF2B5EF4-FFF2-40B4-BE49-F238E27FC236}">
                  <a16:creationId xmlns:a16="http://schemas.microsoft.com/office/drawing/2014/main" id="{72AA2DA6-4FB0-8C21-D804-AD7A9610BAAA}"/>
                </a:ext>
              </a:extLst>
            </p:cNvPr>
            <p:cNvSpPr/>
            <p:nvPr/>
          </p:nvSpPr>
          <p:spPr>
            <a:xfrm rot="5400000">
              <a:off x="-845491" y="2894333"/>
              <a:ext cx="3271104" cy="1215452"/>
            </a:xfrm>
            <a:prstGeom prst="arc">
              <a:avLst>
                <a:gd name="adj1" fmla="val 181245"/>
                <a:gd name="adj2" fmla="val 10635973"/>
              </a:avLst>
            </a:pr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2" name="日期版面配置區 11">
            <a:extLst>
              <a:ext uri="{FF2B5EF4-FFF2-40B4-BE49-F238E27FC236}">
                <a16:creationId xmlns:a16="http://schemas.microsoft.com/office/drawing/2014/main" id="{47D7D489-3344-E46B-42F2-E11EE062D020}"/>
              </a:ext>
            </a:extLst>
          </p:cNvPr>
          <p:cNvSpPr>
            <a:spLocks noGrp="1"/>
          </p:cNvSpPr>
          <p:nvPr>
            <p:ph type="dt" sz="half" idx="10"/>
          </p:nvPr>
        </p:nvSpPr>
        <p:spPr/>
        <p:txBody>
          <a:bodyPr/>
          <a:lstStyle/>
          <a:p>
            <a:fld id="{D325D552-1141-4C2D-B7FC-671F76B38671}" type="datetime1">
              <a:rPr lang="zh-TW" altLang="en-US" smtClean="0"/>
              <a:t>2022/11/30</a:t>
            </a:fld>
            <a:endParaRPr lang="zh-TW" altLang="en-US"/>
          </a:p>
        </p:txBody>
      </p:sp>
      <p:sp>
        <p:nvSpPr>
          <p:cNvPr id="13" name="投影片編號版面配置區 12">
            <a:extLst>
              <a:ext uri="{FF2B5EF4-FFF2-40B4-BE49-F238E27FC236}">
                <a16:creationId xmlns:a16="http://schemas.microsoft.com/office/drawing/2014/main" id="{B74ECF5C-97A6-04A6-6EA1-7206302CE253}"/>
              </a:ext>
            </a:extLst>
          </p:cNvPr>
          <p:cNvSpPr>
            <a:spLocks noGrp="1"/>
          </p:cNvSpPr>
          <p:nvPr>
            <p:ph type="sldNum" sz="quarter" idx="12"/>
          </p:nvPr>
        </p:nvSpPr>
        <p:spPr/>
        <p:txBody>
          <a:bodyPr/>
          <a:lstStyle/>
          <a:p>
            <a:fld id="{D122B0B9-7B5A-4E7C-B90D-A0EA07B70D84}" type="slidenum">
              <a:rPr lang="zh-TW" altLang="en-US" smtClean="0"/>
              <a:pPr/>
              <a:t>8</a:t>
            </a:fld>
            <a:endParaRPr lang="zh-TW" altLang="en-US"/>
          </a:p>
        </p:txBody>
      </p:sp>
      <p:sp>
        <p:nvSpPr>
          <p:cNvPr id="14" name="文字方塊 13">
            <a:extLst>
              <a:ext uri="{FF2B5EF4-FFF2-40B4-BE49-F238E27FC236}">
                <a16:creationId xmlns:a16="http://schemas.microsoft.com/office/drawing/2014/main" id="{1E67EE73-B08A-A8AA-6579-DC939ADA1FE6}"/>
              </a:ext>
            </a:extLst>
          </p:cNvPr>
          <p:cNvSpPr txBox="1"/>
          <p:nvPr/>
        </p:nvSpPr>
        <p:spPr>
          <a:xfrm>
            <a:off x="737231" y="204918"/>
            <a:ext cx="2431907" cy="461665"/>
          </a:xfrm>
          <a:prstGeom prst="rect">
            <a:avLst/>
          </a:prstGeom>
          <a:solidFill>
            <a:srgbClr val="C00000">
              <a:alpha val="30196"/>
            </a:srgbClr>
          </a:solidFill>
          <a:ln w="12700">
            <a:noFill/>
          </a:ln>
        </p:spPr>
        <p:txBody>
          <a:bodyPr wrap="square">
            <a:spAutoFit/>
          </a:bodyPr>
          <a:lstStyle/>
          <a:p>
            <a:pPr marL="174625" marR="0" lvl="0" indent="-174625" algn="ctr" defTabSz="914400" rtl="0" eaLnBrk="1" fontAlgn="auto" latinLnBrk="0" hangingPunct="1">
              <a:lnSpc>
                <a:spcPct val="100000"/>
              </a:lnSpc>
              <a:spcBef>
                <a:spcPts val="600"/>
              </a:spcBef>
              <a:spcAft>
                <a:spcPts val="0"/>
              </a:spcAft>
              <a:buClrTx/>
              <a:buSzTx/>
              <a:buFontTx/>
              <a:buNone/>
              <a:tabLst/>
              <a:defRPr/>
            </a:pPr>
            <a:r>
              <a:rPr kumimoji="1" lang="en-US" altLang="zh-TW"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110.1.19</a:t>
            </a:r>
            <a:r>
              <a:rPr kumimoji="1" lang="zh-TW" altLang="en-US"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修正</a:t>
            </a:r>
            <a:endParaRPr kumimoji="1" lang="en-US" altLang="zh-TW"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026016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7EC20289-CAEE-A0CE-1158-4D27BEBF46D4}"/>
              </a:ext>
            </a:extLst>
          </p:cNvPr>
          <p:cNvPicPr>
            <a:picLocks noChangeAspect="1"/>
          </p:cNvPicPr>
          <p:nvPr/>
        </p:nvPicPr>
        <p:blipFill>
          <a:blip r:embed="rId2"/>
          <a:stretch>
            <a:fillRect/>
          </a:stretch>
        </p:blipFill>
        <p:spPr>
          <a:xfrm>
            <a:off x="9594879" y="24298"/>
            <a:ext cx="2597121" cy="1432684"/>
          </a:xfrm>
          <a:prstGeom prst="rect">
            <a:avLst/>
          </a:prstGeom>
        </p:spPr>
      </p:pic>
      <p:cxnSp>
        <p:nvCxnSpPr>
          <p:cNvPr id="16" name="直線接點 15">
            <a:extLst>
              <a:ext uri="{FF2B5EF4-FFF2-40B4-BE49-F238E27FC236}">
                <a16:creationId xmlns:a16="http://schemas.microsoft.com/office/drawing/2014/main" id="{BA3E2C39-12D9-433A-8B77-765CA7FFEC03}"/>
              </a:ext>
            </a:extLst>
          </p:cNvPr>
          <p:cNvCxnSpPr>
            <a:cxnSpLocks/>
          </p:cNvCxnSpPr>
          <p:nvPr/>
        </p:nvCxnSpPr>
        <p:spPr>
          <a:xfrm flipV="1">
            <a:off x="0" y="1237507"/>
            <a:ext cx="10912547" cy="1"/>
          </a:xfrm>
          <a:prstGeom prst="line">
            <a:avLst/>
          </a:prstGeom>
          <a:ln w="15875"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cxnSp>
        <p:nvCxnSpPr>
          <p:cNvPr id="20" name="直線接點 19">
            <a:extLst>
              <a:ext uri="{FF2B5EF4-FFF2-40B4-BE49-F238E27FC236}">
                <a16:creationId xmlns:a16="http://schemas.microsoft.com/office/drawing/2014/main" id="{9C57F82A-F608-46B7-8785-F29DEAEFB415}"/>
              </a:ext>
            </a:extLst>
          </p:cNvPr>
          <p:cNvCxnSpPr>
            <a:cxnSpLocks/>
          </p:cNvCxnSpPr>
          <p:nvPr/>
        </p:nvCxnSpPr>
        <p:spPr>
          <a:xfrm>
            <a:off x="550481" y="0"/>
            <a:ext cx="0" cy="1225660"/>
          </a:xfrm>
          <a:prstGeom prst="line">
            <a:avLst/>
          </a:prstGeom>
          <a:ln w="273050">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6" name="矩形 45">
            <a:extLst>
              <a:ext uri="{FF2B5EF4-FFF2-40B4-BE49-F238E27FC236}">
                <a16:creationId xmlns:a16="http://schemas.microsoft.com/office/drawing/2014/main" id="{385AB208-9395-412F-BE8A-401B5CD96BEB}"/>
              </a:ext>
            </a:extLst>
          </p:cNvPr>
          <p:cNvSpPr/>
          <p:nvPr/>
        </p:nvSpPr>
        <p:spPr>
          <a:xfrm>
            <a:off x="693226" y="496983"/>
            <a:ext cx="6622326" cy="740524"/>
          </a:xfrm>
          <a:prstGeom prst="rect">
            <a:avLst/>
          </a:prstGeom>
        </p:spPr>
        <p:txBody>
          <a:bodyPr wrap="none">
            <a:spAutoFit/>
          </a:bodyPr>
          <a:lstStyle/>
          <a:p>
            <a:pPr marL="174625" lvl="0" indent="-174625">
              <a:lnSpc>
                <a:spcPct val="150000"/>
              </a:lnSpc>
              <a:spcBef>
                <a:spcPct val="0"/>
              </a:spcBef>
              <a:defRPr/>
            </a:pPr>
            <a:r>
              <a:rPr kumimoji="1" lang="zh-TW" altLang="en-US" sz="3200"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修正</a:t>
            </a:r>
            <a:r>
              <a:rPr kumimoji="1" lang="en-US" altLang="zh-TW" sz="24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1" lang="zh-TW" altLang="en-US" sz="2800" b="1" dirty="0">
                <a:solidFill>
                  <a:prstClr val="black"/>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有關屋頂平台安全維護裝置 </a:t>
            </a:r>
            <a:r>
              <a:rPr kumimoji="1" lang="en-US" altLang="zh-TW" sz="28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116-2</a:t>
            </a:r>
          </a:p>
        </p:txBody>
      </p:sp>
      <p:sp>
        <p:nvSpPr>
          <p:cNvPr id="47" name="文字方塊 46">
            <a:extLst>
              <a:ext uri="{FF2B5EF4-FFF2-40B4-BE49-F238E27FC236}">
                <a16:creationId xmlns:a16="http://schemas.microsoft.com/office/drawing/2014/main" id="{78E94751-5AF1-4F66-AE0F-7F0B34B936E3}"/>
              </a:ext>
            </a:extLst>
          </p:cNvPr>
          <p:cNvSpPr txBox="1"/>
          <p:nvPr/>
        </p:nvSpPr>
        <p:spPr>
          <a:xfrm>
            <a:off x="-4200" y="221844"/>
            <a:ext cx="623889" cy="1015663"/>
          </a:xfrm>
          <a:prstGeom prst="rect">
            <a:avLst/>
          </a:prstGeom>
          <a:noFill/>
        </p:spPr>
        <p:txBody>
          <a:bodyPr wrap="none" rtlCol="0">
            <a:spAutoFit/>
          </a:bodyPr>
          <a:lstStyle/>
          <a:p>
            <a:r>
              <a:rPr lang="en-US" altLang="zh-TW" sz="6000" b="1" i="1" dirty="0">
                <a:solidFill>
                  <a:schemeClr val="accent6"/>
                </a:solidFill>
                <a:effectLst>
                  <a:outerShdw blurRad="38100" dist="38100" dir="2700000" algn="tl">
                    <a:srgbClr val="000000">
                      <a:alpha val="43137"/>
                    </a:srgbClr>
                  </a:outerShdw>
                </a:effectLst>
                <a:latin typeface="AR BONNIE" panose="02000000000000000000" pitchFamily="2" charset="0"/>
              </a:rPr>
              <a:t>6</a:t>
            </a:r>
            <a:endParaRPr lang="zh-TW" altLang="en-US" sz="6000" b="1" i="1" dirty="0">
              <a:solidFill>
                <a:schemeClr val="accent6"/>
              </a:solidFill>
              <a:effectLst>
                <a:outerShdw blurRad="38100" dist="38100" dir="2700000" algn="tl">
                  <a:srgbClr val="000000">
                    <a:alpha val="43137"/>
                  </a:srgbClr>
                </a:outerShdw>
              </a:effectLst>
              <a:latin typeface="AR BONNIE" panose="02000000000000000000" pitchFamily="2" charset="0"/>
            </a:endParaRPr>
          </a:p>
        </p:txBody>
      </p:sp>
      <p:sp>
        <p:nvSpPr>
          <p:cNvPr id="48" name="文字方塊 47">
            <a:extLst>
              <a:ext uri="{FF2B5EF4-FFF2-40B4-BE49-F238E27FC236}">
                <a16:creationId xmlns:a16="http://schemas.microsoft.com/office/drawing/2014/main" id="{AB377DEA-2B2C-4C19-A762-8B10326C0A54}"/>
              </a:ext>
            </a:extLst>
          </p:cNvPr>
          <p:cNvSpPr txBox="1"/>
          <p:nvPr/>
        </p:nvSpPr>
        <p:spPr>
          <a:xfrm>
            <a:off x="1202720" y="1426009"/>
            <a:ext cx="800219" cy="830997"/>
          </a:xfrm>
          <a:prstGeom prst="rect">
            <a:avLst/>
          </a:prstGeom>
          <a:noFill/>
        </p:spPr>
        <p:txBody>
          <a:bodyPr wrap="none" rtlCol="0">
            <a:spAutoFit/>
          </a:bodyPr>
          <a:lstStyle/>
          <a:p>
            <a:pPr algn="r"/>
            <a:r>
              <a:rPr kumimoji="1" lang="en-US"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96</a:t>
            </a:r>
            <a:r>
              <a:rPr kumimoji="1"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年</a:t>
            </a:r>
            <a:endParaRPr kumimoji="1" lang="en-US"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gn="r"/>
            <a:r>
              <a:rPr kumimoji="1"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版本</a:t>
            </a:r>
          </a:p>
        </p:txBody>
      </p:sp>
      <p:sp>
        <p:nvSpPr>
          <p:cNvPr id="49" name="文字方塊 48">
            <a:extLst>
              <a:ext uri="{FF2B5EF4-FFF2-40B4-BE49-F238E27FC236}">
                <a16:creationId xmlns:a16="http://schemas.microsoft.com/office/drawing/2014/main" id="{EABB58B7-F5AF-4F7A-A574-212CC675EC9D}"/>
              </a:ext>
            </a:extLst>
          </p:cNvPr>
          <p:cNvSpPr txBox="1"/>
          <p:nvPr/>
        </p:nvSpPr>
        <p:spPr>
          <a:xfrm>
            <a:off x="894943" y="3909365"/>
            <a:ext cx="1107996" cy="830997"/>
          </a:xfrm>
          <a:prstGeom prst="rect">
            <a:avLst/>
          </a:prstGeom>
          <a:noFill/>
        </p:spPr>
        <p:txBody>
          <a:bodyPr wrap="none" rtlCol="0">
            <a:spAutoFit/>
          </a:bodyPr>
          <a:lstStyle/>
          <a:p>
            <a:r>
              <a:rPr kumimoji="1"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修改後</a:t>
            </a:r>
            <a:endParaRPr kumimoji="1" lang="en-US" altLang="zh-TW"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kumimoji="1"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現  行</a:t>
            </a:r>
          </a:p>
        </p:txBody>
      </p:sp>
      <p:cxnSp>
        <p:nvCxnSpPr>
          <p:cNvPr id="50" name="直線接點 49">
            <a:extLst>
              <a:ext uri="{FF2B5EF4-FFF2-40B4-BE49-F238E27FC236}">
                <a16:creationId xmlns:a16="http://schemas.microsoft.com/office/drawing/2014/main" id="{B656C4C0-BF1A-4B53-BCBE-3C79EBCBDA5C}"/>
              </a:ext>
            </a:extLst>
          </p:cNvPr>
          <p:cNvCxnSpPr>
            <a:cxnSpLocks/>
          </p:cNvCxnSpPr>
          <p:nvPr/>
        </p:nvCxnSpPr>
        <p:spPr>
          <a:xfrm>
            <a:off x="2046482" y="1426009"/>
            <a:ext cx="0" cy="4920362"/>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1" name="直線接點 50">
            <a:extLst>
              <a:ext uri="{FF2B5EF4-FFF2-40B4-BE49-F238E27FC236}">
                <a16:creationId xmlns:a16="http://schemas.microsoft.com/office/drawing/2014/main" id="{F127723A-0F76-4A7F-A2D9-847D068559DD}"/>
              </a:ext>
            </a:extLst>
          </p:cNvPr>
          <p:cNvCxnSpPr>
            <a:cxnSpLocks/>
          </p:cNvCxnSpPr>
          <p:nvPr/>
        </p:nvCxnSpPr>
        <p:spPr>
          <a:xfrm>
            <a:off x="893782" y="3909365"/>
            <a:ext cx="9763332"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2" name="表格 12">
            <a:extLst>
              <a:ext uri="{FF2B5EF4-FFF2-40B4-BE49-F238E27FC236}">
                <a16:creationId xmlns:a16="http://schemas.microsoft.com/office/drawing/2014/main" id="{E9DF5895-8FD6-5629-D547-30BBB0272F47}"/>
              </a:ext>
            </a:extLst>
          </p:cNvPr>
          <p:cNvGraphicFramePr>
            <a:graphicFrameLocks noGrp="1"/>
          </p:cNvGraphicFramePr>
          <p:nvPr>
            <p:extLst>
              <p:ext uri="{D42A27DB-BD31-4B8C-83A1-F6EECF244321}">
                <p14:modId xmlns:p14="http://schemas.microsoft.com/office/powerpoint/2010/main" val="2952296016"/>
              </p:ext>
            </p:extLst>
          </p:nvPr>
        </p:nvGraphicFramePr>
        <p:xfrm>
          <a:off x="2377439" y="1642363"/>
          <a:ext cx="8343450" cy="1627292"/>
        </p:xfrm>
        <a:graphic>
          <a:graphicData uri="http://schemas.openxmlformats.org/drawingml/2006/table">
            <a:tbl>
              <a:tblPr firstRow="1" bandRow="1">
                <a:tableStyleId>{F5AB1C69-6EDB-4FF4-983F-18BD219EF322}</a:tableStyleId>
              </a:tblPr>
              <a:tblGrid>
                <a:gridCol w="2369490">
                  <a:extLst>
                    <a:ext uri="{9D8B030D-6E8A-4147-A177-3AD203B41FA5}">
                      <a16:colId xmlns:a16="http://schemas.microsoft.com/office/drawing/2014/main" val="3609735328"/>
                    </a:ext>
                  </a:extLst>
                </a:gridCol>
                <a:gridCol w="1272208">
                  <a:extLst>
                    <a:ext uri="{9D8B030D-6E8A-4147-A177-3AD203B41FA5}">
                      <a16:colId xmlns:a16="http://schemas.microsoft.com/office/drawing/2014/main" val="1732596079"/>
                    </a:ext>
                  </a:extLst>
                </a:gridCol>
                <a:gridCol w="1129086">
                  <a:extLst>
                    <a:ext uri="{9D8B030D-6E8A-4147-A177-3AD203B41FA5}">
                      <a16:colId xmlns:a16="http://schemas.microsoft.com/office/drawing/2014/main" val="86121795"/>
                    </a:ext>
                  </a:extLst>
                </a:gridCol>
                <a:gridCol w="1184744">
                  <a:extLst>
                    <a:ext uri="{9D8B030D-6E8A-4147-A177-3AD203B41FA5}">
                      <a16:colId xmlns:a16="http://schemas.microsoft.com/office/drawing/2014/main" val="4097506902"/>
                    </a:ext>
                  </a:extLst>
                </a:gridCol>
                <a:gridCol w="1184744">
                  <a:extLst>
                    <a:ext uri="{9D8B030D-6E8A-4147-A177-3AD203B41FA5}">
                      <a16:colId xmlns:a16="http://schemas.microsoft.com/office/drawing/2014/main" val="4272267473"/>
                    </a:ext>
                  </a:extLst>
                </a:gridCol>
                <a:gridCol w="1203178">
                  <a:extLst>
                    <a:ext uri="{9D8B030D-6E8A-4147-A177-3AD203B41FA5}">
                      <a16:colId xmlns:a16="http://schemas.microsoft.com/office/drawing/2014/main" val="1462066143"/>
                    </a:ext>
                  </a:extLst>
                </a:gridCol>
              </a:tblGrid>
              <a:tr h="696134">
                <a:tc>
                  <a:txBody>
                    <a:bodyPr/>
                    <a:lstStyle/>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0" dirty="0">
                          <a:solidFill>
                            <a:schemeClr val="tx1"/>
                          </a:solidFill>
                          <a:effectLst>
                            <a:outerShdw blurRad="38100" dist="38100" dir="2700000" algn="tl">
                              <a:srgbClr val="000000">
                                <a:alpha val="43137"/>
                              </a:srgbClr>
                            </a:outerShdw>
                          </a:effectLst>
                        </a:rPr>
                        <a:t>安全維 護 </a:t>
                      </a:r>
                      <a:r>
                        <a:rPr lang="zh-TW" altLang="en-US" sz="1800" b="0" kern="1200" dirty="0">
                          <a:solidFill>
                            <a:schemeClr val="tx1"/>
                          </a:solidFill>
                          <a:effectLst>
                            <a:outerShdw blurRad="38100" dist="38100" dir="2700000" algn="tl">
                              <a:srgbClr val="000000">
                                <a:alpha val="43137"/>
                              </a:srgbClr>
                            </a:outerShdw>
                          </a:effectLst>
                          <a:latin typeface="+mn-lt"/>
                          <a:ea typeface="+mn-ea"/>
                          <a:cs typeface="+mn-cs"/>
                        </a:rPr>
                        <a:t>照 明 裝 置 </a:t>
                      </a:r>
                      <a:endParaRPr lang="en-US" altLang="zh-TW" sz="1800" b="0" kern="1200" dirty="0">
                        <a:solidFill>
                          <a:schemeClr val="tx1"/>
                        </a:solidFill>
                        <a:effectLst>
                          <a:outerShdw blurRad="38100" dist="38100" dir="2700000" algn="tl">
                            <a:srgbClr val="000000">
                              <a:alpha val="43137"/>
                            </a:srgbClr>
                          </a:outerShdw>
                        </a:effectLst>
                        <a:latin typeface="+mn-lt"/>
                        <a:ea typeface="+mn-ea"/>
                        <a:cs typeface="+mn-cs"/>
                      </a:endParaRPr>
                    </a:p>
                  </a:txBody>
                  <a:tcPr/>
                </a:tc>
                <a:tc>
                  <a:txBody>
                    <a:bodyPr/>
                    <a:lstStyle/>
                    <a:p>
                      <a:r>
                        <a:rPr lang="zh-TW" altLang="en-US" b="0" dirty="0">
                          <a:solidFill>
                            <a:schemeClr val="tx1"/>
                          </a:solidFill>
                          <a:effectLst>
                            <a:outerShdw blurRad="38100" dist="38100" dir="2700000" algn="tl">
                              <a:srgbClr val="000000">
                                <a:alpha val="43137"/>
                              </a:srgbClr>
                            </a:outerShdw>
                          </a:effectLst>
                        </a:rPr>
                        <a:t>監 視 攝 影裝 置</a:t>
                      </a:r>
                    </a:p>
                  </a:txBody>
                  <a:tcPr/>
                </a:tc>
                <a:tc>
                  <a:txBody>
                    <a:bodyPr/>
                    <a:lstStyle/>
                    <a:p>
                      <a:r>
                        <a:rPr lang="zh-TW" altLang="en-US" b="0" dirty="0">
                          <a:solidFill>
                            <a:schemeClr val="tx1"/>
                          </a:solidFill>
                          <a:effectLst>
                            <a:outerShdw blurRad="38100" dist="38100" dir="2700000" algn="tl">
                              <a:srgbClr val="000000">
                                <a:alpha val="43137"/>
                              </a:srgbClr>
                            </a:outerShdw>
                          </a:effectLst>
                        </a:rPr>
                        <a:t>緊 急 求 救 裝 置 </a:t>
                      </a:r>
                    </a:p>
                  </a:txBody>
                  <a:tcPr/>
                </a:tc>
                <a:tc>
                  <a:txBody>
                    <a:bodyPr/>
                    <a:lstStyle/>
                    <a:p>
                      <a:r>
                        <a:rPr lang="zh-TW" altLang="en-US" b="0" dirty="0">
                          <a:solidFill>
                            <a:schemeClr val="tx1"/>
                          </a:solidFill>
                          <a:effectLst>
                            <a:outerShdw blurRad="38100" dist="38100" dir="2700000" algn="tl">
                              <a:srgbClr val="000000">
                                <a:alpha val="43137"/>
                              </a:srgbClr>
                            </a:outerShdw>
                          </a:effectLst>
                        </a:rPr>
                        <a:t>警 戒 探 測 裝 置 </a:t>
                      </a:r>
                    </a:p>
                  </a:txBody>
                  <a:tcPr/>
                </a:tc>
                <a:tc>
                  <a:txBody>
                    <a:bodyPr/>
                    <a:lstStyle/>
                    <a:p>
                      <a:endParaRPr lang="zh-TW" altLang="en-US" b="0" dirty="0">
                        <a:solidFill>
                          <a:schemeClr val="tx1"/>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1292231709"/>
                  </a:ext>
                </a:extLst>
              </a:tr>
              <a:tr h="931158">
                <a:tc>
                  <a:txBody>
                    <a:bodyPr/>
                    <a:lstStyle/>
                    <a:p>
                      <a:pPr algn="ctr"/>
                      <a:r>
                        <a:rPr lang="zh-TW" altLang="en-US" dirty="0">
                          <a:effectLst>
                            <a:outerShdw blurRad="38100" dist="38100" dir="2700000" algn="tl">
                              <a:srgbClr val="000000">
                                <a:alpha val="43137"/>
                              </a:srgbClr>
                            </a:outerShdw>
                          </a:effectLst>
                        </a:rPr>
                        <a:t>屋頂避難</a:t>
                      </a:r>
                      <a:endParaRPr lang="en-US" altLang="zh-TW" dirty="0">
                        <a:effectLst>
                          <a:outerShdw blurRad="38100" dist="38100" dir="2700000" algn="tl">
                            <a:srgbClr val="000000">
                              <a:alpha val="43137"/>
                            </a:srgbClr>
                          </a:outerShdw>
                        </a:effectLst>
                      </a:endParaRPr>
                    </a:p>
                    <a:p>
                      <a:pPr algn="ctr"/>
                      <a:r>
                        <a:rPr lang="zh-TW" altLang="en-US" dirty="0">
                          <a:effectLst>
                            <a:outerShdw blurRad="38100" dist="38100" dir="2700000" algn="tl">
                              <a:srgbClr val="000000">
                                <a:alpha val="43137"/>
                              </a:srgbClr>
                            </a:outerShdw>
                          </a:effectLst>
                        </a:rPr>
                        <a:t>平台出入口</a:t>
                      </a:r>
                    </a:p>
                  </a:txBody>
                  <a:tcPr anchor="ctr"/>
                </a:tc>
                <a:tc>
                  <a:txBody>
                    <a:bodyPr/>
                    <a:lstStyle/>
                    <a:p>
                      <a:endParaRPr lang="zh-TW" altLang="en-US" dirty="0"/>
                    </a:p>
                  </a:txBody>
                  <a:tcPr/>
                </a:tc>
                <a:tc>
                  <a:txBody>
                    <a:bodyPr/>
                    <a:lstStyle/>
                    <a:p>
                      <a:endParaRPr lang="zh-TW" altLang="en-US"/>
                    </a:p>
                  </a:txBody>
                  <a:tcPr/>
                </a:tc>
                <a:tc>
                  <a:txBody>
                    <a:bodyPr/>
                    <a:lstStyle/>
                    <a:p>
                      <a:endParaRPr lang="zh-TW" altLang="en-US" dirty="0"/>
                    </a:p>
                  </a:txBody>
                  <a:tcPr/>
                </a:tc>
                <a:tc>
                  <a:txBody>
                    <a:bodyPr/>
                    <a:lstStyle/>
                    <a:p>
                      <a:r>
                        <a:rPr lang="zh-TW" altLang="en-US" sz="2800" dirty="0">
                          <a:effectLst>
                            <a:outerShdw blurRad="38100" dist="38100" dir="2700000" algn="tl">
                              <a:srgbClr val="000000">
                                <a:alpha val="43137"/>
                              </a:srgbClr>
                            </a:outerShdw>
                          </a:effectLst>
                        </a:rPr>
                        <a:t>    △</a:t>
                      </a:r>
                    </a:p>
                  </a:txBody>
                  <a:tcPr anchor="ctr"/>
                </a:tc>
                <a:tc>
                  <a:txBody>
                    <a:bodyPr/>
                    <a:lstStyle/>
                    <a:p>
                      <a:endParaRPr lang="zh-TW" altLang="en-US" dirty="0"/>
                    </a:p>
                  </a:txBody>
                  <a:tcPr/>
                </a:tc>
                <a:extLst>
                  <a:ext uri="{0D108BD9-81ED-4DB2-BD59-A6C34878D82A}">
                    <a16:rowId xmlns:a16="http://schemas.microsoft.com/office/drawing/2014/main" val="1123705985"/>
                  </a:ext>
                </a:extLst>
              </a:tr>
            </a:tbl>
          </a:graphicData>
        </a:graphic>
      </p:graphicFrame>
      <p:graphicFrame>
        <p:nvGraphicFramePr>
          <p:cNvPr id="13" name="表格 12">
            <a:extLst>
              <a:ext uri="{FF2B5EF4-FFF2-40B4-BE49-F238E27FC236}">
                <a16:creationId xmlns:a16="http://schemas.microsoft.com/office/drawing/2014/main" id="{5B7B2BAC-51A4-C8AA-9605-9624EDC59FAE}"/>
              </a:ext>
            </a:extLst>
          </p:cNvPr>
          <p:cNvGraphicFramePr>
            <a:graphicFrameLocks noGrp="1"/>
          </p:cNvGraphicFramePr>
          <p:nvPr>
            <p:extLst>
              <p:ext uri="{D42A27DB-BD31-4B8C-83A1-F6EECF244321}">
                <p14:modId xmlns:p14="http://schemas.microsoft.com/office/powerpoint/2010/main" val="2467462585"/>
              </p:ext>
            </p:extLst>
          </p:nvPr>
        </p:nvGraphicFramePr>
        <p:xfrm>
          <a:off x="2377442" y="4081284"/>
          <a:ext cx="8343447" cy="2176394"/>
        </p:xfrm>
        <a:graphic>
          <a:graphicData uri="http://schemas.openxmlformats.org/drawingml/2006/table">
            <a:tbl>
              <a:tblPr firstRow="1" bandRow="1">
                <a:tableStyleId>{F5AB1C69-6EDB-4FF4-983F-18BD219EF322}</a:tableStyleId>
              </a:tblPr>
              <a:tblGrid>
                <a:gridCol w="1191921">
                  <a:extLst>
                    <a:ext uri="{9D8B030D-6E8A-4147-A177-3AD203B41FA5}">
                      <a16:colId xmlns:a16="http://schemas.microsoft.com/office/drawing/2014/main" val="959632516"/>
                    </a:ext>
                  </a:extLst>
                </a:gridCol>
                <a:gridCol w="1161663">
                  <a:extLst>
                    <a:ext uri="{9D8B030D-6E8A-4147-A177-3AD203B41FA5}">
                      <a16:colId xmlns:a16="http://schemas.microsoft.com/office/drawing/2014/main" val="3609735328"/>
                    </a:ext>
                  </a:extLst>
                </a:gridCol>
                <a:gridCol w="1280160">
                  <a:extLst>
                    <a:ext uri="{9D8B030D-6E8A-4147-A177-3AD203B41FA5}">
                      <a16:colId xmlns:a16="http://schemas.microsoft.com/office/drawing/2014/main" val="1732596079"/>
                    </a:ext>
                  </a:extLst>
                </a:gridCol>
                <a:gridCol w="1129085">
                  <a:extLst>
                    <a:ext uri="{9D8B030D-6E8A-4147-A177-3AD203B41FA5}">
                      <a16:colId xmlns:a16="http://schemas.microsoft.com/office/drawing/2014/main" val="86121795"/>
                    </a:ext>
                  </a:extLst>
                </a:gridCol>
                <a:gridCol w="1196776">
                  <a:extLst>
                    <a:ext uri="{9D8B030D-6E8A-4147-A177-3AD203B41FA5}">
                      <a16:colId xmlns:a16="http://schemas.microsoft.com/office/drawing/2014/main" val="4097506902"/>
                    </a:ext>
                  </a:extLst>
                </a:gridCol>
                <a:gridCol w="1191921">
                  <a:extLst>
                    <a:ext uri="{9D8B030D-6E8A-4147-A177-3AD203B41FA5}">
                      <a16:colId xmlns:a16="http://schemas.microsoft.com/office/drawing/2014/main" val="4272267473"/>
                    </a:ext>
                  </a:extLst>
                </a:gridCol>
                <a:gridCol w="1191921">
                  <a:extLst>
                    <a:ext uri="{9D8B030D-6E8A-4147-A177-3AD203B41FA5}">
                      <a16:colId xmlns:a16="http://schemas.microsoft.com/office/drawing/2014/main" val="1462066143"/>
                    </a:ext>
                  </a:extLst>
                </a:gridCol>
              </a:tblGrid>
              <a:tr h="716708">
                <a:tc>
                  <a:txBody>
                    <a:bodyPr/>
                    <a:lstStyle/>
                    <a:p>
                      <a:endParaRPr lang="zh-TW" altLang="en-US" dirty="0"/>
                    </a:p>
                  </a:txBody>
                  <a:tcPr/>
                </a:tc>
                <a:tc>
                  <a:txBody>
                    <a:bodyPr/>
                    <a:lstStyle/>
                    <a:p>
                      <a:endParaRPr lang="zh-TW"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kern="1200" dirty="0">
                          <a:solidFill>
                            <a:schemeClr val="tx1"/>
                          </a:solidFill>
                          <a:effectLst>
                            <a:outerShdw blurRad="38100" dist="38100" dir="2700000" algn="tl">
                              <a:srgbClr val="000000">
                                <a:alpha val="43137"/>
                              </a:srgbClr>
                            </a:outerShdw>
                          </a:effectLst>
                          <a:latin typeface="+mn-lt"/>
                          <a:ea typeface="+mn-ea"/>
                          <a:cs typeface="+mn-cs"/>
                        </a:rPr>
                        <a:t>安全維 護 照 明 裝 置 </a:t>
                      </a:r>
                      <a:endParaRPr lang="en-US" altLang="zh-TW" sz="1800" b="0" kern="1200" dirty="0">
                        <a:solidFill>
                          <a:schemeClr val="tx1"/>
                        </a:solidFill>
                        <a:effectLst>
                          <a:outerShdw blurRad="38100" dist="38100" dir="2700000" algn="tl">
                            <a:srgbClr val="000000">
                              <a:alpha val="43137"/>
                            </a:srgbClr>
                          </a:outerShdw>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kern="1200" dirty="0">
                          <a:solidFill>
                            <a:schemeClr val="tx1"/>
                          </a:solidFill>
                          <a:effectLst>
                            <a:outerShdw blurRad="38100" dist="38100" dir="2700000" algn="tl">
                              <a:srgbClr val="000000">
                                <a:alpha val="43137"/>
                              </a:srgbClr>
                            </a:outerShdw>
                          </a:effectLst>
                          <a:latin typeface="+mn-lt"/>
                          <a:ea typeface="+mn-ea"/>
                          <a:cs typeface="+mn-cs"/>
                        </a:rPr>
                        <a:t>監 視 攝 影裝 置</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kern="1200" dirty="0">
                          <a:solidFill>
                            <a:schemeClr val="tx1"/>
                          </a:solidFill>
                          <a:effectLst>
                            <a:outerShdw blurRad="38100" dist="38100" dir="2700000" algn="tl">
                              <a:srgbClr val="000000">
                                <a:alpha val="43137"/>
                              </a:srgbClr>
                            </a:outerShdw>
                          </a:effectLst>
                          <a:latin typeface="+mn-lt"/>
                          <a:ea typeface="+mn-ea"/>
                          <a:cs typeface="+mn-cs"/>
                        </a:rPr>
                        <a:t>緊 急 求 救 裝 置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0" kern="1200" dirty="0">
                          <a:solidFill>
                            <a:schemeClr val="tx1"/>
                          </a:solidFill>
                          <a:effectLst>
                            <a:outerShdw blurRad="38100" dist="38100" dir="2700000" algn="tl">
                              <a:srgbClr val="000000">
                                <a:alpha val="43137"/>
                              </a:srgbClr>
                            </a:outerShdw>
                          </a:effectLst>
                          <a:latin typeface="+mn-lt"/>
                          <a:ea typeface="+mn-ea"/>
                          <a:cs typeface="+mn-cs"/>
                        </a:rPr>
                        <a:t>警 戒 探 測 裝 置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800" b="0" kern="1200" dirty="0">
                        <a:solidFill>
                          <a:schemeClr val="tx1"/>
                        </a:solidFill>
                        <a:effectLst>
                          <a:outerShdw blurRad="38100" dist="38100" dir="2700000" algn="tl">
                            <a:srgbClr val="000000">
                              <a:alpha val="43137"/>
                            </a:srgbClr>
                          </a:outerShdw>
                        </a:effectLst>
                        <a:latin typeface="+mn-lt"/>
                        <a:ea typeface="+mn-ea"/>
                        <a:cs typeface="+mn-cs"/>
                      </a:endParaRPr>
                    </a:p>
                  </a:txBody>
                  <a:tcPr/>
                </a:tc>
                <a:extLst>
                  <a:ext uri="{0D108BD9-81ED-4DB2-BD59-A6C34878D82A}">
                    <a16:rowId xmlns:a16="http://schemas.microsoft.com/office/drawing/2014/main" val="1292231709"/>
                  </a:ext>
                </a:extLst>
              </a:tr>
              <a:tr h="729843">
                <a:tc rowSpan="2">
                  <a:txBody>
                    <a:bodyPr/>
                    <a:lstStyle/>
                    <a:p>
                      <a:pPr marL="0" algn="ctr" defTabSz="914400" rtl="0" eaLnBrk="1" latinLnBrk="0" hangingPunct="1"/>
                      <a:r>
                        <a:rPr lang="zh-TW" altLang="en-US" sz="1800" kern="1200" dirty="0">
                          <a:solidFill>
                            <a:srgbClr val="FF0000"/>
                          </a:solidFill>
                          <a:effectLst>
                            <a:outerShdw blurRad="38100" dist="38100" dir="2700000" algn="tl">
                              <a:srgbClr val="000000">
                                <a:alpha val="43137"/>
                              </a:srgbClr>
                            </a:outerShdw>
                          </a:effectLst>
                          <a:latin typeface="+mn-lt"/>
                          <a:ea typeface="+mn-ea"/>
                          <a:cs typeface="+mn-cs"/>
                        </a:rPr>
                        <a:t>屋頂</a:t>
                      </a:r>
                      <a:endParaRPr lang="en-US" altLang="zh-TW" sz="1800" kern="1200" dirty="0">
                        <a:solidFill>
                          <a:srgbClr val="FF0000"/>
                        </a:solidFill>
                        <a:effectLst>
                          <a:outerShdw blurRad="38100" dist="38100" dir="2700000" algn="tl">
                            <a:srgbClr val="000000">
                              <a:alpha val="43137"/>
                            </a:srgbClr>
                          </a:outerShdw>
                        </a:effectLst>
                        <a:latin typeface="+mn-lt"/>
                        <a:ea typeface="+mn-ea"/>
                        <a:cs typeface="+mn-cs"/>
                      </a:endParaRPr>
                    </a:p>
                    <a:p>
                      <a:pPr marL="0" algn="ctr" defTabSz="914400" rtl="0" eaLnBrk="1" latinLnBrk="0" hangingPunct="1"/>
                      <a:r>
                        <a:rPr lang="zh-TW" altLang="en-US" sz="1800" kern="1200" dirty="0">
                          <a:solidFill>
                            <a:srgbClr val="FF0000"/>
                          </a:solidFill>
                          <a:effectLst>
                            <a:outerShdw blurRad="38100" dist="38100" dir="2700000" algn="tl">
                              <a:srgbClr val="000000">
                                <a:alpha val="43137"/>
                              </a:srgbClr>
                            </a:outerShdw>
                          </a:effectLst>
                          <a:latin typeface="+mn-lt"/>
                          <a:ea typeface="+mn-ea"/>
                          <a:cs typeface="+mn-cs"/>
                        </a:rPr>
                        <a:t>出入口</a:t>
                      </a:r>
                    </a:p>
                  </a:txBody>
                  <a:tcPr anchor="ctr"/>
                </a:tc>
                <a:tc>
                  <a:txBody>
                    <a:bodyPr/>
                    <a:lstStyle/>
                    <a:p>
                      <a:pPr marL="0" algn="ctr" defTabSz="914400" rtl="0" eaLnBrk="1" latinLnBrk="0" hangingPunct="1"/>
                      <a:r>
                        <a:rPr lang="zh-TW" altLang="en-US" sz="1800" kern="1200" dirty="0">
                          <a:solidFill>
                            <a:srgbClr val="FF0000"/>
                          </a:solidFill>
                          <a:effectLst>
                            <a:outerShdw blurRad="38100" dist="38100" dir="2700000" algn="tl">
                              <a:srgbClr val="000000">
                                <a:alpha val="43137"/>
                              </a:srgbClr>
                            </a:outerShdw>
                          </a:effectLst>
                          <a:latin typeface="+mn-lt"/>
                          <a:ea typeface="+mn-ea"/>
                          <a:cs typeface="+mn-cs"/>
                        </a:rPr>
                        <a:t>屋頂避難</a:t>
                      </a:r>
                      <a:endParaRPr lang="en-US" altLang="zh-TW" sz="1800" kern="1200" dirty="0">
                        <a:solidFill>
                          <a:srgbClr val="FF0000"/>
                        </a:solidFill>
                        <a:effectLst>
                          <a:outerShdw blurRad="38100" dist="38100" dir="2700000" algn="tl">
                            <a:srgbClr val="000000">
                              <a:alpha val="43137"/>
                            </a:srgbClr>
                          </a:outerShdw>
                        </a:effectLst>
                        <a:latin typeface="+mn-lt"/>
                        <a:ea typeface="+mn-ea"/>
                        <a:cs typeface="+mn-cs"/>
                      </a:endParaRPr>
                    </a:p>
                    <a:p>
                      <a:pPr marL="0" algn="ctr" defTabSz="914400" rtl="0" eaLnBrk="1" latinLnBrk="0" hangingPunct="1"/>
                      <a:r>
                        <a:rPr lang="zh-TW" altLang="en-US" sz="1800" kern="1200" dirty="0">
                          <a:solidFill>
                            <a:srgbClr val="FF0000"/>
                          </a:solidFill>
                          <a:effectLst>
                            <a:outerShdw blurRad="38100" dist="38100" dir="2700000" algn="tl">
                              <a:srgbClr val="000000">
                                <a:alpha val="43137"/>
                              </a:srgbClr>
                            </a:outerShdw>
                          </a:effectLst>
                          <a:latin typeface="+mn-lt"/>
                          <a:ea typeface="+mn-ea"/>
                          <a:cs typeface="+mn-cs"/>
                        </a:rPr>
                        <a:t>平台</a:t>
                      </a:r>
                    </a:p>
                  </a:txBody>
                  <a:tcPr anchor="ctr"/>
                </a:tc>
                <a:tc>
                  <a:txBody>
                    <a:bodyPr/>
                    <a:lstStyle/>
                    <a:p>
                      <a:endParaRPr lang="zh-TW" altLang="en-US" dirty="0"/>
                    </a:p>
                  </a:txBody>
                  <a:tcPr/>
                </a:tc>
                <a:tc>
                  <a:txBody>
                    <a:bodyPr/>
                    <a:lstStyle/>
                    <a:p>
                      <a:endParaRPr lang="zh-TW" altLang="en-US"/>
                    </a:p>
                  </a:txBody>
                  <a:tcPr/>
                </a:tc>
                <a:tc>
                  <a:txBody>
                    <a:bodyPr/>
                    <a:lstStyle/>
                    <a:p>
                      <a:pPr marL="0" algn="l" defTabSz="914400" rtl="0" eaLnBrk="1" latinLnBrk="0" hangingPunct="1"/>
                      <a:r>
                        <a:rPr lang="zh-TW" altLang="en-US" sz="2800" kern="1200" dirty="0">
                          <a:solidFill>
                            <a:srgbClr val="FF0000"/>
                          </a:solidFill>
                          <a:effectLst>
                            <a:outerShdw blurRad="38100" dist="38100" dir="2700000" algn="tl">
                              <a:srgbClr val="000000">
                                <a:alpha val="43137"/>
                              </a:srgbClr>
                            </a:outerShdw>
                          </a:effectLst>
                          <a:latin typeface="+mn-lt"/>
                          <a:ea typeface="+mn-ea"/>
                          <a:cs typeface="+mn-cs"/>
                        </a:rPr>
                        <a:t>   ○</a:t>
                      </a:r>
                    </a:p>
                  </a:txBody>
                  <a:tcPr anchor="ctr"/>
                </a:tc>
                <a:tc>
                  <a:txBody>
                    <a:bodyPr/>
                    <a:lstStyle/>
                    <a:p>
                      <a:pPr marL="0" algn="l" defTabSz="914400" rtl="0" eaLnBrk="1" latinLnBrk="0" hangingPunct="1"/>
                      <a:r>
                        <a:rPr lang="zh-TW" altLang="en-US" sz="2800" kern="1200" dirty="0">
                          <a:solidFill>
                            <a:schemeClr val="dk1"/>
                          </a:solidFill>
                          <a:effectLst>
                            <a:outerShdw blurRad="38100" dist="38100" dir="2700000" algn="tl">
                              <a:srgbClr val="000000">
                                <a:alpha val="43137"/>
                              </a:srgbClr>
                            </a:outerShdw>
                          </a:effectLst>
                          <a:latin typeface="+mn-lt"/>
                          <a:ea typeface="+mn-ea"/>
                          <a:cs typeface="+mn-cs"/>
                        </a:rPr>
                        <a:t>    △</a:t>
                      </a:r>
                    </a:p>
                  </a:txBody>
                  <a:tcPr anchor="ctr"/>
                </a:tc>
                <a:tc>
                  <a:txBody>
                    <a:bodyPr/>
                    <a:lstStyle/>
                    <a:p>
                      <a:endParaRPr lang="zh-TW" altLang="en-US" dirty="0"/>
                    </a:p>
                  </a:txBody>
                  <a:tcPr/>
                </a:tc>
                <a:extLst>
                  <a:ext uri="{0D108BD9-81ED-4DB2-BD59-A6C34878D82A}">
                    <a16:rowId xmlns:a16="http://schemas.microsoft.com/office/drawing/2014/main" val="1123705985"/>
                  </a:ext>
                </a:extLst>
              </a:tr>
              <a:tr h="729843">
                <a:tc vMerge="1">
                  <a:txBody>
                    <a:bodyPr/>
                    <a:lstStyle/>
                    <a:p>
                      <a:endParaRPr lang="zh-TW" altLang="en-US" dirty="0"/>
                    </a:p>
                  </a:txBody>
                  <a:tcPr/>
                </a:tc>
                <a:tc>
                  <a:txBody>
                    <a:bodyPr/>
                    <a:lstStyle/>
                    <a:p>
                      <a:pPr marL="0" algn="ctr" defTabSz="914400" rtl="0" eaLnBrk="1" latinLnBrk="0" hangingPunct="1"/>
                      <a:r>
                        <a:rPr lang="zh-TW" altLang="en-US" sz="1800" kern="1200" dirty="0">
                          <a:solidFill>
                            <a:srgbClr val="FF0000"/>
                          </a:solidFill>
                          <a:effectLst>
                            <a:outerShdw blurRad="38100" dist="38100" dir="2700000" algn="tl">
                              <a:srgbClr val="000000">
                                <a:alpha val="43137"/>
                              </a:srgbClr>
                            </a:outerShdw>
                          </a:effectLst>
                          <a:latin typeface="+mn-lt"/>
                          <a:ea typeface="+mn-ea"/>
                          <a:cs typeface="+mn-cs"/>
                        </a:rPr>
                        <a:t>其他</a:t>
                      </a:r>
                    </a:p>
                  </a:txBody>
                  <a:tcPr anchor="ctr"/>
                </a:tc>
                <a:tc>
                  <a:txBody>
                    <a:bodyPr/>
                    <a:lstStyle/>
                    <a:p>
                      <a:endParaRPr lang="zh-TW" altLang="en-US" dirty="0"/>
                    </a:p>
                  </a:txBody>
                  <a:tcPr/>
                </a:tc>
                <a:tc>
                  <a:txBody>
                    <a:bodyPr/>
                    <a:lstStyle/>
                    <a:p>
                      <a:endParaRPr lang="zh-TW" altLang="en-US"/>
                    </a:p>
                  </a:txBody>
                  <a:tcPr/>
                </a:tc>
                <a:tc>
                  <a:txBody>
                    <a:bodyPr/>
                    <a:lstStyle/>
                    <a:p>
                      <a:pPr marL="0" algn="l" defTabSz="914400" rtl="0" eaLnBrk="1" latinLnBrk="0" hangingPunct="1"/>
                      <a:r>
                        <a:rPr lang="zh-TW" altLang="en-US" sz="2800" kern="1200" dirty="0">
                          <a:solidFill>
                            <a:srgbClr val="FF0000"/>
                          </a:solidFill>
                          <a:effectLst>
                            <a:outerShdw blurRad="38100" dist="38100" dir="2700000" algn="tl">
                              <a:srgbClr val="000000">
                                <a:alpha val="43137"/>
                              </a:srgbClr>
                            </a:outerShdw>
                          </a:effectLst>
                          <a:latin typeface="+mn-lt"/>
                          <a:ea typeface="+mn-ea"/>
                          <a:cs typeface="+mn-cs"/>
                        </a:rPr>
                        <a:t>   ○</a:t>
                      </a:r>
                    </a:p>
                  </a:txBody>
                  <a:tcPr anchor="ctr"/>
                </a:tc>
                <a:tc>
                  <a:txBody>
                    <a:bodyPr/>
                    <a:lstStyle/>
                    <a:p>
                      <a:pPr marL="0" algn="l" defTabSz="914400" rtl="0" eaLnBrk="1" latinLnBrk="0" hangingPunct="1"/>
                      <a:endParaRPr lang="zh-TW" altLang="en-US" sz="2800" kern="1200" dirty="0">
                        <a:solidFill>
                          <a:schemeClr val="dk1"/>
                        </a:solidFill>
                        <a:effectLst>
                          <a:outerShdw blurRad="38100" dist="38100" dir="2700000" algn="tl">
                            <a:srgbClr val="000000">
                              <a:alpha val="43137"/>
                            </a:srgbClr>
                          </a:outerShdw>
                        </a:effectLst>
                        <a:latin typeface="+mn-lt"/>
                        <a:ea typeface="+mn-ea"/>
                        <a:cs typeface="+mn-cs"/>
                      </a:endParaRPr>
                    </a:p>
                  </a:txBody>
                  <a:tcPr anchor="ctr"/>
                </a:tc>
                <a:tc>
                  <a:txBody>
                    <a:bodyPr/>
                    <a:lstStyle/>
                    <a:p>
                      <a:endParaRPr lang="zh-TW" altLang="en-US" dirty="0"/>
                    </a:p>
                  </a:txBody>
                  <a:tcPr/>
                </a:tc>
                <a:extLst>
                  <a:ext uri="{0D108BD9-81ED-4DB2-BD59-A6C34878D82A}">
                    <a16:rowId xmlns:a16="http://schemas.microsoft.com/office/drawing/2014/main" val="2470883784"/>
                  </a:ext>
                </a:extLst>
              </a:tr>
            </a:tbl>
          </a:graphicData>
        </a:graphic>
      </p:graphicFrame>
      <p:sp>
        <p:nvSpPr>
          <p:cNvPr id="15" name="日期版面配置區 14">
            <a:extLst>
              <a:ext uri="{FF2B5EF4-FFF2-40B4-BE49-F238E27FC236}">
                <a16:creationId xmlns:a16="http://schemas.microsoft.com/office/drawing/2014/main" id="{B6360EB0-D462-E063-ACB5-5BEC14A3993E}"/>
              </a:ext>
            </a:extLst>
          </p:cNvPr>
          <p:cNvSpPr>
            <a:spLocks noGrp="1"/>
          </p:cNvSpPr>
          <p:nvPr>
            <p:ph type="dt" sz="half" idx="10"/>
          </p:nvPr>
        </p:nvSpPr>
        <p:spPr/>
        <p:txBody>
          <a:bodyPr/>
          <a:lstStyle/>
          <a:p>
            <a:fld id="{E1589BA1-BF86-4DC5-AF29-F43AE312029C}" type="datetime1">
              <a:rPr lang="zh-TW" altLang="en-US" smtClean="0"/>
              <a:t>2022/11/30</a:t>
            </a:fld>
            <a:endParaRPr lang="zh-TW" altLang="en-US"/>
          </a:p>
        </p:txBody>
      </p:sp>
      <p:sp>
        <p:nvSpPr>
          <p:cNvPr id="17" name="投影片編號版面配置區 16">
            <a:extLst>
              <a:ext uri="{FF2B5EF4-FFF2-40B4-BE49-F238E27FC236}">
                <a16:creationId xmlns:a16="http://schemas.microsoft.com/office/drawing/2014/main" id="{754ED8E0-9F12-4BD7-89DC-31E140C3FB2E}"/>
              </a:ext>
            </a:extLst>
          </p:cNvPr>
          <p:cNvSpPr>
            <a:spLocks noGrp="1"/>
          </p:cNvSpPr>
          <p:nvPr>
            <p:ph type="sldNum" sz="quarter" idx="12"/>
          </p:nvPr>
        </p:nvSpPr>
        <p:spPr/>
        <p:txBody>
          <a:bodyPr/>
          <a:lstStyle/>
          <a:p>
            <a:fld id="{D122B0B9-7B5A-4E7C-B90D-A0EA07B70D84}" type="slidenum">
              <a:rPr lang="zh-TW" altLang="en-US" smtClean="0"/>
              <a:pPr/>
              <a:t>9</a:t>
            </a:fld>
            <a:endParaRPr lang="zh-TW" altLang="en-US"/>
          </a:p>
        </p:txBody>
      </p:sp>
      <p:sp>
        <p:nvSpPr>
          <p:cNvPr id="2" name="文字方塊 1">
            <a:extLst>
              <a:ext uri="{FF2B5EF4-FFF2-40B4-BE49-F238E27FC236}">
                <a16:creationId xmlns:a16="http://schemas.microsoft.com/office/drawing/2014/main" id="{64C02EBA-C634-F5A0-C7C4-1886F1C7651F}"/>
              </a:ext>
            </a:extLst>
          </p:cNvPr>
          <p:cNvSpPr txBox="1"/>
          <p:nvPr/>
        </p:nvSpPr>
        <p:spPr>
          <a:xfrm>
            <a:off x="737231" y="204918"/>
            <a:ext cx="2431907" cy="461665"/>
          </a:xfrm>
          <a:prstGeom prst="rect">
            <a:avLst/>
          </a:prstGeom>
          <a:solidFill>
            <a:srgbClr val="C00000">
              <a:alpha val="30196"/>
            </a:srgbClr>
          </a:solidFill>
          <a:ln w="12700">
            <a:noFill/>
          </a:ln>
        </p:spPr>
        <p:txBody>
          <a:bodyPr wrap="square">
            <a:spAutoFit/>
          </a:bodyPr>
          <a:lstStyle/>
          <a:p>
            <a:pPr marL="174625" marR="0" lvl="0" indent="-174625" algn="ctr" defTabSz="914400" rtl="0" eaLnBrk="1" fontAlgn="auto" latinLnBrk="0" hangingPunct="1">
              <a:lnSpc>
                <a:spcPct val="100000"/>
              </a:lnSpc>
              <a:spcBef>
                <a:spcPts val="600"/>
              </a:spcBef>
              <a:spcAft>
                <a:spcPts val="0"/>
              </a:spcAft>
              <a:buClrTx/>
              <a:buSzTx/>
              <a:buFontTx/>
              <a:buNone/>
              <a:tabLst/>
              <a:defRPr/>
            </a:pPr>
            <a:r>
              <a:rPr kumimoji="1" lang="en-US" altLang="zh-TW"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110.7.19</a:t>
            </a:r>
            <a:r>
              <a:rPr kumimoji="1" lang="zh-TW" altLang="en-US"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修正</a:t>
            </a:r>
            <a:endParaRPr kumimoji="1" lang="en-US" altLang="zh-TW" sz="2400" b="1" dirty="0">
              <a:solidFill>
                <a:schemeClr val="accent4">
                  <a:lumMod val="40000"/>
                  <a:lumOff val="6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32779326"/>
      </p:ext>
    </p:extLst>
  </p:cSld>
  <p:clrMapOvr>
    <a:masterClrMapping/>
  </p:clrMapOvr>
  <p:transition spd="slow">
    <p:fade/>
  </p:transition>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dern Annual Report by Slidesgo">
  <a:themeElements>
    <a:clrScheme name="Simple Light">
      <a:dk1>
        <a:srgbClr val="192E40"/>
      </a:dk1>
      <a:lt1>
        <a:srgbClr val="FCFCFC"/>
      </a:lt1>
      <a:dk2>
        <a:srgbClr val="192E40"/>
      </a:dk2>
      <a:lt2>
        <a:srgbClr val="EBF3F8"/>
      </a:lt2>
      <a:accent1>
        <a:srgbClr val="192E40"/>
      </a:accent1>
      <a:accent2>
        <a:srgbClr val="FFC479"/>
      </a:accent2>
      <a:accent3>
        <a:srgbClr val="FF9179"/>
      </a:accent3>
      <a:accent4>
        <a:srgbClr val="192E40"/>
      </a:accent4>
      <a:accent5>
        <a:srgbClr val="CBD9E2"/>
      </a:accent5>
      <a:accent6>
        <a:srgbClr val="FFC479"/>
      </a:accent6>
      <a:hlink>
        <a:srgbClr val="192E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12328</TotalTime>
  <Words>9162</Words>
  <Application>Microsoft Office PowerPoint</Application>
  <PresentationFormat>寬螢幕</PresentationFormat>
  <Paragraphs>803</Paragraphs>
  <Slides>63</Slides>
  <Notes>33</Notes>
  <HiddenSlides>0</HiddenSlides>
  <MMClips>0</MMClips>
  <ScaleCrop>false</ScaleCrop>
  <HeadingPairs>
    <vt:vector size="6" baseType="variant">
      <vt:variant>
        <vt:lpstr>使用字型</vt:lpstr>
      </vt:variant>
      <vt:variant>
        <vt:i4>14</vt:i4>
      </vt:variant>
      <vt:variant>
        <vt:lpstr>佈景主題</vt:lpstr>
      </vt:variant>
      <vt:variant>
        <vt:i4>2</vt:i4>
      </vt:variant>
      <vt:variant>
        <vt:lpstr>投影片標題</vt:lpstr>
      </vt:variant>
      <vt:variant>
        <vt:i4>63</vt:i4>
      </vt:variant>
    </vt:vector>
  </HeadingPairs>
  <TitlesOfParts>
    <vt:vector size="79" baseType="lpstr">
      <vt:lpstr>AR BONNIE</vt:lpstr>
      <vt:lpstr>Encode Sans Semi Condensed</vt:lpstr>
      <vt:lpstr>SimSun</vt:lpstr>
      <vt:lpstr>思源黑體 TW Regular</vt:lpstr>
      <vt:lpstr>Microsoft JhengHei</vt:lpstr>
      <vt:lpstr>Microsoft JhengHei</vt:lpstr>
      <vt:lpstr>新細明體</vt:lpstr>
      <vt:lpstr>標楷體</vt:lpstr>
      <vt:lpstr>Arial</vt:lpstr>
      <vt:lpstr>Calibri</vt:lpstr>
      <vt:lpstr>Calibri Light</vt:lpstr>
      <vt:lpstr>Posterama</vt:lpstr>
      <vt:lpstr>Times New Roman</vt:lpstr>
      <vt:lpstr>Wingdings</vt:lpstr>
      <vt:lpstr>Office 佈景主題</vt:lpstr>
      <vt:lpstr>Modern Annual Report by Slidesgo</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02 有關防滑設計</vt:lpstr>
      <vt:lpstr>PowerPoint 簡報</vt:lpstr>
      <vt:lpstr>PowerPoint 簡報</vt:lpstr>
      <vt:lpstr>PowerPoint 簡報</vt:lpstr>
      <vt:lpstr>PowerPoint 簡報</vt:lpstr>
      <vt:lpstr>03 有關防墜設計</vt:lpstr>
      <vt:lpstr>03 有關防墜設計</vt:lpstr>
      <vt:lpstr>03 有關防墜設計</vt:lpstr>
      <vt:lpstr>PowerPoint 簡報</vt:lpstr>
      <vt:lpstr>PowerPoint 簡報</vt:lpstr>
      <vt:lpstr>PowerPoint 簡報</vt:lpstr>
      <vt:lpstr>PowerPoint 簡報</vt:lpstr>
      <vt:lpstr>PowerPoint 簡報</vt:lpstr>
      <vt:lpstr>PowerPoint 簡報</vt:lpstr>
      <vt:lpstr>PowerPoint 簡報</vt:lpstr>
      <vt:lpstr>建築技術規則同層排水修正草案</vt:lpstr>
      <vt:lpstr>建築物給水排水設備設計技術規範  </vt:lpstr>
      <vt:lpstr>建築物給水排水設備設計技術規範</vt:lpstr>
      <vt:lpstr>建築物給水排水設備設計技術規範</vt:lpstr>
      <vt:lpstr>建築物給水排水設備設計技術規範</vt:lpstr>
      <vt:lpstr>建築物給水排水設備設計技術規範</vt:lpstr>
      <vt:lpstr>建築物給水排水設備設計技術規範</vt:lpstr>
      <vt:lpstr>建築物給水排水設備設計技術規範</vt:lpstr>
      <vt:lpstr>建築物給水排水設備設計技術規範</vt:lpstr>
      <vt:lpstr>PowerPoint 簡報</vt:lpstr>
      <vt:lpstr>02 有關耐震補強</vt:lpstr>
      <vt:lpstr>02 有關耐震補強</vt:lpstr>
      <vt:lpstr>建築物公共安全檢查簽證及申報辦法   </vt:lpstr>
      <vt:lpstr>02 有關耐震補強</vt:lpstr>
      <vt:lpstr>02 有關耐震補強</vt:lpstr>
      <vt:lpstr>02 有關耐震補強</vt:lpstr>
      <vt:lpstr>02 有關耐震補強</vt:lpstr>
      <vt:lpstr>02 有關耐震補強</vt:lpstr>
      <vt:lpstr>原有合法建築物防火避難設施及消防設備改善辦法 (111.11.16內政部法規會審竣草案)</vt:lpstr>
      <vt:lpstr>原有合法建築物防火避難設施及消防設備改善辦法 (111.11.16內政部法規會審竣草案)</vt:lpstr>
      <vt:lpstr>02 有關耐震補強</vt:lpstr>
      <vt:lpstr>PowerPoint 簡報</vt:lpstr>
      <vt:lpstr>03 有關後市場管理</vt:lpstr>
      <vt:lpstr>新技術新工法新設備及新材料認可申請要點</vt:lpstr>
      <vt:lpstr>03 有關後市場管理</vt:lpstr>
      <vt:lpstr>03 有關後市場管理</vt:lpstr>
      <vt:lpstr>03 有關後市場管理</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文婷 高</dc:creator>
  <cp:lastModifiedBy>Admin</cp:lastModifiedBy>
  <cp:revision>512</cp:revision>
  <dcterms:created xsi:type="dcterms:W3CDTF">2019-05-22T14:37:51Z</dcterms:created>
  <dcterms:modified xsi:type="dcterms:W3CDTF">2022-11-30T01:42:05Z</dcterms:modified>
</cp:coreProperties>
</file>