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323" r:id="rId32"/>
    <p:sldId id="286" r:id="rId33"/>
    <p:sldId id="287" r:id="rId34"/>
    <p:sldId id="288" r:id="rId35"/>
    <p:sldId id="318" r:id="rId36"/>
    <p:sldId id="321" r:id="rId37"/>
    <p:sldId id="319" r:id="rId38"/>
    <p:sldId id="322" r:id="rId39"/>
    <p:sldId id="320"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98" autoAdjust="0"/>
  </p:normalViewPr>
  <p:slideViewPr>
    <p:cSldViewPr>
      <p:cViewPr>
        <p:scale>
          <a:sx n="60" d="100"/>
          <a:sy n="60" d="100"/>
        </p:scale>
        <p:origin x="-1566" y="-168"/>
      </p:cViewPr>
      <p:guideLst>
        <p:guide orient="horz" pos="2160"/>
        <p:guide pos="2880"/>
      </p:guideLst>
    </p:cSldViewPr>
  </p:slideViewPr>
  <p:outlineViewPr>
    <p:cViewPr>
      <p:scale>
        <a:sx n="33" d="100"/>
        <a:sy n="33" d="100"/>
      </p:scale>
      <p:origin x="60" y="2115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432560" y="359898"/>
            <a:ext cx="740664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extLst/>
          </a:lstStyle>
          <a:p>
            <a:fld id="{270ADD75-BAAF-4290-BA7C-2B9B72D3F810}" type="datetimeFigureOut">
              <a:rPr lang="zh-TW" altLang="en-US" smtClean="0"/>
              <a:pPr/>
              <a:t>2016/3/18</a:t>
            </a:fld>
            <a:endParaRPr lang="zh-TW" altLang="en-US"/>
          </a:p>
        </p:txBody>
      </p:sp>
      <p:sp>
        <p:nvSpPr>
          <p:cNvPr id="20" name="頁尾版面配置區 19"/>
          <p:cNvSpPr>
            <a:spLocks noGrp="1"/>
          </p:cNvSpPr>
          <p:nvPr>
            <p:ph type="ftr" sz="quarter" idx="11"/>
          </p:nvPr>
        </p:nvSpPr>
        <p:spPr/>
        <p:txBody>
          <a:bodyPr/>
          <a:lstStyle>
            <a:extLst/>
          </a:lstStyle>
          <a:p>
            <a:endParaRPr lang="zh-TW" altLang="en-US"/>
          </a:p>
        </p:txBody>
      </p:sp>
      <p:sp>
        <p:nvSpPr>
          <p:cNvPr id="10" name="投影片編號版面配置區 9"/>
          <p:cNvSpPr>
            <a:spLocks noGrp="1"/>
          </p:cNvSpPr>
          <p:nvPr>
            <p:ph type="sldNum" sz="quarter" idx="12"/>
          </p:nvPr>
        </p:nvSpPr>
        <p:spPr/>
        <p:txBody>
          <a:bodyPr/>
          <a:lstStyle>
            <a:extLst/>
          </a:lstStyle>
          <a:p>
            <a:fld id="{0502191E-5BFE-40F1-845A-CB2CB3EA67D1}" type="slidenum">
              <a:rPr lang="zh-TW" altLang="en-US" smtClean="0"/>
              <a:pPr/>
              <a:t>‹#›</a:t>
            </a:fld>
            <a:endParaRPr lang="zh-TW" altLang="en-US"/>
          </a:p>
        </p:txBody>
      </p:sp>
      <p:sp>
        <p:nvSpPr>
          <p:cNvPr id="8" name="橢圓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270ADD75-BAAF-4290-BA7C-2B9B72D3F810}" type="datetimeFigureOut">
              <a:rPr lang="zh-TW" altLang="en-US" smtClean="0"/>
              <a:pPr/>
              <a:t>2016/3/18</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0502191E-5BFE-40F1-845A-CB2CB3EA67D1}"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9"/>
            <a:ext cx="1828800" cy="5851525"/>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143000" y="274640"/>
            <a:ext cx="55626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270ADD75-BAAF-4290-BA7C-2B9B72D3F810}" type="datetimeFigureOut">
              <a:rPr lang="zh-TW" altLang="en-US" smtClean="0"/>
              <a:pPr/>
              <a:t>2016/3/18</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0502191E-5BFE-40F1-845A-CB2CB3EA67D1}"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270ADD75-BAAF-4290-BA7C-2B9B72D3F810}" type="datetimeFigureOut">
              <a:rPr lang="zh-TW" altLang="en-US" smtClean="0"/>
              <a:pPr/>
              <a:t>2016/3/18</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0502191E-5BFE-40F1-845A-CB2CB3EA67D1}"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270ADD75-BAAF-4290-BA7C-2B9B72D3F810}" type="datetimeFigureOut">
              <a:rPr lang="zh-TW" altLang="en-US" smtClean="0"/>
              <a:pPr/>
              <a:t>2016/3/18</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0502191E-5BFE-40F1-845A-CB2CB3EA67D1}" type="slidenum">
              <a:rPr lang="zh-TW" altLang="en-US" smtClean="0"/>
              <a:pPr/>
              <a:t>‹#›</a:t>
            </a:fld>
            <a:endParaRPr lang="zh-TW"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270ADD75-BAAF-4290-BA7C-2B9B72D3F810}" type="datetimeFigureOut">
              <a:rPr lang="zh-TW" altLang="en-US" smtClean="0"/>
              <a:pPr/>
              <a:t>2016/3/18</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0502191E-5BFE-40F1-845A-CB2CB3EA67D1}"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270ADD75-BAAF-4290-BA7C-2B9B72D3F810}" type="datetimeFigureOut">
              <a:rPr lang="zh-TW" altLang="en-US" smtClean="0"/>
              <a:pPr/>
              <a:t>2016/3/18</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0502191E-5BFE-40F1-845A-CB2CB3EA67D1}"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nchor="ct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270ADD75-BAAF-4290-BA7C-2B9B72D3F810}" type="datetimeFigureOut">
              <a:rPr lang="zh-TW" altLang="en-US" smtClean="0"/>
              <a:pPr/>
              <a:t>2016/3/18</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0502191E-5BFE-40F1-845A-CB2CB3EA67D1}"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版面配置區 1"/>
          <p:cNvSpPr>
            <a:spLocks noGrp="1"/>
          </p:cNvSpPr>
          <p:nvPr>
            <p:ph type="dt" sz="half" idx="10"/>
          </p:nvPr>
        </p:nvSpPr>
        <p:spPr/>
        <p:txBody>
          <a:bodyPr/>
          <a:lstStyle>
            <a:extLst/>
          </a:lstStyle>
          <a:p>
            <a:fld id="{270ADD75-BAAF-4290-BA7C-2B9B72D3F810}" type="datetimeFigureOut">
              <a:rPr lang="zh-TW" altLang="en-US" smtClean="0"/>
              <a:pPr/>
              <a:t>2016/3/18</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0502191E-5BFE-40F1-845A-CB2CB3EA67D1}" type="slidenum">
              <a:rPr lang="zh-TW" altLang="en-US" smtClean="0"/>
              <a:pPr/>
              <a:t>‹#›</a:t>
            </a:fld>
            <a:endParaRPr lang="zh-TW"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270ADD75-BAAF-4290-BA7C-2B9B72D3F810}" type="datetimeFigureOut">
              <a:rPr lang="zh-TW" altLang="en-US" smtClean="0"/>
              <a:pPr/>
              <a:t>2016/3/18</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0502191E-5BFE-40F1-845A-CB2CB3EA67D1}"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extLst/>
          </a:lstStyle>
          <a:p>
            <a:fld id="{270ADD75-BAAF-4290-BA7C-2B9B72D3F810}" type="datetimeFigureOut">
              <a:rPr lang="zh-TW" altLang="en-US" smtClean="0"/>
              <a:pPr/>
              <a:t>2016/3/18</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0502191E-5BFE-40F1-845A-CB2CB3EA67D1}" type="slidenum">
              <a:rPr lang="zh-TW" altLang="en-US" smtClean="0"/>
              <a:pPr/>
              <a:t>‹#›</a:t>
            </a:fld>
            <a:endParaRPr lang="zh-TW"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圖片版面配置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smtClean="0"/>
              <a:t>按一下圖示以新增圖片</a:t>
            </a:r>
            <a:endParaRPr kumimoji="0" lang="en-US" dirty="0"/>
          </a:p>
        </p:txBody>
      </p:sp>
      <p:sp>
        <p:nvSpPr>
          <p:cNvPr id="9" name="流程圖: 程序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圖: 程序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字版面配置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標題版面配置區 4"/>
          <p:cNvSpPr>
            <a:spLocks noGrp="1"/>
          </p:cNvSpPr>
          <p:nvPr>
            <p:ph type="title"/>
          </p:nvPr>
        </p:nvSpPr>
        <p:spPr>
          <a:xfrm>
            <a:off x="1435608" y="274638"/>
            <a:ext cx="7498080" cy="1143000"/>
          </a:xfrm>
          <a:prstGeom prst="rect">
            <a:avLst/>
          </a:prstGeom>
        </p:spPr>
        <p:txBody>
          <a:bodyPr anchor="ctr">
            <a:normAutofit/>
          </a:bodyPr>
          <a:lstStyle>
            <a:extLst/>
          </a:lstStyle>
          <a:p>
            <a:r>
              <a:rPr kumimoji="0" lang="zh-TW" altLang="en-US" smtClean="0"/>
              <a:t>按一下以編輯母片標題樣式</a:t>
            </a:r>
            <a:endParaRPr kumimoji="0" lang="en-US"/>
          </a:p>
        </p:txBody>
      </p:sp>
      <p:sp>
        <p:nvSpPr>
          <p:cNvPr id="9" name="文字版面配置區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70ADD75-BAAF-4290-BA7C-2B9B72D3F810}" type="datetimeFigureOut">
              <a:rPr lang="zh-TW" altLang="en-US" smtClean="0"/>
              <a:pPr/>
              <a:t>2016/3/18</a:t>
            </a:fld>
            <a:endParaRPr lang="zh-TW" altLang="en-US"/>
          </a:p>
        </p:txBody>
      </p:sp>
      <p:sp>
        <p:nvSpPr>
          <p:cNvPr id="10" name="頁尾版面配置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TW" altLang="en-US"/>
          </a:p>
        </p:txBody>
      </p:sp>
      <p:sp>
        <p:nvSpPr>
          <p:cNvPr id="22" name="投影片編號版面配置區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502191E-5BFE-40F1-845A-CB2CB3EA67D1}" type="slidenum">
              <a:rPr lang="zh-TW" altLang="en-US" smtClean="0"/>
              <a:pPr/>
              <a:t>‹#›</a:t>
            </a:fld>
            <a:endParaRPr lang="zh-TW"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115616" y="1700808"/>
            <a:ext cx="7920880" cy="2232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ctrTitle"/>
          </p:nvPr>
        </p:nvSpPr>
        <p:spPr>
          <a:xfrm>
            <a:off x="1432560" y="1884808"/>
            <a:ext cx="7406640" cy="1472184"/>
          </a:xfrm>
        </p:spPr>
        <p:txBody>
          <a:bodyPr>
            <a:normAutofit/>
          </a:bodyPr>
          <a:lstStyle/>
          <a:p>
            <a:pPr algn="ctr"/>
            <a:r>
              <a:rPr lang="zh-TW" altLang="en-US" sz="5400" b="1" dirty="0" smtClean="0">
                <a:effectLst>
                  <a:outerShdw blurRad="38100" dist="38100" dir="2700000" algn="tl">
                    <a:srgbClr val="000000">
                      <a:alpha val="43137"/>
                    </a:srgbClr>
                  </a:outerShdw>
                </a:effectLst>
              </a:rPr>
              <a:t>金門、連江縣法令宣導</a:t>
            </a:r>
            <a:endParaRPr lang="zh-TW" altLang="en-US" sz="5400" b="1" dirty="0">
              <a:effectLst>
                <a:outerShdw blurRad="38100" dist="38100" dir="2700000" algn="tl">
                  <a:srgbClr val="000000">
                    <a:alpha val="43137"/>
                  </a:srgbClr>
                </a:outerShdw>
              </a:effectLst>
            </a:endParaRPr>
          </a:p>
        </p:txBody>
      </p:sp>
      <p:sp>
        <p:nvSpPr>
          <p:cNvPr id="3" name="副標題 2"/>
          <p:cNvSpPr>
            <a:spLocks noGrp="1"/>
          </p:cNvSpPr>
          <p:nvPr>
            <p:ph type="subTitle" idx="1"/>
          </p:nvPr>
        </p:nvSpPr>
        <p:spPr>
          <a:xfrm>
            <a:off x="1331640" y="6237312"/>
            <a:ext cx="2232248" cy="504056"/>
          </a:xfrm>
        </p:spPr>
        <p:txBody>
          <a:bodyPr>
            <a:normAutofit/>
          </a:bodyPr>
          <a:lstStyle/>
          <a:p>
            <a:r>
              <a:rPr lang="en-US" altLang="zh-TW" sz="2400" dirty="0" smtClean="0">
                <a:latin typeface="標楷體" pitchFamily="65" charset="-120"/>
                <a:ea typeface="標楷體" pitchFamily="65" charset="-120"/>
              </a:rPr>
              <a:t>105</a:t>
            </a:r>
            <a:r>
              <a:rPr lang="zh-TW" altLang="en-US" sz="2400" dirty="0" smtClean="0">
                <a:latin typeface="標楷體" pitchFamily="65" charset="-120"/>
                <a:ea typeface="標楷體" pitchFamily="65" charset="-120"/>
              </a:rPr>
              <a:t>年</a:t>
            </a:r>
            <a:r>
              <a:rPr lang="en-US" altLang="zh-TW" sz="2400" dirty="0" smtClean="0">
                <a:latin typeface="標楷體" pitchFamily="65" charset="-120"/>
                <a:ea typeface="標楷體" pitchFamily="65" charset="-120"/>
              </a:rPr>
              <a:t>3</a:t>
            </a:r>
            <a:r>
              <a:rPr lang="zh-TW" altLang="en-US" sz="2400" dirty="0" smtClean="0">
                <a:latin typeface="標楷體" pitchFamily="65" charset="-120"/>
                <a:ea typeface="標楷體" pitchFamily="65" charset="-120"/>
              </a:rPr>
              <a:t>月</a:t>
            </a:r>
            <a:r>
              <a:rPr lang="en-US" altLang="zh-TW" sz="2400" dirty="0" smtClean="0">
                <a:latin typeface="標楷體" pitchFamily="65" charset="-120"/>
                <a:ea typeface="標楷體" pitchFamily="65" charset="-120"/>
              </a:rPr>
              <a:t>25</a:t>
            </a:r>
            <a:r>
              <a:rPr lang="zh-TW" altLang="en-US" sz="2400" dirty="0" smtClean="0">
                <a:latin typeface="標楷體" pitchFamily="65" charset="-120"/>
                <a:ea typeface="標楷體" pitchFamily="65" charset="-120"/>
              </a:rPr>
              <a:t>日</a:t>
            </a:r>
            <a:endParaRPr lang="zh-TW" altLang="en-US" sz="2400" dirty="0">
              <a:latin typeface="標楷體" pitchFamily="65" charset="-120"/>
              <a:ea typeface="標楷體" pitchFamily="65" charset="-120"/>
            </a:endParaRPr>
          </a:p>
        </p:txBody>
      </p:sp>
      <p:sp>
        <p:nvSpPr>
          <p:cNvPr id="5" name="文字方塊 4"/>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金門縣都計建管法規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zh-TW" sz="2700" dirty="0" smtClean="0">
                <a:solidFill>
                  <a:schemeClr val="bg1"/>
                </a:solidFill>
                <a:latin typeface="標楷體" pitchFamily="65" charset="-120"/>
                <a:ea typeface="標楷體" pitchFamily="65" charset="-120"/>
              </a:rPr>
              <a:t>金門特定區計畫土地使用許可審議規範</a:t>
            </a:r>
            <a:endParaRPr lang="zh-TW" altLang="en-US" sz="2700" dirty="0">
              <a:solidFill>
                <a:schemeClr val="bg1"/>
              </a:solidFill>
              <a:effectLst/>
              <a:latin typeface="標楷體" pitchFamily="65" charset="-120"/>
              <a:ea typeface="標楷體" pitchFamily="65" charset="-120"/>
            </a:endParaRPr>
          </a:p>
        </p:txBody>
      </p:sp>
      <p:sp>
        <p:nvSpPr>
          <p:cNvPr id="3" name="內容版面配置區 2"/>
          <p:cNvSpPr>
            <a:spLocks noGrp="1"/>
          </p:cNvSpPr>
          <p:nvPr>
            <p:ph idx="1"/>
          </p:nvPr>
        </p:nvSpPr>
        <p:spPr/>
        <p:txBody>
          <a:bodyPr>
            <a:noAutofit/>
          </a:bodyPr>
          <a:lstStyle/>
          <a:p>
            <a:r>
              <a:rPr lang="zh-TW" altLang="en-US" sz="1200" dirty="0" smtClean="0">
                <a:latin typeface="標楷體" pitchFamily="65" charset="-120"/>
                <a:ea typeface="標楷體" pitchFamily="65" charset="-120"/>
              </a:rPr>
              <a:t>（二）基地未臨接現有道路</a:t>
            </a:r>
          </a:p>
          <a:p>
            <a:r>
              <a:rPr lang="en-US" altLang="zh-TW" sz="1200" dirty="0" smtClean="0">
                <a:latin typeface="標楷體" pitchFamily="65" charset="-120"/>
                <a:ea typeface="標楷體" pitchFamily="65" charset="-120"/>
              </a:rPr>
              <a:t>1.</a:t>
            </a:r>
            <a:r>
              <a:rPr lang="zh-TW" altLang="en-US" sz="1200" dirty="0" smtClean="0">
                <a:latin typeface="標楷體" pitchFamily="65" charset="-120"/>
                <a:ea typeface="標楷體" pitchFamily="65" charset="-120"/>
              </a:rPr>
              <a:t>基地之通路應與既成之巷道相連通。</a:t>
            </a:r>
          </a:p>
          <a:p>
            <a:r>
              <a:rPr lang="en-US" altLang="zh-TW" sz="1200" dirty="0" smtClean="0">
                <a:latin typeface="標楷體" pitchFamily="65" charset="-120"/>
                <a:ea typeface="標楷體" pitchFamily="65" charset="-120"/>
              </a:rPr>
              <a:t>2.</a:t>
            </a:r>
            <a:r>
              <a:rPr lang="zh-TW" altLang="en-US" sz="1200" dirty="0" smtClean="0">
                <a:latin typeface="標楷體" pitchFamily="65" charset="-120"/>
                <a:ea typeface="標楷體" pitchFamily="65" charset="-120"/>
              </a:rPr>
              <a:t>基地之通道應符合建築技術規則有關通道之標準。</a:t>
            </a:r>
          </a:p>
          <a:p>
            <a:r>
              <a:rPr lang="en-US" altLang="zh-TW" sz="1200" dirty="0" smtClean="0">
                <a:latin typeface="標楷體" pitchFamily="65" charset="-120"/>
                <a:ea typeface="標楷體" pitchFamily="65" charset="-120"/>
              </a:rPr>
              <a:t>3.</a:t>
            </a:r>
            <a:r>
              <a:rPr lang="zh-TW" altLang="en-US" sz="1200" dirty="0" smtClean="0">
                <a:latin typeface="標楷體" pitchFamily="65" charset="-120"/>
                <a:ea typeface="標楷體" pitchFamily="65" charset="-120"/>
              </a:rPr>
              <a:t>通道之高程應配合既成之通道，橫段面自然洩水坡度應達</a:t>
            </a:r>
            <a:r>
              <a:rPr lang="en-US" altLang="zh-TW" sz="1200" dirty="0" smtClean="0">
                <a:latin typeface="標楷體" pitchFamily="65" charset="-120"/>
                <a:ea typeface="標楷體" pitchFamily="65" charset="-120"/>
              </a:rPr>
              <a:t>2</a:t>
            </a:r>
            <a:r>
              <a:rPr lang="zh-TW" altLang="en-US" sz="1200" dirty="0" smtClean="0">
                <a:latin typeface="標楷體" pitchFamily="65" charset="-120"/>
                <a:ea typeface="標楷體" pitchFamily="65" charset="-120"/>
              </a:rPr>
              <a:t>％以上。</a:t>
            </a:r>
          </a:p>
          <a:p>
            <a:r>
              <a:rPr lang="en-US" altLang="zh-TW" sz="1200" dirty="0" smtClean="0">
                <a:latin typeface="標楷體" pitchFamily="65" charset="-120"/>
                <a:ea typeface="標楷體" pitchFamily="65" charset="-120"/>
              </a:rPr>
              <a:t>4.</a:t>
            </a:r>
            <a:r>
              <a:rPr lang="zh-TW" altLang="en-US" sz="1200" dirty="0" smtClean="0">
                <a:latin typeface="標楷體" pitchFamily="65" charset="-120"/>
                <a:ea typeface="標楷體" pitchFamily="65" charset="-120"/>
              </a:rPr>
              <a:t>通道之橫段面及材質應合理規劃設計。</a:t>
            </a:r>
          </a:p>
          <a:p>
            <a:r>
              <a:rPr lang="en-US" altLang="zh-TW" sz="1200" dirty="0" smtClean="0">
                <a:latin typeface="標楷體" pitchFamily="65" charset="-120"/>
                <a:ea typeface="標楷體" pitchFamily="65" charset="-120"/>
              </a:rPr>
              <a:t>5.</a:t>
            </a:r>
            <a:r>
              <a:rPr lang="zh-TW" altLang="en-US" sz="1200" dirty="0" smtClean="0">
                <a:latin typeface="標楷體" pitchFamily="65" charset="-120"/>
                <a:ea typeface="標楷體" pitchFamily="65" charset="-120"/>
              </a:rPr>
              <a:t>通道之留設如無法由兩宗（以上）土地共同留設時，則由一宗土地自行留設。</a:t>
            </a:r>
          </a:p>
          <a:p>
            <a:r>
              <a:rPr lang="en-US" altLang="zh-TW" sz="1200" dirty="0" smtClean="0">
                <a:latin typeface="標楷體" pitchFamily="65" charset="-120"/>
                <a:ea typeface="標楷體" pitchFamily="65" charset="-120"/>
              </a:rPr>
              <a:t>6.</a:t>
            </a:r>
            <a:r>
              <a:rPr lang="zh-TW" altLang="en-US" sz="1200" dirty="0" smtClean="0">
                <a:latin typeface="標楷體" pitchFamily="65" charset="-120"/>
                <a:ea typeface="標楷體" pitchFamily="65" charset="-120"/>
              </a:rPr>
              <a:t>出具私有通道供通道使用之土地使用權同意書。</a:t>
            </a:r>
          </a:p>
          <a:p>
            <a:r>
              <a:rPr lang="zh-TW" altLang="en-US" sz="1200" dirty="0" smtClean="0">
                <a:latin typeface="標楷體" pitchFamily="65" charset="-120"/>
                <a:ea typeface="標楷體" pitchFamily="65" charset="-120"/>
              </a:rPr>
              <a:t>（三）建築與後側通道及最小鄰棟間隔（側巷）之關係：建築位置應與鄰地（或相鄰建築間）留設適當之間隔以供公共使用、通行及防火之用，其後向及側向通道應維持原有寬度，並不得設置任何障礙物，阻礙防火逃生安全</a:t>
            </a:r>
          </a:p>
          <a:p>
            <a:r>
              <a:rPr lang="zh-TW" altLang="en-US" sz="1200" dirty="0" smtClean="0">
                <a:latin typeface="標楷體" pitchFamily="65" charset="-120"/>
                <a:ea typeface="標楷體" pitchFamily="65" charset="-120"/>
              </a:rPr>
              <a:t>（四）建築位置為考慮法定空地之使用或照原貌新</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增</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改</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建之需要，審議委員會得作必要之調整。</a:t>
            </a:r>
          </a:p>
          <a:p>
            <a:r>
              <a:rPr lang="zh-TW" altLang="en-US" sz="1200" dirty="0" smtClean="0">
                <a:latin typeface="標楷體" pitchFamily="65" charset="-120"/>
                <a:ea typeface="標楷體" pitchFamily="65" charset="-120"/>
              </a:rPr>
              <a:t>七、為維持自然村內聚落特色，自然村建築圖、基地配置其建築細節依下列設計準則，委託合法建築師設計之，自然村建築原則依下列規定，經審議許可者：</a:t>
            </a:r>
          </a:p>
          <a:p>
            <a:r>
              <a:rPr lang="zh-TW" altLang="en-US" sz="1200" dirty="0" smtClean="0">
                <a:latin typeface="標楷體" pitchFamily="65" charset="-120"/>
                <a:ea typeface="標楷體" pitchFamily="65" charset="-120"/>
              </a:rPr>
              <a:t>（一）屋頂部分</a:t>
            </a:r>
            <a:endParaRPr lang="en-US" altLang="zh-TW" sz="1200" dirty="0" smtClean="0">
              <a:latin typeface="標楷體" pitchFamily="65" charset="-120"/>
              <a:ea typeface="標楷體" pitchFamily="65" charset="-120"/>
            </a:endParaRPr>
          </a:p>
          <a:p>
            <a:r>
              <a:rPr lang="en-US" altLang="zh-TW" sz="1200" dirty="0" smtClean="0">
                <a:solidFill>
                  <a:srgbClr val="FF0000"/>
                </a:solidFill>
                <a:latin typeface="標楷體" pitchFamily="65" charset="-120"/>
                <a:ea typeface="標楷體" pitchFamily="65" charset="-120"/>
              </a:rPr>
              <a:t>1.</a:t>
            </a:r>
            <a:r>
              <a:rPr lang="zh-TW" altLang="en-US" sz="1200" dirty="0" smtClean="0">
                <a:solidFill>
                  <a:srgbClr val="FF0000"/>
                </a:solidFill>
                <a:latin typeface="標楷體" pitchFamily="65" charset="-120"/>
                <a:ea typeface="標楷體" pitchFamily="65" charset="-120"/>
              </a:rPr>
              <a:t>既存傳統建築外牆</a:t>
            </a:r>
            <a:r>
              <a:rPr lang="en-US" altLang="zh-TW" sz="1200" dirty="0" smtClean="0">
                <a:solidFill>
                  <a:srgbClr val="FF0000"/>
                </a:solidFill>
                <a:latin typeface="標楷體" pitchFamily="65" charset="-120"/>
                <a:ea typeface="標楷體" pitchFamily="65" charset="-120"/>
              </a:rPr>
              <a:t>10</a:t>
            </a:r>
            <a:r>
              <a:rPr lang="zh-TW" altLang="en-US" sz="1200" dirty="0" smtClean="0">
                <a:solidFill>
                  <a:srgbClr val="FF0000"/>
                </a:solidFill>
                <a:latin typeface="標楷體" pitchFamily="65" charset="-120"/>
                <a:ea typeface="標楷體" pitchFamily="65" charset="-120"/>
              </a:rPr>
              <a:t>公尺範圍內之建築物設置三層樓者其屋頂應按三樓樓地板面積至少</a:t>
            </a:r>
            <a:r>
              <a:rPr lang="en-US" altLang="zh-TW" sz="1200" dirty="0" smtClean="0">
                <a:solidFill>
                  <a:srgbClr val="FF0000"/>
                </a:solidFill>
                <a:latin typeface="標楷體" pitchFamily="65" charset="-120"/>
                <a:ea typeface="標楷體" pitchFamily="65" charset="-120"/>
              </a:rPr>
              <a:t>60%</a:t>
            </a:r>
            <a:r>
              <a:rPr lang="zh-TW" altLang="en-US" sz="1200" dirty="0" smtClean="0">
                <a:solidFill>
                  <a:srgbClr val="FF0000"/>
                </a:solidFill>
                <a:latin typeface="標楷體" pitchFamily="65" charset="-120"/>
                <a:ea typeface="標楷體" pitchFamily="65" charset="-120"/>
              </a:rPr>
              <a:t>射置斜屋頂；但經委員會審查通過者或經本府評定免強制設置斜屋頂之聚落並經公告範圍者，不在此限；另完成細部計畫地區者，依細部計畫規定辦理。</a:t>
            </a:r>
          </a:p>
          <a:p>
            <a:r>
              <a:rPr lang="en-US" altLang="zh-TW" sz="1200" dirty="0" smtClean="0">
                <a:latin typeface="標楷體" pitchFamily="65" charset="-120"/>
                <a:ea typeface="標楷體" pitchFamily="65" charset="-120"/>
              </a:rPr>
              <a:t>2.</a:t>
            </a:r>
            <a:r>
              <a:rPr lang="zh-TW" altLang="en-US" sz="1200" dirty="0" smtClean="0">
                <a:latin typeface="標楷體" pitchFamily="65" charset="-120"/>
                <a:ea typeface="標楷體" pitchFamily="65" charset="-120"/>
              </a:rPr>
              <a:t>屋頂圍欄應以融合傳統語彙方式處理。</a:t>
            </a:r>
          </a:p>
          <a:p>
            <a:r>
              <a:rPr lang="zh-TW" altLang="en-US" sz="1200" dirty="0" smtClean="0">
                <a:latin typeface="標楷體" pitchFamily="65" charset="-120"/>
                <a:ea typeface="標楷體" pitchFamily="65" charset="-120"/>
              </a:rPr>
              <a:t>（二）建築物之色彩，應與傳統聚落景觀調和為原則，外牆以紅磚材與石材為主或質感及色彩與鄰近傳統建築物協調之其他外牆材料，必要時外牆材質及顏色應以彩色圖片標示說明。</a:t>
            </a: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
        <p:nvSpPr>
          <p:cNvPr id="6" name="文字方塊 5"/>
          <p:cNvSpPr txBox="1"/>
          <p:nvPr/>
        </p:nvSpPr>
        <p:spPr>
          <a:xfrm>
            <a:off x="6948264" y="908720"/>
            <a:ext cx="1584176"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1040211</a:t>
            </a:r>
            <a:r>
              <a:rPr lang="zh-TW" altLang="en-US" sz="1400" dirty="0" smtClean="0">
                <a:latin typeface="標楷體" pitchFamily="65" charset="-120"/>
                <a:ea typeface="標楷體" pitchFamily="65" charset="-120"/>
              </a:rPr>
              <a:t>修正發佈</a:t>
            </a:r>
            <a:endParaRPr lang="zh-TW" altLang="en-US" sz="14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金門縣都計建管法規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zh-TW" sz="2700" dirty="0" smtClean="0">
                <a:solidFill>
                  <a:schemeClr val="bg1"/>
                </a:solidFill>
                <a:latin typeface="標楷體" pitchFamily="65" charset="-120"/>
                <a:ea typeface="標楷體" pitchFamily="65" charset="-120"/>
              </a:rPr>
              <a:t>金門特定區計畫土地使用許可審議規範</a:t>
            </a:r>
            <a:endParaRPr lang="zh-TW" altLang="en-US" sz="2700" dirty="0">
              <a:solidFill>
                <a:schemeClr val="bg1"/>
              </a:solidFill>
              <a:effectLst/>
              <a:latin typeface="標楷體" pitchFamily="65" charset="-120"/>
              <a:ea typeface="標楷體" pitchFamily="65" charset="-120"/>
            </a:endParaRPr>
          </a:p>
        </p:txBody>
      </p:sp>
      <p:sp>
        <p:nvSpPr>
          <p:cNvPr id="3" name="內容版面配置區 2"/>
          <p:cNvSpPr>
            <a:spLocks noGrp="1"/>
          </p:cNvSpPr>
          <p:nvPr>
            <p:ph idx="1"/>
          </p:nvPr>
        </p:nvSpPr>
        <p:spPr/>
        <p:txBody>
          <a:bodyPr>
            <a:noAutofit/>
          </a:bodyPr>
          <a:lstStyle/>
          <a:p>
            <a:r>
              <a:rPr lang="zh-TW" altLang="en-US" sz="1200" dirty="0" smtClean="0">
                <a:latin typeface="標楷體" pitchFamily="65" charset="-120"/>
                <a:ea typeface="標楷體" pitchFamily="65" charset="-120"/>
              </a:rPr>
              <a:t>（三）陽台及屋頂突出物應</a:t>
            </a:r>
            <a:r>
              <a:rPr lang="zh-TW" altLang="en-US" sz="1200" dirty="0" smtClean="0">
                <a:solidFill>
                  <a:srgbClr val="FF0000"/>
                </a:solidFill>
                <a:latin typeface="標楷體" pitchFamily="65" charset="-120"/>
                <a:ea typeface="標楷體" pitchFamily="65" charset="-120"/>
              </a:rPr>
              <a:t>加以美化處理； 屋頂突出物高度應低於</a:t>
            </a:r>
            <a:r>
              <a:rPr lang="en-US" altLang="zh-TW" sz="1200" dirty="0" smtClean="0">
                <a:solidFill>
                  <a:srgbClr val="FF0000"/>
                </a:solidFill>
                <a:latin typeface="標楷體" pitchFamily="65" charset="-120"/>
                <a:ea typeface="標楷體" pitchFamily="65" charset="-120"/>
              </a:rPr>
              <a:t>3</a:t>
            </a:r>
            <a:r>
              <a:rPr lang="zh-TW" altLang="en-US" sz="1200" dirty="0" smtClean="0">
                <a:solidFill>
                  <a:srgbClr val="FF0000"/>
                </a:solidFill>
                <a:latin typeface="標楷體" pitchFamily="65" charset="-120"/>
                <a:ea typeface="標楷體" pitchFamily="65" charset="-120"/>
              </a:rPr>
              <a:t>公尺， 但設置電梯者， 不在此限， 惟屋頂突出物高度仍應低於</a:t>
            </a:r>
            <a:r>
              <a:rPr lang="en-US" altLang="zh-TW" sz="1200" dirty="0" smtClean="0">
                <a:solidFill>
                  <a:srgbClr val="FF0000"/>
                </a:solidFill>
                <a:latin typeface="標楷體" pitchFamily="65" charset="-120"/>
                <a:ea typeface="標楷體" pitchFamily="65" charset="-120"/>
              </a:rPr>
              <a:t>6</a:t>
            </a:r>
            <a:r>
              <a:rPr lang="zh-TW" altLang="en-US" sz="1200" dirty="0" smtClean="0">
                <a:solidFill>
                  <a:srgbClr val="FF0000"/>
                </a:solidFill>
                <a:latin typeface="標楷體" pitchFamily="65" charset="-120"/>
                <a:ea typeface="標楷體" pitchFamily="65" charset="-120"/>
              </a:rPr>
              <a:t>公尺。</a:t>
            </a:r>
          </a:p>
          <a:p>
            <a:r>
              <a:rPr lang="zh-TW" altLang="en-US" sz="1200" dirty="0" smtClean="0">
                <a:latin typeface="標楷體" pitchFamily="65" charset="-120"/>
                <a:ea typeface="標楷體" pitchFamily="65" charset="-120"/>
              </a:rPr>
              <a:t>（四）建築物座向應與聚落傳統建築之紋理協調一致。</a:t>
            </a:r>
          </a:p>
          <a:p>
            <a:r>
              <a:rPr lang="zh-TW" altLang="en-US" sz="1200" dirty="0" smtClean="0">
                <a:solidFill>
                  <a:srgbClr val="FF0000"/>
                </a:solidFill>
                <a:latin typeface="標楷體" pitchFamily="65" charset="-120"/>
                <a:ea typeface="標楷體" pitchFamily="65" charset="-120"/>
              </a:rPr>
              <a:t>（五）主要供公眾使用空地應配合周圍現有廣場與道路留設， 其為集合住宅者應有</a:t>
            </a:r>
            <a:r>
              <a:rPr lang="en-US" altLang="zh-TW" sz="1200" dirty="0" smtClean="0">
                <a:solidFill>
                  <a:srgbClr val="FF0000"/>
                </a:solidFill>
                <a:latin typeface="標楷體" pitchFamily="65" charset="-120"/>
                <a:ea typeface="標楷體" pitchFamily="65" charset="-120"/>
              </a:rPr>
              <a:t>70%</a:t>
            </a:r>
            <a:r>
              <a:rPr lang="zh-TW" altLang="en-US" sz="1200" dirty="0" smtClean="0">
                <a:solidFill>
                  <a:srgbClr val="FF0000"/>
                </a:solidFill>
                <a:latin typeface="標楷體" pitchFamily="65" charset="-120"/>
                <a:ea typeface="標楷體" pitchFamily="65" charset="-120"/>
              </a:rPr>
              <a:t>不得為畸零狹小之空地， 且應集中留設，但經本委員會審查通過者，不在此限</a:t>
            </a:r>
            <a:r>
              <a:rPr lang="zh-TW" altLang="en-US" sz="1200" dirty="0" smtClean="0">
                <a:latin typeface="標楷體" pitchFamily="65" charset="-120"/>
                <a:ea typeface="標楷體" pitchFamily="65" charset="-120"/>
              </a:rPr>
              <a:t>。</a:t>
            </a:r>
          </a:p>
          <a:p>
            <a:r>
              <a:rPr lang="zh-TW" altLang="en-US" sz="1200" dirty="0" smtClean="0">
                <a:latin typeface="標楷體" pitchFamily="65" charset="-120"/>
                <a:ea typeface="標楷體" pitchFamily="65" charset="-120"/>
              </a:rPr>
              <a:t>（六）基地內應留設</a:t>
            </a:r>
            <a:r>
              <a:rPr lang="en-US" altLang="zh-TW" sz="1200" dirty="0" smtClean="0">
                <a:latin typeface="標楷體" pitchFamily="65" charset="-120"/>
                <a:ea typeface="標楷體" pitchFamily="65" charset="-120"/>
              </a:rPr>
              <a:t>10﹪</a:t>
            </a:r>
            <a:r>
              <a:rPr lang="zh-TW" altLang="en-US" sz="1200" dirty="0" smtClean="0">
                <a:latin typeface="標楷體" pitchFamily="65" charset="-120"/>
                <a:ea typeface="標楷體" pitchFamily="65" charset="-120"/>
              </a:rPr>
              <a:t>空地作綠化植栽計畫，並於圖面表示，留設空地得併入供公眾使用空地計算，但經委員會審議決議者，不在此限。</a:t>
            </a:r>
          </a:p>
          <a:p>
            <a:r>
              <a:rPr lang="zh-TW" altLang="en-US" sz="1200" dirty="0" smtClean="0">
                <a:latin typeface="標楷體" pitchFamily="65" charset="-120"/>
                <a:ea typeface="標楷體" pitchFamily="65" charset="-120"/>
              </a:rPr>
              <a:t>八、 </a:t>
            </a:r>
            <a:r>
              <a:rPr lang="en-US" altLang="zh-TW" sz="1200" dirty="0" smtClean="0">
                <a:solidFill>
                  <a:srgbClr val="FF0000"/>
                </a:solidFill>
                <a:latin typeface="標楷體" pitchFamily="65" charset="-120"/>
                <a:ea typeface="標楷體" pitchFamily="65" charset="-120"/>
              </a:rPr>
              <a:t>﹙</a:t>
            </a:r>
            <a:r>
              <a:rPr lang="zh-TW" altLang="en-US" sz="1200" dirty="0" smtClean="0">
                <a:solidFill>
                  <a:srgbClr val="FF0000"/>
                </a:solidFill>
                <a:latin typeface="標楷體" pitchFamily="65" charset="-120"/>
                <a:ea typeface="標楷體" pitchFamily="65" charset="-120"/>
              </a:rPr>
              <a:t>規定刪除</a:t>
            </a:r>
            <a:r>
              <a:rPr lang="en-US" altLang="zh-TW" sz="1200" dirty="0" smtClean="0">
                <a:solidFill>
                  <a:srgbClr val="FF0000"/>
                </a:solidFill>
                <a:latin typeface="標楷體" pitchFamily="65" charset="-120"/>
                <a:ea typeface="標楷體" pitchFamily="65" charset="-120"/>
              </a:rPr>
              <a:t>﹚</a:t>
            </a:r>
          </a:p>
          <a:p>
            <a:r>
              <a:rPr lang="zh-TW" altLang="en-US" sz="1200" dirty="0" smtClean="0">
                <a:latin typeface="標楷體" pitchFamily="65" charset="-120"/>
                <a:ea typeface="標楷體" pitchFamily="65" charset="-120"/>
              </a:rPr>
              <a:t>九、依「金門特定區計畫土地使用分區管制要點」第十七條規定，經縣府認定之閩南或南洋式傳統建築，照原貌新</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增</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改</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建，由本府「金門特定區計畫土地使用許可審議委員會」審查通過者，得不受使用分區之最大建蔽率（</a:t>
            </a:r>
            <a:r>
              <a:rPr lang="en-US" altLang="zh-TW" sz="1200" dirty="0" smtClean="0">
                <a:latin typeface="標楷體" pitchFamily="65" charset="-120"/>
                <a:ea typeface="標楷體" pitchFamily="65" charset="-120"/>
              </a:rPr>
              <a:t>60</a:t>
            </a:r>
            <a:r>
              <a:rPr lang="zh-TW" altLang="en-US" sz="1200" dirty="0" smtClean="0">
                <a:latin typeface="標楷體" pitchFamily="65" charset="-120"/>
                <a:ea typeface="標楷體" pitchFamily="65" charset="-120"/>
              </a:rPr>
              <a:t>％）及最大容積率（</a:t>
            </a:r>
            <a:r>
              <a:rPr lang="en-US" altLang="zh-TW" sz="1200" dirty="0" smtClean="0">
                <a:latin typeface="標楷體" pitchFamily="65" charset="-120"/>
                <a:ea typeface="標楷體" pitchFamily="65" charset="-120"/>
              </a:rPr>
              <a:t>180</a:t>
            </a:r>
            <a:r>
              <a:rPr lang="zh-TW" altLang="en-US" sz="1200" dirty="0" smtClean="0">
                <a:latin typeface="標楷體" pitchFamily="65" charset="-120"/>
                <a:ea typeface="標楷體" pitchFamily="65" charset="-120"/>
              </a:rPr>
              <a:t>％）規定，並依下列原則進行審議：</a:t>
            </a:r>
            <a:endParaRPr lang="en-US" altLang="zh-TW" sz="1200" dirty="0" smtClean="0">
              <a:latin typeface="標楷體" pitchFamily="65" charset="-120"/>
              <a:ea typeface="標楷體" pitchFamily="65" charset="-120"/>
            </a:endParaRPr>
          </a:p>
          <a:p>
            <a:r>
              <a:rPr lang="zh-TW" altLang="en-US" sz="1200" dirty="0" smtClean="0">
                <a:latin typeface="標楷體" pitchFamily="65" charset="-120"/>
                <a:ea typeface="標楷體" pitchFamily="65" charset="-120"/>
              </a:rPr>
              <a:t>（一）適用對象以未經拆除損壞之閩南或南洋式傳統建築為主，並經委員會審議決議者。</a:t>
            </a:r>
          </a:p>
          <a:p>
            <a:r>
              <a:rPr lang="zh-TW" altLang="en-US" sz="1200" dirty="0" smtClean="0">
                <a:latin typeface="標楷體" pitchFamily="65" charset="-120"/>
                <a:ea typeface="標楷體" pitchFamily="65" charset="-120"/>
              </a:rPr>
              <a:t>（二）最大建築面積不超過原建物建築面積。</a:t>
            </a:r>
          </a:p>
          <a:p>
            <a:r>
              <a:rPr lang="zh-TW" altLang="en-US" sz="1200" dirty="0" smtClean="0">
                <a:latin typeface="標楷體" pitchFamily="65" charset="-120"/>
                <a:ea typeface="標楷體" pitchFamily="65" charset="-120"/>
              </a:rPr>
              <a:t>（三）最大樓地板面積不高過原建物樓地板面積之二倍。</a:t>
            </a:r>
          </a:p>
          <a:p>
            <a:r>
              <a:rPr lang="zh-TW" altLang="en-US" sz="1200" dirty="0" smtClean="0">
                <a:latin typeface="標楷體" pitchFamily="65" charset="-120"/>
                <a:ea typeface="標楷體" pitchFamily="65" charset="-120"/>
              </a:rPr>
              <a:t>（四）建物增建後高度不超過二層樓或簷高七公尺。</a:t>
            </a:r>
          </a:p>
          <a:p>
            <a:r>
              <a:rPr lang="zh-TW" altLang="en-US" sz="1200" dirty="0" smtClean="0">
                <a:latin typeface="標楷體" pitchFamily="65" charset="-120"/>
                <a:ea typeface="標楷體" pitchFamily="65" charset="-120"/>
              </a:rPr>
              <a:t>（五）供公眾使用空地不得小於基地面積</a:t>
            </a:r>
            <a:r>
              <a:rPr lang="en-US" altLang="zh-TW" sz="1200" dirty="0" smtClean="0">
                <a:latin typeface="標楷體" pitchFamily="65" charset="-120"/>
                <a:ea typeface="標楷體" pitchFamily="65" charset="-120"/>
              </a:rPr>
              <a:t>30</a:t>
            </a:r>
            <a:r>
              <a:rPr lang="zh-TW" altLang="en-US" sz="1200" dirty="0" smtClean="0">
                <a:latin typeface="標楷體" pitchFamily="65" charset="-120"/>
                <a:ea typeface="標楷體" pitchFamily="65" charset="-120"/>
              </a:rPr>
              <a:t>％，但經委員會審議決議者，不在此限。</a:t>
            </a:r>
          </a:p>
          <a:p>
            <a:r>
              <a:rPr lang="zh-TW" altLang="en-US" sz="1200" dirty="0" smtClean="0">
                <a:latin typeface="標楷體" pitchFamily="65" charset="-120"/>
                <a:ea typeface="標楷體" pitchFamily="65" charset="-120"/>
              </a:rPr>
              <a:t>（六）建物外觀各部造型依原建物型式設計，或經委員會決議採用其他適當之傳統建築語彙（屋頂、女兒牆、圍欄、門窗、外牆、門廊、入口等各部型式、材質、顏色）。</a:t>
            </a:r>
          </a:p>
          <a:p>
            <a:r>
              <a:rPr lang="zh-TW" altLang="en-US" sz="1200" dirty="0" smtClean="0">
                <a:latin typeface="標楷體" pitchFamily="65" charset="-120"/>
                <a:ea typeface="標楷體" pitchFamily="65" charset="-120"/>
              </a:rPr>
              <a:t>（七）委員會得視審議需要由承辦單位辦理現地會勘。</a:t>
            </a: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
        <p:nvSpPr>
          <p:cNvPr id="5" name="文字方塊 4"/>
          <p:cNvSpPr txBox="1"/>
          <p:nvPr/>
        </p:nvSpPr>
        <p:spPr>
          <a:xfrm>
            <a:off x="6948264" y="908720"/>
            <a:ext cx="1584176"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1040211</a:t>
            </a:r>
            <a:r>
              <a:rPr lang="zh-TW" altLang="en-US" sz="1400" dirty="0" smtClean="0">
                <a:latin typeface="標楷體" pitchFamily="65" charset="-120"/>
                <a:ea typeface="標楷體" pitchFamily="65" charset="-120"/>
              </a:rPr>
              <a:t>修正發佈</a:t>
            </a:r>
            <a:endParaRPr lang="zh-TW" altLang="en-US" sz="14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金門縣都計建管法規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zh-TW" sz="2700" dirty="0" smtClean="0">
                <a:solidFill>
                  <a:schemeClr val="bg1"/>
                </a:solidFill>
                <a:latin typeface="標楷體" pitchFamily="65" charset="-120"/>
                <a:ea typeface="標楷體" pitchFamily="65" charset="-120"/>
              </a:rPr>
              <a:t>金門特定區計畫土地使用許可審議規範</a:t>
            </a:r>
            <a:endParaRPr lang="zh-TW" altLang="en-US" sz="2700" dirty="0">
              <a:solidFill>
                <a:schemeClr val="bg1"/>
              </a:solidFill>
              <a:effectLst/>
              <a:latin typeface="標楷體" pitchFamily="65" charset="-120"/>
              <a:ea typeface="標楷體" pitchFamily="65" charset="-120"/>
            </a:endParaRPr>
          </a:p>
        </p:txBody>
      </p:sp>
      <p:sp>
        <p:nvSpPr>
          <p:cNvPr id="3" name="內容版面配置區 2"/>
          <p:cNvSpPr>
            <a:spLocks noGrp="1"/>
          </p:cNvSpPr>
          <p:nvPr>
            <p:ph idx="1"/>
          </p:nvPr>
        </p:nvSpPr>
        <p:spPr/>
        <p:txBody>
          <a:bodyPr>
            <a:noAutofit/>
          </a:bodyPr>
          <a:lstStyle/>
          <a:p>
            <a:r>
              <a:rPr lang="zh-TW" altLang="en-US" sz="1200" dirty="0" smtClean="0">
                <a:latin typeface="標楷體" pitchFamily="65" charset="-120"/>
                <a:ea typeface="標楷體" pitchFamily="65" charset="-120"/>
              </a:rPr>
              <a:t>十、辦理建築變更設計時，應重提審議委員會審議之認定原則：</a:t>
            </a:r>
          </a:p>
          <a:p>
            <a:r>
              <a:rPr lang="zh-TW" altLang="en-US" sz="1200" dirty="0" smtClean="0">
                <a:latin typeface="標楷體" pitchFamily="65" charset="-120"/>
                <a:ea typeface="標楷體" pitchFamily="65" charset="-120"/>
              </a:rPr>
              <a:t>（一）基地面積變更者，</a:t>
            </a:r>
            <a:r>
              <a:rPr lang="zh-TW" altLang="en-US" sz="1200" dirty="0" smtClean="0">
                <a:solidFill>
                  <a:srgbClr val="FF0000"/>
                </a:solidFill>
                <a:latin typeface="標楷體" pitchFamily="65" charset="-120"/>
                <a:ea typeface="標楷體" pitchFamily="65" charset="-120"/>
              </a:rPr>
              <a:t>惟因地政機關辦理地籍重測、逕為分割或依法更正者不在此限。</a:t>
            </a:r>
          </a:p>
          <a:p>
            <a:r>
              <a:rPr lang="zh-TW" altLang="en-US" sz="1200" dirty="0" smtClean="0">
                <a:latin typeface="標楷體" pitchFamily="65" charset="-120"/>
                <a:ea typeface="標楷體" pitchFamily="65" charset="-120"/>
              </a:rPr>
              <a:t>（二）建築面積增加百分之十以上者。</a:t>
            </a:r>
          </a:p>
          <a:p>
            <a:r>
              <a:rPr lang="zh-TW" altLang="en-US" sz="1200" dirty="0" smtClean="0">
                <a:latin typeface="標楷體" pitchFamily="65" charset="-120"/>
                <a:ea typeface="標楷體" pitchFamily="65" charset="-120"/>
              </a:rPr>
              <a:t>（三）樓地板面積增加百分之十以上者。</a:t>
            </a:r>
          </a:p>
          <a:p>
            <a:r>
              <a:rPr lang="zh-TW" altLang="en-US" sz="1200" dirty="0" smtClean="0">
                <a:latin typeface="標楷體" pitchFamily="65" charset="-120"/>
                <a:ea typeface="標楷體" pitchFamily="65" charset="-120"/>
              </a:rPr>
              <a:t>（四）供公眾使用空地面積減少或位置變更者，</a:t>
            </a:r>
            <a:r>
              <a:rPr lang="zh-TW" altLang="en-US" sz="1200" dirty="0" smtClean="0">
                <a:solidFill>
                  <a:srgbClr val="FF0000"/>
                </a:solidFill>
                <a:latin typeface="標楷體" pitchFamily="65" charset="-120"/>
                <a:ea typeface="標楷體" pitchFamily="65" charset="-120"/>
              </a:rPr>
              <a:t>惟尺寸略為調整且不影響原供公眾使用性質者不在此限。</a:t>
            </a:r>
            <a:endParaRPr lang="zh-TW" altLang="en-US" sz="1200" dirty="0" smtClean="0">
              <a:latin typeface="標楷體" pitchFamily="65" charset="-120"/>
              <a:ea typeface="標楷體" pitchFamily="65" charset="-120"/>
            </a:endParaRPr>
          </a:p>
          <a:p>
            <a:r>
              <a:rPr lang="zh-TW" altLang="en-US" sz="1200" dirty="0" smtClean="0">
                <a:latin typeface="標楷體" pitchFamily="65" charset="-120"/>
                <a:ea typeface="標楷體" pitchFamily="65" charset="-120"/>
              </a:rPr>
              <a:t>（五）建物屋頂造型變更者。</a:t>
            </a:r>
          </a:p>
          <a:p>
            <a:r>
              <a:rPr lang="zh-TW" altLang="en-US" sz="1200" dirty="0" smtClean="0">
                <a:latin typeface="標楷體" pitchFamily="65" charset="-120"/>
                <a:ea typeface="標楷體" pitchFamily="65" charset="-120"/>
              </a:rPr>
              <a:t>（六）建物樓層變更者。</a:t>
            </a:r>
          </a:p>
          <a:p>
            <a:r>
              <a:rPr lang="zh-TW" altLang="en-US" sz="1200" dirty="0" smtClean="0">
                <a:latin typeface="標楷體" pitchFamily="65" charset="-120"/>
                <a:ea typeface="標楷體" pitchFamily="65" charset="-120"/>
              </a:rPr>
              <a:t>（七）建物外觀材料或色彩重大變更者。</a:t>
            </a:r>
            <a:endParaRPr lang="en-US" altLang="zh-TW" sz="1200" dirty="0" smtClean="0">
              <a:latin typeface="標楷體" pitchFamily="65" charset="-120"/>
              <a:ea typeface="標楷體" pitchFamily="65" charset="-120"/>
            </a:endParaRPr>
          </a:p>
          <a:p>
            <a:r>
              <a:rPr lang="zh-TW" altLang="en-US" sz="1200" dirty="0" smtClean="0">
                <a:solidFill>
                  <a:srgbClr val="FF0000"/>
                </a:solidFill>
                <a:latin typeface="標楷體" pitchFamily="65" charset="-120"/>
                <a:ea typeface="標楷體" pitchFamily="65" charset="-120"/>
              </a:rPr>
              <a:t>（八）建築基地高程變更並增設擋土牆、護坡者。</a:t>
            </a:r>
          </a:p>
          <a:p>
            <a:r>
              <a:rPr lang="zh-TW" altLang="en-US" sz="1200" dirty="0" smtClean="0">
                <a:latin typeface="標楷體" pitchFamily="65" charset="-120"/>
                <a:ea typeface="標楷體" pitchFamily="65" charset="-120"/>
              </a:rPr>
              <a:t>十一、</a:t>
            </a:r>
            <a:r>
              <a:rPr lang="en-US" altLang="zh-TW" sz="1200" dirty="0" smtClean="0">
                <a:solidFill>
                  <a:srgbClr val="FF0000"/>
                </a:solidFill>
                <a:latin typeface="標楷體" pitchFamily="65" charset="-120"/>
                <a:ea typeface="標楷體" pitchFamily="65" charset="-120"/>
              </a:rPr>
              <a:t> ﹙</a:t>
            </a:r>
            <a:r>
              <a:rPr lang="zh-TW" altLang="en-US" sz="1200" dirty="0" smtClean="0">
                <a:solidFill>
                  <a:srgbClr val="FF0000"/>
                </a:solidFill>
                <a:latin typeface="標楷體" pitchFamily="65" charset="-120"/>
                <a:ea typeface="標楷體" pitchFamily="65" charset="-120"/>
              </a:rPr>
              <a:t>規定刪除</a:t>
            </a:r>
            <a:r>
              <a:rPr lang="en-US" altLang="zh-TW" sz="1200" dirty="0" smtClean="0">
                <a:solidFill>
                  <a:srgbClr val="FF0000"/>
                </a:solidFill>
                <a:latin typeface="標楷體" pitchFamily="65" charset="-120"/>
                <a:ea typeface="標楷體" pitchFamily="65" charset="-120"/>
              </a:rPr>
              <a:t>﹚</a:t>
            </a:r>
            <a:endParaRPr lang="zh-TW" altLang="en-US" sz="1200" dirty="0" smtClean="0">
              <a:latin typeface="標楷體" pitchFamily="65" charset="-120"/>
              <a:ea typeface="標楷體" pitchFamily="65" charset="-120"/>
            </a:endParaRPr>
          </a:p>
          <a:p>
            <a:r>
              <a:rPr lang="zh-TW" altLang="en-US" sz="1200" dirty="0" smtClean="0">
                <a:latin typeface="標楷體" pitchFamily="65" charset="-120"/>
                <a:ea typeface="標楷體" pitchFamily="65" charset="-120"/>
              </a:rPr>
              <a:t>十二、本審議規範未盡事宜，悉依有關規定辦理。</a:t>
            </a:r>
          </a:p>
          <a:p>
            <a:r>
              <a:rPr lang="zh-TW" altLang="en-US" sz="1200" dirty="0" smtClean="0">
                <a:latin typeface="標楷體" pitchFamily="65" charset="-120"/>
                <a:ea typeface="標楷體" pitchFamily="65" charset="-120"/>
              </a:rPr>
              <a:t>十三、本審議規範為審查作業之指導原則，若有未盡事宜，仍以審議委員會之決議為準。</a:t>
            </a:r>
          </a:p>
          <a:p>
            <a:r>
              <a:rPr lang="zh-TW" altLang="en-US" sz="1200" dirty="0" smtClean="0">
                <a:latin typeface="標楷體" pitchFamily="65" charset="-120"/>
                <a:ea typeface="標楷體" pitchFamily="65" charset="-120"/>
              </a:rPr>
              <a:t>十四、本規範之訂定、修正，經審議委員會決議後送交本縣都市計畫委員會審決通過，並</a:t>
            </a:r>
          </a:p>
          <a:p>
            <a:r>
              <a:rPr lang="zh-TW" altLang="en-US" sz="1200" dirty="0" smtClean="0">
                <a:latin typeface="標楷體" pitchFamily="65" charset="-120"/>
                <a:ea typeface="標楷體" pitchFamily="65" charset="-120"/>
              </a:rPr>
              <a:t>經縣政府核定後公告實施。</a:t>
            </a:r>
          </a:p>
          <a:p>
            <a:r>
              <a:rPr lang="zh-TW" altLang="en-US" sz="1200" dirty="0" smtClean="0">
                <a:latin typeface="標楷體" pitchFamily="65" charset="-120"/>
                <a:ea typeface="標楷體" pitchFamily="65" charset="-120"/>
              </a:rPr>
              <a:t>十五、本審議規範自發佈實施日起生效。</a:t>
            </a: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
        <p:nvSpPr>
          <p:cNvPr id="5" name="文字方塊 4"/>
          <p:cNvSpPr txBox="1"/>
          <p:nvPr/>
        </p:nvSpPr>
        <p:spPr>
          <a:xfrm>
            <a:off x="6948264" y="908720"/>
            <a:ext cx="1584176"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1040211</a:t>
            </a:r>
            <a:r>
              <a:rPr lang="zh-TW" altLang="en-US" sz="1400" dirty="0" smtClean="0">
                <a:latin typeface="標楷體" pitchFamily="65" charset="-120"/>
                <a:ea typeface="標楷體" pitchFamily="65" charset="-120"/>
              </a:rPr>
              <a:t>修正發佈</a:t>
            </a:r>
            <a:endParaRPr lang="zh-TW" altLang="en-US" sz="14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金門縣都計建管法規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zh-TW" sz="2700" dirty="0" smtClean="0">
                <a:solidFill>
                  <a:schemeClr val="bg1"/>
                </a:solidFill>
                <a:latin typeface="標楷體" pitchFamily="65" charset="-120"/>
                <a:ea typeface="標楷體" pitchFamily="65" charset="-120"/>
              </a:rPr>
              <a:t>土地使用許可審議</a:t>
            </a:r>
            <a:r>
              <a:rPr lang="zh-TW" altLang="en-US" sz="2700" dirty="0" smtClean="0">
                <a:solidFill>
                  <a:schemeClr val="bg1"/>
                </a:solidFill>
                <a:effectLst>
                  <a:outerShdw blurRad="38100" dist="38100" dir="2700000" algn="tl">
                    <a:srgbClr val="000000">
                      <a:alpha val="43137"/>
                    </a:srgbClr>
                  </a:outerShdw>
                </a:effectLst>
                <a:latin typeface="標楷體" pitchFamily="65" charset="-120"/>
                <a:ea typeface="標楷體" pitchFamily="65" charset="-120"/>
              </a:rPr>
              <a:t>流程</a:t>
            </a:r>
            <a:r>
              <a:rPr lang="en-US" altLang="zh-TW" sz="2700" dirty="0" smtClean="0">
                <a:solidFill>
                  <a:schemeClr val="bg1"/>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2700" dirty="0" smtClean="0">
                <a:solidFill>
                  <a:schemeClr val="bg1"/>
                </a:solidFill>
                <a:effectLst>
                  <a:outerShdw blurRad="38100" dist="38100" dir="2700000" algn="tl">
                    <a:srgbClr val="000000">
                      <a:alpha val="43137"/>
                    </a:srgbClr>
                  </a:outerShdw>
                </a:effectLst>
                <a:latin typeface="標楷體" pitchFamily="65" charset="-120"/>
                <a:ea typeface="標楷體" pitchFamily="65" charset="-120"/>
              </a:rPr>
              <a:t>自然村審議</a:t>
            </a:r>
            <a:r>
              <a:rPr lang="en-US" altLang="zh-TW" sz="2700" dirty="0" smtClean="0">
                <a:solidFill>
                  <a:schemeClr val="bg1"/>
                </a:solidFill>
                <a:effectLst>
                  <a:outerShdw blurRad="38100" dist="38100" dir="2700000" algn="tl">
                    <a:srgbClr val="000000">
                      <a:alpha val="43137"/>
                    </a:srgbClr>
                  </a:outerShdw>
                </a:effectLst>
                <a:latin typeface="標楷體" pitchFamily="65" charset="-120"/>
                <a:ea typeface="標楷體" pitchFamily="65" charset="-120"/>
              </a:rPr>
              <a:t>﹚</a:t>
            </a:r>
            <a:endParaRPr lang="zh-TW" altLang="en-US" sz="2700" dirty="0">
              <a:solidFill>
                <a:schemeClr val="bg1"/>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
        <p:nvSpPr>
          <p:cNvPr id="6" name="文字方塊 5"/>
          <p:cNvSpPr txBox="1"/>
          <p:nvPr/>
        </p:nvSpPr>
        <p:spPr>
          <a:xfrm>
            <a:off x="1331640" y="1988840"/>
            <a:ext cx="400110" cy="2520280"/>
          </a:xfrm>
          <a:prstGeom prst="rect">
            <a:avLst/>
          </a:prstGeom>
          <a:noFill/>
          <a:ln>
            <a:solidFill>
              <a:schemeClr val="tx1"/>
            </a:solidFill>
          </a:ln>
        </p:spPr>
        <p:txBody>
          <a:bodyPr vert="eaVert" wrap="square" rtlCol="0">
            <a:spAutoFit/>
          </a:bodyPr>
          <a:lstStyle/>
          <a:p>
            <a:r>
              <a:rPr lang="zh-TW" altLang="en-US" sz="1400" dirty="0" smtClean="0">
                <a:latin typeface="標楷體" pitchFamily="65" charset="-120"/>
                <a:ea typeface="標楷體" pitchFamily="65" charset="-120"/>
              </a:rPr>
              <a:t>申請人檢具計畫書、圖、文件</a:t>
            </a:r>
            <a:endParaRPr lang="zh-TW" altLang="en-US" sz="1400" dirty="0">
              <a:latin typeface="標楷體" pitchFamily="65" charset="-120"/>
              <a:ea typeface="標楷體" pitchFamily="65" charset="-120"/>
            </a:endParaRPr>
          </a:p>
        </p:txBody>
      </p:sp>
      <p:sp>
        <p:nvSpPr>
          <p:cNvPr id="8" name="文字方塊 7"/>
          <p:cNvSpPr txBox="1"/>
          <p:nvPr/>
        </p:nvSpPr>
        <p:spPr>
          <a:xfrm>
            <a:off x="2371690" y="2420888"/>
            <a:ext cx="400110" cy="1656184"/>
          </a:xfrm>
          <a:prstGeom prst="rect">
            <a:avLst/>
          </a:prstGeom>
          <a:noFill/>
          <a:ln>
            <a:solidFill>
              <a:schemeClr val="tx1"/>
            </a:solidFill>
          </a:ln>
        </p:spPr>
        <p:txBody>
          <a:bodyPr vert="eaVert" wrap="square" rtlCol="0">
            <a:spAutoFit/>
          </a:bodyPr>
          <a:lstStyle/>
          <a:p>
            <a:r>
              <a:rPr lang="zh-TW" altLang="en-US" sz="1400" dirty="0" smtClean="0">
                <a:latin typeface="標楷體" pitchFamily="65" charset="-120"/>
                <a:ea typeface="標楷體" pitchFamily="65" charset="-120"/>
              </a:rPr>
              <a:t>鄉鎮公所掛號收件</a:t>
            </a:r>
            <a:endParaRPr lang="zh-TW" altLang="en-US" sz="1400" dirty="0">
              <a:latin typeface="標楷體" pitchFamily="65" charset="-120"/>
              <a:ea typeface="標楷體" pitchFamily="65" charset="-120"/>
            </a:endParaRPr>
          </a:p>
        </p:txBody>
      </p:sp>
      <p:sp>
        <p:nvSpPr>
          <p:cNvPr id="9" name="文字方塊 8"/>
          <p:cNvSpPr txBox="1"/>
          <p:nvPr/>
        </p:nvSpPr>
        <p:spPr>
          <a:xfrm>
            <a:off x="3163778" y="1988840"/>
            <a:ext cx="400110" cy="2520280"/>
          </a:xfrm>
          <a:prstGeom prst="rect">
            <a:avLst/>
          </a:prstGeom>
          <a:noFill/>
          <a:ln>
            <a:solidFill>
              <a:schemeClr val="tx1"/>
            </a:solidFill>
          </a:ln>
        </p:spPr>
        <p:txBody>
          <a:bodyPr vert="eaVert" wrap="square" rtlCol="0">
            <a:spAutoFit/>
          </a:bodyPr>
          <a:lstStyle/>
          <a:p>
            <a:r>
              <a:rPr lang="zh-TW" altLang="en-US" sz="1400" dirty="0" smtClean="0">
                <a:latin typeface="標楷體" pitchFamily="65" charset="-120"/>
                <a:ea typeface="標楷體" pitchFamily="65" charset="-120"/>
              </a:rPr>
              <a:t>鄉鎮公所初審並提具審查意見</a:t>
            </a:r>
            <a:endParaRPr lang="zh-TW" altLang="en-US" sz="1400" dirty="0">
              <a:latin typeface="標楷體" pitchFamily="65" charset="-120"/>
              <a:ea typeface="標楷體" pitchFamily="65" charset="-120"/>
            </a:endParaRPr>
          </a:p>
        </p:txBody>
      </p:sp>
      <p:sp>
        <p:nvSpPr>
          <p:cNvPr id="11" name="文字方塊 10"/>
          <p:cNvSpPr txBox="1"/>
          <p:nvPr/>
        </p:nvSpPr>
        <p:spPr>
          <a:xfrm>
            <a:off x="3955866" y="2492896"/>
            <a:ext cx="400110" cy="1512168"/>
          </a:xfrm>
          <a:prstGeom prst="rect">
            <a:avLst/>
          </a:prstGeom>
          <a:noFill/>
          <a:ln>
            <a:solidFill>
              <a:schemeClr val="tx1"/>
            </a:solidFill>
          </a:ln>
        </p:spPr>
        <p:txBody>
          <a:bodyPr vert="eaVert" wrap="square" rtlCol="0">
            <a:spAutoFit/>
          </a:bodyPr>
          <a:lstStyle/>
          <a:p>
            <a:r>
              <a:rPr lang="zh-TW" altLang="en-US" sz="1400" dirty="0" smtClean="0">
                <a:latin typeface="標楷體" pitchFamily="65" charset="-120"/>
                <a:ea typeface="標楷體" pitchFamily="65" charset="-120"/>
              </a:rPr>
              <a:t>縣政府掛號收件</a:t>
            </a:r>
            <a:endParaRPr lang="zh-TW" altLang="en-US" sz="1400" dirty="0">
              <a:latin typeface="標楷體" pitchFamily="65" charset="-120"/>
              <a:ea typeface="標楷體" pitchFamily="65" charset="-120"/>
            </a:endParaRPr>
          </a:p>
        </p:txBody>
      </p:sp>
      <p:sp>
        <p:nvSpPr>
          <p:cNvPr id="12" name="文字方塊 11"/>
          <p:cNvSpPr txBox="1"/>
          <p:nvPr/>
        </p:nvSpPr>
        <p:spPr>
          <a:xfrm>
            <a:off x="4891970" y="2420888"/>
            <a:ext cx="400110" cy="1656184"/>
          </a:xfrm>
          <a:prstGeom prst="rect">
            <a:avLst/>
          </a:prstGeom>
          <a:noFill/>
          <a:ln>
            <a:solidFill>
              <a:schemeClr val="tx1"/>
            </a:solidFill>
          </a:ln>
        </p:spPr>
        <p:txBody>
          <a:bodyPr vert="eaVert" wrap="square" rtlCol="0">
            <a:spAutoFit/>
          </a:bodyPr>
          <a:lstStyle/>
          <a:p>
            <a:r>
              <a:rPr lang="zh-TW" altLang="en-US" sz="1400" dirty="0" smtClean="0">
                <a:latin typeface="標楷體" pitchFamily="65" charset="-120"/>
                <a:ea typeface="標楷體" pitchFamily="65" charset="-120"/>
              </a:rPr>
              <a:t>初審並提具審查意</a:t>
            </a:r>
            <a:endParaRPr lang="zh-TW" altLang="en-US" sz="1400" dirty="0">
              <a:latin typeface="標楷體" pitchFamily="65" charset="-120"/>
              <a:ea typeface="標楷體" pitchFamily="65" charset="-120"/>
            </a:endParaRPr>
          </a:p>
        </p:txBody>
      </p:sp>
      <p:sp>
        <p:nvSpPr>
          <p:cNvPr id="13" name="文字方塊 12"/>
          <p:cNvSpPr txBox="1"/>
          <p:nvPr/>
        </p:nvSpPr>
        <p:spPr>
          <a:xfrm>
            <a:off x="5828074" y="2708920"/>
            <a:ext cx="400110" cy="1008112"/>
          </a:xfrm>
          <a:prstGeom prst="rect">
            <a:avLst/>
          </a:prstGeom>
          <a:noFill/>
          <a:ln>
            <a:solidFill>
              <a:schemeClr val="tx1"/>
            </a:solidFill>
          </a:ln>
        </p:spPr>
        <p:txBody>
          <a:bodyPr vert="eaVert" wrap="square" rtlCol="0">
            <a:spAutoFit/>
          </a:bodyPr>
          <a:lstStyle/>
          <a:p>
            <a:r>
              <a:rPr lang="zh-TW" altLang="en-US" sz="1400" dirty="0" smtClean="0">
                <a:latin typeface="標楷體" pitchFamily="65" charset="-120"/>
                <a:ea typeface="標楷體" pitchFamily="65" charset="-120"/>
              </a:rPr>
              <a:t>委員會審查</a:t>
            </a:r>
            <a:endParaRPr lang="zh-TW" altLang="en-US" sz="1400" dirty="0">
              <a:latin typeface="標楷體" pitchFamily="65" charset="-120"/>
              <a:ea typeface="標楷體" pitchFamily="65" charset="-120"/>
            </a:endParaRPr>
          </a:p>
        </p:txBody>
      </p:sp>
      <p:sp>
        <p:nvSpPr>
          <p:cNvPr id="14" name="文字方塊 13"/>
          <p:cNvSpPr txBox="1"/>
          <p:nvPr/>
        </p:nvSpPr>
        <p:spPr>
          <a:xfrm>
            <a:off x="6693331" y="2348880"/>
            <a:ext cx="830997" cy="1728192"/>
          </a:xfrm>
          <a:prstGeom prst="rect">
            <a:avLst/>
          </a:prstGeom>
          <a:noFill/>
          <a:ln>
            <a:solidFill>
              <a:schemeClr val="tx1"/>
            </a:solidFill>
          </a:ln>
        </p:spPr>
        <p:txBody>
          <a:bodyPr vert="eaVert" wrap="square" rtlCol="0">
            <a:spAutoFit/>
          </a:bodyPr>
          <a:lstStyle/>
          <a:p>
            <a:r>
              <a:rPr lang="zh-TW" altLang="en-US" sz="1400" dirty="0" smtClean="0">
                <a:latin typeface="標楷體" pitchFamily="65" charset="-120"/>
                <a:ea typeface="標楷體" pitchFamily="65" charset="-120"/>
              </a:rPr>
              <a:t>檢送四份圖說予金門縣政府備查，取得土地使用許可證明書</a:t>
            </a:r>
            <a:endParaRPr lang="zh-TW" altLang="en-US" sz="1400" dirty="0">
              <a:latin typeface="標楷體" pitchFamily="65" charset="-120"/>
              <a:ea typeface="標楷體" pitchFamily="65" charset="-120"/>
            </a:endParaRPr>
          </a:p>
        </p:txBody>
      </p:sp>
      <p:sp>
        <p:nvSpPr>
          <p:cNvPr id="15" name="文字方塊 14"/>
          <p:cNvSpPr txBox="1"/>
          <p:nvPr/>
        </p:nvSpPr>
        <p:spPr>
          <a:xfrm>
            <a:off x="8276346" y="2780928"/>
            <a:ext cx="400110" cy="864096"/>
          </a:xfrm>
          <a:prstGeom prst="rect">
            <a:avLst/>
          </a:prstGeom>
          <a:noFill/>
          <a:ln>
            <a:solidFill>
              <a:schemeClr val="tx1"/>
            </a:solidFill>
            <a:prstDash val="dash"/>
          </a:ln>
        </p:spPr>
        <p:txBody>
          <a:bodyPr vert="eaVert" wrap="square" rtlCol="0">
            <a:spAutoFit/>
          </a:bodyPr>
          <a:lstStyle/>
          <a:p>
            <a:r>
              <a:rPr lang="zh-TW" altLang="en-US" sz="1400" dirty="0" smtClean="0">
                <a:latin typeface="標楷體" pitchFamily="65" charset="-120"/>
                <a:ea typeface="標楷體" pitchFamily="65" charset="-120"/>
              </a:rPr>
              <a:t>申請建照</a:t>
            </a:r>
            <a:endParaRPr lang="zh-TW" altLang="en-US" sz="1400" dirty="0">
              <a:latin typeface="標楷體" pitchFamily="65" charset="-120"/>
              <a:ea typeface="標楷體" pitchFamily="65" charset="-120"/>
            </a:endParaRPr>
          </a:p>
        </p:txBody>
      </p:sp>
      <p:sp>
        <p:nvSpPr>
          <p:cNvPr id="16" name="文字方塊 15"/>
          <p:cNvSpPr txBox="1"/>
          <p:nvPr/>
        </p:nvSpPr>
        <p:spPr>
          <a:xfrm>
            <a:off x="1403648" y="5157192"/>
            <a:ext cx="1800200" cy="1384995"/>
          </a:xfrm>
          <a:prstGeom prst="rect">
            <a:avLst/>
          </a:prstGeom>
          <a:solidFill>
            <a:schemeClr val="bg1">
              <a:lumMod val="85000"/>
            </a:schemeClr>
          </a:solidFill>
          <a:ln>
            <a:solidFill>
              <a:schemeClr val="tx1"/>
            </a:solidFill>
          </a:ln>
        </p:spPr>
        <p:txBody>
          <a:bodyPr wrap="square" rtlCol="0">
            <a:spAutoFit/>
          </a:bodyPr>
          <a:lstStyle/>
          <a:p>
            <a:pPr algn="ctr"/>
            <a:r>
              <a:rPr lang="zh-TW" altLang="en-US" sz="1400" dirty="0" smtClean="0">
                <a:latin typeface="標楷體" pitchFamily="65" charset="-120"/>
                <a:ea typeface="標楷體" pitchFamily="65" charset="-120"/>
              </a:rPr>
              <a:t>土地地籍相關資料</a:t>
            </a:r>
            <a:endParaRPr lang="en-US" altLang="zh-TW" sz="1400" dirty="0" smtClean="0">
              <a:latin typeface="標楷體" pitchFamily="65" charset="-120"/>
              <a:ea typeface="標楷體" pitchFamily="65" charset="-120"/>
            </a:endParaRPr>
          </a:p>
          <a:p>
            <a:pPr algn="ctr"/>
            <a:r>
              <a:rPr lang="zh-TW" altLang="en-US" sz="1400" dirty="0" smtClean="0">
                <a:latin typeface="標楷體" pitchFamily="65" charset="-120"/>
                <a:ea typeface="標楷體" pitchFamily="65" charset="-120"/>
              </a:rPr>
              <a:t>土地權屬證明</a:t>
            </a:r>
            <a:endParaRPr lang="en-US" altLang="zh-TW" sz="1400" dirty="0" smtClean="0">
              <a:latin typeface="標楷體" pitchFamily="65" charset="-120"/>
              <a:ea typeface="標楷體" pitchFamily="65" charset="-120"/>
            </a:endParaRPr>
          </a:p>
          <a:p>
            <a:pPr algn="ctr"/>
            <a:r>
              <a:rPr lang="zh-TW" altLang="en-US" sz="1400" dirty="0" smtClean="0">
                <a:latin typeface="標楷體" pitchFamily="65" charset="-120"/>
                <a:ea typeface="標楷體" pitchFamily="65" charset="-120"/>
              </a:rPr>
              <a:t>身分證明文件</a:t>
            </a:r>
          </a:p>
          <a:p>
            <a:pPr algn="ctr"/>
            <a:r>
              <a:rPr lang="zh-TW" altLang="en-US" sz="1400" dirty="0" smtClean="0">
                <a:latin typeface="標楷體" pitchFamily="65" charset="-120"/>
                <a:ea typeface="標楷體" pitchFamily="65" charset="-120"/>
              </a:rPr>
              <a:t>土地使用分區證明書</a:t>
            </a:r>
          </a:p>
          <a:p>
            <a:pPr algn="ctr"/>
            <a:r>
              <a:rPr lang="zh-TW" altLang="en-US" sz="1400" dirty="0" smtClean="0">
                <a:latin typeface="標楷體" pitchFamily="65" charset="-120"/>
                <a:ea typeface="標楷體" pitchFamily="65" charset="-120"/>
              </a:rPr>
              <a:t>現有巷道證明</a:t>
            </a:r>
          </a:p>
          <a:p>
            <a:pPr algn="ctr"/>
            <a:r>
              <a:rPr lang="zh-TW" altLang="en-US" sz="1400" dirty="0" smtClean="0">
                <a:latin typeface="標楷體" pitchFamily="65" charset="-120"/>
                <a:ea typeface="標楷體" pitchFamily="65" charset="-120"/>
              </a:rPr>
              <a:t>計畫書圖</a:t>
            </a:r>
            <a:r>
              <a:rPr lang="en-US" altLang="zh-TW" sz="1400" dirty="0" smtClean="0">
                <a:latin typeface="標楷體" pitchFamily="65" charset="-120"/>
                <a:ea typeface="標楷體" pitchFamily="65" charset="-120"/>
              </a:rPr>
              <a:t>16 </a:t>
            </a:r>
            <a:r>
              <a:rPr lang="zh-TW" altLang="en-US" sz="1400" dirty="0" smtClean="0">
                <a:latin typeface="標楷體" pitchFamily="65" charset="-120"/>
                <a:ea typeface="標楷體" pitchFamily="65" charset="-120"/>
              </a:rPr>
              <a:t>份</a:t>
            </a:r>
            <a:endParaRPr lang="zh-TW" altLang="en-US" sz="1400" dirty="0">
              <a:latin typeface="標楷體" pitchFamily="65" charset="-120"/>
              <a:ea typeface="標楷體" pitchFamily="65" charset="-120"/>
            </a:endParaRPr>
          </a:p>
        </p:txBody>
      </p:sp>
      <p:sp>
        <p:nvSpPr>
          <p:cNvPr id="17" name="向右箭號 16"/>
          <p:cNvSpPr/>
          <p:nvPr/>
        </p:nvSpPr>
        <p:spPr>
          <a:xfrm>
            <a:off x="1763688" y="3140968"/>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向右箭號 18"/>
          <p:cNvSpPr/>
          <p:nvPr/>
        </p:nvSpPr>
        <p:spPr>
          <a:xfrm>
            <a:off x="2771800" y="3140968"/>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向右箭號 19"/>
          <p:cNvSpPr/>
          <p:nvPr/>
        </p:nvSpPr>
        <p:spPr>
          <a:xfrm>
            <a:off x="3563888" y="3140968"/>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向右箭號 20"/>
          <p:cNvSpPr/>
          <p:nvPr/>
        </p:nvSpPr>
        <p:spPr>
          <a:xfrm>
            <a:off x="4355976" y="3140968"/>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向右箭號 21"/>
          <p:cNvSpPr/>
          <p:nvPr/>
        </p:nvSpPr>
        <p:spPr>
          <a:xfrm>
            <a:off x="5292080" y="3140968"/>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向右箭號 22"/>
          <p:cNvSpPr/>
          <p:nvPr/>
        </p:nvSpPr>
        <p:spPr>
          <a:xfrm>
            <a:off x="6228184" y="3140968"/>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向右箭號 23"/>
          <p:cNvSpPr/>
          <p:nvPr/>
        </p:nvSpPr>
        <p:spPr>
          <a:xfrm>
            <a:off x="7596336" y="3140968"/>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向下箭號 26"/>
          <p:cNvSpPr/>
          <p:nvPr/>
        </p:nvSpPr>
        <p:spPr>
          <a:xfrm rot="10800000">
            <a:off x="1475656" y="4509120"/>
            <a:ext cx="14401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文字方塊 27"/>
          <p:cNvSpPr txBox="1"/>
          <p:nvPr/>
        </p:nvSpPr>
        <p:spPr>
          <a:xfrm>
            <a:off x="5364088" y="2636912"/>
            <a:ext cx="400110" cy="504056"/>
          </a:xfrm>
          <a:prstGeom prst="rect">
            <a:avLst/>
          </a:prstGeom>
          <a:noFill/>
        </p:spPr>
        <p:txBody>
          <a:bodyPr vert="eaVert" wrap="square" rtlCol="0">
            <a:spAutoFit/>
          </a:bodyPr>
          <a:lstStyle/>
          <a:p>
            <a:r>
              <a:rPr lang="zh-TW" altLang="en-US" sz="1400" dirty="0" smtClean="0">
                <a:latin typeface="標楷體" pitchFamily="65" charset="-120"/>
                <a:ea typeface="標楷體" pitchFamily="65" charset="-120"/>
              </a:rPr>
              <a:t>通過</a:t>
            </a:r>
            <a:endParaRPr lang="zh-TW" altLang="en-US" sz="1400" dirty="0">
              <a:latin typeface="標楷體" pitchFamily="65" charset="-120"/>
              <a:ea typeface="標楷體" pitchFamily="65" charset="-120"/>
            </a:endParaRPr>
          </a:p>
        </p:txBody>
      </p:sp>
      <p:sp>
        <p:nvSpPr>
          <p:cNvPr id="30" name="文字方塊 29"/>
          <p:cNvSpPr txBox="1"/>
          <p:nvPr/>
        </p:nvSpPr>
        <p:spPr>
          <a:xfrm>
            <a:off x="6228184" y="2636912"/>
            <a:ext cx="400110" cy="504056"/>
          </a:xfrm>
          <a:prstGeom prst="rect">
            <a:avLst/>
          </a:prstGeom>
          <a:noFill/>
        </p:spPr>
        <p:txBody>
          <a:bodyPr vert="eaVert" wrap="square" rtlCol="0">
            <a:spAutoFit/>
          </a:bodyPr>
          <a:lstStyle/>
          <a:p>
            <a:r>
              <a:rPr lang="zh-TW" altLang="en-US" sz="1400" dirty="0" smtClean="0">
                <a:latin typeface="標楷體" pitchFamily="65" charset="-120"/>
                <a:ea typeface="標楷體" pitchFamily="65" charset="-120"/>
              </a:rPr>
              <a:t>通過</a:t>
            </a:r>
            <a:endParaRPr lang="zh-TW" altLang="en-US" sz="1400" dirty="0">
              <a:latin typeface="標楷體" pitchFamily="65" charset="-120"/>
              <a:ea typeface="標楷體" pitchFamily="65" charset="-120"/>
            </a:endParaRPr>
          </a:p>
        </p:txBody>
      </p:sp>
      <p:sp>
        <p:nvSpPr>
          <p:cNvPr id="31" name="文字方塊 30"/>
          <p:cNvSpPr txBox="1"/>
          <p:nvPr/>
        </p:nvSpPr>
        <p:spPr>
          <a:xfrm>
            <a:off x="7700282" y="2636912"/>
            <a:ext cx="400110" cy="504056"/>
          </a:xfrm>
          <a:prstGeom prst="rect">
            <a:avLst/>
          </a:prstGeom>
          <a:noFill/>
        </p:spPr>
        <p:txBody>
          <a:bodyPr vert="eaVert" wrap="square" rtlCol="0">
            <a:spAutoFit/>
          </a:bodyPr>
          <a:lstStyle/>
          <a:p>
            <a:r>
              <a:rPr lang="zh-TW" altLang="en-US" sz="1400" dirty="0" smtClean="0">
                <a:latin typeface="標楷體" pitchFamily="65" charset="-120"/>
                <a:ea typeface="標楷體" pitchFamily="65" charset="-120"/>
              </a:rPr>
              <a:t>通過</a:t>
            </a:r>
            <a:endParaRPr lang="zh-TW" altLang="en-US" sz="1400" dirty="0">
              <a:latin typeface="標楷體" pitchFamily="65" charset="-120"/>
              <a:ea typeface="標楷體" pitchFamily="65" charset="-120"/>
            </a:endParaRPr>
          </a:p>
        </p:txBody>
      </p:sp>
      <p:sp>
        <p:nvSpPr>
          <p:cNvPr id="32" name="文字方塊 31"/>
          <p:cNvSpPr txBox="1"/>
          <p:nvPr/>
        </p:nvSpPr>
        <p:spPr>
          <a:xfrm>
            <a:off x="3275856" y="5157192"/>
            <a:ext cx="1800200" cy="738664"/>
          </a:xfrm>
          <a:prstGeom prst="rect">
            <a:avLst/>
          </a:prstGeom>
          <a:noFill/>
          <a:ln>
            <a:solidFill>
              <a:schemeClr val="tx1"/>
            </a:solidFill>
          </a:ln>
        </p:spPr>
        <p:txBody>
          <a:bodyPr wrap="square" rtlCol="0">
            <a:spAutoFit/>
          </a:bodyPr>
          <a:lstStyle/>
          <a:p>
            <a:pPr algn="ctr"/>
            <a:r>
              <a:rPr lang="zh-TW" altLang="en-US" sz="1400" dirty="0" smtClean="0">
                <a:latin typeface="標楷體" pitchFamily="65" charset="-120"/>
                <a:ea typeface="標楷體" pitchFamily="65" charset="-120"/>
              </a:rPr>
              <a:t>書圖文件內容初審</a:t>
            </a:r>
          </a:p>
          <a:p>
            <a:pPr algn="ctr"/>
            <a:r>
              <a:rPr lang="zh-TW" altLang="en-US" sz="1400" dirty="0" smtClean="0">
                <a:latin typeface="標楷體" pitchFamily="65" charset="-120"/>
                <a:ea typeface="標楷體" pitchFamily="65" charset="-120"/>
              </a:rPr>
              <a:t>現場會勘</a:t>
            </a:r>
          </a:p>
          <a:p>
            <a:pPr algn="ctr"/>
            <a:r>
              <a:rPr lang="zh-TW" altLang="en-US" sz="1400" dirty="0" smtClean="0">
                <a:latin typeface="標楷體" pitchFamily="65" charset="-120"/>
                <a:ea typeface="標楷體" pitchFamily="65" charset="-120"/>
              </a:rPr>
              <a:t>是否位於禁限建範圍</a:t>
            </a:r>
            <a:endParaRPr lang="zh-TW" altLang="en-US" sz="1400" dirty="0">
              <a:latin typeface="標楷體" pitchFamily="65" charset="-120"/>
              <a:ea typeface="標楷體" pitchFamily="65" charset="-120"/>
            </a:endParaRPr>
          </a:p>
        </p:txBody>
      </p:sp>
      <p:sp>
        <p:nvSpPr>
          <p:cNvPr id="33" name="向下箭號 32"/>
          <p:cNvSpPr/>
          <p:nvPr/>
        </p:nvSpPr>
        <p:spPr>
          <a:xfrm rot="10800000">
            <a:off x="4067944" y="4005064"/>
            <a:ext cx="144016"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文字方塊 33"/>
          <p:cNvSpPr txBox="1"/>
          <p:nvPr/>
        </p:nvSpPr>
        <p:spPr>
          <a:xfrm>
            <a:off x="5220072" y="5157192"/>
            <a:ext cx="1728192" cy="523220"/>
          </a:xfrm>
          <a:prstGeom prst="rect">
            <a:avLst/>
          </a:prstGeom>
          <a:noFill/>
          <a:ln>
            <a:solidFill>
              <a:schemeClr val="tx1"/>
            </a:solidFill>
          </a:ln>
        </p:spPr>
        <p:txBody>
          <a:bodyPr wrap="square" rtlCol="0">
            <a:spAutoFit/>
          </a:bodyPr>
          <a:lstStyle/>
          <a:p>
            <a:r>
              <a:rPr lang="zh-TW" altLang="en-US" sz="1400" dirty="0" smtClean="0">
                <a:latin typeface="標楷體" pitchFamily="65" charset="-120"/>
                <a:ea typeface="標楷體" pitchFamily="65" charset="-120"/>
              </a:rPr>
              <a:t>原則上每個月擇期</a:t>
            </a:r>
          </a:p>
          <a:p>
            <a:r>
              <a:rPr lang="zh-TW" altLang="en-US" sz="1400" dirty="0" smtClean="0">
                <a:latin typeface="標楷體" pitchFamily="65" charset="-120"/>
                <a:ea typeface="標楷體" pitchFamily="65" charset="-120"/>
              </a:rPr>
              <a:t>召開一至二次</a:t>
            </a:r>
            <a:endParaRPr lang="zh-TW" altLang="en-US" sz="1400" dirty="0">
              <a:latin typeface="標楷體" pitchFamily="65" charset="-120"/>
              <a:ea typeface="標楷體" pitchFamily="65" charset="-120"/>
            </a:endParaRPr>
          </a:p>
        </p:txBody>
      </p:sp>
      <p:sp>
        <p:nvSpPr>
          <p:cNvPr id="35" name="向下箭號 34"/>
          <p:cNvSpPr/>
          <p:nvPr/>
        </p:nvSpPr>
        <p:spPr>
          <a:xfrm rot="10800000">
            <a:off x="5940152" y="3717032"/>
            <a:ext cx="144016" cy="1440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0" name="直線接點 59"/>
          <p:cNvCxnSpPr>
            <a:stCxn id="12" idx="2"/>
          </p:cNvCxnSpPr>
          <p:nvPr/>
        </p:nvCxnSpPr>
        <p:spPr>
          <a:xfrm flipH="1">
            <a:off x="5076056" y="4077072"/>
            <a:ext cx="15969" cy="7200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單箭頭接點 63"/>
          <p:cNvCxnSpPr/>
          <p:nvPr/>
        </p:nvCxnSpPr>
        <p:spPr>
          <a:xfrm flipV="1">
            <a:off x="4355976" y="4005064"/>
            <a:ext cx="0" cy="7920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直線接點 65"/>
          <p:cNvCxnSpPr/>
          <p:nvPr/>
        </p:nvCxnSpPr>
        <p:spPr>
          <a:xfrm flipH="1">
            <a:off x="4355976" y="4797152"/>
            <a:ext cx="7200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接點 72"/>
          <p:cNvCxnSpPr>
            <a:stCxn id="13" idx="0"/>
          </p:cNvCxnSpPr>
          <p:nvPr/>
        </p:nvCxnSpPr>
        <p:spPr>
          <a:xfrm flipH="1" flipV="1">
            <a:off x="6012160" y="1556792"/>
            <a:ext cx="15969" cy="11521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接點 74"/>
          <p:cNvCxnSpPr/>
          <p:nvPr/>
        </p:nvCxnSpPr>
        <p:spPr>
          <a:xfrm flipH="1">
            <a:off x="4067944" y="1556792"/>
            <a:ext cx="19442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單箭頭接點 76"/>
          <p:cNvCxnSpPr/>
          <p:nvPr/>
        </p:nvCxnSpPr>
        <p:spPr>
          <a:xfrm>
            <a:off x="4067944" y="1556792"/>
            <a:ext cx="0" cy="9361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單箭頭接點 78"/>
          <p:cNvCxnSpPr/>
          <p:nvPr/>
        </p:nvCxnSpPr>
        <p:spPr>
          <a:xfrm>
            <a:off x="6156176" y="1844824"/>
            <a:ext cx="0" cy="8640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p:nvPr/>
        </p:nvCxnSpPr>
        <p:spPr>
          <a:xfrm>
            <a:off x="6156176" y="1844824"/>
            <a:ext cx="50405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文字方塊 81"/>
          <p:cNvSpPr txBox="1"/>
          <p:nvPr/>
        </p:nvSpPr>
        <p:spPr>
          <a:xfrm>
            <a:off x="4283968" y="4797152"/>
            <a:ext cx="1008112" cy="307777"/>
          </a:xfrm>
          <a:prstGeom prst="rect">
            <a:avLst/>
          </a:prstGeom>
          <a:noFill/>
        </p:spPr>
        <p:txBody>
          <a:bodyPr wrap="square" rtlCol="0">
            <a:spAutoFit/>
          </a:bodyPr>
          <a:lstStyle/>
          <a:p>
            <a:r>
              <a:rPr lang="zh-TW" altLang="en-US" sz="1400" dirty="0" smtClean="0">
                <a:latin typeface="標楷體" pitchFamily="65" charset="-120"/>
                <a:ea typeface="標楷體" pitchFamily="65" charset="-120"/>
              </a:rPr>
              <a:t>書件不全</a:t>
            </a:r>
            <a:endParaRPr lang="zh-TW" altLang="en-US" sz="1400" dirty="0">
              <a:latin typeface="標楷體" pitchFamily="65" charset="-120"/>
              <a:ea typeface="標楷體" pitchFamily="65" charset="-120"/>
            </a:endParaRPr>
          </a:p>
        </p:txBody>
      </p:sp>
      <p:sp>
        <p:nvSpPr>
          <p:cNvPr id="83" name="文字方塊 82"/>
          <p:cNvSpPr txBox="1"/>
          <p:nvPr/>
        </p:nvSpPr>
        <p:spPr>
          <a:xfrm>
            <a:off x="4427984" y="4437112"/>
            <a:ext cx="576064" cy="307777"/>
          </a:xfrm>
          <a:prstGeom prst="rect">
            <a:avLst/>
          </a:prstGeom>
          <a:noFill/>
        </p:spPr>
        <p:txBody>
          <a:bodyPr wrap="square" rtlCol="0">
            <a:spAutoFit/>
          </a:bodyPr>
          <a:lstStyle/>
          <a:p>
            <a:r>
              <a:rPr lang="zh-TW" altLang="en-US" sz="1400" dirty="0" smtClean="0">
                <a:latin typeface="標楷體" pitchFamily="65" charset="-120"/>
                <a:ea typeface="標楷體" pitchFamily="65" charset="-120"/>
              </a:rPr>
              <a:t>退件</a:t>
            </a:r>
            <a:endParaRPr lang="zh-TW" altLang="en-US" sz="1400" dirty="0">
              <a:latin typeface="標楷體" pitchFamily="65" charset="-120"/>
              <a:ea typeface="標楷體" pitchFamily="65" charset="-120"/>
            </a:endParaRPr>
          </a:p>
        </p:txBody>
      </p:sp>
      <p:sp>
        <p:nvSpPr>
          <p:cNvPr id="84" name="文字方塊 83"/>
          <p:cNvSpPr txBox="1"/>
          <p:nvPr/>
        </p:nvSpPr>
        <p:spPr>
          <a:xfrm>
            <a:off x="4436368" y="1556792"/>
            <a:ext cx="1008112" cy="523220"/>
          </a:xfrm>
          <a:prstGeom prst="rect">
            <a:avLst/>
          </a:prstGeom>
          <a:noFill/>
        </p:spPr>
        <p:txBody>
          <a:bodyPr wrap="square" rtlCol="0">
            <a:spAutoFit/>
          </a:bodyPr>
          <a:lstStyle/>
          <a:p>
            <a:pPr algn="ctr"/>
            <a:r>
              <a:rPr lang="zh-TW" altLang="en-US" sz="1400" dirty="0" smtClean="0">
                <a:latin typeface="標楷體" pitchFamily="65" charset="-120"/>
                <a:ea typeface="標楷體" pitchFamily="65" charset="-120"/>
              </a:rPr>
              <a:t>不符規定</a:t>
            </a:r>
            <a:endParaRPr lang="en-US" altLang="zh-TW" sz="1400" dirty="0" smtClean="0">
              <a:latin typeface="標楷體" pitchFamily="65" charset="-120"/>
              <a:ea typeface="標楷體" pitchFamily="65" charset="-120"/>
            </a:endParaRPr>
          </a:p>
          <a:p>
            <a:pPr algn="ctr"/>
            <a:r>
              <a:rPr lang="zh-TW" altLang="en-US" sz="1400" dirty="0" smtClean="0">
                <a:latin typeface="標楷體" pitchFamily="65" charset="-120"/>
                <a:ea typeface="標楷體" pitchFamily="65" charset="-120"/>
              </a:rPr>
              <a:t>退件</a:t>
            </a:r>
          </a:p>
        </p:txBody>
      </p:sp>
      <p:sp>
        <p:nvSpPr>
          <p:cNvPr id="85" name="文字方塊 84"/>
          <p:cNvSpPr txBox="1"/>
          <p:nvPr/>
        </p:nvSpPr>
        <p:spPr>
          <a:xfrm>
            <a:off x="6660232" y="1700808"/>
            <a:ext cx="576064" cy="307777"/>
          </a:xfrm>
          <a:prstGeom prst="rect">
            <a:avLst/>
          </a:prstGeom>
          <a:noFill/>
          <a:ln>
            <a:solidFill>
              <a:schemeClr val="tx1"/>
            </a:solidFill>
          </a:ln>
        </p:spPr>
        <p:txBody>
          <a:bodyPr wrap="square" rtlCol="0">
            <a:spAutoFit/>
          </a:bodyPr>
          <a:lstStyle/>
          <a:p>
            <a:r>
              <a:rPr lang="zh-TW" altLang="en-US" sz="1400" dirty="0" smtClean="0">
                <a:latin typeface="標楷體" pitchFamily="65" charset="-120"/>
                <a:ea typeface="標楷體" pitchFamily="65" charset="-120"/>
              </a:rPr>
              <a:t>補件</a:t>
            </a:r>
            <a:endParaRPr lang="zh-TW" altLang="en-US" sz="14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金門縣都計建管法規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2700" dirty="0" smtClean="0">
                <a:solidFill>
                  <a:schemeClr val="bg1"/>
                </a:solidFill>
                <a:latin typeface="標楷體" pitchFamily="65" charset="-120"/>
                <a:ea typeface="標楷體" pitchFamily="65" charset="-120"/>
              </a:rPr>
              <a:t>都市計畫容積移轉許可審查作業及流程</a:t>
            </a:r>
            <a:endParaRPr lang="zh-TW" altLang="en-US" sz="2700" dirty="0">
              <a:solidFill>
                <a:schemeClr val="bg1"/>
              </a:solidFill>
              <a:effectLst/>
              <a:latin typeface="標楷體" pitchFamily="65" charset="-120"/>
              <a:ea typeface="標楷體" pitchFamily="65" charset="-120"/>
            </a:endParaRPr>
          </a:p>
        </p:txBody>
      </p:sp>
      <p:sp>
        <p:nvSpPr>
          <p:cNvPr id="3" name="內容版面配置區 2"/>
          <p:cNvSpPr>
            <a:spLocks noGrp="1"/>
          </p:cNvSpPr>
          <p:nvPr>
            <p:ph idx="1"/>
          </p:nvPr>
        </p:nvSpPr>
        <p:spPr/>
        <p:txBody>
          <a:bodyPr>
            <a:noAutofit/>
          </a:bodyPr>
          <a:lstStyle/>
          <a:p>
            <a:r>
              <a:rPr lang="zh-TW" altLang="en-US" sz="1500" b="1" dirty="0" smtClean="0">
                <a:latin typeface="標楷體" pitchFamily="65" charset="-120"/>
                <a:ea typeface="標楷體" pitchFamily="65" charset="-120"/>
              </a:rPr>
              <a:t>經主管機關認定有保存價值之建築，係指下列各款：</a:t>
            </a:r>
          </a:p>
          <a:p>
            <a:pPr>
              <a:buNone/>
            </a:pPr>
            <a:r>
              <a:rPr lang="zh-TW" altLang="en-US" sz="1500" dirty="0" smtClean="0">
                <a:latin typeface="標楷體" pitchFamily="65" charset="-120"/>
                <a:ea typeface="標楷體" pitchFamily="65" charset="-120"/>
              </a:rPr>
              <a:t>   </a:t>
            </a:r>
            <a:r>
              <a:rPr lang="en-US" altLang="zh-TW" sz="1500" dirty="0" smtClean="0">
                <a:latin typeface="標楷體" pitchFamily="65" charset="-120"/>
                <a:ea typeface="標楷體" pitchFamily="65" charset="-120"/>
              </a:rPr>
              <a:t>(</a:t>
            </a:r>
            <a:r>
              <a:rPr lang="zh-TW" altLang="en-US" sz="1500" dirty="0" smtClean="0">
                <a:latin typeface="標楷體" pitchFamily="65" charset="-120"/>
                <a:ea typeface="標楷體" pitchFamily="65" charset="-120"/>
              </a:rPr>
              <a:t>一</a:t>
            </a:r>
            <a:r>
              <a:rPr lang="en-US" altLang="zh-TW" sz="1500" dirty="0" smtClean="0">
                <a:latin typeface="標楷體" pitchFamily="65" charset="-120"/>
                <a:ea typeface="標楷體" pitchFamily="65" charset="-120"/>
              </a:rPr>
              <a:t>)</a:t>
            </a:r>
            <a:r>
              <a:rPr lang="zh-TW" altLang="en-US" sz="1500" dirty="0" smtClean="0">
                <a:latin typeface="標楷體" pitchFamily="65" charset="-120"/>
                <a:ea typeface="標楷體" pitchFamily="65" charset="-120"/>
              </a:rPr>
              <a:t>經文化資產主管機關指定之古蹟、遺址、及登錄之歷史建築、聚落、文化景觀。</a:t>
            </a:r>
          </a:p>
          <a:p>
            <a:pPr>
              <a:buNone/>
            </a:pPr>
            <a:r>
              <a:rPr lang="zh-TW" altLang="en-US" sz="1500" dirty="0" smtClean="0">
                <a:latin typeface="標楷體" pitchFamily="65" charset="-120"/>
                <a:ea typeface="標楷體" pitchFamily="65" charset="-120"/>
              </a:rPr>
              <a:t>   </a:t>
            </a:r>
            <a:r>
              <a:rPr lang="en-US" altLang="zh-TW" sz="1500" dirty="0" smtClean="0">
                <a:latin typeface="標楷體" pitchFamily="65" charset="-120"/>
                <a:ea typeface="標楷體" pitchFamily="65" charset="-120"/>
              </a:rPr>
              <a:t>(</a:t>
            </a:r>
            <a:r>
              <a:rPr lang="zh-TW" altLang="en-US" sz="1500" dirty="0" smtClean="0">
                <a:latin typeface="標楷體" pitchFamily="65" charset="-120"/>
                <a:ea typeface="標楷體" pitchFamily="65" charset="-120"/>
              </a:rPr>
              <a:t>二</a:t>
            </a:r>
            <a:r>
              <a:rPr lang="en-US" altLang="zh-TW" sz="1500" dirty="0" smtClean="0">
                <a:latin typeface="標楷體" pitchFamily="65" charset="-120"/>
                <a:ea typeface="標楷體" pitchFamily="65" charset="-120"/>
              </a:rPr>
              <a:t>)</a:t>
            </a:r>
            <a:r>
              <a:rPr lang="zh-TW" altLang="en-US" sz="1500" dirty="0" smtClean="0">
                <a:latin typeface="標楷體" pitchFamily="65" charset="-120"/>
                <a:ea typeface="標楷體" pitchFamily="65" charset="-120"/>
              </a:rPr>
              <a:t>其他經本府認定具有保存價值並公告之建築。</a:t>
            </a:r>
          </a:p>
          <a:p>
            <a:r>
              <a:rPr lang="zh-TW" altLang="en-US" sz="1500" b="1" dirty="0" smtClean="0">
                <a:latin typeface="標楷體" pitchFamily="65" charset="-120"/>
                <a:ea typeface="標楷體" pitchFamily="65" charset="-120"/>
              </a:rPr>
              <a:t>下列各款土地不得為接受基地：</a:t>
            </a:r>
          </a:p>
          <a:p>
            <a:pPr>
              <a:buNone/>
            </a:pPr>
            <a:r>
              <a:rPr lang="zh-TW" altLang="en-US" sz="1500" dirty="0" smtClean="0">
                <a:latin typeface="標楷體" pitchFamily="65" charset="-120"/>
                <a:ea typeface="標楷體" pitchFamily="65" charset="-120"/>
              </a:rPr>
              <a:t>   </a:t>
            </a:r>
            <a:r>
              <a:rPr lang="en-US" altLang="zh-TW" sz="1500" dirty="0" smtClean="0">
                <a:latin typeface="標楷體" pitchFamily="65" charset="-120"/>
                <a:ea typeface="標楷體" pitchFamily="65" charset="-120"/>
              </a:rPr>
              <a:t>(</a:t>
            </a:r>
            <a:r>
              <a:rPr lang="zh-TW" altLang="en-US" sz="1500" dirty="0" smtClean="0">
                <a:latin typeface="標楷體" pitchFamily="65" charset="-120"/>
                <a:ea typeface="標楷體" pitchFamily="65" charset="-120"/>
              </a:rPr>
              <a:t>一</a:t>
            </a:r>
            <a:r>
              <a:rPr lang="en-US" altLang="zh-TW" sz="1500" dirty="0" smtClean="0">
                <a:latin typeface="標楷體" pitchFamily="65" charset="-120"/>
                <a:ea typeface="標楷體" pitchFamily="65" charset="-120"/>
              </a:rPr>
              <a:t>)</a:t>
            </a:r>
            <a:r>
              <a:rPr lang="zh-TW" altLang="en-US" sz="1500" dirty="0" smtClean="0">
                <a:latin typeface="標楷體" pitchFamily="65" charset="-120"/>
                <a:ea typeface="標楷體" pitchFamily="65" charset="-120"/>
              </a:rPr>
              <a:t>位於農業區、保護區、河川區及其他非屬都市發展用地之土地。</a:t>
            </a:r>
          </a:p>
          <a:p>
            <a:pPr>
              <a:buNone/>
            </a:pPr>
            <a:r>
              <a:rPr lang="zh-TW" altLang="en-US" sz="1500" dirty="0" smtClean="0">
                <a:latin typeface="標楷體" pitchFamily="65" charset="-120"/>
                <a:ea typeface="標楷體" pitchFamily="65" charset="-120"/>
              </a:rPr>
              <a:t>   </a:t>
            </a:r>
            <a:r>
              <a:rPr lang="en-US" altLang="zh-TW" sz="1500" dirty="0" smtClean="0">
                <a:latin typeface="標楷體" pitchFamily="65" charset="-120"/>
                <a:ea typeface="標楷體" pitchFamily="65" charset="-120"/>
              </a:rPr>
              <a:t>(</a:t>
            </a:r>
            <a:r>
              <a:rPr lang="zh-TW" altLang="en-US" sz="1500" dirty="0" smtClean="0">
                <a:latin typeface="標楷體" pitchFamily="65" charset="-120"/>
                <a:ea typeface="標楷體" pitchFamily="65" charset="-120"/>
              </a:rPr>
              <a:t>二</a:t>
            </a:r>
            <a:r>
              <a:rPr lang="en-US" altLang="zh-TW" sz="1500" dirty="0" smtClean="0">
                <a:latin typeface="標楷體" pitchFamily="65" charset="-120"/>
                <a:ea typeface="標楷體" pitchFamily="65" charset="-120"/>
              </a:rPr>
              <a:t>)</a:t>
            </a:r>
            <a:r>
              <a:rPr lang="zh-TW" altLang="en-US" sz="1500" dirty="0" smtClean="0">
                <a:latin typeface="標楷體" pitchFamily="65" charset="-120"/>
                <a:ea typeface="標楷體" pitchFamily="65" charset="-120"/>
              </a:rPr>
              <a:t>臨接本辦法第六條第一項第一款之土地。但經金門縣縣都市設計審議委員會審查通過者，不在此限。</a:t>
            </a:r>
            <a:endParaRPr lang="en-US" altLang="zh-TW" sz="1500" dirty="0" smtClean="0">
              <a:latin typeface="標楷體" pitchFamily="65" charset="-120"/>
              <a:ea typeface="標楷體" pitchFamily="65" charset="-120"/>
            </a:endParaRPr>
          </a:p>
          <a:p>
            <a:pPr>
              <a:buNone/>
            </a:pPr>
            <a:r>
              <a:rPr lang="zh-TW" altLang="en-US" sz="1500" dirty="0" smtClean="0">
                <a:latin typeface="標楷體" pitchFamily="65" charset="-120"/>
                <a:ea typeface="標楷體" pitchFamily="65" charset="-120"/>
              </a:rPr>
              <a:t>   </a:t>
            </a:r>
            <a:r>
              <a:rPr lang="en-US" altLang="zh-TW" sz="1500" dirty="0" smtClean="0">
                <a:latin typeface="標楷體" pitchFamily="65" charset="-120"/>
                <a:ea typeface="標楷體" pitchFamily="65" charset="-120"/>
              </a:rPr>
              <a:t>(</a:t>
            </a:r>
            <a:r>
              <a:rPr lang="zh-TW" altLang="en-US" sz="1500" dirty="0" smtClean="0">
                <a:latin typeface="標楷體" pitchFamily="65" charset="-120"/>
                <a:ea typeface="標楷體" pitchFamily="65" charset="-120"/>
              </a:rPr>
              <a:t>三</a:t>
            </a:r>
            <a:r>
              <a:rPr lang="en-US" altLang="zh-TW" sz="1500" dirty="0" smtClean="0">
                <a:latin typeface="標楷體" pitchFamily="65" charset="-120"/>
                <a:ea typeface="標楷體" pitchFamily="65" charset="-120"/>
              </a:rPr>
              <a:t>)</a:t>
            </a:r>
            <a:r>
              <a:rPr lang="zh-TW" altLang="en-US" sz="1500" dirty="0" smtClean="0">
                <a:latin typeface="標楷體" pitchFamily="65" charset="-120"/>
                <a:ea typeface="標楷體" pitchFamily="65" charset="-120"/>
              </a:rPr>
              <a:t>經金門縣都市計畫委員會（以下簡稱本縣都委會）決議，本府公告禁止容積移轉之土地。</a:t>
            </a:r>
          </a:p>
          <a:p>
            <a:pPr>
              <a:buNone/>
            </a:pPr>
            <a:r>
              <a:rPr lang="zh-TW" altLang="en-US" sz="1500" dirty="0" smtClean="0">
                <a:latin typeface="標楷體" pitchFamily="65" charset="-120"/>
                <a:ea typeface="標楷體" pitchFamily="65" charset="-120"/>
              </a:rPr>
              <a:t>   </a:t>
            </a:r>
            <a:r>
              <a:rPr lang="en-US" altLang="zh-TW" sz="1500" dirty="0" smtClean="0">
                <a:latin typeface="標楷體" pitchFamily="65" charset="-120"/>
                <a:ea typeface="標楷體" pitchFamily="65" charset="-120"/>
              </a:rPr>
              <a:t>(</a:t>
            </a:r>
            <a:r>
              <a:rPr lang="zh-TW" altLang="en-US" sz="1500" dirty="0" smtClean="0">
                <a:latin typeface="標楷體" pitchFamily="65" charset="-120"/>
                <a:ea typeface="標楷體" pitchFamily="65" charset="-120"/>
              </a:rPr>
              <a:t>四</a:t>
            </a:r>
            <a:r>
              <a:rPr lang="en-US" altLang="zh-TW" sz="1500" dirty="0" smtClean="0">
                <a:latin typeface="標楷體" pitchFamily="65" charset="-120"/>
                <a:ea typeface="標楷體" pitchFamily="65" charset="-120"/>
              </a:rPr>
              <a:t>)</a:t>
            </a:r>
            <a:r>
              <a:rPr lang="zh-TW" altLang="en-US" sz="1500" dirty="0" smtClean="0">
                <a:latin typeface="標楷體" pitchFamily="65" charset="-120"/>
                <a:ea typeface="標楷體" pitchFamily="65" charset="-120"/>
              </a:rPr>
              <a:t>依其他相關法令規定列為禁建區域之土地。</a:t>
            </a:r>
            <a:endParaRPr lang="en-US" altLang="zh-TW" sz="1500" dirty="0" smtClean="0">
              <a:latin typeface="標楷體" pitchFamily="65" charset="-120"/>
              <a:ea typeface="標楷體" pitchFamily="65" charset="-120"/>
            </a:endParaRPr>
          </a:p>
          <a:p>
            <a:r>
              <a:rPr lang="zh-TW" altLang="en-US" sz="1500" b="1" dirty="0" smtClean="0">
                <a:latin typeface="標楷體" pitchFamily="65" charset="-120"/>
                <a:ea typeface="標楷體" pitchFamily="65" charset="-120"/>
              </a:rPr>
              <a:t>接受基地</a:t>
            </a:r>
            <a:r>
              <a:rPr lang="zh-TW" altLang="en-US" sz="1500" dirty="0" smtClean="0">
                <a:latin typeface="標楷體" pitchFamily="65" charset="-120"/>
                <a:ea typeface="標楷體" pitchFamily="65" charset="-120"/>
              </a:rPr>
              <a:t>規模應符合金門縣畸零地使用自治條例之規定。</a:t>
            </a:r>
          </a:p>
          <a:p>
            <a:r>
              <a:rPr lang="zh-TW" altLang="en-US" sz="1500" b="1" dirty="0" smtClean="0">
                <a:latin typeface="標楷體" pitchFamily="65" charset="-120"/>
                <a:ea typeface="標楷體" pitchFamily="65" charset="-120"/>
              </a:rPr>
              <a:t>接受基地</a:t>
            </a:r>
            <a:r>
              <a:rPr lang="zh-TW" altLang="en-US" sz="1500" dirty="0" smtClean="0">
                <a:latin typeface="標楷體" pitchFamily="65" charset="-120"/>
                <a:ea typeface="標楷體" pitchFamily="65" charset="-120"/>
              </a:rPr>
              <a:t>依本辦法、都市計畫或其他法規規定給予之總增加容積，超過其基準容積百分之五十之土地應經本縣都委會審查通過，方得辦理容積移轉。但總增加容積，仍不得超過其基準容積百分之七十。</a:t>
            </a:r>
          </a:p>
          <a:p>
            <a:r>
              <a:rPr lang="zh-TW" altLang="en-US" sz="1500" b="1" dirty="0" smtClean="0">
                <a:latin typeface="標楷體" pitchFamily="65" charset="-120"/>
                <a:ea typeface="標楷體" pitchFamily="65" charset="-120"/>
              </a:rPr>
              <a:t>接受基地</a:t>
            </a:r>
            <a:r>
              <a:rPr lang="zh-TW" altLang="en-US" sz="1500" dirty="0" smtClean="0">
                <a:latin typeface="標楷體" pitchFamily="65" charset="-120"/>
                <a:ea typeface="標楷體" pitchFamily="65" charset="-120"/>
              </a:rPr>
              <a:t>或送出基地二筆以上者，應按申請容積移轉當期各接受基地、送出基地公告土地現值，以面積加權平均計算之。接受基地二筆以上，且位於不同土地使用分區者，其容積率以面積加權平均計算之。</a:t>
            </a: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金門縣都計建管法規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2700" dirty="0" smtClean="0">
                <a:solidFill>
                  <a:schemeClr val="bg1"/>
                </a:solidFill>
                <a:latin typeface="標楷體" pitchFamily="65" charset="-120"/>
                <a:ea typeface="標楷體" pitchFamily="65" charset="-120"/>
              </a:rPr>
              <a:t>都市計畫容積移轉許可審查作業及流程</a:t>
            </a:r>
            <a:endParaRPr lang="zh-TW" altLang="en-US" sz="2700"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
        <p:nvSpPr>
          <p:cNvPr id="7" name="文字方塊 6"/>
          <p:cNvSpPr txBox="1"/>
          <p:nvPr/>
        </p:nvSpPr>
        <p:spPr>
          <a:xfrm>
            <a:off x="1579602" y="3573016"/>
            <a:ext cx="400110" cy="2160240"/>
          </a:xfrm>
          <a:prstGeom prst="rect">
            <a:avLst/>
          </a:prstGeom>
          <a:noFill/>
          <a:ln>
            <a:solidFill>
              <a:schemeClr val="tx1"/>
            </a:solidFill>
          </a:ln>
        </p:spPr>
        <p:txBody>
          <a:bodyPr vert="eaVert" wrap="square" rtlCol="0">
            <a:spAutoFit/>
          </a:bodyPr>
          <a:lstStyle/>
          <a:p>
            <a:pPr algn="ctr"/>
            <a:r>
              <a:rPr lang="en-US" altLang="zh-TW" sz="1400" dirty="0" smtClean="0">
                <a:latin typeface="標楷體" pitchFamily="65" charset="-120"/>
                <a:ea typeface="標楷體" pitchFamily="65" charset="-120"/>
              </a:rPr>
              <a:t>1.</a:t>
            </a:r>
            <a:r>
              <a:rPr lang="zh-TW" altLang="en-US" sz="1400" dirty="0" smtClean="0">
                <a:latin typeface="標楷體" pitchFamily="65" charset="-120"/>
                <a:ea typeface="標楷體" pitchFamily="65" charset="-120"/>
              </a:rPr>
              <a:t>先期作業</a:t>
            </a:r>
            <a:endParaRPr lang="zh-TW" altLang="en-US" sz="1400" dirty="0">
              <a:latin typeface="標楷體" pitchFamily="65" charset="-120"/>
              <a:ea typeface="標楷體" pitchFamily="65" charset="-120"/>
            </a:endParaRPr>
          </a:p>
        </p:txBody>
      </p:sp>
      <p:sp>
        <p:nvSpPr>
          <p:cNvPr id="8" name="文字方塊 7"/>
          <p:cNvSpPr txBox="1"/>
          <p:nvPr/>
        </p:nvSpPr>
        <p:spPr>
          <a:xfrm>
            <a:off x="2299682" y="3573016"/>
            <a:ext cx="400110" cy="2160240"/>
          </a:xfrm>
          <a:prstGeom prst="rect">
            <a:avLst/>
          </a:prstGeom>
          <a:noFill/>
          <a:ln>
            <a:solidFill>
              <a:schemeClr val="tx1"/>
            </a:solidFill>
          </a:ln>
        </p:spPr>
        <p:txBody>
          <a:bodyPr vert="eaVert" wrap="square" rtlCol="0">
            <a:spAutoFit/>
          </a:bodyPr>
          <a:lstStyle/>
          <a:p>
            <a:pPr algn="ctr"/>
            <a:r>
              <a:rPr lang="en-US" altLang="zh-TW" sz="1400" dirty="0" smtClean="0">
                <a:latin typeface="標楷體" pitchFamily="65" charset="-120"/>
                <a:ea typeface="標楷體" pitchFamily="65" charset="-120"/>
              </a:rPr>
              <a:t>2.</a:t>
            </a:r>
            <a:r>
              <a:rPr lang="zh-TW" altLang="en-US" sz="1400" dirty="0" smtClean="0">
                <a:latin typeface="標楷體" pitchFamily="65" charset="-120"/>
                <a:ea typeface="標楷體" pitchFamily="65" charset="-120"/>
              </a:rPr>
              <a:t>受理申請</a:t>
            </a:r>
            <a:endParaRPr lang="zh-TW" altLang="en-US" sz="1400" dirty="0">
              <a:latin typeface="標楷體" pitchFamily="65" charset="-120"/>
              <a:ea typeface="標楷體" pitchFamily="65" charset="-120"/>
            </a:endParaRPr>
          </a:p>
        </p:txBody>
      </p:sp>
      <p:sp>
        <p:nvSpPr>
          <p:cNvPr id="9" name="文字方塊 8"/>
          <p:cNvSpPr txBox="1"/>
          <p:nvPr/>
        </p:nvSpPr>
        <p:spPr>
          <a:xfrm>
            <a:off x="1003538" y="4005064"/>
            <a:ext cx="400110" cy="864096"/>
          </a:xfrm>
          <a:prstGeom prst="rect">
            <a:avLst/>
          </a:prstGeom>
          <a:noFill/>
          <a:ln>
            <a:solidFill>
              <a:schemeClr val="tx1"/>
            </a:solidFill>
            <a:prstDash val="dash"/>
          </a:ln>
        </p:spPr>
        <p:txBody>
          <a:bodyPr vert="eaVert" wrap="square" rtlCol="0">
            <a:spAutoFit/>
          </a:bodyPr>
          <a:lstStyle/>
          <a:p>
            <a:r>
              <a:rPr lang="zh-TW" altLang="en-US" sz="1400" dirty="0" smtClean="0">
                <a:latin typeface="標楷體" pitchFamily="65" charset="-120"/>
                <a:ea typeface="標楷體" pitchFamily="65" charset="-120"/>
              </a:rPr>
              <a:t>作業流程</a:t>
            </a:r>
            <a:endParaRPr lang="zh-TW" altLang="en-US" sz="1400" dirty="0">
              <a:latin typeface="標楷體" pitchFamily="65" charset="-120"/>
              <a:ea typeface="標楷體" pitchFamily="65" charset="-120"/>
            </a:endParaRPr>
          </a:p>
        </p:txBody>
      </p:sp>
      <p:sp>
        <p:nvSpPr>
          <p:cNvPr id="10" name="文字方塊 9"/>
          <p:cNvSpPr txBox="1"/>
          <p:nvPr/>
        </p:nvSpPr>
        <p:spPr>
          <a:xfrm>
            <a:off x="3163778" y="3573016"/>
            <a:ext cx="400110" cy="2160240"/>
          </a:xfrm>
          <a:prstGeom prst="rect">
            <a:avLst/>
          </a:prstGeom>
          <a:noFill/>
          <a:ln>
            <a:solidFill>
              <a:schemeClr val="tx1"/>
            </a:solidFill>
          </a:ln>
        </p:spPr>
        <p:txBody>
          <a:bodyPr vert="eaVert" wrap="square" rtlCol="0">
            <a:spAutoFit/>
          </a:bodyPr>
          <a:lstStyle/>
          <a:p>
            <a:pPr algn="ctr"/>
            <a:r>
              <a:rPr lang="en-US" altLang="zh-TW" sz="1400" dirty="0" smtClean="0">
                <a:latin typeface="標楷體" pitchFamily="65" charset="-120"/>
                <a:ea typeface="標楷體" pitchFamily="65" charset="-120"/>
              </a:rPr>
              <a:t>3.1 </a:t>
            </a:r>
            <a:r>
              <a:rPr lang="zh-TW" altLang="en-US" sz="1400" dirty="0" smtClean="0">
                <a:latin typeface="標楷體" pitchFamily="65" charset="-120"/>
                <a:ea typeface="標楷體" pitchFamily="65" charset="-120"/>
              </a:rPr>
              <a:t>審查申請書件</a:t>
            </a:r>
            <a:endParaRPr lang="zh-TW" altLang="en-US" sz="1400" dirty="0">
              <a:latin typeface="標楷體" pitchFamily="65" charset="-120"/>
              <a:ea typeface="標楷體" pitchFamily="65" charset="-120"/>
            </a:endParaRPr>
          </a:p>
        </p:txBody>
      </p:sp>
      <p:sp>
        <p:nvSpPr>
          <p:cNvPr id="12" name="文字方塊 11"/>
          <p:cNvSpPr txBox="1"/>
          <p:nvPr/>
        </p:nvSpPr>
        <p:spPr>
          <a:xfrm>
            <a:off x="3884439" y="3573016"/>
            <a:ext cx="615553" cy="2160240"/>
          </a:xfrm>
          <a:prstGeom prst="rect">
            <a:avLst/>
          </a:prstGeom>
          <a:noFill/>
          <a:ln>
            <a:solidFill>
              <a:schemeClr val="tx1"/>
            </a:solidFill>
          </a:ln>
        </p:spPr>
        <p:txBody>
          <a:bodyPr vert="eaVert" wrap="square" rtlCol="0">
            <a:spAutoFit/>
          </a:bodyPr>
          <a:lstStyle/>
          <a:p>
            <a:r>
              <a:rPr lang="en-US" altLang="zh-TW" sz="1400" dirty="0" smtClean="0">
                <a:latin typeface="標楷體" pitchFamily="65" charset="-120"/>
                <a:ea typeface="標楷體" pitchFamily="65" charset="-120"/>
              </a:rPr>
              <a:t>4.1 </a:t>
            </a:r>
            <a:r>
              <a:rPr lang="zh-TW" altLang="en-US" sz="1400" dirty="0" smtClean="0">
                <a:latin typeface="標楷體" pitchFamily="65" charset="-120"/>
                <a:ea typeface="標楷體" pitchFamily="65" charset="-120"/>
              </a:rPr>
              <a:t>現地勘查及審查是否符合要點規定</a:t>
            </a:r>
            <a:endParaRPr lang="zh-TW" altLang="en-US" sz="1400" dirty="0">
              <a:latin typeface="標楷體" pitchFamily="65" charset="-120"/>
              <a:ea typeface="標楷體" pitchFamily="65" charset="-120"/>
            </a:endParaRPr>
          </a:p>
        </p:txBody>
      </p:sp>
      <p:sp>
        <p:nvSpPr>
          <p:cNvPr id="13" name="文字方塊 12"/>
          <p:cNvSpPr txBox="1"/>
          <p:nvPr/>
        </p:nvSpPr>
        <p:spPr>
          <a:xfrm>
            <a:off x="4819962" y="3573016"/>
            <a:ext cx="400110" cy="2160240"/>
          </a:xfrm>
          <a:prstGeom prst="rect">
            <a:avLst/>
          </a:prstGeom>
          <a:noFill/>
          <a:ln>
            <a:solidFill>
              <a:schemeClr val="tx1"/>
            </a:solidFill>
          </a:ln>
        </p:spPr>
        <p:txBody>
          <a:bodyPr vert="eaVert" wrap="square" rtlCol="0">
            <a:spAutoFit/>
          </a:bodyPr>
          <a:lstStyle/>
          <a:p>
            <a:r>
              <a:rPr lang="en-US" altLang="zh-TW" sz="1400" dirty="0" smtClean="0">
                <a:latin typeface="標楷體" pitchFamily="65" charset="-120"/>
                <a:ea typeface="標楷體" pitchFamily="65" charset="-120"/>
              </a:rPr>
              <a:t>4.2 </a:t>
            </a:r>
            <a:r>
              <a:rPr lang="zh-TW" altLang="en-US" sz="1400" dirty="0" smtClean="0">
                <a:latin typeface="標楷體" pitchFamily="65" charset="-120"/>
                <a:ea typeface="標楷體" pitchFamily="65" charset="-120"/>
              </a:rPr>
              <a:t>發函確認及會勘記錄</a:t>
            </a:r>
            <a:endParaRPr lang="zh-TW" altLang="en-US" sz="1400" dirty="0">
              <a:latin typeface="標楷體" pitchFamily="65" charset="-120"/>
              <a:ea typeface="標楷體" pitchFamily="65" charset="-120"/>
            </a:endParaRPr>
          </a:p>
        </p:txBody>
      </p:sp>
      <p:sp>
        <p:nvSpPr>
          <p:cNvPr id="14" name="文字方塊 13"/>
          <p:cNvSpPr txBox="1"/>
          <p:nvPr/>
        </p:nvSpPr>
        <p:spPr>
          <a:xfrm>
            <a:off x="5613211" y="3573016"/>
            <a:ext cx="830997" cy="2160240"/>
          </a:xfrm>
          <a:prstGeom prst="rect">
            <a:avLst/>
          </a:prstGeom>
          <a:noFill/>
          <a:ln>
            <a:solidFill>
              <a:schemeClr val="tx1"/>
            </a:solidFill>
          </a:ln>
        </p:spPr>
        <p:txBody>
          <a:bodyPr vert="eaVert" wrap="square" rtlCol="0">
            <a:spAutoFit/>
          </a:bodyPr>
          <a:lstStyle/>
          <a:p>
            <a:r>
              <a:rPr lang="en-US" altLang="zh-TW" sz="1400" dirty="0" smtClean="0">
                <a:latin typeface="標楷體" pitchFamily="65" charset="-120"/>
                <a:ea typeface="標楷體" pitchFamily="65" charset="-120"/>
              </a:rPr>
              <a:t>5.</a:t>
            </a:r>
            <a:r>
              <a:rPr lang="zh-TW" altLang="en-US" sz="1400" dirty="0" smtClean="0">
                <a:latin typeface="標楷體" pitchFamily="65" charset="-120"/>
                <a:ea typeface="標楷體" pitchFamily="65" charset="-120"/>
              </a:rPr>
              <a:t>申請人辦畢權利清理及</a:t>
            </a:r>
          </a:p>
          <a:p>
            <a:r>
              <a:rPr lang="zh-TW" altLang="en-US" sz="1400" dirty="0" smtClean="0">
                <a:latin typeface="標楷體" pitchFamily="65" charset="-120"/>
                <a:ea typeface="標楷體" pitchFamily="65" charset="-120"/>
              </a:rPr>
              <a:t>產權贈與登記</a:t>
            </a:r>
            <a:r>
              <a:rPr lang="en-US" altLang="zh-TW" sz="1400" dirty="0" smtClean="0">
                <a:latin typeface="標楷體" pitchFamily="65" charset="-120"/>
                <a:ea typeface="標楷體" pitchFamily="65" charset="-120"/>
              </a:rPr>
              <a:t>(</a:t>
            </a:r>
            <a:r>
              <a:rPr lang="zh-TW" altLang="en-US" sz="1400" dirty="0" smtClean="0">
                <a:latin typeface="標楷體" pitchFamily="65" charset="-120"/>
                <a:ea typeface="標楷體" pitchFamily="65" charset="-120"/>
              </a:rPr>
              <a:t>第一類土</a:t>
            </a:r>
          </a:p>
          <a:p>
            <a:r>
              <a:rPr lang="zh-TW" altLang="en-US" sz="1400" dirty="0" smtClean="0">
                <a:latin typeface="標楷體" pitchFamily="65" charset="-120"/>
                <a:ea typeface="標楷體" pitchFamily="65" charset="-120"/>
              </a:rPr>
              <a:t>地除外</a:t>
            </a:r>
            <a:r>
              <a:rPr lang="en-US" altLang="zh-TW" sz="1400" dirty="0" smtClean="0">
                <a:latin typeface="標楷體" pitchFamily="65" charset="-120"/>
                <a:ea typeface="標楷體" pitchFamily="65" charset="-120"/>
              </a:rPr>
              <a:t>)</a:t>
            </a:r>
            <a:endParaRPr lang="zh-TW" altLang="en-US" sz="1400" dirty="0">
              <a:latin typeface="標楷體" pitchFamily="65" charset="-120"/>
              <a:ea typeface="標楷體" pitchFamily="65" charset="-120"/>
            </a:endParaRPr>
          </a:p>
        </p:txBody>
      </p:sp>
      <p:sp>
        <p:nvSpPr>
          <p:cNvPr id="15" name="文字方塊 14"/>
          <p:cNvSpPr txBox="1"/>
          <p:nvPr/>
        </p:nvSpPr>
        <p:spPr>
          <a:xfrm>
            <a:off x="6804248" y="3573016"/>
            <a:ext cx="400110" cy="2160240"/>
          </a:xfrm>
          <a:prstGeom prst="rect">
            <a:avLst/>
          </a:prstGeom>
          <a:noFill/>
          <a:ln>
            <a:solidFill>
              <a:schemeClr val="tx1"/>
            </a:solidFill>
          </a:ln>
        </p:spPr>
        <p:txBody>
          <a:bodyPr vert="eaVert" wrap="square" rtlCol="0">
            <a:spAutoFit/>
          </a:bodyPr>
          <a:lstStyle/>
          <a:p>
            <a:pPr algn="ctr"/>
            <a:r>
              <a:rPr lang="en-US" altLang="zh-TW" sz="1400" dirty="0" smtClean="0">
                <a:latin typeface="標楷體" pitchFamily="65" charset="-120"/>
                <a:ea typeface="標楷體" pitchFamily="65" charset="-120"/>
              </a:rPr>
              <a:t>6.</a:t>
            </a:r>
            <a:r>
              <a:rPr lang="zh-TW" altLang="en-US" sz="1400" dirty="0" smtClean="0">
                <a:latin typeface="標楷體" pitchFamily="65" charset="-120"/>
                <a:ea typeface="標楷體" pitchFamily="65" charset="-120"/>
              </a:rPr>
              <a:t>完成捐贈核發許可函</a:t>
            </a:r>
            <a:endParaRPr lang="zh-TW" altLang="en-US" sz="1400" dirty="0">
              <a:latin typeface="標楷體" pitchFamily="65" charset="-120"/>
              <a:ea typeface="標楷體" pitchFamily="65" charset="-120"/>
            </a:endParaRPr>
          </a:p>
        </p:txBody>
      </p:sp>
      <p:sp>
        <p:nvSpPr>
          <p:cNvPr id="16" name="文字方塊 15"/>
          <p:cNvSpPr txBox="1"/>
          <p:nvPr/>
        </p:nvSpPr>
        <p:spPr>
          <a:xfrm>
            <a:off x="7668344" y="3573016"/>
            <a:ext cx="400110" cy="2160240"/>
          </a:xfrm>
          <a:prstGeom prst="rect">
            <a:avLst/>
          </a:prstGeom>
          <a:noFill/>
          <a:ln>
            <a:solidFill>
              <a:schemeClr val="tx1"/>
            </a:solidFill>
          </a:ln>
        </p:spPr>
        <p:txBody>
          <a:bodyPr vert="eaVert" wrap="square" rtlCol="0">
            <a:spAutoFit/>
          </a:bodyPr>
          <a:lstStyle/>
          <a:p>
            <a:pPr algn="ctr"/>
            <a:r>
              <a:rPr lang="en-US" altLang="zh-TW" sz="1400" dirty="0" smtClean="0">
                <a:latin typeface="標楷體" pitchFamily="65" charset="-120"/>
                <a:ea typeface="標楷體" pitchFamily="65" charset="-120"/>
              </a:rPr>
              <a:t>7.1 </a:t>
            </a:r>
            <a:r>
              <a:rPr lang="zh-TW" altLang="en-US" sz="1400" dirty="0" smtClean="0">
                <a:latin typeface="標楷體" pitchFamily="65" charset="-120"/>
                <a:ea typeface="標楷體" pitchFamily="65" charset="-120"/>
              </a:rPr>
              <a:t>檢送資料及建檔列管</a:t>
            </a:r>
            <a:endParaRPr lang="zh-TW" altLang="en-US" sz="1400" dirty="0">
              <a:latin typeface="標楷體" pitchFamily="65" charset="-120"/>
              <a:ea typeface="標楷體" pitchFamily="65" charset="-120"/>
            </a:endParaRPr>
          </a:p>
        </p:txBody>
      </p:sp>
      <p:sp>
        <p:nvSpPr>
          <p:cNvPr id="17" name="文字方塊 16"/>
          <p:cNvSpPr txBox="1"/>
          <p:nvPr/>
        </p:nvSpPr>
        <p:spPr>
          <a:xfrm>
            <a:off x="8420943" y="3573016"/>
            <a:ext cx="615553" cy="2160240"/>
          </a:xfrm>
          <a:prstGeom prst="rect">
            <a:avLst/>
          </a:prstGeom>
          <a:noFill/>
          <a:ln>
            <a:solidFill>
              <a:schemeClr val="tx1"/>
            </a:solidFill>
          </a:ln>
        </p:spPr>
        <p:txBody>
          <a:bodyPr vert="eaVert" wrap="square" rtlCol="0">
            <a:spAutoFit/>
          </a:bodyPr>
          <a:lstStyle/>
          <a:p>
            <a:pPr algn="ctr"/>
            <a:r>
              <a:rPr lang="en-US" altLang="zh-TW" sz="1400" dirty="0" smtClean="0">
                <a:latin typeface="標楷體" pitchFamily="65" charset="-120"/>
                <a:ea typeface="標楷體" pitchFamily="65" charset="-120"/>
              </a:rPr>
              <a:t>7.2 </a:t>
            </a:r>
            <a:r>
              <a:rPr lang="zh-TW" altLang="en-US" sz="1400" dirty="0" smtClean="0">
                <a:latin typeface="標楷體" pitchFamily="65" charset="-120"/>
                <a:ea typeface="標楷體" pitchFamily="65" charset="-120"/>
              </a:rPr>
              <a:t>提出建造執照審查申請</a:t>
            </a:r>
            <a:endParaRPr lang="zh-TW" altLang="en-US" sz="1400" dirty="0">
              <a:latin typeface="標楷體" pitchFamily="65" charset="-120"/>
              <a:ea typeface="標楷體" pitchFamily="65" charset="-120"/>
            </a:endParaRPr>
          </a:p>
        </p:txBody>
      </p:sp>
      <p:sp>
        <p:nvSpPr>
          <p:cNvPr id="18" name="向右箭號 17"/>
          <p:cNvSpPr/>
          <p:nvPr/>
        </p:nvSpPr>
        <p:spPr>
          <a:xfrm>
            <a:off x="1979712" y="4581128"/>
            <a:ext cx="288032" cy="189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向右箭號 18"/>
          <p:cNvSpPr/>
          <p:nvPr/>
        </p:nvSpPr>
        <p:spPr>
          <a:xfrm>
            <a:off x="2699792" y="4581128"/>
            <a:ext cx="504056" cy="189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向右箭號 19"/>
          <p:cNvSpPr/>
          <p:nvPr/>
        </p:nvSpPr>
        <p:spPr>
          <a:xfrm>
            <a:off x="3563888" y="4581128"/>
            <a:ext cx="288032" cy="189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向右箭號 20"/>
          <p:cNvSpPr/>
          <p:nvPr/>
        </p:nvSpPr>
        <p:spPr>
          <a:xfrm>
            <a:off x="4499992" y="4581128"/>
            <a:ext cx="288032" cy="189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向右箭號 21"/>
          <p:cNvSpPr/>
          <p:nvPr/>
        </p:nvSpPr>
        <p:spPr>
          <a:xfrm>
            <a:off x="5220072" y="4581128"/>
            <a:ext cx="360040" cy="189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向右箭號 22"/>
          <p:cNvSpPr/>
          <p:nvPr/>
        </p:nvSpPr>
        <p:spPr>
          <a:xfrm>
            <a:off x="6444208" y="4581128"/>
            <a:ext cx="360040" cy="189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向右箭號 23"/>
          <p:cNvSpPr/>
          <p:nvPr/>
        </p:nvSpPr>
        <p:spPr>
          <a:xfrm>
            <a:off x="7164288" y="4581128"/>
            <a:ext cx="504056" cy="189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向右箭號 24"/>
          <p:cNvSpPr/>
          <p:nvPr/>
        </p:nvSpPr>
        <p:spPr>
          <a:xfrm>
            <a:off x="8100392" y="4581128"/>
            <a:ext cx="360040" cy="189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7" name="直線接點 26"/>
          <p:cNvCxnSpPr/>
          <p:nvPr/>
        </p:nvCxnSpPr>
        <p:spPr>
          <a:xfrm>
            <a:off x="2771800" y="1628800"/>
            <a:ext cx="72008" cy="468052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7380312" y="1628800"/>
            <a:ext cx="72008" cy="468052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a:off x="1547664" y="6165304"/>
            <a:ext cx="1296144" cy="0"/>
          </a:xfrm>
          <a:prstGeom prst="straightConnector1">
            <a:avLst/>
          </a:prstGeom>
          <a:ln w="95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p:nvPr/>
        </p:nvCxnSpPr>
        <p:spPr>
          <a:xfrm>
            <a:off x="2843808" y="6165304"/>
            <a:ext cx="460851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a:off x="7452320" y="6165304"/>
            <a:ext cx="1512168"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3" name="文字方塊 42"/>
          <p:cNvSpPr txBox="1"/>
          <p:nvPr/>
        </p:nvSpPr>
        <p:spPr>
          <a:xfrm>
            <a:off x="971600" y="5733256"/>
            <a:ext cx="400110" cy="864096"/>
          </a:xfrm>
          <a:prstGeom prst="rect">
            <a:avLst/>
          </a:prstGeom>
          <a:noFill/>
          <a:ln>
            <a:solidFill>
              <a:schemeClr val="tx1"/>
            </a:solidFill>
            <a:prstDash val="dash"/>
          </a:ln>
        </p:spPr>
        <p:txBody>
          <a:bodyPr vert="eaVert" wrap="square" rtlCol="0">
            <a:spAutoFit/>
          </a:bodyPr>
          <a:lstStyle/>
          <a:p>
            <a:r>
              <a:rPr lang="zh-TW" altLang="en-US" sz="1400" dirty="0" smtClean="0">
                <a:latin typeface="標楷體" pitchFamily="65" charset="-120"/>
                <a:ea typeface="標楷體" pitchFamily="65" charset="-120"/>
              </a:rPr>
              <a:t>作業階段</a:t>
            </a:r>
            <a:endParaRPr lang="zh-TW" altLang="en-US" sz="1400" dirty="0">
              <a:latin typeface="標楷體" pitchFamily="65" charset="-120"/>
              <a:ea typeface="標楷體" pitchFamily="65" charset="-120"/>
            </a:endParaRPr>
          </a:p>
        </p:txBody>
      </p:sp>
      <p:sp>
        <p:nvSpPr>
          <p:cNvPr id="45" name="文字方塊 44"/>
          <p:cNvSpPr txBox="1"/>
          <p:nvPr/>
        </p:nvSpPr>
        <p:spPr>
          <a:xfrm>
            <a:off x="971600" y="1412776"/>
            <a:ext cx="400110" cy="864096"/>
          </a:xfrm>
          <a:prstGeom prst="rect">
            <a:avLst/>
          </a:prstGeom>
          <a:noFill/>
          <a:ln>
            <a:solidFill>
              <a:schemeClr val="tx1"/>
            </a:solidFill>
            <a:prstDash val="dash"/>
          </a:ln>
        </p:spPr>
        <p:txBody>
          <a:bodyPr vert="eaVert" wrap="square" rtlCol="0">
            <a:spAutoFit/>
          </a:bodyPr>
          <a:lstStyle/>
          <a:p>
            <a:r>
              <a:rPr lang="zh-TW" altLang="en-US" sz="1400" dirty="0" smtClean="0">
                <a:latin typeface="標楷體" pitchFamily="65" charset="-120"/>
                <a:ea typeface="標楷體" pitchFamily="65" charset="-120"/>
              </a:rPr>
              <a:t>權責單位</a:t>
            </a:r>
            <a:endParaRPr lang="zh-TW" altLang="en-US" sz="1400" dirty="0">
              <a:latin typeface="標楷體" pitchFamily="65" charset="-120"/>
              <a:ea typeface="標楷體" pitchFamily="65" charset="-120"/>
            </a:endParaRPr>
          </a:p>
        </p:txBody>
      </p:sp>
      <p:sp>
        <p:nvSpPr>
          <p:cNvPr id="46" name="文字方塊 45"/>
          <p:cNvSpPr txBox="1"/>
          <p:nvPr/>
        </p:nvSpPr>
        <p:spPr>
          <a:xfrm>
            <a:off x="1835696" y="5949280"/>
            <a:ext cx="864096" cy="276999"/>
          </a:xfrm>
          <a:prstGeom prst="rect">
            <a:avLst/>
          </a:prstGeom>
          <a:noFill/>
        </p:spPr>
        <p:txBody>
          <a:bodyPr wrap="square" rtlCol="0">
            <a:spAutoFit/>
          </a:bodyPr>
          <a:lstStyle/>
          <a:p>
            <a:r>
              <a:rPr lang="zh-TW" altLang="en-US" sz="1200" dirty="0" smtClean="0">
                <a:latin typeface="標楷體" pitchFamily="65" charset="-120"/>
                <a:ea typeface="標楷體" pitchFamily="65" charset="-120"/>
              </a:rPr>
              <a:t>準備階段</a:t>
            </a:r>
            <a:endParaRPr lang="zh-TW" altLang="en-US" sz="1200" dirty="0">
              <a:latin typeface="標楷體" pitchFamily="65" charset="-120"/>
              <a:ea typeface="標楷體" pitchFamily="65" charset="-120"/>
            </a:endParaRPr>
          </a:p>
        </p:txBody>
      </p:sp>
      <p:sp>
        <p:nvSpPr>
          <p:cNvPr id="47" name="文字方塊 46"/>
          <p:cNvSpPr txBox="1"/>
          <p:nvPr/>
        </p:nvSpPr>
        <p:spPr>
          <a:xfrm>
            <a:off x="4427984" y="5949280"/>
            <a:ext cx="1296144" cy="276999"/>
          </a:xfrm>
          <a:prstGeom prst="rect">
            <a:avLst/>
          </a:prstGeom>
          <a:noFill/>
        </p:spPr>
        <p:txBody>
          <a:bodyPr wrap="square" rtlCol="0">
            <a:spAutoFit/>
          </a:bodyPr>
          <a:lstStyle/>
          <a:p>
            <a:r>
              <a:rPr lang="zh-TW" altLang="en-US" sz="1200" dirty="0" smtClean="0">
                <a:latin typeface="標楷體" pitchFamily="65" charset="-120"/>
                <a:ea typeface="標楷體" pitchFamily="65" charset="-120"/>
              </a:rPr>
              <a:t>內部審查階階段</a:t>
            </a:r>
            <a:endParaRPr lang="zh-TW" altLang="en-US" sz="1200" dirty="0">
              <a:latin typeface="標楷體" pitchFamily="65" charset="-120"/>
              <a:ea typeface="標楷體" pitchFamily="65" charset="-120"/>
            </a:endParaRPr>
          </a:p>
        </p:txBody>
      </p:sp>
      <p:sp>
        <p:nvSpPr>
          <p:cNvPr id="48" name="文字方塊 47"/>
          <p:cNvSpPr txBox="1"/>
          <p:nvPr/>
        </p:nvSpPr>
        <p:spPr>
          <a:xfrm>
            <a:off x="7884368" y="5877272"/>
            <a:ext cx="1259632" cy="276999"/>
          </a:xfrm>
          <a:prstGeom prst="rect">
            <a:avLst/>
          </a:prstGeom>
          <a:noFill/>
        </p:spPr>
        <p:txBody>
          <a:bodyPr wrap="square" rtlCol="0">
            <a:spAutoFit/>
          </a:bodyPr>
          <a:lstStyle/>
          <a:p>
            <a:r>
              <a:rPr lang="zh-TW" altLang="en-US" sz="1200" dirty="0" smtClean="0">
                <a:latin typeface="標楷體" pitchFamily="65" charset="-120"/>
                <a:ea typeface="標楷體" pitchFamily="65" charset="-120"/>
              </a:rPr>
              <a:t>管制流程階段</a:t>
            </a:r>
            <a:endParaRPr lang="zh-TW" altLang="en-US" sz="1200" dirty="0">
              <a:latin typeface="標楷體" pitchFamily="65" charset="-120"/>
              <a:ea typeface="標楷體" pitchFamily="65" charset="-120"/>
            </a:endParaRPr>
          </a:p>
        </p:txBody>
      </p:sp>
      <p:sp>
        <p:nvSpPr>
          <p:cNvPr id="49" name="菱形 48"/>
          <p:cNvSpPr/>
          <p:nvPr/>
        </p:nvSpPr>
        <p:spPr>
          <a:xfrm>
            <a:off x="2771800" y="2492896"/>
            <a:ext cx="1152128" cy="576064"/>
          </a:xfrm>
          <a:prstGeom prst="diamond">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文字方塊 49"/>
          <p:cNvSpPr txBox="1"/>
          <p:nvPr/>
        </p:nvSpPr>
        <p:spPr>
          <a:xfrm>
            <a:off x="2843808" y="2647945"/>
            <a:ext cx="1152128" cy="276999"/>
          </a:xfrm>
          <a:prstGeom prst="rect">
            <a:avLst/>
          </a:prstGeom>
          <a:noFill/>
        </p:spPr>
        <p:txBody>
          <a:bodyPr wrap="square" rtlCol="0">
            <a:spAutoFit/>
          </a:bodyPr>
          <a:lstStyle/>
          <a:p>
            <a:r>
              <a:rPr lang="en-US" altLang="zh-TW" sz="1200" dirty="0" smtClean="0">
                <a:latin typeface="標楷體" pitchFamily="65" charset="-120"/>
                <a:ea typeface="標楷體" pitchFamily="65" charset="-120"/>
              </a:rPr>
              <a:t>3.2 </a:t>
            </a:r>
            <a:r>
              <a:rPr lang="zh-TW" altLang="en-US" sz="1200" dirty="0" smtClean="0">
                <a:latin typeface="標楷體" pitchFamily="65" charset="-120"/>
                <a:ea typeface="標楷體" pitchFamily="65" charset="-120"/>
              </a:rPr>
              <a:t>是否補正</a:t>
            </a:r>
            <a:endParaRPr lang="zh-TW" altLang="en-US" sz="1200" dirty="0">
              <a:latin typeface="標楷體" pitchFamily="65" charset="-120"/>
              <a:ea typeface="標楷體" pitchFamily="65" charset="-120"/>
            </a:endParaRPr>
          </a:p>
        </p:txBody>
      </p:sp>
      <p:sp>
        <p:nvSpPr>
          <p:cNvPr id="51" name="菱形 50"/>
          <p:cNvSpPr/>
          <p:nvPr/>
        </p:nvSpPr>
        <p:spPr>
          <a:xfrm>
            <a:off x="4355976" y="2492896"/>
            <a:ext cx="1152128" cy="576064"/>
          </a:xfrm>
          <a:prstGeom prst="diamond">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文字方塊 51"/>
          <p:cNvSpPr txBox="1"/>
          <p:nvPr/>
        </p:nvSpPr>
        <p:spPr>
          <a:xfrm>
            <a:off x="4499992" y="2647945"/>
            <a:ext cx="864096" cy="276999"/>
          </a:xfrm>
          <a:prstGeom prst="rect">
            <a:avLst/>
          </a:prstGeom>
          <a:noFill/>
        </p:spPr>
        <p:txBody>
          <a:bodyPr wrap="square" rtlCol="0">
            <a:spAutoFit/>
          </a:bodyPr>
          <a:lstStyle/>
          <a:p>
            <a:r>
              <a:rPr lang="en-US" altLang="zh-TW" sz="1200" dirty="0" smtClean="0">
                <a:latin typeface="標楷體" pitchFamily="65" charset="-120"/>
                <a:ea typeface="標楷體" pitchFamily="65" charset="-120"/>
              </a:rPr>
              <a:t>3.3 </a:t>
            </a:r>
            <a:r>
              <a:rPr lang="zh-TW" altLang="en-US" sz="1200" dirty="0" smtClean="0">
                <a:latin typeface="標楷體" pitchFamily="65" charset="-120"/>
                <a:ea typeface="標楷體" pitchFamily="65" charset="-120"/>
              </a:rPr>
              <a:t>駁回</a:t>
            </a:r>
            <a:endParaRPr lang="zh-TW" altLang="en-US" sz="1200" dirty="0">
              <a:latin typeface="標楷體" pitchFamily="65" charset="-120"/>
              <a:ea typeface="標楷體" pitchFamily="65" charset="-120"/>
            </a:endParaRPr>
          </a:p>
        </p:txBody>
      </p:sp>
      <p:cxnSp>
        <p:nvCxnSpPr>
          <p:cNvPr id="56" name="直線單箭頭接點 55"/>
          <p:cNvCxnSpPr/>
          <p:nvPr/>
        </p:nvCxnSpPr>
        <p:spPr>
          <a:xfrm>
            <a:off x="3923928" y="2780928"/>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單箭頭接點 57"/>
          <p:cNvCxnSpPr>
            <a:endCxn id="10" idx="0"/>
          </p:cNvCxnSpPr>
          <p:nvPr/>
        </p:nvCxnSpPr>
        <p:spPr>
          <a:xfrm>
            <a:off x="3347864" y="3068960"/>
            <a:ext cx="15969"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單箭頭接點 66"/>
          <p:cNvCxnSpPr/>
          <p:nvPr/>
        </p:nvCxnSpPr>
        <p:spPr>
          <a:xfrm>
            <a:off x="3491880" y="3212976"/>
            <a:ext cx="0" cy="36004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接點 68"/>
          <p:cNvCxnSpPr/>
          <p:nvPr/>
        </p:nvCxnSpPr>
        <p:spPr>
          <a:xfrm>
            <a:off x="3491880" y="3212976"/>
            <a:ext cx="720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接點 70"/>
          <p:cNvCxnSpPr/>
          <p:nvPr/>
        </p:nvCxnSpPr>
        <p:spPr>
          <a:xfrm>
            <a:off x="4211960" y="3212976"/>
            <a:ext cx="0"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文字方塊 82"/>
          <p:cNvSpPr txBox="1"/>
          <p:nvPr/>
        </p:nvSpPr>
        <p:spPr>
          <a:xfrm>
            <a:off x="1897251" y="1340768"/>
            <a:ext cx="553998" cy="1152128"/>
          </a:xfrm>
          <a:prstGeom prst="rect">
            <a:avLst/>
          </a:prstGeom>
          <a:noFill/>
        </p:spPr>
        <p:txBody>
          <a:bodyPr vert="eaVert" wrap="square" rtlCol="0">
            <a:spAutoFit/>
          </a:bodyPr>
          <a:lstStyle/>
          <a:p>
            <a:r>
              <a:rPr lang="zh-TW" altLang="en-US" sz="1200" dirty="0" smtClean="0">
                <a:latin typeface="標楷體" pitchFamily="65" charset="-120"/>
                <a:ea typeface="標楷體" pitchFamily="65" charset="-120"/>
              </a:rPr>
              <a:t>建設局</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都計科</a:t>
            </a:r>
            <a:r>
              <a:rPr lang="en-US" altLang="zh-TW" sz="1200" dirty="0" smtClean="0">
                <a:latin typeface="標楷體" pitchFamily="65" charset="-120"/>
                <a:ea typeface="標楷體" pitchFamily="65" charset="-120"/>
              </a:rPr>
              <a:t>)</a:t>
            </a:r>
          </a:p>
          <a:p>
            <a:r>
              <a:rPr lang="zh-TW" altLang="en-US" sz="1200" dirty="0" smtClean="0">
                <a:latin typeface="標楷體" pitchFamily="65" charset="-120"/>
                <a:ea typeface="標楷體" pitchFamily="65" charset="-120"/>
              </a:rPr>
              <a:t>申請人</a:t>
            </a:r>
            <a:endParaRPr lang="zh-TW" altLang="en-US" sz="1200" dirty="0">
              <a:latin typeface="標楷體" pitchFamily="65" charset="-120"/>
              <a:ea typeface="標楷體" pitchFamily="65" charset="-120"/>
            </a:endParaRPr>
          </a:p>
        </p:txBody>
      </p:sp>
      <p:sp>
        <p:nvSpPr>
          <p:cNvPr id="84" name="文字方塊 83"/>
          <p:cNvSpPr txBox="1"/>
          <p:nvPr/>
        </p:nvSpPr>
        <p:spPr>
          <a:xfrm>
            <a:off x="2825224" y="1340768"/>
            <a:ext cx="738664" cy="1152128"/>
          </a:xfrm>
          <a:prstGeom prst="rect">
            <a:avLst/>
          </a:prstGeom>
          <a:noFill/>
        </p:spPr>
        <p:txBody>
          <a:bodyPr vert="eaVert" wrap="square" rtlCol="0">
            <a:spAutoFit/>
          </a:bodyPr>
          <a:lstStyle/>
          <a:p>
            <a:r>
              <a:rPr lang="zh-TW" altLang="en-US" sz="1200" dirty="0" smtClean="0">
                <a:latin typeface="標楷體" pitchFamily="65" charset="-120"/>
                <a:ea typeface="標楷體" pitchFamily="65" charset="-120"/>
              </a:rPr>
              <a:t>建設局</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都計科</a:t>
            </a:r>
            <a:r>
              <a:rPr lang="en-US" altLang="zh-TW" sz="1200" dirty="0" smtClean="0">
                <a:latin typeface="標楷體" pitchFamily="65" charset="-120"/>
                <a:ea typeface="標楷體" pitchFamily="65" charset="-120"/>
              </a:rPr>
              <a:t>)</a:t>
            </a:r>
          </a:p>
          <a:p>
            <a:r>
              <a:rPr lang="zh-TW" altLang="en-US" sz="1200" dirty="0" smtClean="0">
                <a:latin typeface="標楷體" pitchFamily="65" charset="-120"/>
                <a:ea typeface="標楷體" pitchFamily="65" charset="-120"/>
              </a:rPr>
              <a:t>（建管科</a:t>
            </a:r>
            <a:r>
              <a:rPr lang="en-US" altLang="zh-TW" sz="1200" dirty="0" smtClean="0">
                <a:latin typeface="標楷體" pitchFamily="65" charset="-120"/>
                <a:ea typeface="標楷體" pitchFamily="65" charset="-120"/>
              </a:rPr>
              <a:t>)</a:t>
            </a:r>
          </a:p>
          <a:p>
            <a:r>
              <a:rPr lang="zh-TW" altLang="en-US" sz="1200" dirty="0" smtClean="0">
                <a:latin typeface="標楷體" pitchFamily="65" charset="-120"/>
                <a:ea typeface="標楷體" pitchFamily="65" charset="-120"/>
              </a:rPr>
              <a:t>文化局</a:t>
            </a:r>
            <a:endParaRPr lang="zh-TW" altLang="en-US" sz="1200" dirty="0">
              <a:latin typeface="標楷體" pitchFamily="65" charset="-120"/>
              <a:ea typeface="標楷體" pitchFamily="65" charset="-120"/>
            </a:endParaRPr>
          </a:p>
        </p:txBody>
      </p:sp>
      <p:sp>
        <p:nvSpPr>
          <p:cNvPr id="85" name="文字方塊 84"/>
          <p:cNvSpPr txBox="1"/>
          <p:nvPr/>
        </p:nvSpPr>
        <p:spPr>
          <a:xfrm>
            <a:off x="3689320" y="1340768"/>
            <a:ext cx="738664" cy="1152128"/>
          </a:xfrm>
          <a:prstGeom prst="rect">
            <a:avLst/>
          </a:prstGeom>
          <a:noFill/>
        </p:spPr>
        <p:txBody>
          <a:bodyPr vert="eaVert" wrap="square" rtlCol="0">
            <a:spAutoFit/>
          </a:bodyPr>
          <a:lstStyle/>
          <a:p>
            <a:r>
              <a:rPr lang="zh-TW" altLang="en-US" sz="1200" dirty="0" smtClean="0">
                <a:latin typeface="標楷體" pitchFamily="65" charset="-120"/>
                <a:ea typeface="標楷體" pitchFamily="65" charset="-120"/>
              </a:rPr>
              <a:t>建設局</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都計科</a:t>
            </a:r>
            <a:r>
              <a:rPr lang="en-US" altLang="zh-TW" sz="1200" dirty="0" smtClean="0">
                <a:latin typeface="標楷體" pitchFamily="65" charset="-120"/>
                <a:ea typeface="標楷體" pitchFamily="65" charset="-120"/>
              </a:rPr>
              <a:t>)</a:t>
            </a:r>
          </a:p>
          <a:p>
            <a:r>
              <a:rPr lang="zh-TW" altLang="en-US" sz="1200" dirty="0" smtClean="0">
                <a:latin typeface="標楷體" pitchFamily="65" charset="-120"/>
                <a:ea typeface="標楷體" pitchFamily="65" charset="-120"/>
              </a:rPr>
              <a:t>（建管科</a:t>
            </a:r>
            <a:r>
              <a:rPr lang="en-US" altLang="zh-TW" sz="1200" dirty="0" smtClean="0">
                <a:latin typeface="標楷體" pitchFamily="65" charset="-120"/>
                <a:ea typeface="標楷體" pitchFamily="65" charset="-120"/>
              </a:rPr>
              <a:t>)</a:t>
            </a:r>
          </a:p>
          <a:p>
            <a:r>
              <a:rPr lang="zh-TW" altLang="en-US" sz="1200" dirty="0" smtClean="0">
                <a:latin typeface="標楷體" pitchFamily="65" charset="-120"/>
                <a:ea typeface="標楷體" pitchFamily="65" charset="-120"/>
              </a:rPr>
              <a:t>地政局</a:t>
            </a:r>
            <a:endParaRPr lang="zh-TW" altLang="en-US" sz="1200" dirty="0">
              <a:latin typeface="標楷體" pitchFamily="65" charset="-120"/>
              <a:ea typeface="標楷體" pitchFamily="65" charset="-120"/>
            </a:endParaRPr>
          </a:p>
        </p:txBody>
      </p:sp>
      <p:sp>
        <p:nvSpPr>
          <p:cNvPr id="86" name="文字方塊 85"/>
          <p:cNvSpPr txBox="1"/>
          <p:nvPr/>
        </p:nvSpPr>
        <p:spPr>
          <a:xfrm>
            <a:off x="4788024" y="1340768"/>
            <a:ext cx="369332" cy="1152128"/>
          </a:xfrm>
          <a:prstGeom prst="rect">
            <a:avLst/>
          </a:prstGeom>
          <a:noFill/>
        </p:spPr>
        <p:txBody>
          <a:bodyPr vert="eaVert" wrap="square" rtlCol="0">
            <a:spAutoFit/>
          </a:bodyPr>
          <a:lstStyle/>
          <a:p>
            <a:r>
              <a:rPr lang="zh-TW" altLang="en-US" sz="1200" dirty="0" smtClean="0">
                <a:latin typeface="標楷體" pitchFamily="65" charset="-120"/>
                <a:ea typeface="標楷體" pitchFamily="65" charset="-120"/>
              </a:rPr>
              <a:t>建設局</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都計科</a:t>
            </a:r>
            <a:r>
              <a:rPr lang="en-US" altLang="zh-TW" sz="1200" dirty="0" smtClean="0">
                <a:latin typeface="標楷體" pitchFamily="65" charset="-120"/>
                <a:ea typeface="標楷體" pitchFamily="65" charset="-120"/>
              </a:rPr>
              <a:t>)</a:t>
            </a:r>
          </a:p>
        </p:txBody>
      </p:sp>
      <p:sp>
        <p:nvSpPr>
          <p:cNvPr id="87" name="文字方塊 86"/>
          <p:cNvSpPr txBox="1"/>
          <p:nvPr/>
        </p:nvSpPr>
        <p:spPr>
          <a:xfrm>
            <a:off x="5580112" y="1340768"/>
            <a:ext cx="553998" cy="1152128"/>
          </a:xfrm>
          <a:prstGeom prst="rect">
            <a:avLst/>
          </a:prstGeom>
          <a:noFill/>
        </p:spPr>
        <p:txBody>
          <a:bodyPr vert="eaVert" wrap="square" rtlCol="0">
            <a:spAutoFit/>
          </a:bodyPr>
          <a:lstStyle/>
          <a:p>
            <a:r>
              <a:rPr lang="zh-TW" altLang="en-US" sz="1200" dirty="0" smtClean="0">
                <a:latin typeface="標楷體" pitchFamily="65" charset="-120"/>
                <a:ea typeface="標楷體" pitchFamily="65" charset="-120"/>
              </a:rPr>
              <a:t>建設局</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都計科</a:t>
            </a:r>
            <a:r>
              <a:rPr lang="en-US" altLang="zh-TW" sz="1200" dirty="0" smtClean="0">
                <a:latin typeface="標楷體" pitchFamily="65" charset="-120"/>
                <a:ea typeface="標楷體" pitchFamily="65" charset="-120"/>
              </a:rPr>
              <a:t>)</a:t>
            </a:r>
          </a:p>
          <a:p>
            <a:r>
              <a:rPr lang="zh-TW" altLang="en-US" sz="1200" dirty="0" smtClean="0">
                <a:latin typeface="標楷體" pitchFamily="65" charset="-120"/>
                <a:ea typeface="標楷體" pitchFamily="65" charset="-120"/>
              </a:rPr>
              <a:t>申請人</a:t>
            </a:r>
            <a:endParaRPr lang="zh-TW" altLang="en-US" sz="1200" dirty="0">
              <a:latin typeface="標楷體" pitchFamily="65" charset="-120"/>
              <a:ea typeface="標楷體" pitchFamily="65" charset="-120"/>
            </a:endParaRPr>
          </a:p>
        </p:txBody>
      </p:sp>
      <p:sp>
        <p:nvSpPr>
          <p:cNvPr id="88" name="文字方塊 87"/>
          <p:cNvSpPr txBox="1"/>
          <p:nvPr/>
        </p:nvSpPr>
        <p:spPr>
          <a:xfrm>
            <a:off x="6722948" y="1340768"/>
            <a:ext cx="369332" cy="1152128"/>
          </a:xfrm>
          <a:prstGeom prst="rect">
            <a:avLst/>
          </a:prstGeom>
          <a:noFill/>
        </p:spPr>
        <p:txBody>
          <a:bodyPr vert="eaVert" wrap="square" rtlCol="0">
            <a:spAutoFit/>
          </a:bodyPr>
          <a:lstStyle/>
          <a:p>
            <a:r>
              <a:rPr lang="zh-TW" altLang="en-US" sz="1200" dirty="0" smtClean="0">
                <a:latin typeface="標楷體" pitchFamily="65" charset="-120"/>
                <a:ea typeface="標楷體" pitchFamily="65" charset="-120"/>
              </a:rPr>
              <a:t>建設局</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都計科</a:t>
            </a:r>
            <a:r>
              <a:rPr lang="en-US" altLang="zh-TW" sz="1200" dirty="0" smtClean="0">
                <a:latin typeface="標楷體" pitchFamily="65" charset="-120"/>
                <a:ea typeface="標楷體" pitchFamily="65" charset="-120"/>
              </a:rPr>
              <a:t>)</a:t>
            </a:r>
          </a:p>
        </p:txBody>
      </p:sp>
      <p:sp>
        <p:nvSpPr>
          <p:cNvPr id="89" name="文字方塊 88"/>
          <p:cNvSpPr txBox="1"/>
          <p:nvPr/>
        </p:nvSpPr>
        <p:spPr>
          <a:xfrm>
            <a:off x="7380312" y="1340768"/>
            <a:ext cx="738664" cy="1152128"/>
          </a:xfrm>
          <a:prstGeom prst="rect">
            <a:avLst/>
          </a:prstGeom>
          <a:noFill/>
        </p:spPr>
        <p:txBody>
          <a:bodyPr vert="eaVert" wrap="square" rtlCol="0">
            <a:spAutoFit/>
          </a:bodyPr>
          <a:lstStyle/>
          <a:p>
            <a:r>
              <a:rPr lang="zh-TW" altLang="en-US" sz="1200" dirty="0" smtClean="0">
                <a:latin typeface="標楷體" pitchFamily="65" charset="-120"/>
                <a:ea typeface="標楷體" pitchFamily="65" charset="-120"/>
              </a:rPr>
              <a:t>建設局</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都計科</a:t>
            </a:r>
            <a:r>
              <a:rPr lang="en-US" altLang="zh-TW" sz="1200" dirty="0" smtClean="0">
                <a:latin typeface="標楷體" pitchFamily="65" charset="-120"/>
                <a:ea typeface="標楷體" pitchFamily="65" charset="-120"/>
              </a:rPr>
              <a:t>)</a:t>
            </a:r>
          </a:p>
          <a:p>
            <a:r>
              <a:rPr lang="zh-TW" altLang="en-US" sz="1200" dirty="0" smtClean="0">
                <a:latin typeface="標楷體" pitchFamily="65" charset="-120"/>
                <a:ea typeface="標楷體" pitchFamily="65" charset="-120"/>
              </a:rPr>
              <a:t>（建管科</a:t>
            </a:r>
            <a:r>
              <a:rPr lang="en-US" altLang="zh-TW" sz="1200" dirty="0" smtClean="0">
                <a:latin typeface="標楷體" pitchFamily="65" charset="-120"/>
                <a:ea typeface="標楷體" pitchFamily="65" charset="-120"/>
              </a:rPr>
              <a:t>)</a:t>
            </a:r>
          </a:p>
          <a:p>
            <a:r>
              <a:rPr lang="zh-TW" altLang="en-US" sz="1200" dirty="0" smtClean="0">
                <a:latin typeface="標楷體" pitchFamily="65" charset="-120"/>
                <a:ea typeface="標楷體" pitchFamily="65" charset="-120"/>
              </a:rPr>
              <a:t>地政局</a:t>
            </a:r>
            <a:endParaRPr lang="zh-TW" altLang="en-US" sz="1200" dirty="0">
              <a:latin typeface="標楷體" pitchFamily="65" charset="-120"/>
              <a:ea typeface="標楷體" pitchFamily="65" charset="-120"/>
            </a:endParaRPr>
          </a:p>
        </p:txBody>
      </p:sp>
      <p:sp>
        <p:nvSpPr>
          <p:cNvPr id="90" name="文字方塊 89"/>
          <p:cNvSpPr txBox="1"/>
          <p:nvPr/>
        </p:nvSpPr>
        <p:spPr>
          <a:xfrm>
            <a:off x="8482498" y="1340768"/>
            <a:ext cx="553998" cy="1152128"/>
          </a:xfrm>
          <a:prstGeom prst="rect">
            <a:avLst/>
          </a:prstGeom>
          <a:noFill/>
        </p:spPr>
        <p:txBody>
          <a:bodyPr vert="eaVert" wrap="square" rtlCol="0">
            <a:spAutoFit/>
          </a:bodyPr>
          <a:lstStyle/>
          <a:p>
            <a:r>
              <a:rPr lang="zh-TW" altLang="en-US" sz="1200" dirty="0" smtClean="0">
                <a:latin typeface="標楷體" pitchFamily="65" charset="-120"/>
                <a:ea typeface="標楷體" pitchFamily="65" charset="-120"/>
              </a:rPr>
              <a:t>建設局</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建管科</a:t>
            </a:r>
            <a:r>
              <a:rPr lang="en-US" altLang="zh-TW" sz="1200" dirty="0" smtClean="0">
                <a:latin typeface="標楷體" pitchFamily="65" charset="-120"/>
                <a:ea typeface="標楷體" pitchFamily="65" charset="-120"/>
              </a:rPr>
              <a:t>)</a:t>
            </a:r>
          </a:p>
          <a:p>
            <a:r>
              <a:rPr lang="zh-TW" altLang="en-US" sz="1200" dirty="0" smtClean="0">
                <a:latin typeface="標楷體" pitchFamily="65" charset="-120"/>
                <a:ea typeface="標楷體" pitchFamily="65" charset="-120"/>
              </a:rPr>
              <a:t>申請人</a:t>
            </a:r>
            <a:endParaRPr lang="zh-TW" altLang="en-US" sz="12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金門縣都計建管法規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2700" dirty="0" smtClean="0">
                <a:solidFill>
                  <a:schemeClr val="bg1"/>
                </a:solidFill>
                <a:latin typeface="標楷體" pitchFamily="65" charset="-120"/>
                <a:ea typeface="標楷體" pitchFamily="65" charset="-120"/>
              </a:rPr>
              <a:t>都市設計審議作業規定及流程</a:t>
            </a:r>
            <a:endParaRPr lang="zh-TW" altLang="en-US" sz="2700" dirty="0">
              <a:solidFill>
                <a:schemeClr val="bg1"/>
              </a:solidFill>
              <a:effectLst/>
              <a:latin typeface="標楷體" pitchFamily="65" charset="-120"/>
              <a:ea typeface="標楷體" pitchFamily="65" charset="-120"/>
            </a:endParaRPr>
          </a:p>
        </p:txBody>
      </p:sp>
      <p:sp>
        <p:nvSpPr>
          <p:cNvPr id="3" name="內容版面配置區 2"/>
          <p:cNvSpPr>
            <a:spLocks noGrp="1"/>
          </p:cNvSpPr>
          <p:nvPr>
            <p:ph idx="1"/>
          </p:nvPr>
        </p:nvSpPr>
        <p:spPr/>
        <p:txBody>
          <a:bodyPr>
            <a:noAutofit/>
          </a:bodyPr>
          <a:lstStyle/>
          <a:p>
            <a:r>
              <a:rPr lang="zh-TW" altLang="en-US" sz="2000" dirty="0" smtClean="0">
                <a:latin typeface="標楷體" pitchFamily="65" charset="-120"/>
                <a:ea typeface="標楷體" pitchFamily="65" charset="-120"/>
              </a:rPr>
              <a:t>依</a:t>
            </a:r>
            <a:r>
              <a:rPr lang="zh-TW" altLang="en-US" sz="2000" b="1" dirty="0" smtClean="0">
                <a:latin typeface="標楷體" pitchFamily="65" charset="-120"/>
                <a:ea typeface="標楷體" pitchFamily="65" charset="-120"/>
              </a:rPr>
              <a:t>「金門特定區（金城地區）細部計畫（第一期區段徵收地區）都市設計管制準則」</a:t>
            </a:r>
            <a:r>
              <a:rPr lang="zh-TW" altLang="en-US" sz="2000" dirty="0" smtClean="0">
                <a:latin typeface="標楷體" pitchFamily="65" charset="-120"/>
                <a:ea typeface="標楷體" pitchFamily="65" charset="-120"/>
              </a:rPr>
              <a:t>各項規定辦理。</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都市設計審議作業流程</a:t>
            </a:r>
          </a:p>
          <a:p>
            <a:pPr>
              <a:buNone/>
            </a:pPr>
            <a:r>
              <a:rPr lang="zh-TW" altLang="en-US" sz="2000" dirty="0" smtClean="0">
                <a:latin typeface="標楷體" pitchFamily="65" charset="-120"/>
                <a:ea typeface="標楷體" pitchFamily="65" charset="-120"/>
              </a:rPr>
              <a:t>  為有效辦理都市設計審議作業，金城地區第一期區段徵收地區建築開發案件依據都市設計委員會審議流程辦理。申請人依據作業流程及必備圖說規定，配合申請開發基地條件檢具申請書件，向本府辦理掛號，依據作業流程進行都市設計審議</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都市設計審議準則</a:t>
            </a:r>
          </a:p>
          <a:p>
            <a:pPr>
              <a:buNone/>
            </a:pPr>
            <a:r>
              <a:rPr lang="zh-TW" altLang="en-US" sz="2000" dirty="0" smtClean="0">
                <a:latin typeface="標楷體" pitchFamily="65" charset="-120"/>
                <a:ea typeface="標楷體" pitchFamily="65" charset="-120"/>
              </a:rPr>
              <a:t>  配合本計畫區都市設計目標及構想訂定審議準則，針對都市設計本身議題：開放空間、景觀計畫、建築型式與量體、停車空間設置計畫等部份為主要架構，提出相關都市設計審議準則，作為都市設計審議委員進行個案審查之參據。</a:t>
            </a: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1187624" y="1556792"/>
            <a:ext cx="2448272" cy="5040560"/>
          </a:xfrm>
          <a:prstGeom prst="rect">
            <a:avLst/>
          </a:prstGeom>
          <a:solidFill>
            <a:schemeClr val="bg1"/>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金門縣都計建管法規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2700" dirty="0" smtClean="0">
                <a:solidFill>
                  <a:schemeClr val="bg1"/>
                </a:solidFill>
                <a:latin typeface="標楷體" pitchFamily="65" charset="-120"/>
                <a:ea typeface="標楷體" pitchFamily="65" charset="-120"/>
              </a:rPr>
              <a:t>都市設計審議作業規定及流程</a:t>
            </a:r>
            <a:endParaRPr lang="zh-TW" altLang="en-US" sz="2700"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
        <p:nvSpPr>
          <p:cNvPr id="12" name="文字方塊 11"/>
          <p:cNvSpPr txBox="1"/>
          <p:nvPr/>
        </p:nvSpPr>
        <p:spPr>
          <a:xfrm>
            <a:off x="4499992" y="1268760"/>
            <a:ext cx="1512168" cy="523220"/>
          </a:xfrm>
          <a:prstGeom prst="rect">
            <a:avLst/>
          </a:prstGeom>
          <a:noFill/>
        </p:spPr>
        <p:txBody>
          <a:bodyPr wrap="square" rtlCol="0">
            <a:spAutoFit/>
          </a:bodyPr>
          <a:lstStyle/>
          <a:p>
            <a:pPr algn="ctr"/>
            <a:r>
              <a:rPr lang="zh-TW" altLang="en-US" sz="1400" dirty="0" smtClean="0">
                <a:latin typeface="標楷體" pitchFamily="65" charset="-120"/>
                <a:ea typeface="標楷體" pitchFamily="65" charset="-120"/>
              </a:rPr>
              <a:t>都市設計審議</a:t>
            </a:r>
          </a:p>
          <a:p>
            <a:r>
              <a:rPr lang="zh-TW" altLang="en-US" sz="1400" dirty="0" smtClean="0">
                <a:latin typeface="標楷體" pitchFamily="65" charset="-120"/>
                <a:ea typeface="標楷體" pitchFamily="65" charset="-120"/>
              </a:rPr>
              <a:t>委員會審議流程</a:t>
            </a:r>
            <a:endParaRPr lang="zh-TW" altLang="en-US" sz="1400" dirty="0">
              <a:latin typeface="標楷體" pitchFamily="65" charset="-120"/>
              <a:ea typeface="標楷體" pitchFamily="65" charset="-120"/>
            </a:endParaRPr>
          </a:p>
        </p:txBody>
      </p:sp>
      <p:sp>
        <p:nvSpPr>
          <p:cNvPr id="13" name="文字方塊 12"/>
          <p:cNvSpPr txBox="1"/>
          <p:nvPr/>
        </p:nvSpPr>
        <p:spPr>
          <a:xfrm>
            <a:off x="3995936" y="1988840"/>
            <a:ext cx="2520280" cy="523220"/>
          </a:xfrm>
          <a:prstGeom prst="rect">
            <a:avLst/>
          </a:prstGeom>
          <a:noFill/>
          <a:ln w="6350">
            <a:solidFill>
              <a:schemeClr val="tx1"/>
            </a:solidFill>
          </a:ln>
        </p:spPr>
        <p:txBody>
          <a:bodyPr wrap="square" rtlCol="0">
            <a:spAutoFit/>
          </a:bodyPr>
          <a:lstStyle/>
          <a:p>
            <a:pPr algn="ctr"/>
            <a:r>
              <a:rPr lang="zh-TW" altLang="en-US" sz="1400" dirty="0" smtClean="0">
                <a:latin typeface="標楷體" pitchFamily="65" charset="-120"/>
                <a:ea typeface="標楷體" pitchFamily="65" charset="-120"/>
              </a:rPr>
              <a:t>申請人檢具必備圖說</a:t>
            </a:r>
          </a:p>
          <a:p>
            <a:pPr algn="ctr"/>
            <a:r>
              <a:rPr lang="zh-TW" altLang="en-US" sz="1400" dirty="0" smtClean="0">
                <a:latin typeface="標楷體" pitchFamily="65" charset="-120"/>
                <a:ea typeface="標楷體" pitchFamily="65" charset="-120"/>
              </a:rPr>
              <a:t>向縣府辦理掛號</a:t>
            </a:r>
            <a:endParaRPr lang="zh-TW" altLang="en-US" sz="1400" dirty="0">
              <a:latin typeface="標楷體" pitchFamily="65" charset="-120"/>
              <a:ea typeface="標楷體" pitchFamily="65" charset="-120"/>
            </a:endParaRPr>
          </a:p>
        </p:txBody>
      </p:sp>
      <p:sp>
        <p:nvSpPr>
          <p:cNvPr id="14" name="文字方塊 13"/>
          <p:cNvSpPr txBox="1"/>
          <p:nvPr/>
        </p:nvSpPr>
        <p:spPr>
          <a:xfrm>
            <a:off x="3995936" y="3140968"/>
            <a:ext cx="2520280" cy="738664"/>
          </a:xfrm>
          <a:prstGeom prst="rect">
            <a:avLst/>
          </a:prstGeom>
          <a:noFill/>
          <a:ln w="6350">
            <a:solidFill>
              <a:schemeClr val="tx1"/>
            </a:solidFill>
          </a:ln>
        </p:spPr>
        <p:txBody>
          <a:bodyPr wrap="square" rtlCol="0">
            <a:spAutoFit/>
          </a:bodyPr>
          <a:lstStyle/>
          <a:p>
            <a:pPr algn="ctr"/>
            <a:r>
              <a:rPr lang="zh-TW" altLang="en-US" sz="1400" dirty="0" smtClean="0">
                <a:latin typeface="標楷體" pitchFamily="65" charset="-120"/>
                <a:ea typeface="標楷體" pitchFamily="65" charset="-120"/>
              </a:rPr>
              <a:t>建設局依土地使用及都市設計</a:t>
            </a:r>
          </a:p>
          <a:p>
            <a:pPr algn="ctr"/>
            <a:r>
              <a:rPr lang="zh-TW" altLang="en-US" sz="1400" dirty="0" smtClean="0">
                <a:latin typeface="標楷體" pitchFamily="65" charset="-120"/>
                <a:ea typeface="標楷體" pitchFamily="65" charset="-120"/>
              </a:rPr>
              <a:t>準則等規定進行初審</a:t>
            </a:r>
          </a:p>
          <a:p>
            <a:pPr algn="ctr"/>
            <a:r>
              <a:rPr lang="zh-TW" altLang="en-US" sz="1400" dirty="0" smtClean="0">
                <a:latin typeface="標楷體" pitchFamily="65" charset="-120"/>
                <a:ea typeface="標楷體" pitchFamily="65" charset="-120"/>
              </a:rPr>
              <a:t>（提擬初核意見）</a:t>
            </a:r>
            <a:endParaRPr lang="zh-TW" altLang="en-US" sz="1400" dirty="0">
              <a:latin typeface="標楷體" pitchFamily="65" charset="-120"/>
              <a:ea typeface="標楷體" pitchFamily="65" charset="-120"/>
            </a:endParaRPr>
          </a:p>
        </p:txBody>
      </p:sp>
      <p:sp>
        <p:nvSpPr>
          <p:cNvPr id="15" name="文字方塊 14"/>
          <p:cNvSpPr txBox="1"/>
          <p:nvPr/>
        </p:nvSpPr>
        <p:spPr>
          <a:xfrm>
            <a:off x="3995936" y="4633391"/>
            <a:ext cx="2520280" cy="307777"/>
          </a:xfrm>
          <a:prstGeom prst="rect">
            <a:avLst/>
          </a:prstGeom>
          <a:noFill/>
          <a:ln w="6350">
            <a:solidFill>
              <a:schemeClr val="tx1"/>
            </a:solidFill>
          </a:ln>
        </p:spPr>
        <p:txBody>
          <a:bodyPr wrap="square" rtlCol="0">
            <a:spAutoFit/>
          </a:bodyPr>
          <a:lstStyle/>
          <a:p>
            <a:pPr algn="ctr"/>
            <a:r>
              <a:rPr lang="zh-TW" altLang="en-US" sz="1400" dirty="0" smtClean="0">
                <a:latin typeface="標楷體" pitchFamily="65" charset="-120"/>
                <a:ea typeface="標楷體" pitchFamily="65" charset="-120"/>
              </a:rPr>
              <a:t>都市設計審議委員會審查</a:t>
            </a:r>
            <a:endParaRPr lang="zh-TW" altLang="en-US" sz="1400" dirty="0">
              <a:latin typeface="標楷體" pitchFamily="65" charset="-120"/>
              <a:ea typeface="標楷體" pitchFamily="65" charset="-120"/>
            </a:endParaRPr>
          </a:p>
        </p:txBody>
      </p:sp>
      <p:sp>
        <p:nvSpPr>
          <p:cNvPr id="17" name="文字方塊 16"/>
          <p:cNvSpPr txBox="1"/>
          <p:nvPr/>
        </p:nvSpPr>
        <p:spPr>
          <a:xfrm>
            <a:off x="3995936" y="5713511"/>
            <a:ext cx="2520280" cy="307777"/>
          </a:xfrm>
          <a:prstGeom prst="rect">
            <a:avLst/>
          </a:prstGeom>
          <a:noFill/>
          <a:ln w="6350">
            <a:solidFill>
              <a:schemeClr val="tx1"/>
            </a:solidFill>
          </a:ln>
        </p:spPr>
        <p:txBody>
          <a:bodyPr wrap="square" rtlCol="0">
            <a:spAutoFit/>
          </a:bodyPr>
          <a:lstStyle/>
          <a:p>
            <a:pPr algn="ctr"/>
            <a:r>
              <a:rPr lang="zh-TW" altLang="en-US" sz="1400" dirty="0" smtClean="0">
                <a:latin typeface="標楷體" pitchFamily="65" charset="-120"/>
                <a:ea typeface="標楷體" pitchFamily="65" charset="-120"/>
              </a:rPr>
              <a:t>檢送</a:t>
            </a:r>
            <a:r>
              <a:rPr lang="en-US" altLang="zh-TW" sz="1400" dirty="0" smtClean="0">
                <a:latin typeface="標楷體" pitchFamily="65" charset="-120"/>
                <a:ea typeface="標楷體" pitchFamily="65" charset="-120"/>
              </a:rPr>
              <a:t>5 </a:t>
            </a:r>
            <a:r>
              <a:rPr lang="zh-TW" altLang="en-US" sz="1400" dirty="0" smtClean="0">
                <a:latin typeface="標楷體" pitchFamily="65" charset="-120"/>
                <a:ea typeface="標楷體" pitchFamily="65" charset="-120"/>
              </a:rPr>
              <a:t>份修正圖說備查</a:t>
            </a:r>
            <a:endParaRPr lang="zh-TW" altLang="en-US" sz="1400" dirty="0">
              <a:latin typeface="標楷體" pitchFamily="65" charset="-120"/>
              <a:ea typeface="標楷體" pitchFamily="65" charset="-120"/>
            </a:endParaRPr>
          </a:p>
        </p:txBody>
      </p:sp>
      <p:cxnSp>
        <p:nvCxnSpPr>
          <p:cNvPr id="19" name="直線接點 18"/>
          <p:cNvCxnSpPr>
            <a:stCxn id="15" idx="3"/>
          </p:cNvCxnSpPr>
          <p:nvPr/>
        </p:nvCxnSpPr>
        <p:spPr>
          <a:xfrm>
            <a:off x="6516216" y="4787280"/>
            <a:ext cx="1512168" cy="98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flipV="1">
            <a:off x="8028384" y="2132856"/>
            <a:ext cx="0" cy="2664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a:xfrm flipH="1">
            <a:off x="6588224" y="2132856"/>
            <a:ext cx="144016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接點 24"/>
          <p:cNvCxnSpPr>
            <a:stCxn id="14" idx="3"/>
          </p:cNvCxnSpPr>
          <p:nvPr/>
        </p:nvCxnSpPr>
        <p:spPr>
          <a:xfrm flipV="1">
            <a:off x="6516216" y="3501008"/>
            <a:ext cx="1008112" cy="92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flipV="1">
            <a:off x="7524328" y="2348880"/>
            <a:ext cx="0" cy="11521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flipH="1">
            <a:off x="6588224" y="2348880"/>
            <a:ext cx="93610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向下箭號 30"/>
          <p:cNvSpPr/>
          <p:nvPr/>
        </p:nvSpPr>
        <p:spPr>
          <a:xfrm>
            <a:off x="5148064" y="2492896"/>
            <a:ext cx="21602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向下箭號 31"/>
          <p:cNvSpPr/>
          <p:nvPr/>
        </p:nvSpPr>
        <p:spPr>
          <a:xfrm>
            <a:off x="5148064" y="3861048"/>
            <a:ext cx="21602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向下箭號 32"/>
          <p:cNvSpPr/>
          <p:nvPr/>
        </p:nvSpPr>
        <p:spPr>
          <a:xfrm>
            <a:off x="5148064" y="4941168"/>
            <a:ext cx="216024"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文字方塊 33"/>
          <p:cNvSpPr txBox="1"/>
          <p:nvPr/>
        </p:nvSpPr>
        <p:spPr>
          <a:xfrm>
            <a:off x="7124218" y="2492896"/>
            <a:ext cx="400110" cy="936104"/>
          </a:xfrm>
          <a:prstGeom prst="rect">
            <a:avLst/>
          </a:prstGeom>
          <a:noFill/>
        </p:spPr>
        <p:txBody>
          <a:bodyPr vert="eaVert" wrap="square" rtlCol="0">
            <a:spAutoFit/>
          </a:bodyPr>
          <a:lstStyle/>
          <a:p>
            <a:r>
              <a:rPr lang="zh-TW" altLang="en-US" sz="1400" dirty="0" smtClean="0">
                <a:latin typeface="標楷體" pitchFamily="65" charset="-120"/>
                <a:ea typeface="標楷體" pitchFamily="65" charset="-120"/>
              </a:rPr>
              <a:t>退回修正</a:t>
            </a:r>
            <a:endParaRPr lang="zh-TW" altLang="en-US" sz="1400" dirty="0">
              <a:latin typeface="標楷體" pitchFamily="65" charset="-120"/>
              <a:ea typeface="標楷體" pitchFamily="65" charset="-120"/>
            </a:endParaRPr>
          </a:p>
        </p:txBody>
      </p:sp>
      <p:sp>
        <p:nvSpPr>
          <p:cNvPr id="35" name="文字方塊 34"/>
          <p:cNvSpPr txBox="1"/>
          <p:nvPr/>
        </p:nvSpPr>
        <p:spPr>
          <a:xfrm>
            <a:off x="6588224" y="3501008"/>
            <a:ext cx="1368152" cy="523220"/>
          </a:xfrm>
          <a:prstGeom prst="rect">
            <a:avLst/>
          </a:prstGeom>
          <a:noFill/>
        </p:spPr>
        <p:txBody>
          <a:bodyPr wrap="square" rtlCol="0">
            <a:spAutoFit/>
          </a:bodyPr>
          <a:lstStyle/>
          <a:p>
            <a:r>
              <a:rPr lang="zh-TW" altLang="en-US" sz="1400" dirty="0" smtClean="0">
                <a:latin typeface="標楷體" pitchFamily="65" charset="-120"/>
                <a:ea typeface="標楷體" pitchFamily="65" charset="-120"/>
              </a:rPr>
              <a:t>資料不齊或</a:t>
            </a:r>
          </a:p>
          <a:p>
            <a:r>
              <a:rPr lang="zh-TW" altLang="en-US" sz="1400" dirty="0" smtClean="0">
                <a:latin typeface="標楷體" pitchFamily="65" charset="-120"/>
                <a:ea typeface="標楷體" pitchFamily="65" charset="-120"/>
              </a:rPr>
              <a:t>不符規定事項</a:t>
            </a:r>
            <a:endParaRPr lang="zh-TW" altLang="en-US" sz="1400" dirty="0">
              <a:latin typeface="標楷體" pitchFamily="65" charset="-120"/>
              <a:ea typeface="標楷體" pitchFamily="65" charset="-120"/>
            </a:endParaRPr>
          </a:p>
        </p:txBody>
      </p:sp>
      <p:sp>
        <p:nvSpPr>
          <p:cNvPr id="36" name="文字方塊 35"/>
          <p:cNvSpPr txBox="1"/>
          <p:nvPr/>
        </p:nvSpPr>
        <p:spPr>
          <a:xfrm>
            <a:off x="7956376" y="2708920"/>
            <a:ext cx="400110" cy="1584176"/>
          </a:xfrm>
          <a:prstGeom prst="rect">
            <a:avLst/>
          </a:prstGeom>
          <a:noFill/>
        </p:spPr>
        <p:txBody>
          <a:bodyPr vert="eaVert" wrap="square" rtlCol="0">
            <a:spAutoFit/>
          </a:bodyPr>
          <a:lstStyle/>
          <a:p>
            <a:r>
              <a:rPr lang="zh-TW" altLang="en-US" sz="1400" dirty="0" smtClean="0">
                <a:latin typeface="標楷體" pitchFamily="65" charset="-120"/>
                <a:ea typeface="標楷體" pitchFamily="65" charset="-120"/>
              </a:rPr>
              <a:t>未通過、退回修正</a:t>
            </a:r>
            <a:endParaRPr lang="zh-TW" altLang="en-US" sz="1400" dirty="0">
              <a:latin typeface="標楷體" pitchFamily="65" charset="-120"/>
              <a:ea typeface="標楷體" pitchFamily="65" charset="-120"/>
            </a:endParaRPr>
          </a:p>
        </p:txBody>
      </p:sp>
      <p:sp>
        <p:nvSpPr>
          <p:cNvPr id="37" name="文字方塊 36"/>
          <p:cNvSpPr txBox="1"/>
          <p:nvPr/>
        </p:nvSpPr>
        <p:spPr>
          <a:xfrm>
            <a:off x="4747954" y="5085184"/>
            <a:ext cx="400110" cy="504056"/>
          </a:xfrm>
          <a:prstGeom prst="rect">
            <a:avLst/>
          </a:prstGeom>
          <a:noFill/>
        </p:spPr>
        <p:txBody>
          <a:bodyPr vert="eaVert" wrap="square" rtlCol="0">
            <a:spAutoFit/>
          </a:bodyPr>
          <a:lstStyle/>
          <a:p>
            <a:r>
              <a:rPr lang="zh-TW" altLang="en-US" sz="1400" dirty="0" smtClean="0">
                <a:latin typeface="標楷體" pitchFamily="65" charset="-120"/>
                <a:ea typeface="標楷體" pitchFamily="65" charset="-120"/>
              </a:rPr>
              <a:t>通過</a:t>
            </a:r>
            <a:endParaRPr lang="zh-TW" altLang="en-US" sz="1400" dirty="0">
              <a:latin typeface="標楷體" pitchFamily="65" charset="-120"/>
              <a:ea typeface="標楷體" pitchFamily="65" charset="-120"/>
            </a:endParaRPr>
          </a:p>
        </p:txBody>
      </p:sp>
      <p:sp>
        <p:nvSpPr>
          <p:cNvPr id="38" name="文字方塊 37"/>
          <p:cNvSpPr txBox="1"/>
          <p:nvPr/>
        </p:nvSpPr>
        <p:spPr>
          <a:xfrm>
            <a:off x="1835696" y="1988840"/>
            <a:ext cx="1008112" cy="523220"/>
          </a:xfrm>
          <a:prstGeom prst="rect">
            <a:avLst/>
          </a:prstGeom>
          <a:noFill/>
          <a:ln w="12700">
            <a:solidFill>
              <a:schemeClr val="tx1"/>
            </a:solidFill>
          </a:ln>
        </p:spPr>
        <p:txBody>
          <a:bodyPr wrap="square" rtlCol="0">
            <a:spAutoFit/>
          </a:bodyPr>
          <a:lstStyle/>
          <a:p>
            <a:r>
              <a:rPr lang="zh-TW" altLang="en-US" sz="1400" dirty="0" smtClean="0">
                <a:latin typeface="標楷體" pitchFamily="65" charset="-120"/>
                <a:ea typeface="標楷體" pitchFamily="65" charset="-120"/>
              </a:rPr>
              <a:t>正本</a:t>
            </a:r>
            <a:r>
              <a:rPr lang="en-US" altLang="zh-TW" sz="1400" dirty="0" smtClean="0">
                <a:latin typeface="標楷體" pitchFamily="65" charset="-120"/>
                <a:ea typeface="標楷體" pitchFamily="65" charset="-120"/>
              </a:rPr>
              <a:t>2 </a:t>
            </a:r>
            <a:r>
              <a:rPr lang="zh-TW" altLang="en-US" sz="1400" dirty="0" smtClean="0">
                <a:latin typeface="標楷體" pitchFamily="65" charset="-120"/>
                <a:ea typeface="標楷體" pitchFamily="65" charset="-120"/>
              </a:rPr>
              <a:t>份、</a:t>
            </a:r>
          </a:p>
          <a:p>
            <a:r>
              <a:rPr lang="zh-TW" altLang="en-US" sz="1400" dirty="0" smtClean="0">
                <a:latin typeface="標楷體" pitchFamily="65" charset="-120"/>
                <a:ea typeface="標楷體" pitchFamily="65" charset="-120"/>
              </a:rPr>
              <a:t>影本</a:t>
            </a:r>
            <a:r>
              <a:rPr lang="en-US" altLang="zh-TW" sz="1400" dirty="0" smtClean="0">
                <a:latin typeface="標楷體" pitchFamily="65" charset="-120"/>
                <a:ea typeface="標楷體" pitchFamily="65" charset="-120"/>
              </a:rPr>
              <a:t>12 </a:t>
            </a:r>
            <a:r>
              <a:rPr lang="zh-TW" altLang="en-US" sz="1400" dirty="0" smtClean="0">
                <a:latin typeface="標楷體" pitchFamily="65" charset="-120"/>
                <a:ea typeface="標楷體" pitchFamily="65" charset="-120"/>
              </a:rPr>
              <a:t>份</a:t>
            </a:r>
            <a:endParaRPr lang="zh-TW" altLang="en-US" sz="1400" dirty="0">
              <a:latin typeface="標楷體" pitchFamily="65" charset="-120"/>
              <a:ea typeface="標楷體" pitchFamily="65" charset="-120"/>
            </a:endParaRPr>
          </a:p>
        </p:txBody>
      </p:sp>
      <p:sp>
        <p:nvSpPr>
          <p:cNvPr id="39" name="文字方塊 38"/>
          <p:cNvSpPr txBox="1"/>
          <p:nvPr/>
        </p:nvSpPr>
        <p:spPr>
          <a:xfrm>
            <a:off x="1475656" y="3122384"/>
            <a:ext cx="1800200" cy="738664"/>
          </a:xfrm>
          <a:prstGeom prst="rect">
            <a:avLst/>
          </a:prstGeom>
          <a:noFill/>
          <a:ln w="12700">
            <a:solidFill>
              <a:schemeClr val="tx1"/>
            </a:solidFill>
          </a:ln>
        </p:spPr>
        <p:txBody>
          <a:bodyPr wrap="square" rtlCol="0">
            <a:spAutoFit/>
          </a:bodyPr>
          <a:lstStyle/>
          <a:p>
            <a:r>
              <a:rPr lang="zh-TW" altLang="en-US" sz="1400" dirty="0" smtClean="0">
                <a:latin typeface="標楷體" pitchFamily="65" charset="-120"/>
                <a:ea typeface="標楷體" pitchFamily="65" charset="-120"/>
              </a:rPr>
              <a:t>收件起</a:t>
            </a:r>
            <a:r>
              <a:rPr lang="en-US" altLang="zh-TW" sz="1400" dirty="0" smtClean="0">
                <a:latin typeface="標楷體" pitchFamily="65" charset="-120"/>
                <a:ea typeface="標楷體" pitchFamily="65" charset="-120"/>
              </a:rPr>
              <a:t>10 </a:t>
            </a:r>
            <a:r>
              <a:rPr lang="zh-TW" altLang="en-US" sz="1400" dirty="0" smtClean="0">
                <a:latin typeface="標楷體" pitchFamily="65" charset="-120"/>
                <a:ea typeface="標楷體" pitchFamily="65" charset="-120"/>
              </a:rPr>
              <a:t>日內完成</a:t>
            </a:r>
          </a:p>
          <a:p>
            <a:r>
              <a:rPr lang="zh-TW" altLang="en-US" sz="1400" dirty="0" smtClean="0">
                <a:latin typeface="標楷體" pitchFamily="65" charset="-120"/>
                <a:ea typeface="標楷體" pitchFamily="65" charset="-120"/>
              </a:rPr>
              <a:t>初審：如有不符</a:t>
            </a:r>
            <a:r>
              <a:rPr lang="en-US" altLang="zh-TW" sz="1400" dirty="0" smtClean="0">
                <a:latin typeface="標楷體" pitchFamily="65" charset="-120"/>
                <a:ea typeface="標楷體" pitchFamily="65" charset="-120"/>
              </a:rPr>
              <a:t>5 </a:t>
            </a:r>
            <a:r>
              <a:rPr lang="zh-TW" altLang="en-US" sz="1400" dirty="0" smtClean="0">
                <a:latin typeface="標楷體" pitchFamily="65" charset="-120"/>
                <a:ea typeface="標楷體" pitchFamily="65" charset="-120"/>
              </a:rPr>
              <a:t>日</a:t>
            </a:r>
          </a:p>
          <a:p>
            <a:r>
              <a:rPr lang="zh-TW" altLang="en-US" sz="1400" dirty="0" smtClean="0">
                <a:latin typeface="標楷體" pitchFamily="65" charset="-120"/>
                <a:ea typeface="標楷體" pitchFamily="65" charset="-120"/>
              </a:rPr>
              <a:t>內退請補正</a:t>
            </a:r>
            <a:endParaRPr lang="zh-TW" altLang="en-US" sz="1400" dirty="0">
              <a:latin typeface="標楷體" pitchFamily="65" charset="-120"/>
              <a:ea typeface="標楷體" pitchFamily="65" charset="-120"/>
            </a:endParaRPr>
          </a:p>
        </p:txBody>
      </p:sp>
      <p:sp>
        <p:nvSpPr>
          <p:cNvPr id="40" name="文字方塊 39"/>
          <p:cNvSpPr txBox="1"/>
          <p:nvPr/>
        </p:nvSpPr>
        <p:spPr>
          <a:xfrm>
            <a:off x="1475656" y="4418528"/>
            <a:ext cx="1800200" cy="738664"/>
          </a:xfrm>
          <a:prstGeom prst="rect">
            <a:avLst/>
          </a:prstGeom>
          <a:noFill/>
          <a:ln w="12700">
            <a:solidFill>
              <a:schemeClr val="tx1"/>
            </a:solidFill>
          </a:ln>
        </p:spPr>
        <p:txBody>
          <a:bodyPr wrap="square" rtlCol="0">
            <a:spAutoFit/>
          </a:bodyPr>
          <a:lstStyle/>
          <a:p>
            <a:r>
              <a:rPr lang="zh-TW" altLang="en-US" sz="1400" dirty="0" smtClean="0">
                <a:latin typeface="標楷體" pitchFamily="65" charset="-120"/>
                <a:ea typeface="標楷體" pitchFamily="65" charset="-120"/>
              </a:rPr>
              <a:t>建築師事務所應派員</a:t>
            </a:r>
          </a:p>
          <a:p>
            <a:r>
              <a:rPr lang="zh-TW" altLang="en-US" sz="1400" dirty="0" smtClean="0">
                <a:latin typeface="標楷體" pitchFamily="65" charset="-120"/>
                <a:ea typeface="標楷體" pitchFamily="65" charset="-120"/>
              </a:rPr>
              <a:t>出席，起造人得併同</a:t>
            </a:r>
          </a:p>
          <a:p>
            <a:r>
              <a:rPr lang="zh-TW" altLang="en-US" sz="1400" dirty="0" smtClean="0">
                <a:latin typeface="標楷體" pitchFamily="65" charset="-120"/>
                <a:ea typeface="標楷體" pitchFamily="65" charset="-120"/>
              </a:rPr>
              <a:t>出席</a:t>
            </a:r>
            <a:endParaRPr lang="zh-TW" altLang="en-US" sz="1400" dirty="0">
              <a:latin typeface="標楷體" pitchFamily="65" charset="-120"/>
              <a:ea typeface="標楷體" pitchFamily="65" charset="-120"/>
            </a:endParaRPr>
          </a:p>
        </p:txBody>
      </p:sp>
      <p:sp>
        <p:nvSpPr>
          <p:cNvPr id="41" name="文字方塊 40"/>
          <p:cNvSpPr txBox="1"/>
          <p:nvPr/>
        </p:nvSpPr>
        <p:spPr>
          <a:xfrm>
            <a:off x="1475656" y="5517232"/>
            <a:ext cx="1800200" cy="738664"/>
          </a:xfrm>
          <a:prstGeom prst="rect">
            <a:avLst/>
          </a:prstGeom>
          <a:noFill/>
          <a:ln w="12700">
            <a:solidFill>
              <a:schemeClr val="tx1"/>
            </a:solidFill>
          </a:ln>
        </p:spPr>
        <p:txBody>
          <a:bodyPr wrap="square" rtlCol="0">
            <a:spAutoFit/>
          </a:bodyPr>
          <a:lstStyle/>
          <a:p>
            <a:r>
              <a:rPr lang="zh-TW" altLang="en-US" sz="1400" dirty="0" smtClean="0">
                <a:latin typeface="標楷體" pitchFamily="65" charset="-120"/>
                <a:ea typeface="標楷體" pitchFamily="65" charset="-120"/>
              </a:rPr>
              <a:t>取得同意開發許可證</a:t>
            </a:r>
          </a:p>
          <a:p>
            <a:r>
              <a:rPr lang="zh-TW" altLang="en-US" sz="1400" dirty="0" smtClean="0">
                <a:latin typeface="標楷體" pitchFamily="65" charset="-120"/>
                <a:ea typeface="標楷體" pitchFamily="65" charset="-120"/>
              </a:rPr>
              <a:t>明文件後，辦理建築</a:t>
            </a:r>
          </a:p>
          <a:p>
            <a:r>
              <a:rPr lang="zh-TW" altLang="en-US" sz="1400" dirty="0" smtClean="0">
                <a:latin typeface="標楷體" pitchFamily="65" charset="-120"/>
                <a:ea typeface="標楷體" pitchFamily="65" charset="-120"/>
              </a:rPr>
              <a:t>執照送審</a:t>
            </a:r>
            <a:endParaRPr lang="zh-TW" altLang="en-US" sz="1400" dirty="0">
              <a:latin typeface="標楷體" pitchFamily="65" charset="-120"/>
              <a:ea typeface="標楷體" pitchFamily="65" charset="-120"/>
            </a:endParaRPr>
          </a:p>
        </p:txBody>
      </p:sp>
      <p:cxnSp>
        <p:nvCxnSpPr>
          <p:cNvPr id="43" name="直線接點 42"/>
          <p:cNvCxnSpPr>
            <a:stCxn id="38" idx="3"/>
            <a:endCxn id="13" idx="1"/>
          </p:cNvCxnSpPr>
          <p:nvPr/>
        </p:nvCxnSpPr>
        <p:spPr>
          <a:xfrm>
            <a:off x="2843808" y="2250450"/>
            <a:ext cx="11521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a:stCxn id="39" idx="3"/>
          </p:cNvCxnSpPr>
          <p:nvPr/>
        </p:nvCxnSpPr>
        <p:spPr>
          <a:xfrm>
            <a:off x="3275856" y="3491716"/>
            <a:ext cx="720080" cy="92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a:stCxn id="40" idx="3"/>
          </p:cNvCxnSpPr>
          <p:nvPr/>
        </p:nvCxnSpPr>
        <p:spPr>
          <a:xfrm>
            <a:off x="3275856" y="4787860"/>
            <a:ext cx="720080" cy="92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a:stCxn id="41" idx="3"/>
            <a:endCxn id="17" idx="1"/>
          </p:cNvCxnSpPr>
          <p:nvPr/>
        </p:nvCxnSpPr>
        <p:spPr>
          <a:xfrm flipV="1">
            <a:off x="3275856" y="5867400"/>
            <a:ext cx="720080" cy="191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金門縣都計建管法規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2700" dirty="0" smtClean="0">
                <a:solidFill>
                  <a:schemeClr val="bg1"/>
                </a:solidFill>
                <a:latin typeface="標楷體" pitchFamily="65" charset="-120"/>
                <a:ea typeface="標楷體" pitchFamily="65" charset="-120"/>
              </a:rPr>
              <a:t>變更金門特定區</a:t>
            </a:r>
            <a:r>
              <a:rPr lang="en-US" altLang="zh-TW" sz="2700" dirty="0" smtClean="0">
                <a:solidFill>
                  <a:schemeClr val="bg1"/>
                </a:solidFill>
                <a:latin typeface="標楷體" pitchFamily="65" charset="-120"/>
                <a:ea typeface="標楷體" pitchFamily="65" charset="-120"/>
              </a:rPr>
              <a:t>(</a:t>
            </a:r>
            <a:r>
              <a:rPr lang="zh-TW" altLang="en-US" sz="2700" dirty="0" smtClean="0">
                <a:solidFill>
                  <a:schemeClr val="bg1"/>
                </a:solidFill>
                <a:latin typeface="標楷體" pitchFamily="65" charset="-120"/>
                <a:ea typeface="標楷體" pitchFamily="65" charset="-120"/>
              </a:rPr>
              <a:t>金城地區</a:t>
            </a:r>
            <a:r>
              <a:rPr lang="en-US" altLang="zh-TW" sz="2700" dirty="0" smtClean="0">
                <a:solidFill>
                  <a:schemeClr val="bg1"/>
                </a:solidFill>
                <a:latin typeface="標楷體" pitchFamily="65" charset="-120"/>
                <a:ea typeface="標楷體" pitchFamily="65" charset="-120"/>
              </a:rPr>
              <a:t>)</a:t>
            </a:r>
            <a:r>
              <a:rPr lang="zh-TW" altLang="en-US" sz="2700" dirty="0" smtClean="0">
                <a:solidFill>
                  <a:schemeClr val="bg1"/>
                </a:solidFill>
                <a:latin typeface="標楷體" pitchFamily="65" charset="-120"/>
                <a:ea typeface="標楷體" pitchFamily="65" charset="-120"/>
              </a:rPr>
              <a:t>細部計畫</a:t>
            </a:r>
            <a:endParaRPr lang="zh-TW" altLang="en-US" sz="2700" dirty="0">
              <a:solidFill>
                <a:schemeClr val="bg1"/>
              </a:solidFill>
              <a:effectLst/>
              <a:latin typeface="標楷體" pitchFamily="65" charset="-120"/>
              <a:ea typeface="標楷體" pitchFamily="65" charset="-120"/>
            </a:endParaRPr>
          </a:p>
        </p:txBody>
      </p:sp>
      <p:sp>
        <p:nvSpPr>
          <p:cNvPr id="3" name="內容版面配置區 2"/>
          <p:cNvSpPr>
            <a:spLocks noGrp="1"/>
          </p:cNvSpPr>
          <p:nvPr>
            <p:ph idx="1"/>
          </p:nvPr>
        </p:nvSpPr>
        <p:spPr/>
        <p:txBody>
          <a:bodyPr>
            <a:noAutofit/>
          </a:bodyPr>
          <a:lstStyle/>
          <a:p>
            <a:r>
              <a:rPr lang="zh-TW" altLang="en-US" sz="1800" dirty="0" smtClean="0">
                <a:latin typeface="標楷體" pitchFamily="65" charset="-120"/>
                <a:ea typeface="標楷體" pitchFamily="65" charset="-120"/>
              </a:rPr>
              <a:t>第二種住宅區：</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獨戶、雙併或連棟住宅：建蔽率</a:t>
            </a:r>
            <a:r>
              <a:rPr lang="en-US" altLang="zh-TW" sz="1800" dirty="0" smtClean="0">
                <a:latin typeface="標楷體" pitchFamily="65" charset="-120"/>
                <a:ea typeface="標楷體" pitchFamily="65" charset="-120"/>
              </a:rPr>
              <a:t>70%</a:t>
            </a:r>
            <a:r>
              <a:rPr lang="zh-TW" altLang="en-US" sz="1800" dirty="0" smtClean="0">
                <a:latin typeface="標楷體" pitchFamily="65" charset="-120"/>
                <a:ea typeface="標楷體" pitchFamily="65" charset="-120"/>
              </a:rPr>
              <a:t>，容積率</a:t>
            </a:r>
            <a:r>
              <a:rPr lang="en-US" altLang="zh-TW" sz="1800" dirty="0" smtClean="0">
                <a:latin typeface="標楷體" pitchFamily="65" charset="-120"/>
                <a:ea typeface="標楷體" pitchFamily="65" charset="-120"/>
              </a:rPr>
              <a:t>180%</a:t>
            </a:r>
          </a:p>
          <a:p>
            <a:pPr>
              <a:buNone/>
            </a:pPr>
            <a:r>
              <a:rPr lang="zh-TW" altLang="en-US" sz="1800" dirty="0" smtClean="0">
                <a:latin typeface="標楷體" pitchFamily="65" charset="-120"/>
                <a:ea typeface="標楷體" pitchFamily="65" charset="-120"/>
              </a:rPr>
              <a:t>   集合住宅：建蔽率</a:t>
            </a:r>
            <a:r>
              <a:rPr lang="en-US" altLang="zh-TW" sz="1800" dirty="0" smtClean="0">
                <a:latin typeface="標楷體" pitchFamily="65" charset="-120"/>
                <a:ea typeface="標楷體" pitchFamily="65" charset="-120"/>
              </a:rPr>
              <a:t>50%</a:t>
            </a:r>
            <a:r>
              <a:rPr lang="zh-TW" altLang="en-US" sz="1800" dirty="0" smtClean="0">
                <a:latin typeface="標楷體" pitchFamily="65" charset="-120"/>
                <a:ea typeface="標楷體" pitchFamily="65" charset="-120"/>
              </a:rPr>
              <a:t>，容積率</a:t>
            </a:r>
            <a:r>
              <a:rPr lang="en-US" altLang="zh-TW" sz="1800" dirty="0" smtClean="0">
                <a:latin typeface="標楷體" pitchFamily="65" charset="-120"/>
                <a:ea typeface="標楷體" pitchFamily="65" charset="-120"/>
              </a:rPr>
              <a:t>180%</a:t>
            </a:r>
            <a:r>
              <a:rPr lang="zh-TW" altLang="en-US" sz="1800" dirty="0" smtClean="0">
                <a:latin typeface="標楷體" pitchFamily="65" charset="-120"/>
                <a:ea typeface="標楷體" pitchFamily="65" charset="-120"/>
              </a:rPr>
              <a:t> </a:t>
            </a:r>
            <a:endParaRPr lang="en-US" altLang="zh-TW" sz="1800" dirty="0" smtClean="0">
              <a:latin typeface="標楷體" pitchFamily="65" charset="-120"/>
              <a:ea typeface="標楷體" pitchFamily="65" charset="-120"/>
            </a:endParaRPr>
          </a:p>
          <a:p>
            <a:r>
              <a:rPr lang="zh-TW" altLang="en-US" sz="1800" dirty="0" smtClean="0">
                <a:latin typeface="標楷體" pitchFamily="65" charset="-120"/>
                <a:ea typeface="標楷體" pitchFamily="65" charset="-120"/>
              </a:rPr>
              <a:t>第三種住宅區：</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獨戶、雙併或連棟住宅：建蔽率</a:t>
            </a:r>
            <a:r>
              <a:rPr lang="en-US" altLang="zh-TW" sz="1800" dirty="0" smtClean="0">
                <a:latin typeface="標楷體" pitchFamily="65" charset="-120"/>
                <a:ea typeface="標楷體" pitchFamily="65" charset="-120"/>
              </a:rPr>
              <a:t>60%</a:t>
            </a:r>
            <a:r>
              <a:rPr lang="zh-TW" altLang="en-US" sz="1800" dirty="0" smtClean="0">
                <a:latin typeface="標楷體" pitchFamily="65" charset="-120"/>
                <a:ea typeface="標楷體" pitchFamily="65" charset="-120"/>
              </a:rPr>
              <a:t>，容積率</a:t>
            </a:r>
            <a:r>
              <a:rPr lang="en-US" altLang="zh-TW" sz="1800" dirty="0" smtClean="0">
                <a:latin typeface="標楷體" pitchFamily="65" charset="-120"/>
                <a:ea typeface="標楷體" pitchFamily="65" charset="-120"/>
              </a:rPr>
              <a:t>240%</a:t>
            </a:r>
          </a:p>
          <a:p>
            <a:pPr>
              <a:buNone/>
            </a:pPr>
            <a:r>
              <a:rPr lang="zh-TW" altLang="en-US" sz="1800" dirty="0" smtClean="0">
                <a:latin typeface="標楷體" pitchFamily="65" charset="-120"/>
                <a:ea typeface="標楷體" pitchFamily="65" charset="-120"/>
              </a:rPr>
              <a:t>   集合住宅：建蔽率</a:t>
            </a:r>
            <a:r>
              <a:rPr lang="en-US" altLang="zh-TW" sz="1800" dirty="0" smtClean="0">
                <a:latin typeface="標楷體" pitchFamily="65" charset="-120"/>
                <a:ea typeface="標楷體" pitchFamily="65" charset="-120"/>
              </a:rPr>
              <a:t>50%</a:t>
            </a:r>
            <a:r>
              <a:rPr lang="zh-TW" altLang="en-US" sz="1800" dirty="0" smtClean="0">
                <a:latin typeface="標楷體" pitchFamily="65" charset="-120"/>
                <a:ea typeface="標楷體" pitchFamily="65" charset="-120"/>
              </a:rPr>
              <a:t>，容積率</a:t>
            </a:r>
            <a:r>
              <a:rPr lang="en-US" altLang="zh-TW" sz="1800" dirty="0" smtClean="0">
                <a:latin typeface="標楷體" pitchFamily="65" charset="-120"/>
                <a:ea typeface="標楷體" pitchFamily="65" charset="-120"/>
              </a:rPr>
              <a:t>240%</a:t>
            </a:r>
            <a:r>
              <a:rPr lang="zh-TW" altLang="en-US" sz="1800" dirty="0" smtClean="0">
                <a:latin typeface="標楷體" pitchFamily="65" charset="-120"/>
                <a:ea typeface="標楷體" pitchFamily="65" charset="-120"/>
              </a:rPr>
              <a:t> </a:t>
            </a:r>
          </a:p>
          <a:p>
            <a:r>
              <a:rPr lang="zh-TW" altLang="en-US" sz="1800" dirty="0" smtClean="0">
                <a:latin typeface="標楷體" pitchFamily="65" charset="-120"/>
                <a:ea typeface="標楷體" pitchFamily="65" charset="-120"/>
              </a:rPr>
              <a:t>第六種住宅區</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住</a:t>
            </a:r>
            <a:r>
              <a:rPr lang="en-US" altLang="zh-TW" sz="1800" dirty="0" smtClean="0">
                <a:latin typeface="標楷體" pitchFamily="65" charset="-120"/>
                <a:ea typeface="標楷體" pitchFamily="65" charset="-120"/>
              </a:rPr>
              <a:t>6)</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a:t>
            </a:r>
            <a:r>
              <a:rPr lang="zh-TW" altLang="en-US" sz="1800" b="1" dirty="0" smtClean="0">
                <a:latin typeface="標楷體" pitchFamily="65" charset="-120"/>
                <a:ea typeface="標楷體" pitchFamily="65" charset="-120"/>
              </a:rPr>
              <a:t>鳳翔新村部分</a:t>
            </a:r>
            <a:r>
              <a:rPr lang="zh-TW" altLang="en-US" sz="1800" dirty="0" smtClean="0">
                <a:latin typeface="標楷體" pitchFamily="65" charset="-120"/>
                <a:ea typeface="標楷體" pitchFamily="65" charset="-120"/>
              </a:rPr>
              <a:t>，建物樓高以四層樓為限，第四層樓地板面積為建築面積</a:t>
            </a:r>
            <a:r>
              <a:rPr lang="en-US" altLang="zh-TW" sz="1800" dirty="0" smtClean="0">
                <a:latin typeface="標楷體" pitchFamily="65" charset="-120"/>
                <a:ea typeface="標楷體" pitchFamily="65" charset="-120"/>
              </a:rPr>
              <a:t>60%</a:t>
            </a:r>
            <a:r>
              <a:rPr lang="zh-TW" altLang="en-US" sz="1800" dirty="0" smtClean="0">
                <a:latin typeface="標楷體" pitchFamily="65" charset="-120"/>
                <a:ea typeface="標楷體" pitchFamily="65" charset="-120"/>
              </a:rPr>
              <a:t>，指定以計畫道路境界線退縮</a:t>
            </a:r>
            <a:r>
              <a:rPr lang="en-US" altLang="zh-TW" sz="1800" dirty="0" smtClean="0">
                <a:latin typeface="標楷體" pitchFamily="65" charset="-120"/>
                <a:ea typeface="標楷體" pitchFamily="65" charset="-120"/>
              </a:rPr>
              <a:t>3</a:t>
            </a:r>
            <a:r>
              <a:rPr lang="zh-TW" altLang="en-US" sz="1800" dirty="0" smtClean="0">
                <a:latin typeface="標楷體" pitchFamily="65" charset="-120"/>
                <a:ea typeface="標楷體" pitchFamily="65" charset="-120"/>
              </a:rPr>
              <a:t>公尺為牆面線，前院深度為</a:t>
            </a:r>
            <a:r>
              <a:rPr lang="en-US" altLang="zh-TW" sz="1800" dirty="0" smtClean="0">
                <a:latin typeface="標楷體" pitchFamily="65" charset="-120"/>
                <a:ea typeface="標楷體" pitchFamily="65" charset="-120"/>
              </a:rPr>
              <a:t>2</a:t>
            </a:r>
            <a:r>
              <a:rPr lang="zh-TW" altLang="en-US" sz="1800" dirty="0" smtClean="0">
                <a:latin typeface="標楷體" pitchFamily="65" charset="-120"/>
                <a:ea typeface="標楷體" pitchFamily="65" charset="-120"/>
              </a:rPr>
              <a:t>公尺。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a:t>
            </a:r>
            <a:r>
              <a:rPr lang="zh-TW" altLang="en-US" sz="1800" b="1" dirty="0" smtClean="0">
                <a:latin typeface="標楷體" pitchFamily="65" charset="-120"/>
                <a:ea typeface="標楷體" pitchFamily="65" charset="-120"/>
              </a:rPr>
              <a:t>安和新莊部分</a:t>
            </a:r>
            <a:r>
              <a:rPr lang="zh-TW" altLang="en-US" sz="1800" dirty="0" smtClean="0">
                <a:latin typeface="標楷體" pitchFamily="65" charset="-120"/>
                <a:ea typeface="標楷體" pitchFamily="65" charset="-120"/>
              </a:rPr>
              <a:t>，建物樓高以三層樓為限，第三層樓地板面積為建築面積</a:t>
            </a:r>
            <a:r>
              <a:rPr lang="en-US" altLang="zh-TW" sz="1800" dirty="0" smtClean="0">
                <a:latin typeface="標楷體" pitchFamily="65" charset="-120"/>
                <a:ea typeface="標楷體" pitchFamily="65" charset="-120"/>
              </a:rPr>
              <a:t>60%</a:t>
            </a:r>
            <a:r>
              <a:rPr lang="zh-TW" altLang="en-US" sz="1800" dirty="0" smtClean="0">
                <a:latin typeface="標楷體" pitchFamily="65" charset="-120"/>
                <a:ea typeface="標楷體" pitchFamily="65" charset="-120"/>
              </a:rPr>
              <a:t>，指定以計畫道路境界線為牆面線。</a:t>
            </a:r>
            <a:endParaRPr lang="en-US" altLang="zh-TW" sz="1800" dirty="0" smtClean="0">
              <a:latin typeface="標楷體" pitchFamily="65" charset="-120"/>
              <a:ea typeface="標楷體" pitchFamily="65" charset="-120"/>
            </a:endParaRPr>
          </a:p>
          <a:p>
            <a:pPr>
              <a:buNone/>
            </a:pPr>
            <a:r>
              <a:rPr lang="zh-TW" altLang="en-US" sz="1800" b="1" dirty="0" smtClean="0">
                <a:latin typeface="標楷體" pitchFamily="65" charset="-120"/>
                <a:ea typeface="標楷體" pitchFamily="65" charset="-120"/>
              </a:rPr>
              <a:t>   金城新莊及富康一村</a:t>
            </a:r>
            <a:r>
              <a:rPr lang="zh-TW" altLang="en-US" sz="1800" dirty="0" smtClean="0">
                <a:latin typeface="標楷體" pitchFamily="65" charset="-120"/>
                <a:ea typeface="標楷體" pitchFamily="65" charset="-120"/>
              </a:rPr>
              <a:t>部分，建物樓高以四層樓為限，第四層樓地板面積為建築面積</a:t>
            </a:r>
            <a:r>
              <a:rPr lang="en-US" altLang="zh-TW" sz="1800" dirty="0" smtClean="0">
                <a:latin typeface="標楷體" pitchFamily="65" charset="-120"/>
                <a:ea typeface="標楷體" pitchFamily="65" charset="-120"/>
              </a:rPr>
              <a:t>60%</a:t>
            </a:r>
            <a:r>
              <a:rPr lang="zh-TW" altLang="en-US" sz="1800" dirty="0" smtClean="0">
                <a:latin typeface="標楷體" pitchFamily="65" charset="-120"/>
                <a:ea typeface="標楷體" pitchFamily="65" charset="-120"/>
              </a:rPr>
              <a:t>，指定以計畫道路境界線退縮</a:t>
            </a:r>
            <a:r>
              <a:rPr lang="en-US" altLang="zh-TW" sz="1800" dirty="0" smtClean="0">
                <a:latin typeface="標楷體" pitchFamily="65" charset="-120"/>
                <a:ea typeface="標楷體" pitchFamily="65" charset="-120"/>
              </a:rPr>
              <a:t>2.5</a:t>
            </a:r>
            <a:r>
              <a:rPr lang="zh-TW" altLang="en-US" sz="1800" dirty="0" smtClean="0">
                <a:latin typeface="標楷體" pitchFamily="65" charset="-120"/>
                <a:ea typeface="標楷體" pitchFamily="65" charset="-120"/>
              </a:rPr>
              <a:t>公尺為牆面線，前院深度為</a:t>
            </a:r>
            <a:r>
              <a:rPr lang="en-US" altLang="zh-TW" sz="1800" dirty="0" smtClean="0">
                <a:latin typeface="標楷體" pitchFamily="65" charset="-120"/>
                <a:ea typeface="標楷體" pitchFamily="65" charset="-120"/>
              </a:rPr>
              <a:t>1.8</a:t>
            </a:r>
            <a:r>
              <a:rPr lang="zh-TW" altLang="en-US" sz="1800" dirty="0" smtClean="0">
                <a:latin typeface="標楷體" pitchFamily="65" charset="-120"/>
                <a:ea typeface="標楷體" pitchFamily="65" charset="-120"/>
              </a:rPr>
              <a:t>公尺。</a:t>
            </a: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金門縣都計建管法規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2700" dirty="0" smtClean="0">
                <a:solidFill>
                  <a:schemeClr val="bg1"/>
                </a:solidFill>
                <a:latin typeface="標楷體" pitchFamily="65" charset="-120"/>
                <a:ea typeface="標楷體" pitchFamily="65" charset="-120"/>
              </a:rPr>
              <a:t>變更金門特定區</a:t>
            </a:r>
            <a:r>
              <a:rPr lang="en-US" altLang="zh-TW" sz="2700" dirty="0" smtClean="0">
                <a:solidFill>
                  <a:schemeClr val="bg1"/>
                </a:solidFill>
                <a:latin typeface="標楷體" pitchFamily="65" charset="-120"/>
                <a:ea typeface="標楷體" pitchFamily="65" charset="-120"/>
              </a:rPr>
              <a:t>(</a:t>
            </a:r>
            <a:r>
              <a:rPr lang="zh-TW" altLang="en-US" sz="2700" dirty="0" smtClean="0">
                <a:solidFill>
                  <a:schemeClr val="bg1"/>
                </a:solidFill>
                <a:latin typeface="標楷體" pitchFamily="65" charset="-120"/>
                <a:ea typeface="標楷體" pitchFamily="65" charset="-120"/>
              </a:rPr>
              <a:t>金城地區</a:t>
            </a:r>
            <a:r>
              <a:rPr lang="en-US" altLang="zh-TW" sz="2700" dirty="0" smtClean="0">
                <a:solidFill>
                  <a:schemeClr val="bg1"/>
                </a:solidFill>
                <a:latin typeface="標楷體" pitchFamily="65" charset="-120"/>
                <a:ea typeface="標楷體" pitchFamily="65" charset="-120"/>
              </a:rPr>
              <a:t>)</a:t>
            </a:r>
            <a:r>
              <a:rPr lang="zh-TW" altLang="en-US" sz="2700" dirty="0" smtClean="0">
                <a:solidFill>
                  <a:schemeClr val="bg1"/>
                </a:solidFill>
                <a:latin typeface="標楷體" pitchFamily="65" charset="-120"/>
                <a:ea typeface="標楷體" pitchFamily="65" charset="-120"/>
              </a:rPr>
              <a:t>細部計畫</a:t>
            </a:r>
            <a:endParaRPr lang="zh-TW" altLang="en-US" sz="2700" dirty="0">
              <a:solidFill>
                <a:schemeClr val="bg1"/>
              </a:solidFill>
              <a:effectLst/>
              <a:latin typeface="標楷體" pitchFamily="65" charset="-120"/>
              <a:ea typeface="標楷體" pitchFamily="65" charset="-120"/>
            </a:endParaRPr>
          </a:p>
        </p:txBody>
      </p:sp>
      <p:sp>
        <p:nvSpPr>
          <p:cNvPr id="3" name="內容版面配置區 2"/>
          <p:cNvSpPr>
            <a:spLocks noGrp="1"/>
          </p:cNvSpPr>
          <p:nvPr>
            <p:ph idx="1"/>
          </p:nvPr>
        </p:nvSpPr>
        <p:spPr/>
        <p:txBody>
          <a:bodyPr>
            <a:noAutofit/>
          </a:bodyPr>
          <a:lstStyle/>
          <a:p>
            <a:r>
              <a:rPr lang="zh-TW" altLang="en-US" sz="1800" dirty="0" smtClean="0">
                <a:latin typeface="標楷體" pitchFamily="65" charset="-120"/>
                <a:ea typeface="標楷體" pitchFamily="65" charset="-120"/>
              </a:rPr>
              <a:t>第六種住宅區若依本要點第十五條規定申請老屋重建，則其建蔽率為</a:t>
            </a:r>
            <a:r>
              <a:rPr lang="en-US" altLang="zh-TW" sz="1800" dirty="0" smtClean="0">
                <a:latin typeface="標楷體" pitchFamily="65" charset="-120"/>
                <a:ea typeface="標楷體" pitchFamily="65" charset="-120"/>
              </a:rPr>
              <a:t>60%</a:t>
            </a:r>
            <a:r>
              <a:rPr lang="zh-TW" altLang="en-US" sz="1800" dirty="0" smtClean="0">
                <a:latin typeface="標楷體" pitchFamily="65" charset="-120"/>
                <a:ea typeface="標楷體" pitchFamily="65" charset="-120"/>
              </a:rPr>
              <a:t>，容積率為</a:t>
            </a:r>
            <a:r>
              <a:rPr lang="en-US" altLang="zh-TW" sz="1800" dirty="0" smtClean="0">
                <a:latin typeface="標楷體" pitchFamily="65" charset="-120"/>
                <a:ea typeface="標楷體" pitchFamily="65" charset="-120"/>
              </a:rPr>
              <a:t>240%</a:t>
            </a:r>
            <a:r>
              <a:rPr lang="zh-TW" altLang="en-US" sz="1800" dirty="0" smtClean="0">
                <a:latin typeface="標楷體" pitchFamily="65" charset="-120"/>
                <a:ea typeface="標楷體" pitchFamily="65" charset="-120"/>
              </a:rPr>
              <a:t>。	</a:t>
            </a:r>
          </a:p>
          <a:p>
            <a:r>
              <a:rPr lang="zh-TW" altLang="en-US" sz="1800" dirty="0" smtClean="0">
                <a:latin typeface="標楷體" pitchFamily="65" charset="-120"/>
                <a:ea typeface="標楷體" pitchFamily="65" charset="-120"/>
              </a:rPr>
              <a:t>第一種商業區：建蔽率</a:t>
            </a:r>
            <a:r>
              <a:rPr lang="en-US" altLang="zh-TW" sz="1800" dirty="0" smtClean="0">
                <a:latin typeface="標楷體" pitchFamily="65" charset="-120"/>
                <a:ea typeface="標楷體" pitchFamily="65" charset="-120"/>
              </a:rPr>
              <a:t>70%</a:t>
            </a:r>
            <a:r>
              <a:rPr lang="zh-TW" altLang="en-US" sz="1800" dirty="0" smtClean="0">
                <a:latin typeface="標楷體" pitchFamily="65" charset="-120"/>
                <a:ea typeface="標楷體" pitchFamily="65" charset="-120"/>
              </a:rPr>
              <a:t>，容積率</a:t>
            </a:r>
            <a:r>
              <a:rPr lang="en-US" altLang="zh-TW" sz="1800" dirty="0" smtClean="0">
                <a:latin typeface="標楷體" pitchFamily="65" charset="-120"/>
                <a:ea typeface="標楷體" pitchFamily="65" charset="-120"/>
              </a:rPr>
              <a:t>420%</a:t>
            </a:r>
          </a:p>
          <a:p>
            <a:r>
              <a:rPr lang="zh-TW" altLang="en-US" sz="1800" dirty="0" smtClean="0">
                <a:latin typeface="標楷體" pitchFamily="65" charset="-120"/>
                <a:ea typeface="標楷體" pitchFamily="65" charset="-120"/>
              </a:rPr>
              <a:t>第二種商業區：建蔽率</a:t>
            </a:r>
            <a:r>
              <a:rPr lang="en-US" altLang="zh-TW" sz="1800" dirty="0" smtClean="0">
                <a:latin typeface="標楷體" pitchFamily="65" charset="-120"/>
                <a:ea typeface="標楷體" pitchFamily="65" charset="-120"/>
              </a:rPr>
              <a:t>60%</a:t>
            </a:r>
            <a:r>
              <a:rPr lang="zh-TW" altLang="en-US" sz="1800" dirty="0" smtClean="0">
                <a:latin typeface="標楷體" pitchFamily="65" charset="-120"/>
                <a:ea typeface="標楷體" pitchFamily="65" charset="-120"/>
              </a:rPr>
              <a:t>，容積率</a:t>
            </a:r>
            <a:r>
              <a:rPr lang="en-US" altLang="zh-TW" sz="1800" dirty="0" smtClean="0">
                <a:latin typeface="標楷體" pitchFamily="65" charset="-120"/>
                <a:ea typeface="標楷體" pitchFamily="65" charset="-120"/>
              </a:rPr>
              <a:t>360%</a:t>
            </a:r>
          </a:p>
          <a:p>
            <a:pPr>
              <a:buNone/>
            </a:pPr>
            <a:r>
              <a:rPr lang="zh-TW" altLang="en-US" sz="1800" dirty="0" smtClean="0">
                <a:latin typeface="標楷體" pitchFamily="65" charset="-120"/>
                <a:ea typeface="標楷體" pitchFamily="65" charset="-120"/>
              </a:rPr>
              <a:t>   </a:t>
            </a: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a:bodyPr>
          <a:lstStyle/>
          <a:p>
            <a:r>
              <a:rPr lang="zh-TW" altLang="en-US" sz="3600" dirty="0" smtClean="0">
                <a:solidFill>
                  <a:schemeClr val="bg1"/>
                </a:solidFill>
                <a:latin typeface="標楷體" pitchFamily="65" charset="-120"/>
                <a:ea typeface="標楷體" pitchFamily="65" charset="-120"/>
              </a:rPr>
              <a:t>金門縣</a:t>
            </a:r>
            <a:r>
              <a:rPr lang="zh-TW" altLang="en-US" sz="3600" dirty="0" smtClean="0">
                <a:solidFill>
                  <a:schemeClr val="bg1"/>
                </a:solidFill>
                <a:effectLst/>
                <a:latin typeface="標楷體" pitchFamily="65" charset="-120"/>
                <a:ea typeface="標楷體" pitchFamily="65" charset="-120"/>
              </a:rPr>
              <a:t>簡報大綱</a:t>
            </a:r>
            <a:endParaRPr lang="zh-TW" altLang="en-US" sz="3600" dirty="0">
              <a:solidFill>
                <a:schemeClr val="bg1"/>
              </a:solidFill>
              <a:effectLst/>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sz="2200" dirty="0" smtClean="0">
                <a:latin typeface="標楷體" pitchFamily="65" charset="-120"/>
                <a:ea typeface="標楷體" pitchFamily="65" charset="-120"/>
              </a:rPr>
              <a:t>金門縣都計建管法規</a:t>
            </a:r>
            <a:endParaRPr lang="en-US" altLang="zh-TW" sz="2200" dirty="0" smtClean="0">
              <a:latin typeface="標楷體" pitchFamily="65" charset="-120"/>
              <a:ea typeface="標楷體" pitchFamily="65" charset="-120"/>
            </a:endParaRPr>
          </a:p>
          <a:p>
            <a:r>
              <a:rPr lang="zh-TW" altLang="en-US" sz="1800" dirty="0" smtClean="0">
                <a:latin typeface="標楷體" pitchFamily="65" charset="-120"/>
                <a:ea typeface="標楷體" pitchFamily="65" charset="-120"/>
              </a:rPr>
              <a:t>一般法規</a:t>
            </a:r>
            <a:endParaRPr lang="en-US" altLang="zh-TW" sz="1800" dirty="0" smtClean="0">
              <a:latin typeface="標楷體" pitchFamily="65" charset="-120"/>
              <a:ea typeface="標楷體" pitchFamily="65" charset="-120"/>
            </a:endParaRPr>
          </a:p>
          <a:p>
            <a:r>
              <a:rPr lang="zh-TW" altLang="en-US" sz="1800" dirty="0" smtClean="0">
                <a:latin typeface="標楷體" pitchFamily="65" charset="-120"/>
                <a:ea typeface="標楷體" pitchFamily="65" charset="-120"/>
              </a:rPr>
              <a:t>都市計畫法規</a:t>
            </a:r>
            <a:endParaRPr lang="en-US" altLang="zh-TW" sz="1800" dirty="0" smtClean="0">
              <a:latin typeface="標楷體" pitchFamily="65" charset="-120"/>
              <a:ea typeface="標楷體" pitchFamily="65" charset="-120"/>
            </a:endParaRPr>
          </a:p>
          <a:p>
            <a:r>
              <a:rPr lang="zh-TW" altLang="en-US" sz="1800" dirty="0" smtClean="0">
                <a:latin typeface="標楷體" pitchFamily="65" charset="-120"/>
                <a:ea typeface="標楷體" pitchFamily="65" charset="-120"/>
              </a:rPr>
              <a:t>建築管理法規</a:t>
            </a:r>
            <a:endParaRPr lang="en-US" altLang="zh-TW" sz="1800" dirty="0" smtClean="0">
              <a:latin typeface="標楷體" pitchFamily="65" charset="-120"/>
              <a:ea typeface="標楷體" pitchFamily="65" charset="-120"/>
            </a:endParaRPr>
          </a:p>
          <a:p>
            <a:r>
              <a:rPr lang="zh-TW" altLang="zh-TW" sz="1800" dirty="0" smtClean="0">
                <a:latin typeface="標楷體" pitchFamily="65" charset="-120"/>
                <a:ea typeface="標楷體" pitchFamily="65" charset="-120"/>
              </a:rPr>
              <a:t>金門特定區計畫土地使用許可審議規範</a:t>
            </a:r>
            <a:endParaRPr lang="en-US" altLang="zh-TW" sz="1800" dirty="0" smtClean="0">
              <a:latin typeface="標楷體" pitchFamily="65" charset="-120"/>
              <a:ea typeface="標楷體" pitchFamily="65" charset="-120"/>
            </a:endParaRPr>
          </a:p>
          <a:p>
            <a:r>
              <a:rPr lang="zh-TW" altLang="en-US" sz="1800" dirty="0" smtClean="0">
                <a:latin typeface="標楷體" pitchFamily="65" charset="-120"/>
                <a:ea typeface="標楷體" pitchFamily="65" charset="-120"/>
              </a:rPr>
              <a:t>都市計畫容積移轉許可審查作業及流程</a:t>
            </a:r>
            <a:endParaRPr lang="en-US" altLang="zh-TW" sz="1800" dirty="0" smtClean="0">
              <a:latin typeface="標楷體" pitchFamily="65" charset="-120"/>
              <a:ea typeface="標楷體" pitchFamily="65" charset="-120"/>
            </a:endParaRPr>
          </a:p>
          <a:p>
            <a:r>
              <a:rPr lang="zh-TW" altLang="en-US" sz="1800" dirty="0" smtClean="0">
                <a:latin typeface="標楷體" pitchFamily="65" charset="-120"/>
                <a:ea typeface="標楷體" pitchFamily="65" charset="-120"/>
              </a:rPr>
              <a:t>金門特定區（金城地區）細部計畫（第一期區段徵收地區）都市設計管制準則</a:t>
            </a:r>
            <a:endParaRPr lang="en-US" altLang="zh-TW" sz="1800" dirty="0" smtClean="0">
              <a:latin typeface="標楷體" pitchFamily="65" charset="-120"/>
              <a:ea typeface="標楷體" pitchFamily="65" charset="-120"/>
            </a:endParaRPr>
          </a:p>
          <a:p>
            <a:r>
              <a:rPr lang="zh-TW" altLang="en-US" sz="1800" dirty="0" smtClean="0">
                <a:latin typeface="標楷體" pitchFamily="65" charset="-120"/>
                <a:ea typeface="標楷體" pitchFamily="65" charset="-120"/>
              </a:rPr>
              <a:t>金門特定區（金湖地區）細部計畫（第一期區段徵收地區）都市設計管制準則</a:t>
            </a:r>
            <a:endParaRPr lang="en-US" altLang="zh-TW" sz="1800" dirty="0" smtClean="0">
              <a:latin typeface="標楷體" pitchFamily="65" charset="-120"/>
              <a:ea typeface="標楷體" pitchFamily="65" charset="-120"/>
            </a:endParaRPr>
          </a:p>
          <a:p>
            <a:r>
              <a:rPr lang="zh-TW" altLang="en-US" sz="1800" dirty="0" smtClean="0">
                <a:latin typeface="標楷體" pitchFamily="65" charset="-120"/>
                <a:ea typeface="標楷體" pitchFamily="65" charset="-120"/>
              </a:rPr>
              <a:t>金門特定區（金沙地區）細部計畫土地分區管制要點</a:t>
            </a:r>
            <a:endParaRPr lang="en-US" altLang="zh-TW" sz="1800" dirty="0" smtClean="0">
              <a:latin typeface="標楷體" pitchFamily="65" charset="-120"/>
              <a:ea typeface="標楷體" pitchFamily="65" charset="-120"/>
            </a:endParaRPr>
          </a:p>
          <a:p>
            <a:r>
              <a:rPr lang="zh-TW" altLang="en-US" sz="1800" dirty="0" smtClean="0">
                <a:latin typeface="標楷體" pitchFamily="65" charset="-120"/>
                <a:ea typeface="標楷體" pitchFamily="65" charset="-120"/>
              </a:rPr>
              <a:t>金門建築執照掛件相關規定及注意事項 </a:t>
            </a:r>
            <a:endParaRPr lang="en-US" altLang="zh-TW" sz="1800" dirty="0" smtClean="0">
              <a:latin typeface="標楷體" pitchFamily="65" charset="-120"/>
              <a:ea typeface="標楷體" pitchFamily="65" charset="-120"/>
            </a:endParaRPr>
          </a:p>
          <a:p>
            <a:r>
              <a:rPr lang="zh-TW" altLang="en-US" sz="1800" dirty="0" smtClean="0">
                <a:latin typeface="標楷體" pitchFamily="65" charset="-120"/>
                <a:ea typeface="標楷體" pitchFamily="65" charset="-120"/>
              </a:rPr>
              <a:t>金門 </a:t>
            </a:r>
            <a:r>
              <a:rPr lang="en-US" altLang="zh-TW" sz="1800" dirty="0" smtClean="0">
                <a:latin typeface="標楷體" pitchFamily="65" charset="-120"/>
                <a:ea typeface="標楷體" pitchFamily="65" charset="-120"/>
              </a:rPr>
              <a:t>e</a:t>
            </a:r>
            <a:r>
              <a:rPr lang="zh-TW" altLang="en-US" sz="1800" dirty="0" smtClean="0">
                <a:latin typeface="標楷體" pitchFamily="65" charset="-120"/>
                <a:ea typeface="標楷體" pitchFamily="65" charset="-120"/>
              </a:rPr>
              <a:t> 化系統介紹</a:t>
            </a:r>
          </a:p>
          <a:p>
            <a:endParaRPr lang="zh-TW" altLang="en-US" sz="2000" dirty="0" smtClean="0">
              <a:latin typeface="標楷體" pitchFamily="65" charset="-120"/>
              <a:ea typeface="標楷體" pitchFamily="65" charset="-120"/>
            </a:endParaRPr>
          </a:p>
          <a:p>
            <a:endParaRPr lang="zh-TW" altLang="en-US" sz="2000" dirty="0">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1001.jpg"/>
          <p:cNvPicPr>
            <a:picLocks noChangeAspect="1"/>
          </p:cNvPicPr>
          <p:nvPr/>
        </p:nvPicPr>
        <p:blipFill>
          <a:blip r:embed="rId2" cstate="print"/>
          <a:stretch>
            <a:fillRect/>
          </a:stretch>
        </p:blipFill>
        <p:spPr>
          <a:xfrm>
            <a:off x="1475657" y="1271714"/>
            <a:ext cx="6768751" cy="5181937"/>
          </a:xfrm>
          <a:prstGeom prst="rect">
            <a:avLst/>
          </a:prstGeom>
        </p:spPr>
      </p:pic>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金門縣都計建管法規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2700" dirty="0" smtClean="0">
                <a:solidFill>
                  <a:schemeClr val="bg1"/>
                </a:solidFill>
                <a:latin typeface="標楷體" pitchFamily="65" charset="-120"/>
                <a:ea typeface="標楷體" pitchFamily="65" charset="-120"/>
              </a:rPr>
              <a:t>變更金門特定區</a:t>
            </a:r>
            <a:r>
              <a:rPr lang="en-US" altLang="zh-TW" sz="2700" dirty="0" smtClean="0">
                <a:solidFill>
                  <a:schemeClr val="bg1"/>
                </a:solidFill>
                <a:latin typeface="標楷體" pitchFamily="65" charset="-120"/>
                <a:ea typeface="標楷體" pitchFamily="65" charset="-120"/>
              </a:rPr>
              <a:t>(</a:t>
            </a:r>
            <a:r>
              <a:rPr lang="zh-TW" altLang="en-US" sz="2700" dirty="0" smtClean="0">
                <a:solidFill>
                  <a:schemeClr val="bg1"/>
                </a:solidFill>
                <a:latin typeface="標楷體" pitchFamily="65" charset="-120"/>
                <a:ea typeface="標楷體" pitchFamily="65" charset="-120"/>
              </a:rPr>
              <a:t>金城地區</a:t>
            </a:r>
            <a:r>
              <a:rPr lang="en-US" altLang="zh-TW" sz="2700" dirty="0" smtClean="0">
                <a:solidFill>
                  <a:schemeClr val="bg1"/>
                </a:solidFill>
                <a:latin typeface="標楷體" pitchFamily="65" charset="-120"/>
                <a:ea typeface="標楷體" pitchFamily="65" charset="-120"/>
              </a:rPr>
              <a:t>)</a:t>
            </a:r>
            <a:r>
              <a:rPr lang="zh-TW" altLang="en-US" sz="2700" dirty="0" smtClean="0">
                <a:solidFill>
                  <a:schemeClr val="bg1"/>
                </a:solidFill>
                <a:latin typeface="標楷體" pitchFamily="65" charset="-120"/>
                <a:ea typeface="標楷體" pitchFamily="65" charset="-120"/>
              </a:rPr>
              <a:t>細部計畫</a:t>
            </a:r>
            <a:endParaRPr lang="zh-TW" altLang="en-US" sz="2700"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
        <p:nvSpPr>
          <p:cNvPr id="5" name="文字方塊 4"/>
          <p:cNvSpPr txBox="1"/>
          <p:nvPr/>
        </p:nvSpPr>
        <p:spPr>
          <a:xfrm>
            <a:off x="6948264" y="908720"/>
            <a:ext cx="1584176"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1040211</a:t>
            </a:r>
            <a:r>
              <a:rPr lang="zh-TW" altLang="en-US" sz="1400" dirty="0" smtClean="0">
                <a:latin typeface="標楷體" pitchFamily="65" charset="-120"/>
                <a:ea typeface="標楷體" pitchFamily="65" charset="-120"/>
              </a:rPr>
              <a:t>修正發佈</a:t>
            </a:r>
            <a:endParaRPr lang="zh-TW" altLang="en-US" sz="14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金門縣都計建管法規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2700" dirty="0" smtClean="0">
                <a:solidFill>
                  <a:schemeClr val="bg1"/>
                </a:solidFill>
                <a:latin typeface="標楷體" pitchFamily="65" charset="-120"/>
                <a:ea typeface="標楷體" pitchFamily="65" charset="-120"/>
              </a:rPr>
              <a:t>變更金門特定區</a:t>
            </a:r>
            <a:r>
              <a:rPr lang="en-US" altLang="zh-TW" sz="2700" dirty="0" smtClean="0">
                <a:solidFill>
                  <a:schemeClr val="bg1"/>
                </a:solidFill>
                <a:latin typeface="標楷體" pitchFamily="65" charset="-120"/>
                <a:ea typeface="標楷體" pitchFamily="65" charset="-120"/>
              </a:rPr>
              <a:t>(</a:t>
            </a:r>
            <a:r>
              <a:rPr lang="zh-TW" altLang="en-US" sz="2700" dirty="0" smtClean="0">
                <a:solidFill>
                  <a:schemeClr val="bg1"/>
                </a:solidFill>
                <a:latin typeface="標楷體" pitchFamily="65" charset="-120"/>
                <a:ea typeface="標楷體" pitchFamily="65" charset="-120"/>
              </a:rPr>
              <a:t>金城地區</a:t>
            </a:r>
            <a:r>
              <a:rPr lang="en-US" altLang="zh-TW" sz="2700" dirty="0" smtClean="0">
                <a:solidFill>
                  <a:schemeClr val="bg1"/>
                </a:solidFill>
                <a:latin typeface="標楷體" pitchFamily="65" charset="-120"/>
                <a:ea typeface="標楷體" pitchFamily="65" charset="-120"/>
              </a:rPr>
              <a:t>)</a:t>
            </a:r>
            <a:r>
              <a:rPr lang="zh-TW" altLang="en-US" sz="2700" dirty="0" smtClean="0">
                <a:solidFill>
                  <a:schemeClr val="bg1"/>
                </a:solidFill>
                <a:latin typeface="標楷體" pitchFamily="65" charset="-120"/>
                <a:ea typeface="標楷體" pitchFamily="65" charset="-120"/>
              </a:rPr>
              <a:t>細部計畫</a:t>
            </a:r>
            <a:endParaRPr lang="zh-TW" altLang="en-US" sz="2700"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pic>
        <p:nvPicPr>
          <p:cNvPr id="6" name="圖片 5" descr="鳳翔.jpg"/>
          <p:cNvPicPr>
            <a:picLocks noChangeAspect="1"/>
          </p:cNvPicPr>
          <p:nvPr/>
        </p:nvPicPr>
        <p:blipFill>
          <a:blip r:embed="rId2" cstate="print"/>
          <a:stretch>
            <a:fillRect/>
          </a:stretch>
        </p:blipFill>
        <p:spPr>
          <a:xfrm>
            <a:off x="1259632" y="1628800"/>
            <a:ext cx="7418213" cy="437035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金門縣都計建管法規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2700" dirty="0" smtClean="0">
                <a:solidFill>
                  <a:schemeClr val="bg1"/>
                </a:solidFill>
                <a:latin typeface="標楷體" pitchFamily="65" charset="-120"/>
                <a:ea typeface="標楷體" pitchFamily="65" charset="-120"/>
              </a:rPr>
              <a:t>變更金門特定區</a:t>
            </a:r>
            <a:r>
              <a:rPr lang="en-US" altLang="zh-TW" sz="2700" dirty="0" smtClean="0">
                <a:solidFill>
                  <a:schemeClr val="bg1"/>
                </a:solidFill>
                <a:latin typeface="標楷體" pitchFamily="65" charset="-120"/>
                <a:ea typeface="標楷體" pitchFamily="65" charset="-120"/>
              </a:rPr>
              <a:t>(</a:t>
            </a:r>
            <a:r>
              <a:rPr lang="zh-TW" altLang="en-US" sz="2700" dirty="0" smtClean="0">
                <a:solidFill>
                  <a:schemeClr val="bg1"/>
                </a:solidFill>
                <a:latin typeface="標楷體" pitchFamily="65" charset="-120"/>
                <a:ea typeface="標楷體" pitchFamily="65" charset="-120"/>
              </a:rPr>
              <a:t>金城地區</a:t>
            </a:r>
            <a:r>
              <a:rPr lang="en-US" altLang="zh-TW" sz="2700" dirty="0" smtClean="0">
                <a:solidFill>
                  <a:schemeClr val="bg1"/>
                </a:solidFill>
                <a:latin typeface="標楷體" pitchFamily="65" charset="-120"/>
                <a:ea typeface="標楷體" pitchFamily="65" charset="-120"/>
              </a:rPr>
              <a:t>)</a:t>
            </a:r>
            <a:r>
              <a:rPr lang="zh-TW" altLang="en-US" sz="2700" dirty="0" smtClean="0">
                <a:solidFill>
                  <a:schemeClr val="bg1"/>
                </a:solidFill>
                <a:latin typeface="標楷體" pitchFamily="65" charset="-120"/>
                <a:ea typeface="標楷體" pitchFamily="65" charset="-120"/>
              </a:rPr>
              <a:t>細部計畫</a:t>
            </a:r>
            <a:endParaRPr lang="zh-TW" altLang="en-US" sz="2700"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pic>
        <p:nvPicPr>
          <p:cNvPr id="7" name="圖片 6" descr="安和.jpg"/>
          <p:cNvPicPr>
            <a:picLocks noChangeAspect="1"/>
          </p:cNvPicPr>
          <p:nvPr/>
        </p:nvPicPr>
        <p:blipFill>
          <a:blip r:embed="rId2" cstate="print"/>
          <a:stretch>
            <a:fillRect/>
          </a:stretch>
        </p:blipFill>
        <p:spPr>
          <a:xfrm>
            <a:off x="1331640" y="1484784"/>
            <a:ext cx="7188472" cy="448304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金門縣都計建管法規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2700" dirty="0" smtClean="0">
                <a:solidFill>
                  <a:schemeClr val="bg1"/>
                </a:solidFill>
                <a:latin typeface="標楷體" pitchFamily="65" charset="-120"/>
                <a:ea typeface="標楷體" pitchFamily="65" charset="-120"/>
              </a:rPr>
              <a:t>變更金門特定區</a:t>
            </a:r>
            <a:r>
              <a:rPr lang="en-US" altLang="zh-TW" sz="2700" dirty="0" smtClean="0">
                <a:solidFill>
                  <a:schemeClr val="bg1"/>
                </a:solidFill>
                <a:latin typeface="標楷體" pitchFamily="65" charset="-120"/>
                <a:ea typeface="標楷體" pitchFamily="65" charset="-120"/>
              </a:rPr>
              <a:t>(</a:t>
            </a:r>
            <a:r>
              <a:rPr lang="zh-TW" altLang="en-US" sz="2700" dirty="0" smtClean="0">
                <a:solidFill>
                  <a:schemeClr val="bg1"/>
                </a:solidFill>
                <a:latin typeface="標楷體" pitchFamily="65" charset="-120"/>
                <a:ea typeface="標楷體" pitchFamily="65" charset="-120"/>
              </a:rPr>
              <a:t>金城地區</a:t>
            </a:r>
            <a:r>
              <a:rPr lang="en-US" altLang="zh-TW" sz="2700" dirty="0" smtClean="0">
                <a:solidFill>
                  <a:schemeClr val="bg1"/>
                </a:solidFill>
                <a:latin typeface="標楷體" pitchFamily="65" charset="-120"/>
                <a:ea typeface="標楷體" pitchFamily="65" charset="-120"/>
              </a:rPr>
              <a:t>)</a:t>
            </a:r>
            <a:r>
              <a:rPr lang="zh-TW" altLang="en-US" sz="2700" dirty="0" smtClean="0">
                <a:solidFill>
                  <a:schemeClr val="bg1"/>
                </a:solidFill>
                <a:latin typeface="標楷體" pitchFamily="65" charset="-120"/>
                <a:ea typeface="標楷體" pitchFamily="65" charset="-120"/>
              </a:rPr>
              <a:t>細部計畫</a:t>
            </a:r>
            <a:endParaRPr lang="zh-TW" altLang="en-US" sz="2700"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pic>
        <p:nvPicPr>
          <p:cNvPr id="6" name="圖片 5" descr="富康.jpg"/>
          <p:cNvPicPr>
            <a:picLocks noChangeAspect="1"/>
          </p:cNvPicPr>
          <p:nvPr/>
        </p:nvPicPr>
        <p:blipFill>
          <a:blip r:embed="rId2" cstate="print"/>
          <a:stretch>
            <a:fillRect/>
          </a:stretch>
        </p:blipFill>
        <p:spPr>
          <a:xfrm>
            <a:off x="1691680" y="1412776"/>
            <a:ext cx="6867525" cy="477202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金門縣都計建管法規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2700" dirty="0" smtClean="0">
                <a:solidFill>
                  <a:schemeClr val="bg1"/>
                </a:solidFill>
                <a:latin typeface="標楷體" pitchFamily="65" charset="-120"/>
                <a:ea typeface="標楷體" pitchFamily="65" charset="-120"/>
              </a:rPr>
              <a:t>變更金門特定區</a:t>
            </a:r>
            <a:r>
              <a:rPr lang="en-US" altLang="zh-TW" sz="2700" dirty="0" smtClean="0">
                <a:solidFill>
                  <a:schemeClr val="bg1"/>
                </a:solidFill>
                <a:latin typeface="標楷體" pitchFamily="65" charset="-120"/>
                <a:ea typeface="標楷體" pitchFamily="65" charset="-120"/>
              </a:rPr>
              <a:t>(</a:t>
            </a:r>
            <a:r>
              <a:rPr lang="zh-TW" altLang="en-US" sz="2700" dirty="0" smtClean="0">
                <a:solidFill>
                  <a:schemeClr val="bg1"/>
                </a:solidFill>
                <a:latin typeface="標楷體" pitchFamily="65" charset="-120"/>
                <a:ea typeface="標楷體" pitchFamily="65" charset="-120"/>
              </a:rPr>
              <a:t>金湖地區</a:t>
            </a:r>
            <a:r>
              <a:rPr lang="en-US" altLang="zh-TW" sz="2700" dirty="0" smtClean="0">
                <a:solidFill>
                  <a:schemeClr val="bg1"/>
                </a:solidFill>
                <a:latin typeface="標楷體" pitchFamily="65" charset="-120"/>
                <a:ea typeface="標楷體" pitchFamily="65" charset="-120"/>
              </a:rPr>
              <a:t>)</a:t>
            </a:r>
            <a:r>
              <a:rPr lang="zh-TW" altLang="en-US" sz="2700" dirty="0" smtClean="0">
                <a:solidFill>
                  <a:schemeClr val="bg1"/>
                </a:solidFill>
                <a:latin typeface="標楷體" pitchFamily="65" charset="-120"/>
                <a:ea typeface="標楷體" pitchFamily="65" charset="-120"/>
              </a:rPr>
              <a:t>細部計畫</a:t>
            </a:r>
            <a:endParaRPr lang="zh-TW" altLang="en-US" sz="2700" dirty="0">
              <a:solidFill>
                <a:schemeClr val="bg1"/>
              </a:solidFill>
              <a:effectLst/>
              <a:latin typeface="標楷體" pitchFamily="65" charset="-120"/>
              <a:ea typeface="標楷體" pitchFamily="65" charset="-120"/>
            </a:endParaRPr>
          </a:p>
        </p:txBody>
      </p:sp>
      <p:sp>
        <p:nvSpPr>
          <p:cNvPr id="3" name="內容版面配置區 2"/>
          <p:cNvSpPr>
            <a:spLocks noGrp="1"/>
          </p:cNvSpPr>
          <p:nvPr>
            <p:ph idx="1"/>
          </p:nvPr>
        </p:nvSpPr>
        <p:spPr/>
        <p:txBody>
          <a:bodyPr>
            <a:noAutofit/>
          </a:bodyPr>
          <a:lstStyle/>
          <a:p>
            <a:r>
              <a:rPr lang="zh-TW" altLang="en-US" sz="1800" dirty="0" smtClean="0">
                <a:latin typeface="標楷體" pitchFamily="65" charset="-120"/>
                <a:ea typeface="標楷體" pitchFamily="65" charset="-120"/>
              </a:rPr>
              <a:t>第二種住宅區：</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獨戶、雙併或連棟住宅：建蔽率</a:t>
            </a:r>
            <a:r>
              <a:rPr lang="en-US" altLang="zh-TW" sz="1800" dirty="0" smtClean="0">
                <a:latin typeface="標楷體" pitchFamily="65" charset="-120"/>
                <a:ea typeface="標楷體" pitchFamily="65" charset="-120"/>
              </a:rPr>
              <a:t>70%</a:t>
            </a:r>
            <a:r>
              <a:rPr lang="zh-TW" altLang="en-US" sz="1800" dirty="0" smtClean="0">
                <a:latin typeface="標楷體" pitchFamily="65" charset="-120"/>
                <a:ea typeface="標楷體" pitchFamily="65" charset="-120"/>
              </a:rPr>
              <a:t>，容積率</a:t>
            </a:r>
            <a:r>
              <a:rPr lang="en-US" altLang="zh-TW" sz="1800" dirty="0" smtClean="0">
                <a:latin typeface="標楷體" pitchFamily="65" charset="-120"/>
                <a:ea typeface="標楷體" pitchFamily="65" charset="-120"/>
              </a:rPr>
              <a:t>180%</a:t>
            </a:r>
          </a:p>
          <a:p>
            <a:pPr>
              <a:buNone/>
            </a:pPr>
            <a:r>
              <a:rPr lang="zh-TW" altLang="en-US" sz="1800" dirty="0" smtClean="0">
                <a:latin typeface="標楷體" pitchFamily="65" charset="-120"/>
                <a:ea typeface="標楷體" pitchFamily="65" charset="-120"/>
              </a:rPr>
              <a:t>   集合住宅：建蔽率</a:t>
            </a:r>
            <a:r>
              <a:rPr lang="en-US" altLang="zh-TW" sz="1800" dirty="0" smtClean="0">
                <a:latin typeface="標楷體" pitchFamily="65" charset="-120"/>
                <a:ea typeface="標楷體" pitchFamily="65" charset="-120"/>
              </a:rPr>
              <a:t>50%</a:t>
            </a:r>
            <a:r>
              <a:rPr lang="zh-TW" altLang="en-US" sz="1800" dirty="0" smtClean="0">
                <a:latin typeface="標楷體" pitchFamily="65" charset="-120"/>
                <a:ea typeface="標楷體" pitchFamily="65" charset="-120"/>
              </a:rPr>
              <a:t>，容積率</a:t>
            </a:r>
            <a:r>
              <a:rPr lang="en-US" altLang="zh-TW" sz="1800" dirty="0" smtClean="0">
                <a:latin typeface="標楷體" pitchFamily="65" charset="-120"/>
                <a:ea typeface="標楷體" pitchFamily="65" charset="-120"/>
              </a:rPr>
              <a:t>180%</a:t>
            </a:r>
            <a:r>
              <a:rPr lang="zh-TW" altLang="en-US" sz="1800" dirty="0" smtClean="0">
                <a:latin typeface="標楷體" pitchFamily="65" charset="-120"/>
                <a:ea typeface="標楷體" pitchFamily="65" charset="-120"/>
              </a:rPr>
              <a:t> </a:t>
            </a:r>
            <a:endParaRPr lang="en-US" altLang="zh-TW" sz="1800" dirty="0" smtClean="0">
              <a:latin typeface="標楷體" pitchFamily="65" charset="-120"/>
              <a:ea typeface="標楷體" pitchFamily="65" charset="-120"/>
            </a:endParaRPr>
          </a:p>
          <a:p>
            <a:r>
              <a:rPr lang="zh-TW" altLang="en-US" sz="1800" dirty="0" smtClean="0">
                <a:latin typeface="標楷體" pitchFamily="65" charset="-120"/>
                <a:ea typeface="標楷體" pitchFamily="65" charset="-120"/>
              </a:rPr>
              <a:t>第三種住宅區：</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獨戶、雙併或連棟住宅：建蔽率</a:t>
            </a:r>
            <a:r>
              <a:rPr lang="en-US" altLang="zh-TW" sz="1800" dirty="0" smtClean="0">
                <a:latin typeface="標楷體" pitchFamily="65" charset="-120"/>
                <a:ea typeface="標楷體" pitchFamily="65" charset="-120"/>
              </a:rPr>
              <a:t>60%</a:t>
            </a:r>
            <a:r>
              <a:rPr lang="zh-TW" altLang="en-US" sz="1800" dirty="0" smtClean="0">
                <a:latin typeface="標楷體" pitchFamily="65" charset="-120"/>
                <a:ea typeface="標楷體" pitchFamily="65" charset="-120"/>
              </a:rPr>
              <a:t>，容積率</a:t>
            </a:r>
            <a:r>
              <a:rPr lang="en-US" altLang="zh-TW" sz="1800" dirty="0" smtClean="0">
                <a:latin typeface="標楷體" pitchFamily="65" charset="-120"/>
                <a:ea typeface="標楷體" pitchFamily="65" charset="-120"/>
              </a:rPr>
              <a:t>240%</a:t>
            </a:r>
          </a:p>
          <a:p>
            <a:pPr>
              <a:buNone/>
            </a:pPr>
            <a:r>
              <a:rPr lang="zh-TW" altLang="en-US" sz="1800" dirty="0" smtClean="0">
                <a:latin typeface="標楷體" pitchFamily="65" charset="-120"/>
                <a:ea typeface="標楷體" pitchFamily="65" charset="-120"/>
              </a:rPr>
              <a:t>   </a:t>
            </a:r>
          </a:p>
          <a:p>
            <a:r>
              <a:rPr lang="zh-TW" altLang="en-US" sz="1800" dirty="0" smtClean="0">
                <a:latin typeface="標楷體" pitchFamily="65" charset="-120"/>
                <a:ea typeface="標楷體" pitchFamily="65" charset="-120"/>
              </a:rPr>
              <a:t>第一種商業區：建蔽率</a:t>
            </a:r>
            <a:r>
              <a:rPr lang="en-US" altLang="zh-TW" sz="1800" dirty="0" smtClean="0">
                <a:latin typeface="標楷體" pitchFamily="65" charset="-120"/>
                <a:ea typeface="標楷體" pitchFamily="65" charset="-120"/>
              </a:rPr>
              <a:t>70%</a:t>
            </a:r>
            <a:r>
              <a:rPr lang="zh-TW" altLang="en-US" sz="1800" dirty="0" smtClean="0">
                <a:latin typeface="標楷體" pitchFamily="65" charset="-120"/>
                <a:ea typeface="標楷體" pitchFamily="65" charset="-120"/>
              </a:rPr>
              <a:t>，容積率</a:t>
            </a:r>
            <a:r>
              <a:rPr lang="en-US" altLang="zh-TW" sz="1800" dirty="0" smtClean="0">
                <a:latin typeface="標楷體" pitchFamily="65" charset="-120"/>
                <a:ea typeface="標楷體" pitchFamily="65" charset="-120"/>
              </a:rPr>
              <a:t>420%</a:t>
            </a:r>
          </a:p>
          <a:p>
            <a:r>
              <a:rPr lang="zh-TW" altLang="en-US" sz="1800" dirty="0" smtClean="0">
                <a:latin typeface="標楷體" pitchFamily="65" charset="-120"/>
                <a:ea typeface="標楷體" pitchFamily="65" charset="-120"/>
              </a:rPr>
              <a:t>第二種商業區：建蔽率</a:t>
            </a:r>
            <a:r>
              <a:rPr lang="en-US" altLang="zh-TW" sz="1800" dirty="0" smtClean="0">
                <a:latin typeface="標楷體" pitchFamily="65" charset="-120"/>
                <a:ea typeface="標楷體" pitchFamily="65" charset="-120"/>
              </a:rPr>
              <a:t>60%</a:t>
            </a:r>
            <a:r>
              <a:rPr lang="zh-TW" altLang="en-US" sz="1800" dirty="0" smtClean="0">
                <a:latin typeface="標楷體" pitchFamily="65" charset="-120"/>
                <a:ea typeface="標楷體" pitchFamily="65" charset="-120"/>
              </a:rPr>
              <a:t>，容積率</a:t>
            </a:r>
            <a:r>
              <a:rPr lang="en-US" altLang="zh-TW" sz="1800" dirty="0" smtClean="0">
                <a:latin typeface="標楷體" pitchFamily="65" charset="-120"/>
                <a:ea typeface="標楷體" pitchFamily="65" charset="-120"/>
              </a:rPr>
              <a:t>360%</a:t>
            </a: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金門縣都計建管法規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2700" dirty="0" smtClean="0">
                <a:solidFill>
                  <a:schemeClr val="bg1"/>
                </a:solidFill>
                <a:latin typeface="標楷體" pitchFamily="65" charset="-120"/>
                <a:ea typeface="標楷體" pitchFamily="65" charset="-120"/>
              </a:rPr>
              <a:t>變更金門特定區</a:t>
            </a:r>
            <a:r>
              <a:rPr lang="en-US" altLang="zh-TW" sz="2700" dirty="0" smtClean="0">
                <a:solidFill>
                  <a:schemeClr val="bg1"/>
                </a:solidFill>
                <a:latin typeface="標楷體" pitchFamily="65" charset="-120"/>
                <a:ea typeface="標楷體" pitchFamily="65" charset="-120"/>
              </a:rPr>
              <a:t>(</a:t>
            </a:r>
            <a:r>
              <a:rPr lang="zh-TW" altLang="en-US" sz="2700" dirty="0" smtClean="0">
                <a:solidFill>
                  <a:schemeClr val="bg1"/>
                </a:solidFill>
                <a:latin typeface="標楷體" pitchFamily="65" charset="-120"/>
                <a:ea typeface="標楷體" pitchFamily="65" charset="-120"/>
              </a:rPr>
              <a:t>金沙地區</a:t>
            </a:r>
            <a:r>
              <a:rPr lang="en-US" altLang="zh-TW" sz="2700" dirty="0" smtClean="0">
                <a:solidFill>
                  <a:schemeClr val="bg1"/>
                </a:solidFill>
                <a:latin typeface="標楷體" pitchFamily="65" charset="-120"/>
                <a:ea typeface="標楷體" pitchFamily="65" charset="-120"/>
              </a:rPr>
              <a:t>)</a:t>
            </a:r>
            <a:r>
              <a:rPr lang="zh-TW" altLang="en-US" sz="2700" dirty="0" smtClean="0">
                <a:solidFill>
                  <a:schemeClr val="bg1"/>
                </a:solidFill>
                <a:latin typeface="標楷體" pitchFamily="65" charset="-120"/>
                <a:ea typeface="標楷體" pitchFamily="65" charset="-120"/>
              </a:rPr>
              <a:t>細部計畫</a:t>
            </a:r>
            <a:endParaRPr lang="zh-TW" altLang="en-US" sz="2700" dirty="0">
              <a:solidFill>
                <a:schemeClr val="bg1"/>
              </a:solidFill>
              <a:effectLst/>
              <a:latin typeface="標楷體" pitchFamily="65" charset="-120"/>
              <a:ea typeface="標楷體" pitchFamily="65" charset="-120"/>
            </a:endParaRPr>
          </a:p>
        </p:txBody>
      </p:sp>
      <p:sp>
        <p:nvSpPr>
          <p:cNvPr id="3" name="內容版面配置區 2"/>
          <p:cNvSpPr>
            <a:spLocks noGrp="1"/>
          </p:cNvSpPr>
          <p:nvPr>
            <p:ph idx="1"/>
          </p:nvPr>
        </p:nvSpPr>
        <p:spPr>
          <a:xfrm>
            <a:off x="1435608" y="1340768"/>
            <a:ext cx="7456872" cy="4896544"/>
          </a:xfrm>
        </p:spPr>
        <p:txBody>
          <a:bodyPr>
            <a:noAutofit/>
          </a:bodyPr>
          <a:lstStyle/>
          <a:p>
            <a:r>
              <a:rPr lang="zh-TW" altLang="en-US" sz="1800" dirty="0" smtClean="0">
                <a:latin typeface="標楷體" pitchFamily="65" charset="-120"/>
                <a:ea typeface="標楷體" pitchFamily="65" charset="-120"/>
              </a:rPr>
              <a:t>第二之一種住宅區：</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專供興建獨戶或雙併或連棟住宅：建蔽率</a:t>
            </a:r>
            <a:r>
              <a:rPr lang="en-US" altLang="zh-TW" sz="1800" dirty="0" smtClean="0">
                <a:latin typeface="標楷體" pitchFamily="65" charset="-120"/>
                <a:ea typeface="標楷體" pitchFamily="65" charset="-120"/>
              </a:rPr>
              <a:t>60%</a:t>
            </a:r>
            <a:r>
              <a:rPr lang="zh-TW" altLang="en-US" sz="1800" dirty="0" smtClean="0">
                <a:latin typeface="標楷體" pitchFamily="65" charset="-120"/>
                <a:ea typeface="標楷體" pitchFamily="65" charset="-120"/>
              </a:rPr>
              <a:t>，容積率</a:t>
            </a:r>
            <a:r>
              <a:rPr lang="en-US" altLang="zh-TW" sz="1800" dirty="0" smtClean="0">
                <a:latin typeface="標楷體" pitchFamily="65" charset="-120"/>
                <a:ea typeface="標楷體" pitchFamily="65" charset="-120"/>
              </a:rPr>
              <a:t>180%</a:t>
            </a:r>
            <a:r>
              <a:rPr lang="zh-TW" altLang="en-US" sz="1800" dirty="0" smtClean="0">
                <a:latin typeface="標楷體" pitchFamily="65" charset="-120"/>
                <a:ea typeface="標楷體" pitchFamily="65" charset="-120"/>
              </a:rPr>
              <a:t>。建物應自計畫道路境界線至少退縮</a:t>
            </a:r>
            <a:r>
              <a:rPr lang="en-US" altLang="zh-TW" sz="1800" dirty="0" smtClean="0">
                <a:latin typeface="標楷體" pitchFamily="65" charset="-120"/>
                <a:ea typeface="標楷體" pitchFamily="65" charset="-120"/>
              </a:rPr>
              <a:t>3</a:t>
            </a:r>
            <a:r>
              <a:rPr lang="zh-TW" altLang="en-US" sz="1800" dirty="0" smtClean="0">
                <a:latin typeface="標楷體" pitchFamily="65" charset="-120"/>
                <a:ea typeface="標楷體" pitchFamily="65" charset="-120"/>
              </a:rPr>
              <a:t>公尺建築，其中，面臨保生段</a:t>
            </a:r>
            <a:r>
              <a:rPr lang="en-US" altLang="zh-TW" sz="1800" dirty="0" smtClean="0">
                <a:latin typeface="標楷體" pitchFamily="65" charset="-120"/>
                <a:ea typeface="標楷體" pitchFamily="65" charset="-120"/>
              </a:rPr>
              <a:t>2</a:t>
            </a:r>
            <a:r>
              <a:rPr lang="zh-TW" altLang="en-US" sz="1800" dirty="0" smtClean="0">
                <a:latin typeface="標楷體" pitchFamily="65" charset="-120"/>
                <a:ea typeface="標楷體" pitchFamily="65" charset="-120"/>
              </a:rPr>
              <a:t>號及</a:t>
            </a:r>
            <a:r>
              <a:rPr lang="en-US" altLang="zh-TW" sz="1800" dirty="0" smtClean="0">
                <a:latin typeface="標楷體" pitchFamily="65" charset="-120"/>
                <a:ea typeface="標楷體" pitchFamily="65" charset="-120"/>
              </a:rPr>
              <a:t>12</a:t>
            </a:r>
            <a:r>
              <a:rPr lang="zh-TW" altLang="en-US" sz="1800" dirty="0" smtClean="0">
                <a:latin typeface="標楷體" pitchFamily="65" charset="-120"/>
                <a:ea typeface="標楷體" pitchFamily="65" charset="-120"/>
              </a:rPr>
              <a:t>地號部分免退縮</a:t>
            </a:r>
            <a:r>
              <a:rPr lang="en-US" altLang="zh-TW" sz="1800" dirty="0" smtClean="0">
                <a:latin typeface="標楷體" pitchFamily="65" charset="-120"/>
                <a:ea typeface="標楷體" pitchFamily="65" charset="-120"/>
              </a:rPr>
              <a:t>3</a:t>
            </a:r>
            <a:r>
              <a:rPr lang="zh-TW" altLang="en-US" sz="1800" dirty="0" smtClean="0">
                <a:latin typeface="標楷體" pitchFamily="65" charset="-120"/>
                <a:ea typeface="標楷體" pitchFamily="65" charset="-120"/>
              </a:rPr>
              <a:t>公尺後建築。退縮建築之空地至少一半應植栽綠化，不得設置圍牆，但得計入法定空地。 </a:t>
            </a:r>
            <a:endParaRPr lang="en-US" altLang="zh-TW" sz="1800" dirty="0" smtClean="0">
              <a:latin typeface="標楷體" pitchFamily="65" charset="-120"/>
              <a:ea typeface="標楷體" pitchFamily="65" charset="-120"/>
            </a:endParaRPr>
          </a:p>
          <a:p>
            <a:r>
              <a:rPr lang="zh-TW" altLang="en-US" sz="1800" dirty="0" smtClean="0">
                <a:latin typeface="標楷體" pitchFamily="65" charset="-120"/>
                <a:ea typeface="標楷體" pitchFamily="65" charset="-120"/>
              </a:rPr>
              <a:t>第六種住宅區：</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a:t>
            </a:r>
            <a:r>
              <a:rPr lang="zh-TW" altLang="en-US" sz="1800" b="1" dirty="0" smtClean="0">
                <a:latin typeface="標楷體" pitchFamily="65" charset="-120"/>
                <a:ea typeface="標楷體" pitchFamily="65" charset="-120"/>
              </a:rPr>
              <a:t>忠孝新村部份</a:t>
            </a:r>
            <a:r>
              <a:rPr lang="zh-TW" altLang="en-US" sz="1800" dirty="0" smtClean="0">
                <a:latin typeface="標楷體" pitchFamily="65" charset="-120"/>
                <a:ea typeface="標楷體" pitchFamily="65" charset="-120"/>
              </a:rPr>
              <a:t>，專供興建獨戶或雙併住宅使用，建物樓高以三層樓為限，第三層樓地板面積為建築面積</a:t>
            </a:r>
            <a:r>
              <a:rPr lang="en-US" altLang="zh-TW" sz="1800" dirty="0" smtClean="0">
                <a:latin typeface="標楷體" pitchFamily="65" charset="-120"/>
                <a:ea typeface="標楷體" pitchFamily="65" charset="-120"/>
              </a:rPr>
              <a:t>60</a:t>
            </a:r>
            <a:r>
              <a:rPr lang="zh-TW" altLang="en-US" sz="1800" dirty="0" smtClean="0">
                <a:latin typeface="標楷體" pitchFamily="65" charset="-120"/>
                <a:ea typeface="標楷體" pitchFamily="65" charset="-120"/>
              </a:rPr>
              <a:t>％，指定以計畫道路境界線退縮</a:t>
            </a:r>
            <a:r>
              <a:rPr lang="en-US" altLang="zh-TW" sz="1800" dirty="0" smtClean="0">
                <a:latin typeface="標楷體" pitchFamily="65" charset="-120"/>
                <a:ea typeface="標楷體" pitchFamily="65" charset="-120"/>
              </a:rPr>
              <a:t>3</a:t>
            </a:r>
            <a:r>
              <a:rPr lang="zh-TW" altLang="en-US" sz="1800" dirty="0" smtClean="0">
                <a:latin typeface="標楷體" pitchFamily="65" charset="-120"/>
                <a:ea typeface="標楷體" pitchFamily="65" charset="-120"/>
              </a:rPr>
              <a:t>公尺為牆面線，前院深度為</a:t>
            </a:r>
            <a:r>
              <a:rPr lang="en-US" altLang="zh-TW" sz="1800" dirty="0" smtClean="0">
                <a:latin typeface="標楷體" pitchFamily="65" charset="-120"/>
                <a:ea typeface="標楷體" pitchFamily="65" charset="-120"/>
              </a:rPr>
              <a:t>2</a:t>
            </a:r>
            <a:r>
              <a:rPr lang="zh-TW" altLang="en-US" sz="1800" dirty="0" smtClean="0">
                <a:latin typeface="標楷體" pitchFamily="65" charset="-120"/>
                <a:ea typeface="標楷體" pitchFamily="65" charset="-120"/>
              </a:rPr>
              <a:t>公尺。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a:t>
            </a:r>
            <a:r>
              <a:rPr lang="zh-TW" altLang="en-US" sz="1800" b="1" dirty="0" smtClean="0">
                <a:latin typeface="標楷體" pitchFamily="65" charset="-120"/>
                <a:ea typeface="標楷體" pitchFamily="65" charset="-120"/>
              </a:rPr>
              <a:t>榮光新村部份</a:t>
            </a:r>
            <a:r>
              <a:rPr lang="zh-TW" altLang="en-US" sz="1800" dirty="0" smtClean="0">
                <a:latin typeface="標楷體" pitchFamily="65" charset="-120"/>
                <a:ea typeface="標楷體" pitchFamily="65" charset="-120"/>
              </a:rPr>
              <a:t>，專供興建獨戶、雙併或連棟住宅使用，建物樓高以三層樓為限，指定以計畫道路境界線退縮</a:t>
            </a:r>
            <a:r>
              <a:rPr lang="en-US" altLang="zh-TW" sz="1800" dirty="0" smtClean="0">
                <a:latin typeface="標楷體" pitchFamily="65" charset="-120"/>
                <a:ea typeface="標楷體" pitchFamily="65" charset="-120"/>
              </a:rPr>
              <a:t>2.5</a:t>
            </a:r>
            <a:r>
              <a:rPr lang="zh-TW" altLang="en-US" sz="1800" dirty="0" smtClean="0">
                <a:latin typeface="標楷體" pitchFamily="65" charset="-120"/>
                <a:ea typeface="標楷體" pitchFamily="65" charset="-120"/>
              </a:rPr>
              <a:t>公尺為牆面線，前院深度為</a:t>
            </a:r>
            <a:r>
              <a:rPr lang="en-US" altLang="zh-TW" sz="1800" dirty="0" smtClean="0">
                <a:latin typeface="標楷體" pitchFamily="65" charset="-120"/>
                <a:ea typeface="標楷體" pitchFamily="65" charset="-120"/>
              </a:rPr>
              <a:t>1.8</a:t>
            </a:r>
            <a:r>
              <a:rPr lang="zh-TW" altLang="en-US" sz="1800" dirty="0" smtClean="0">
                <a:latin typeface="標楷體" pitchFamily="65" charset="-120"/>
                <a:ea typeface="標楷體" pitchFamily="65" charset="-120"/>
              </a:rPr>
              <a:t>公尺</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範圍請參見圖一；建築及退縮形式請參見圖二</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。第六種住宅區若依本要點第十六條規定申請老屋重建，則其建蔽率為</a:t>
            </a:r>
            <a:r>
              <a:rPr lang="en-US" altLang="zh-TW" sz="1800" dirty="0" smtClean="0">
                <a:latin typeface="標楷體" pitchFamily="65" charset="-120"/>
                <a:ea typeface="標楷體" pitchFamily="65" charset="-120"/>
              </a:rPr>
              <a:t>60%</a:t>
            </a:r>
            <a:r>
              <a:rPr lang="zh-TW" altLang="en-US" sz="1800" dirty="0" smtClean="0">
                <a:latin typeface="標楷體" pitchFamily="65" charset="-120"/>
                <a:ea typeface="標楷體" pitchFamily="65" charset="-120"/>
              </a:rPr>
              <a:t>，容積率為</a:t>
            </a:r>
            <a:r>
              <a:rPr lang="en-US" altLang="zh-TW" sz="1800" dirty="0" smtClean="0">
                <a:latin typeface="標楷體" pitchFamily="65" charset="-120"/>
                <a:ea typeface="標楷體" pitchFamily="65" charset="-120"/>
              </a:rPr>
              <a:t>240%</a:t>
            </a:r>
            <a:r>
              <a:rPr lang="zh-TW" altLang="en-US" sz="1800" dirty="0" smtClean="0">
                <a:latin typeface="標楷體" pitchFamily="65" charset="-120"/>
                <a:ea typeface="標楷體" pitchFamily="65" charset="-120"/>
              </a:rPr>
              <a:t>。 </a:t>
            </a:r>
            <a:r>
              <a:rPr lang="zh-TW" altLang="en-US" sz="1800" dirty="0" smtClean="0"/>
              <a:t>	</a:t>
            </a:r>
            <a:r>
              <a:rPr lang="zh-TW" altLang="en-US" sz="1800" dirty="0" smtClean="0">
                <a:latin typeface="標楷體" pitchFamily="65" charset="-120"/>
                <a:ea typeface="標楷體" pitchFamily="65" charset="-120"/>
              </a:rPr>
              <a:t>  </a:t>
            </a:r>
          </a:p>
          <a:p>
            <a:r>
              <a:rPr lang="zh-TW" altLang="en-US" sz="1800" dirty="0" smtClean="0">
                <a:latin typeface="標楷體" pitchFamily="65" charset="-120"/>
                <a:ea typeface="標楷體" pitchFamily="65" charset="-120"/>
              </a:rPr>
              <a:t>第一種商業區：建蔽率</a:t>
            </a:r>
            <a:r>
              <a:rPr lang="en-US" altLang="zh-TW" sz="1800" dirty="0" smtClean="0">
                <a:latin typeface="標楷體" pitchFamily="65" charset="-120"/>
                <a:ea typeface="標楷體" pitchFamily="65" charset="-120"/>
              </a:rPr>
              <a:t>70%</a:t>
            </a:r>
            <a:r>
              <a:rPr lang="zh-TW" altLang="en-US" sz="1800" dirty="0" smtClean="0">
                <a:latin typeface="標楷體" pitchFamily="65" charset="-120"/>
                <a:ea typeface="標楷體" pitchFamily="65" charset="-120"/>
              </a:rPr>
              <a:t>，容積率</a:t>
            </a:r>
            <a:r>
              <a:rPr lang="en-US" altLang="zh-TW" sz="1800" dirty="0" smtClean="0">
                <a:latin typeface="標楷體" pitchFamily="65" charset="-120"/>
                <a:ea typeface="標楷體" pitchFamily="65" charset="-120"/>
              </a:rPr>
              <a:t>420%</a:t>
            </a:r>
          </a:p>
          <a:p>
            <a:r>
              <a:rPr lang="zh-TW" altLang="en-US" sz="1800" dirty="0" smtClean="0">
                <a:latin typeface="標楷體" pitchFamily="65" charset="-120"/>
                <a:ea typeface="標楷體" pitchFamily="65" charset="-120"/>
              </a:rPr>
              <a:t>第二種商業區：建蔽率</a:t>
            </a:r>
            <a:r>
              <a:rPr lang="en-US" altLang="zh-TW" sz="1800" dirty="0" smtClean="0">
                <a:latin typeface="標楷體" pitchFamily="65" charset="-120"/>
                <a:ea typeface="標楷體" pitchFamily="65" charset="-120"/>
              </a:rPr>
              <a:t>60%</a:t>
            </a:r>
            <a:r>
              <a:rPr lang="zh-TW" altLang="en-US" sz="1800" dirty="0" smtClean="0">
                <a:latin typeface="標楷體" pitchFamily="65" charset="-120"/>
                <a:ea typeface="標楷體" pitchFamily="65" charset="-120"/>
              </a:rPr>
              <a:t>，容積率</a:t>
            </a:r>
            <a:r>
              <a:rPr lang="en-US" altLang="zh-TW" sz="1800" dirty="0" smtClean="0">
                <a:latin typeface="標楷體" pitchFamily="65" charset="-120"/>
                <a:ea typeface="標楷體" pitchFamily="65" charset="-120"/>
              </a:rPr>
              <a:t>360%</a:t>
            </a: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1002.jpg"/>
          <p:cNvPicPr>
            <a:picLocks noChangeAspect="1"/>
          </p:cNvPicPr>
          <p:nvPr/>
        </p:nvPicPr>
        <p:blipFill>
          <a:blip r:embed="rId2" cstate="print"/>
          <a:stretch>
            <a:fillRect/>
          </a:stretch>
        </p:blipFill>
        <p:spPr>
          <a:xfrm>
            <a:off x="2267744" y="1262672"/>
            <a:ext cx="4091708" cy="5595328"/>
          </a:xfrm>
          <a:prstGeom prst="rect">
            <a:avLst/>
          </a:prstGeom>
        </p:spPr>
      </p:pic>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金門縣都計建管法規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2700" dirty="0" smtClean="0">
                <a:solidFill>
                  <a:schemeClr val="bg1"/>
                </a:solidFill>
                <a:latin typeface="標楷體" pitchFamily="65" charset="-120"/>
                <a:ea typeface="標楷體" pitchFamily="65" charset="-120"/>
              </a:rPr>
              <a:t>變更金門特定區</a:t>
            </a:r>
            <a:r>
              <a:rPr lang="en-US" altLang="zh-TW" sz="2700" dirty="0" smtClean="0">
                <a:solidFill>
                  <a:schemeClr val="bg1"/>
                </a:solidFill>
                <a:latin typeface="標楷體" pitchFamily="65" charset="-120"/>
                <a:ea typeface="標楷體" pitchFamily="65" charset="-120"/>
              </a:rPr>
              <a:t>(</a:t>
            </a:r>
            <a:r>
              <a:rPr lang="zh-TW" altLang="en-US" sz="2700" dirty="0" smtClean="0">
                <a:solidFill>
                  <a:schemeClr val="bg1"/>
                </a:solidFill>
                <a:latin typeface="標楷體" pitchFamily="65" charset="-120"/>
                <a:ea typeface="標楷體" pitchFamily="65" charset="-120"/>
              </a:rPr>
              <a:t>金沙地區</a:t>
            </a:r>
            <a:r>
              <a:rPr lang="en-US" altLang="zh-TW" sz="2700" dirty="0" smtClean="0">
                <a:solidFill>
                  <a:schemeClr val="bg1"/>
                </a:solidFill>
                <a:latin typeface="標楷體" pitchFamily="65" charset="-120"/>
                <a:ea typeface="標楷體" pitchFamily="65" charset="-120"/>
              </a:rPr>
              <a:t>)</a:t>
            </a:r>
            <a:r>
              <a:rPr lang="zh-TW" altLang="en-US" sz="2700" dirty="0" smtClean="0">
                <a:solidFill>
                  <a:schemeClr val="bg1"/>
                </a:solidFill>
                <a:latin typeface="標楷體" pitchFamily="65" charset="-120"/>
                <a:ea typeface="標楷體" pitchFamily="65" charset="-120"/>
              </a:rPr>
              <a:t>細部計畫</a:t>
            </a:r>
            <a:endParaRPr lang="zh-TW" altLang="en-US" sz="2700"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金門縣都計建管法規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2700" dirty="0" smtClean="0">
                <a:solidFill>
                  <a:schemeClr val="bg1"/>
                </a:solidFill>
                <a:latin typeface="標楷體" pitchFamily="65" charset="-120"/>
                <a:ea typeface="標楷體" pitchFamily="65" charset="-120"/>
              </a:rPr>
              <a:t>變更金門特定區</a:t>
            </a:r>
            <a:r>
              <a:rPr lang="en-US" altLang="zh-TW" sz="2700" dirty="0" smtClean="0">
                <a:solidFill>
                  <a:schemeClr val="bg1"/>
                </a:solidFill>
                <a:latin typeface="標楷體" pitchFamily="65" charset="-120"/>
                <a:ea typeface="標楷體" pitchFamily="65" charset="-120"/>
              </a:rPr>
              <a:t>(</a:t>
            </a:r>
            <a:r>
              <a:rPr lang="zh-TW" altLang="en-US" sz="2700" dirty="0" smtClean="0">
                <a:solidFill>
                  <a:schemeClr val="bg1"/>
                </a:solidFill>
                <a:latin typeface="標楷體" pitchFamily="65" charset="-120"/>
                <a:ea typeface="標楷體" pitchFamily="65" charset="-120"/>
              </a:rPr>
              <a:t>金沙地區</a:t>
            </a:r>
            <a:r>
              <a:rPr lang="en-US" altLang="zh-TW" sz="2700" dirty="0" smtClean="0">
                <a:solidFill>
                  <a:schemeClr val="bg1"/>
                </a:solidFill>
                <a:latin typeface="標楷體" pitchFamily="65" charset="-120"/>
                <a:ea typeface="標楷體" pitchFamily="65" charset="-120"/>
              </a:rPr>
              <a:t>)</a:t>
            </a:r>
            <a:r>
              <a:rPr lang="zh-TW" altLang="en-US" sz="2700" dirty="0" smtClean="0">
                <a:solidFill>
                  <a:schemeClr val="bg1"/>
                </a:solidFill>
                <a:latin typeface="標楷體" pitchFamily="65" charset="-120"/>
                <a:ea typeface="標楷體" pitchFamily="65" charset="-120"/>
              </a:rPr>
              <a:t>細部計畫</a:t>
            </a:r>
            <a:endParaRPr lang="zh-TW" altLang="en-US" sz="2700"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pic>
        <p:nvPicPr>
          <p:cNvPr id="6" name="圖片 5" descr="忠孝.jpg"/>
          <p:cNvPicPr>
            <a:picLocks noChangeAspect="1"/>
          </p:cNvPicPr>
          <p:nvPr/>
        </p:nvPicPr>
        <p:blipFill>
          <a:blip r:embed="rId2" cstate="print"/>
          <a:stretch>
            <a:fillRect/>
          </a:stretch>
        </p:blipFill>
        <p:spPr>
          <a:xfrm>
            <a:off x="1217480" y="1340768"/>
            <a:ext cx="7675000" cy="4483769"/>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金門縣都計建管法規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2700" dirty="0" smtClean="0">
                <a:solidFill>
                  <a:schemeClr val="bg1"/>
                </a:solidFill>
                <a:latin typeface="標楷體" pitchFamily="65" charset="-120"/>
                <a:ea typeface="標楷體" pitchFamily="65" charset="-120"/>
              </a:rPr>
              <a:t>變更金門特定區</a:t>
            </a:r>
            <a:r>
              <a:rPr lang="en-US" altLang="zh-TW" sz="2700" dirty="0" smtClean="0">
                <a:solidFill>
                  <a:schemeClr val="bg1"/>
                </a:solidFill>
                <a:latin typeface="標楷體" pitchFamily="65" charset="-120"/>
                <a:ea typeface="標楷體" pitchFamily="65" charset="-120"/>
              </a:rPr>
              <a:t>(</a:t>
            </a:r>
            <a:r>
              <a:rPr lang="zh-TW" altLang="en-US" sz="2700" dirty="0" smtClean="0">
                <a:solidFill>
                  <a:schemeClr val="bg1"/>
                </a:solidFill>
                <a:latin typeface="標楷體" pitchFamily="65" charset="-120"/>
                <a:ea typeface="標楷體" pitchFamily="65" charset="-120"/>
              </a:rPr>
              <a:t>金沙地區</a:t>
            </a:r>
            <a:r>
              <a:rPr lang="en-US" altLang="zh-TW" sz="2700" dirty="0" smtClean="0">
                <a:solidFill>
                  <a:schemeClr val="bg1"/>
                </a:solidFill>
                <a:latin typeface="標楷體" pitchFamily="65" charset="-120"/>
                <a:ea typeface="標楷體" pitchFamily="65" charset="-120"/>
              </a:rPr>
              <a:t>)</a:t>
            </a:r>
            <a:r>
              <a:rPr lang="zh-TW" altLang="en-US" sz="2700" dirty="0" smtClean="0">
                <a:solidFill>
                  <a:schemeClr val="bg1"/>
                </a:solidFill>
                <a:latin typeface="標楷體" pitchFamily="65" charset="-120"/>
                <a:ea typeface="標楷體" pitchFamily="65" charset="-120"/>
              </a:rPr>
              <a:t>細部計畫</a:t>
            </a:r>
            <a:endParaRPr lang="zh-TW" altLang="en-US" sz="2700"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pic>
        <p:nvPicPr>
          <p:cNvPr id="7" name="圖片 6" descr="榮光.jpg"/>
          <p:cNvPicPr>
            <a:picLocks noChangeAspect="1"/>
          </p:cNvPicPr>
          <p:nvPr/>
        </p:nvPicPr>
        <p:blipFill>
          <a:blip r:embed="rId2" cstate="print"/>
          <a:stretch>
            <a:fillRect/>
          </a:stretch>
        </p:blipFill>
        <p:spPr>
          <a:xfrm>
            <a:off x="1178371" y="1318989"/>
            <a:ext cx="7858125" cy="448627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金門縣都計建管法規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2700" dirty="0" smtClean="0">
                <a:solidFill>
                  <a:schemeClr val="bg1"/>
                </a:solidFill>
                <a:effectLst/>
                <a:latin typeface="標楷體" pitchFamily="65" charset="-120"/>
                <a:ea typeface="標楷體" pitchFamily="65" charset="-120"/>
              </a:rPr>
              <a:t>工業區建蔽率容積率</a:t>
            </a:r>
            <a:endParaRPr lang="zh-TW" altLang="en-US" sz="2700" dirty="0">
              <a:solidFill>
                <a:schemeClr val="bg1"/>
              </a:solidFill>
              <a:effectLst/>
              <a:latin typeface="標楷體" pitchFamily="65" charset="-120"/>
              <a:ea typeface="標楷體" pitchFamily="65" charset="-120"/>
            </a:endParaRPr>
          </a:p>
        </p:txBody>
      </p:sp>
      <p:sp>
        <p:nvSpPr>
          <p:cNvPr id="3" name="內容版面配置區 2"/>
          <p:cNvSpPr>
            <a:spLocks noGrp="1"/>
          </p:cNvSpPr>
          <p:nvPr>
            <p:ph idx="1"/>
          </p:nvPr>
        </p:nvSpPr>
        <p:spPr>
          <a:xfrm>
            <a:off x="1435608" y="1340768"/>
            <a:ext cx="7456872" cy="4896544"/>
          </a:xfrm>
        </p:spPr>
        <p:txBody>
          <a:bodyPr>
            <a:noAutofit/>
          </a:bodyPr>
          <a:lstStyle/>
          <a:p>
            <a:r>
              <a:rPr lang="zh-TW" altLang="en-US" sz="2000" dirty="0" smtClean="0">
                <a:latin typeface="標楷體" pitchFamily="65" charset="-120"/>
                <a:ea typeface="標楷體" pitchFamily="65" charset="-120"/>
              </a:rPr>
              <a:t>甲種工業區：以供輕工業及無公共危險之重工業為主。</a:t>
            </a:r>
            <a:endParaRPr lang="en-US" altLang="zh-TW" sz="2000" dirty="0" smtClean="0">
              <a:latin typeface="標楷體" pitchFamily="65" charset="-120"/>
              <a:ea typeface="標楷體" pitchFamily="65" charset="-120"/>
            </a:endParaRPr>
          </a:p>
          <a:p>
            <a:pPr>
              <a:buNone/>
            </a:pPr>
            <a:r>
              <a:rPr lang="zh-TW" altLang="en-US" sz="2000" dirty="0" smtClean="0">
                <a:latin typeface="標楷體" pitchFamily="65" charset="-120"/>
                <a:ea typeface="標楷體" pitchFamily="65" charset="-120"/>
              </a:rPr>
              <a:t>   建蔽率</a:t>
            </a:r>
            <a:r>
              <a:rPr lang="en-US" altLang="zh-TW" sz="2000" dirty="0" smtClean="0">
                <a:latin typeface="標楷體" pitchFamily="65" charset="-120"/>
                <a:ea typeface="標楷體" pitchFamily="65" charset="-120"/>
              </a:rPr>
              <a:t>50%</a:t>
            </a:r>
            <a:r>
              <a:rPr lang="zh-TW" altLang="en-US" sz="2000" dirty="0" smtClean="0">
                <a:latin typeface="標楷體" pitchFamily="65" charset="-120"/>
                <a:ea typeface="標楷體" pitchFamily="65" charset="-120"/>
              </a:rPr>
              <a:t>，容積率</a:t>
            </a:r>
            <a:r>
              <a:rPr lang="en-US" altLang="zh-TW" sz="2000" dirty="0" smtClean="0">
                <a:latin typeface="標楷體" pitchFamily="65" charset="-120"/>
                <a:ea typeface="標楷體" pitchFamily="65" charset="-120"/>
              </a:rPr>
              <a:t>150%</a:t>
            </a:r>
            <a:r>
              <a:rPr lang="zh-TW" altLang="en-US" sz="2000" dirty="0" smtClean="0">
                <a:latin typeface="標楷體" pitchFamily="65" charset="-120"/>
                <a:ea typeface="標楷體" pitchFamily="65" charset="-120"/>
              </a:rPr>
              <a:t>。 </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乙種工業區：以供公害輕微之工廠與其必要附屬設施及工業發展有關設施使用為主。</a:t>
            </a:r>
            <a:endParaRPr lang="en-US" altLang="zh-TW" sz="2000" dirty="0" smtClean="0">
              <a:latin typeface="標楷體" pitchFamily="65" charset="-120"/>
              <a:ea typeface="標楷體" pitchFamily="65" charset="-120"/>
            </a:endParaRPr>
          </a:p>
          <a:p>
            <a:pPr>
              <a:buNone/>
            </a:pPr>
            <a:r>
              <a:rPr lang="zh-TW" altLang="en-US" sz="2000" dirty="0" smtClean="0">
                <a:latin typeface="標楷體" pitchFamily="65" charset="-120"/>
                <a:ea typeface="標楷體" pitchFamily="65" charset="-120"/>
              </a:rPr>
              <a:t>   建蔽率</a:t>
            </a:r>
            <a:r>
              <a:rPr lang="en-US" altLang="zh-TW" sz="2000" dirty="0" smtClean="0">
                <a:latin typeface="標楷體" pitchFamily="65" charset="-120"/>
                <a:ea typeface="標楷體" pitchFamily="65" charset="-120"/>
              </a:rPr>
              <a:t>50%</a:t>
            </a:r>
            <a:r>
              <a:rPr lang="zh-TW" altLang="en-US" sz="2000" dirty="0" smtClean="0">
                <a:latin typeface="標楷體" pitchFamily="65" charset="-120"/>
                <a:ea typeface="標楷體" pitchFamily="65" charset="-120"/>
              </a:rPr>
              <a:t>，容積率</a:t>
            </a:r>
            <a:r>
              <a:rPr lang="en-US" altLang="zh-TW" sz="2000" dirty="0" smtClean="0">
                <a:latin typeface="標楷體" pitchFamily="65" charset="-120"/>
                <a:ea typeface="標楷體" pitchFamily="65" charset="-120"/>
              </a:rPr>
              <a:t>200%</a:t>
            </a:r>
            <a:r>
              <a:rPr lang="zh-TW" altLang="en-US" sz="2000" dirty="0" smtClean="0">
                <a:latin typeface="標楷體" pitchFamily="65" charset="-120"/>
                <a:ea typeface="標楷體" pitchFamily="65" charset="-120"/>
              </a:rPr>
              <a:t>。 </a:t>
            </a:r>
            <a:endParaRPr lang="en-US" altLang="zh-TW" sz="2000" dirty="0" smtClean="0">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金門縣都計建管法規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3600" dirty="0" smtClean="0">
                <a:solidFill>
                  <a:schemeClr val="bg1"/>
                </a:solidFill>
                <a:effectLst/>
                <a:latin typeface="標楷體" pitchFamily="65" charset="-120"/>
                <a:ea typeface="標楷體" pitchFamily="65" charset="-120"/>
              </a:rPr>
              <a:t>一、一般法規</a:t>
            </a:r>
            <a:endParaRPr lang="zh-TW" altLang="en-US" sz="3600" dirty="0">
              <a:solidFill>
                <a:schemeClr val="bg1"/>
              </a:solidFill>
              <a:effectLst/>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sz="2400" dirty="0" smtClean="0">
                <a:latin typeface="標楷體" pitchFamily="65" charset="-120"/>
                <a:ea typeface="標楷體" pitchFamily="65" charset="-120"/>
              </a:rPr>
              <a:t>建築法</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金門馬祖建築法適用地區外建築管理辦法</a:t>
            </a:r>
            <a:r>
              <a:rPr lang="en-US" altLang="zh-TW" sz="1600" dirty="0" smtClean="0">
                <a:latin typeface="標楷體" pitchFamily="65" charset="-120"/>
                <a:ea typeface="標楷體" pitchFamily="65" charset="-120"/>
              </a:rPr>
              <a:t>﹙811105﹚</a:t>
            </a:r>
          </a:p>
          <a:p>
            <a:r>
              <a:rPr lang="zh-TW" altLang="en-US" sz="2400" dirty="0" smtClean="0">
                <a:latin typeface="標楷體" pitchFamily="65" charset="-120"/>
                <a:ea typeface="標楷體" pitchFamily="65" charset="-120"/>
              </a:rPr>
              <a:t>離島建設條例</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離島建設條例施行細則</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農業發展條例</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農業發展條例施行細則</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農業用地興建農舍辦法</a:t>
            </a:r>
            <a:endParaRPr lang="en-US" altLang="zh-TW" sz="2400" dirty="0" smtClean="0">
              <a:latin typeface="標楷體" pitchFamily="65" charset="-120"/>
              <a:ea typeface="標楷體" pitchFamily="65" charset="-120"/>
            </a:endParaRPr>
          </a:p>
          <a:p>
            <a:endParaRPr lang="en-US" altLang="zh-TW" sz="2400" dirty="0" smtClean="0">
              <a:latin typeface="標楷體" pitchFamily="65" charset="-120"/>
              <a:ea typeface="標楷體" pitchFamily="65" charset="-120"/>
            </a:endParaRPr>
          </a:p>
          <a:p>
            <a:endParaRPr lang="en-US" altLang="zh-TW" sz="2400" dirty="0" smtClean="0">
              <a:latin typeface="標楷體" pitchFamily="65" charset="-120"/>
              <a:ea typeface="標楷體" pitchFamily="65" charset="-120"/>
            </a:endParaRPr>
          </a:p>
          <a:p>
            <a:endParaRPr lang="en-US" altLang="zh-TW" sz="2400" dirty="0" smtClean="0">
              <a:latin typeface="標楷體" pitchFamily="65" charset="-120"/>
              <a:ea typeface="標楷體" pitchFamily="65" charset="-120"/>
            </a:endParaRPr>
          </a:p>
          <a:p>
            <a:endParaRPr lang="zh-TW" altLang="en-US" sz="2800" dirty="0">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金門建築執照掛件相關規定</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3600" dirty="0" smtClean="0">
                <a:solidFill>
                  <a:schemeClr val="bg1"/>
                </a:solidFill>
                <a:effectLst/>
                <a:latin typeface="標楷體" pitchFamily="65" charset="-120"/>
                <a:ea typeface="標楷體" pitchFamily="65" charset="-120"/>
              </a:rPr>
              <a:t>及注意事項  </a:t>
            </a:r>
            <a:endParaRPr lang="zh-TW" altLang="en-US" sz="2700" dirty="0">
              <a:solidFill>
                <a:schemeClr val="bg1"/>
              </a:solidFill>
              <a:effectLst/>
              <a:latin typeface="標楷體" pitchFamily="65" charset="-120"/>
              <a:ea typeface="標楷體" pitchFamily="65" charset="-120"/>
            </a:endParaRPr>
          </a:p>
        </p:txBody>
      </p:sp>
      <p:sp>
        <p:nvSpPr>
          <p:cNvPr id="3" name="內容版面配置區 2"/>
          <p:cNvSpPr>
            <a:spLocks noGrp="1"/>
          </p:cNvSpPr>
          <p:nvPr>
            <p:ph idx="1"/>
          </p:nvPr>
        </p:nvSpPr>
        <p:spPr/>
        <p:txBody>
          <a:bodyPr>
            <a:noAutofit/>
          </a:bodyPr>
          <a:lstStyle/>
          <a:p>
            <a:r>
              <a:rPr lang="zh-TW" altLang="en-US" sz="1800" b="1" dirty="0" smtClean="0">
                <a:latin typeface="標楷體" pitchFamily="65" charset="-120"/>
                <a:ea typeface="標楷體" pitchFamily="65" charset="-120"/>
              </a:rPr>
              <a:t>建照執照掛件相關規定</a:t>
            </a:r>
            <a:r>
              <a:rPr lang="zh-TW" altLang="en-US" sz="1200" b="1" dirty="0" smtClean="0">
                <a:latin typeface="標楷體" pitchFamily="65" charset="-120"/>
                <a:ea typeface="標楷體" pitchFamily="65" charset="-120"/>
              </a:rPr>
              <a:t>：</a:t>
            </a:r>
            <a:endParaRPr lang="en-US" altLang="zh-TW" sz="1200" b="1" dirty="0" smtClean="0">
              <a:latin typeface="標楷體" pitchFamily="65" charset="-120"/>
              <a:ea typeface="標楷體" pitchFamily="65" charset="-120"/>
            </a:endParaRPr>
          </a:p>
          <a:p>
            <a:r>
              <a:rPr lang="en-US" altLang="zh-TW" sz="1800" dirty="0" smtClean="0">
                <a:latin typeface="標楷體" pitchFamily="65" charset="-120"/>
                <a:ea typeface="標楷體" pitchFamily="65" charset="-120"/>
              </a:rPr>
              <a:t>1.</a:t>
            </a:r>
            <a:r>
              <a:rPr lang="zh-TW" altLang="en-US" sz="1800" dirty="0" smtClean="0">
                <a:latin typeface="標楷體" pitchFamily="65" charset="-120"/>
                <a:ea typeface="標楷體" pitchFamily="65" charset="-120"/>
              </a:rPr>
              <a:t>先行至內政部營建署全國建築管理系統登檔。</a:t>
            </a:r>
            <a:endParaRPr lang="en-US" altLang="zh-TW" sz="1800" dirty="0" smtClean="0">
              <a:latin typeface="標楷體" pitchFamily="65" charset="-120"/>
              <a:ea typeface="標楷體" pitchFamily="65" charset="-120"/>
            </a:endParaRPr>
          </a:p>
          <a:p>
            <a:r>
              <a:rPr lang="en-US" altLang="zh-TW" sz="1800" dirty="0" smtClean="0">
                <a:latin typeface="標楷體" pitchFamily="65" charset="-120"/>
                <a:ea typeface="標楷體" pitchFamily="65" charset="-120"/>
              </a:rPr>
              <a:t>2.</a:t>
            </a:r>
            <a:r>
              <a:rPr lang="zh-TW" altLang="en-US" sz="1800" dirty="0" smtClean="0">
                <a:latin typeface="標楷體" pitchFamily="65" charset="-120"/>
                <a:ea typeface="標楷體" pitchFamily="65" charset="-120"/>
              </a:rPr>
              <a:t>再將案件逕行送至福建金門馬祖地區建築師公會</a:t>
            </a:r>
            <a:endParaRPr lang="en-US" altLang="zh-TW" sz="1800" dirty="0" smtClean="0">
              <a:latin typeface="標楷體" pitchFamily="65" charset="-120"/>
              <a:ea typeface="標楷體" pitchFamily="65" charset="-120"/>
            </a:endParaRPr>
          </a:p>
          <a:p>
            <a:pPr>
              <a:buNone/>
            </a:pPr>
            <a:r>
              <a:rPr lang="zh-TW" altLang="en-US" sz="1200" dirty="0" smtClean="0"/>
              <a:t>       </a:t>
            </a:r>
            <a:r>
              <a:rPr lang="zh-TW" altLang="zh-TW" sz="1800" dirty="0" smtClean="0">
                <a:latin typeface="標楷體" pitchFamily="65" charset="-120"/>
                <a:ea typeface="標楷體" pitchFamily="65" charset="-120"/>
              </a:rPr>
              <a:t>收件方式：</a:t>
            </a:r>
            <a:r>
              <a:rPr lang="zh-TW" altLang="zh-TW" sz="1800" dirty="0" smtClean="0">
                <a:solidFill>
                  <a:srgbClr val="FF0000"/>
                </a:solidFill>
                <a:latin typeface="標楷體" pitchFamily="65" charset="-120"/>
                <a:ea typeface="標楷體" pitchFamily="65" charset="-120"/>
              </a:rPr>
              <a:t>每週一至週五上午九時至十一時三十分止，下午一時三十分至四時三十分止</a:t>
            </a:r>
            <a:r>
              <a:rPr lang="zh-TW" altLang="zh-TW" sz="1800" dirty="0" smtClean="0">
                <a:latin typeface="標楷體" pitchFamily="65" charset="-120"/>
                <a:ea typeface="標楷體" pitchFamily="65" charset="-120"/>
              </a:rPr>
              <a:t>。由公會受理收件（收件後排序檢視）。</a:t>
            </a:r>
            <a:endParaRPr lang="en-US" altLang="zh-TW" sz="1800" dirty="0" smtClean="0">
              <a:latin typeface="標楷體" pitchFamily="65" charset="-120"/>
              <a:ea typeface="標楷體" pitchFamily="65" charset="-120"/>
            </a:endParaRPr>
          </a:p>
          <a:p>
            <a:pPr marL="368300" indent="-368300" eaLnBrk="0" hangingPunct="0">
              <a:buNone/>
            </a:pPr>
            <a:r>
              <a:rPr lang="zh-TW" altLang="en-US" sz="1800" dirty="0" smtClean="0">
                <a:latin typeface="標楷體" pitchFamily="65" charset="-120"/>
                <a:ea typeface="標楷體" pitchFamily="65" charset="-120"/>
              </a:rPr>
              <a:t>   </a:t>
            </a:r>
            <a:r>
              <a:rPr lang="zh-TW" altLang="zh-TW" sz="1800" dirty="0" smtClean="0">
                <a:latin typeface="標楷體" pitchFamily="65" charset="-120"/>
                <a:ea typeface="標楷體" pitchFamily="65" charset="-120"/>
              </a:rPr>
              <a:t>檢視時間：每週一次，檢視時間時間如后。</a:t>
            </a:r>
            <a:endParaRPr lang="en-US" altLang="zh-TW" sz="1800" dirty="0" smtClean="0">
              <a:latin typeface="標楷體" pitchFamily="65" charset="-120"/>
              <a:ea typeface="標楷體" pitchFamily="65" charset="-120"/>
            </a:endParaRPr>
          </a:p>
          <a:p>
            <a:pPr marL="1433513" indent="-1350963" eaLnBrk="0" hangingPunct="0">
              <a:buNone/>
            </a:pPr>
            <a:r>
              <a:rPr lang="zh-TW" altLang="en-US" sz="1800" dirty="0" smtClean="0">
                <a:latin typeface="標楷體" pitchFamily="65" charset="-120"/>
                <a:ea typeface="標楷體" pitchFamily="65" charset="-120"/>
              </a:rPr>
              <a:t>            </a:t>
            </a:r>
            <a:r>
              <a:rPr lang="zh-TW" altLang="zh-TW" sz="1800" dirty="0" smtClean="0">
                <a:solidFill>
                  <a:srgbClr val="FF0000"/>
                </a:solidFill>
                <a:latin typeface="標楷體" pitchFamily="65" charset="-120"/>
                <a:ea typeface="標楷體" pitchFamily="65" charset="-120"/>
              </a:rPr>
              <a:t>每週一上午九時至十二時，下午一時三十分至五時三十分，由一位建築師依序檢視第一類書件及複核。</a:t>
            </a:r>
            <a:endParaRPr lang="en-US" altLang="zh-TW" sz="1800" dirty="0" smtClean="0">
              <a:solidFill>
                <a:srgbClr val="FF0000"/>
              </a:solidFill>
              <a:latin typeface="標楷體" pitchFamily="65" charset="-120"/>
              <a:ea typeface="標楷體" pitchFamily="65" charset="-120"/>
            </a:endParaRPr>
          </a:p>
          <a:p>
            <a:pPr marL="1433513" indent="-1350963" eaLnBrk="0" hangingPunct="0">
              <a:buNone/>
            </a:pPr>
            <a:r>
              <a:rPr lang="zh-TW" altLang="en-US" sz="1800" dirty="0" smtClean="0">
                <a:solidFill>
                  <a:srgbClr val="FF0000"/>
                </a:solidFill>
                <a:latin typeface="標楷體" pitchFamily="65" charset="-120"/>
                <a:ea typeface="標楷體" pitchFamily="65" charset="-120"/>
              </a:rPr>
              <a:t>            </a:t>
            </a:r>
            <a:r>
              <a:rPr lang="zh-TW" altLang="zh-TW" sz="1800" dirty="0" smtClean="0">
                <a:solidFill>
                  <a:srgbClr val="FF0000"/>
                </a:solidFill>
                <a:latin typeface="標楷體" pitchFamily="65" charset="-120"/>
                <a:ea typeface="標楷體" pitchFamily="65" charset="-120"/>
              </a:rPr>
              <a:t>每週二上午九時至十二時，下午一時三十分至五時三十分，由二位建築師依序檢視及複核，每週三上午九時至十二時，下午一時三十分起至三時三十分複核及副本核對。</a:t>
            </a:r>
            <a:endParaRPr lang="en-US" altLang="zh-TW" sz="1800" dirty="0" smtClean="0">
              <a:solidFill>
                <a:srgbClr val="FF0000"/>
              </a:solidFill>
              <a:latin typeface="標楷體" pitchFamily="65" charset="-120"/>
              <a:ea typeface="標楷體" pitchFamily="65" charset="-120"/>
            </a:endParaRPr>
          </a:p>
          <a:p>
            <a:pPr marL="352425" indent="-282575">
              <a:buNone/>
            </a:pPr>
            <a:r>
              <a:rPr lang="zh-TW" altLang="en-US" sz="1800" dirty="0" smtClean="0">
                <a:latin typeface="標楷體" pitchFamily="65" charset="-120"/>
                <a:ea typeface="標楷體" pitchFamily="65" charset="-120"/>
              </a:rPr>
              <a:t>   </a:t>
            </a:r>
            <a:r>
              <a:rPr lang="zh-TW" altLang="zh-TW" sz="1800" dirty="0" smtClean="0">
                <a:latin typeface="標楷體" pitchFamily="65" charset="-120"/>
                <a:ea typeface="標楷體" pitchFamily="65" charset="-120"/>
              </a:rPr>
              <a:t>週二若該案件之建築師或代理人未到場會同檢視，則該案件視同自行退件，需重新掛號排序重檢。</a:t>
            </a:r>
            <a:endParaRPr lang="en-US" altLang="zh-TW" sz="1800" dirty="0" smtClean="0">
              <a:latin typeface="標楷體" pitchFamily="65" charset="-120"/>
              <a:ea typeface="標楷體" pitchFamily="65" charset="-120"/>
            </a:endParaRPr>
          </a:p>
          <a:p>
            <a:r>
              <a:rPr lang="en-US" altLang="zh-TW" sz="1800" dirty="0" smtClean="0">
                <a:latin typeface="標楷體" pitchFamily="65" charset="-120"/>
                <a:ea typeface="標楷體" pitchFamily="65" charset="-120"/>
              </a:rPr>
              <a:t>3.</a:t>
            </a:r>
            <a:r>
              <a:rPr lang="zh-TW" altLang="en-US" sz="1800" dirty="0" smtClean="0">
                <a:latin typeface="標楷體" pitchFamily="65" charset="-120"/>
                <a:ea typeface="標楷體" pitchFamily="65" charset="-120"/>
              </a:rPr>
              <a:t>公會於每週三下午檢視結束後將當週已核對完副本之案件送至金門縣政府建設處建築管理科。</a:t>
            </a: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金門建築執照掛件相關規定</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3600" dirty="0" smtClean="0">
                <a:solidFill>
                  <a:schemeClr val="bg1"/>
                </a:solidFill>
                <a:effectLst/>
                <a:latin typeface="標楷體" pitchFamily="65" charset="-120"/>
                <a:ea typeface="標楷體" pitchFamily="65" charset="-120"/>
              </a:rPr>
              <a:t>及流程  </a:t>
            </a:r>
            <a:endParaRPr lang="zh-TW" altLang="en-US" sz="2700"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
        <p:nvSpPr>
          <p:cNvPr id="8" name="文字方塊 7"/>
          <p:cNvSpPr txBox="1"/>
          <p:nvPr/>
        </p:nvSpPr>
        <p:spPr>
          <a:xfrm>
            <a:off x="1188785" y="2780928"/>
            <a:ext cx="430887" cy="1584176"/>
          </a:xfrm>
          <a:prstGeom prst="rect">
            <a:avLst/>
          </a:prstGeom>
          <a:noFill/>
          <a:ln w="12700">
            <a:solidFill>
              <a:schemeClr val="tx1"/>
            </a:solidFill>
          </a:ln>
        </p:spPr>
        <p:txBody>
          <a:bodyPr vert="eaVert" wrap="square" rtlCol="0">
            <a:spAutoFit/>
          </a:bodyPr>
          <a:lstStyle/>
          <a:p>
            <a:pPr algn="ctr"/>
            <a:r>
              <a:rPr lang="zh-TW" altLang="zh-TW" sz="1600" dirty="0" smtClean="0">
                <a:latin typeface="標楷體" pitchFamily="65" charset="-120"/>
                <a:ea typeface="標楷體" pitchFamily="65" charset="-120"/>
              </a:rPr>
              <a:t>公會收件掛號</a:t>
            </a:r>
            <a:endParaRPr lang="zh-TW" altLang="en-US" dirty="0"/>
          </a:p>
        </p:txBody>
      </p:sp>
      <p:sp>
        <p:nvSpPr>
          <p:cNvPr id="9" name="文字方塊 8"/>
          <p:cNvSpPr txBox="1"/>
          <p:nvPr/>
        </p:nvSpPr>
        <p:spPr>
          <a:xfrm>
            <a:off x="2166700" y="2780928"/>
            <a:ext cx="677108" cy="1584176"/>
          </a:xfrm>
          <a:prstGeom prst="rect">
            <a:avLst/>
          </a:prstGeom>
          <a:noFill/>
          <a:ln w="12700">
            <a:solidFill>
              <a:schemeClr val="tx1"/>
            </a:solidFill>
          </a:ln>
        </p:spPr>
        <p:txBody>
          <a:bodyPr vert="eaVert" wrap="square" rtlCol="0">
            <a:spAutoFit/>
          </a:bodyPr>
          <a:lstStyle/>
          <a:p>
            <a:r>
              <a:rPr lang="zh-TW" altLang="zh-TW" sz="1600" dirty="0" smtClean="0">
                <a:latin typeface="標楷體" pitchFamily="65" charset="-120"/>
                <a:ea typeface="標楷體" pitchFamily="65" charset="-120"/>
              </a:rPr>
              <a:t>縣政府會議室</a:t>
            </a:r>
          </a:p>
          <a:p>
            <a:r>
              <a:rPr lang="zh-TW" altLang="zh-TW" sz="1600" dirty="0" smtClean="0">
                <a:latin typeface="標楷體" pitchFamily="65" charset="-120"/>
                <a:ea typeface="標楷體" pitchFamily="65" charset="-120"/>
              </a:rPr>
              <a:t>建築師書件審查</a:t>
            </a:r>
            <a:endParaRPr lang="zh-TW" altLang="zh-TW" sz="1600" dirty="0">
              <a:latin typeface="標楷體" pitchFamily="65" charset="-120"/>
              <a:ea typeface="標楷體" pitchFamily="65" charset="-120"/>
            </a:endParaRPr>
          </a:p>
        </p:txBody>
      </p:sp>
      <p:sp>
        <p:nvSpPr>
          <p:cNvPr id="10" name="文字方塊 9"/>
          <p:cNvSpPr txBox="1"/>
          <p:nvPr/>
        </p:nvSpPr>
        <p:spPr>
          <a:xfrm>
            <a:off x="3635896" y="2780928"/>
            <a:ext cx="677108" cy="1584176"/>
          </a:xfrm>
          <a:prstGeom prst="rect">
            <a:avLst/>
          </a:prstGeom>
          <a:noFill/>
          <a:ln w="12700">
            <a:solidFill>
              <a:schemeClr val="tx1"/>
            </a:solidFill>
          </a:ln>
        </p:spPr>
        <p:txBody>
          <a:bodyPr vert="eaVert" wrap="square" rtlCol="0">
            <a:spAutoFit/>
          </a:bodyPr>
          <a:lstStyle/>
          <a:p>
            <a:r>
              <a:rPr lang="zh-TW" altLang="zh-TW" sz="1600" dirty="0" smtClean="0">
                <a:latin typeface="標楷體" pitchFamily="65" charset="-120"/>
                <a:ea typeface="標楷體" pitchFamily="65" charset="-120"/>
              </a:rPr>
              <a:t>審</a:t>
            </a:r>
            <a:r>
              <a:rPr lang="en-US" altLang="zh-TW" sz="1600" dirty="0" smtClean="0">
                <a:latin typeface="標楷體" pitchFamily="65" charset="-120"/>
                <a:ea typeface="標楷體" pitchFamily="65" charset="-120"/>
              </a:rPr>
              <a:t>    </a:t>
            </a:r>
            <a:r>
              <a:rPr lang="zh-TW" altLang="zh-TW" sz="1600" dirty="0" smtClean="0">
                <a:latin typeface="標楷體" pitchFamily="65" charset="-120"/>
                <a:ea typeface="標楷體" pitchFamily="65" charset="-120"/>
              </a:rPr>
              <a:t>照</a:t>
            </a:r>
            <a:r>
              <a:rPr lang="en-US" altLang="zh-TW" sz="1600" dirty="0" smtClean="0">
                <a:latin typeface="標楷體" pitchFamily="65" charset="-120"/>
                <a:ea typeface="標楷體" pitchFamily="65" charset="-120"/>
              </a:rPr>
              <a:t>    </a:t>
            </a:r>
            <a:r>
              <a:rPr lang="zh-TW" altLang="zh-TW" sz="1600" dirty="0" smtClean="0">
                <a:latin typeface="標楷體" pitchFamily="65" charset="-120"/>
                <a:ea typeface="標楷體" pitchFamily="65" charset="-120"/>
              </a:rPr>
              <a:t>室</a:t>
            </a:r>
            <a:r>
              <a:rPr lang="en-US" altLang="zh-TW" sz="1600" dirty="0" smtClean="0">
                <a:latin typeface="標楷體" pitchFamily="65" charset="-120"/>
                <a:ea typeface="標楷體" pitchFamily="65" charset="-120"/>
              </a:rPr>
              <a:t/>
            </a:r>
            <a:br>
              <a:rPr lang="en-US" altLang="zh-TW" sz="1600" dirty="0" smtClean="0">
                <a:latin typeface="標楷體" pitchFamily="65" charset="-120"/>
                <a:ea typeface="標楷體" pitchFamily="65" charset="-120"/>
              </a:rPr>
            </a:br>
            <a:r>
              <a:rPr lang="zh-TW" altLang="zh-TW" sz="1600" dirty="0" smtClean="0">
                <a:latin typeface="標楷體" pitchFamily="65" charset="-120"/>
                <a:ea typeface="標楷體" pitchFamily="65" charset="-120"/>
              </a:rPr>
              <a:t>協檢建築師審查</a:t>
            </a:r>
            <a:endParaRPr lang="zh-TW" altLang="zh-TW" sz="1600" dirty="0">
              <a:latin typeface="標楷體" pitchFamily="65" charset="-120"/>
              <a:ea typeface="標楷體" pitchFamily="65" charset="-120"/>
            </a:endParaRPr>
          </a:p>
        </p:txBody>
      </p:sp>
      <p:sp>
        <p:nvSpPr>
          <p:cNvPr id="11" name="文字方塊 10"/>
          <p:cNvSpPr txBox="1"/>
          <p:nvPr/>
        </p:nvSpPr>
        <p:spPr>
          <a:xfrm>
            <a:off x="4861193" y="2780928"/>
            <a:ext cx="430887" cy="1584176"/>
          </a:xfrm>
          <a:prstGeom prst="rect">
            <a:avLst/>
          </a:prstGeom>
          <a:noFill/>
          <a:ln w="12700">
            <a:solidFill>
              <a:schemeClr val="tx1"/>
            </a:solidFill>
          </a:ln>
        </p:spPr>
        <p:txBody>
          <a:bodyPr vert="eaVert" wrap="square" rtlCol="0">
            <a:spAutoFit/>
          </a:bodyPr>
          <a:lstStyle/>
          <a:p>
            <a:r>
              <a:rPr lang="zh-TW" altLang="zh-TW" sz="1600" dirty="0" smtClean="0">
                <a:latin typeface="標楷體" pitchFamily="65" charset="-120"/>
                <a:ea typeface="標楷體" pitchFamily="65" charset="-120"/>
              </a:rPr>
              <a:t>檢視核可、套繪</a:t>
            </a:r>
            <a:endParaRPr lang="zh-TW" altLang="zh-TW" sz="1600" dirty="0">
              <a:latin typeface="標楷體" pitchFamily="65" charset="-120"/>
              <a:ea typeface="標楷體" pitchFamily="65" charset="-120"/>
            </a:endParaRPr>
          </a:p>
        </p:txBody>
      </p:sp>
      <p:sp>
        <p:nvSpPr>
          <p:cNvPr id="13" name="文字方塊 12"/>
          <p:cNvSpPr txBox="1"/>
          <p:nvPr/>
        </p:nvSpPr>
        <p:spPr>
          <a:xfrm>
            <a:off x="5869305" y="2780928"/>
            <a:ext cx="430887" cy="1584176"/>
          </a:xfrm>
          <a:prstGeom prst="rect">
            <a:avLst/>
          </a:prstGeom>
          <a:noFill/>
          <a:ln w="12700">
            <a:solidFill>
              <a:schemeClr val="tx1"/>
            </a:solidFill>
          </a:ln>
        </p:spPr>
        <p:txBody>
          <a:bodyPr vert="eaVert" wrap="square" rtlCol="0">
            <a:spAutoFit/>
          </a:bodyPr>
          <a:lstStyle/>
          <a:p>
            <a:r>
              <a:rPr lang="zh-TW" altLang="zh-TW" sz="1600" dirty="0" smtClean="0">
                <a:latin typeface="標楷體" pitchFamily="65" charset="-120"/>
                <a:ea typeface="標楷體" pitchFamily="65" charset="-120"/>
              </a:rPr>
              <a:t>校對副本、登錄</a:t>
            </a:r>
            <a:endParaRPr lang="zh-TW" altLang="zh-TW" sz="1600" dirty="0">
              <a:latin typeface="標楷體" pitchFamily="65" charset="-120"/>
              <a:ea typeface="標楷體" pitchFamily="65" charset="-120"/>
            </a:endParaRPr>
          </a:p>
        </p:txBody>
      </p:sp>
      <p:sp>
        <p:nvSpPr>
          <p:cNvPr id="15" name="文字方塊 14"/>
          <p:cNvSpPr txBox="1"/>
          <p:nvPr/>
        </p:nvSpPr>
        <p:spPr>
          <a:xfrm>
            <a:off x="6949425" y="3861048"/>
            <a:ext cx="430887" cy="1584176"/>
          </a:xfrm>
          <a:prstGeom prst="rect">
            <a:avLst/>
          </a:prstGeom>
          <a:noFill/>
          <a:ln w="12700">
            <a:solidFill>
              <a:schemeClr val="tx1"/>
            </a:solidFill>
          </a:ln>
        </p:spPr>
        <p:txBody>
          <a:bodyPr vert="eaVert" wrap="square" rtlCol="0">
            <a:spAutoFit/>
          </a:bodyPr>
          <a:lstStyle/>
          <a:p>
            <a:pPr algn="ctr"/>
            <a:r>
              <a:rPr lang="zh-TW" altLang="zh-TW" sz="1600" dirty="0" smtClean="0">
                <a:latin typeface="標楷體" pitchFamily="65" charset="-120"/>
                <a:ea typeface="標楷體" pitchFamily="65" charset="-120"/>
              </a:rPr>
              <a:t>建設處複核</a:t>
            </a:r>
            <a:endParaRPr lang="zh-TW" altLang="zh-TW" sz="1600" dirty="0">
              <a:latin typeface="標楷體" pitchFamily="65" charset="-120"/>
              <a:ea typeface="標楷體" pitchFamily="65" charset="-120"/>
            </a:endParaRPr>
          </a:p>
        </p:txBody>
      </p:sp>
      <p:sp>
        <p:nvSpPr>
          <p:cNvPr id="17" name="文字方塊 16"/>
          <p:cNvSpPr txBox="1"/>
          <p:nvPr/>
        </p:nvSpPr>
        <p:spPr>
          <a:xfrm>
            <a:off x="7999348" y="2564904"/>
            <a:ext cx="677108" cy="2016224"/>
          </a:xfrm>
          <a:prstGeom prst="rect">
            <a:avLst/>
          </a:prstGeom>
          <a:noFill/>
          <a:ln w="12700">
            <a:solidFill>
              <a:schemeClr val="tx1"/>
            </a:solidFill>
          </a:ln>
        </p:spPr>
        <p:txBody>
          <a:bodyPr vert="eaVert" wrap="square" rtlCol="0">
            <a:spAutoFit/>
          </a:bodyPr>
          <a:lstStyle/>
          <a:p>
            <a:r>
              <a:rPr lang="zh-TW" altLang="zh-TW" sz="1600" dirty="0" smtClean="0">
                <a:latin typeface="標楷體" pitchFamily="65" charset="-120"/>
                <a:ea typeface="標楷體" pitchFamily="65" charset="-120"/>
              </a:rPr>
              <a:t>發文、繳規費、發照、抽查、歸檔</a:t>
            </a:r>
            <a:endParaRPr lang="zh-TW" altLang="zh-TW" sz="1600" dirty="0">
              <a:latin typeface="標楷體" pitchFamily="65" charset="-120"/>
              <a:ea typeface="標楷體" pitchFamily="65" charset="-120"/>
            </a:endParaRPr>
          </a:p>
        </p:txBody>
      </p:sp>
      <p:sp>
        <p:nvSpPr>
          <p:cNvPr id="19" name="文字方塊 18"/>
          <p:cNvSpPr txBox="1"/>
          <p:nvPr/>
        </p:nvSpPr>
        <p:spPr>
          <a:xfrm>
            <a:off x="6948264" y="1844824"/>
            <a:ext cx="430887" cy="1368152"/>
          </a:xfrm>
          <a:prstGeom prst="rect">
            <a:avLst/>
          </a:prstGeom>
          <a:noFill/>
          <a:ln w="12700">
            <a:solidFill>
              <a:schemeClr val="tx1"/>
            </a:solidFill>
          </a:ln>
        </p:spPr>
        <p:txBody>
          <a:bodyPr vert="eaVert" wrap="square" rtlCol="0">
            <a:spAutoFit/>
          </a:bodyPr>
          <a:lstStyle/>
          <a:p>
            <a:pPr algn="ctr"/>
            <a:r>
              <a:rPr lang="zh-TW" altLang="zh-TW" sz="1600" dirty="0" smtClean="0">
                <a:latin typeface="標楷體" pitchFamily="65" charset="-120"/>
                <a:ea typeface="標楷體" pitchFamily="65" charset="-120"/>
              </a:rPr>
              <a:t>相關單位會簽</a:t>
            </a:r>
            <a:endParaRPr lang="zh-TW" altLang="zh-TW" sz="1600" dirty="0">
              <a:latin typeface="標楷體" pitchFamily="65" charset="-120"/>
              <a:ea typeface="標楷體" pitchFamily="65" charset="-120"/>
            </a:endParaRPr>
          </a:p>
        </p:txBody>
      </p:sp>
      <p:sp>
        <p:nvSpPr>
          <p:cNvPr id="22" name="向右箭號 21"/>
          <p:cNvSpPr/>
          <p:nvPr/>
        </p:nvSpPr>
        <p:spPr>
          <a:xfrm>
            <a:off x="1691680" y="3501008"/>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向右箭號 22"/>
          <p:cNvSpPr/>
          <p:nvPr/>
        </p:nvSpPr>
        <p:spPr>
          <a:xfrm>
            <a:off x="2915816" y="3501008"/>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向右箭號 23"/>
          <p:cNvSpPr/>
          <p:nvPr/>
        </p:nvSpPr>
        <p:spPr>
          <a:xfrm>
            <a:off x="4355976" y="3501008"/>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向右箭號 24"/>
          <p:cNvSpPr/>
          <p:nvPr/>
        </p:nvSpPr>
        <p:spPr>
          <a:xfrm>
            <a:off x="5364088" y="3501008"/>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向右箭號 25"/>
          <p:cNvSpPr/>
          <p:nvPr/>
        </p:nvSpPr>
        <p:spPr>
          <a:xfrm>
            <a:off x="6372200" y="3933056"/>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向右箭號 26"/>
          <p:cNvSpPr/>
          <p:nvPr/>
        </p:nvSpPr>
        <p:spPr>
          <a:xfrm>
            <a:off x="7452320" y="3933056"/>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文字方塊 27"/>
          <p:cNvSpPr txBox="1"/>
          <p:nvPr/>
        </p:nvSpPr>
        <p:spPr>
          <a:xfrm>
            <a:off x="1547664" y="5085184"/>
            <a:ext cx="1008112" cy="338554"/>
          </a:xfrm>
          <a:prstGeom prst="rect">
            <a:avLst/>
          </a:prstGeom>
          <a:noFill/>
          <a:ln w="12700">
            <a:solidFill>
              <a:schemeClr val="tx1"/>
            </a:solidFill>
          </a:ln>
        </p:spPr>
        <p:txBody>
          <a:bodyPr wrap="square" rtlCol="0">
            <a:spAutoFit/>
          </a:bodyPr>
          <a:lstStyle/>
          <a:p>
            <a:pPr algn="ctr"/>
            <a:r>
              <a:rPr lang="zh-TW" altLang="en-US" sz="1600" dirty="0" smtClean="0">
                <a:latin typeface="標楷體" pitchFamily="65" charset="-120"/>
                <a:ea typeface="標楷體" pitchFamily="65" charset="-120"/>
              </a:rPr>
              <a:t>修正</a:t>
            </a:r>
            <a:endParaRPr lang="zh-TW" altLang="en-US" sz="1600" dirty="0">
              <a:latin typeface="標楷體" pitchFamily="65" charset="-120"/>
              <a:ea typeface="標楷體" pitchFamily="65" charset="-120"/>
            </a:endParaRPr>
          </a:p>
        </p:txBody>
      </p:sp>
      <p:sp>
        <p:nvSpPr>
          <p:cNvPr id="29" name="文字方塊 28"/>
          <p:cNvSpPr txBox="1"/>
          <p:nvPr/>
        </p:nvSpPr>
        <p:spPr>
          <a:xfrm>
            <a:off x="2915816" y="5085184"/>
            <a:ext cx="1008112" cy="338554"/>
          </a:xfrm>
          <a:prstGeom prst="rect">
            <a:avLst/>
          </a:prstGeom>
          <a:noFill/>
          <a:ln w="12700">
            <a:solidFill>
              <a:schemeClr val="tx1"/>
            </a:solidFill>
          </a:ln>
        </p:spPr>
        <p:txBody>
          <a:bodyPr wrap="square" rtlCol="0">
            <a:spAutoFit/>
          </a:bodyPr>
          <a:lstStyle/>
          <a:p>
            <a:pPr algn="ctr"/>
            <a:r>
              <a:rPr lang="zh-TW" altLang="en-US" sz="1600" dirty="0" smtClean="0">
                <a:latin typeface="標楷體" pitchFamily="65" charset="-120"/>
                <a:ea typeface="標楷體" pitchFamily="65" charset="-120"/>
              </a:rPr>
              <a:t>修正</a:t>
            </a:r>
            <a:endParaRPr lang="zh-TW" altLang="en-US" sz="1600" dirty="0">
              <a:latin typeface="標楷體" pitchFamily="65" charset="-120"/>
              <a:ea typeface="標楷體" pitchFamily="65" charset="-120"/>
            </a:endParaRPr>
          </a:p>
        </p:txBody>
      </p:sp>
      <p:sp>
        <p:nvSpPr>
          <p:cNvPr id="30" name="文字方塊 29"/>
          <p:cNvSpPr txBox="1"/>
          <p:nvPr/>
        </p:nvSpPr>
        <p:spPr>
          <a:xfrm>
            <a:off x="1763688" y="1578278"/>
            <a:ext cx="1008112" cy="338554"/>
          </a:xfrm>
          <a:prstGeom prst="rect">
            <a:avLst/>
          </a:prstGeom>
          <a:noFill/>
          <a:ln w="12700">
            <a:solidFill>
              <a:schemeClr val="tx1"/>
            </a:solidFill>
          </a:ln>
        </p:spPr>
        <p:txBody>
          <a:bodyPr wrap="square" rtlCol="0">
            <a:spAutoFit/>
          </a:bodyPr>
          <a:lstStyle/>
          <a:p>
            <a:pPr algn="ctr"/>
            <a:r>
              <a:rPr lang="zh-TW" altLang="en-US" sz="1600" dirty="0" smtClean="0">
                <a:latin typeface="標楷體" pitchFamily="65" charset="-120"/>
                <a:ea typeface="標楷體" pitchFamily="65" charset="-120"/>
              </a:rPr>
              <a:t>退件</a:t>
            </a:r>
            <a:endParaRPr lang="zh-TW" altLang="en-US" sz="1600" dirty="0">
              <a:latin typeface="標楷體" pitchFamily="65" charset="-120"/>
              <a:ea typeface="標楷體" pitchFamily="65" charset="-120"/>
            </a:endParaRPr>
          </a:p>
        </p:txBody>
      </p:sp>
      <p:sp>
        <p:nvSpPr>
          <p:cNvPr id="31" name="文字方塊 30"/>
          <p:cNvSpPr txBox="1"/>
          <p:nvPr/>
        </p:nvSpPr>
        <p:spPr>
          <a:xfrm>
            <a:off x="5076056" y="5085184"/>
            <a:ext cx="1008112" cy="584775"/>
          </a:xfrm>
          <a:prstGeom prst="rect">
            <a:avLst/>
          </a:prstGeom>
          <a:noFill/>
          <a:ln w="12700">
            <a:solidFill>
              <a:schemeClr val="tx1"/>
            </a:solidFill>
          </a:ln>
        </p:spPr>
        <p:txBody>
          <a:bodyPr wrap="square" rtlCol="0">
            <a:spAutoFit/>
          </a:bodyPr>
          <a:lstStyle/>
          <a:p>
            <a:pPr algn="ctr"/>
            <a:r>
              <a:rPr lang="zh-TW" altLang="zh-TW" sz="1600" dirty="0" smtClean="0">
                <a:latin typeface="標楷體" pitchFamily="65" charset="-120"/>
                <a:ea typeface="標楷體" pitchFamily="65" charset="-120"/>
              </a:rPr>
              <a:t>檢視專案小組</a:t>
            </a:r>
            <a:endParaRPr lang="zh-TW" altLang="en-US" sz="1600" dirty="0">
              <a:latin typeface="標楷體" pitchFamily="65" charset="-120"/>
              <a:ea typeface="標楷體" pitchFamily="65" charset="-120"/>
            </a:endParaRPr>
          </a:p>
        </p:txBody>
      </p:sp>
      <p:cxnSp>
        <p:nvCxnSpPr>
          <p:cNvPr id="33" name="直線單箭頭接點 32"/>
          <p:cNvCxnSpPr/>
          <p:nvPr/>
        </p:nvCxnSpPr>
        <p:spPr>
          <a:xfrm flipV="1">
            <a:off x="1907704" y="1916832"/>
            <a:ext cx="0" cy="31683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a:xfrm flipV="1">
            <a:off x="2483768" y="4365104"/>
            <a:ext cx="0" cy="7200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a:off x="2267744" y="4365104"/>
            <a:ext cx="0" cy="7200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修正完竣</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41" name="文字方塊 40"/>
          <p:cNvSpPr txBox="1"/>
          <p:nvPr/>
        </p:nvSpPr>
        <p:spPr>
          <a:xfrm>
            <a:off x="1970420" y="4437112"/>
            <a:ext cx="369332" cy="936104"/>
          </a:xfrm>
          <a:prstGeom prst="rect">
            <a:avLst/>
          </a:prstGeom>
          <a:noFill/>
        </p:spPr>
        <p:txBody>
          <a:bodyPr vert="eaVert" wrap="square" rtlCol="0">
            <a:spAutoFit/>
          </a:bodyPr>
          <a:lstStyle/>
          <a:p>
            <a:r>
              <a:rPr lang="zh-TW" altLang="en-US" sz="1200" dirty="0" smtClean="0">
                <a:latin typeface="標楷體" pitchFamily="65" charset="-120"/>
                <a:ea typeface="標楷體" pitchFamily="65" charset="-120"/>
              </a:rPr>
              <a:t>不合格</a:t>
            </a:r>
            <a:endParaRPr lang="zh-TW" altLang="en-US" sz="1200" dirty="0">
              <a:latin typeface="標楷體" pitchFamily="65" charset="-120"/>
              <a:ea typeface="標楷體" pitchFamily="65" charset="-120"/>
            </a:endParaRPr>
          </a:p>
        </p:txBody>
      </p:sp>
      <p:sp>
        <p:nvSpPr>
          <p:cNvPr id="42" name="文字方塊 41"/>
          <p:cNvSpPr txBox="1"/>
          <p:nvPr/>
        </p:nvSpPr>
        <p:spPr>
          <a:xfrm>
            <a:off x="2411760" y="4437112"/>
            <a:ext cx="369332" cy="936104"/>
          </a:xfrm>
          <a:prstGeom prst="rect">
            <a:avLst/>
          </a:prstGeom>
          <a:noFill/>
        </p:spPr>
        <p:txBody>
          <a:bodyPr vert="eaVert" wrap="square" rtlCol="0">
            <a:spAutoFit/>
          </a:bodyPr>
          <a:lstStyle/>
          <a:p>
            <a:r>
              <a:rPr lang="zh-TW" altLang="zh-TW" sz="1200" dirty="0" smtClean="0">
                <a:latin typeface="標楷體" pitchFamily="65" charset="-120"/>
                <a:ea typeface="標楷體" pitchFamily="65" charset="-120"/>
              </a:rPr>
              <a:t>修正完竣</a:t>
            </a:r>
            <a:endParaRPr lang="zh-TW" altLang="en-US" sz="1200" dirty="0">
              <a:latin typeface="標楷體" pitchFamily="65" charset="-120"/>
              <a:ea typeface="標楷體" pitchFamily="65" charset="-120"/>
            </a:endParaRPr>
          </a:p>
        </p:txBody>
      </p:sp>
      <p:sp>
        <p:nvSpPr>
          <p:cNvPr id="44" name="文字方塊 43"/>
          <p:cNvSpPr txBox="1"/>
          <p:nvPr/>
        </p:nvSpPr>
        <p:spPr>
          <a:xfrm>
            <a:off x="1835696" y="2060848"/>
            <a:ext cx="1008112" cy="646331"/>
          </a:xfrm>
          <a:prstGeom prst="rect">
            <a:avLst/>
          </a:prstGeom>
          <a:noFill/>
        </p:spPr>
        <p:txBody>
          <a:bodyPr wrap="square" rtlCol="0">
            <a:spAutoFit/>
          </a:bodyPr>
          <a:lstStyle/>
          <a:p>
            <a:r>
              <a:rPr lang="zh-TW" altLang="zh-TW" sz="1200" dirty="0" smtClean="0">
                <a:latin typeface="標楷體" pitchFamily="65" charset="-120"/>
                <a:ea typeface="標楷體" pitchFamily="65" charset="-120"/>
              </a:rPr>
              <a:t>不合格</a:t>
            </a:r>
          </a:p>
          <a:p>
            <a:r>
              <a:rPr lang="zh-TW" altLang="zh-TW" sz="1200" dirty="0" smtClean="0">
                <a:latin typeface="標楷體" pitchFamily="65" charset="-120"/>
                <a:ea typeface="標楷體" pitchFamily="65" charset="-120"/>
              </a:rPr>
              <a:t>下午</a:t>
            </a:r>
            <a:r>
              <a:rPr lang="en-US" altLang="zh-TW" sz="1200" dirty="0" smtClean="0">
                <a:latin typeface="標楷體" pitchFamily="65" charset="-120"/>
                <a:ea typeface="標楷體" pitchFamily="65" charset="-120"/>
              </a:rPr>
              <a:t>5:30</a:t>
            </a:r>
            <a:r>
              <a:rPr lang="zh-TW" altLang="zh-TW" sz="1200" dirty="0" smtClean="0">
                <a:latin typeface="標楷體" pitchFamily="65" charset="-120"/>
                <a:ea typeface="標楷體" pitchFamily="65" charset="-120"/>
              </a:rPr>
              <a:t>前</a:t>
            </a:r>
            <a:endParaRPr lang="en-US" altLang="zh-TW" sz="1200" dirty="0" smtClean="0">
              <a:latin typeface="標楷體" pitchFamily="65" charset="-120"/>
              <a:ea typeface="標楷體" pitchFamily="65" charset="-120"/>
            </a:endParaRPr>
          </a:p>
          <a:p>
            <a:r>
              <a:rPr lang="zh-TW" altLang="zh-TW" sz="1200" dirty="0" smtClean="0">
                <a:latin typeface="標楷體" pitchFamily="65" charset="-120"/>
                <a:ea typeface="標楷體" pitchFamily="65" charset="-120"/>
              </a:rPr>
              <a:t>未修正完竣</a:t>
            </a:r>
            <a:endParaRPr lang="zh-TW" altLang="en-US" sz="1200" dirty="0">
              <a:latin typeface="標楷體" pitchFamily="65" charset="-120"/>
              <a:ea typeface="標楷體" pitchFamily="65" charset="-120"/>
            </a:endParaRPr>
          </a:p>
        </p:txBody>
      </p:sp>
      <p:cxnSp>
        <p:nvCxnSpPr>
          <p:cNvPr id="46" name="直線單箭頭接點 45"/>
          <p:cNvCxnSpPr/>
          <p:nvPr/>
        </p:nvCxnSpPr>
        <p:spPr>
          <a:xfrm>
            <a:off x="1331640" y="1772816"/>
            <a:ext cx="0" cy="10081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flipH="1">
            <a:off x="1331640" y="1772816"/>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p:nvPr/>
        </p:nvCxnSpPr>
        <p:spPr>
          <a:xfrm flipV="1">
            <a:off x="3851920" y="4365104"/>
            <a:ext cx="0" cy="7200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單箭頭接點 56"/>
          <p:cNvCxnSpPr/>
          <p:nvPr/>
        </p:nvCxnSpPr>
        <p:spPr>
          <a:xfrm>
            <a:off x="3707904" y="4365104"/>
            <a:ext cx="0" cy="7200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文字方塊 57"/>
          <p:cNvSpPr txBox="1"/>
          <p:nvPr/>
        </p:nvSpPr>
        <p:spPr>
          <a:xfrm>
            <a:off x="3410580" y="4437112"/>
            <a:ext cx="369332" cy="936104"/>
          </a:xfrm>
          <a:prstGeom prst="rect">
            <a:avLst/>
          </a:prstGeom>
          <a:noFill/>
        </p:spPr>
        <p:txBody>
          <a:bodyPr vert="eaVert" wrap="square" rtlCol="0">
            <a:spAutoFit/>
          </a:bodyPr>
          <a:lstStyle/>
          <a:p>
            <a:r>
              <a:rPr lang="zh-TW" altLang="en-US" sz="1200" dirty="0" smtClean="0">
                <a:latin typeface="標楷體" pitchFamily="65" charset="-120"/>
                <a:ea typeface="標楷體" pitchFamily="65" charset="-120"/>
              </a:rPr>
              <a:t>不合格</a:t>
            </a:r>
            <a:endParaRPr lang="zh-TW" altLang="en-US" sz="1200" dirty="0">
              <a:latin typeface="標楷體" pitchFamily="65" charset="-120"/>
              <a:ea typeface="標楷體" pitchFamily="65" charset="-120"/>
            </a:endParaRPr>
          </a:p>
        </p:txBody>
      </p:sp>
      <p:sp>
        <p:nvSpPr>
          <p:cNvPr id="59" name="文字方塊 58"/>
          <p:cNvSpPr txBox="1"/>
          <p:nvPr/>
        </p:nvSpPr>
        <p:spPr>
          <a:xfrm>
            <a:off x="3779912" y="4437112"/>
            <a:ext cx="369332" cy="936104"/>
          </a:xfrm>
          <a:prstGeom prst="rect">
            <a:avLst/>
          </a:prstGeom>
          <a:noFill/>
        </p:spPr>
        <p:txBody>
          <a:bodyPr vert="eaVert" wrap="square" rtlCol="0">
            <a:spAutoFit/>
          </a:bodyPr>
          <a:lstStyle/>
          <a:p>
            <a:r>
              <a:rPr lang="zh-TW" altLang="zh-TW" sz="1200" dirty="0" smtClean="0">
                <a:latin typeface="標楷體" pitchFamily="65" charset="-120"/>
                <a:ea typeface="標楷體" pitchFamily="65" charset="-120"/>
              </a:rPr>
              <a:t>修正完竣</a:t>
            </a:r>
            <a:endParaRPr lang="zh-TW" altLang="en-US" sz="1200" dirty="0">
              <a:latin typeface="標楷體" pitchFamily="65" charset="-120"/>
              <a:ea typeface="標楷體" pitchFamily="65" charset="-120"/>
            </a:endParaRPr>
          </a:p>
        </p:txBody>
      </p:sp>
      <p:cxnSp>
        <p:nvCxnSpPr>
          <p:cNvPr id="66" name="直線接點 65"/>
          <p:cNvCxnSpPr/>
          <p:nvPr/>
        </p:nvCxnSpPr>
        <p:spPr>
          <a:xfrm>
            <a:off x="4283968" y="4365104"/>
            <a:ext cx="0" cy="864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單箭頭接點 67"/>
          <p:cNvCxnSpPr/>
          <p:nvPr/>
        </p:nvCxnSpPr>
        <p:spPr>
          <a:xfrm>
            <a:off x="4283968" y="5229200"/>
            <a:ext cx="79208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p:nvPr/>
        </p:nvCxnSpPr>
        <p:spPr>
          <a:xfrm flipV="1">
            <a:off x="4139952" y="4365104"/>
            <a:ext cx="0" cy="10801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線接點 71"/>
          <p:cNvCxnSpPr/>
          <p:nvPr/>
        </p:nvCxnSpPr>
        <p:spPr>
          <a:xfrm>
            <a:off x="4139952" y="5445224"/>
            <a:ext cx="9361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文字方塊 72"/>
          <p:cNvSpPr txBox="1"/>
          <p:nvPr/>
        </p:nvSpPr>
        <p:spPr>
          <a:xfrm>
            <a:off x="4283968" y="5456257"/>
            <a:ext cx="936104" cy="276999"/>
          </a:xfrm>
          <a:prstGeom prst="rect">
            <a:avLst/>
          </a:prstGeom>
          <a:noFill/>
        </p:spPr>
        <p:txBody>
          <a:bodyPr wrap="square" rtlCol="0">
            <a:spAutoFit/>
          </a:bodyPr>
          <a:lstStyle/>
          <a:p>
            <a:r>
              <a:rPr lang="zh-TW" altLang="zh-TW" sz="1200" dirty="0" smtClean="0">
                <a:latin typeface="標楷體" pitchFamily="65" charset="-120"/>
                <a:ea typeface="標楷體" pitchFamily="65" charset="-120"/>
              </a:rPr>
              <a:t>疑義釋示</a:t>
            </a:r>
            <a:endParaRPr lang="zh-TW" altLang="en-US" sz="1200" dirty="0">
              <a:latin typeface="標楷體" pitchFamily="65" charset="-120"/>
              <a:ea typeface="標楷體" pitchFamily="65" charset="-120"/>
            </a:endParaRPr>
          </a:p>
        </p:txBody>
      </p:sp>
      <p:sp>
        <p:nvSpPr>
          <p:cNvPr id="76" name="上-下雙向箭號 75"/>
          <p:cNvSpPr/>
          <p:nvPr/>
        </p:nvSpPr>
        <p:spPr>
          <a:xfrm>
            <a:off x="7092280" y="3212976"/>
            <a:ext cx="144016" cy="64807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8" name="直線接點 77"/>
          <p:cNvCxnSpPr/>
          <p:nvPr/>
        </p:nvCxnSpPr>
        <p:spPr>
          <a:xfrm flipV="1">
            <a:off x="3275856" y="1772816"/>
            <a:ext cx="0" cy="3312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單箭頭接點 79"/>
          <p:cNvCxnSpPr/>
          <p:nvPr/>
        </p:nvCxnSpPr>
        <p:spPr>
          <a:xfrm flipH="1">
            <a:off x="2843808" y="1772816"/>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文字方塊 80"/>
          <p:cNvSpPr txBox="1"/>
          <p:nvPr/>
        </p:nvSpPr>
        <p:spPr>
          <a:xfrm>
            <a:off x="3203848" y="1772816"/>
            <a:ext cx="1008112" cy="830997"/>
          </a:xfrm>
          <a:prstGeom prst="rect">
            <a:avLst/>
          </a:prstGeom>
          <a:noFill/>
        </p:spPr>
        <p:txBody>
          <a:bodyPr wrap="square" rtlCol="0">
            <a:spAutoFit/>
          </a:bodyPr>
          <a:lstStyle/>
          <a:p>
            <a:r>
              <a:rPr lang="zh-TW" altLang="zh-TW" sz="1200" dirty="0" smtClean="0">
                <a:latin typeface="標楷體" pitchFamily="65" charset="-120"/>
                <a:ea typeface="標楷體" pitchFamily="65" charset="-120"/>
              </a:rPr>
              <a:t>不合格</a:t>
            </a:r>
          </a:p>
          <a:p>
            <a:r>
              <a:rPr lang="zh-TW" altLang="zh-TW" sz="1200" dirty="0" smtClean="0">
                <a:latin typeface="標楷體" pitchFamily="65" charset="-120"/>
                <a:ea typeface="標楷體" pitchFamily="65" charset="-120"/>
              </a:rPr>
              <a:t>週三下午</a:t>
            </a:r>
            <a:r>
              <a:rPr lang="en-US" altLang="zh-TW" sz="1200" dirty="0" smtClean="0">
                <a:latin typeface="標楷體" pitchFamily="65" charset="-120"/>
                <a:ea typeface="標楷體" pitchFamily="65" charset="-120"/>
              </a:rPr>
              <a:t>3:30</a:t>
            </a:r>
            <a:r>
              <a:rPr lang="zh-TW" altLang="zh-TW" sz="1200" dirty="0" smtClean="0">
                <a:latin typeface="標楷體" pitchFamily="65" charset="-120"/>
                <a:ea typeface="標楷體" pitchFamily="65" charset="-120"/>
              </a:rPr>
              <a:t>前未修正完竣</a:t>
            </a:r>
            <a:endParaRPr lang="zh-TW" altLang="zh-TW" sz="1200" dirty="0">
              <a:latin typeface="標楷體" pitchFamily="65" charset="-120"/>
              <a:ea typeface="標楷體" pitchFamily="65" charset="-120"/>
            </a:endParaRPr>
          </a:p>
        </p:txBody>
      </p:sp>
      <p:sp>
        <p:nvSpPr>
          <p:cNvPr id="82" name="文字方塊 81"/>
          <p:cNvSpPr txBox="1"/>
          <p:nvPr/>
        </p:nvSpPr>
        <p:spPr>
          <a:xfrm>
            <a:off x="4644008" y="1556792"/>
            <a:ext cx="1296144" cy="954107"/>
          </a:xfrm>
          <a:prstGeom prst="rect">
            <a:avLst/>
          </a:prstGeom>
          <a:noFill/>
          <a:ln w="12700">
            <a:solidFill>
              <a:schemeClr val="tx1"/>
            </a:solidFill>
          </a:ln>
        </p:spPr>
        <p:txBody>
          <a:bodyPr wrap="square" rtlCol="0">
            <a:spAutoFit/>
          </a:bodyPr>
          <a:lstStyle/>
          <a:p>
            <a:r>
              <a:rPr lang="zh-TW" altLang="zh-TW" sz="1400" dirty="0" smtClean="0">
                <a:latin typeface="標楷體" pitchFamily="65" charset="-120"/>
                <a:ea typeface="標楷體" pitchFamily="65" charset="-120"/>
              </a:rPr>
              <a:t>召開綠建築</a:t>
            </a:r>
            <a:r>
              <a:rPr lang="en-US" altLang="zh-TW" sz="1400" dirty="0" smtClean="0">
                <a:latin typeface="標楷體" pitchFamily="65" charset="-120"/>
                <a:ea typeface="標楷體" pitchFamily="65" charset="-120"/>
              </a:rPr>
              <a:t>(</a:t>
            </a:r>
            <a:r>
              <a:rPr lang="zh-TW" altLang="zh-TW" sz="1400" dirty="0" smtClean="0">
                <a:latin typeface="標楷體" pitchFamily="65" charset="-120"/>
                <a:ea typeface="標楷體" pitchFamily="65" charset="-120"/>
              </a:rPr>
              <a:t>室內裝修</a:t>
            </a:r>
            <a:r>
              <a:rPr lang="en-US" altLang="zh-TW" sz="1400" dirty="0" smtClean="0">
                <a:latin typeface="標楷體" pitchFamily="65" charset="-120"/>
                <a:ea typeface="標楷體" pitchFamily="65" charset="-120"/>
              </a:rPr>
              <a:t>)</a:t>
            </a:r>
            <a:r>
              <a:rPr lang="zh-TW" altLang="zh-TW" sz="1400" dirty="0" smtClean="0">
                <a:latin typeface="標楷體" pitchFamily="65" charset="-120"/>
                <a:ea typeface="標楷體" pitchFamily="65" charset="-120"/>
              </a:rPr>
              <a:t>審查小組會議審查</a:t>
            </a:r>
            <a:endParaRPr lang="zh-TW" altLang="zh-TW" sz="1400" dirty="0">
              <a:latin typeface="標楷體" pitchFamily="65" charset="-120"/>
              <a:ea typeface="標楷體" pitchFamily="65" charset="-120"/>
            </a:endParaRPr>
          </a:p>
        </p:txBody>
      </p:sp>
      <p:cxnSp>
        <p:nvCxnSpPr>
          <p:cNvPr id="84" name="直線接點 83"/>
          <p:cNvCxnSpPr/>
          <p:nvPr/>
        </p:nvCxnSpPr>
        <p:spPr>
          <a:xfrm flipV="1">
            <a:off x="4211960" y="1988840"/>
            <a:ext cx="0" cy="7920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單箭頭接點 85"/>
          <p:cNvCxnSpPr/>
          <p:nvPr/>
        </p:nvCxnSpPr>
        <p:spPr>
          <a:xfrm>
            <a:off x="4211960" y="1988840"/>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肘形接點 87"/>
          <p:cNvCxnSpPr>
            <a:stCxn id="19" idx="0"/>
            <a:endCxn id="30" idx="0"/>
          </p:cNvCxnSpPr>
          <p:nvPr/>
        </p:nvCxnSpPr>
        <p:spPr>
          <a:xfrm rot="16200000" flipV="1">
            <a:off x="4582453" y="-736431"/>
            <a:ext cx="266546" cy="4895964"/>
          </a:xfrm>
          <a:prstGeom prst="bentConnector3">
            <a:avLst>
              <a:gd name="adj1" fmla="val 185764"/>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肘形接點 89"/>
          <p:cNvCxnSpPr>
            <a:endCxn id="17" idx="0"/>
          </p:cNvCxnSpPr>
          <p:nvPr/>
        </p:nvCxnSpPr>
        <p:spPr>
          <a:xfrm>
            <a:off x="5940152" y="1700808"/>
            <a:ext cx="2397750" cy="864096"/>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文字方塊 93"/>
          <p:cNvSpPr txBox="1"/>
          <p:nvPr/>
        </p:nvSpPr>
        <p:spPr>
          <a:xfrm>
            <a:off x="4283968" y="4941168"/>
            <a:ext cx="936104" cy="276999"/>
          </a:xfrm>
          <a:prstGeom prst="rect">
            <a:avLst/>
          </a:prstGeom>
          <a:noFill/>
        </p:spPr>
        <p:txBody>
          <a:bodyPr wrap="square" rtlCol="0">
            <a:spAutoFit/>
          </a:bodyPr>
          <a:lstStyle/>
          <a:p>
            <a:r>
              <a:rPr lang="zh-TW" altLang="zh-TW" sz="1200" dirty="0" smtClean="0">
                <a:latin typeface="標楷體" pitchFamily="65" charset="-120"/>
                <a:ea typeface="標楷體" pitchFamily="65" charset="-120"/>
              </a:rPr>
              <a:t>疑義案件</a:t>
            </a:r>
            <a:endParaRPr lang="zh-TW" altLang="zh-TW" sz="1200" dirty="0">
              <a:latin typeface="標楷體" pitchFamily="65" charset="-120"/>
              <a:ea typeface="標楷體" pitchFamily="65" charset="-120"/>
            </a:endParaRPr>
          </a:p>
        </p:txBody>
      </p:sp>
      <p:sp>
        <p:nvSpPr>
          <p:cNvPr id="95" name="文字方塊 94"/>
          <p:cNvSpPr txBox="1"/>
          <p:nvPr/>
        </p:nvSpPr>
        <p:spPr>
          <a:xfrm>
            <a:off x="7380312" y="1412776"/>
            <a:ext cx="936104" cy="276999"/>
          </a:xfrm>
          <a:prstGeom prst="rect">
            <a:avLst/>
          </a:prstGeom>
          <a:noFill/>
        </p:spPr>
        <p:txBody>
          <a:bodyPr wrap="square" rtlCol="0">
            <a:spAutoFit/>
          </a:bodyPr>
          <a:lstStyle/>
          <a:p>
            <a:r>
              <a:rPr lang="zh-TW" altLang="en-US" sz="1200" dirty="0" smtClean="0">
                <a:latin typeface="標楷體" pitchFamily="65" charset="-120"/>
                <a:ea typeface="標楷體" pitchFamily="65" charset="-120"/>
              </a:rPr>
              <a:t>合格</a:t>
            </a:r>
            <a:endParaRPr lang="zh-TW" altLang="zh-TW" sz="1200" dirty="0">
              <a:latin typeface="標楷體" pitchFamily="65" charset="-120"/>
              <a:ea typeface="標楷體" pitchFamily="65" charset="-120"/>
            </a:endParaRPr>
          </a:p>
        </p:txBody>
      </p:sp>
      <p:sp>
        <p:nvSpPr>
          <p:cNvPr id="96" name="文字方塊 95"/>
          <p:cNvSpPr txBox="1"/>
          <p:nvPr/>
        </p:nvSpPr>
        <p:spPr>
          <a:xfrm>
            <a:off x="3563888" y="1340768"/>
            <a:ext cx="1008112" cy="276999"/>
          </a:xfrm>
          <a:prstGeom prst="rect">
            <a:avLst/>
          </a:prstGeom>
          <a:noFill/>
        </p:spPr>
        <p:txBody>
          <a:bodyPr wrap="square" rtlCol="0">
            <a:spAutoFit/>
          </a:bodyPr>
          <a:lstStyle/>
          <a:p>
            <a:r>
              <a:rPr lang="zh-TW" altLang="en-US" sz="1200" dirty="0" smtClean="0">
                <a:latin typeface="標楷體" pitchFamily="65" charset="-120"/>
                <a:ea typeface="標楷體" pitchFamily="65" charset="-120"/>
              </a:rPr>
              <a:t>會簽不合格</a:t>
            </a:r>
            <a:endParaRPr lang="zh-TW" altLang="zh-TW" sz="12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金門建築執照掛件相關規定</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3600" dirty="0" smtClean="0">
                <a:solidFill>
                  <a:schemeClr val="bg1"/>
                </a:solidFill>
                <a:effectLst/>
                <a:latin typeface="標楷體" pitchFamily="65" charset="-120"/>
                <a:ea typeface="標楷體" pitchFamily="65" charset="-120"/>
              </a:rPr>
              <a:t>及注意事項  </a:t>
            </a:r>
            <a:endParaRPr lang="zh-TW" altLang="en-US" sz="2700" dirty="0">
              <a:solidFill>
                <a:schemeClr val="bg1"/>
              </a:solidFill>
              <a:effectLst/>
              <a:latin typeface="標楷體" pitchFamily="65" charset="-120"/>
              <a:ea typeface="標楷體" pitchFamily="65" charset="-120"/>
            </a:endParaRPr>
          </a:p>
        </p:txBody>
      </p:sp>
      <p:sp>
        <p:nvSpPr>
          <p:cNvPr id="3" name="內容版面配置區 2"/>
          <p:cNvSpPr>
            <a:spLocks noGrp="1"/>
          </p:cNvSpPr>
          <p:nvPr>
            <p:ph idx="1"/>
          </p:nvPr>
        </p:nvSpPr>
        <p:spPr/>
        <p:txBody>
          <a:bodyPr>
            <a:noAutofit/>
          </a:bodyPr>
          <a:lstStyle/>
          <a:p>
            <a:r>
              <a:rPr lang="zh-TW" altLang="en-US" sz="1800" b="1" dirty="0" smtClean="0">
                <a:latin typeface="標楷體" pitchFamily="65" charset="-120"/>
                <a:ea typeface="標楷體" pitchFamily="65" charset="-120"/>
              </a:rPr>
              <a:t>建照執照應注意事項</a:t>
            </a:r>
            <a:r>
              <a:rPr lang="zh-TW" altLang="en-US" sz="1200" b="1" dirty="0" smtClean="0">
                <a:latin typeface="標楷體" pitchFamily="65" charset="-120"/>
                <a:ea typeface="標楷體" pitchFamily="65" charset="-120"/>
              </a:rPr>
              <a:t>：</a:t>
            </a:r>
            <a:endParaRPr lang="en-US" altLang="zh-TW" sz="1200" b="1" dirty="0" smtClean="0">
              <a:latin typeface="標楷體" pitchFamily="65" charset="-120"/>
              <a:ea typeface="標楷體" pitchFamily="65" charset="-120"/>
            </a:endParaRPr>
          </a:p>
          <a:p>
            <a:r>
              <a:rPr lang="en-US" altLang="zh-TW" sz="1800" dirty="0" smtClean="0">
                <a:latin typeface="標楷體" pitchFamily="65" charset="-120"/>
                <a:ea typeface="標楷體" pitchFamily="65" charset="-120"/>
              </a:rPr>
              <a:t>1.</a:t>
            </a:r>
            <a:r>
              <a:rPr lang="zh-TW" altLang="en-US" sz="1800" dirty="0" smtClean="0">
                <a:latin typeface="標楷體" pitchFamily="65" charset="-120"/>
                <a:ea typeface="標楷體" pitchFamily="65" charset="-120"/>
              </a:rPr>
              <a:t>協助</a:t>
            </a:r>
            <a:r>
              <a:rPr lang="zh-TW" altLang="zh-TW" sz="1800" dirty="0" smtClean="0">
                <a:latin typeface="標楷體" pitchFamily="65" charset="-120"/>
                <a:ea typeface="標楷體" pitchFamily="65" charset="-120"/>
              </a:rPr>
              <a:t>檢視建造執照</a:t>
            </a:r>
            <a:r>
              <a:rPr lang="zh-TW" altLang="en-US" sz="1800" dirty="0" smtClean="0">
                <a:latin typeface="標楷體" pitchFamily="65" charset="-120"/>
                <a:ea typeface="標楷體" pitchFamily="65" charset="-120"/>
              </a:rPr>
              <a:t>紀錄</a:t>
            </a:r>
            <a:r>
              <a:rPr lang="zh-TW" altLang="zh-TW" sz="1800" dirty="0" smtClean="0">
                <a:latin typeface="標楷體" pitchFamily="65" charset="-120"/>
                <a:ea typeface="標楷體" pitchFamily="65" charset="-120"/>
              </a:rPr>
              <a:t>表</a:t>
            </a:r>
            <a:r>
              <a:rPr lang="zh-TW" altLang="en-US" sz="1800" dirty="0" smtClean="0">
                <a:latin typeface="標楷體" pitchFamily="65" charset="-120"/>
                <a:ea typeface="標楷體" pitchFamily="65" charset="-120"/>
              </a:rPr>
              <a:t>：設計建築師或事務所從業人員簽名。</a:t>
            </a:r>
            <a:endParaRPr lang="en-US" altLang="zh-TW" sz="1800" dirty="0" smtClean="0">
              <a:latin typeface="標楷體" pitchFamily="65" charset="-120"/>
              <a:ea typeface="標楷體" pitchFamily="65" charset="-120"/>
            </a:endParaRPr>
          </a:p>
          <a:p>
            <a:r>
              <a:rPr lang="en-US" altLang="zh-TW" sz="1800" dirty="0" smtClean="0">
                <a:latin typeface="標楷體" pitchFamily="65" charset="-120"/>
                <a:ea typeface="標楷體" pitchFamily="65" charset="-120"/>
              </a:rPr>
              <a:t>2.</a:t>
            </a:r>
            <a:r>
              <a:rPr lang="zh-TW" altLang="zh-TW" sz="1800" dirty="0" smtClean="0">
                <a:latin typeface="標楷體" pitchFamily="65" charset="-120"/>
                <a:ea typeface="標楷體" pitchFamily="65" charset="-120"/>
              </a:rPr>
              <a:t>建造執照</a:t>
            </a:r>
            <a:r>
              <a:rPr lang="zh-TW" altLang="en-US" sz="1800" dirty="0" smtClean="0">
                <a:latin typeface="標楷體" pitchFamily="65" charset="-120"/>
                <a:ea typeface="標楷體" pitchFamily="65" charset="-120"/>
              </a:rPr>
              <a:t>資料</a:t>
            </a:r>
            <a:r>
              <a:rPr lang="zh-TW" altLang="zh-TW" sz="1800" dirty="0" smtClean="0">
                <a:latin typeface="標楷體" pitchFamily="65" charset="-120"/>
                <a:ea typeface="標楷體" pitchFamily="65" charset="-120"/>
              </a:rPr>
              <a:t>表</a:t>
            </a:r>
            <a:r>
              <a:rPr lang="zh-TW" altLang="en-US" sz="1800" dirty="0" smtClean="0">
                <a:latin typeface="標楷體" pitchFamily="65" charset="-120"/>
                <a:ea typeface="標楷體" pitchFamily="65" charset="-120"/>
              </a:rPr>
              <a:t>：請建築師送件前在檢核處自行核對並簽章。</a:t>
            </a:r>
            <a:endParaRPr lang="en-US" altLang="zh-TW" sz="1800" dirty="0" smtClean="0">
              <a:latin typeface="標楷體" pitchFamily="65" charset="-120"/>
              <a:ea typeface="標楷體" pitchFamily="65" charset="-120"/>
            </a:endParaRPr>
          </a:p>
          <a:p>
            <a:r>
              <a:rPr lang="en-US" altLang="zh-TW" sz="1800" dirty="0" smtClean="0">
                <a:latin typeface="標楷體" pitchFamily="65" charset="-120"/>
                <a:ea typeface="標楷體" pitchFamily="65" charset="-120"/>
              </a:rPr>
              <a:t>3.</a:t>
            </a:r>
            <a:r>
              <a:rPr lang="zh-TW" altLang="zh-TW" sz="1800" dirty="0" smtClean="0">
                <a:latin typeface="標楷體" pitchFamily="65" charset="-120"/>
                <a:ea typeface="標楷體" pitchFamily="65" charset="-120"/>
              </a:rPr>
              <a:t>建造執照項目審核表</a:t>
            </a:r>
            <a:r>
              <a:rPr lang="zh-TW" altLang="en-US" sz="1800" dirty="0" smtClean="0">
                <a:latin typeface="標楷體" pitchFamily="65" charset="-120"/>
                <a:ea typeface="標楷體" pitchFamily="65" charset="-120"/>
              </a:rPr>
              <a:t>：請設計人於校核處自行核對，設計建築師簽章處先行簽章。</a:t>
            </a:r>
            <a:endParaRPr lang="en-US" altLang="zh-TW" sz="1800" dirty="0" smtClean="0">
              <a:latin typeface="標楷體" pitchFamily="65" charset="-120"/>
              <a:ea typeface="標楷體" pitchFamily="65" charset="-120"/>
            </a:endParaRPr>
          </a:p>
          <a:p>
            <a:r>
              <a:rPr lang="en-US" altLang="zh-TW" sz="1800" dirty="0" smtClean="0">
                <a:latin typeface="標楷體" pitchFamily="65" charset="-120"/>
                <a:ea typeface="標楷體" pitchFamily="65" charset="-120"/>
              </a:rPr>
              <a:t>4.</a:t>
            </a:r>
            <a:r>
              <a:rPr lang="zh-TW" altLang="en-US" sz="1800" dirty="0" smtClean="0">
                <a:latin typeface="標楷體" pitchFamily="65" charset="-120"/>
                <a:ea typeface="標楷體" pitchFamily="65" charset="-120"/>
              </a:rPr>
              <a:t>起造人（代表人）：務必填寫出生年、月、日及身份證字號或統一編號（代表人）。</a:t>
            </a:r>
            <a:endParaRPr lang="en-US" altLang="zh-TW" sz="1800" dirty="0" smtClean="0">
              <a:latin typeface="標楷體" pitchFamily="65" charset="-120"/>
              <a:ea typeface="標楷體" pitchFamily="65" charset="-120"/>
            </a:endParaRPr>
          </a:p>
          <a:p>
            <a:r>
              <a:rPr lang="en-US" altLang="zh-TW" sz="1800" dirty="0" smtClean="0">
                <a:latin typeface="標楷體" pitchFamily="65" charset="-120"/>
                <a:ea typeface="標楷體" pitchFamily="65" charset="-120"/>
              </a:rPr>
              <a:t>5.</a:t>
            </a:r>
            <a:r>
              <a:rPr lang="zh-TW" altLang="en-US" sz="1800" dirty="0" smtClean="0">
                <a:latin typeface="標楷體" pitchFamily="65" charset="-120"/>
                <a:ea typeface="標楷體" pitchFamily="65" charset="-120"/>
              </a:rPr>
              <a:t>書圖排序請依</a:t>
            </a:r>
            <a:r>
              <a:rPr lang="zh-TW" altLang="zh-TW" sz="1800" dirty="0" smtClean="0">
                <a:latin typeface="標楷體" pitchFamily="65" charset="-120"/>
                <a:ea typeface="標楷體" pitchFamily="65" charset="-120"/>
              </a:rPr>
              <a:t>建造執照</a:t>
            </a:r>
            <a:r>
              <a:rPr lang="zh-TW" altLang="en-US" sz="1800" dirty="0" smtClean="0">
                <a:latin typeface="標楷體" pitchFamily="65" charset="-120"/>
                <a:ea typeface="標楷體" pitchFamily="65" charset="-120"/>
              </a:rPr>
              <a:t>資料</a:t>
            </a:r>
            <a:r>
              <a:rPr lang="zh-TW" altLang="zh-TW" sz="1800" dirty="0" smtClean="0">
                <a:latin typeface="標楷體" pitchFamily="65" charset="-120"/>
                <a:ea typeface="標楷體" pitchFamily="65" charset="-120"/>
              </a:rPr>
              <a:t>表</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r>
              <a:rPr lang="en-US" altLang="zh-TW" sz="1800" dirty="0" smtClean="0">
                <a:latin typeface="標楷體" pitchFamily="65" charset="-120"/>
                <a:ea typeface="標楷體" pitchFamily="65" charset="-120"/>
              </a:rPr>
              <a:t>6.</a:t>
            </a:r>
            <a:r>
              <a:rPr lang="zh-TW" altLang="en-US" sz="1800" dirty="0" smtClean="0">
                <a:latin typeface="標楷體" pitchFamily="65" charset="-120"/>
                <a:ea typeface="標楷體" pitchFamily="65" charset="-120"/>
              </a:rPr>
              <a:t>變更部份詳載；圖說部份標示雲朵線。</a:t>
            </a:r>
            <a:endParaRPr lang="en-US" altLang="zh-TW" sz="1800" dirty="0" smtClean="0">
              <a:latin typeface="標楷體" pitchFamily="65" charset="-120"/>
              <a:ea typeface="標楷體" pitchFamily="65" charset="-120"/>
            </a:endParaRPr>
          </a:p>
          <a:p>
            <a:r>
              <a:rPr lang="en-US" altLang="zh-TW" sz="1800" dirty="0" smtClean="0">
                <a:latin typeface="標楷體" pitchFamily="65" charset="-120"/>
                <a:ea typeface="標楷體" pitchFamily="65" charset="-120"/>
              </a:rPr>
              <a:t>7.</a:t>
            </a:r>
            <a:r>
              <a:rPr lang="zh-TW" altLang="en-US" sz="1800" dirty="0" smtClean="0">
                <a:latin typeface="標楷體" pitchFamily="65" charset="-120"/>
                <a:ea typeface="標楷體" pitchFamily="65" charset="-120"/>
              </a:rPr>
              <a:t>建築物用途組別未填寫。</a:t>
            </a:r>
            <a:endParaRPr lang="en-US" altLang="zh-TW" sz="1800" dirty="0" smtClean="0">
              <a:latin typeface="標楷體" pitchFamily="65" charset="-120"/>
              <a:ea typeface="標楷體" pitchFamily="65" charset="-120"/>
            </a:endParaRPr>
          </a:p>
          <a:p>
            <a:r>
              <a:rPr lang="en-US" altLang="zh-TW" sz="1800" dirty="0" smtClean="0">
                <a:latin typeface="標楷體" pitchFamily="65" charset="-120"/>
                <a:ea typeface="標楷體" pitchFamily="65" charset="-120"/>
              </a:rPr>
              <a:t>8.</a:t>
            </a:r>
            <a:r>
              <a:rPr lang="zh-TW" altLang="en-US" sz="1800" dirty="0" smtClean="0">
                <a:latin typeface="標楷體" pitchFamily="65" charset="-120"/>
                <a:ea typeface="標楷體" pitchFamily="65" charset="-120"/>
              </a:rPr>
              <a:t>適用法令概要：防火、防火避難及耐震設計勾選發佈日期版本（變更同原案日期）</a:t>
            </a:r>
            <a:endParaRPr lang="en-US" altLang="zh-TW" sz="1800" dirty="0" smtClean="0">
              <a:latin typeface="標楷體" pitchFamily="65" charset="-120"/>
              <a:ea typeface="標楷體" pitchFamily="65" charset="-120"/>
            </a:endParaRPr>
          </a:p>
          <a:p>
            <a:r>
              <a:rPr lang="en-US" altLang="zh-TW" sz="1800" dirty="0" smtClean="0">
                <a:latin typeface="標楷體" pitchFamily="65" charset="-120"/>
                <a:ea typeface="標楷體" pitchFamily="65" charset="-120"/>
              </a:rPr>
              <a:t>9.</a:t>
            </a:r>
            <a:r>
              <a:rPr lang="zh-TW" altLang="en-US" sz="1800" dirty="0" smtClean="0">
                <a:latin typeface="標楷體" pitchFamily="65" charset="-120"/>
                <a:ea typeface="標楷體" pitchFamily="65" charset="-120"/>
              </a:rPr>
              <a:t>備註：都市計畫圖、樁位圖申請日期；拆除執照；其他並案辦理事項；變更內容順序；工程進度百分比；其餘不變等。</a:t>
            </a:r>
            <a:endParaRPr lang="en-US" altLang="zh-TW" sz="1800" dirty="0" smtClean="0">
              <a:latin typeface="標楷體" pitchFamily="65" charset="-120"/>
              <a:ea typeface="標楷體" pitchFamily="65" charset="-120"/>
            </a:endParaRPr>
          </a:p>
          <a:p>
            <a:endParaRPr lang="en-US" altLang="zh-TW" sz="1800" dirty="0" smtClean="0">
              <a:solidFill>
                <a:schemeClr val="tx1">
                  <a:lumMod val="75000"/>
                  <a:lumOff val="25000"/>
                </a:schemeClr>
              </a:solidFill>
              <a:latin typeface="標楷體" pitchFamily="65" charset="-120"/>
              <a:ea typeface="標楷體" pitchFamily="65" charset="-120"/>
            </a:endParaRPr>
          </a:p>
          <a:p>
            <a:endParaRPr lang="en-US" altLang="zh-TW" sz="1800" dirty="0" smtClean="0">
              <a:latin typeface="標楷體" pitchFamily="65" charset="-120"/>
              <a:ea typeface="標楷體" pitchFamily="65" charset="-120"/>
            </a:endParaRPr>
          </a:p>
          <a:p>
            <a:pPr>
              <a:buNone/>
            </a:pPr>
            <a:r>
              <a:rPr lang="zh-TW" altLang="en-US" sz="1200" dirty="0" smtClean="0"/>
              <a:t>       </a:t>
            </a:r>
            <a:endParaRPr lang="en-US" altLang="zh-TW" sz="1800" dirty="0" smtClean="0">
              <a:latin typeface="標楷體" pitchFamily="65" charset="-120"/>
              <a:ea typeface="標楷體" pitchFamily="65" charset="-120"/>
            </a:endParaRPr>
          </a:p>
          <a:p>
            <a:pPr marL="368300" indent="-368300" eaLnBrk="0" hangingPunct="0">
              <a:buNone/>
            </a:pPr>
            <a:r>
              <a:rPr lang="zh-TW" altLang="en-US" sz="1800" dirty="0" smtClean="0">
                <a:latin typeface="標楷體" pitchFamily="65" charset="-120"/>
                <a:ea typeface="標楷體" pitchFamily="65" charset="-120"/>
              </a:rPr>
              <a:t>   </a:t>
            </a: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金門建築執照掛件相關規定</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3600" dirty="0" smtClean="0">
                <a:solidFill>
                  <a:schemeClr val="bg1"/>
                </a:solidFill>
                <a:effectLst/>
                <a:latin typeface="標楷體" pitchFamily="65" charset="-120"/>
                <a:ea typeface="標楷體" pitchFamily="65" charset="-120"/>
              </a:rPr>
              <a:t>及注意事項  </a:t>
            </a:r>
            <a:endParaRPr lang="zh-TW" altLang="en-US" sz="2700" dirty="0">
              <a:solidFill>
                <a:schemeClr val="bg1"/>
              </a:solidFill>
              <a:effectLst/>
              <a:latin typeface="標楷體" pitchFamily="65" charset="-120"/>
              <a:ea typeface="標楷體" pitchFamily="65" charset="-120"/>
            </a:endParaRPr>
          </a:p>
        </p:txBody>
      </p:sp>
      <p:sp>
        <p:nvSpPr>
          <p:cNvPr id="3" name="內容版面配置區 2"/>
          <p:cNvSpPr>
            <a:spLocks noGrp="1"/>
          </p:cNvSpPr>
          <p:nvPr>
            <p:ph idx="1"/>
          </p:nvPr>
        </p:nvSpPr>
        <p:spPr/>
        <p:txBody>
          <a:bodyPr>
            <a:noAutofit/>
          </a:bodyPr>
          <a:lstStyle/>
          <a:p>
            <a:r>
              <a:rPr lang="zh-TW" altLang="en-US" sz="1800" b="1" dirty="0" smtClean="0">
                <a:latin typeface="標楷體" pitchFamily="65" charset="-120"/>
                <a:ea typeface="標楷體" pitchFamily="65" charset="-120"/>
              </a:rPr>
              <a:t>建照執照應注意事項</a:t>
            </a:r>
            <a:r>
              <a:rPr lang="zh-TW" altLang="en-US" sz="1200" b="1" dirty="0" smtClean="0">
                <a:latin typeface="標楷體" pitchFamily="65" charset="-120"/>
                <a:ea typeface="標楷體" pitchFamily="65" charset="-120"/>
              </a:rPr>
              <a:t>：</a:t>
            </a:r>
            <a:endParaRPr lang="en-US" altLang="zh-TW" sz="1200" b="1" dirty="0" smtClean="0">
              <a:latin typeface="標楷體" pitchFamily="65" charset="-120"/>
              <a:ea typeface="標楷體" pitchFamily="65" charset="-120"/>
            </a:endParaRPr>
          </a:p>
          <a:p>
            <a:r>
              <a:rPr lang="en-US" altLang="zh-TW" sz="1800" dirty="0" smtClean="0">
                <a:latin typeface="標楷體" pitchFamily="65" charset="-120"/>
                <a:ea typeface="標楷體" pitchFamily="65" charset="-120"/>
              </a:rPr>
              <a:t>10.</a:t>
            </a:r>
            <a:r>
              <a:rPr lang="zh-TW" altLang="en-US" sz="1800" dirty="0" smtClean="0">
                <a:latin typeface="標楷體" pitchFamily="65" charset="-120"/>
                <a:ea typeface="標楷體" pitchFamily="65" charset="-120"/>
              </a:rPr>
              <a:t>申請書基地概要：</a:t>
            </a:r>
            <a:r>
              <a:rPr lang="zh-TW" altLang="en-US" sz="1800" dirty="0" smtClean="0">
                <a:solidFill>
                  <a:schemeClr val="tx1">
                    <a:lumMod val="75000"/>
                    <a:lumOff val="25000"/>
                  </a:schemeClr>
                </a:solidFill>
                <a:latin typeface="標楷體" pitchFamily="65" charset="-120"/>
                <a:ea typeface="標楷體" pitchFamily="65" charset="-120"/>
              </a:rPr>
              <a:t>建築線指定未填寫，面積部分</a:t>
            </a:r>
            <a:r>
              <a:rPr lang="zh-TW" altLang="en-US" sz="1800" dirty="0" smtClean="0">
                <a:solidFill>
                  <a:srgbClr val="FF0000"/>
                </a:solidFill>
                <a:latin typeface="標楷體" pitchFamily="65" charset="-120"/>
                <a:ea typeface="標楷體" pitchFamily="65" charset="-120"/>
              </a:rPr>
              <a:t>（申請書、建築物概要表及圖說面積不同）</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r>
              <a:rPr lang="en-US" altLang="zh-TW" sz="1800" dirty="0" smtClean="0">
                <a:latin typeface="標楷體" pitchFamily="65" charset="-120"/>
                <a:ea typeface="標楷體" pitchFamily="65" charset="-120"/>
              </a:rPr>
              <a:t>11.</a:t>
            </a:r>
            <a:r>
              <a:rPr lang="zh-TW" altLang="en-US" sz="1800" dirty="0" smtClean="0">
                <a:latin typeface="標楷體" pitchFamily="65" charset="-120"/>
                <a:ea typeface="標楷體" pitchFamily="65" charset="-120"/>
              </a:rPr>
              <a:t>身心障礙培訓證書</a:t>
            </a:r>
            <a:r>
              <a:rPr lang="zh-TW" altLang="zh-TW" sz="1800" dirty="0" smtClean="0">
                <a:latin typeface="標楷體" pitchFamily="65" charset="-120"/>
                <a:ea typeface="標楷體" pitchFamily="65" charset="-120"/>
              </a:rPr>
              <a:t>請檢附</a:t>
            </a:r>
            <a:r>
              <a:rPr lang="zh-TW" altLang="en-US" sz="1800" dirty="0" smtClean="0">
                <a:latin typeface="標楷體" pitchFamily="65" charset="-120"/>
                <a:ea typeface="標楷體" pitchFamily="65" charset="-120"/>
              </a:rPr>
              <a:t>一零三年以後，</a:t>
            </a:r>
            <a:r>
              <a:rPr lang="zh-TW" altLang="zh-TW" sz="1800" dirty="0" smtClean="0">
                <a:latin typeface="標楷體" pitchFamily="65" charset="-120"/>
                <a:ea typeface="標楷體" pitchFamily="65" charset="-120"/>
              </a:rPr>
              <a:t>設計人未領有</a:t>
            </a:r>
            <a:r>
              <a:rPr lang="zh-TW" altLang="en-US" sz="1800" dirty="0" smtClean="0">
                <a:latin typeface="標楷體" pitchFamily="65" charset="-120"/>
                <a:ea typeface="標楷體" pitchFamily="65" charset="-120"/>
              </a:rPr>
              <a:t>培訓</a:t>
            </a:r>
            <a:r>
              <a:rPr lang="zh-TW" altLang="zh-TW" sz="1800" dirty="0" smtClean="0">
                <a:latin typeface="標楷體" pitchFamily="65" charset="-120"/>
                <a:ea typeface="標楷體" pitchFamily="65" charset="-120"/>
              </a:rPr>
              <a:t>證書者，該案件</a:t>
            </a:r>
            <a:r>
              <a:rPr lang="zh-TW" altLang="en-US" sz="1800" dirty="0" smtClean="0">
                <a:latin typeface="標楷體" pitchFamily="65" charset="-120"/>
                <a:ea typeface="標楷體" pitchFamily="65" charset="-120"/>
              </a:rPr>
              <a:t>列為</a:t>
            </a:r>
            <a:r>
              <a:rPr lang="zh-TW" altLang="zh-TW" sz="1800" dirty="0" smtClean="0">
                <a:latin typeface="標楷體" pitchFamily="65" charset="-120"/>
                <a:ea typeface="標楷體" pitchFamily="65" charset="-120"/>
              </a:rPr>
              <a:t>必須抽查</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r>
              <a:rPr lang="en-US" altLang="zh-TW" sz="1800" dirty="0" smtClean="0">
                <a:latin typeface="標楷體" pitchFamily="65" charset="-120"/>
                <a:ea typeface="標楷體" pitchFamily="65" charset="-120"/>
              </a:rPr>
              <a:t>12.</a:t>
            </a:r>
            <a:r>
              <a:rPr lang="zh-TW" altLang="en-US" sz="1800" dirty="0" smtClean="0">
                <a:latin typeface="標楷體" pitchFamily="65" charset="-120"/>
                <a:ea typeface="標楷體" pitchFamily="65" charset="-120"/>
              </a:rPr>
              <a:t>現況照片：標註基地範圍，道路、水溝相關位置，拍照示意圖，拍攝日期（公會掛號日期十日內），四張照片以上。</a:t>
            </a:r>
            <a:endParaRPr lang="en-US" altLang="zh-TW" sz="1800" dirty="0" smtClean="0">
              <a:latin typeface="標楷體" pitchFamily="65" charset="-120"/>
              <a:ea typeface="標楷體" pitchFamily="65" charset="-120"/>
            </a:endParaRPr>
          </a:p>
          <a:p>
            <a:r>
              <a:rPr lang="en-US" altLang="zh-TW" sz="1800" dirty="0" smtClean="0">
                <a:latin typeface="標楷體" pitchFamily="65" charset="-120"/>
                <a:ea typeface="標楷體" pitchFamily="65" charset="-120"/>
              </a:rPr>
              <a:t>13.</a:t>
            </a:r>
            <a:r>
              <a:rPr lang="zh-TW" altLang="en-US" sz="1800" dirty="0" smtClean="0">
                <a:latin typeface="標楷體" pitchFamily="65" charset="-120"/>
                <a:ea typeface="標楷體" pitchFamily="65" charset="-120"/>
              </a:rPr>
              <a:t>專業技師簽證報告：上傳簽證格表，技師執業執照，證明文件（許可期限）。</a:t>
            </a:r>
            <a:endParaRPr lang="en-US" altLang="zh-TW" sz="1800" dirty="0" smtClean="0">
              <a:latin typeface="標楷體" pitchFamily="65" charset="-120"/>
              <a:ea typeface="標楷體" pitchFamily="65" charset="-120"/>
            </a:endParaRPr>
          </a:p>
          <a:p>
            <a:r>
              <a:rPr lang="en-US" altLang="zh-TW" sz="1800" dirty="0" smtClean="0">
                <a:latin typeface="標楷體" pitchFamily="65" charset="-120"/>
                <a:ea typeface="標楷體" pitchFamily="65" charset="-120"/>
              </a:rPr>
              <a:t>14.</a:t>
            </a:r>
            <a:r>
              <a:rPr lang="zh-TW" altLang="en-US" sz="1800" dirty="0" smtClean="0">
                <a:latin typeface="標楷體" pitchFamily="65" charset="-120"/>
                <a:ea typeface="標楷體" pitchFamily="65" charset="-120"/>
              </a:rPr>
              <a:t>並案拆除執照：</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有權利證明：建物登記謄本、建物改良物測量成果圖、自來水或台電繳費單、</a:t>
            </a:r>
            <a:r>
              <a:rPr lang="zh-TW" altLang="zh-TW" sz="1800" dirty="0" smtClean="0">
                <a:latin typeface="標楷體" pitchFamily="65" charset="-120"/>
                <a:ea typeface="標楷體" pitchFamily="65" charset="-120"/>
              </a:rPr>
              <a:t>拆除同意書</a:t>
            </a:r>
            <a:r>
              <a:rPr lang="zh-TW" altLang="en-US" sz="1800" dirty="0" smtClean="0">
                <a:latin typeface="標楷體" pitchFamily="65" charset="-120"/>
                <a:ea typeface="標楷體" pitchFamily="65" charset="-120"/>
              </a:rPr>
              <a:t>（</a:t>
            </a:r>
            <a:r>
              <a:rPr lang="zh-TW" altLang="zh-TW" sz="1800" dirty="0" smtClean="0">
                <a:latin typeface="標楷體" pitchFamily="65" charset="-120"/>
                <a:ea typeface="標楷體" pitchFamily="65" charset="-120"/>
              </a:rPr>
              <a:t>有抵押權時由債權人出具</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無權利證明：無產權登記切結書（土地所有人出具）、</a:t>
            </a:r>
            <a:r>
              <a:rPr lang="zh-TW" altLang="zh-TW" sz="1800" dirty="0" smtClean="0">
                <a:latin typeface="標楷體" pitchFamily="65" charset="-120"/>
                <a:ea typeface="標楷體" pitchFamily="65" charset="-120"/>
              </a:rPr>
              <a:t>拆除同意書</a:t>
            </a:r>
            <a:r>
              <a:rPr lang="zh-TW" altLang="en-US" sz="1800" dirty="0" smtClean="0">
                <a:latin typeface="標楷體" pitchFamily="65" charset="-120"/>
                <a:ea typeface="標楷體" pitchFamily="65" charset="-120"/>
              </a:rPr>
              <a:t>（土地所有人出具）。</a:t>
            </a:r>
          </a:p>
          <a:p>
            <a:r>
              <a:rPr lang="en-US" altLang="zh-TW" sz="1800" dirty="0" smtClean="0">
                <a:latin typeface="標楷體" pitchFamily="65" charset="-120"/>
                <a:ea typeface="標楷體" pitchFamily="65" charset="-120"/>
              </a:rPr>
              <a:t>15.</a:t>
            </a:r>
            <a:r>
              <a:rPr lang="zh-TW" altLang="en-US" sz="1800" dirty="0" smtClean="0">
                <a:latin typeface="標楷體" pitchFamily="65" charset="-120"/>
                <a:ea typeface="標楷體" pitchFamily="65" charset="-120"/>
              </a:rPr>
              <a:t>圖說：無障礙專章檢討、詳圖與設計圖說不符。</a:t>
            </a:r>
            <a:endParaRPr lang="en-US" altLang="zh-TW" sz="1800" dirty="0" smtClean="0">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金門建築執照掛件相關規定</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3600" dirty="0" smtClean="0">
                <a:solidFill>
                  <a:schemeClr val="bg1"/>
                </a:solidFill>
                <a:effectLst/>
                <a:latin typeface="標楷體" pitchFamily="65" charset="-120"/>
                <a:ea typeface="標楷體" pitchFamily="65" charset="-120"/>
              </a:rPr>
              <a:t>及注意事項  </a:t>
            </a:r>
            <a:endParaRPr lang="zh-TW" altLang="en-US" sz="2700" dirty="0">
              <a:solidFill>
                <a:schemeClr val="bg1"/>
              </a:solidFill>
              <a:effectLst/>
              <a:latin typeface="標楷體" pitchFamily="65" charset="-120"/>
              <a:ea typeface="標楷體" pitchFamily="65" charset="-120"/>
            </a:endParaRPr>
          </a:p>
        </p:txBody>
      </p:sp>
      <p:sp>
        <p:nvSpPr>
          <p:cNvPr id="3" name="內容版面配置區 2"/>
          <p:cNvSpPr>
            <a:spLocks noGrp="1"/>
          </p:cNvSpPr>
          <p:nvPr>
            <p:ph idx="1"/>
          </p:nvPr>
        </p:nvSpPr>
        <p:spPr/>
        <p:txBody>
          <a:bodyPr>
            <a:noAutofit/>
          </a:bodyPr>
          <a:lstStyle/>
          <a:p>
            <a:r>
              <a:rPr lang="zh-TW" altLang="en-US" sz="1800" b="1" dirty="0" smtClean="0">
                <a:latin typeface="標楷體" pitchFamily="65" charset="-120"/>
                <a:ea typeface="標楷體" pitchFamily="65" charset="-120"/>
              </a:rPr>
              <a:t>建照執照圖說應注意事項</a:t>
            </a:r>
            <a:r>
              <a:rPr lang="zh-TW" altLang="en-US" sz="1200" b="1" dirty="0" smtClean="0">
                <a:latin typeface="標楷體" pitchFamily="65" charset="-120"/>
                <a:ea typeface="標楷體" pitchFamily="65" charset="-120"/>
              </a:rPr>
              <a:t>：</a:t>
            </a:r>
            <a:endParaRPr lang="en-US" altLang="zh-TW" sz="1200" b="1" dirty="0" smtClean="0">
              <a:latin typeface="標楷體" pitchFamily="65" charset="-120"/>
              <a:ea typeface="標楷體" pitchFamily="65" charset="-120"/>
            </a:endParaRPr>
          </a:p>
          <a:p>
            <a:r>
              <a:rPr lang="en-US" altLang="zh-TW" sz="1800" dirty="0" smtClean="0">
                <a:latin typeface="標楷體" pitchFamily="65" charset="-120"/>
                <a:ea typeface="標楷體" pitchFamily="65" charset="-120"/>
              </a:rPr>
              <a:t>16.</a:t>
            </a:r>
            <a:r>
              <a:rPr lang="zh-TW" altLang="en-US" sz="1800" dirty="0" smtClean="0">
                <a:latin typeface="標楷體" pitchFamily="65" charset="-120"/>
                <a:ea typeface="標楷體" pitchFamily="65" charset="-120"/>
              </a:rPr>
              <a:t>放樣基準點未標示。</a:t>
            </a:r>
            <a:endParaRPr lang="en-US" altLang="zh-TW" sz="1800" dirty="0" smtClean="0">
              <a:latin typeface="標楷體" pitchFamily="65" charset="-120"/>
              <a:ea typeface="標楷體" pitchFamily="65" charset="-120"/>
            </a:endParaRPr>
          </a:p>
          <a:p>
            <a:r>
              <a:rPr lang="en-US" altLang="zh-TW" sz="1800" dirty="0" smtClean="0">
                <a:latin typeface="標楷體" pitchFamily="65" charset="-120"/>
                <a:ea typeface="標楷體" pitchFamily="65" charset="-120"/>
              </a:rPr>
              <a:t>11.</a:t>
            </a:r>
            <a:r>
              <a:rPr lang="zh-TW" altLang="en-US" sz="1800" dirty="0" smtClean="0">
                <a:latin typeface="標楷體" pitchFamily="65" charset="-120"/>
                <a:ea typeface="標楷體" pitchFamily="65" charset="-120"/>
              </a:rPr>
              <a:t>窗台、女兒牆欄杆高度未標示。</a:t>
            </a:r>
            <a:endParaRPr lang="en-US" altLang="zh-TW" sz="1800" dirty="0" smtClean="0">
              <a:latin typeface="標楷體" pitchFamily="65" charset="-120"/>
              <a:ea typeface="標楷體" pitchFamily="65" charset="-120"/>
            </a:endParaRPr>
          </a:p>
          <a:p>
            <a:r>
              <a:rPr lang="en-US" altLang="zh-TW" sz="1800" dirty="0" smtClean="0">
                <a:latin typeface="標楷體" pitchFamily="65" charset="-120"/>
                <a:ea typeface="標楷體" pitchFamily="65" charset="-120"/>
              </a:rPr>
              <a:t>12.</a:t>
            </a:r>
            <a:r>
              <a:rPr lang="zh-TW" altLang="en-US" sz="1800" dirty="0" smtClean="0">
                <a:latin typeface="標楷體" pitchFamily="65" charset="-120"/>
                <a:ea typeface="標楷體" pitchFamily="65" charset="-120"/>
              </a:rPr>
              <a:t>陽台欄杆垂直、水平桿應標註淨寬距離。</a:t>
            </a:r>
            <a:endParaRPr lang="en-US" altLang="zh-TW" sz="1800" dirty="0" smtClean="0">
              <a:latin typeface="標楷體" pitchFamily="65" charset="-120"/>
              <a:ea typeface="標楷體" pitchFamily="65" charset="-120"/>
            </a:endParaRPr>
          </a:p>
          <a:p>
            <a:r>
              <a:rPr lang="en-US" altLang="zh-TW" sz="1800" dirty="0" smtClean="0">
                <a:latin typeface="標楷體" pitchFamily="65" charset="-120"/>
                <a:ea typeface="標楷體" pitchFamily="65" charset="-120"/>
              </a:rPr>
              <a:t>13.</a:t>
            </a:r>
            <a:r>
              <a:rPr lang="zh-TW" altLang="en-US" sz="1800" dirty="0" smtClean="0">
                <a:latin typeface="標楷體" pitchFamily="65" charset="-120"/>
                <a:ea typeface="標楷體" pitchFamily="65" charset="-120"/>
              </a:rPr>
              <a:t>基地臨接未開闢完成之計劃道路，應於開工前自行開闢完成可供施工通路標示。</a:t>
            </a:r>
            <a:endParaRPr lang="en-US" altLang="zh-TW" sz="1800" dirty="0" smtClean="0">
              <a:latin typeface="標楷體" pitchFamily="65" charset="-120"/>
              <a:ea typeface="標楷體" pitchFamily="65" charset="-120"/>
            </a:endParaRPr>
          </a:p>
          <a:p>
            <a:r>
              <a:rPr lang="en-US" altLang="zh-TW" sz="1800" dirty="0" smtClean="0">
                <a:latin typeface="標楷體" pitchFamily="65" charset="-120"/>
                <a:ea typeface="標楷體" pitchFamily="65" charset="-120"/>
              </a:rPr>
              <a:t>14.</a:t>
            </a:r>
            <a:r>
              <a:rPr lang="zh-TW" altLang="en-US" sz="1800" dirty="0" smtClean="0">
                <a:latin typeface="標楷體" pitchFamily="65" charset="-120"/>
                <a:ea typeface="標楷體" pitchFamily="65" charset="-120"/>
              </a:rPr>
              <a:t>相關高程標示，是否須設置擋土牆。</a:t>
            </a:r>
            <a:endParaRPr lang="en-US" altLang="zh-TW" sz="1800" dirty="0" smtClean="0">
              <a:latin typeface="標楷體" pitchFamily="65" charset="-120"/>
              <a:ea typeface="標楷體" pitchFamily="65" charset="-120"/>
            </a:endParaRPr>
          </a:p>
          <a:p>
            <a:r>
              <a:rPr lang="en-US" altLang="zh-TW" sz="1800" dirty="0" smtClean="0">
                <a:latin typeface="標楷體" pitchFamily="65" charset="-120"/>
                <a:ea typeface="標楷體" pitchFamily="65" charset="-120"/>
              </a:rPr>
              <a:t>15.</a:t>
            </a:r>
            <a:r>
              <a:rPr lang="zh-TW" altLang="en-US" sz="1800" dirty="0" smtClean="0">
                <a:latin typeface="標楷體" pitchFamily="65" charset="-120"/>
                <a:ea typeface="標楷體" pitchFamily="65" charset="-120"/>
              </a:rPr>
              <a:t>斜屋頂斜率、高度標示，面積計算。</a:t>
            </a:r>
          </a:p>
          <a:p>
            <a:r>
              <a:rPr lang="en-US" altLang="zh-TW" sz="1800" dirty="0" smtClean="0">
                <a:latin typeface="標楷體" pitchFamily="65" charset="-120"/>
                <a:ea typeface="標楷體" pitchFamily="65" charset="-120"/>
              </a:rPr>
              <a:t>16.</a:t>
            </a:r>
            <a:r>
              <a:rPr lang="zh-TW" altLang="en-US" sz="1800" dirty="0" smtClean="0">
                <a:latin typeface="標楷體" pitchFamily="65" charset="-120"/>
                <a:ea typeface="標楷體" pitchFamily="65" charset="-120"/>
              </a:rPr>
              <a:t>通風、採光應逐戶檢討。</a:t>
            </a:r>
            <a:endParaRPr lang="en-US" altLang="zh-TW" sz="1800" dirty="0" smtClean="0">
              <a:latin typeface="標楷體" pitchFamily="65" charset="-120"/>
              <a:ea typeface="標楷體" pitchFamily="65" charset="-120"/>
            </a:endParaRPr>
          </a:p>
          <a:p>
            <a:r>
              <a:rPr lang="en-US" altLang="zh-TW" sz="1800" dirty="0" smtClean="0">
                <a:latin typeface="標楷體" pitchFamily="65" charset="-120"/>
                <a:ea typeface="標楷體" pitchFamily="65" charset="-120"/>
              </a:rPr>
              <a:t>17.</a:t>
            </a:r>
            <a:r>
              <a:rPr lang="zh-TW" altLang="en-US" sz="1800" dirty="0" smtClean="0">
                <a:latin typeface="標楷體" pitchFamily="65" charset="-120"/>
                <a:ea typeface="標楷體" pitchFamily="65" charset="-120"/>
              </a:rPr>
              <a:t>滯洪池檢討、標示及剖面詳圖繪製。</a:t>
            </a:r>
            <a:endParaRPr lang="en-US" altLang="zh-TW" sz="1800" dirty="0" smtClean="0">
              <a:latin typeface="標楷體" pitchFamily="65" charset="-120"/>
              <a:ea typeface="標楷體" pitchFamily="65" charset="-120"/>
            </a:endParaRPr>
          </a:p>
          <a:p>
            <a:r>
              <a:rPr lang="en-US" altLang="zh-TW" sz="1800" dirty="0" smtClean="0">
                <a:latin typeface="標楷體" pitchFamily="65" charset="-120"/>
                <a:ea typeface="標楷體" pitchFamily="65" charset="-120"/>
              </a:rPr>
              <a:t>18.</a:t>
            </a:r>
            <a:r>
              <a:rPr lang="zh-TW" altLang="en-US" sz="1800" dirty="0" smtClean="0">
                <a:latin typeface="標楷體" pitchFamily="65" charset="-120"/>
                <a:ea typeface="標楷體" pitchFamily="65" charset="-120"/>
              </a:rPr>
              <a:t>採光、通風應逐戶檢討；機械通風檢討及標示。</a:t>
            </a: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a:bodyPr>
          <a:lstStyle/>
          <a:p>
            <a:r>
              <a:rPr lang="zh-TW" altLang="en-US" sz="3000" dirty="0" smtClean="0">
                <a:solidFill>
                  <a:schemeClr val="bg1"/>
                </a:solidFill>
                <a:latin typeface="標楷體" pitchFamily="65" charset="-120"/>
                <a:ea typeface="標楷體" pitchFamily="65" charset="-120"/>
              </a:rPr>
              <a:t>金門縣都市計畫整合資訊系統</a:t>
            </a:r>
            <a:endParaRPr lang="zh-TW" altLang="en-US" sz="3000"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pic>
        <p:nvPicPr>
          <p:cNvPr id="10" name="圖片 9" descr="地理.jpg"/>
          <p:cNvPicPr>
            <a:picLocks noChangeAspect="1"/>
          </p:cNvPicPr>
          <p:nvPr/>
        </p:nvPicPr>
        <p:blipFill>
          <a:blip r:embed="rId2" cstate="print"/>
          <a:stretch>
            <a:fillRect/>
          </a:stretch>
        </p:blipFill>
        <p:spPr>
          <a:xfrm>
            <a:off x="985852" y="1412775"/>
            <a:ext cx="8158148" cy="4586719"/>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a:bodyPr>
          <a:lstStyle/>
          <a:p>
            <a:r>
              <a:rPr lang="zh-TW" altLang="en-US" sz="3000" dirty="0" smtClean="0">
                <a:solidFill>
                  <a:schemeClr val="bg1"/>
                </a:solidFill>
                <a:latin typeface="標楷體" pitchFamily="65" charset="-120"/>
                <a:ea typeface="標楷體" pitchFamily="65" charset="-120"/>
              </a:rPr>
              <a:t>金門縣現有巷道資訊管理系統</a:t>
            </a:r>
            <a:r>
              <a:rPr lang="zh-TW" altLang="en-US" sz="3000" dirty="0" smtClean="0">
                <a:solidFill>
                  <a:schemeClr val="bg1"/>
                </a:solidFill>
                <a:effectLst/>
                <a:latin typeface="標楷體" pitchFamily="65" charset="-120"/>
                <a:ea typeface="標楷體" pitchFamily="65" charset="-120"/>
              </a:rPr>
              <a:t>  </a:t>
            </a:r>
            <a:endParaRPr lang="zh-TW" altLang="en-US" sz="3000"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pic>
        <p:nvPicPr>
          <p:cNvPr id="9" name="圖片 8" descr="現道-1.jpg"/>
          <p:cNvPicPr>
            <a:picLocks noChangeAspect="1"/>
          </p:cNvPicPr>
          <p:nvPr/>
        </p:nvPicPr>
        <p:blipFill>
          <a:blip r:embed="rId2" cstate="print"/>
          <a:stretch>
            <a:fillRect/>
          </a:stretch>
        </p:blipFill>
        <p:spPr>
          <a:xfrm>
            <a:off x="1043608" y="1395033"/>
            <a:ext cx="8100392" cy="4554247"/>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a:bodyPr>
          <a:lstStyle/>
          <a:p>
            <a:r>
              <a:rPr lang="zh-TW" altLang="en-US" sz="3000" dirty="0" smtClean="0">
                <a:solidFill>
                  <a:schemeClr val="bg1"/>
                </a:solidFill>
                <a:latin typeface="標楷體" pitchFamily="65" charset="-120"/>
                <a:ea typeface="標楷體" pitchFamily="65" charset="-120"/>
              </a:rPr>
              <a:t>金門縣現有巷道資訊管理系統</a:t>
            </a:r>
            <a:r>
              <a:rPr lang="zh-TW" altLang="en-US" sz="3000" dirty="0" smtClean="0">
                <a:solidFill>
                  <a:schemeClr val="bg1"/>
                </a:solidFill>
                <a:effectLst/>
                <a:latin typeface="標楷體" pitchFamily="65" charset="-120"/>
                <a:ea typeface="標楷體" pitchFamily="65" charset="-120"/>
              </a:rPr>
              <a:t>  </a:t>
            </a:r>
            <a:endParaRPr lang="zh-TW" altLang="en-US" sz="3000"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pic>
        <p:nvPicPr>
          <p:cNvPr id="8" name="圖片 7" descr="現道.jpg"/>
          <p:cNvPicPr>
            <a:picLocks noChangeAspect="1"/>
          </p:cNvPicPr>
          <p:nvPr/>
        </p:nvPicPr>
        <p:blipFill>
          <a:blip r:embed="rId2" cstate="print"/>
          <a:stretch>
            <a:fillRect/>
          </a:stretch>
        </p:blipFill>
        <p:spPr>
          <a:xfrm>
            <a:off x="1043608" y="1395033"/>
            <a:ext cx="8100392" cy="4554247"/>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000" dirty="0" smtClean="0">
                <a:solidFill>
                  <a:schemeClr val="bg1"/>
                </a:solidFill>
                <a:latin typeface="標楷體" pitchFamily="65" charset="-120"/>
                <a:ea typeface="標楷體" pitchFamily="65" charset="-120"/>
              </a:rPr>
              <a:t>金門國家公園土地使用分區查詢</a:t>
            </a:r>
            <a:r>
              <a:rPr lang="zh-TW" altLang="en-US" sz="3000" dirty="0" smtClean="0">
                <a:solidFill>
                  <a:schemeClr val="bg1"/>
                </a:solidFill>
                <a:effectLst/>
                <a:latin typeface="標楷體" pitchFamily="65" charset="-120"/>
                <a:ea typeface="標楷體" pitchFamily="65" charset="-120"/>
              </a:rPr>
              <a:t> </a:t>
            </a:r>
            <a:endParaRPr lang="zh-TW" altLang="en-US" sz="3000"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pic>
        <p:nvPicPr>
          <p:cNvPr id="5" name="圖片 4" descr="國家-1.jpg"/>
          <p:cNvPicPr>
            <a:picLocks noChangeAspect="1"/>
          </p:cNvPicPr>
          <p:nvPr/>
        </p:nvPicPr>
        <p:blipFill>
          <a:blip r:embed="rId2" cstate="print"/>
          <a:stretch>
            <a:fillRect/>
          </a:stretch>
        </p:blipFill>
        <p:spPr>
          <a:xfrm>
            <a:off x="1043608" y="1340768"/>
            <a:ext cx="4956230" cy="2786519"/>
          </a:xfrm>
          <a:prstGeom prst="rect">
            <a:avLst/>
          </a:prstGeom>
        </p:spPr>
      </p:pic>
      <p:pic>
        <p:nvPicPr>
          <p:cNvPr id="6" name="圖片 5" descr="國家-2.jpg"/>
          <p:cNvPicPr>
            <a:picLocks noChangeAspect="1"/>
          </p:cNvPicPr>
          <p:nvPr/>
        </p:nvPicPr>
        <p:blipFill>
          <a:blip r:embed="rId3" cstate="print"/>
          <a:stretch>
            <a:fillRect/>
          </a:stretch>
        </p:blipFill>
        <p:spPr>
          <a:xfrm>
            <a:off x="3507819" y="3068960"/>
            <a:ext cx="5636181" cy="3168805"/>
          </a:xfrm>
          <a:prstGeom prst="rect">
            <a:avLst/>
          </a:prstGeom>
        </p:spPr>
      </p:pic>
      <p:pic>
        <p:nvPicPr>
          <p:cNvPr id="7" name="圖片 6" descr="國家-1.jpg"/>
          <p:cNvPicPr>
            <a:picLocks noChangeAspect="1"/>
          </p:cNvPicPr>
          <p:nvPr/>
        </p:nvPicPr>
        <p:blipFill>
          <a:blip r:embed="rId4" cstate="print"/>
          <a:srcRect l="33463" t="45798" r="53937" b="44397"/>
          <a:stretch>
            <a:fillRect/>
          </a:stretch>
        </p:blipFill>
        <p:spPr>
          <a:xfrm>
            <a:off x="1691680" y="4725144"/>
            <a:ext cx="1152128" cy="504056"/>
          </a:xfrm>
          <a:prstGeom prst="rect">
            <a:avLst/>
          </a:prstGeom>
        </p:spPr>
      </p:pic>
      <p:sp>
        <p:nvSpPr>
          <p:cNvPr id="9" name="向下箭號 8"/>
          <p:cNvSpPr/>
          <p:nvPr/>
        </p:nvSpPr>
        <p:spPr>
          <a:xfrm>
            <a:off x="2267744" y="4221088"/>
            <a:ext cx="7200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a:off x="2915816" y="4941168"/>
            <a:ext cx="576064"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a:bodyPr>
          <a:lstStyle/>
          <a:p>
            <a:r>
              <a:rPr lang="zh-TW" altLang="en-US" sz="3000" dirty="0" smtClean="0">
                <a:solidFill>
                  <a:schemeClr val="bg1"/>
                </a:solidFill>
                <a:latin typeface="標楷體" pitchFamily="65" charset="-120"/>
                <a:ea typeface="標楷體" pitchFamily="65" charset="-120"/>
              </a:rPr>
              <a:t>福建金門馬祖地區建築師公會</a:t>
            </a:r>
            <a:endParaRPr lang="zh-TW" altLang="en-US" sz="3000"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pic>
        <p:nvPicPr>
          <p:cNvPr id="5" name="圖片 4" descr="公會.jpg"/>
          <p:cNvPicPr>
            <a:picLocks noChangeAspect="1"/>
          </p:cNvPicPr>
          <p:nvPr/>
        </p:nvPicPr>
        <p:blipFill>
          <a:blip r:embed="rId2" cstate="print"/>
          <a:stretch>
            <a:fillRect/>
          </a:stretch>
        </p:blipFill>
        <p:spPr>
          <a:xfrm>
            <a:off x="985852" y="1412775"/>
            <a:ext cx="8158148" cy="458671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金門縣都計建管法規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3600" dirty="0" smtClean="0">
                <a:solidFill>
                  <a:schemeClr val="bg1"/>
                </a:solidFill>
                <a:effectLst/>
                <a:latin typeface="標楷體" pitchFamily="65" charset="-120"/>
                <a:ea typeface="標楷體" pitchFamily="65" charset="-120"/>
              </a:rPr>
              <a:t>二、都市計畫法規</a:t>
            </a:r>
            <a:endParaRPr lang="zh-TW" altLang="en-US" sz="3600" dirty="0">
              <a:solidFill>
                <a:schemeClr val="bg1"/>
              </a:solidFill>
              <a:effectLst/>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sz="2000" dirty="0" smtClean="0">
                <a:latin typeface="標楷體" pitchFamily="65" charset="-120"/>
                <a:ea typeface="標楷體" pitchFamily="65" charset="-120"/>
              </a:rPr>
              <a:t>都市計畫法</a:t>
            </a:r>
            <a:endParaRPr lang="en-US" altLang="zh-TW" sz="2000" dirty="0" smtClean="0">
              <a:latin typeface="標楷體" pitchFamily="65" charset="-120"/>
              <a:ea typeface="標楷體" pitchFamily="65" charset="-120"/>
            </a:endParaRPr>
          </a:p>
          <a:p>
            <a:r>
              <a:rPr lang="zh-TW" altLang="zh-TW" sz="2000" dirty="0" smtClean="0">
                <a:latin typeface="標楷體" pitchFamily="65" charset="-120"/>
                <a:ea typeface="標楷體" pitchFamily="65" charset="-120"/>
              </a:rPr>
              <a:t>變更金門特定區細部計畫土地使用分區管制要點</a:t>
            </a:r>
            <a:r>
              <a:rPr lang="en-US" altLang="zh-TW" sz="1600" dirty="0" smtClean="0">
                <a:solidFill>
                  <a:srgbClr val="FF0000"/>
                </a:solidFill>
                <a:latin typeface="標楷體" pitchFamily="65" charset="-120"/>
                <a:ea typeface="標楷體" pitchFamily="65" charset="-120"/>
              </a:rPr>
              <a:t>﹙105.02.04﹚</a:t>
            </a:r>
            <a:endParaRPr lang="en-US" altLang="zh-TW" sz="1600" dirty="0" smtClean="0">
              <a:solidFill>
                <a:srgbClr val="FF0000"/>
              </a:solidFill>
              <a:latin typeface="標楷體" pitchFamily="65" charset="-120"/>
              <a:ea typeface="標楷體" pitchFamily="65" charset="-120"/>
            </a:endParaRPr>
          </a:p>
          <a:p>
            <a:r>
              <a:rPr lang="zh-TW" altLang="zh-TW" sz="2000" dirty="0" smtClean="0">
                <a:latin typeface="標楷體" pitchFamily="65" charset="-120"/>
                <a:ea typeface="標楷體" pitchFamily="65" charset="-120"/>
              </a:rPr>
              <a:t>金門特定區計畫土地使用許可審查辦法</a:t>
            </a:r>
            <a:r>
              <a:rPr lang="en-US" altLang="zh-TW" sz="1600" dirty="0" smtClean="0">
                <a:solidFill>
                  <a:srgbClr val="FF0000"/>
                </a:solidFill>
                <a:latin typeface="標楷體" pitchFamily="65" charset="-120"/>
                <a:ea typeface="標楷體" pitchFamily="65" charset="-120"/>
              </a:rPr>
              <a:t>(104.2.11)</a:t>
            </a:r>
            <a:endParaRPr lang="zh-TW" altLang="zh-TW" sz="1600" dirty="0" smtClean="0">
              <a:solidFill>
                <a:srgbClr val="FF0000"/>
              </a:solidFill>
              <a:latin typeface="標楷體" pitchFamily="65" charset="-120"/>
              <a:ea typeface="標楷體" pitchFamily="65" charset="-120"/>
            </a:endParaRPr>
          </a:p>
          <a:p>
            <a:r>
              <a:rPr lang="zh-TW" altLang="zh-TW" sz="2000" dirty="0" smtClean="0">
                <a:latin typeface="標楷體" pitchFamily="65" charset="-120"/>
                <a:ea typeface="標楷體" pitchFamily="65" charset="-120"/>
              </a:rPr>
              <a:t>金門特定區計畫土地使用許可審議規範</a:t>
            </a:r>
            <a:r>
              <a:rPr lang="en-US" altLang="zh-TW" sz="1600" dirty="0" smtClean="0">
                <a:solidFill>
                  <a:srgbClr val="FF0000"/>
                </a:solidFill>
                <a:latin typeface="標楷體" pitchFamily="65" charset="-120"/>
                <a:ea typeface="標楷體" pitchFamily="65" charset="-120"/>
              </a:rPr>
              <a:t>(104.2.11)</a:t>
            </a:r>
            <a:endParaRPr lang="zh-TW" altLang="zh-TW" sz="1600" dirty="0" smtClean="0">
              <a:solidFill>
                <a:srgbClr val="FF0000"/>
              </a:solidFill>
              <a:latin typeface="標楷體" pitchFamily="65" charset="-120"/>
              <a:ea typeface="標楷體" pitchFamily="65" charset="-120"/>
            </a:endParaRPr>
          </a:p>
          <a:p>
            <a:r>
              <a:rPr lang="zh-TW" altLang="zh-TW" sz="2000" dirty="0" smtClean="0">
                <a:latin typeface="標楷體" pitchFamily="65" charset="-120"/>
                <a:ea typeface="標楷體" pitchFamily="65" charset="-120"/>
              </a:rPr>
              <a:t>金門縣金門特定區計畫農業區保護區土地使用</a:t>
            </a:r>
            <a:r>
              <a:rPr lang="zh-TW" altLang="zh-TW" sz="2000" dirty="0" smtClean="0">
                <a:latin typeface="標楷體" pitchFamily="65" charset="-120"/>
                <a:ea typeface="標楷體" pitchFamily="65" charset="-120"/>
              </a:rPr>
              <a:t>審查</a:t>
            </a:r>
            <a:endParaRPr lang="zh-TW" altLang="zh-TW" sz="1600" dirty="0" smtClean="0">
              <a:latin typeface="標楷體" pitchFamily="65" charset="-120"/>
              <a:ea typeface="標楷體" pitchFamily="65" charset="-120"/>
            </a:endParaRPr>
          </a:p>
          <a:p>
            <a:r>
              <a:rPr lang="zh-TW" altLang="zh-TW" sz="2000" dirty="0" smtClean="0">
                <a:latin typeface="標楷體" pitchFamily="65" charset="-120"/>
                <a:ea typeface="標楷體" pitchFamily="65" charset="-120"/>
              </a:rPr>
              <a:t>金門縣政府都市計畫容積移轉許可審查</a:t>
            </a:r>
            <a:r>
              <a:rPr lang="zh-TW" altLang="zh-TW" sz="2000" dirty="0" smtClean="0">
                <a:latin typeface="標楷體" pitchFamily="65" charset="-120"/>
                <a:ea typeface="標楷體" pitchFamily="65" charset="-120"/>
              </a:rPr>
              <a:t>要點</a:t>
            </a:r>
            <a:r>
              <a:rPr lang="en-US" altLang="zh-TW" sz="1600" dirty="0" smtClean="0">
                <a:latin typeface="標楷體" pitchFamily="65" charset="-120"/>
                <a:ea typeface="標楷體" pitchFamily="65" charset="-120"/>
              </a:rPr>
              <a:t>(</a:t>
            </a:r>
            <a:r>
              <a:rPr lang="en-US" altLang="zh-TW" sz="1600" dirty="0" smtClean="0">
                <a:latin typeface="標楷體" pitchFamily="65" charset="-120"/>
                <a:ea typeface="標楷體" pitchFamily="65" charset="-120"/>
              </a:rPr>
              <a:t>97.2.20)</a:t>
            </a:r>
            <a:endParaRPr lang="zh-TW" altLang="zh-TW" sz="1600" dirty="0" smtClean="0">
              <a:latin typeface="標楷體" pitchFamily="65" charset="-120"/>
              <a:ea typeface="標楷體" pitchFamily="65" charset="-120"/>
            </a:endParaRPr>
          </a:p>
          <a:p>
            <a:r>
              <a:rPr lang="zh-TW" altLang="zh-TW" sz="2000" dirty="0" smtClean="0">
                <a:latin typeface="標楷體" pitchFamily="65" charset="-120"/>
                <a:ea typeface="標楷體" pitchFamily="65" charset="-120"/>
              </a:rPr>
              <a:t>金門特定區計畫自然村許可無公害小型工業設施執行要點</a:t>
            </a:r>
            <a:r>
              <a:rPr lang="en-US" altLang="zh-TW" sz="2000" dirty="0" smtClean="0">
                <a:latin typeface="標楷體" pitchFamily="65" charset="-120"/>
                <a:ea typeface="標楷體" pitchFamily="65" charset="-120"/>
              </a:rPr>
              <a:t> </a:t>
            </a:r>
            <a:r>
              <a:rPr lang="en-US" altLang="zh-TW" sz="1600" dirty="0" smtClean="0">
                <a:latin typeface="標楷體" pitchFamily="65" charset="-120"/>
                <a:ea typeface="標楷體" pitchFamily="65" charset="-120"/>
              </a:rPr>
              <a:t>(940523 </a:t>
            </a:r>
            <a:r>
              <a:rPr lang="zh-TW" altLang="zh-TW" sz="1600" dirty="0" smtClean="0">
                <a:latin typeface="標楷體" pitchFamily="65" charset="-120"/>
                <a:ea typeface="標楷體" pitchFamily="65" charset="-120"/>
              </a:rPr>
              <a:t>修正</a:t>
            </a:r>
            <a:r>
              <a:rPr lang="en-US" altLang="zh-TW" sz="1600" dirty="0" smtClean="0">
                <a:latin typeface="標楷體" pitchFamily="65" charset="-120"/>
                <a:ea typeface="標楷體" pitchFamily="65" charset="-120"/>
              </a:rPr>
              <a:t>)</a:t>
            </a:r>
            <a:endParaRPr lang="zh-TW" altLang="zh-TW" sz="1600" dirty="0" smtClean="0">
              <a:latin typeface="標楷體" pitchFamily="65" charset="-120"/>
              <a:ea typeface="標楷體" pitchFamily="65" charset="-120"/>
            </a:endParaRPr>
          </a:p>
          <a:p>
            <a:r>
              <a:rPr lang="zh-TW" altLang="zh-TW" sz="2000" dirty="0" smtClean="0">
                <a:latin typeface="標楷體" pitchFamily="65" charset="-120"/>
                <a:ea typeface="標楷體" pitchFamily="65" charset="-120"/>
              </a:rPr>
              <a:t>金門縣都市計畫公共設施保留地臨時建築使用細目、建蔽率及最大建築面積認定基準</a:t>
            </a:r>
          </a:p>
          <a:p>
            <a:endParaRPr lang="en-US" altLang="zh-TW" sz="2400" dirty="0" smtClean="0">
              <a:latin typeface="標楷體" pitchFamily="65" charset="-120"/>
              <a:ea typeface="標楷體" pitchFamily="65" charset="-120"/>
            </a:endParaRPr>
          </a:p>
          <a:p>
            <a:endParaRPr lang="en-US" altLang="zh-TW" sz="2400" dirty="0" smtClean="0">
              <a:latin typeface="標楷體" pitchFamily="65" charset="-120"/>
              <a:ea typeface="標楷體" pitchFamily="65" charset="-120"/>
            </a:endParaRPr>
          </a:p>
          <a:p>
            <a:endParaRPr lang="en-US" altLang="zh-TW" sz="2400" dirty="0" smtClean="0">
              <a:latin typeface="標楷體" pitchFamily="65" charset="-120"/>
              <a:ea typeface="標楷體" pitchFamily="65" charset="-120"/>
            </a:endParaRPr>
          </a:p>
          <a:p>
            <a:endParaRPr lang="zh-TW" altLang="en-US" sz="2800" dirty="0">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chemeClr val="accent4"/>
          </a:solidFill>
        </p:spPr>
        <p:txBody>
          <a:bodyPr>
            <a:normAutofit fontScale="90000"/>
          </a:bodyPr>
          <a:lstStyle/>
          <a:p>
            <a:pPr algn="ctr"/>
            <a:r>
              <a:rPr lang="zh-TW" altLang="en-US" sz="4000" dirty="0" smtClean="0">
                <a:solidFill>
                  <a:schemeClr val="bg1"/>
                </a:solidFill>
                <a:latin typeface="標楷體" pitchFamily="65" charset="-120"/>
                <a:ea typeface="標楷體" pitchFamily="65" charset="-120"/>
              </a:rPr>
              <a:t>連江縣馬祖地區</a:t>
            </a:r>
            <a:r>
              <a:rPr lang="zh-TW" altLang="en-US" sz="4000" dirty="0" smtClean="0">
                <a:solidFill>
                  <a:schemeClr val="bg1"/>
                </a:solidFill>
                <a:effectLst/>
                <a:latin typeface="標楷體" pitchFamily="65" charset="-120"/>
                <a:ea typeface="標楷體" pitchFamily="65" charset="-120"/>
              </a:rPr>
              <a:t>簡報大綱</a:t>
            </a:r>
            <a:r>
              <a:rPr lang="zh-TW" altLang="en-US" sz="3600" dirty="0" smtClean="0">
                <a:solidFill>
                  <a:schemeClr val="bg1"/>
                </a:solidFill>
                <a:effectLst/>
                <a:latin typeface="標楷體" pitchFamily="65" charset="-120"/>
                <a:ea typeface="標楷體" pitchFamily="65" charset="-120"/>
              </a:rPr>
              <a:t>  </a:t>
            </a:r>
            <a:endParaRPr lang="zh-TW" altLang="en-US" sz="2700" dirty="0">
              <a:solidFill>
                <a:schemeClr val="bg1"/>
              </a:solidFill>
              <a:effectLst/>
              <a:latin typeface="標楷體" pitchFamily="65" charset="-120"/>
              <a:ea typeface="標楷體" pitchFamily="65" charset="-120"/>
            </a:endParaRPr>
          </a:p>
        </p:txBody>
      </p:sp>
      <p:sp>
        <p:nvSpPr>
          <p:cNvPr id="3" name="內容版面配置區 2"/>
          <p:cNvSpPr>
            <a:spLocks noGrp="1"/>
          </p:cNvSpPr>
          <p:nvPr>
            <p:ph idx="1"/>
          </p:nvPr>
        </p:nvSpPr>
        <p:spPr>
          <a:xfrm>
            <a:off x="1259632" y="1412776"/>
            <a:ext cx="7704856" cy="4800600"/>
          </a:xfrm>
        </p:spPr>
        <p:txBody>
          <a:bodyPr>
            <a:noAutofit/>
          </a:bodyPr>
          <a:lstStyle/>
          <a:p>
            <a:r>
              <a:rPr lang="zh-TW" altLang="en-US" sz="2000" dirty="0" smtClean="0">
                <a:latin typeface="標楷體" pitchFamily="65" charset="-120"/>
                <a:ea typeface="標楷體" pitchFamily="65" charset="-120"/>
              </a:rPr>
              <a:t>連江縣都計建管法規</a:t>
            </a:r>
            <a:endParaRPr lang="en-US" altLang="zh-TW" sz="2000" dirty="0" smtClean="0">
              <a:latin typeface="標楷體" pitchFamily="65" charset="-120"/>
              <a:ea typeface="標楷體" pitchFamily="65" charset="-120"/>
            </a:endParaRPr>
          </a:p>
          <a:p>
            <a:r>
              <a:rPr lang="zh-TW" altLang="en-US" sz="1800" dirty="0" smtClean="0">
                <a:latin typeface="標楷體" pitchFamily="65" charset="-120"/>
                <a:ea typeface="標楷體" pitchFamily="65" charset="-120"/>
              </a:rPr>
              <a:t>一般法規</a:t>
            </a:r>
            <a:endParaRPr lang="en-US" altLang="zh-TW" sz="1800" dirty="0" smtClean="0">
              <a:latin typeface="標楷體" pitchFamily="65" charset="-120"/>
              <a:ea typeface="標楷體" pitchFamily="65" charset="-120"/>
            </a:endParaRPr>
          </a:p>
          <a:p>
            <a:r>
              <a:rPr lang="zh-TW" altLang="en-US" sz="1800" dirty="0" smtClean="0">
                <a:latin typeface="標楷體" pitchFamily="65" charset="-120"/>
                <a:ea typeface="標楷體" pitchFamily="65" charset="-120"/>
              </a:rPr>
              <a:t>都市計畫法規</a:t>
            </a:r>
            <a:endParaRPr lang="en-US" altLang="zh-TW" sz="1800" dirty="0" smtClean="0">
              <a:latin typeface="標楷體" pitchFamily="65" charset="-120"/>
              <a:ea typeface="標楷體" pitchFamily="65" charset="-120"/>
            </a:endParaRPr>
          </a:p>
          <a:p>
            <a:r>
              <a:rPr lang="zh-TW" altLang="en-US" sz="1800" dirty="0" smtClean="0">
                <a:latin typeface="標楷體" pitchFamily="65" charset="-120"/>
                <a:ea typeface="標楷體" pitchFamily="65" charset="-120"/>
              </a:rPr>
              <a:t>建築管理法規</a:t>
            </a:r>
            <a:endParaRPr lang="en-US" altLang="zh-TW" sz="1800" dirty="0" smtClean="0">
              <a:latin typeface="標楷體" pitchFamily="65" charset="-120"/>
              <a:ea typeface="標楷體" pitchFamily="65" charset="-120"/>
            </a:endParaRPr>
          </a:p>
          <a:p>
            <a:r>
              <a:rPr lang="zh-TW" altLang="en-US" sz="1800" dirty="0" smtClean="0">
                <a:latin typeface="標楷體" pitchFamily="65" charset="-120"/>
                <a:ea typeface="標楷體" pitchFamily="65" charset="-120"/>
              </a:rPr>
              <a:t>違章建築</a:t>
            </a:r>
            <a:endParaRPr lang="en-US" altLang="zh-TW" sz="1800" dirty="0" smtClean="0">
              <a:latin typeface="標楷體" pitchFamily="65" charset="-120"/>
              <a:ea typeface="標楷體" pitchFamily="65" charset="-120"/>
            </a:endParaRPr>
          </a:p>
          <a:p>
            <a:r>
              <a:rPr lang="zh-TW" altLang="en-US" sz="1800" dirty="0" smtClean="0">
                <a:latin typeface="標楷體" pitchFamily="65" charset="-120"/>
                <a:ea typeface="標楷體" pitchFamily="65" charset="-120"/>
              </a:rPr>
              <a:t>補領建築執照</a:t>
            </a:r>
            <a:endParaRPr lang="en-US" altLang="zh-TW" sz="1800" dirty="0" smtClean="0">
              <a:latin typeface="標楷體" pitchFamily="65" charset="-120"/>
              <a:ea typeface="標楷體" pitchFamily="65" charset="-120"/>
            </a:endParaRPr>
          </a:p>
          <a:p>
            <a:r>
              <a:rPr lang="zh-TW" altLang="en-US" sz="1800" dirty="0" smtClean="0">
                <a:latin typeface="標楷體" pitchFamily="65" charset="-120"/>
                <a:ea typeface="標楷體" pitchFamily="65" charset="-120"/>
              </a:rPr>
              <a:t>變更連江縣（南竿地區）風景特定區計畫</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第二次通盤檢討</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案</a:t>
            </a:r>
            <a:endParaRPr lang="en-US" altLang="zh-TW" sz="1800" dirty="0" smtClean="0">
              <a:latin typeface="標楷體" pitchFamily="65" charset="-120"/>
              <a:ea typeface="標楷體" pitchFamily="65" charset="-120"/>
            </a:endParaRPr>
          </a:p>
          <a:p>
            <a:r>
              <a:rPr lang="zh-TW" altLang="en-US" sz="1800" dirty="0" smtClean="0">
                <a:latin typeface="標楷體" pitchFamily="65" charset="-120"/>
                <a:ea typeface="標楷體" pitchFamily="65" charset="-120"/>
              </a:rPr>
              <a:t>變更連江縣（北竿地區）風景特定區計畫土地使用分區管制要點</a:t>
            </a:r>
            <a:endParaRPr lang="en-US" altLang="zh-TW" sz="1800" dirty="0" smtClean="0">
              <a:latin typeface="標楷體" pitchFamily="65" charset="-120"/>
              <a:ea typeface="標楷體" pitchFamily="65" charset="-120"/>
            </a:endParaRPr>
          </a:p>
          <a:p>
            <a:r>
              <a:rPr lang="zh-TW" altLang="en-US" sz="1800" dirty="0" smtClean="0">
                <a:latin typeface="標楷體" pitchFamily="65" charset="-120"/>
                <a:ea typeface="標楷體" pitchFamily="65" charset="-120"/>
              </a:rPr>
              <a:t>變更連江縣（莒光地區）風景特定區計畫</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第一次通盤檢討</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案</a:t>
            </a:r>
            <a:endParaRPr lang="en-US" altLang="zh-TW" sz="1800" dirty="0" smtClean="0">
              <a:latin typeface="標楷體" pitchFamily="65" charset="-120"/>
              <a:ea typeface="標楷體" pitchFamily="65" charset="-120"/>
            </a:endParaRPr>
          </a:p>
          <a:p>
            <a:r>
              <a:rPr lang="zh-TW" altLang="en-US" sz="1800" dirty="0" smtClean="0">
                <a:latin typeface="標楷體" pitchFamily="65" charset="-120"/>
                <a:ea typeface="標楷體" pitchFamily="65" charset="-120"/>
              </a:rPr>
              <a:t>變更連江縣（東引地區）風景特定區計畫</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第一次通盤檢討</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案</a:t>
            </a:r>
            <a:endParaRPr lang="en-US" altLang="zh-TW" sz="1800" dirty="0" smtClean="0">
              <a:latin typeface="標楷體" pitchFamily="65" charset="-120"/>
              <a:ea typeface="標楷體" pitchFamily="65" charset="-120"/>
            </a:endParaRPr>
          </a:p>
          <a:p>
            <a:r>
              <a:rPr lang="zh-TW" altLang="en-US" sz="1800" dirty="0" smtClean="0">
                <a:latin typeface="標楷體" pitchFamily="65" charset="-120"/>
                <a:ea typeface="標楷體" pitchFamily="65" charset="-120"/>
              </a:rPr>
              <a:t>連江縣聚落保存專用區建築管理自治條例</a:t>
            </a:r>
            <a:endParaRPr lang="en-US" altLang="zh-TW" sz="1800" dirty="0" smtClean="0">
              <a:latin typeface="標楷體" pitchFamily="65" charset="-120"/>
              <a:ea typeface="標楷體" pitchFamily="65" charset="-120"/>
            </a:endParaRPr>
          </a:p>
          <a:p>
            <a:r>
              <a:rPr lang="zh-TW" altLang="en-US" sz="1800" dirty="0" smtClean="0">
                <a:latin typeface="標楷體" pitchFamily="65" charset="-120"/>
                <a:ea typeface="標楷體" pitchFamily="65" charset="-120"/>
              </a:rPr>
              <a:t>連江縣政府委託建築師公會業務範圍及事項</a:t>
            </a:r>
            <a:endParaRPr lang="en-US" altLang="zh-TW" sz="1800" dirty="0" smtClean="0">
              <a:latin typeface="標楷體" pitchFamily="65" charset="-120"/>
              <a:ea typeface="標楷體" pitchFamily="65" charset="-120"/>
            </a:endParaRPr>
          </a:p>
          <a:p>
            <a:endParaRPr lang="en-US" altLang="zh-TW" sz="2000" dirty="0" smtClean="0">
              <a:latin typeface="標楷體" pitchFamily="65" charset="-120"/>
              <a:ea typeface="標楷體" pitchFamily="65" charset="-120"/>
            </a:endParaRPr>
          </a:p>
          <a:p>
            <a:endParaRPr lang="en-US" altLang="zh-TW" sz="2000" dirty="0" smtClean="0">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chemeClr val="accent4"/>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連江縣都計建管法規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3600" dirty="0" smtClean="0">
                <a:solidFill>
                  <a:schemeClr val="bg1"/>
                </a:solidFill>
                <a:effectLst/>
                <a:latin typeface="標楷體" pitchFamily="65" charset="-120"/>
                <a:ea typeface="標楷體" pitchFamily="65" charset="-120"/>
              </a:rPr>
              <a:t>一、一般法規</a:t>
            </a:r>
            <a:endParaRPr lang="zh-TW" altLang="en-US" sz="3600" dirty="0">
              <a:solidFill>
                <a:schemeClr val="bg1"/>
              </a:solidFill>
              <a:effectLst/>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sz="2400" dirty="0" smtClean="0">
                <a:latin typeface="標楷體" pitchFamily="65" charset="-120"/>
                <a:ea typeface="標楷體" pitchFamily="65" charset="-120"/>
              </a:rPr>
              <a:t>建築法</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金門馬祖建築法適用地區外建築管理辦法</a:t>
            </a:r>
            <a:r>
              <a:rPr lang="en-US" altLang="zh-TW" sz="1600" dirty="0" smtClean="0">
                <a:latin typeface="標楷體" pitchFamily="65" charset="-120"/>
                <a:ea typeface="標楷體" pitchFamily="65" charset="-120"/>
              </a:rPr>
              <a:t>﹙811105﹚</a:t>
            </a:r>
          </a:p>
          <a:p>
            <a:r>
              <a:rPr lang="zh-TW" altLang="en-US" sz="2400" dirty="0" smtClean="0">
                <a:latin typeface="標楷體" pitchFamily="65" charset="-120"/>
                <a:ea typeface="標楷體" pitchFamily="65" charset="-120"/>
              </a:rPr>
              <a:t>離島建設條例</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離島建設條例施行細則</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農業發展條例</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農業發展條例施行細則</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農業用地興建農舍辦法</a:t>
            </a:r>
            <a:endParaRPr lang="en-US" altLang="zh-TW" sz="2400" dirty="0" smtClean="0">
              <a:latin typeface="標楷體" pitchFamily="65" charset="-120"/>
              <a:ea typeface="標楷體" pitchFamily="65" charset="-120"/>
            </a:endParaRPr>
          </a:p>
          <a:p>
            <a:endParaRPr lang="en-US" altLang="zh-TW" sz="2400" dirty="0" smtClean="0">
              <a:latin typeface="標楷體" pitchFamily="65" charset="-120"/>
              <a:ea typeface="標楷體" pitchFamily="65" charset="-120"/>
            </a:endParaRPr>
          </a:p>
          <a:p>
            <a:endParaRPr lang="en-US" altLang="zh-TW" sz="2400" dirty="0" smtClean="0">
              <a:latin typeface="標楷體" pitchFamily="65" charset="-120"/>
              <a:ea typeface="標楷體" pitchFamily="65" charset="-120"/>
            </a:endParaRPr>
          </a:p>
          <a:p>
            <a:endParaRPr lang="en-US" altLang="zh-TW" sz="2400" dirty="0" smtClean="0">
              <a:latin typeface="標楷體" pitchFamily="65" charset="-120"/>
              <a:ea typeface="標楷體" pitchFamily="65" charset="-120"/>
            </a:endParaRPr>
          </a:p>
          <a:p>
            <a:endParaRPr lang="zh-TW" altLang="en-US" sz="2800" dirty="0">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chemeClr val="accent4"/>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連江縣都計建管法規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3600" dirty="0" smtClean="0">
                <a:solidFill>
                  <a:schemeClr val="bg1"/>
                </a:solidFill>
                <a:effectLst/>
                <a:latin typeface="標楷體" pitchFamily="65" charset="-120"/>
                <a:ea typeface="標楷體" pitchFamily="65" charset="-120"/>
              </a:rPr>
              <a:t>二、都市計畫法規</a:t>
            </a:r>
            <a:endParaRPr lang="zh-TW" altLang="en-US" sz="3600" dirty="0">
              <a:solidFill>
                <a:schemeClr val="bg1"/>
              </a:solidFill>
              <a:effectLst/>
              <a:latin typeface="標楷體" pitchFamily="65" charset="-120"/>
              <a:ea typeface="標楷體" pitchFamily="65" charset="-120"/>
            </a:endParaRPr>
          </a:p>
        </p:txBody>
      </p:sp>
      <p:sp>
        <p:nvSpPr>
          <p:cNvPr id="3" name="內容版面配置區 2"/>
          <p:cNvSpPr>
            <a:spLocks noGrp="1"/>
          </p:cNvSpPr>
          <p:nvPr>
            <p:ph idx="1"/>
          </p:nvPr>
        </p:nvSpPr>
        <p:spPr/>
        <p:txBody>
          <a:bodyPr>
            <a:normAutofit lnSpcReduction="10000"/>
          </a:bodyPr>
          <a:lstStyle/>
          <a:p>
            <a:r>
              <a:rPr lang="zh-TW" altLang="en-US" sz="2000" dirty="0" smtClean="0">
                <a:latin typeface="標楷體" pitchFamily="65" charset="-120"/>
                <a:ea typeface="標楷體" pitchFamily="65" charset="-120"/>
              </a:rPr>
              <a:t>都市計畫法</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連江縣都市計畫保護區土地使用審查要點及申請書</a:t>
            </a:r>
            <a:r>
              <a:rPr lang="en-US" altLang="zh-TW" sz="1600" dirty="0" smtClean="0">
                <a:latin typeface="標楷體" pitchFamily="65" charset="-120"/>
                <a:ea typeface="標楷體" pitchFamily="65" charset="-120"/>
              </a:rPr>
              <a:t>(1050228)</a:t>
            </a:r>
          </a:p>
          <a:p>
            <a:r>
              <a:rPr lang="zh-TW" altLang="en-US" sz="2000" dirty="0" smtClean="0">
                <a:latin typeface="標楷體" pitchFamily="65" charset="-120"/>
                <a:ea typeface="標楷體" pitchFamily="65" charset="-120"/>
              </a:rPr>
              <a:t>連江縣都市計畫保護區土地使用審查要項表</a:t>
            </a:r>
            <a:r>
              <a:rPr lang="en-US" altLang="zh-TW" sz="1600" dirty="0" smtClean="0">
                <a:latin typeface="標楷體" pitchFamily="65" charset="-120"/>
                <a:ea typeface="標楷體" pitchFamily="65" charset="-120"/>
              </a:rPr>
              <a:t>(1050228)</a:t>
            </a:r>
          </a:p>
          <a:p>
            <a:r>
              <a:rPr lang="zh-TW" altLang="en-US" sz="2000" dirty="0" smtClean="0">
                <a:latin typeface="標楷體" pitchFamily="65" charset="-120"/>
                <a:ea typeface="標楷體" pitchFamily="65" charset="-120"/>
              </a:rPr>
              <a:t>連江縣南竿鄉土地使用分區管制要點</a:t>
            </a:r>
            <a:r>
              <a:rPr lang="en-US" altLang="zh-TW" sz="1600" dirty="0" smtClean="0">
                <a:latin typeface="標楷體" pitchFamily="65" charset="-120"/>
                <a:ea typeface="標楷體" pitchFamily="65" charset="-120"/>
              </a:rPr>
              <a:t>(79</a:t>
            </a:r>
            <a:r>
              <a:rPr lang="zh-TW" altLang="en-US" sz="1600" dirty="0" smtClean="0">
                <a:latin typeface="標楷體" pitchFamily="65" charset="-120"/>
                <a:ea typeface="標楷體" pitchFamily="65" charset="-120"/>
              </a:rPr>
              <a:t>年</a:t>
            </a:r>
            <a:r>
              <a:rPr lang="en-US" altLang="zh-TW" sz="1600" dirty="0" smtClean="0">
                <a:latin typeface="標楷體" pitchFamily="65" charset="-120"/>
                <a:ea typeface="標楷體" pitchFamily="65" charset="-120"/>
              </a:rPr>
              <a:t>12</a:t>
            </a:r>
            <a:r>
              <a:rPr lang="zh-TW" altLang="en-US" sz="1600" dirty="0" smtClean="0">
                <a:latin typeface="標楷體" pitchFamily="65" charset="-120"/>
                <a:ea typeface="標楷體" pitchFamily="65" charset="-120"/>
              </a:rPr>
              <a:t>月</a:t>
            </a:r>
            <a:r>
              <a:rPr lang="en-US" altLang="zh-TW" sz="1600" dirty="0" smtClean="0">
                <a:latin typeface="標楷體" pitchFamily="65" charset="-120"/>
                <a:ea typeface="標楷體" pitchFamily="65" charset="-120"/>
              </a:rPr>
              <a:t>1</a:t>
            </a:r>
            <a:r>
              <a:rPr lang="zh-TW" altLang="en-US" sz="1600" dirty="0" smtClean="0">
                <a:latin typeface="標楷體" pitchFamily="65" charset="-120"/>
                <a:ea typeface="標楷體" pitchFamily="65" charset="-120"/>
              </a:rPr>
              <a:t>日主要計畫，</a:t>
            </a:r>
            <a:r>
              <a:rPr lang="en-US" altLang="zh-TW" sz="1600" dirty="0" smtClean="0">
                <a:latin typeface="標楷體" pitchFamily="65" charset="-120"/>
                <a:ea typeface="標楷體" pitchFamily="65" charset="-120"/>
              </a:rPr>
              <a:t>94</a:t>
            </a:r>
            <a:r>
              <a:rPr lang="zh-TW" altLang="en-US" sz="1600" dirty="0" smtClean="0">
                <a:latin typeface="標楷體" pitchFamily="65" charset="-120"/>
                <a:ea typeface="標楷體" pitchFamily="65" charset="-120"/>
              </a:rPr>
              <a:t>年</a:t>
            </a:r>
            <a:r>
              <a:rPr lang="en-US" altLang="zh-TW" sz="1600" dirty="0" smtClean="0">
                <a:latin typeface="標楷體" pitchFamily="65" charset="-120"/>
                <a:ea typeface="標楷體" pitchFamily="65" charset="-120"/>
              </a:rPr>
              <a:t>4</a:t>
            </a:r>
            <a:r>
              <a:rPr lang="zh-TW" altLang="en-US" sz="1600" dirty="0" smtClean="0">
                <a:latin typeface="標楷體" pitchFamily="65" charset="-120"/>
                <a:ea typeface="標楷體" pitchFamily="65" charset="-120"/>
              </a:rPr>
              <a:t>月</a:t>
            </a:r>
            <a:r>
              <a:rPr lang="en-US" altLang="zh-TW" sz="1600" dirty="0" smtClean="0">
                <a:latin typeface="標楷體" pitchFamily="65" charset="-120"/>
                <a:ea typeface="標楷體" pitchFamily="65" charset="-120"/>
              </a:rPr>
              <a:t>15</a:t>
            </a:r>
            <a:r>
              <a:rPr lang="zh-TW" altLang="en-US" sz="1600" dirty="0" smtClean="0">
                <a:latin typeface="標楷體" pitchFamily="65" charset="-120"/>
                <a:ea typeface="標楷體" pitchFamily="65" charset="-120"/>
              </a:rPr>
              <a:t>日變更土管</a:t>
            </a:r>
            <a:r>
              <a:rPr lang="en-US" altLang="zh-TW" sz="1600" dirty="0" smtClean="0">
                <a:latin typeface="標楷體" pitchFamily="65" charset="-120"/>
                <a:ea typeface="標楷體" pitchFamily="65" charset="-120"/>
              </a:rPr>
              <a:t>14</a:t>
            </a:r>
            <a:r>
              <a:rPr lang="zh-TW" altLang="en-US" sz="1600" dirty="0" smtClean="0">
                <a:latin typeface="標楷體" pitchFamily="65" charset="-120"/>
                <a:ea typeface="標楷體" pitchFamily="65" charset="-120"/>
              </a:rPr>
              <a:t>條，</a:t>
            </a:r>
            <a:r>
              <a:rPr lang="en-US" altLang="zh-TW" sz="1600" dirty="0" smtClean="0">
                <a:latin typeface="標楷體" pitchFamily="65" charset="-120"/>
                <a:ea typeface="標楷體" pitchFamily="65" charset="-120"/>
              </a:rPr>
              <a:t>100</a:t>
            </a:r>
            <a:r>
              <a:rPr lang="zh-TW" altLang="en-US" sz="1600" dirty="0" smtClean="0">
                <a:latin typeface="標楷體" pitchFamily="65" charset="-120"/>
                <a:ea typeface="標楷體" pitchFamily="65" charset="-120"/>
              </a:rPr>
              <a:t>年</a:t>
            </a:r>
            <a:r>
              <a:rPr lang="en-US" altLang="zh-TW" sz="1600" dirty="0" smtClean="0">
                <a:latin typeface="標楷體" pitchFamily="65" charset="-120"/>
                <a:ea typeface="標楷體" pitchFamily="65" charset="-120"/>
              </a:rPr>
              <a:t>11</a:t>
            </a:r>
            <a:r>
              <a:rPr lang="zh-TW" altLang="en-US" sz="1600" dirty="0" smtClean="0">
                <a:latin typeface="標楷體" pitchFamily="65" charset="-120"/>
                <a:ea typeface="標楷體" pitchFamily="65" charset="-120"/>
              </a:rPr>
              <a:t>月變更，</a:t>
            </a:r>
            <a:r>
              <a:rPr lang="en-US" altLang="zh-TW" sz="1600" dirty="0" smtClean="0">
                <a:latin typeface="標楷體" pitchFamily="65" charset="-120"/>
                <a:ea typeface="標楷體" pitchFamily="65" charset="-120"/>
              </a:rPr>
              <a:t>104</a:t>
            </a:r>
            <a:r>
              <a:rPr lang="zh-TW" altLang="en-US" sz="1600" dirty="0" smtClean="0">
                <a:latin typeface="標楷體" pitchFamily="65" charset="-120"/>
                <a:ea typeface="標楷體" pitchFamily="65" charset="-120"/>
              </a:rPr>
              <a:t>年</a:t>
            </a:r>
            <a:r>
              <a:rPr lang="en-US" altLang="zh-TW" sz="1600" dirty="0" smtClean="0">
                <a:latin typeface="標楷體" pitchFamily="65" charset="-120"/>
                <a:ea typeface="標楷體" pitchFamily="65" charset="-120"/>
              </a:rPr>
              <a:t>4</a:t>
            </a:r>
            <a:r>
              <a:rPr lang="zh-TW" altLang="en-US" sz="1600" dirty="0" smtClean="0">
                <a:latin typeface="標楷體" pitchFamily="65" charset="-120"/>
                <a:ea typeface="標楷體" pitchFamily="65" charset="-120"/>
              </a:rPr>
              <a:t>日</a:t>
            </a:r>
            <a:r>
              <a:rPr lang="en-US" altLang="zh-TW" sz="1600" dirty="0" smtClean="0">
                <a:latin typeface="標楷體" pitchFamily="65" charset="-120"/>
                <a:ea typeface="標楷體" pitchFamily="65" charset="-120"/>
              </a:rPr>
              <a:t>21</a:t>
            </a:r>
            <a:r>
              <a:rPr lang="zh-TW" altLang="en-US" sz="1600" dirty="0" smtClean="0">
                <a:latin typeface="標楷體" pitchFamily="65" charset="-120"/>
                <a:ea typeface="標楷體" pitchFamily="65" charset="-120"/>
              </a:rPr>
              <a:t>日變更風景區特定計畫</a:t>
            </a:r>
            <a:r>
              <a:rPr lang="en-US" altLang="zh-TW" sz="1600" dirty="0" smtClean="0">
                <a:latin typeface="標楷體" pitchFamily="65" charset="-120"/>
                <a:ea typeface="標楷體" pitchFamily="65" charset="-120"/>
              </a:rPr>
              <a:t>)</a:t>
            </a:r>
          </a:p>
          <a:p>
            <a:r>
              <a:rPr lang="zh-TW" altLang="en-US" sz="2000" dirty="0" smtClean="0">
                <a:latin typeface="標楷體" pitchFamily="65" charset="-120"/>
                <a:ea typeface="標楷體" pitchFamily="65" charset="-120"/>
              </a:rPr>
              <a:t>連江縣北竿鄉土地使用分區管制要點</a:t>
            </a:r>
            <a:r>
              <a:rPr lang="en-US" altLang="zh-TW" sz="1600" dirty="0" smtClean="0">
                <a:latin typeface="標楷體" pitchFamily="65" charset="-120"/>
                <a:ea typeface="標楷體" pitchFamily="65" charset="-120"/>
              </a:rPr>
              <a:t>(79</a:t>
            </a:r>
            <a:r>
              <a:rPr lang="zh-TW" altLang="en-US" sz="1600" dirty="0" smtClean="0">
                <a:latin typeface="標楷體" pitchFamily="65" charset="-120"/>
                <a:ea typeface="標楷體" pitchFamily="65" charset="-120"/>
              </a:rPr>
              <a:t>年</a:t>
            </a:r>
            <a:r>
              <a:rPr lang="en-US" altLang="zh-TW" sz="1600" dirty="0" smtClean="0">
                <a:latin typeface="標楷體" pitchFamily="65" charset="-120"/>
                <a:ea typeface="標楷體" pitchFamily="65" charset="-120"/>
              </a:rPr>
              <a:t>12</a:t>
            </a:r>
            <a:r>
              <a:rPr lang="zh-TW" altLang="en-US" sz="1600" dirty="0" smtClean="0">
                <a:latin typeface="標楷體" pitchFamily="65" charset="-120"/>
                <a:ea typeface="標楷體" pitchFamily="65" charset="-120"/>
              </a:rPr>
              <a:t>月</a:t>
            </a:r>
            <a:r>
              <a:rPr lang="en-US" altLang="zh-TW" sz="1600" dirty="0" smtClean="0">
                <a:latin typeface="標楷體" pitchFamily="65" charset="-120"/>
                <a:ea typeface="標楷體" pitchFamily="65" charset="-120"/>
              </a:rPr>
              <a:t>1</a:t>
            </a:r>
            <a:r>
              <a:rPr lang="zh-TW" altLang="en-US" sz="1600" dirty="0" smtClean="0">
                <a:latin typeface="標楷體" pitchFamily="65" charset="-120"/>
                <a:ea typeface="標楷體" pitchFamily="65" charset="-120"/>
              </a:rPr>
              <a:t>日主要計畫，</a:t>
            </a:r>
            <a:r>
              <a:rPr lang="en-US" altLang="zh-TW" sz="1600" dirty="0" smtClean="0">
                <a:latin typeface="標楷體" pitchFamily="65" charset="-120"/>
                <a:ea typeface="標楷體" pitchFamily="65" charset="-120"/>
              </a:rPr>
              <a:t>94</a:t>
            </a:r>
            <a:r>
              <a:rPr lang="zh-TW" altLang="en-US" sz="1600" dirty="0" smtClean="0">
                <a:latin typeface="標楷體" pitchFamily="65" charset="-120"/>
                <a:ea typeface="標楷體" pitchFamily="65" charset="-120"/>
              </a:rPr>
              <a:t>年</a:t>
            </a:r>
            <a:r>
              <a:rPr lang="en-US" altLang="zh-TW" sz="1600" dirty="0" smtClean="0">
                <a:latin typeface="標楷體" pitchFamily="65" charset="-120"/>
                <a:ea typeface="標楷體" pitchFamily="65" charset="-120"/>
              </a:rPr>
              <a:t>4</a:t>
            </a:r>
            <a:r>
              <a:rPr lang="zh-TW" altLang="en-US" sz="1600" dirty="0" smtClean="0">
                <a:latin typeface="標楷體" pitchFamily="65" charset="-120"/>
                <a:ea typeface="標楷體" pitchFamily="65" charset="-120"/>
              </a:rPr>
              <a:t>月</a:t>
            </a:r>
            <a:r>
              <a:rPr lang="en-US" altLang="zh-TW" sz="1600" dirty="0" smtClean="0">
                <a:latin typeface="標楷體" pitchFamily="65" charset="-120"/>
                <a:ea typeface="標楷體" pitchFamily="65" charset="-120"/>
              </a:rPr>
              <a:t>15</a:t>
            </a:r>
            <a:r>
              <a:rPr lang="zh-TW" altLang="en-US" sz="1600" dirty="0" smtClean="0">
                <a:latin typeface="標楷體" pitchFamily="65" charset="-120"/>
                <a:ea typeface="標楷體" pitchFamily="65" charset="-120"/>
              </a:rPr>
              <a:t>日變更土管</a:t>
            </a:r>
            <a:r>
              <a:rPr lang="en-US" altLang="zh-TW" sz="1600" dirty="0" smtClean="0">
                <a:latin typeface="標楷體" pitchFamily="65" charset="-120"/>
                <a:ea typeface="標楷體" pitchFamily="65" charset="-120"/>
              </a:rPr>
              <a:t>14</a:t>
            </a:r>
            <a:r>
              <a:rPr lang="zh-TW" altLang="en-US" sz="1600" dirty="0" smtClean="0">
                <a:latin typeface="標楷體" pitchFamily="65" charset="-120"/>
                <a:ea typeface="標楷體" pitchFamily="65" charset="-120"/>
              </a:rPr>
              <a:t>條，</a:t>
            </a:r>
            <a:r>
              <a:rPr lang="en-US" altLang="zh-TW" sz="1600" dirty="0" smtClean="0">
                <a:latin typeface="標楷體" pitchFamily="65" charset="-120"/>
                <a:ea typeface="標楷體" pitchFamily="65" charset="-120"/>
              </a:rPr>
              <a:t>100</a:t>
            </a:r>
            <a:r>
              <a:rPr lang="zh-TW" altLang="en-US" sz="1600" dirty="0" smtClean="0">
                <a:latin typeface="標楷體" pitchFamily="65" charset="-120"/>
                <a:ea typeface="標楷體" pitchFamily="65" charset="-120"/>
              </a:rPr>
              <a:t>年</a:t>
            </a:r>
            <a:r>
              <a:rPr lang="en-US" altLang="zh-TW" sz="1600" dirty="0" smtClean="0">
                <a:latin typeface="標楷體" pitchFamily="65" charset="-120"/>
                <a:ea typeface="標楷體" pitchFamily="65" charset="-120"/>
              </a:rPr>
              <a:t>10</a:t>
            </a:r>
            <a:r>
              <a:rPr lang="zh-TW" altLang="en-US" sz="1600" dirty="0" smtClean="0">
                <a:latin typeface="標楷體" pitchFamily="65" charset="-120"/>
                <a:ea typeface="標楷體" pitchFamily="65" charset="-120"/>
              </a:rPr>
              <a:t>月變更，</a:t>
            </a:r>
            <a:r>
              <a:rPr lang="en-US" altLang="zh-TW" sz="1600" dirty="0" smtClean="0">
                <a:latin typeface="標楷體" pitchFamily="65" charset="-120"/>
                <a:ea typeface="標楷體" pitchFamily="65" charset="-120"/>
              </a:rPr>
              <a:t>101</a:t>
            </a:r>
            <a:r>
              <a:rPr lang="zh-TW" altLang="en-US" sz="1600" dirty="0" smtClean="0">
                <a:latin typeface="標楷體" pitchFamily="65" charset="-120"/>
                <a:ea typeface="標楷體" pitchFamily="65" charset="-120"/>
              </a:rPr>
              <a:t>年</a:t>
            </a:r>
            <a:r>
              <a:rPr lang="en-US" altLang="zh-TW" sz="1600" dirty="0" smtClean="0">
                <a:latin typeface="標楷體" pitchFamily="65" charset="-120"/>
                <a:ea typeface="標楷體" pitchFamily="65" charset="-120"/>
              </a:rPr>
              <a:t>1</a:t>
            </a:r>
            <a:r>
              <a:rPr lang="zh-TW" altLang="en-US" sz="1600" dirty="0" smtClean="0">
                <a:latin typeface="標楷體" pitchFamily="65" charset="-120"/>
                <a:ea typeface="標楷體" pitchFamily="65" charset="-120"/>
              </a:rPr>
              <a:t>日</a:t>
            </a:r>
            <a:r>
              <a:rPr lang="en-US" altLang="zh-TW" sz="1600" dirty="0" smtClean="0">
                <a:latin typeface="標楷體" pitchFamily="65" charset="-120"/>
                <a:ea typeface="標楷體" pitchFamily="65" charset="-120"/>
              </a:rPr>
              <a:t>1</a:t>
            </a:r>
            <a:r>
              <a:rPr lang="zh-TW" altLang="en-US" sz="1600" dirty="0" smtClean="0">
                <a:latin typeface="標楷體" pitchFamily="65" charset="-120"/>
                <a:ea typeface="標楷體" pitchFamily="65" charset="-120"/>
              </a:rPr>
              <a:t>日變更風景區特定計畫</a:t>
            </a:r>
            <a:r>
              <a:rPr lang="en-US" altLang="zh-TW" sz="1600" dirty="0" smtClean="0">
                <a:latin typeface="標楷體" pitchFamily="65" charset="-120"/>
                <a:ea typeface="標楷體" pitchFamily="65" charset="-120"/>
              </a:rPr>
              <a:t>)</a:t>
            </a:r>
          </a:p>
          <a:p>
            <a:r>
              <a:rPr lang="zh-TW" altLang="en-US" sz="2000" dirty="0" smtClean="0">
                <a:latin typeface="標楷體" pitchFamily="65" charset="-120"/>
                <a:ea typeface="標楷體" pitchFamily="65" charset="-120"/>
              </a:rPr>
              <a:t>連江縣莒光鄉土地使用分區管制要點點</a:t>
            </a:r>
            <a:r>
              <a:rPr lang="en-US" altLang="zh-TW" sz="1600" dirty="0" smtClean="0">
                <a:latin typeface="標楷體" pitchFamily="65" charset="-120"/>
                <a:ea typeface="標楷體" pitchFamily="65" charset="-120"/>
              </a:rPr>
              <a:t>(90</a:t>
            </a:r>
            <a:r>
              <a:rPr lang="zh-TW" altLang="en-US" sz="1600" dirty="0" smtClean="0">
                <a:latin typeface="標楷體" pitchFamily="65" charset="-120"/>
                <a:ea typeface="標楷體" pitchFamily="65" charset="-120"/>
              </a:rPr>
              <a:t>年</a:t>
            </a:r>
            <a:r>
              <a:rPr lang="en-US" altLang="zh-TW" sz="1600" dirty="0" smtClean="0">
                <a:latin typeface="標楷體" pitchFamily="65" charset="-120"/>
                <a:ea typeface="標楷體" pitchFamily="65" charset="-120"/>
              </a:rPr>
              <a:t>4</a:t>
            </a:r>
            <a:r>
              <a:rPr lang="zh-TW" altLang="en-US" sz="1600" dirty="0" smtClean="0">
                <a:latin typeface="標楷體" pitchFamily="65" charset="-120"/>
                <a:ea typeface="標楷體" pitchFamily="65" charset="-120"/>
              </a:rPr>
              <a:t>月</a:t>
            </a:r>
            <a:r>
              <a:rPr lang="en-US" altLang="zh-TW" sz="1600" dirty="0" smtClean="0">
                <a:latin typeface="標楷體" pitchFamily="65" charset="-120"/>
                <a:ea typeface="標楷體" pitchFamily="65" charset="-120"/>
              </a:rPr>
              <a:t>12</a:t>
            </a:r>
            <a:r>
              <a:rPr lang="zh-TW" altLang="en-US" sz="1600" dirty="0" smtClean="0">
                <a:latin typeface="標楷體" pitchFamily="65" charset="-120"/>
                <a:ea typeface="標楷體" pitchFamily="65" charset="-120"/>
              </a:rPr>
              <a:t>日實施，</a:t>
            </a:r>
            <a:r>
              <a:rPr lang="en-US" altLang="zh-TW" sz="1600" dirty="0" smtClean="0">
                <a:latin typeface="標楷體" pitchFamily="65" charset="-120"/>
                <a:ea typeface="標楷體" pitchFamily="65" charset="-120"/>
              </a:rPr>
              <a:t>94</a:t>
            </a:r>
            <a:r>
              <a:rPr lang="zh-TW" altLang="en-US" sz="1600" dirty="0" smtClean="0">
                <a:latin typeface="標楷體" pitchFamily="65" charset="-120"/>
                <a:ea typeface="標楷體" pitchFamily="65" charset="-120"/>
              </a:rPr>
              <a:t>年</a:t>
            </a:r>
            <a:r>
              <a:rPr lang="en-US" altLang="zh-TW" sz="1600" dirty="0" smtClean="0">
                <a:latin typeface="標楷體" pitchFamily="65" charset="-120"/>
                <a:ea typeface="標楷體" pitchFamily="65" charset="-120"/>
              </a:rPr>
              <a:t>4</a:t>
            </a:r>
            <a:r>
              <a:rPr lang="zh-TW" altLang="en-US" sz="1600" dirty="0" smtClean="0">
                <a:latin typeface="標楷體" pitchFamily="65" charset="-120"/>
                <a:ea typeface="標楷體" pitchFamily="65" charset="-120"/>
              </a:rPr>
              <a:t>月</a:t>
            </a:r>
            <a:r>
              <a:rPr lang="en-US" altLang="zh-TW" sz="1600" dirty="0" smtClean="0">
                <a:latin typeface="標楷體" pitchFamily="65" charset="-120"/>
                <a:ea typeface="標楷體" pitchFamily="65" charset="-120"/>
              </a:rPr>
              <a:t>15</a:t>
            </a:r>
            <a:r>
              <a:rPr lang="zh-TW" altLang="en-US" sz="1600" dirty="0" smtClean="0">
                <a:latin typeface="標楷體" pitchFamily="65" charset="-120"/>
                <a:ea typeface="標楷體" pitchFamily="65" charset="-120"/>
              </a:rPr>
              <a:t>日變更土管</a:t>
            </a:r>
            <a:r>
              <a:rPr lang="en-US" altLang="zh-TW" sz="1600" dirty="0" smtClean="0">
                <a:latin typeface="標楷體" pitchFamily="65" charset="-120"/>
                <a:ea typeface="標楷體" pitchFamily="65" charset="-120"/>
              </a:rPr>
              <a:t>16</a:t>
            </a:r>
            <a:r>
              <a:rPr lang="zh-TW" altLang="en-US" sz="1600" dirty="0" smtClean="0">
                <a:latin typeface="標楷體" pitchFamily="65" charset="-120"/>
                <a:ea typeface="標楷體" pitchFamily="65" charset="-120"/>
              </a:rPr>
              <a:t>條，</a:t>
            </a:r>
            <a:r>
              <a:rPr lang="en-US" altLang="zh-TW" sz="1600" dirty="0" smtClean="0">
                <a:latin typeface="標楷體" pitchFamily="65" charset="-120"/>
                <a:ea typeface="標楷體" pitchFamily="65" charset="-120"/>
              </a:rPr>
              <a:t>104</a:t>
            </a:r>
            <a:r>
              <a:rPr lang="zh-TW" altLang="en-US" sz="1600" dirty="0" smtClean="0">
                <a:latin typeface="標楷體" pitchFamily="65" charset="-120"/>
                <a:ea typeface="標楷體" pitchFamily="65" charset="-120"/>
              </a:rPr>
              <a:t>年</a:t>
            </a:r>
            <a:r>
              <a:rPr lang="en-US" altLang="zh-TW" sz="1600" dirty="0" smtClean="0">
                <a:latin typeface="標楷體" pitchFamily="65" charset="-120"/>
                <a:ea typeface="標楷體" pitchFamily="65" charset="-120"/>
              </a:rPr>
              <a:t>12</a:t>
            </a:r>
            <a:r>
              <a:rPr lang="zh-TW" altLang="en-US" sz="1600" dirty="0" smtClean="0">
                <a:latin typeface="標楷體" pitchFamily="65" charset="-120"/>
                <a:ea typeface="標楷體" pitchFamily="65" charset="-120"/>
              </a:rPr>
              <a:t>月</a:t>
            </a:r>
            <a:r>
              <a:rPr lang="en-US" altLang="zh-TW" sz="1600" dirty="0" smtClean="0">
                <a:latin typeface="標楷體" pitchFamily="65" charset="-120"/>
                <a:ea typeface="標楷體" pitchFamily="65" charset="-120"/>
              </a:rPr>
              <a:t>8</a:t>
            </a:r>
            <a:r>
              <a:rPr lang="zh-TW" altLang="en-US" sz="1600" dirty="0" smtClean="0">
                <a:latin typeface="標楷體" pitchFamily="65" charset="-120"/>
                <a:ea typeface="標楷體" pitchFamily="65" charset="-120"/>
              </a:rPr>
              <a:t>日變更風景區特定計畫</a:t>
            </a:r>
            <a:r>
              <a:rPr lang="en-US" altLang="zh-TW" sz="1600" dirty="0" smtClean="0">
                <a:latin typeface="標楷體" pitchFamily="65" charset="-120"/>
                <a:ea typeface="標楷體" pitchFamily="65" charset="-120"/>
              </a:rPr>
              <a:t>)</a:t>
            </a:r>
          </a:p>
          <a:p>
            <a:r>
              <a:rPr lang="zh-TW" altLang="en-US" sz="2000" dirty="0" smtClean="0">
                <a:latin typeface="標楷體" pitchFamily="65" charset="-120"/>
                <a:ea typeface="標楷體" pitchFamily="65" charset="-120"/>
              </a:rPr>
              <a:t>連江縣東引鄉土地使用分區管制要點</a:t>
            </a:r>
            <a:r>
              <a:rPr lang="en-US" altLang="zh-TW" sz="1700" dirty="0" smtClean="0">
                <a:latin typeface="標楷體" pitchFamily="65" charset="-120"/>
                <a:ea typeface="標楷體" pitchFamily="65" charset="-120"/>
              </a:rPr>
              <a:t>(90</a:t>
            </a:r>
            <a:r>
              <a:rPr lang="zh-TW" altLang="en-US" sz="1700" dirty="0" smtClean="0">
                <a:latin typeface="標楷體" pitchFamily="65" charset="-120"/>
                <a:ea typeface="標楷體" pitchFamily="65" charset="-120"/>
              </a:rPr>
              <a:t>年</a:t>
            </a:r>
            <a:r>
              <a:rPr lang="en-US" altLang="zh-TW" sz="1700" dirty="0" smtClean="0">
                <a:latin typeface="標楷體" pitchFamily="65" charset="-120"/>
                <a:ea typeface="標楷體" pitchFamily="65" charset="-120"/>
              </a:rPr>
              <a:t>4</a:t>
            </a:r>
            <a:r>
              <a:rPr lang="zh-TW" altLang="en-US" sz="1700" dirty="0" smtClean="0">
                <a:latin typeface="標楷體" pitchFamily="65" charset="-120"/>
                <a:ea typeface="標楷體" pitchFamily="65" charset="-120"/>
              </a:rPr>
              <a:t>月</a:t>
            </a:r>
            <a:r>
              <a:rPr lang="en-US" altLang="zh-TW" sz="1700" dirty="0" smtClean="0">
                <a:latin typeface="標楷體" pitchFamily="65" charset="-120"/>
                <a:ea typeface="標楷體" pitchFamily="65" charset="-120"/>
              </a:rPr>
              <a:t>12</a:t>
            </a:r>
            <a:r>
              <a:rPr lang="zh-TW" altLang="en-US" sz="1700" dirty="0" smtClean="0">
                <a:latin typeface="標楷體" pitchFamily="65" charset="-120"/>
                <a:ea typeface="標楷體" pitchFamily="65" charset="-120"/>
              </a:rPr>
              <a:t>日實施，</a:t>
            </a:r>
            <a:r>
              <a:rPr lang="en-US" altLang="zh-TW" sz="1700" dirty="0" smtClean="0">
                <a:latin typeface="標楷體" pitchFamily="65" charset="-120"/>
                <a:ea typeface="標楷體" pitchFamily="65" charset="-120"/>
              </a:rPr>
              <a:t>94</a:t>
            </a:r>
            <a:r>
              <a:rPr lang="zh-TW" altLang="en-US" sz="1700" dirty="0" smtClean="0">
                <a:latin typeface="標楷體" pitchFamily="65" charset="-120"/>
                <a:ea typeface="標楷體" pitchFamily="65" charset="-120"/>
              </a:rPr>
              <a:t>年</a:t>
            </a:r>
            <a:r>
              <a:rPr lang="en-US" altLang="zh-TW" sz="1700" dirty="0" smtClean="0">
                <a:latin typeface="標楷體" pitchFamily="65" charset="-120"/>
                <a:ea typeface="標楷體" pitchFamily="65" charset="-120"/>
              </a:rPr>
              <a:t>6</a:t>
            </a:r>
            <a:r>
              <a:rPr lang="zh-TW" altLang="en-US" sz="1700" dirty="0" smtClean="0">
                <a:latin typeface="標楷體" pitchFamily="65" charset="-120"/>
                <a:ea typeface="標楷體" pitchFamily="65" charset="-120"/>
              </a:rPr>
              <a:t>月</a:t>
            </a:r>
            <a:r>
              <a:rPr lang="en-US" altLang="zh-TW" sz="1700" dirty="0" smtClean="0">
                <a:latin typeface="標楷體" pitchFamily="65" charset="-120"/>
                <a:ea typeface="標楷體" pitchFamily="65" charset="-120"/>
              </a:rPr>
              <a:t>22</a:t>
            </a:r>
            <a:r>
              <a:rPr lang="zh-TW" altLang="en-US" sz="1700" dirty="0" smtClean="0">
                <a:latin typeface="標楷體" pitchFamily="65" charset="-120"/>
                <a:ea typeface="標楷體" pitchFamily="65" charset="-120"/>
              </a:rPr>
              <a:t>日變更土管</a:t>
            </a:r>
            <a:r>
              <a:rPr lang="en-US" altLang="zh-TW" sz="1700" dirty="0" smtClean="0">
                <a:latin typeface="標楷體" pitchFamily="65" charset="-120"/>
                <a:ea typeface="標楷體" pitchFamily="65" charset="-120"/>
              </a:rPr>
              <a:t>13</a:t>
            </a:r>
            <a:r>
              <a:rPr lang="zh-TW" altLang="en-US" sz="1700" dirty="0" smtClean="0">
                <a:latin typeface="標楷體" pitchFamily="65" charset="-120"/>
                <a:ea typeface="標楷體" pitchFamily="65" charset="-120"/>
              </a:rPr>
              <a:t>條，</a:t>
            </a:r>
            <a:r>
              <a:rPr lang="en-US" altLang="zh-TW" sz="1700" dirty="0" smtClean="0">
                <a:latin typeface="標楷體" pitchFamily="65" charset="-120"/>
                <a:ea typeface="標楷體" pitchFamily="65" charset="-120"/>
              </a:rPr>
              <a:t>102</a:t>
            </a:r>
            <a:r>
              <a:rPr lang="zh-TW" altLang="en-US" sz="1700" dirty="0" smtClean="0">
                <a:latin typeface="標楷體" pitchFamily="65" charset="-120"/>
                <a:ea typeface="標楷體" pitchFamily="65" charset="-120"/>
              </a:rPr>
              <a:t>年</a:t>
            </a:r>
            <a:r>
              <a:rPr lang="en-US" altLang="zh-TW" sz="1700" dirty="0" smtClean="0">
                <a:latin typeface="標楷體" pitchFamily="65" charset="-120"/>
                <a:ea typeface="標楷體" pitchFamily="65" charset="-120"/>
              </a:rPr>
              <a:t>12</a:t>
            </a:r>
            <a:r>
              <a:rPr lang="zh-TW" altLang="en-US" sz="1700" dirty="0" smtClean="0">
                <a:latin typeface="標楷體" pitchFamily="65" charset="-120"/>
                <a:ea typeface="標楷體" pitchFamily="65" charset="-120"/>
              </a:rPr>
              <a:t>月</a:t>
            </a:r>
            <a:r>
              <a:rPr lang="en-US" altLang="zh-TW" sz="1700" dirty="0" smtClean="0">
                <a:latin typeface="標楷體" pitchFamily="65" charset="-120"/>
                <a:ea typeface="標楷體" pitchFamily="65" charset="-120"/>
              </a:rPr>
              <a:t>12</a:t>
            </a:r>
            <a:r>
              <a:rPr lang="zh-TW" altLang="en-US" sz="1700" dirty="0" smtClean="0">
                <a:latin typeface="標楷體" pitchFamily="65" charset="-120"/>
                <a:ea typeface="標楷體" pitchFamily="65" charset="-120"/>
              </a:rPr>
              <a:t>日變更風景區特定計畫</a:t>
            </a:r>
            <a:r>
              <a:rPr lang="en-US" altLang="zh-TW" sz="1700" dirty="0" smtClean="0">
                <a:latin typeface="標楷體" pitchFamily="65" charset="-120"/>
                <a:ea typeface="標楷體" pitchFamily="65" charset="-120"/>
              </a:rPr>
              <a:t>)</a:t>
            </a:r>
          </a:p>
          <a:p>
            <a:r>
              <a:rPr lang="zh-TW" altLang="en-US" sz="2000" dirty="0" smtClean="0">
                <a:latin typeface="標楷體" pitchFamily="65" charset="-120"/>
                <a:ea typeface="標楷體" pitchFamily="65" charset="-120"/>
              </a:rPr>
              <a:t>連江縣都市計畫公共設施保留地臨時建築使用管制規則及附表</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連江縣變更案件捐贈原則表</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連江縣政府建築線指定作業要點</a:t>
            </a:r>
            <a:endParaRPr lang="en-US" altLang="zh-TW" sz="2000" dirty="0" smtClean="0">
              <a:latin typeface="標楷體" pitchFamily="65" charset="-120"/>
              <a:ea typeface="標楷體" pitchFamily="65" charset="-120"/>
            </a:endParaRPr>
          </a:p>
          <a:p>
            <a:endParaRPr lang="en-US" altLang="zh-TW" sz="2400" dirty="0" smtClean="0">
              <a:latin typeface="標楷體" pitchFamily="65" charset="-120"/>
              <a:ea typeface="標楷體" pitchFamily="65" charset="-120"/>
            </a:endParaRPr>
          </a:p>
          <a:p>
            <a:endParaRPr lang="en-US" altLang="zh-TW" sz="2400" dirty="0" smtClean="0">
              <a:latin typeface="標楷體" pitchFamily="65" charset="-120"/>
              <a:ea typeface="標楷體" pitchFamily="65" charset="-120"/>
            </a:endParaRPr>
          </a:p>
          <a:p>
            <a:endParaRPr lang="zh-TW" altLang="en-US" sz="2800" dirty="0">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chemeClr val="accent4"/>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連江縣都計建管法規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3600" dirty="0" smtClean="0">
                <a:solidFill>
                  <a:schemeClr val="bg1"/>
                </a:solidFill>
                <a:effectLst/>
                <a:latin typeface="標楷體" pitchFamily="65" charset="-120"/>
                <a:ea typeface="標楷體" pitchFamily="65" charset="-120"/>
              </a:rPr>
              <a:t>三、建築管理法規</a:t>
            </a:r>
            <a:endParaRPr lang="zh-TW" altLang="en-US" sz="3600" dirty="0">
              <a:solidFill>
                <a:schemeClr val="bg1"/>
              </a:solidFill>
              <a:effectLst/>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sz="2000" dirty="0" smtClean="0">
                <a:latin typeface="標楷體" pitchFamily="65" charset="-120"/>
                <a:ea typeface="標楷體" pitchFamily="65" charset="-120"/>
              </a:rPr>
              <a:t>連江縣建築管理自治條例及附表</a:t>
            </a:r>
            <a:r>
              <a:rPr lang="en-US" altLang="zh-TW" sz="1600" dirty="0" smtClean="0">
                <a:latin typeface="標楷體" pitchFamily="65" charset="-120"/>
                <a:ea typeface="標楷體" pitchFamily="65" charset="-120"/>
              </a:rPr>
              <a:t>(970130)</a:t>
            </a:r>
          </a:p>
          <a:p>
            <a:r>
              <a:rPr lang="zh-TW" altLang="en-US" sz="2000" dirty="0" smtClean="0">
                <a:latin typeface="標楷體" pitchFamily="65" charset="-120"/>
                <a:ea typeface="標楷體" pitchFamily="65" charset="-120"/>
              </a:rPr>
              <a:t>連江縣建築物造價標準表</a:t>
            </a:r>
            <a:r>
              <a:rPr lang="en-US" altLang="zh-TW" sz="1600" dirty="0" smtClean="0">
                <a:latin typeface="標楷體" pitchFamily="65" charset="-120"/>
                <a:ea typeface="標楷體" pitchFamily="65" charset="-120"/>
              </a:rPr>
              <a:t>(950124)</a:t>
            </a:r>
          </a:p>
          <a:p>
            <a:r>
              <a:rPr lang="zh-TW" altLang="en-US" sz="2000" dirty="0" smtClean="0">
                <a:latin typeface="標楷體" pitchFamily="65" charset="-120"/>
                <a:ea typeface="標楷體" pitchFamily="65" charset="-120"/>
              </a:rPr>
              <a:t>連江縣建築物簡化管理自治條例</a:t>
            </a:r>
            <a:r>
              <a:rPr lang="en-US" altLang="zh-TW" sz="1600" dirty="0" smtClean="0">
                <a:latin typeface="標楷體" pitchFamily="65" charset="-120"/>
                <a:ea typeface="標楷體" pitchFamily="65" charset="-120"/>
              </a:rPr>
              <a:t>(89</a:t>
            </a:r>
            <a:r>
              <a:rPr lang="zh-TW" altLang="en-US" sz="1600" dirty="0" smtClean="0">
                <a:latin typeface="標楷體" pitchFamily="65" charset="-120"/>
                <a:ea typeface="標楷體" pitchFamily="65" charset="-120"/>
              </a:rPr>
              <a:t>年</a:t>
            </a:r>
            <a:r>
              <a:rPr lang="en-US" altLang="zh-TW" sz="1600" dirty="0" smtClean="0">
                <a:latin typeface="標楷體" pitchFamily="65" charset="-120"/>
                <a:ea typeface="標楷體" pitchFamily="65" charset="-120"/>
              </a:rPr>
              <a:t>1</a:t>
            </a:r>
            <a:r>
              <a:rPr lang="zh-TW" altLang="en-US" sz="1600" dirty="0" smtClean="0">
                <a:latin typeface="標楷體" pitchFamily="65" charset="-120"/>
                <a:ea typeface="標楷體" pitchFamily="65" charset="-120"/>
              </a:rPr>
              <a:t>月</a:t>
            </a:r>
            <a:r>
              <a:rPr lang="en-US" altLang="zh-TW" sz="1600" dirty="0" smtClean="0">
                <a:latin typeface="標楷體" pitchFamily="65" charset="-120"/>
                <a:ea typeface="標楷體" pitchFamily="65" charset="-120"/>
              </a:rPr>
              <a:t>1</a:t>
            </a:r>
            <a:r>
              <a:rPr lang="zh-TW" altLang="en-US" sz="1600" dirty="0" smtClean="0">
                <a:latin typeface="標楷體" pitchFamily="65" charset="-120"/>
                <a:ea typeface="標楷體" pitchFamily="65" charset="-120"/>
              </a:rPr>
              <a:t>日生效，</a:t>
            </a:r>
            <a:r>
              <a:rPr lang="en-US" altLang="zh-TW" sz="1600" dirty="0" smtClean="0">
                <a:latin typeface="標楷體" pitchFamily="65" charset="-120"/>
                <a:ea typeface="標楷體" pitchFamily="65" charset="-120"/>
              </a:rPr>
              <a:t>1010823</a:t>
            </a:r>
            <a:r>
              <a:rPr lang="zh-TW" altLang="en-US" sz="1600" dirty="0" smtClean="0">
                <a:latin typeface="標楷體" pitchFamily="65" charset="-120"/>
                <a:ea typeface="標楷體" pitchFamily="65" charset="-120"/>
              </a:rPr>
              <a:t>修正</a:t>
            </a:r>
            <a:r>
              <a:rPr lang="en-US" altLang="zh-TW" sz="1600" dirty="0" smtClean="0">
                <a:latin typeface="標楷體" pitchFamily="65" charset="-120"/>
                <a:ea typeface="標楷體" pitchFamily="65" charset="-120"/>
              </a:rPr>
              <a:t>)</a:t>
            </a:r>
          </a:p>
          <a:p>
            <a:r>
              <a:rPr lang="zh-TW" altLang="en-US" sz="2000" dirty="0" smtClean="0">
                <a:latin typeface="標楷體" pitchFamily="65" charset="-120"/>
                <a:ea typeface="標楷體" pitchFamily="65" charset="-120"/>
              </a:rPr>
              <a:t>連江縣建築物簡化管理自治條例施行細則</a:t>
            </a:r>
            <a:r>
              <a:rPr lang="en-US" altLang="zh-TW" sz="1600" dirty="0" smtClean="0">
                <a:latin typeface="標楷體" pitchFamily="65" charset="-120"/>
                <a:ea typeface="標楷體" pitchFamily="65" charset="-120"/>
              </a:rPr>
              <a:t>(930308)</a:t>
            </a:r>
          </a:p>
          <a:p>
            <a:r>
              <a:rPr lang="zh-TW" altLang="en-US" sz="2000" dirty="0" smtClean="0">
                <a:latin typeface="標楷體" pitchFamily="65" charset="-120"/>
                <a:ea typeface="標楷體" pitchFamily="65" charset="-120"/>
              </a:rPr>
              <a:t>連江縣政府建築執照申報開工標準作業要點</a:t>
            </a:r>
            <a:r>
              <a:rPr lang="en-US" altLang="zh-TW" sz="1600" dirty="0" smtClean="0">
                <a:latin typeface="標楷體" pitchFamily="65" charset="-120"/>
                <a:ea typeface="標楷體" pitchFamily="65" charset="-120"/>
              </a:rPr>
              <a:t>(970227)</a:t>
            </a:r>
          </a:p>
          <a:p>
            <a:r>
              <a:rPr lang="zh-TW" altLang="en-US" sz="2000" dirty="0" smtClean="0">
                <a:latin typeface="標楷體" pitchFamily="65" charset="-120"/>
                <a:ea typeface="標楷體" pitchFamily="65" charset="-120"/>
              </a:rPr>
              <a:t>連江縣政府建築物竣工查驗注意事項及附表</a:t>
            </a:r>
            <a:r>
              <a:rPr lang="en-US" altLang="zh-TW" sz="1600" dirty="0" smtClean="0">
                <a:latin typeface="標楷體" pitchFamily="65" charset="-120"/>
                <a:ea typeface="標楷體" pitchFamily="65" charset="-120"/>
              </a:rPr>
              <a:t>(970227)</a:t>
            </a:r>
          </a:p>
          <a:p>
            <a:r>
              <a:rPr lang="zh-TW" altLang="en-US" sz="2000" dirty="0" smtClean="0">
                <a:latin typeface="標楷體" pitchFamily="65" charset="-120"/>
                <a:ea typeface="標楷體" pitchFamily="65" charset="-120"/>
              </a:rPr>
              <a:t>連江縣政府建築執照圖檔光碟繳交要點及附件</a:t>
            </a:r>
            <a:r>
              <a:rPr lang="en-US" altLang="zh-TW" sz="1600" dirty="0" smtClean="0">
                <a:latin typeface="標楷體" pitchFamily="65" charset="-120"/>
                <a:ea typeface="標楷體" pitchFamily="65" charset="-120"/>
              </a:rPr>
              <a:t>(970227)</a:t>
            </a:r>
          </a:p>
          <a:p>
            <a:r>
              <a:rPr lang="zh-TW" altLang="en-US" sz="2000" dirty="0" smtClean="0">
                <a:latin typeface="標楷體" pitchFamily="65" charset="-120"/>
                <a:ea typeface="標楷體" pitchFamily="65" charset="-120"/>
              </a:rPr>
              <a:t>連江縣建築基地法定空地分割作業須知及附件</a:t>
            </a:r>
            <a:r>
              <a:rPr lang="en-US" altLang="zh-TW" sz="1600" dirty="0" smtClean="0">
                <a:latin typeface="標楷體" pitchFamily="65" charset="-120"/>
                <a:ea typeface="標楷體" pitchFamily="65" charset="-120"/>
              </a:rPr>
              <a:t>(970227)</a:t>
            </a:r>
          </a:p>
          <a:p>
            <a:r>
              <a:rPr lang="zh-TW" altLang="en-US" sz="2000" dirty="0" smtClean="0">
                <a:latin typeface="標楷體" pitchFamily="65" charset="-120"/>
                <a:ea typeface="標楷體" pitchFamily="65" charset="-120"/>
              </a:rPr>
              <a:t>連江縣一定金額以下建築物免由建築師設計、監造或營造業承造作業要點</a:t>
            </a:r>
            <a:r>
              <a:rPr lang="en-US" altLang="zh-TW" sz="1600" dirty="0" smtClean="0">
                <a:latin typeface="標楷體" pitchFamily="65" charset="-120"/>
                <a:ea typeface="標楷體" pitchFamily="65" charset="-120"/>
              </a:rPr>
              <a:t>(970227)</a:t>
            </a:r>
          </a:p>
          <a:p>
            <a:r>
              <a:rPr lang="zh-TW" altLang="en-US" sz="2000" dirty="0" smtClean="0">
                <a:latin typeface="標楷體" pitchFamily="65" charset="-120"/>
                <a:ea typeface="標楷體" pitchFamily="65" charset="-120"/>
              </a:rPr>
              <a:t>有關申請連江縣建築執照、使用執照及補領使用執照作業要點</a:t>
            </a:r>
            <a:r>
              <a:rPr lang="en-US" altLang="zh-TW" sz="1600" dirty="0" smtClean="0">
                <a:latin typeface="標楷體" pitchFamily="65" charset="-120"/>
                <a:ea typeface="標楷體" pitchFamily="65" charset="-120"/>
              </a:rPr>
              <a:t>(970227)</a:t>
            </a:r>
          </a:p>
          <a:p>
            <a:r>
              <a:rPr lang="zh-TW" altLang="en-US" sz="2000" dirty="0" smtClean="0">
                <a:latin typeface="標楷體" pitchFamily="65" charset="-120"/>
                <a:ea typeface="標楷體" pitchFamily="65" charset="-120"/>
              </a:rPr>
              <a:t>連江縣建築物施工中管制要點</a:t>
            </a:r>
            <a:r>
              <a:rPr lang="en-US" altLang="zh-TW" sz="1600" dirty="0" smtClean="0">
                <a:solidFill>
                  <a:srgbClr val="FF0000"/>
                </a:solidFill>
                <a:latin typeface="標楷體" pitchFamily="65" charset="-120"/>
                <a:ea typeface="標楷體" pitchFamily="65" charset="-120"/>
              </a:rPr>
              <a:t>(105.02.24</a:t>
            </a:r>
            <a:r>
              <a:rPr lang="zh-TW" altLang="en-US" sz="1600" dirty="0" smtClean="0">
                <a:solidFill>
                  <a:srgbClr val="FF0000"/>
                </a:solidFill>
                <a:latin typeface="標楷體" pitchFamily="65" charset="-120"/>
                <a:ea typeface="標楷體" pitchFamily="65" charset="-120"/>
              </a:rPr>
              <a:t>實施</a:t>
            </a:r>
            <a:r>
              <a:rPr lang="en-US" altLang="zh-TW" sz="1600" dirty="0" smtClean="0">
                <a:solidFill>
                  <a:srgbClr val="FF0000"/>
                </a:solidFill>
                <a:latin typeface="標楷體" pitchFamily="65" charset="-120"/>
                <a:ea typeface="標楷體" pitchFamily="65" charset="-120"/>
              </a:rPr>
              <a:t>)</a:t>
            </a:r>
          </a:p>
          <a:p>
            <a:endParaRPr lang="zh-TW" altLang="en-US" sz="2800" dirty="0">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chemeClr val="accent4"/>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連江縣都計建管法規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3600" dirty="0" smtClean="0">
                <a:solidFill>
                  <a:schemeClr val="bg1"/>
                </a:solidFill>
                <a:effectLst/>
                <a:latin typeface="標楷體" pitchFamily="65" charset="-120"/>
                <a:ea typeface="標楷體" pitchFamily="65" charset="-120"/>
              </a:rPr>
              <a:t>三、建築管理法規</a:t>
            </a:r>
            <a:endParaRPr lang="zh-TW" altLang="en-US" sz="3600" dirty="0">
              <a:solidFill>
                <a:schemeClr val="bg1"/>
              </a:solidFill>
              <a:effectLst/>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sz="2000" dirty="0" smtClean="0">
                <a:latin typeface="標楷體" pitchFamily="65" charset="-120"/>
                <a:ea typeface="標楷體" pitchFamily="65" charset="-120"/>
              </a:rPr>
              <a:t>連江縣建築工程必須勘驗部分補充作業要點</a:t>
            </a:r>
            <a:r>
              <a:rPr lang="en-US" altLang="zh-TW" sz="1600" dirty="0" smtClean="0">
                <a:solidFill>
                  <a:srgbClr val="FF0000"/>
                </a:solidFill>
                <a:latin typeface="標楷體" pitchFamily="65" charset="-120"/>
                <a:ea typeface="標楷體" pitchFamily="65" charset="-120"/>
              </a:rPr>
              <a:t>(105.02.24</a:t>
            </a:r>
            <a:r>
              <a:rPr lang="zh-TW" altLang="en-US" sz="1600" dirty="0" smtClean="0">
                <a:solidFill>
                  <a:srgbClr val="FF0000"/>
                </a:solidFill>
                <a:latin typeface="標楷體" pitchFamily="65" charset="-120"/>
                <a:ea typeface="標楷體" pitchFamily="65" charset="-120"/>
              </a:rPr>
              <a:t>實施</a:t>
            </a:r>
            <a:r>
              <a:rPr lang="en-US" altLang="zh-TW" sz="1600" dirty="0" smtClean="0">
                <a:solidFill>
                  <a:srgbClr val="FF0000"/>
                </a:solidFill>
                <a:latin typeface="標楷體" pitchFamily="65" charset="-120"/>
                <a:ea typeface="標楷體" pitchFamily="65" charset="-120"/>
              </a:rPr>
              <a:t>)</a:t>
            </a:r>
          </a:p>
          <a:p>
            <a:r>
              <a:rPr lang="zh-TW" altLang="en-US" sz="2000" dirty="0" smtClean="0">
                <a:latin typeface="標楷體" pitchFamily="65" charset="-120"/>
                <a:ea typeface="標楷體" pitchFamily="65" charset="-120"/>
              </a:rPr>
              <a:t>連江縣建築物施工損壞鄰房事件處理要點</a:t>
            </a:r>
            <a:r>
              <a:rPr lang="en-US" altLang="zh-TW" sz="1600" dirty="0" smtClean="0">
                <a:solidFill>
                  <a:srgbClr val="FF0000"/>
                </a:solidFill>
                <a:latin typeface="標楷體" pitchFamily="65" charset="-120"/>
                <a:ea typeface="標楷體" pitchFamily="65" charset="-120"/>
              </a:rPr>
              <a:t>(105.02.24</a:t>
            </a:r>
            <a:r>
              <a:rPr lang="zh-TW" altLang="en-US" sz="1600" dirty="0" smtClean="0">
                <a:solidFill>
                  <a:srgbClr val="FF0000"/>
                </a:solidFill>
                <a:latin typeface="標楷體" pitchFamily="65" charset="-120"/>
                <a:ea typeface="標楷體" pitchFamily="65" charset="-120"/>
              </a:rPr>
              <a:t>實施</a:t>
            </a:r>
            <a:r>
              <a:rPr lang="en-US" altLang="zh-TW" sz="1600" dirty="0" smtClean="0">
                <a:solidFill>
                  <a:srgbClr val="FF0000"/>
                </a:solidFill>
                <a:latin typeface="標楷體" pitchFamily="65" charset="-120"/>
                <a:ea typeface="標楷體" pitchFamily="65" charset="-120"/>
              </a:rPr>
              <a:t>)</a:t>
            </a:r>
          </a:p>
          <a:p>
            <a:r>
              <a:rPr lang="en-US" altLang="zh-TW" sz="2000" dirty="0" smtClean="0">
                <a:latin typeface="標楷體" pitchFamily="65" charset="-120"/>
                <a:ea typeface="標楷體" pitchFamily="65" charset="-120"/>
              </a:rPr>
              <a:t>103</a:t>
            </a:r>
            <a:r>
              <a:rPr lang="zh-TW" altLang="en-US" sz="2000" dirty="0" smtClean="0">
                <a:latin typeface="標楷體" pitchFamily="65" charset="-120"/>
                <a:ea typeface="標楷體" pitchFamily="65" charset="-120"/>
              </a:rPr>
              <a:t>連江縣政府建築執照抽查處理要點新舊對照</a:t>
            </a:r>
            <a:r>
              <a:rPr lang="en-US" altLang="zh-TW" sz="1600" dirty="0" smtClean="0">
                <a:solidFill>
                  <a:srgbClr val="FF0000"/>
                </a:solidFill>
                <a:latin typeface="標楷體" pitchFamily="65" charset="-120"/>
                <a:ea typeface="標楷體" pitchFamily="65" charset="-120"/>
              </a:rPr>
              <a:t>(105.02.24</a:t>
            </a:r>
            <a:r>
              <a:rPr lang="zh-TW" altLang="en-US" sz="1600" dirty="0" smtClean="0">
                <a:solidFill>
                  <a:srgbClr val="FF0000"/>
                </a:solidFill>
                <a:latin typeface="標楷體" pitchFamily="65" charset="-120"/>
                <a:ea typeface="標楷體" pitchFamily="65" charset="-120"/>
              </a:rPr>
              <a:t>實施</a:t>
            </a:r>
            <a:r>
              <a:rPr lang="en-US" altLang="zh-TW" sz="1600" dirty="0" smtClean="0">
                <a:solidFill>
                  <a:srgbClr val="FF0000"/>
                </a:solidFill>
                <a:latin typeface="標楷體" pitchFamily="65" charset="-120"/>
                <a:ea typeface="標楷體" pitchFamily="65" charset="-120"/>
              </a:rPr>
              <a:t>)</a:t>
            </a:r>
          </a:p>
          <a:p>
            <a:r>
              <a:rPr lang="zh-TW" altLang="en-US" sz="2000" dirty="0" smtClean="0">
                <a:latin typeface="標楷體" pitchFamily="65" charset="-120"/>
                <a:ea typeface="標楷體" pitchFamily="65" charset="-120"/>
              </a:rPr>
              <a:t>連江縣建築物附設防空避難設備或停車空間繳納代金及管理使用自治條例</a:t>
            </a:r>
            <a:r>
              <a:rPr lang="en-US" altLang="zh-TW" sz="1600" dirty="0" smtClean="0">
                <a:latin typeface="標楷體" pitchFamily="65" charset="-120"/>
                <a:ea typeface="標楷體" pitchFamily="65" charset="-120"/>
              </a:rPr>
              <a:t>(840905)</a:t>
            </a:r>
          </a:p>
          <a:p>
            <a:r>
              <a:rPr lang="zh-TW" altLang="en-US" sz="2000" dirty="0" smtClean="0">
                <a:latin typeface="標楷體" pitchFamily="65" charset="-120"/>
                <a:ea typeface="標楷體" pitchFamily="65" charset="-120"/>
              </a:rPr>
              <a:t>連江縣政府違章建築管理自治條例</a:t>
            </a:r>
            <a:r>
              <a:rPr lang="en-US" altLang="zh-TW" sz="1600" dirty="0" smtClean="0">
                <a:latin typeface="標楷體" pitchFamily="65" charset="-120"/>
                <a:ea typeface="標楷體" pitchFamily="65" charset="-120"/>
              </a:rPr>
              <a:t>(970505)</a:t>
            </a:r>
          </a:p>
          <a:p>
            <a:r>
              <a:rPr lang="zh-TW" altLang="en-US" sz="2000" dirty="0" smtClean="0">
                <a:latin typeface="標楷體" pitchFamily="65" charset="-120"/>
                <a:ea typeface="標楷體" pitchFamily="65" charset="-120"/>
              </a:rPr>
              <a:t>連江縣違章建築分類分期查報拆除計畫</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連江縣違章建築查報作業原則</a:t>
            </a:r>
            <a:r>
              <a:rPr lang="en-US" altLang="zh-TW" sz="1600" dirty="0" smtClean="0">
                <a:latin typeface="標楷體" pitchFamily="65" charset="-120"/>
                <a:ea typeface="標楷體" pitchFamily="65" charset="-120"/>
              </a:rPr>
              <a:t>(911202)</a:t>
            </a:r>
          </a:p>
          <a:p>
            <a:r>
              <a:rPr lang="zh-TW" altLang="en-US" sz="2000" dirty="0" smtClean="0">
                <a:latin typeface="標楷體" pitchFamily="65" charset="-120"/>
                <a:ea typeface="標楷體" pitchFamily="65" charset="-120"/>
              </a:rPr>
              <a:t>連江縣畸零地使用自治條例及附表</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連江縣公有畸零地合併使用證明書核發基準</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核定版</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連江縣政府公有畸零地、裡地合併使用證明申請書</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連江縣建築物一定規模以下免辦理變更使用執照管理辦法</a:t>
            </a:r>
            <a:r>
              <a:rPr lang="en-US" altLang="zh-TW" sz="1600" dirty="0" smtClean="0">
                <a:latin typeface="標楷體" pitchFamily="65" charset="-120"/>
                <a:ea typeface="標楷體" pitchFamily="65" charset="-120"/>
              </a:rPr>
              <a:t>(900104)</a:t>
            </a:r>
            <a:endParaRPr lang="en-US" altLang="zh-TW" sz="1600" dirty="0" smtClean="0">
              <a:solidFill>
                <a:srgbClr val="FF0000"/>
              </a:solidFill>
              <a:latin typeface="標楷體" pitchFamily="65" charset="-120"/>
              <a:ea typeface="標楷體" pitchFamily="65" charset="-120"/>
            </a:endParaRPr>
          </a:p>
          <a:p>
            <a:endParaRPr lang="zh-TW" altLang="en-US" sz="2800" dirty="0">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chemeClr val="accent4"/>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連江縣都計建管法規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3600" dirty="0" smtClean="0">
                <a:solidFill>
                  <a:schemeClr val="bg1"/>
                </a:solidFill>
                <a:effectLst/>
                <a:latin typeface="標楷體" pitchFamily="65" charset="-120"/>
                <a:ea typeface="標楷體" pitchFamily="65" charset="-120"/>
              </a:rPr>
              <a:t>三、建築管理法規</a:t>
            </a:r>
            <a:endParaRPr lang="zh-TW" altLang="en-US" sz="3600" dirty="0">
              <a:solidFill>
                <a:schemeClr val="bg1"/>
              </a:solidFill>
              <a:effectLst/>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sz="2000" dirty="0" smtClean="0">
                <a:latin typeface="標楷體" pitchFamily="65" charset="-120"/>
                <a:ea typeface="標楷體" pitchFamily="65" charset="-120"/>
              </a:rPr>
              <a:t>連江縣政府建築師、專業技師簽証項目抽查處理要點</a:t>
            </a:r>
            <a:r>
              <a:rPr lang="en-US" altLang="zh-TW" sz="1600" dirty="0" smtClean="0">
                <a:latin typeface="標楷體" pitchFamily="65" charset="-120"/>
                <a:ea typeface="標楷體" pitchFamily="65" charset="-120"/>
              </a:rPr>
              <a:t>(970227)</a:t>
            </a:r>
          </a:p>
          <a:p>
            <a:r>
              <a:rPr lang="zh-TW" altLang="en-US" sz="2000" dirty="0" smtClean="0">
                <a:latin typeface="標楷體" pitchFamily="65" charset="-120"/>
                <a:ea typeface="標楷體" pitchFamily="65" charset="-120"/>
              </a:rPr>
              <a:t>連江縣舉辦公共工程對合法建築及農作改良物拆遷補償暨違章建築處理辦法</a:t>
            </a:r>
            <a:endParaRPr lang="en-US" altLang="zh-TW" sz="2000" dirty="0" smtClean="0">
              <a:solidFill>
                <a:srgbClr val="FF0000"/>
              </a:solidFill>
              <a:latin typeface="標楷體" pitchFamily="65" charset="-120"/>
              <a:ea typeface="標楷體" pitchFamily="65" charset="-120"/>
            </a:endParaRPr>
          </a:p>
          <a:p>
            <a:r>
              <a:rPr lang="zh-TW" altLang="en-US" sz="2000" dirty="0" smtClean="0">
                <a:latin typeface="標楷體" pitchFamily="65" charset="-120"/>
                <a:ea typeface="標楷體" pitchFamily="65" charset="-120"/>
              </a:rPr>
              <a:t>連江縣聚落保存專用區建築管理自治條例</a:t>
            </a:r>
            <a:r>
              <a:rPr lang="en-US" altLang="zh-TW" sz="1600" dirty="0" smtClean="0">
                <a:latin typeface="標楷體" pitchFamily="65" charset="-120"/>
                <a:ea typeface="標楷體" pitchFamily="65" charset="-120"/>
              </a:rPr>
              <a:t>(900104)</a:t>
            </a:r>
            <a:endParaRPr lang="en-US" altLang="zh-TW" sz="1600" dirty="0" smtClean="0">
              <a:solidFill>
                <a:srgbClr val="FF0000"/>
              </a:solidFill>
              <a:latin typeface="標楷體" pitchFamily="65" charset="-120"/>
              <a:ea typeface="標楷體" pitchFamily="65" charset="-120"/>
            </a:endParaRPr>
          </a:p>
          <a:p>
            <a:r>
              <a:rPr lang="zh-TW" altLang="en-US" sz="2000" dirty="0" smtClean="0">
                <a:latin typeface="標楷體" pitchFamily="65" charset="-120"/>
                <a:ea typeface="標楷體" pitchFamily="65" charset="-120"/>
              </a:rPr>
              <a:t>連江縣傳統建築風貌補助自治條例</a:t>
            </a:r>
            <a:r>
              <a:rPr lang="en-US" altLang="zh-TW" sz="1600" dirty="0" smtClean="0">
                <a:latin typeface="標楷體" pitchFamily="65" charset="-120"/>
                <a:ea typeface="標楷體" pitchFamily="65" charset="-120"/>
              </a:rPr>
              <a:t>(970801)</a:t>
            </a:r>
          </a:p>
          <a:p>
            <a:r>
              <a:rPr lang="zh-TW" altLang="en-US" sz="2000" dirty="0" smtClean="0">
                <a:latin typeface="標楷體" pitchFamily="65" charset="-120"/>
                <a:ea typeface="標楷體" pitchFamily="65" charset="-120"/>
              </a:rPr>
              <a:t>福建省連江縣閩東建築傳統風貌補助作業要點</a:t>
            </a:r>
            <a:r>
              <a:rPr lang="en-US" altLang="zh-TW" sz="1600" dirty="0" smtClean="0">
                <a:latin typeface="標楷體" pitchFamily="65" charset="-120"/>
                <a:ea typeface="標楷體" pitchFamily="65" charset="-120"/>
              </a:rPr>
              <a:t>(970801)</a:t>
            </a:r>
          </a:p>
          <a:p>
            <a:r>
              <a:rPr lang="zh-TW" altLang="en-US" sz="2000" dirty="0" smtClean="0">
                <a:latin typeface="標楷體" pitchFamily="65" charset="-120"/>
                <a:ea typeface="標楷體" pitchFamily="65" charset="-120"/>
              </a:rPr>
              <a:t>連江縣政府建造執照申請特殊結構認定標準及委託審查原則</a:t>
            </a:r>
            <a:r>
              <a:rPr lang="en-US" altLang="zh-TW" sz="1600" dirty="0" smtClean="0">
                <a:latin typeface="標楷體" pitchFamily="65" charset="-120"/>
                <a:ea typeface="標楷體" pitchFamily="65" charset="-120"/>
              </a:rPr>
              <a:t>(891003)</a:t>
            </a:r>
          </a:p>
          <a:p>
            <a:r>
              <a:rPr lang="zh-TW" altLang="en-US" sz="2000" dirty="0" smtClean="0">
                <a:latin typeface="標楷體" pitchFamily="65" charset="-120"/>
                <a:ea typeface="標楷體" pitchFamily="65" charset="-120"/>
              </a:rPr>
              <a:t>連江縣建築執照申請、室內裝修及綠建築審查申請相關規定、流程等</a:t>
            </a:r>
            <a:endParaRPr lang="zh-TW" altLang="en-US" sz="2000" dirty="0">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2987824" y="4941168"/>
            <a:ext cx="5616624" cy="86409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a:r>
              <a:rPr lang="zh-TW" altLang="en-US" dirty="0" smtClean="0">
                <a:solidFill>
                  <a:schemeClr val="tx1"/>
                </a:solidFill>
                <a:latin typeface="標楷體" pitchFamily="65" charset="-120"/>
                <a:ea typeface="標楷體" pitchFamily="65" charset="-120"/>
              </a:rPr>
              <a:t>違反本法或基於本法所發布命令規定之建築物，其處理辦法，由內政部定之。 （依建築法第</a:t>
            </a:r>
            <a:r>
              <a:rPr lang="en-US" altLang="zh-TW" dirty="0" smtClean="0">
                <a:solidFill>
                  <a:schemeClr val="tx1"/>
                </a:solidFill>
                <a:latin typeface="標楷體" pitchFamily="65" charset="-120"/>
                <a:ea typeface="標楷體" pitchFamily="65" charset="-120"/>
              </a:rPr>
              <a:t>97</a:t>
            </a:r>
            <a:r>
              <a:rPr lang="zh-TW" altLang="en-US" dirty="0" smtClean="0">
                <a:solidFill>
                  <a:schemeClr val="tx1"/>
                </a:solidFill>
                <a:latin typeface="標楷體" pitchFamily="65" charset="-120"/>
                <a:ea typeface="標楷體" pitchFamily="65" charset="-120"/>
              </a:rPr>
              <a:t>條之</a:t>
            </a:r>
            <a:r>
              <a:rPr lang="en-US" altLang="zh-TW" dirty="0" smtClean="0">
                <a:solidFill>
                  <a:schemeClr val="tx1"/>
                </a:solidFill>
                <a:latin typeface="標楷體" pitchFamily="65" charset="-120"/>
                <a:ea typeface="標楷體" pitchFamily="65" charset="-120"/>
              </a:rPr>
              <a:t>2</a:t>
            </a:r>
            <a:r>
              <a:rPr lang="zh-TW" altLang="en-US" dirty="0" smtClean="0">
                <a:solidFill>
                  <a:schemeClr val="tx1"/>
                </a:solidFill>
                <a:latin typeface="標楷體" pitchFamily="65" charset="-120"/>
                <a:ea typeface="標楷體" pitchFamily="65" charset="-120"/>
              </a:rPr>
              <a:t>）</a:t>
            </a:r>
            <a:endParaRPr lang="zh-TW" altLang="en-US" dirty="0">
              <a:solidFill>
                <a:schemeClr val="tx1"/>
              </a:solidFill>
              <a:latin typeface="標楷體" pitchFamily="65" charset="-120"/>
              <a:ea typeface="標楷體" pitchFamily="65" charset="-120"/>
            </a:endParaRPr>
          </a:p>
        </p:txBody>
      </p:sp>
      <p:sp>
        <p:nvSpPr>
          <p:cNvPr id="13" name="圓角矩形 12"/>
          <p:cNvSpPr/>
          <p:nvPr/>
        </p:nvSpPr>
        <p:spPr>
          <a:xfrm>
            <a:off x="2987824" y="3861048"/>
            <a:ext cx="5616624" cy="86409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a:r>
              <a:rPr lang="zh-TW" altLang="en-US" dirty="0" smtClean="0">
                <a:solidFill>
                  <a:schemeClr val="tx1"/>
                </a:solidFill>
                <a:latin typeface="標楷體" pitchFamily="65" charset="-120"/>
                <a:ea typeface="標楷體" pitchFamily="65" charset="-120"/>
              </a:rPr>
              <a:t>建築物非經申請直轄市、縣（市）（局）主管建築機關之審查許可並發給執照，不得擅自建造或使用或拆除。 （依建築法第</a:t>
            </a:r>
            <a:r>
              <a:rPr lang="en-US" altLang="zh-TW" dirty="0" smtClean="0">
                <a:solidFill>
                  <a:schemeClr val="tx1"/>
                </a:solidFill>
                <a:latin typeface="標楷體" pitchFamily="65" charset="-120"/>
                <a:ea typeface="標楷體" pitchFamily="65" charset="-120"/>
              </a:rPr>
              <a:t>25</a:t>
            </a:r>
            <a:r>
              <a:rPr lang="zh-TW" altLang="en-US" dirty="0" smtClean="0">
                <a:solidFill>
                  <a:schemeClr val="tx1"/>
                </a:solidFill>
                <a:latin typeface="標楷體" pitchFamily="65" charset="-120"/>
                <a:ea typeface="標楷體" pitchFamily="65" charset="-120"/>
              </a:rPr>
              <a:t>條）</a:t>
            </a:r>
            <a:endParaRPr lang="zh-TW" altLang="en-US" dirty="0">
              <a:solidFill>
                <a:schemeClr val="tx1"/>
              </a:solidFill>
              <a:latin typeface="標楷體" pitchFamily="65" charset="-120"/>
              <a:ea typeface="標楷體" pitchFamily="65" charset="-120"/>
            </a:endParaRPr>
          </a:p>
        </p:txBody>
      </p:sp>
      <p:sp>
        <p:nvSpPr>
          <p:cNvPr id="12" name="圓角矩形 11"/>
          <p:cNvSpPr/>
          <p:nvPr/>
        </p:nvSpPr>
        <p:spPr>
          <a:xfrm>
            <a:off x="2987824" y="2780928"/>
            <a:ext cx="5616624" cy="86409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a:r>
              <a:rPr lang="zh-TW" altLang="en-US" dirty="0" smtClean="0">
                <a:solidFill>
                  <a:schemeClr val="tx1"/>
                </a:solidFill>
                <a:latin typeface="標楷體" pitchFamily="65" charset="-120"/>
                <a:ea typeface="標楷體" pitchFamily="65" charset="-120"/>
              </a:rPr>
              <a:t>連江現</a:t>
            </a:r>
            <a:r>
              <a:rPr lang="en-US" altLang="zh-TW" dirty="0" smtClean="0">
                <a:solidFill>
                  <a:schemeClr val="tx1"/>
                </a:solidFill>
                <a:latin typeface="標楷體" pitchFamily="65" charset="-120"/>
                <a:ea typeface="標楷體" pitchFamily="65" charset="-120"/>
              </a:rPr>
              <a:t>89</a:t>
            </a:r>
            <a:r>
              <a:rPr lang="zh-TW" altLang="en-US" dirty="0" smtClean="0">
                <a:solidFill>
                  <a:schemeClr val="tx1"/>
                </a:solidFill>
                <a:latin typeface="標楷體" pitchFamily="65" charset="-120"/>
                <a:ea typeface="標楷體" pitchFamily="65" charset="-120"/>
              </a:rPr>
              <a:t>年</a:t>
            </a:r>
            <a:r>
              <a:rPr lang="en-US" altLang="zh-TW" dirty="0" smtClean="0">
                <a:solidFill>
                  <a:schemeClr val="tx1"/>
                </a:solidFill>
                <a:latin typeface="標楷體" pitchFamily="65" charset="-120"/>
                <a:ea typeface="標楷體" pitchFamily="65" charset="-120"/>
              </a:rPr>
              <a:t>11</a:t>
            </a:r>
            <a:r>
              <a:rPr lang="zh-TW" altLang="en-US" dirty="0" smtClean="0">
                <a:solidFill>
                  <a:schemeClr val="tx1"/>
                </a:solidFill>
                <a:latin typeface="標楷體" pitchFamily="65" charset="-120"/>
                <a:ea typeface="標楷體" pitchFamily="65" charset="-120"/>
              </a:rPr>
              <a:t>月</a:t>
            </a:r>
            <a:r>
              <a:rPr lang="en-US" altLang="zh-TW" dirty="0" smtClean="0">
                <a:solidFill>
                  <a:schemeClr val="tx1"/>
                </a:solidFill>
                <a:latin typeface="標楷體" pitchFamily="65" charset="-120"/>
                <a:ea typeface="標楷體" pitchFamily="65" charset="-120"/>
              </a:rPr>
              <a:t>5</a:t>
            </a:r>
            <a:r>
              <a:rPr lang="zh-TW" altLang="en-US" dirty="0" smtClean="0">
                <a:solidFill>
                  <a:schemeClr val="tx1"/>
                </a:solidFill>
                <a:latin typeface="標楷體" pitchFamily="65" charset="-120"/>
                <a:ea typeface="標楷體" pitchFamily="65" charset="-120"/>
              </a:rPr>
              <a:t>日金門馬祖建築法適用地區外建築物管理辦法即適用建築法實施建築管理，全縣適用。 （依建築法第</a:t>
            </a:r>
            <a:r>
              <a:rPr lang="en-US" altLang="zh-TW" dirty="0" smtClean="0">
                <a:solidFill>
                  <a:schemeClr val="tx1"/>
                </a:solidFill>
                <a:latin typeface="標楷體" pitchFamily="65" charset="-120"/>
                <a:ea typeface="標楷體" pitchFamily="65" charset="-120"/>
              </a:rPr>
              <a:t>3</a:t>
            </a:r>
            <a:r>
              <a:rPr lang="zh-TW" altLang="en-US" dirty="0" smtClean="0">
                <a:solidFill>
                  <a:schemeClr val="tx1"/>
                </a:solidFill>
                <a:latin typeface="標楷體" pitchFamily="65" charset="-120"/>
                <a:ea typeface="標楷體" pitchFamily="65" charset="-120"/>
              </a:rPr>
              <a:t>條）</a:t>
            </a:r>
            <a:endParaRPr lang="zh-TW" altLang="en-US" dirty="0">
              <a:solidFill>
                <a:schemeClr val="tx1"/>
              </a:solidFill>
              <a:latin typeface="標楷體" pitchFamily="65" charset="-120"/>
              <a:ea typeface="標楷體" pitchFamily="65" charset="-120"/>
            </a:endParaRPr>
          </a:p>
        </p:txBody>
      </p:sp>
      <p:sp>
        <p:nvSpPr>
          <p:cNvPr id="8" name="圓角矩形 7"/>
          <p:cNvSpPr/>
          <p:nvPr/>
        </p:nvSpPr>
        <p:spPr>
          <a:xfrm>
            <a:off x="2987824" y="1700808"/>
            <a:ext cx="5616624" cy="86409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a:r>
              <a:rPr lang="zh-TW" altLang="en-US" dirty="0" smtClean="0">
                <a:solidFill>
                  <a:schemeClr val="tx1"/>
                </a:solidFill>
                <a:latin typeface="標楷體" pitchFamily="65" charset="-120"/>
                <a:ea typeface="標楷體" pitchFamily="65" charset="-120"/>
              </a:rPr>
              <a:t>為實施建築管理，以維護公共安全、公共交通、公共衛生及增進市容觀瞻，特定本法本法；未規定者，適用其他法律之規定。 （依建築法第</a:t>
            </a:r>
            <a:r>
              <a:rPr lang="en-US" altLang="zh-TW" dirty="0" smtClean="0">
                <a:solidFill>
                  <a:schemeClr val="tx1"/>
                </a:solidFill>
                <a:latin typeface="標楷體" pitchFamily="65" charset="-120"/>
                <a:ea typeface="標楷體" pitchFamily="65" charset="-120"/>
              </a:rPr>
              <a:t>1</a:t>
            </a:r>
            <a:r>
              <a:rPr lang="zh-TW" altLang="en-US" dirty="0" smtClean="0">
                <a:solidFill>
                  <a:schemeClr val="tx1"/>
                </a:solidFill>
                <a:latin typeface="標楷體" pitchFamily="65" charset="-120"/>
                <a:ea typeface="標楷體" pitchFamily="65" charset="-120"/>
              </a:rPr>
              <a:t>條）</a:t>
            </a:r>
            <a:endParaRPr lang="zh-TW" altLang="en-US" dirty="0">
              <a:solidFill>
                <a:schemeClr val="tx1"/>
              </a:solidFill>
              <a:latin typeface="標楷體" pitchFamily="65" charset="-120"/>
              <a:ea typeface="標楷體" pitchFamily="65" charset="-120"/>
            </a:endParaRPr>
          </a:p>
        </p:txBody>
      </p:sp>
      <p:sp>
        <p:nvSpPr>
          <p:cNvPr id="7" name="圓角矩形 6"/>
          <p:cNvSpPr/>
          <p:nvPr/>
        </p:nvSpPr>
        <p:spPr>
          <a:xfrm>
            <a:off x="1115616" y="1628800"/>
            <a:ext cx="2232248" cy="1008112"/>
          </a:xfrm>
          <a:prstGeom prst="roundRect">
            <a:avLst>
              <a:gd name="adj" fmla="val 335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bg1"/>
                </a:solidFill>
                <a:latin typeface="標楷體" pitchFamily="65" charset="-120"/>
                <a:ea typeface="標楷體" pitchFamily="65" charset="-120"/>
              </a:rPr>
              <a:t>立法宗旨</a:t>
            </a:r>
          </a:p>
        </p:txBody>
      </p:sp>
      <p:sp>
        <p:nvSpPr>
          <p:cNvPr id="2" name="標題 1"/>
          <p:cNvSpPr>
            <a:spLocks noGrp="1"/>
          </p:cNvSpPr>
          <p:nvPr>
            <p:ph type="title"/>
          </p:nvPr>
        </p:nvSpPr>
        <p:spPr>
          <a:xfrm>
            <a:off x="1435608" y="332656"/>
            <a:ext cx="5440648" cy="936104"/>
          </a:xfrm>
          <a:solidFill>
            <a:schemeClr val="accent4"/>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連江縣都計建管法規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3600" dirty="0" smtClean="0">
                <a:solidFill>
                  <a:schemeClr val="bg1"/>
                </a:solidFill>
                <a:effectLst/>
                <a:latin typeface="標楷體" pitchFamily="65" charset="-120"/>
                <a:ea typeface="標楷體" pitchFamily="65" charset="-120"/>
              </a:rPr>
              <a:t>違章建築</a:t>
            </a:r>
            <a:r>
              <a:rPr lang="en-US" altLang="zh-TW" sz="3600" dirty="0" smtClean="0">
                <a:solidFill>
                  <a:schemeClr val="bg1"/>
                </a:solidFill>
                <a:effectLst/>
                <a:latin typeface="標楷體" pitchFamily="65" charset="-120"/>
                <a:ea typeface="標楷體" pitchFamily="65" charset="-120"/>
              </a:rPr>
              <a:t>-</a:t>
            </a:r>
            <a:r>
              <a:rPr lang="zh-TW" altLang="en-US" sz="3600" dirty="0" smtClean="0">
                <a:solidFill>
                  <a:schemeClr val="bg1"/>
                </a:solidFill>
                <a:effectLst/>
                <a:latin typeface="標楷體" pitchFamily="65" charset="-120"/>
                <a:ea typeface="標楷體" pitchFamily="65" charset="-120"/>
              </a:rPr>
              <a:t>法源</a:t>
            </a:r>
            <a:endParaRPr lang="zh-TW" altLang="en-US" sz="3600"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
        <p:nvSpPr>
          <p:cNvPr id="9" name="圓角矩形 8"/>
          <p:cNvSpPr/>
          <p:nvPr/>
        </p:nvSpPr>
        <p:spPr>
          <a:xfrm>
            <a:off x="1115616" y="2708920"/>
            <a:ext cx="2232248" cy="1008112"/>
          </a:xfrm>
          <a:prstGeom prst="roundRect">
            <a:avLst>
              <a:gd name="adj" fmla="val 335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bg1"/>
                </a:solidFill>
                <a:latin typeface="標楷體" pitchFamily="65" charset="-120"/>
                <a:ea typeface="標楷體" pitchFamily="65" charset="-120"/>
              </a:rPr>
              <a:t>適用地區</a:t>
            </a:r>
          </a:p>
        </p:txBody>
      </p:sp>
      <p:sp>
        <p:nvSpPr>
          <p:cNvPr id="10" name="圓角矩形 9"/>
          <p:cNvSpPr/>
          <p:nvPr/>
        </p:nvSpPr>
        <p:spPr>
          <a:xfrm>
            <a:off x="1115616" y="3789040"/>
            <a:ext cx="2232248" cy="1008112"/>
          </a:xfrm>
          <a:prstGeom prst="roundRect">
            <a:avLst>
              <a:gd name="adj" fmla="val 335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bg1"/>
                </a:solidFill>
                <a:latin typeface="標楷體" pitchFamily="65" charset="-120"/>
                <a:ea typeface="標楷體" pitchFamily="65" charset="-120"/>
              </a:rPr>
              <a:t>禁止無照</a:t>
            </a:r>
            <a:endParaRPr lang="en-US" altLang="zh-TW" sz="2800" b="1" dirty="0" smtClean="0">
              <a:solidFill>
                <a:schemeClr val="bg1"/>
              </a:solidFill>
              <a:latin typeface="標楷體" pitchFamily="65" charset="-120"/>
              <a:ea typeface="標楷體" pitchFamily="65" charset="-120"/>
            </a:endParaRPr>
          </a:p>
          <a:p>
            <a:pPr algn="ctr"/>
            <a:r>
              <a:rPr lang="zh-TW" altLang="en-US" sz="2800" b="1" dirty="0" smtClean="0">
                <a:solidFill>
                  <a:schemeClr val="bg1"/>
                </a:solidFill>
                <a:latin typeface="標楷體" pitchFamily="65" charset="-120"/>
                <a:ea typeface="標楷體" pitchFamily="65" charset="-120"/>
              </a:rPr>
              <a:t>建築</a:t>
            </a:r>
          </a:p>
        </p:txBody>
      </p:sp>
      <p:sp>
        <p:nvSpPr>
          <p:cNvPr id="11" name="圓角矩形 10"/>
          <p:cNvSpPr/>
          <p:nvPr/>
        </p:nvSpPr>
        <p:spPr>
          <a:xfrm>
            <a:off x="1115616" y="4869160"/>
            <a:ext cx="2232248" cy="1008112"/>
          </a:xfrm>
          <a:prstGeom prst="roundRect">
            <a:avLst>
              <a:gd name="adj" fmla="val 335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bg1"/>
                </a:solidFill>
                <a:latin typeface="標楷體" pitchFamily="65" charset="-120"/>
                <a:ea typeface="標楷體" pitchFamily="65" charset="-120"/>
              </a:rPr>
              <a:t>違章建築</a:t>
            </a:r>
            <a:endParaRPr lang="en-US" altLang="zh-TW" sz="2800" b="1" dirty="0" smtClean="0">
              <a:solidFill>
                <a:schemeClr val="bg1"/>
              </a:solidFill>
              <a:latin typeface="標楷體" pitchFamily="65" charset="-120"/>
              <a:ea typeface="標楷體" pitchFamily="65" charset="-120"/>
            </a:endParaRPr>
          </a:p>
          <a:p>
            <a:pPr algn="ctr"/>
            <a:r>
              <a:rPr lang="zh-TW" altLang="en-US" sz="2800" b="1" dirty="0" smtClean="0">
                <a:solidFill>
                  <a:schemeClr val="bg1"/>
                </a:solidFill>
                <a:latin typeface="標楷體" pitchFamily="65" charset="-120"/>
                <a:ea typeface="標楷體" pitchFamily="65" charset="-120"/>
              </a:rPr>
              <a:t>處理辦法</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圓角矩形 6"/>
          <p:cNvSpPr/>
          <p:nvPr/>
        </p:nvSpPr>
        <p:spPr>
          <a:xfrm>
            <a:off x="1115616" y="1628800"/>
            <a:ext cx="2232248" cy="1008112"/>
          </a:xfrm>
          <a:prstGeom prst="roundRect">
            <a:avLst>
              <a:gd name="adj" fmla="val 335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bg1"/>
                </a:solidFill>
                <a:latin typeface="標楷體" pitchFamily="65" charset="-120"/>
                <a:ea typeface="標楷體" pitchFamily="65" charset="-120"/>
              </a:rPr>
              <a:t>建築法</a:t>
            </a:r>
            <a:endParaRPr lang="en-US" altLang="zh-TW" sz="2800" b="1" dirty="0" smtClean="0">
              <a:solidFill>
                <a:schemeClr val="bg1"/>
              </a:solidFill>
              <a:latin typeface="標楷體" pitchFamily="65" charset="-120"/>
              <a:ea typeface="標楷體" pitchFamily="65" charset="-120"/>
            </a:endParaRPr>
          </a:p>
          <a:p>
            <a:pPr algn="ctr"/>
            <a:r>
              <a:rPr lang="zh-TW" altLang="en-US" sz="2800" dirty="0" smtClean="0">
                <a:solidFill>
                  <a:schemeClr val="bg1"/>
                </a:solidFill>
                <a:latin typeface="標楷體" pitchFamily="65" charset="-120"/>
                <a:ea typeface="標楷體" pitchFamily="65" charset="-120"/>
              </a:rPr>
              <a:t>第</a:t>
            </a:r>
            <a:r>
              <a:rPr lang="en-US" altLang="zh-TW" sz="2800" dirty="0" smtClean="0">
                <a:solidFill>
                  <a:schemeClr val="bg1"/>
                </a:solidFill>
                <a:latin typeface="標楷體" pitchFamily="65" charset="-120"/>
                <a:ea typeface="標楷體" pitchFamily="65" charset="-120"/>
              </a:rPr>
              <a:t>97</a:t>
            </a:r>
            <a:r>
              <a:rPr lang="zh-TW" altLang="en-US" sz="2800" dirty="0" smtClean="0">
                <a:solidFill>
                  <a:schemeClr val="bg1"/>
                </a:solidFill>
                <a:latin typeface="標楷體" pitchFamily="65" charset="-120"/>
                <a:ea typeface="標楷體" pitchFamily="65" charset="-120"/>
              </a:rPr>
              <a:t>條之</a:t>
            </a:r>
            <a:r>
              <a:rPr lang="en-US" altLang="zh-TW" sz="2800" dirty="0" smtClean="0">
                <a:solidFill>
                  <a:schemeClr val="bg1"/>
                </a:solidFill>
                <a:latin typeface="標楷體" pitchFamily="65" charset="-120"/>
                <a:ea typeface="標楷體" pitchFamily="65" charset="-120"/>
              </a:rPr>
              <a:t>2</a:t>
            </a:r>
            <a:endParaRPr lang="zh-TW" altLang="en-US" sz="2800" b="1" dirty="0" smtClean="0">
              <a:solidFill>
                <a:schemeClr val="bg1"/>
              </a:solidFill>
              <a:latin typeface="標楷體" pitchFamily="65" charset="-120"/>
              <a:ea typeface="標楷體" pitchFamily="65" charset="-120"/>
            </a:endParaRPr>
          </a:p>
        </p:txBody>
      </p:sp>
      <p:sp>
        <p:nvSpPr>
          <p:cNvPr id="2" name="標題 1"/>
          <p:cNvSpPr>
            <a:spLocks noGrp="1"/>
          </p:cNvSpPr>
          <p:nvPr>
            <p:ph type="title"/>
          </p:nvPr>
        </p:nvSpPr>
        <p:spPr>
          <a:xfrm>
            <a:off x="1435608" y="332656"/>
            <a:ext cx="5440648" cy="936104"/>
          </a:xfrm>
          <a:solidFill>
            <a:schemeClr val="accent4"/>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連江縣都計建管法規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3600" dirty="0" smtClean="0">
                <a:solidFill>
                  <a:schemeClr val="bg1"/>
                </a:solidFill>
                <a:effectLst/>
                <a:latin typeface="標楷體" pitchFamily="65" charset="-120"/>
                <a:ea typeface="標楷體" pitchFamily="65" charset="-120"/>
              </a:rPr>
              <a:t>違章建築</a:t>
            </a:r>
            <a:r>
              <a:rPr lang="en-US" altLang="zh-TW" sz="3600" dirty="0" smtClean="0">
                <a:solidFill>
                  <a:schemeClr val="bg1"/>
                </a:solidFill>
                <a:effectLst/>
                <a:latin typeface="標楷體" pitchFamily="65" charset="-120"/>
                <a:ea typeface="標楷體" pitchFamily="65" charset="-120"/>
              </a:rPr>
              <a:t>-</a:t>
            </a:r>
            <a:r>
              <a:rPr lang="zh-TW" altLang="en-US" sz="3600" dirty="0" smtClean="0">
                <a:solidFill>
                  <a:schemeClr val="bg1"/>
                </a:solidFill>
                <a:effectLst/>
                <a:latin typeface="標楷體" pitchFamily="65" charset="-120"/>
                <a:ea typeface="標楷體" pitchFamily="65" charset="-120"/>
              </a:rPr>
              <a:t>法源</a:t>
            </a:r>
            <a:endParaRPr lang="zh-TW" altLang="en-US" sz="3600"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
        <p:nvSpPr>
          <p:cNvPr id="11" name="圓角矩形 10"/>
          <p:cNvSpPr/>
          <p:nvPr/>
        </p:nvSpPr>
        <p:spPr>
          <a:xfrm>
            <a:off x="1115616" y="3284984"/>
            <a:ext cx="2232248" cy="1008112"/>
          </a:xfrm>
          <a:prstGeom prst="roundRect">
            <a:avLst>
              <a:gd name="adj" fmla="val 335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bg1"/>
                </a:solidFill>
                <a:latin typeface="標楷體" pitchFamily="65" charset="-120"/>
                <a:ea typeface="標楷體" pitchFamily="65" charset="-120"/>
              </a:rPr>
              <a:t>違章建築</a:t>
            </a:r>
            <a:endParaRPr lang="en-US" altLang="zh-TW" sz="2800" b="1" dirty="0" smtClean="0">
              <a:solidFill>
                <a:schemeClr val="bg1"/>
              </a:solidFill>
              <a:latin typeface="標楷體" pitchFamily="65" charset="-120"/>
              <a:ea typeface="標楷體" pitchFamily="65" charset="-120"/>
            </a:endParaRPr>
          </a:p>
          <a:p>
            <a:pPr algn="ctr"/>
            <a:r>
              <a:rPr lang="zh-TW" altLang="en-US" sz="2800" b="1" dirty="0" smtClean="0">
                <a:solidFill>
                  <a:schemeClr val="bg1"/>
                </a:solidFill>
                <a:latin typeface="標楷體" pitchFamily="65" charset="-120"/>
                <a:ea typeface="標楷體" pitchFamily="65" charset="-120"/>
              </a:rPr>
              <a:t>處理辦法</a:t>
            </a:r>
          </a:p>
        </p:txBody>
      </p:sp>
      <p:sp>
        <p:nvSpPr>
          <p:cNvPr id="15" name="向下箭號 14"/>
          <p:cNvSpPr/>
          <p:nvPr/>
        </p:nvSpPr>
        <p:spPr>
          <a:xfrm>
            <a:off x="2051720" y="2636912"/>
            <a:ext cx="288032" cy="648072"/>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 name="肘形接點 16"/>
          <p:cNvCxnSpPr>
            <a:stCxn id="11" idx="3"/>
          </p:cNvCxnSpPr>
          <p:nvPr/>
        </p:nvCxnSpPr>
        <p:spPr>
          <a:xfrm flipV="1">
            <a:off x="3347864" y="1628800"/>
            <a:ext cx="360040" cy="2160240"/>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3707904" y="1628800"/>
            <a:ext cx="43204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4139952" y="1412776"/>
            <a:ext cx="1368152" cy="43204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solidFill>
                  <a:schemeClr val="tx1"/>
                </a:solidFill>
                <a:latin typeface="標楷體" pitchFamily="65" charset="-120"/>
                <a:ea typeface="標楷體" pitchFamily="65" charset="-120"/>
              </a:rPr>
              <a:t>第</a:t>
            </a:r>
            <a:r>
              <a:rPr lang="en-US" altLang="zh-TW" sz="2800" dirty="0" smtClean="0">
                <a:solidFill>
                  <a:schemeClr val="tx1"/>
                </a:solidFill>
                <a:latin typeface="標楷體" pitchFamily="65" charset="-120"/>
                <a:ea typeface="標楷體" pitchFamily="65" charset="-120"/>
              </a:rPr>
              <a:t>2</a:t>
            </a:r>
            <a:r>
              <a:rPr lang="zh-TW" altLang="en-US" sz="2800" dirty="0" smtClean="0">
                <a:solidFill>
                  <a:schemeClr val="tx1"/>
                </a:solidFill>
                <a:latin typeface="標楷體" pitchFamily="65" charset="-120"/>
                <a:ea typeface="標楷體" pitchFamily="65" charset="-120"/>
              </a:rPr>
              <a:t>條</a:t>
            </a:r>
            <a:endParaRPr lang="zh-TW" altLang="en-US" sz="2800" dirty="0">
              <a:solidFill>
                <a:schemeClr val="tx1"/>
              </a:solidFill>
              <a:latin typeface="標楷體" pitchFamily="65" charset="-120"/>
              <a:ea typeface="標楷體" pitchFamily="65" charset="-120"/>
            </a:endParaRPr>
          </a:p>
        </p:txBody>
      </p:sp>
      <p:sp>
        <p:nvSpPr>
          <p:cNvPr id="24" name="文字方塊 23"/>
          <p:cNvSpPr txBox="1"/>
          <p:nvPr/>
        </p:nvSpPr>
        <p:spPr>
          <a:xfrm>
            <a:off x="4139952" y="1844824"/>
            <a:ext cx="4824536"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本辦法所稱之違章建築，為建築法適用地區內，依法應申請當地主管建築機關之審查許可並發給執照方能建築，而擅自建築之建築物。</a:t>
            </a:r>
            <a:endParaRPr lang="zh-TW" altLang="en-US" dirty="0">
              <a:latin typeface="標楷體" pitchFamily="65" charset="-120"/>
              <a:ea typeface="標楷體" pitchFamily="65" charset="-120"/>
            </a:endParaRPr>
          </a:p>
        </p:txBody>
      </p:sp>
      <p:sp>
        <p:nvSpPr>
          <p:cNvPr id="25" name="矩形 24"/>
          <p:cNvSpPr/>
          <p:nvPr/>
        </p:nvSpPr>
        <p:spPr>
          <a:xfrm>
            <a:off x="4139952" y="2852936"/>
            <a:ext cx="1368152" cy="43204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solidFill>
                  <a:schemeClr val="tx1"/>
                </a:solidFill>
                <a:latin typeface="標楷體" pitchFamily="65" charset="-120"/>
                <a:ea typeface="標楷體" pitchFamily="65" charset="-120"/>
              </a:rPr>
              <a:t>第</a:t>
            </a:r>
            <a:r>
              <a:rPr lang="en-US" altLang="zh-TW" sz="2800" dirty="0" smtClean="0">
                <a:solidFill>
                  <a:schemeClr val="tx1"/>
                </a:solidFill>
                <a:latin typeface="標楷體" pitchFamily="65" charset="-120"/>
                <a:ea typeface="標楷體" pitchFamily="65" charset="-120"/>
              </a:rPr>
              <a:t>11</a:t>
            </a:r>
            <a:r>
              <a:rPr lang="zh-TW" altLang="en-US" sz="2800" dirty="0" smtClean="0">
                <a:solidFill>
                  <a:schemeClr val="tx1"/>
                </a:solidFill>
                <a:latin typeface="標楷體" pitchFamily="65" charset="-120"/>
                <a:ea typeface="標楷體" pitchFamily="65" charset="-120"/>
              </a:rPr>
              <a:t>條</a:t>
            </a:r>
            <a:endParaRPr lang="zh-TW" altLang="en-US" sz="2800" dirty="0">
              <a:solidFill>
                <a:schemeClr val="tx1"/>
              </a:solidFill>
              <a:latin typeface="標楷體" pitchFamily="65" charset="-120"/>
              <a:ea typeface="標楷體" pitchFamily="65" charset="-120"/>
            </a:endParaRPr>
          </a:p>
        </p:txBody>
      </p:sp>
      <p:cxnSp>
        <p:nvCxnSpPr>
          <p:cNvPr id="27" name="直線接點 26"/>
          <p:cNvCxnSpPr>
            <a:endCxn id="25" idx="1"/>
          </p:cNvCxnSpPr>
          <p:nvPr/>
        </p:nvCxnSpPr>
        <p:spPr>
          <a:xfrm>
            <a:off x="3707904" y="3068960"/>
            <a:ext cx="43204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文字方塊 28"/>
          <p:cNvSpPr txBox="1"/>
          <p:nvPr/>
        </p:nvSpPr>
        <p:spPr>
          <a:xfrm>
            <a:off x="4139952" y="3356992"/>
            <a:ext cx="4824536" cy="2308324"/>
          </a:xfrm>
          <a:prstGeom prst="rect">
            <a:avLst/>
          </a:prstGeom>
          <a:noFill/>
        </p:spPr>
        <p:txBody>
          <a:bodyPr wrap="square" rtlCol="0">
            <a:spAutoFit/>
          </a:bodyPr>
          <a:lstStyle/>
          <a:p>
            <a:r>
              <a:rPr lang="zh-TW" altLang="en-US" dirty="0" smtClean="0">
                <a:latin typeface="標楷體" pitchFamily="65" charset="-120"/>
                <a:ea typeface="標楷體" pitchFamily="65" charset="-120"/>
              </a:rPr>
              <a:t>舊違章建築，其妨礙都市計畫、公共交通、公共安全、公共衛生、防空疏散、軍事設施及對市容觀瞻有重大影響者，得由縣政府實地勘查、劃分左列地區分別處理： </a:t>
            </a:r>
            <a:br>
              <a:rPr lang="zh-TW" altLang="en-US" dirty="0" smtClean="0">
                <a:latin typeface="標楷體" pitchFamily="65" charset="-120"/>
                <a:ea typeface="標楷體" pitchFamily="65" charset="-120"/>
              </a:rPr>
            </a:br>
            <a:r>
              <a:rPr lang="zh-TW" altLang="en-US" dirty="0" smtClean="0">
                <a:latin typeface="標楷體" pitchFamily="65" charset="-120"/>
                <a:ea typeface="標楷體" pitchFamily="65" charset="-120"/>
              </a:rPr>
              <a:t>一、必須限期拆遷地區。 </a:t>
            </a:r>
            <a:br>
              <a:rPr lang="zh-TW" altLang="en-US" dirty="0" smtClean="0">
                <a:latin typeface="標楷體" pitchFamily="65" charset="-120"/>
                <a:ea typeface="標楷體" pitchFamily="65" charset="-120"/>
              </a:rPr>
            </a:br>
            <a:r>
              <a:rPr lang="zh-TW" altLang="en-US" dirty="0" smtClean="0">
                <a:latin typeface="標楷體" pitchFamily="65" charset="-120"/>
                <a:ea typeface="標楷體" pitchFamily="65" charset="-120"/>
              </a:rPr>
              <a:t>二、配合實施都市計畫拆遷地區。 </a:t>
            </a:r>
            <a:br>
              <a:rPr lang="zh-TW" altLang="en-US" dirty="0" smtClean="0">
                <a:latin typeface="標楷體" pitchFamily="65" charset="-120"/>
                <a:ea typeface="標楷體" pitchFamily="65" charset="-120"/>
              </a:rPr>
            </a:br>
            <a:r>
              <a:rPr lang="zh-TW" altLang="en-US" dirty="0" smtClean="0">
                <a:latin typeface="標楷體" pitchFamily="65" charset="-120"/>
                <a:ea typeface="標楷體" pitchFamily="65" charset="-120"/>
              </a:rPr>
              <a:t>三、其他必須整理地區。</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經勘定後，公告限定於一定期限內拆遷或整理。</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圓角矩形 6"/>
          <p:cNvSpPr/>
          <p:nvPr/>
        </p:nvSpPr>
        <p:spPr>
          <a:xfrm>
            <a:off x="1115616" y="1628800"/>
            <a:ext cx="1944216" cy="1008112"/>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bg1"/>
                </a:solidFill>
                <a:latin typeface="標楷體" pitchFamily="65" charset="-120"/>
                <a:ea typeface="標楷體" pitchFamily="65" charset="-120"/>
              </a:rPr>
              <a:t>現有問題</a:t>
            </a:r>
          </a:p>
        </p:txBody>
      </p:sp>
      <p:sp>
        <p:nvSpPr>
          <p:cNvPr id="2" name="標題 1"/>
          <p:cNvSpPr>
            <a:spLocks noGrp="1"/>
          </p:cNvSpPr>
          <p:nvPr>
            <p:ph type="title"/>
          </p:nvPr>
        </p:nvSpPr>
        <p:spPr>
          <a:xfrm>
            <a:off x="1435608" y="332656"/>
            <a:ext cx="5440648" cy="936104"/>
          </a:xfrm>
          <a:solidFill>
            <a:schemeClr val="accent4"/>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連江縣都計建管法規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3600" dirty="0" smtClean="0">
                <a:solidFill>
                  <a:schemeClr val="bg1"/>
                </a:solidFill>
                <a:effectLst/>
                <a:latin typeface="標楷體" pitchFamily="65" charset="-120"/>
                <a:ea typeface="標楷體" pitchFamily="65" charset="-120"/>
              </a:rPr>
              <a:t>違章建築</a:t>
            </a:r>
            <a:r>
              <a:rPr lang="en-US" altLang="zh-TW" sz="3600" dirty="0" smtClean="0">
                <a:solidFill>
                  <a:schemeClr val="bg1"/>
                </a:solidFill>
                <a:effectLst/>
                <a:latin typeface="標楷體" pitchFamily="65" charset="-120"/>
                <a:ea typeface="標楷體" pitchFamily="65" charset="-120"/>
              </a:rPr>
              <a:t>-</a:t>
            </a:r>
            <a:r>
              <a:rPr lang="zh-TW" altLang="en-US" sz="3600" dirty="0" smtClean="0">
                <a:solidFill>
                  <a:schemeClr val="bg1"/>
                </a:solidFill>
                <a:effectLst/>
                <a:latin typeface="標楷體" pitchFamily="65" charset="-120"/>
                <a:ea typeface="標楷體" pitchFamily="65" charset="-120"/>
              </a:rPr>
              <a:t>舊有房屋</a:t>
            </a:r>
            <a:endParaRPr lang="zh-TW" altLang="en-US" sz="3600"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
        <p:nvSpPr>
          <p:cNvPr id="11" name="圓角矩形 10"/>
          <p:cNvSpPr/>
          <p:nvPr/>
        </p:nvSpPr>
        <p:spPr>
          <a:xfrm>
            <a:off x="1115616" y="3573016"/>
            <a:ext cx="1944216" cy="1080120"/>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bg1"/>
                </a:solidFill>
                <a:latin typeface="標楷體" pitchFamily="65" charset="-120"/>
                <a:ea typeface="標楷體" pitchFamily="65" charset="-120"/>
              </a:rPr>
              <a:t>處理方式</a:t>
            </a:r>
          </a:p>
        </p:txBody>
      </p:sp>
      <p:sp>
        <p:nvSpPr>
          <p:cNvPr id="24" name="文字方塊 23"/>
          <p:cNvSpPr txBox="1"/>
          <p:nvPr/>
        </p:nvSpPr>
        <p:spPr>
          <a:xfrm>
            <a:off x="3131840" y="1628800"/>
            <a:ext cx="5832648" cy="1015663"/>
          </a:xfrm>
          <a:prstGeom prst="rect">
            <a:avLst/>
          </a:prstGeom>
          <a:noFill/>
          <a:ln>
            <a:solidFill>
              <a:schemeClr val="tx1"/>
            </a:solidFill>
          </a:ln>
        </p:spPr>
        <p:txBody>
          <a:bodyPr wrap="square" rtlCol="0">
            <a:spAutoFit/>
          </a:bodyPr>
          <a:lstStyle/>
          <a:p>
            <a:pPr algn="ctr"/>
            <a:r>
              <a:rPr lang="en-US" altLang="zh-TW" sz="2000" dirty="0" smtClean="0">
                <a:latin typeface="標楷體" pitchFamily="65" charset="-120"/>
                <a:ea typeface="標楷體" pitchFamily="65" charset="-120"/>
              </a:rPr>
              <a:t>81</a:t>
            </a:r>
            <a:r>
              <a:rPr lang="zh-TW" altLang="en-US" sz="2000" dirty="0" smtClean="0">
                <a:latin typeface="標楷體" pitchFamily="65" charset="-120"/>
                <a:ea typeface="標楷體" pitchFamily="65" charset="-120"/>
              </a:rPr>
              <a:t>年</a:t>
            </a:r>
            <a:r>
              <a:rPr lang="en-US" altLang="zh-TW" sz="2000" dirty="0" smtClean="0">
                <a:latin typeface="標楷體" pitchFamily="65" charset="-120"/>
                <a:ea typeface="標楷體" pitchFamily="65" charset="-120"/>
              </a:rPr>
              <a:t>11</a:t>
            </a:r>
            <a:r>
              <a:rPr lang="zh-TW" altLang="en-US" sz="2000" dirty="0" smtClean="0">
                <a:latin typeface="標楷體" pitchFamily="65" charset="-120"/>
                <a:ea typeface="標楷體" pitchFamily="65" charset="-120"/>
              </a:rPr>
              <a:t>月</a:t>
            </a:r>
            <a:r>
              <a:rPr lang="en-US" altLang="zh-TW" sz="2000" dirty="0" smtClean="0">
                <a:latin typeface="標楷體" pitchFamily="65" charset="-120"/>
                <a:ea typeface="標楷體" pitchFamily="65" charset="-120"/>
              </a:rPr>
              <a:t>5</a:t>
            </a:r>
            <a:r>
              <a:rPr lang="zh-TW" altLang="en-US" sz="2000" dirty="0" smtClean="0">
                <a:latin typeface="標楷體" pitchFamily="65" charset="-120"/>
                <a:ea typeface="標楷體" pitchFamily="65" charset="-120"/>
              </a:rPr>
              <a:t>日</a:t>
            </a:r>
            <a:endParaRPr lang="en-US" altLang="zh-TW" sz="2000" dirty="0" smtClean="0">
              <a:latin typeface="標楷體" pitchFamily="65" charset="-120"/>
              <a:ea typeface="標楷體" pitchFamily="65" charset="-120"/>
            </a:endParaRPr>
          </a:p>
          <a:p>
            <a:pPr algn="ctr"/>
            <a:r>
              <a:rPr lang="zh-TW" altLang="en-US" sz="2000" dirty="0" smtClean="0">
                <a:latin typeface="標楷體" pitchFamily="65" charset="-120"/>
                <a:ea typeface="標楷體" pitchFamily="65" charset="-120"/>
              </a:rPr>
              <a:t>金門馬祖建築法適用地區外建築物管理辦法實施前</a:t>
            </a:r>
            <a:endParaRPr lang="en-US" altLang="zh-TW" sz="2000" dirty="0" smtClean="0">
              <a:latin typeface="標楷體" pitchFamily="65" charset="-120"/>
              <a:ea typeface="標楷體" pitchFamily="65" charset="-120"/>
            </a:endParaRPr>
          </a:p>
          <a:p>
            <a:pPr algn="ctr"/>
            <a:r>
              <a:rPr lang="zh-TW" altLang="en-US" sz="2000" u="sng" dirty="0" smtClean="0">
                <a:solidFill>
                  <a:srgbClr val="FF0000"/>
                </a:solidFill>
                <a:latin typeface="標楷體" pitchFamily="65" charset="-120"/>
                <a:ea typeface="標楷體" pitchFamily="65" charset="-120"/>
              </a:rPr>
              <a:t>未領有任何合法執照的建築物</a:t>
            </a:r>
            <a:endParaRPr lang="zh-TW" altLang="en-US" sz="2000" u="sng" dirty="0">
              <a:solidFill>
                <a:srgbClr val="FF0000"/>
              </a:solidFill>
              <a:latin typeface="標楷體" pitchFamily="65" charset="-120"/>
              <a:ea typeface="標楷體" pitchFamily="65" charset="-120"/>
            </a:endParaRPr>
          </a:p>
        </p:txBody>
      </p:sp>
      <p:sp>
        <p:nvSpPr>
          <p:cNvPr id="14" name="文字方塊 13"/>
          <p:cNvSpPr txBox="1"/>
          <p:nvPr/>
        </p:nvSpPr>
        <p:spPr>
          <a:xfrm>
            <a:off x="3131840" y="3565465"/>
            <a:ext cx="5832648" cy="1046440"/>
          </a:xfrm>
          <a:prstGeom prst="rect">
            <a:avLst/>
          </a:prstGeom>
          <a:noFill/>
          <a:ln>
            <a:solidFill>
              <a:schemeClr val="tx1"/>
            </a:solidFill>
          </a:ln>
        </p:spPr>
        <p:txBody>
          <a:bodyPr wrap="square" rtlCol="0">
            <a:spAutoFit/>
          </a:bodyPr>
          <a:lstStyle/>
          <a:p>
            <a:pPr algn="ctr"/>
            <a:r>
              <a:rPr lang="zh-TW" altLang="en-US" sz="2000" dirty="0" smtClean="0">
                <a:latin typeface="標楷體" pitchFamily="65" charset="-120"/>
                <a:ea typeface="標楷體" pitchFamily="65" charset="-120"/>
              </a:rPr>
              <a:t>舊違章建築在未依規定拆除或整理前</a:t>
            </a:r>
            <a:endParaRPr lang="en-US" altLang="zh-TW" sz="2000" dirty="0" smtClean="0">
              <a:latin typeface="標楷體" pitchFamily="65" charset="-120"/>
              <a:ea typeface="標楷體" pitchFamily="65" charset="-120"/>
            </a:endParaRPr>
          </a:p>
          <a:p>
            <a:pPr algn="ctr"/>
            <a:r>
              <a:rPr lang="zh-TW" altLang="en-US" sz="2200" u="sng" dirty="0" smtClean="0">
                <a:solidFill>
                  <a:srgbClr val="FF0000"/>
                </a:solidFill>
                <a:latin typeface="標楷體" pitchFamily="65" charset="-120"/>
                <a:ea typeface="標楷體" pitchFamily="65" charset="-120"/>
              </a:rPr>
              <a:t>允許修繕，但不得新建、增建、改建、修建</a:t>
            </a:r>
            <a:endParaRPr lang="en-US" altLang="zh-TW" sz="2200" u="sng" dirty="0" smtClean="0">
              <a:solidFill>
                <a:srgbClr val="FF0000"/>
              </a:solidFill>
              <a:latin typeface="標楷體" pitchFamily="65" charset="-120"/>
              <a:ea typeface="標楷體" pitchFamily="65" charset="-120"/>
            </a:endParaRPr>
          </a:p>
          <a:p>
            <a:pPr algn="ctr"/>
            <a:r>
              <a:rPr lang="zh-TW" altLang="en-US" sz="2000" dirty="0" smtClean="0">
                <a:latin typeface="標楷體" pitchFamily="65" charset="-120"/>
                <a:ea typeface="標楷體" pitchFamily="65" charset="-120"/>
              </a:rPr>
              <a:t>舊違章之修繕，得由縣政府訂定辦法行之。</a:t>
            </a:r>
            <a:endParaRPr lang="zh-TW" altLang="en-US" sz="2000" dirty="0">
              <a:latin typeface="標楷體" pitchFamily="65" charset="-120"/>
              <a:ea typeface="標楷體" pitchFamily="65" charset="-120"/>
            </a:endParaRPr>
          </a:p>
        </p:txBody>
      </p:sp>
      <p:sp>
        <p:nvSpPr>
          <p:cNvPr id="16" name="向下箭號 15"/>
          <p:cNvSpPr/>
          <p:nvPr/>
        </p:nvSpPr>
        <p:spPr>
          <a:xfrm>
            <a:off x="5508104" y="2708920"/>
            <a:ext cx="936104"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1403648" y="2708920"/>
            <a:ext cx="4032448" cy="523220"/>
          </a:xfrm>
          <a:prstGeom prst="rect">
            <a:avLst/>
          </a:prstGeom>
          <a:noFill/>
        </p:spPr>
        <p:txBody>
          <a:bodyPr wrap="square" rtlCol="0">
            <a:spAutoFit/>
          </a:bodyPr>
          <a:lstStyle/>
          <a:p>
            <a:r>
              <a:rPr lang="zh-TW" altLang="en-US" sz="1400" dirty="0" smtClean="0">
                <a:latin typeface="標楷體" pitchFamily="65" charset="-120"/>
                <a:ea typeface="標楷體" pitchFamily="65" charset="-120"/>
              </a:rPr>
              <a:t>依據金門馬祖建築法適用地區外建築物管理辦法台內營字第</a:t>
            </a:r>
            <a:r>
              <a:rPr lang="en-US" altLang="zh-TW" sz="1400" dirty="0" smtClean="0">
                <a:latin typeface="標楷體" pitchFamily="65" charset="-120"/>
                <a:ea typeface="標楷體" pitchFamily="65" charset="-120"/>
              </a:rPr>
              <a:t>8188866</a:t>
            </a:r>
            <a:r>
              <a:rPr lang="zh-TW" altLang="en-US" sz="1400" dirty="0" smtClean="0">
                <a:latin typeface="標楷體" pitchFamily="65" charset="-120"/>
                <a:ea typeface="標楷體" pitchFamily="65" charset="-120"/>
              </a:rPr>
              <a:t>號令 </a:t>
            </a:r>
            <a:r>
              <a:rPr lang="en-US" altLang="zh-TW" sz="1400" dirty="0" smtClean="0">
                <a:latin typeface="標楷體" pitchFamily="65" charset="-120"/>
                <a:ea typeface="標楷體" pitchFamily="65" charset="-120"/>
              </a:rPr>
              <a:t>81.11.05</a:t>
            </a:r>
            <a:r>
              <a:rPr lang="zh-TW" altLang="en-US" sz="1400" dirty="0" smtClean="0">
                <a:latin typeface="標楷體" pitchFamily="65" charset="-120"/>
                <a:ea typeface="標楷體" pitchFamily="65" charset="-120"/>
              </a:rPr>
              <a:t>發布</a:t>
            </a:r>
            <a:endParaRPr lang="zh-TW"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圓角矩形 6"/>
          <p:cNvSpPr/>
          <p:nvPr/>
        </p:nvSpPr>
        <p:spPr>
          <a:xfrm>
            <a:off x="1115616" y="1628800"/>
            <a:ext cx="1944216" cy="1008112"/>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bg1"/>
                </a:solidFill>
                <a:latin typeface="標楷體" pitchFamily="65" charset="-120"/>
                <a:ea typeface="標楷體" pitchFamily="65" charset="-120"/>
              </a:rPr>
              <a:t>現有問題</a:t>
            </a:r>
          </a:p>
        </p:txBody>
      </p:sp>
      <p:sp>
        <p:nvSpPr>
          <p:cNvPr id="2" name="標題 1"/>
          <p:cNvSpPr>
            <a:spLocks noGrp="1"/>
          </p:cNvSpPr>
          <p:nvPr>
            <p:ph type="title"/>
          </p:nvPr>
        </p:nvSpPr>
        <p:spPr>
          <a:xfrm>
            <a:off x="1435608" y="332656"/>
            <a:ext cx="5440648" cy="936104"/>
          </a:xfrm>
          <a:solidFill>
            <a:schemeClr val="accent4"/>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連江縣都計建管法規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3600" dirty="0" smtClean="0">
                <a:solidFill>
                  <a:schemeClr val="bg1"/>
                </a:solidFill>
                <a:effectLst/>
                <a:latin typeface="標楷體" pitchFamily="65" charset="-120"/>
                <a:ea typeface="標楷體" pitchFamily="65" charset="-120"/>
              </a:rPr>
              <a:t>違章建築</a:t>
            </a:r>
            <a:r>
              <a:rPr lang="en-US" altLang="zh-TW" sz="3600" dirty="0" smtClean="0">
                <a:solidFill>
                  <a:schemeClr val="bg1"/>
                </a:solidFill>
                <a:effectLst/>
                <a:latin typeface="標楷體" pitchFamily="65" charset="-120"/>
                <a:ea typeface="標楷體" pitchFamily="65" charset="-120"/>
              </a:rPr>
              <a:t>-</a:t>
            </a:r>
            <a:r>
              <a:rPr lang="zh-TW" altLang="en-US" sz="3600" dirty="0" smtClean="0">
                <a:solidFill>
                  <a:schemeClr val="bg1"/>
                </a:solidFill>
                <a:effectLst/>
                <a:latin typeface="標楷體" pitchFamily="65" charset="-120"/>
                <a:ea typeface="標楷體" pitchFamily="65" charset="-120"/>
              </a:rPr>
              <a:t>既存違建</a:t>
            </a:r>
            <a:endParaRPr lang="zh-TW" altLang="en-US" sz="3600"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
        <p:nvSpPr>
          <p:cNvPr id="11" name="圓角矩形 10"/>
          <p:cNvSpPr/>
          <p:nvPr/>
        </p:nvSpPr>
        <p:spPr>
          <a:xfrm>
            <a:off x="1115616" y="3573016"/>
            <a:ext cx="1944216" cy="1080120"/>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bg1"/>
                </a:solidFill>
                <a:latin typeface="標楷體" pitchFamily="65" charset="-120"/>
                <a:ea typeface="標楷體" pitchFamily="65" charset="-120"/>
              </a:rPr>
              <a:t>處理方式</a:t>
            </a:r>
          </a:p>
        </p:txBody>
      </p:sp>
      <p:sp>
        <p:nvSpPr>
          <p:cNvPr id="24" name="文字方塊 23"/>
          <p:cNvSpPr txBox="1"/>
          <p:nvPr/>
        </p:nvSpPr>
        <p:spPr>
          <a:xfrm>
            <a:off x="3131840" y="1628800"/>
            <a:ext cx="5832648" cy="1015663"/>
          </a:xfrm>
          <a:prstGeom prst="rect">
            <a:avLst/>
          </a:prstGeom>
          <a:noFill/>
          <a:ln>
            <a:solidFill>
              <a:schemeClr val="tx1"/>
            </a:solidFill>
          </a:ln>
        </p:spPr>
        <p:txBody>
          <a:bodyPr wrap="square" rtlCol="0">
            <a:spAutoFit/>
          </a:bodyPr>
          <a:lstStyle/>
          <a:p>
            <a:pPr algn="ctr"/>
            <a:r>
              <a:rPr lang="en-US" altLang="zh-TW" sz="2000" dirty="0" smtClean="0">
                <a:latin typeface="標楷體" pitchFamily="65" charset="-120"/>
                <a:ea typeface="標楷體" pitchFamily="65" charset="-120"/>
              </a:rPr>
              <a:t>97</a:t>
            </a:r>
            <a:r>
              <a:rPr lang="zh-TW" altLang="en-US" sz="2000" dirty="0" smtClean="0">
                <a:latin typeface="標楷體" pitchFamily="65" charset="-120"/>
                <a:ea typeface="標楷體" pitchFamily="65" charset="-120"/>
              </a:rPr>
              <a:t>年</a:t>
            </a:r>
            <a:r>
              <a:rPr lang="en-US" altLang="zh-TW" sz="2000" dirty="0" smtClean="0">
                <a:latin typeface="標楷體" pitchFamily="65" charset="-120"/>
                <a:ea typeface="標楷體" pitchFamily="65" charset="-120"/>
              </a:rPr>
              <a:t>5</a:t>
            </a:r>
            <a:r>
              <a:rPr lang="zh-TW" altLang="en-US" sz="2000" dirty="0" smtClean="0">
                <a:latin typeface="標楷體" pitchFamily="65" charset="-120"/>
                <a:ea typeface="標楷體" pitchFamily="65" charset="-120"/>
              </a:rPr>
              <a:t>月</a:t>
            </a:r>
            <a:r>
              <a:rPr lang="en-US" altLang="zh-TW" sz="2000" dirty="0" smtClean="0">
                <a:latin typeface="標楷體" pitchFamily="65" charset="-120"/>
                <a:ea typeface="標楷體" pitchFamily="65" charset="-120"/>
              </a:rPr>
              <a:t>5</a:t>
            </a:r>
            <a:r>
              <a:rPr lang="zh-TW" altLang="en-US" sz="2000" dirty="0" smtClean="0">
                <a:latin typeface="標楷體" pitchFamily="65" charset="-120"/>
                <a:ea typeface="標楷體" pitchFamily="65" charset="-120"/>
              </a:rPr>
              <a:t>日</a:t>
            </a:r>
            <a:endParaRPr lang="en-US" altLang="zh-TW" sz="2000" dirty="0" smtClean="0">
              <a:latin typeface="標楷體" pitchFamily="65" charset="-120"/>
              <a:ea typeface="標楷體" pitchFamily="65" charset="-120"/>
            </a:endParaRPr>
          </a:p>
          <a:p>
            <a:pPr algn="ctr"/>
            <a:r>
              <a:rPr lang="zh-TW" altLang="en-US" sz="2000" dirty="0" smtClean="0">
                <a:latin typeface="標楷體" pitchFamily="65" charset="-120"/>
                <a:ea typeface="標楷體" pitchFamily="65" charset="-120"/>
              </a:rPr>
              <a:t>連江縣政府違章建築管理自治條例發布之前</a:t>
            </a:r>
            <a:endParaRPr lang="en-US" altLang="zh-TW" sz="2000" dirty="0" smtClean="0">
              <a:latin typeface="標楷體" pitchFamily="65" charset="-120"/>
              <a:ea typeface="標楷體" pitchFamily="65" charset="-120"/>
            </a:endParaRPr>
          </a:p>
          <a:p>
            <a:pPr algn="ctr"/>
            <a:r>
              <a:rPr lang="zh-TW" altLang="en-US" sz="2000" u="sng" dirty="0" smtClean="0">
                <a:solidFill>
                  <a:srgbClr val="FF0000"/>
                </a:solidFill>
                <a:latin typeface="標楷體" pitchFamily="65" charset="-120"/>
                <a:ea typeface="標楷體" pitchFamily="65" charset="-120"/>
              </a:rPr>
              <a:t>未領有任何合法執照的建築物</a:t>
            </a:r>
            <a:endParaRPr lang="zh-TW" altLang="en-US" sz="2000" u="sng" dirty="0">
              <a:solidFill>
                <a:srgbClr val="FF0000"/>
              </a:solidFill>
              <a:latin typeface="標楷體" pitchFamily="65" charset="-120"/>
              <a:ea typeface="標楷體" pitchFamily="65" charset="-120"/>
            </a:endParaRPr>
          </a:p>
        </p:txBody>
      </p:sp>
      <p:sp>
        <p:nvSpPr>
          <p:cNvPr id="14" name="文字方塊 13"/>
          <p:cNvSpPr txBox="1"/>
          <p:nvPr/>
        </p:nvSpPr>
        <p:spPr>
          <a:xfrm>
            <a:off x="3131840" y="3565465"/>
            <a:ext cx="5832648" cy="1046440"/>
          </a:xfrm>
          <a:prstGeom prst="rect">
            <a:avLst/>
          </a:prstGeom>
          <a:noFill/>
          <a:ln>
            <a:solidFill>
              <a:schemeClr val="tx1"/>
            </a:solidFill>
          </a:ln>
        </p:spPr>
        <p:txBody>
          <a:bodyPr wrap="square" rtlCol="0">
            <a:spAutoFit/>
          </a:bodyPr>
          <a:lstStyle/>
          <a:p>
            <a:pPr algn="ctr"/>
            <a:r>
              <a:rPr lang="zh-TW" altLang="en-US" sz="2000" dirty="0" smtClean="0">
                <a:latin typeface="標楷體" pitchFamily="65" charset="-120"/>
                <a:ea typeface="標楷體" pitchFamily="65" charset="-120"/>
              </a:rPr>
              <a:t>本字治條例施行前的既存違建</a:t>
            </a:r>
            <a:endParaRPr lang="en-US" altLang="zh-TW" sz="2000" dirty="0" smtClean="0">
              <a:latin typeface="標楷體" pitchFamily="65" charset="-120"/>
              <a:ea typeface="標楷體" pitchFamily="65" charset="-120"/>
            </a:endParaRPr>
          </a:p>
          <a:p>
            <a:pPr algn="ctr"/>
            <a:r>
              <a:rPr lang="zh-TW" altLang="en-US" sz="2200" u="sng" dirty="0" smtClean="0">
                <a:solidFill>
                  <a:srgbClr val="FF0000"/>
                </a:solidFill>
                <a:latin typeface="標楷體" pitchFamily="65" charset="-120"/>
                <a:ea typeface="標楷體" pitchFamily="65" charset="-120"/>
              </a:rPr>
              <a:t>依其特性、面積規模大小</a:t>
            </a:r>
            <a:endParaRPr lang="en-US" altLang="zh-TW" sz="2200" u="sng" dirty="0" smtClean="0">
              <a:solidFill>
                <a:srgbClr val="FF0000"/>
              </a:solidFill>
              <a:latin typeface="標楷體" pitchFamily="65" charset="-120"/>
              <a:ea typeface="標楷體" pitchFamily="65" charset="-120"/>
            </a:endParaRPr>
          </a:p>
          <a:p>
            <a:pPr algn="ctr"/>
            <a:r>
              <a:rPr lang="zh-TW" altLang="en-US" sz="2000" dirty="0" smtClean="0">
                <a:latin typeface="標楷體" pitchFamily="65" charset="-120"/>
                <a:ea typeface="標楷體" pitchFamily="65" charset="-120"/>
              </a:rPr>
              <a:t>由縣政府另分類分期擬定計畫查報拆除。</a:t>
            </a:r>
            <a:endParaRPr lang="zh-TW" altLang="en-US" sz="2000" dirty="0">
              <a:latin typeface="標楷體" pitchFamily="65" charset="-120"/>
              <a:ea typeface="標楷體" pitchFamily="65" charset="-120"/>
            </a:endParaRPr>
          </a:p>
        </p:txBody>
      </p:sp>
      <p:sp>
        <p:nvSpPr>
          <p:cNvPr id="16" name="向下箭號 15"/>
          <p:cNvSpPr/>
          <p:nvPr/>
        </p:nvSpPr>
        <p:spPr>
          <a:xfrm>
            <a:off x="5508104" y="2708920"/>
            <a:ext cx="936104"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6444208" y="2708920"/>
            <a:ext cx="2592288" cy="523220"/>
          </a:xfrm>
          <a:prstGeom prst="rect">
            <a:avLst/>
          </a:prstGeom>
          <a:noFill/>
        </p:spPr>
        <p:txBody>
          <a:bodyPr wrap="square" rtlCol="0">
            <a:spAutoFit/>
          </a:bodyPr>
          <a:lstStyle/>
          <a:p>
            <a:r>
              <a:rPr lang="zh-TW" altLang="en-US" sz="1400" dirty="0" smtClean="0">
                <a:latin typeface="標楷體" pitchFamily="65" charset="-120"/>
                <a:ea typeface="標楷體" pitchFamily="65" charset="-120"/>
              </a:rPr>
              <a:t>連江縣違章建築查報作業原則</a:t>
            </a:r>
            <a:endParaRPr lang="en-US" altLang="zh-TW" sz="1400" dirty="0" smtClean="0">
              <a:latin typeface="標楷體" pitchFamily="65" charset="-120"/>
              <a:ea typeface="標楷體" pitchFamily="65" charset="-120"/>
            </a:endParaRPr>
          </a:p>
          <a:p>
            <a:r>
              <a:rPr lang="zh-TW" altLang="en-US" sz="1400" dirty="0" smtClean="0">
                <a:latin typeface="標楷體" pitchFamily="65" charset="-120"/>
                <a:ea typeface="標楷體" pitchFamily="65" charset="-120"/>
              </a:rPr>
              <a:t>總則第三條</a:t>
            </a:r>
            <a:endParaRPr lang="zh-TW" altLang="en-US" dirty="0"/>
          </a:p>
        </p:txBody>
      </p:sp>
      <p:sp>
        <p:nvSpPr>
          <p:cNvPr id="10" name="文字方塊 9"/>
          <p:cNvSpPr txBox="1"/>
          <p:nvPr/>
        </p:nvSpPr>
        <p:spPr>
          <a:xfrm>
            <a:off x="6444208" y="4869160"/>
            <a:ext cx="2592288" cy="523220"/>
          </a:xfrm>
          <a:prstGeom prst="rect">
            <a:avLst/>
          </a:prstGeom>
          <a:noFill/>
        </p:spPr>
        <p:txBody>
          <a:bodyPr wrap="square" rtlCol="0">
            <a:spAutoFit/>
          </a:bodyPr>
          <a:lstStyle/>
          <a:p>
            <a:r>
              <a:rPr lang="zh-TW" altLang="en-US" sz="1400" dirty="0" smtClean="0">
                <a:latin typeface="標楷體" pitchFamily="65" charset="-120"/>
                <a:ea typeface="標楷體" pitchFamily="65" charset="-120"/>
              </a:rPr>
              <a:t>連江縣違章建築查報作業原則</a:t>
            </a:r>
            <a:endParaRPr lang="en-US" altLang="zh-TW" sz="1400" dirty="0" smtClean="0">
              <a:latin typeface="標楷體" pitchFamily="65" charset="-120"/>
              <a:ea typeface="標楷體" pitchFamily="65" charset="-120"/>
            </a:endParaRPr>
          </a:p>
          <a:p>
            <a:r>
              <a:rPr lang="zh-TW" altLang="en-US" sz="1400" dirty="0" smtClean="0">
                <a:latin typeface="標楷體" pitchFamily="65" charset="-120"/>
                <a:ea typeface="標楷體" pitchFamily="65" charset="-120"/>
              </a:rPr>
              <a:t>參、既存違建之處理第十一條</a:t>
            </a:r>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金門縣都計建管法規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3600" dirty="0" smtClean="0">
                <a:solidFill>
                  <a:schemeClr val="bg1"/>
                </a:solidFill>
                <a:effectLst/>
                <a:latin typeface="標楷體" pitchFamily="65" charset="-120"/>
                <a:ea typeface="標楷體" pitchFamily="65" charset="-120"/>
              </a:rPr>
              <a:t>二、都市計畫法規</a:t>
            </a:r>
            <a:endParaRPr lang="zh-TW" altLang="en-US" sz="3600" dirty="0">
              <a:solidFill>
                <a:schemeClr val="bg1"/>
              </a:solidFill>
              <a:effectLst/>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zh-TW" sz="2000" dirty="0" smtClean="0">
                <a:latin typeface="標楷體" pitchFamily="65" charset="-120"/>
                <a:ea typeface="標楷體" pitchFamily="65" charset="-120"/>
              </a:rPr>
              <a:t>變更金門特定區（金城地區）細部計畫（第一次通盤檢討）土地使用分區管制</a:t>
            </a:r>
            <a:r>
              <a:rPr lang="zh-TW" altLang="zh-TW" sz="2000" dirty="0" smtClean="0">
                <a:latin typeface="標楷體" pitchFamily="65" charset="-120"/>
                <a:ea typeface="標楷體" pitchFamily="65" charset="-120"/>
              </a:rPr>
              <a:t>要點</a:t>
            </a:r>
            <a:r>
              <a:rPr lang="en-US" altLang="zh-TW" sz="1600" dirty="0" smtClean="0">
                <a:solidFill>
                  <a:srgbClr val="FF0000"/>
                </a:solidFill>
                <a:latin typeface="標楷體" pitchFamily="65" charset="-120"/>
                <a:ea typeface="標楷體" pitchFamily="65" charset="-120"/>
              </a:rPr>
              <a:t>(105.01.28</a:t>
            </a:r>
            <a:r>
              <a:rPr lang="zh-TW" altLang="zh-TW" sz="1600" dirty="0" smtClean="0">
                <a:solidFill>
                  <a:srgbClr val="FF0000"/>
                </a:solidFill>
                <a:latin typeface="標楷體" pitchFamily="65" charset="-120"/>
                <a:ea typeface="標楷體" pitchFamily="65" charset="-120"/>
              </a:rPr>
              <a:t>發布實施</a:t>
            </a:r>
            <a:r>
              <a:rPr lang="en-US" altLang="zh-TW" sz="1600" dirty="0" smtClean="0">
                <a:solidFill>
                  <a:srgbClr val="FF0000"/>
                </a:solidFill>
                <a:latin typeface="標楷體" pitchFamily="65" charset="-120"/>
                <a:ea typeface="標楷體" pitchFamily="65" charset="-120"/>
              </a:rPr>
              <a:t>)</a:t>
            </a:r>
            <a:endParaRPr lang="zh-TW" altLang="zh-TW" sz="1600" dirty="0" smtClean="0">
              <a:latin typeface="標楷體" pitchFamily="65" charset="-120"/>
              <a:ea typeface="標楷體" pitchFamily="65" charset="-120"/>
            </a:endParaRPr>
          </a:p>
          <a:p>
            <a:r>
              <a:rPr lang="zh-TW" altLang="zh-TW" sz="2000" dirty="0" smtClean="0">
                <a:latin typeface="標楷體" pitchFamily="65" charset="-120"/>
                <a:ea typeface="標楷體" pitchFamily="65" charset="-120"/>
              </a:rPr>
              <a:t>變更金門特定區（金湖地區）細部計畫『金湖鎮區段徵收優先開發地區</a:t>
            </a:r>
            <a:r>
              <a:rPr lang="en-US" altLang="zh-TW" sz="2000" dirty="0" smtClean="0">
                <a:latin typeface="標楷體" pitchFamily="65" charset="-120"/>
                <a:ea typeface="標楷體" pitchFamily="65" charset="-120"/>
              </a:rPr>
              <a:t>(</a:t>
            </a:r>
            <a:r>
              <a:rPr lang="zh-TW" altLang="zh-TW" sz="2000" dirty="0" smtClean="0">
                <a:latin typeface="標楷體" pitchFamily="65" charset="-120"/>
                <a:ea typeface="標楷體" pitchFamily="65" charset="-120"/>
              </a:rPr>
              <a:t>土地使用分區管制要點</a:t>
            </a:r>
            <a:r>
              <a:rPr lang="en-US" altLang="zh-TW" sz="2000" dirty="0" smtClean="0">
                <a:latin typeface="標楷體" pitchFamily="65" charset="-120"/>
                <a:ea typeface="標楷體" pitchFamily="65" charset="-120"/>
              </a:rPr>
              <a:t>)</a:t>
            </a:r>
            <a:r>
              <a:rPr lang="zh-TW" altLang="zh-TW" sz="2000" dirty="0" smtClean="0">
                <a:latin typeface="標楷體" pitchFamily="65" charset="-120"/>
                <a:ea typeface="標楷體" pitchFamily="65" charset="-120"/>
              </a:rPr>
              <a:t>』案</a:t>
            </a:r>
            <a:r>
              <a:rPr lang="zh-TW" altLang="zh-TW" sz="2000" dirty="0" smtClean="0">
                <a:latin typeface="標楷體" pitchFamily="65" charset="-120"/>
                <a:ea typeface="標楷體" pitchFamily="65" charset="-120"/>
              </a:rPr>
              <a:t>書</a:t>
            </a:r>
            <a:r>
              <a:rPr lang="en-US" altLang="zh-TW" sz="1600" dirty="0" smtClean="0">
                <a:solidFill>
                  <a:srgbClr val="FF0000"/>
                </a:solidFill>
                <a:latin typeface="標楷體" pitchFamily="65" charset="-120"/>
                <a:ea typeface="標楷體" pitchFamily="65" charset="-120"/>
              </a:rPr>
              <a:t>(105.01.28</a:t>
            </a:r>
            <a:r>
              <a:rPr lang="zh-TW" altLang="zh-TW" sz="1600" dirty="0" smtClean="0">
                <a:solidFill>
                  <a:srgbClr val="FF0000"/>
                </a:solidFill>
                <a:latin typeface="標楷體" pitchFamily="65" charset="-120"/>
                <a:ea typeface="標楷體" pitchFamily="65" charset="-120"/>
              </a:rPr>
              <a:t>發布實施</a:t>
            </a:r>
            <a:r>
              <a:rPr lang="en-US" altLang="zh-TW" sz="1600" dirty="0" smtClean="0">
                <a:solidFill>
                  <a:srgbClr val="FF0000"/>
                </a:solidFill>
                <a:latin typeface="標楷體" pitchFamily="65" charset="-120"/>
                <a:ea typeface="標楷體" pitchFamily="65" charset="-120"/>
              </a:rPr>
              <a:t>)</a:t>
            </a:r>
            <a:endParaRPr lang="en-US" altLang="zh-TW" sz="1600" dirty="0" smtClean="0">
              <a:latin typeface="標楷體" pitchFamily="65" charset="-120"/>
              <a:ea typeface="標楷體" pitchFamily="65" charset="-120"/>
            </a:endParaRPr>
          </a:p>
          <a:p>
            <a:r>
              <a:rPr lang="zh-TW" altLang="zh-TW" sz="2000" dirty="0" smtClean="0">
                <a:latin typeface="標楷體" pitchFamily="65" charset="-120"/>
                <a:ea typeface="標楷體" pitchFamily="65" charset="-120"/>
              </a:rPr>
              <a:t>金門特定區計畫</a:t>
            </a:r>
            <a:r>
              <a:rPr lang="en-US" altLang="zh-TW" sz="2000" dirty="0" smtClean="0">
                <a:latin typeface="標楷體" pitchFamily="65" charset="-120"/>
                <a:ea typeface="標楷體" pitchFamily="65" charset="-120"/>
              </a:rPr>
              <a:t>(</a:t>
            </a:r>
            <a:r>
              <a:rPr lang="zh-TW" altLang="zh-TW" sz="2000" dirty="0" smtClean="0">
                <a:latin typeface="標楷體" pitchFamily="65" charset="-120"/>
                <a:ea typeface="標楷體" pitchFamily="65" charset="-120"/>
              </a:rPr>
              <a:t>金沙地區</a:t>
            </a:r>
            <a:r>
              <a:rPr lang="en-US" altLang="zh-TW" sz="2000" dirty="0" smtClean="0">
                <a:latin typeface="標楷體" pitchFamily="65" charset="-120"/>
                <a:ea typeface="標楷體" pitchFamily="65" charset="-120"/>
              </a:rPr>
              <a:t>)</a:t>
            </a:r>
            <a:r>
              <a:rPr lang="zh-TW" altLang="zh-TW" sz="2000" dirty="0" smtClean="0">
                <a:latin typeface="標楷體" pitchFamily="65" charset="-120"/>
                <a:ea typeface="標楷體" pitchFamily="65" charset="-120"/>
              </a:rPr>
              <a:t>細部計畫土地使用分區管制要點</a:t>
            </a:r>
            <a:r>
              <a:rPr lang="en-US" altLang="zh-TW" sz="2000" dirty="0" smtClean="0">
                <a:latin typeface="標楷體" pitchFamily="65" charset="-120"/>
                <a:ea typeface="標楷體" pitchFamily="65" charset="-120"/>
              </a:rPr>
              <a:t> </a:t>
            </a:r>
            <a:r>
              <a:rPr lang="en-US" altLang="zh-TW" sz="1600" dirty="0" smtClean="0">
                <a:solidFill>
                  <a:srgbClr val="FF0000"/>
                </a:solidFill>
                <a:latin typeface="標楷體" pitchFamily="65" charset="-120"/>
                <a:ea typeface="標楷體" pitchFamily="65" charset="-120"/>
              </a:rPr>
              <a:t>(105.01.28</a:t>
            </a:r>
            <a:r>
              <a:rPr lang="zh-TW" altLang="zh-TW" sz="1600" dirty="0" smtClean="0">
                <a:solidFill>
                  <a:srgbClr val="FF0000"/>
                </a:solidFill>
                <a:latin typeface="標楷體" pitchFamily="65" charset="-120"/>
                <a:ea typeface="標楷體" pitchFamily="65" charset="-120"/>
              </a:rPr>
              <a:t>發布實施</a:t>
            </a:r>
            <a:r>
              <a:rPr lang="en-US" altLang="zh-TW" sz="1600" dirty="0" smtClean="0">
                <a:solidFill>
                  <a:srgbClr val="FF0000"/>
                </a:solidFill>
                <a:latin typeface="標楷體" pitchFamily="65" charset="-120"/>
                <a:ea typeface="標楷體" pitchFamily="65" charset="-120"/>
              </a:rPr>
              <a:t>)</a:t>
            </a:r>
            <a:endParaRPr lang="zh-TW" altLang="zh-TW" sz="1600" dirty="0" smtClean="0">
              <a:solidFill>
                <a:srgbClr val="FF0000"/>
              </a:solidFill>
              <a:latin typeface="標楷體" pitchFamily="65" charset="-120"/>
              <a:ea typeface="標楷體" pitchFamily="65" charset="-120"/>
            </a:endParaRPr>
          </a:p>
          <a:p>
            <a:r>
              <a:rPr lang="zh-TW" altLang="zh-TW" sz="2000" dirty="0" smtClean="0">
                <a:latin typeface="標楷體" pitchFamily="65" charset="-120"/>
                <a:ea typeface="標楷體" pitchFamily="65" charset="-120"/>
              </a:rPr>
              <a:t>金門特定區計畫甲、乙種工業區申請設置公共服務設施及公用事業設施暨一般商業設施總量管制作業要點</a:t>
            </a:r>
            <a:r>
              <a:rPr lang="zh-TW" altLang="zh-TW" sz="1600" dirty="0" smtClean="0">
                <a:latin typeface="標楷體" pitchFamily="65" charset="-120"/>
                <a:ea typeface="標楷體" pitchFamily="65" charset="-120"/>
              </a:rPr>
              <a:t>（</a:t>
            </a:r>
            <a:r>
              <a:rPr lang="en-US" altLang="zh-TW" sz="1600" dirty="0" smtClean="0">
                <a:latin typeface="標楷體" pitchFamily="65" charset="-120"/>
                <a:ea typeface="標楷體" pitchFamily="65" charset="-120"/>
              </a:rPr>
              <a:t>97.9.1</a:t>
            </a:r>
            <a:r>
              <a:rPr lang="zh-TW" altLang="zh-TW" sz="1600" dirty="0" smtClean="0">
                <a:latin typeface="標楷體" pitchFamily="65" charset="-120"/>
                <a:ea typeface="標楷體" pitchFamily="65" charset="-120"/>
              </a:rPr>
              <a:t>）</a:t>
            </a:r>
          </a:p>
          <a:p>
            <a:r>
              <a:rPr lang="zh-TW" altLang="zh-TW" sz="2000" dirty="0" smtClean="0">
                <a:latin typeface="標楷體" pitchFamily="65" charset="-120"/>
                <a:ea typeface="標楷體" pitchFamily="65" charset="-120"/>
              </a:rPr>
              <a:t>金門特定區（金城地區）細部計畫（第一期區段徵收地區）都市設計管制準則</a:t>
            </a:r>
            <a:r>
              <a:rPr lang="en-US" altLang="zh-TW" sz="1600" dirty="0" smtClean="0">
                <a:latin typeface="標楷體" pitchFamily="65" charset="-120"/>
                <a:ea typeface="標楷體" pitchFamily="65" charset="-120"/>
              </a:rPr>
              <a:t>(9608)</a:t>
            </a:r>
            <a:endParaRPr lang="zh-TW" altLang="zh-TW" sz="1600" dirty="0" smtClean="0">
              <a:latin typeface="標楷體" pitchFamily="65" charset="-120"/>
              <a:ea typeface="標楷體" pitchFamily="65" charset="-120"/>
            </a:endParaRPr>
          </a:p>
          <a:p>
            <a:r>
              <a:rPr lang="zh-TW" altLang="zh-TW" sz="2000" dirty="0" smtClean="0">
                <a:latin typeface="標楷體" pitchFamily="65" charset="-120"/>
                <a:ea typeface="標楷體" pitchFamily="65" charset="-120"/>
              </a:rPr>
              <a:t>金門特定區計畫風景區開發許可作業規定</a:t>
            </a:r>
            <a:r>
              <a:rPr lang="en-US" altLang="zh-TW" sz="1600" dirty="0" smtClean="0">
                <a:latin typeface="標楷體" pitchFamily="65" charset="-120"/>
                <a:ea typeface="標楷體" pitchFamily="65" charset="-120"/>
              </a:rPr>
              <a:t>(97.2.26)</a:t>
            </a:r>
          </a:p>
          <a:p>
            <a:endParaRPr lang="en-US" altLang="zh-TW" sz="2400" dirty="0" smtClean="0">
              <a:latin typeface="標楷體" pitchFamily="65" charset="-120"/>
              <a:ea typeface="標楷體" pitchFamily="65" charset="-120"/>
            </a:endParaRPr>
          </a:p>
          <a:p>
            <a:endParaRPr lang="zh-TW" altLang="en-US" sz="2800" dirty="0">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chemeClr val="accent4"/>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連江縣都計建管法規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3600" dirty="0" smtClean="0">
                <a:solidFill>
                  <a:schemeClr val="bg1"/>
                </a:solidFill>
                <a:effectLst/>
                <a:latin typeface="標楷體" pitchFamily="65" charset="-120"/>
                <a:ea typeface="標楷體" pitchFamily="65" charset="-120"/>
              </a:rPr>
              <a:t>違章建築</a:t>
            </a:r>
            <a:r>
              <a:rPr lang="en-US" altLang="zh-TW" sz="3600" dirty="0" smtClean="0">
                <a:solidFill>
                  <a:schemeClr val="bg1"/>
                </a:solidFill>
                <a:effectLst/>
                <a:latin typeface="標楷體" pitchFamily="65" charset="-120"/>
                <a:ea typeface="標楷體" pitchFamily="65" charset="-120"/>
              </a:rPr>
              <a:t>-</a:t>
            </a:r>
            <a:r>
              <a:rPr lang="zh-TW" altLang="en-US" sz="3600" dirty="0" smtClean="0">
                <a:solidFill>
                  <a:schemeClr val="bg1"/>
                </a:solidFill>
                <a:effectLst/>
                <a:latin typeface="標楷體" pitchFamily="65" charset="-120"/>
                <a:ea typeface="標楷體" pitchFamily="65" charset="-120"/>
              </a:rPr>
              <a:t>既存違建</a:t>
            </a:r>
            <a:endParaRPr lang="zh-TW" altLang="en-US" sz="3600"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
        <p:nvSpPr>
          <p:cNvPr id="11" name="圓角矩形 10"/>
          <p:cNvSpPr/>
          <p:nvPr/>
        </p:nvSpPr>
        <p:spPr>
          <a:xfrm>
            <a:off x="1115616" y="4437112"/>
            <a:ext cx="1944216" cy="1080120"/>
          </a:xfrm>
          <a:prstGeom prst="roundRect">
            <a:avLst>
              <a:gd name="adj" fmla="val 227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bg1"/>
                </a:solidFill>
                <a:latin typeface="標楷體" pitchFamily="65" charset="-120"/>
                <a:ea typeface="標楷體" pitchFamily="65" charset="-120"/>
              </a:rPr>
              <a:t>未到</a:t>
            </a:r>
            <a:endParaRPr lang="en-US" altLang="zh-TW" sz="2800" b="1" dirty="0" smtClean="0">
              <a:solidFill>
                <a:schemeClr val="bg1"/>
              </a:solidFill>
              <a:latin typeface="標楷體" pitchFamily="65" charset="-120"/>
              <a:ea typeface="標楷體" pitchFamily="65" charset="-120"/>
            </a:endParaRPr>
          </a:p>
          <a:p>
            <a:pPr algn="ctr"/>
            <a:r>
              <a:rPr lang="zh-TW" altLang="en-US" sz="2800" b="1" dirty="0" smtClean="0">
                <a:solidFill>
                  <a:schemeClr val="bg1"/>
                </a:solidFill>
                <a:latin typeface="標楷體" pitchFamily="65" charset="-120"/>
                <a:ea typeface="標楷體" pitchFamily="65" charset="-120"/>
              </a:rPr>
              <a:t>拆除期限</a:t>
            </a:r>
          </a:p>
        </p:txBody>
      </p:sp>
      <p:sp>
        <p:nvSpPr>
          <p:cNvPr id="10" name="文字方塊 9"/>
          <p:cNvSpPr txBox="1"/>
          <p:nvPr/>
        </p:nvSpPr>
        <p:spPr>
          <a:xfrm>
            <a:off x="1187624" y="6093296"/>
            <a:ext cx="2592288" cy="523220"/>
          </a:xfrm>
          <a:prstGeom prst="rect">
            <a:avLst/>
          </a:prstGeom>
          <a:noFill/>
        </p:spPr>
        <p:txBody>
          <a:bodyPr wrap="square" rtlCol="0">
            <a:spAutoFit/>
          </a:bodyPr>
          <a:lstStyle/>
          <a:p>
            <a:r>
              <a:rPr lang="zh-TW" altLang="en-US" sz="1400" dirty="0" smtClean="0">
                <a:latin typeface="標楷體" pitchFamily="65" charset="-120"/>
                <a:ea typeface="標楷體" pitchFamily="65" charset="-120"/>
              </a:rPr>
              <a:t>連江縣違章建築查報作業原則</a:t>
            </a:r>
            <a:endParaRPr lang="en-US" altLang="zh-TW" sz="1400" dirty="0" smtClean="0">
              <a:latin typeface="標楷體" pitchFamily="65" charset="-120"/>
              <a:ea typeface="標楷體" pitchFamily="65" charset="-120"/>
            </a:endParaRPr>
          </a:p>
          <a:p>
            <a:r>
              <a:rPr lang="zh-TW" altLang="en-US" sz="1400" dirty="0" smtClean="0">
                <a:latin typeface="標楷體" pitchFamily="65" charset="-120"/>
                <a:ea typeface="標楷體" pitchFamily="65" charset="-120"/>
              </a:rPr>
              <a:t>十一、既存違章建築修繕</a:t>
            </a:r>
            <a:endParaRPr lang="zh-TW" altLang="en-US" dirty="0"/>
          </a:p>
        </p:txBody>
      </p:sp>
      <p:sp>
        <p:nvSpPr>
          <p:cNvPr id="13" name="文字方塊 12"/>
          <p:cNvSpPr txBox="1"/>
          <p:nvPr/>
        </p:nvSpPr>
        <p:spPr>
          <a:xfrm>
            <a:off x="1187624" y="1340768"/>
            <a:ext cx="7776864" cy="2308324"/>
          </a:xfrm>
          <a:prstGeom prst="rect">
            <a:avLst/>
          </a:prstGeom>
          <a:noFill/>
        </p:spPr>
        <p:txBody>
          <a:bodyPr wrap="square" rtlCol="0">
            <a:spAutoFit/>
          </a:bodyPr>
          <a:lstStyle/>
          <a:p>
            <a:r>
              <a:rPr lang="zh-TW" altLang="en-US" sz="2400" b="1" dirty="0" smtClean="0">
                <a:latin typeface="標楷體" pitchFamily="65" charset="-120"/>
                <a:ea typeface="標楷體" pitchFamily="65" charset="-120"/>
              </a:rPr>
              <a:t>既存違建之處理：</a:t>
            </a:r>
            <a:endParaRPr lang="en-US" altLang="zh-TW" sz="2400" b="1"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既存違建未屆處理計畫拆除期限前，在原規模（同舊有房屋規定規定）之修繕行為（含修建），應經縣府核發</a:t>
            </a:r>
            <a:r>
              <a:rPr lang="zh-TW" altLang="en-US" sz="2400" dirty="0" smtClean="0">
                <a:solidFill>
                  <a:srgbClr val="FF0000"/>
                </a:solidFill>
                <a:latin typeface="標楷體" pitchFamily="65" charset="-120"/>
                <a:ea typeface="標楷體" pitchFamily="65" charset="-120"/>
              </a:rPr>
              <a:t>修繕證明</a:t>
            </a:r>
            <a:r>
              <a:rPr lang="zh-TW" altLang="en-US" sz="2400" dirty="0" smtClean="0">
                <a:latin typeface="標楷體" pitchFamily="65" charset="-120"/>
                <a:ea typeface="標楷體" pitchFamily="65" charset="-120"/>
              </a:rPr>
              <a:t>後始得動工。</a:t>
            </a:r>
            <a:endParaRPr lang="en-US" altLang="zh-TW" sz="2400" dirty="0" smtClean="0">
              <a:latin typeface="標楷體" pitchFamily="65" charset="-120"/>
              <a:ea typeface="標楷體" pitchFamily="65" charset="-120"/>
            </a:endParaRPr>
          </a:p>
          <a:p>
            <a:r>
              <a:rPr lang="zh-TW" altLang="en-US" sz="2400" u="sng" dirty="0" smtClean="0">
                <a:solidFill>
                  <a:srgbClr val="FF0000"/>
                </a:solidFill>
                <a:latin typeface="標楷體" pitchFamily="65" charset="-120"/>
                <a:ea typeface="標楷體" pitchFamily="65" charset="-120"/>
              </a:rPr>
              <a:t>但若有新建、增建、改建等情事，或加層、加高、擴大建築面積、增加樓地板面積者，則應以新違建查報拆除。</a:t>
            </a:r>
            <a:endParaRPr lang="zh-TW" altLang="en-US" sz="2400" u="sng" dirty="0">
              <a:solidFill>
                <a:srgbClr val="FF0000"/>
              </a:solidFill>
              <a:latin typeface="標楷體" pitchFamily="65" charset="-120"/>
              <a:ea typeface="標楷體" pitchFamily="65" charset="-120"/>
            </a:endParaRPr>
          </a:p>
        </p:txBody>
      </p:sp>
      <p:sp>
        <p:nvSpPr>
          <p:cNvPr id="15" name="圓角矩形 14"/>
          <p:cNvSpPr/>
          <p:nvPr/>
        </p:nvSpPr>
        <p:spPr>
          <a:xfrm>
            <a:off x="3779912" y="3645024"/>
            <a:ext cx="1944216" cy="1080120"/>
          </a:xfrm>
          <a:prstGeom prst="roundRect">
            <a:avLst>
              <a:gd name="adj" fmla="val 227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bg1"/>
                </a:solidFill>
                <a:latin typeface="標楷體" pitchFamily="65" charset="-120"/>
                <a:ea typeface="標楷體" pitchFamily="65" charset="-120"/>
              </a:rPr>
              <a:t>原規模</a:t>
            </a:r>
          </a:p>
        </p:txBody>
      </p:sp>
      <p:sp>
        <p:nvSpPr>
          <p:cNvPr id="17" name="圓角矩形 16"/>
          <p:cNvSpPr/>
          <p:nvPr/>
        </p:nvSpPr>
        <p:spPr>
          <a:xfrm>
            <a:off x="3779912" y="5085184"/>
            <a:ext cx="1944216" cy="1080120"/>
          </a:xfrm>
          <a:prstGeom prst="roundRect">
            <a:avLst>
              <a:gd name="adj" fmla="val 227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bg1"/>
                </a:solidFill>
                <a:latin typeface="標楷體" pitchFamily="65" charset="-120"/>
                <a:ea typeface="標楷體" pitchFamily="65" charset="-120"/>
              </a:rPr>
              <a:t>增建擴大</a:t>
            </a:r>
          </a:p>
        </p:txBody>
      </p:sp>
      <p:sp>
        <p:nvSpPr>
          <p:cNvPr id="19" name="圓角矩形 18"/>
          <p:cNvSpPr/>
          <p:nvPr/>
        </p:nvSpPr>
        <p:spPr>
          <a:xfrm>
            <a:off x="6588224" y="3645024"/>
            <a:ext cx="1944216" cy="1080120"/>
          </a:xfrm>
          <a:prstGeom prst="roundRect">
            <a:avLst>
              <a:gd name="adj" fmla="val 227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bg1"/>
                </a:solidFill>
                <a:latin typeface="標楷體" pitchFamily="65" charset="-120"/>
                <a:ea typeface="標楷體" pitchFamily="65" charset="-120"/>
              </a:rPr>
              <a:t>拍照列管</a:t>
            </a:r>
            <a:endParaRPr lang="en-US" altLang="zh-TW" sz="2800" b="1" dirty="0" smtClean="0">
              <a:solidFill>
                <a:schemeClr val="bg1"/>
              </a:solidFill>
              <a:latin typeface="標楷體" pitchFamily="65" charset="-120"/>
              <a:ea typeface="標楷體" pitchFamily="65" charset="-120"/>
            </a:endParaRPr>
          </a:p>
          <a:p>
            <a:pPr algn="ctr"/>
            <a:r>
              <a:rPr lang="zh-TW" altLang="en-US" sz="2800" b="1" dirty="0" smtClean="0">
                <a:solidFill>
                  <a:schemeClr val="bg1"/>
                </a:solidFill>
                <a:latin typeface="標楷體" pitchFamily="65" charset="-120"/>
                <a:ea typeface="標楷體" pitchFamily="65" charset="-120"/>
              </a:rPr>
              <a:t>暫免拆除</a:t>
            </a:r>
          </a:p>
        </p:txBody>
      </p:sp>
      <p:sp>
        <p:nvSpPr>
          <p:cNvPr id="20" name="圓角矩形 19"/>
          <p:cNvSpPr/>
          <p:nvPr/>
        </p:nvSpPr>
        <p:spPr>
          <a:xfrm>
            <a:off x="6588224" y="5085184"/>
            <a:ext cx="1944216" cy="1080120"/>
          </a:xfrm>
          <a:prstGeom prst="roundRect">
            <a:avLst>
              <a:gd name="adj" fmla="val 227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u="sng" dirty="0" smtClean="0">
                <a:solidFill>
                  <a:schemeClr val="bg1"/>
                </a:solidFill>
                <a:latin typeface="標楷體" pitchFamily="65" charset="-120"/>
                <a:ea typeface="標楷體" pitchFamily="65" charset="-120"/>
              </a:rPr>
              <a:t>查報拆除</a:t>
            </a:r>
          </a:p>
        </p:txBody>
      </p:sp>
      <p:cxnSp>
        <p:nvCxnSpPr>
          <p:cNvPr id="22" name="直線接點 21"/>
          <p:cNvCxnSpPr>
            <a:stCxn id="11" idx="3"/>
            <a:endCxn id="15" idx="1"/>
          </p:cNvCxnSpPr>
          <p:nvPr/>
        </p:nvCxnSpPr>
        <p:spPr>
          <a:xfrm flipV="1">
            <a:off x="3059832" y="4185084"/>
            <a:ext cx="720080" cy="7920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直線接點 24"/>
          <p:cNvCxnSpPr>
            <a:stCxn id="11" idx="3"/>
            <a:endCxn id="17" idx="1"/>
          </p:cNvCxnSpPr>
          <p:nvPr/>
        </p:nvCxnSpPr>
        <p:spPr>
          <a:xfrm>
            <a:off x="3059832" y="4977172"/>
            <a:ext cx="720080" cy="6480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直線接點 26"/>
          <p:cNvCxnSpPr>
            <a:stCxn id="15" idx="3"/>
            <a:endCxn id="19" idx="1"/>
          </p:cNvCxnSpPr>
          <p:nvPr/>
        </p:nvCxnSpPr>
        <p:spPr>
          <a:xfrm>
            <a:off x="5724128" y="4185084"/>
            <a:ext cx="8640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直線接點 28"/>
          <p:cNvCxnSpPr>
            <a:stCxn id="17" idx="3"/>
            <a:endCxn id="20" idx="1"/>
          </p:cNvCxnSpPr>
          <p:nvPr/>
        </p:nvCxnSpPr>
        <p:spPr>
          <a:xfrm>
            <a:off x="5724128" y="5625244"/>
            <a:ext cx="864096"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圓角矩形 6"/>
          <p:cNvSpPr/>
          <p:nvPr/>
        </p:nvSpPr>
        <p:spPr>
          <a:xfrm>
            <a:off x="1115616" y="1628800"/>
            <a:ext cx="1944216" cy="1008112"/>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bg1"/>
                </a:solidFill>
                <a:latin typeface="標楷體" pitchFamily="65" charset="-120"/>
                <a:ea typeface="標楷體" pitchFamily="65" charset="-120"/>
              </a:rPr>
              <a:t>現有問題</a:t>
            </a:r>
          </a:p>
        </p:txBody>
      </p:sp>
      <p:sp>
        <p:nvSpPr>
          <p:cNvPr id="2" name="標題 1"/>
          <p:cNvSpPr>
            <a:spLocks noGrp="1"/>
          </p:cNvSpPr>
          <p:nvPr>
            <p:ph type="title"/>
          </p:nvPr>
        </p:nvSpPr>
        <p:spPr>
          <a:xfrm>
            <a:off x="1435608" y="332656"/>
            <a:ext cx="5440648" cy="936104"/>
          </a:xfrm>
          <a:solidFill>
            <a:schemeClr val="accent4"/>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連江縣都計建管法規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3600" dirty="0" smtClean="0">
                <a:solidFill>
                  <a:schemeClr val="bg1"/>
                </a:solidFill>
                <a:effectLst/>
                <a:latin typeface="標楷體" pitchFamily="65" charset="-120"/>
                <a:ea typeface="標楷體" pitchFamily="65" charset="-120"/>
              </a:rPr>
              <a:t>違章建築</a:t>
            </a:r>
            <a:r>
              <a:rPr lang="en-US" altLang="zh-TW" sz="3600" dirty="0" smtClean="0">
                <a:solidFill>
                  <a:schemeClr val="bg1"/>
                </a:solidFill>
                <a:effectLst/>
                <a:latin typeface="標楷體" pitchFamily="65" charset="-120"/>
                <a:ea typeface="標楷體" pitchFamily="65" charset="-120"/>
              </a:rPr>
              <a:t>-</a:t>
            </a:r>
            <a:r>
              <a:rPr lang="zh-TW" altLang="en-US" sz="3600" dirty="0" smtClean="0">
                <a:solidFill>
                  <a:schemeClr val="bg1"/>
                </a:solidFill>
                <a:effectLst/>
                <a:latin typeface="標楷體" pitchFamily="65" charset="-120"/>
                <a:ea typeface="標楷體" pitchFamily="65" charset="-120"/>
              </a:rPr>
              <a:t>新違建</a:t>
            </a:r>
            <a:endParaRPr lang="zh-TW" altLang="en-US" sz="3600"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
        <p:nvSpPr>
          <p:cNvPr id="11" name="圓角矩形 10"/>
          <p:cNvSpPr/>
          <p:nvPr/>
        </p:nvSpPr>
        <p:spPr>
          <a:xfrm>
            <a:off x="1115616" y="3573016"/>
            <a:ext cx="1944216" cy="1080120"/>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bg1"/>
                </a:solidFill>
                <a:latin typeface="標楷體" pitchFamily="65" charset="-120"/>
                <a:ea typeface="標楷體" pitchFamily="65" charset="-120"/>
              </a:rPr>
              <a:t>處理方式</a:t>
            </a:r>
          </a:p>
        </p:txBody>
      </p:sp>
      <p:sp>
        <p:nvSpPr>
          <p:cNvPr id="24" name="文字方塊 23"/>
          <p:cNvSpPr txBox="1"/>
          <p:nvPr/>
        </p:nvSpPr>
        <p:spPr>
          <a:xfrm>
            <a:off x="3131840" y="1628800"/>
            <a:ext cx="5832648" cy="1015663"/>
          </a:xfrm>
          <a:prstGeom prst="rect">
            <a:avLst/>
          </a:prstGeom>
          <a:noFill/>
          <a:ln>
            <a:solidFill>
              <a:schemeClr val="tx1"/>
            </a:solidFill>
          </a:ln>
        </p:spPr>
        <p:txBody>
          <a:bodyPr wrap="square" rtlCol="0">
            <a:spAutoFit/>
          </a:bodyPr>
          <a:lstStyle/>
          <a:p>
            <a:pPr algn="ctr"/>
            <a:r>
              <a:rPr lang="zh-TW" altLang="en-US" sz="2000" dirty="0" smtClean="0">
                <a:latin typeface="標楷體" pitchFamily="65" charset="-120"/>
                <a:ea typeface="標楷體" pitchFamily="65" charset="-120"/>
              </a:rPr>
              <a:t> </a:t>
            </a:r>
            <a:endParaRPr lang="en-US" altLang="zh-TW" sz="2000" dirty="0" smtClean="0">
              <a:latin typeface="標楷體" pitchFamily="65" charset="-120"/>
              <a:ea typeface="標楷體" pitchFamily="65" charset="-120"/>
            </a:endParaRPr>
          </a:p>
          <a:p>
            <a:pPr algn="ctr"/>
            <a:r>
              <a:rPr lang="zh-TW" altLang="en-US" sz="2000" dirty="0" smtClean="0">
                <a:latin typeface="標楷體" pitchFamily="65" charset="-120"/>
                <a:ea typeface="標楷體" pitchFamily="65" charset="-120"/>
              </a:rPr>
              <a:t>連江縣政府違章建築管理自治條例發布後的違建</a:t>
            </a:r>
            <a:endParaRPr lang="en-US" altLang="zh-TW" sz="2000" dirty="0" smtClean="0">
              <a:latin typeface="標楷體" pitchFamily="65" charset="-120"/>
              <a:ea typeface="標楷體" pitchFamily="65" charset="-120"/>
            </a:endParaRPr>
          </a:p>
          <a:p>
            <a:pPr algn="ctr"/>
            <a:r>
              <a:rPr lang="zh-TW" altLang="en-US" sz="2000" u="sng" dirty="0" smtClean="0">
                <a:solidFill>
                  <a:srgbClr val="FF0000"/>
                </a:solidFill>
                <a:latin typeface="標楷體" pitchFamily="65" charset="-120"/>
                <a:ea typeface="標楷體" pitchFamily="65" charset="-120"/>
              </a:rPr>
              <a:t> </a:t>
            </a:r>
            <a:endParaRPr lang="zh-TW" altLang="en-US" sz="2000" u="sng" dirty="0">
              <a:solidFill>
                <a:srgbClr val="FF0000"/>
              </a:solidFill>
              <a:latin typeface="標楷體" pitchFamily="65" charset="-120"/>
              <a:ea typeface="標楷體" pitchFamily="65" charset="-120"/>
            </a:endParaRPr>
          </a:p>
        </p:txBody>
      </p:sp>
      <p:sp>
        <p:nvSpPr>
          <p:cNvPr id="14" name="文字方塊 13"/>
          <p:cNvSpPr txBox="1"/>
          <p:nvPr/>
        </p:nvSpPr>
        <p:spPr>
          <a:xfrm>
            <a:off x="3131840" y="3565465"/>
            <a:ext cx="5832648" cy="1046440"/>
          </a:xfrm>
          <a:prstGeom prst="rect">
            <a:avLst/>
          </a:prstGeom>
          <a:noFill/>
          <a:ln>
            <a:solidFill>
              <a:schemeClr val="tx1"/>
            </a:solidFill>
          </a:ln>
        </p:spPr>
        <p:txBody>
          <a:bodyPr wrap="square" rtlCol="0">
            <a:spAutoFit/>
          </a:bodyPr>
          <a:lstStyle/>
          <a:p>
            <a:pPr algn="ctr"/>
            <a:r>
              <a:rPr lang="zh-TW" altLang="en-US" sz="2000" dirty="0" smtClean="0">
                <a:latin typeface="標楷體" pitchFamily="65" charset="-120"/>
                <a:ea typeface="標楷體" pitchFamily="65" charset="-120"/>
              </a:rPr>
              <a:t>限期恢復原狀、自行拆除或補辦執照，且列管加強巡查依法從嚴辦理，以遏止新違建產生。</a:t>
            </a:r>
            <a:endParaRPr lang="en-US" altLang="zh-TW" sz="2000" dirty="0" smtClean="0">
              <a:latin typeface="標楷體" pitchFamily="65" charset="-120"/>
              <a:ea typeface="標楷體" pitchFamily="65" charset="-120"/>
            </a:endParaRPr>
          </a:p>
          <a:p>
            <a:pPr algn="ctr"/>
            <a:r>
              <a:rPr lang="zh-TW" altLang="en-US" sz="2200" u="sng" dirty="0" smtClean="0">
                <a:solidFill>
                  <a:srgbClr val="FF0000"/>
                </a:solidFill>
                <a:latin typeface="標楷體" pitchFamily="65" charset="-120"/>
                <a:ea typeface="標楷體" pitchFamily="65" charset="-120"/>
              </a:rPr>
              <a:t>不論地區及規模大小、一律查報並勒令停工</a:t>
            </a:r>
            <a:endParaRPr lang="zh-TW" altLang="en-US" sz="2000" dirty="0">
              <a:latin typeface="標楷體" pitchFamily="65" charset="-120"/>
              <a:ea typeface="標楷體" pitchFamily="65" charset="-120"/>
            </a:endParaRPr>
          </a:p>
        </p:txBody>
      </p:sp>
      <p:sp>
        <p:nvSpPr>
          <p:cNvPr id="16" name="向下箭號 15"/>
          <p:cNvSpPr/>
          <p:nvPr/>
        </p:nvSpPr>
        <p:spPr>
          <a:xfrm>
            <a:off x="5508104" y="2708920"/>
            <a:ext cx="936104"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6444208" y="2708920"/>
            <a:ext cx="2592288" cy="523220"/>
          </a:xfrm>
          <a:prstGeom prst="rect">
            <a:avLst/>
          </a:prstGeom>
          <a:noFill/>
        </p:spPr>
        <p:txBody>
          <a:bodyPr wrap="square" rtlCol="0">
            <a:spAutoFit/>
          </a:bodyPr>
          <a:lstStyle/>
          <a:p>
            <a:r>
              <a:rPr lang="zh-TW" altLang="en-US" sz="1400" dirty="0" smtClean="0">
                <a:latin typeface="標楷體" pitchFamily="65" charset="-120"/>
                <a:ea typeface="標楷體" pitchFamily="65" charset="-120"/>
              </a:rPr>
              <a:t>連江縣違章建築查報作業原則</a:t>
            </a:r>
            <a:endParaRPr lang="en-US" altLang="zh-TW" sz="1400" dirty="0" smtClean="0">
              <a:latin typeface="標楷體" pitchFamily="65" charset="-120"/>
              <a:ea typeface="標楷體" pitchFamily="65" charset="-120"/>
            </a:endParaRPr>
          </a:p>
          <a:p>
            <a:r>
              <a:rPr lang="zh-TW" altLang="en-US" sz="1400" dirty="0" smtClean="0">
                <a:latin typeface="標楷體" pitchFamily="65" charset="-120"/>
                <a:ea typeface="標楷體" pitchFamily="65" charset="-120"/>
              </a:rPr>
              <a:t>總則第三條</a:t>
            </a:r>
            <a:endParaRPr lang="zh-TW" altLang="en-US" dirty="0"/>
          </a:p>
        </p:txBody>
      </p:sp>
      <p:sp>
        <p:nvSpPr>
          <p:cNvPr id="10" name="文字方塊 9"/>
          <p:cNvSpPr txBox="1"/>
          <p:nvPr/>
        </p:nvSpPr>
        <p:spPr>
          <a:xfrm>
            <a:off x="6444208" y="4869160"/>
            <a:ext cx="2592288" cy="523220"/>
          </a:xfrm>
          <a:prstGeom prst="rect">
            <a:avLst/>
          </a:prstGeom>
          <a:noFill/>
        </p:spPr>
        <p:txBody>
          <a:bodyPr wrap="square" rtlCol="0">
            <a:spAutoFit/>
          </a:bodyPr>
          <a:lstStyle/>
          <a:p>
            <a:r>
              <a:rPr lang="zh-TW" altLang="en-US" sz="1400" dirty="0" smtClean="0">
                <a:latin typeface="標楷體" pitchFamily="65" charset="-120"/>
                <a:ea typeface="標楷體" pitchFamily="65" charset="-120"/>
              </a:rPr>
              <a:t>連江縣違章建築查報作業原則</a:t>
            </a:r>
            <a:endParaRPr lang="en-US" altLang="zh-TW" sz="1400" dirty="0" smtClean="0">
              <a:latin typeface="標楷體" pitchFamily="65" charset="-120"/>
              <a:ea typeface="標楷體" pitchFamily="65" charset="-120"/>
            </a:endParaRPr>
          </a:p>
          <a:p>
            <a:r>
              <a:rPr lang="zh-TW" altLang="en-US" sz="1400" dirty="0" smtClean="0">
                <a:latin typeface="標楷體" pitchFamily="65" charset="-120"/>
                <a:ea typeface="標楷體" pitchFamily="65" charset="-120"/>
              </a:rPr>
              <a:t>貳、新違建之處理</a:t>
            </a:r>
            <a:endParaRPr lang="zh-TW"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chemeClr val="accent4"/>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連江縣都計建管法規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3600" dirty="0" smtClean="0">
                <a:solidFill>
                  <a:schemeClr val="bg1"/>
                </a:solidFill>
                <a:effectLst/>
                <a:latin typeface="標楷體" pitchFamily="65" charset="-120"/>
                <a:ea typeface="標楷體" pitchFamily="65" charset="-120"/>
              </a:rPr>
              <a:t>補領建築執照</a:t>
            </a:r>
            <a:r>
              <a:rPr lang="en-US" altLang="zh-TW" sz="3600" dirty="0" smtClean="0">
                <a:solidFill>
                  <a:schemeClr val="bg1"/>
                </a:solidFill>
                <a:effectLst/>
                <a:latin typeface="標楷體" pitchFamily="65" charset="-120"/>
                <a:ea typeface="標楷體" pitchFamily="65" charset="-120"/>
              </a:rPr>
              <a:t>-</a:t>
            </a:r>
            <a:r>
              <a:rPr lang="zh-TW" altLang="en-US" sz="3600" dirty="0" smtClean="0">
                <a:solidFill>
                  <a:schemeClr val="bg1"/>
                </a:solidFill>
                <a:effectLst/>
                <a:latin typeface="標楷體" pitchFamily="65" charset="-120"/>
                <a:ea typeface="標楷體" pitchFamily="65" charset="-120"/>
              </a:rPr>
              <a:t>舊有房屋證明</a:t>
            </a:r>
            <a:endParaRPr lang="zh-TW" altLang="en-US" sz="3600"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
        <p:nvSpPr>
          <p:cNvPr id="18" name="文字方塊 17"/>
          <p:cNvSpPr txBox="1"/>
          <p:nvPr/>
        </p:nvSpPr>
        <p:spPr>
          <a:xfrm>
            <a:off x="1259632" y="5445224"/>
            <a:ext cx="3888432" cy="584775"/>
          </a:xfrm>
          <a:prstGeom prst="rect">
            <a:avLst/>
          </a:prstGeom>
          <a:noFill/>
        </p:spPr>
        <p:txBody>
          <a:bodyPr wrap="square" rtlCol="0">
            <a:spAutoFit/>
          </a:bodyPr>
          <a:lstStyle/>
          <a:p>
            <a:r>
              <a:rPr lang="zh-TW" altLang="en-US" sz="1600" dirty="0" smtClean="0">
                <a:latin typeface="標楷體" pitchFamily="65" charset="-120"/>
                <a:ea typeface="標楷體" pitchFamily="65" charset="-120"/>
              </a:rPr>
              <a:t>前項證明僅供申請水電及申請一般營利事業登記用，不作產權及他項權利之用。</a:t>
            </a:r>
            <a:endParaRPr lang="zh-TW" altLang="en-US" sz="1600" dirty="0">
              <a:latin typeface="標楷體" pitchFamily="65" charset="-120"/>
              <a:ea typeface="標楷體" pitchFamily="65" charset="-120"/>
            </a:endParaRPr>
          </a:p>
        </p:txBody>
      </p:sp>
      <p:sp>
        <p:nvSpPr>
          <p:cNvPr id="13" name="文字方塊 12"/>
          <p:cNvSpPr txBox="1"/>
          <p:nvPr/>
        </p:nvSpPr>
        <p:spPr>
          <a:xfrm>
            <a:off x="1035477" y="2204864"/>
            <a:ext cx="800219" cy="1944216"/>
          </a:xfrm>
          <a:prstGeom prst="rect">
            <a:avLst/>
          </a:prstGeom>
          <a:solidFill>
            <a:srgbClr val="FFFF00"/>
          </a:solidFill>
          <a:ln w="12700">
            <a:solidFill>
              <a:schemeClr val="tx1"/>
            </a:solidFill>
          </a:ln>
        </p:spPr>
        <p:txBody>
          <a:bodyPr vert="eaVert" wrap="square" rtlCol="0">
            <a:spAutoFit/>
          </a:bodyPr>
          <a:lstStyle/>
          <a:p>
            <a:r>
              <a:rPr lang="zh-TW" altLang="en-US" sz="2000" dirty="0" smtClean="0">
                <a:latin typeface="標楷體" pitchFamily="65" charset="-120"/>
                <a:ea typeface="標楷體" pitchFamily="65" charset="-120"/>
              </a:rPr>
              <a:t>連江縣建築管理自治條例第</a:t>
            </a:r>
            <a:r>
              <a:rPr lang="en-US" altLang="zh-TW" sz="2000" dirty="0" smtClean="0">
                <a:latin typeface="標楷體" pitchFamily="65" charset="-120"/>
                <a:ea typeface="標楷體" pitchFamily="65" charset="-120"/>
              </a:rPr>
              <a:t>41</a:t>
            </a:r>
            <a:r>
              <a:rPr lang="zh-TW" altLang="en-US" sz="2000" dirty="0" smtClean="0">
                <a:latin typeface="標楷體" pitchFamily="65" charset="-120"/>
                <a:ea typeface="標楷體" pitchFamily="65" charset="-120"/>
              </a:rPr>
              <a:t>條</a:t>
            </a:r>
            <a:endParaRPr lang="zh-TW" altLang="en-US" sz="2000" dirty="0">
              <a:latin typeface="標楷體" pitchFamily="65" charset="-120"/>
              <a:ea typeface="標楷體" pitchFamily="65" charset="-120"/>
            </a:endParaRPr>
          </a:p>
        </p:txBody>
      </p:sp>
      <p:sp>
        <p:nvSpPr>
          <p:cNvPr id="15" name="文字方塊 14"/>
          <p:cNvSpPr txBox="1"/>
          <p:nvPr/>
        </p:nvSpPr>
        <p:spPr>
          <a:xfrm>
            <a:off x="2483768" y="1980129"/>
            <a:ext cx="2160240" cy="584775"/>
          </a:xfrm>
          <a:prstGeom prst="rect">
            <a:avLst/>
          </a:prstGeom>
          <a:solidFill>
            <a:schemeClr val="bg1">
              <a:lumMod val="95000"/>
            </a:schemeClr>
          </a:solidFill>
          <a:ln w="6350">
            <a:solidFill>
              <a:schemeClr val="tx1"/>
            </a:solidFill>
          </a:ln>
        </p:spPr>
        <p:txBody>
          <a:bodyPr wrap="square" rtlCol="0">
            <a:spAutoFit/>
          </a:bodyPr>
          <a:lstStyle/>
          <a:p>
            <a:r>
              <a:rPr lang="zh-TW" altLang="en-US" sz="1600" dirty="0" smtClean="0">
                <a:latin typeface="標楷體" pitchFamily="65" charset="-120"/>
                <a:ea typeface="標楷體" pitchFamily="65" charset="-120"/>
              </a:rPr>
              <a:t>二、下列建築完成日期證明文件之一</a:t>
            </a:r>
            <a:endParaRPr lang="zh-TW" altLang="en-US" sz="1600" dirty="0">
              <a:latin typeface="標楷體" pitchFamily="65" charset="-120"/>
              <a:ea typeface="標楷體" pitchFamily="65" charset="-120"/>
            </a:endParaRPr>
          </a:p>
        </p:txBody>
      </p:sp>
      <p:sp>
        <p:nvSpPr>
          <p:cNvPr id="17" name="文字方塊 16"/>
          <p:cNvSpPr txBox="1"/>
          <p:nvPr/>
        </p:nvSpPr>
        <p:spPr>
          <a:xfrm>
            <a:off x="2483768" y="1412776"/>
            <a:ext cx="2160240" cy="338554"/>
          </a:xfrm>
          <a:prstGeom prst="rect">
            <a:avLst/>
          </a:prstGeom>
          <a:noFill/>
          <a:ln w="6350">
            <a:solidFill>
              <a:schemeClr val="tx1"/>
            </a:solidFill>
          </a:ln>
        </p:spPr>
        <p:txBody>
          <a:bodyPr wrap="square" rtlCol="0">
            <a:spAutoFit/>
          </a:bodyPr>
          <a:lstStyle/>
          <a:p>
            <a:r>
              <a:rPr lang="zh-TW" altLang="en-US" sz="1600" dirty="0" smtClean="0">
                <a:latin typeface="標楷體" pitchFamily="65" charset="-120"/>
                <a:ea typeface="標楷體" pitchFamily="65" charset="-120"/>
              </a:rPr>
              <a:t>一、申請書。</a:t>
            </a:r>
            <a:endParaRPr lang="zh-TW" altLang="en-US" sz="1600" dirty="0">
              <a:latin typeface="標楷體" pitchFamily="65" charset="-120"/>
              <a:ea typeface="標楷體" pitchFamily="65" charset="-120"/>
            </a:endParaRPr>
          </a:p>
        </p:txBody>
      </p:sp>
      <p:sp>
        <p:nvSpPr>
          <p:cNvPr id="23" name="文字方塊 22"/>
          <p:cNvSpPr txBox="1"/>
          <p:nvPr/>
        </p:nvSpPr>
        <p:spPr>
          <a:xfrm>
            <a:off x="2483768" y="2772217"/>
            <a:ext cx="2160240" cy="584775"/>
          </a:xfrm>
          <a:prstGeom prst="rect">
            <a:avLst/>
          </a:prstGeom>
          <a:noFill/>
          <a:ln w="6350">
            <a:solidFill>
              <a:schemeClr val="tx1"/>
            </a:solidFill>
          </a:ln>
        </p:spPr>
        <p:txBody>
          <a:bodyPr wrap="square" rtlCol="0">
            <a:spAutoFit/>
          </a:bodyPr>
          <a:lstStyle/>
          <a:p>
            <a:r>
              <a:rPr lang="zh-TW" altLang="en-US" sz="1600" dirty="0" smtClean="0">
                <a:latin typeface="標楷體" pitchFamily="65" charset="-120"/>
                <a:ea typeface="標楷體" pitchFamily="65" charset="-120"/>
              </a:rPr>
              <a:t>三、房屋稅籍證明或鄉（村）公所證明。</a:t>
            </a:r>
            <a:endParaRPr lang="zh-TW" altLang="en-US" sz="1600" dirty="0">
              <a:latin typeface="標楷體" pitchFamily="65" charset="-120"/>
              <a:ea typeface="標楷體" pitchFamily="65" charset="-120"/>
            </a:endParaRPr>
          </a:p>
        </p:txBody>
      </p:sp>
      <p:sp>
        <p:nvSpPr>
          <p:cNvPr id="25" name="文字方塊 24"/>
          <p:cNvSpPr txBox="1"/>
          <p:nvPr/>
        </p:nvSpPr>
        <p:spPr>
          <a:xfrm>
            <a:off x="2483768" y="3564305"/>
            <a:ext cx="2160240" cy="338554"/>
          </a:xfrm>
          <a:prstGeom prst="rect">
            <a:avLst/>
          </a:prstGeom>
          <a:noFill/>
          <a:ln w="6350">
            <a:solidFill>
              <a:schemeClr val="tx1"/>
            </a:solidFill>
          </a:ln>
        </p:spPr>
        <p:txBody>
          <a:bodyPr wrap="square" rtlCol="0">
            <a:spAutoFit/>
          </a:bodyPr>
          <a:lstStyle/>
          <a:p>
            <a:r>
              <a:rPr lang="zh-TW" altLang="en-US" sz="1600" dirty="0" smtClean="0">
                <a:latin typeface="標楷體" pitchFamily="65" charset="-120"/>
                <a:ea typeface="標楷體" pitchFamily="65" charset="-120"/>
              </a:rPr>
              <a:t>四、房屋現況照片。</a:t>
            </a:r>
            <a:endParaRPr lang="zh-TW" altLang="en-US" sz="1600" dirty="0">
              <a:latin typeface="標楷體" pitchFamily="65" charset="-120"/>
              <a:ea typeface="標楷體" pitchFamily="65" charset="-120"/>
            </a:endParaRPr>
          </a:p>
        </p:txBody>
      </p:sp>
      <p:sp>
        <p:nvSpPr>
          <p:cNvPr id="26" name="文字方塊 25"/>
          <p:cNvSpPr txBox="1"/>
          <p:nvPr/>
        </p:nvSpPr>
        <p:spPr>
          <a:xfrm>
            <a:off x="2483768" y="4098558"/>
            <a:ext cx="2160240" cy="338554"/>
          </a:xfrm>
          <a:prstGeom prst="rect">
            <a:avLst/>
          </a:prstGeom>
          <a:noFill/>
          <a:ln w="6350">
            <a:solidFill>
              <a:schemeClr val="tx1"/>
            </a:solidFill>
          </a:ln>
        </p:spPr>
        <p:txBody>
          <a:bodyPr wrap="square" rtlCol="0">
            <a:spAutoFit/>
          </a:bodyPr>
          <a:lstStyle/>
          <a:p>
            <a:r>
              <a:rPr lang="zh-TW" altLang="en-US" sz="1600" dirty="0" smtClean="0">
                <a:latin typeface="標楷體" pitchFamily="65" charset="-120"/>
                <a:ea typeface="標楷體" pitchFamily="65" charset="-120"/>
              </a:rPr>
              <a:t>五、房屋現況簡圖。</a:t>
            </a:r>
            <a:endParaRPr lang="zh-TW" altLang="en-US" sz="1600" dirty="0">
              <a:latin typeface="標楷體" pitchFamily="65" charset="-120"/>
              <a:ea typeface="標楷體" pitchFamily="65" charset="-120"/>
            </a:endParaRPr>
          </a:p>
        </p:txBody>
      </p:sp>
      <p:sp>
        <p:nvSpPr>
          <p:cNvPr id="27" name="文字方塊 26"/>
          <p:cNvSpPr txBox="1"/>
          <p:nvPr/>
        </p:nvSpPr>
        <p:spPr>
          <a:xfrm>
            <a:off x="2483768" y="4653136"/>
            <a:ext cx="2160240" cy="338554"/>
          </a:xfrm>
          <a:prstGeom prst="rect">
            <a:avLst/>
          </a:prstGeom>
          <a:noFill/>
          <a:ln w="6350">
            <a:solidFill>
              <a:schemeClr val="tx1"/>
            </a:solidFill>
          </a:ln>
        </p:spPr>
        <p:txBody>
          <a:bodyPr wrap="square" rtlCol="0">
            <a:spAutoFit/>
          </a:bodyPr>
          <a:lstStyle/>
          <a:p>
            <a:r>
              <a:rPr lang="zh-TW" altLang="en-US" sz="1600" dirty="0" smtClean="0">
                <a:latin typeface="標楷體" pitchFamily="65" charset="-120"/>
                <a:ea typeface="標楷體" pitchFamily="65" charset="-120"/>
              </a:rPr>
              <a:t>六、切結書。</a:t>
            </a:r>
            <a:endParaRPr lang="zh-TW" altLang="en-US" sz="1600" dirty="0">
              <a:latin typeface="標楷體" pitchFamily="65" charset="-120"/>
              <a:ea typeface="標楷體" pitchFamily="65" charset="-120"/>
            </a:endParaRPr>
          </a:p>
        </p:txBody>
      </p:sp>
      <p:cxnSp>
        <p:nvCxnSpPr>
          <p:cNvPr id="44" name="圖案 43"/>
          <p:cNvCxnSpPr>
            <a:stCxn id="13" idx="3"/>
          </p:cNvCxnSpPr>
          <p:nvPr/>
        </p:nvCxnSpPr>
        <p:spPr>
          <a:xfrm flipV="1">
            <a:off x="1835696" y="1628800"/>
            <a:ext cx="288032" cy="1548172"/>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a:off x="2123728" y="3140968"/>
            <a:ext cx="0" cy="16561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2123728" y="1628800"/>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接點 56"/>
          <p:cNvCxnSpPr>
            <a:stCxn id="15" idx="1"/>
          </p:cNvCxnSpPr>
          <p:nvPr/>
        </p:nvCxnSpPr>
        <p:spPr>
          <a:xfrm flipH="1">
            <a:off x="2123728" y="2272517"/>
            <a:ext cx="360040" cy="43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接點 59"/>
          <p:cNvCxnSpPr>
            <a:stCxn id="23" idx="1"/>
          </p:cNvCxnSpPr>
          <p:nvPr/>
        </p:nvCxnSpPr>
        <p:spPr>
          <a:xfrm flipH="1">
            <a:off x="2123728" y="3064605"/>
            <a:ext cx="360040" cy="43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接點 64"/>
          <p:cNvCxnSpPr/>
          <p:nvPr/>
        </p:nvCxnSpPr>
        <p:spPr>
          <a:xfrm flipH="1">
            <a:off x="2123728" y="3717032"/>
            <a:ext cx="360040" cy="43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接點 65"/>
          <p:cNvCxnSpPr/>
          <p:nvPr/>
        </p:nvCxnSpPr>
        <p:spPr>
          <a:xfrm flipH="1">
            <a:off x="2123728" y="4293096"/>
            <a:ext cx="360040" cy="43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接點 66"/>
          <p:cNvCxnSpPr/>
          <p:nvPr/>
        </p:nvCxnSpPr>
        <p:spPr>
          <a:xfrm flipH="1">
            <a:off x="2123728" y="4797152"/>
            <a:ext cx="360040" cy="43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文字方塊 68"/>
          <p:cNvSpPr txBox="1"/>
          <p:nvPr/>
        </p:nvSpPr>
        <p:spPr>
          <a:xfrm>
            <a:off x="5724128" y="1412776"/>
            <a:ext cx="2664296" cy="338554"/>
          </a:xfrm>
          <a:prstGeom prst="rect">
            <a:avLst/>
          </a:prstGeom>
          <a:noFill/>
          <a:ln w="6350">
            <a:solidFill>
              <a:schemeClr val="tx1"/>
            </a:solidFill>
          </a:ln>
        </p:spPr>
        <p:txBody>
          <a:bodyPr wrap="square" rtlCol="0">
            <a:spAutoFit/>
          </a:bodyPr>
          <a:lstStyle/>
          <a:p>
            <a:r>
              <a:rPr lang="en-US" altLang="zh-TW" sz="1600" dirty="0" smtClean="0">
                <a:latin typeface="標楷體" pitchFamily="65" charset="-120"/>
                <a:ea typeface="標楷體" pitchFamily="65" charset="-120"/>
              </a:rPr>
              <a:t>1.</a:t>
            </a:r>
            <a:r>
              <a:rPr lang="zh-TW" altLang="en-US" sz="1600" dirty="0" smtClean="0">
                <a:latin typeface="標楷體" pitchFamily="65" charset="-120"/>
                <a:ea typeface="標楷體" pitchFamily="65" charset="-120"/>
              </a:rPr>
              <a:t>建築執照。</a:t>
            </a:r>
            <a:endParaRPr lang="zh-TW" altLang="en-US" sz="1600" dirty="0">
              <a:latin typeface="標楷體" pitchFamily="65" charset="-120"/>
              <a:ea typeface="標楷體" pitchFamily="65" charset="-120"/>
            </a:endParaRPr>
          </a:p>
        </p:txBody>
      </p:sp>
      <p:sp>
        <p:nvSpPr>
          <p:cNvPr id="70" name="文字方塊 69"/>
          <p:cNvSpPr txBox="1"/>
          <p:nvPr/>
        </p:nvSpPr>
        <p:spPr>
          <a:xfrm>
            <a:off x="5724128" y="1866310"/>
            <a:ext cx="2664296" cy="338554"/>
          </a:xfrm>
          <a:prstGeom prst="rect">
            <a:avLst/>
          </a:prstGeom>
          <a:noFill/>
          <a:ln w="6350">
            <a:solidFill>
              <a:schemeClr val="tx1"/>
            </a:solidFill>
          </a:ln>
        </p:spPr>
        <p:txBody>
          <a:bodyPr wrap="square" rtlCol="0">
            <a:spAutoFit/>
          </a:bodyPr>
          <a:lstStyle/>
          <a:p>
            <a:r>
              <a:rPr lang="en-US" altLang="zh-TW" sz="1600" dirty="0" smtClean="0">
                <a:latin typeface="標楷體" pitchFamily="65" charset="-120"/>
                <a:ea typeface="標楷體" pitchFamily="65" charset="-120"/>
              </a:rPr>
              <a:t>2.</a:t>
            </a:r>
            <a:r>
              <a:rPr lang="zh-TW" altLang="en-US" sz="1600" dirty="0" smtClean="0">
                <a:latin typeface="標楷體" pitchFamily="65" charset="-120"/>
                <a:ea typeface="標楷體" pitchFamily="65" charset="-120"/>
              </a:rPr>
              <a:t>建物登記證明。</a:t>
            </a:r>
            <a:endParaRPr lang="zh-TW" altLang="en-US" sz="1600" dirty="0">
              <a:latin typeface="標楷體" pitchFamily="65" charset="-120"/>
              <a:ea typeface="標楷體" pitchFamily="65" charset="-120"/>
            </a:endParaRPr>
          </a:p>
        </p:txBody>
      </p:sp>
      <p:sp>
        <p:nvSpPr>
          <p:cNvPr id="71" name="文字方塊 70"/>
          <p:cNvSpPr txBox="1"/>
          <p:nvPr/>
        </p:nvSpPr>
        <p:spPr>
          <a:xfrm>
            <a:off x="5724128" y="2298358"/>
            <a:ext cx="2664296" cy="338554"/>
          </a:xfrm>
          <a:prstGeom prst="rect">
            <a:avLst/>
          </a:prstGeom>
          <a:noFill/>
          <a:ln w="6350">
            <a:solidFill>
              <a:schemeClr val="tx1"/>
            </a:solidFill>
          </a:ln>
        </p:spPr>
        <p:txBody>
          <a:bodyPr wrap="square" rtlCol="0">
            <a:spAutoFit/>
          </a:bodyPr>
          <a:lstStyle/>
          <a:p>
            <a:r>
              <a:rPr lang="en-US" altLang="zh-TW" sz="1600" dirty="0" smtClean="0">
                <a:latin typeface="標楷體" pitchFamily="65" charset="-120"/>
                <a:ea typeface="標楷體" pitchFamily="65" charset="-120"/>
              </a:rPr>
              <a:t>3.</a:t>
            </a:r>
            <a:r>
              <a:rPr lang="zh-TW" altLang="en-US" sz="1600" dirty="0" smtClean="0">
                <a:latin typeface="標楷體" pitchFamily="65" charset="-120"/>
                <a:ea typeface="標楷體" pitchFamily="65" charset="-120"/>
              </a:rPr>
              <a:t>完工證明書。 </a:t>
            </a:r>
            <a:endParaRPr lang="zh-TW" altLang="en-US" sz="1600" dirty="0">
              <a:latin typeface="標楷體" pitchFamily="65" charset="-120"/>
              <a:ea typeface="標楷體" pitchFamily="65" charset="-120"/>
            </a:endParaRPr>
          </a:p>
        </p:txBody>
      </p:sp>
      <p:sp>
        <p:nvSpPr>
          <p:cNvPr id="72" name="文字方塊 71"/>
          <p:cNvSpPr txBox="1"/>
          <p:nvPr/>
        </p:nvSpPr>
        <p:spPr>
          <a:xfrm>
            <a:off x="5724128" y="2780928"/>
            <a:ext cx="2664296" cy="584775"/>
          </a:xfrm>
          <a:prstGeom prst="rect">
            <a:avLst/>
          </a:prstGeom>
          <a:noFill/>
          <a:ln w="6350">
            <a:solidFill>
              <a:schemeClr val="tx1"/>
            </a:solidFill>
          </a:ln>
        </p:spPr>
        <p:txBody>
          <a:bodyPr wrap="square" rtlCol="0">
            <a:spAutoFit/>
          </a:bodyPr>
          <a:lstStyle/>
          <a:p>
            <a:r>
              <a:rPr lang="en-US" altLang="zh-TW" sz="1600" dirty="0" smtClean="0">
                <a:latin typeface="標楷體" pitchFamily="65" charset="-120"/>
                <a:ea typeface="標楷體" pitchFamily="65" charset="-120"/>
              </a:rPr>
              <a:t>4.</a:t>
            </a:r>
            <a:r>
              <a:rPr lang="zh-TW" altLang="en-US" sz="1600" dirty="0" smtClean="0">
                <a:latin typeface="標楷體" pitchFamily="65" charset="-120"/>
                <a:ea typeface="標楷體" pitchFamily="65" charset="-120"/>
              </a:rPr>
              <a:t>載有建物資料之土地使用現況調查清冊或卡片之謄本。</a:t>
            </a:r>
            <a:endParaRPr lang="zh-TW" altLang="en-US" sz="1600" dirty="0">
              <a:latin typeface="標楷體" pitchFamily="65" charset="-120"/>
              <a:ea typeface="標楷體" pitchFamily="65" charset="-120"/>
            </a:endParaRPr>
          </a:p>
        </p:txBody>
      </p:sp>
      <p:sp>
        <p:nvSpPr>
          <p:cNvPr id="74" name="文字方塊 73"/>
          <p:cNvSpPr txBox="1"/>
          <p:nvPr/>
        </p:nvSpPr>
        <p:spPr>
          <a:xfrm>
            <a:off x="5724128" y="3501008"/>
            <a:ext cx="2664296" cy="338554"/>
          </a:xfrm>
          <a:prstGeom prst="rect">
            <a:avLst/>
          </a:prstGeom>
          <a:noFill/>
          <a:ln w="6350">
            <a:solidFill>
              <a:schemeClr val="tx1"/>
            </a:solidFill>
          </a:ln>
        </p:spPr>
        <p:txBody>
          <a:bodyPr wrap="square" rtlCol="0">
            <a:spAutoFit/>
          </a:bodyPr>
          <a:lstStyle/>
          <a:p>
            <a:r>
              <a:rPr lang="en-US" altLang="zh-TW" sz="1600" dirty="0" smtClean="0">
                <a:latin typeface="標楷體" pitchFamily="65" charset="-120"/>
                <a:ea typeface="標楷體" pitchFamily="65" charset="-120"/>
              </a:rPr>
              <a:t>5.</a:t>
            </a:r>
            <a:r>
              <a:rPr lang="zh-TW" altLang="en-US" sz="1600" dirty="0" smtClean="0">
                <a:latin typeface="標楷體" pitchFamily="65" charset="-120"/>
                <a:ea typeface="標楷體" pitchFamily="65" charset="-120"/>
              </a:rPr>
              <a:t>完納稅捐證明。 </a:t>
            </a:r>
            <a:endParaRPr lang="zh-TW" altLang="en-US" sz="1600" dirty="0">
              <a:latin typeface="標楷體" pitchFamily="65" charset="-120"/>
              <a:ea typeface="標楷體" pitchFamily="65" charset="-120"/>
            </a:endParaRPr>
          </a:p>
        </p:txBody>
      </p:sp>
      <p:sp>
        <p:nvSpPr>
          <p:cNvPr id="75" name="文字方塊 74"/>
          <p:cNvSpPr txBox="1"/>
          <p:nvPr/>
        </p:nvSpPr>
        <p:spPr>
          <a:xfrm>
            <a:off x="5724128" y="4005064"/>
            <a:ext cx="2664296" cy="338554"/>
          </a:xfrm>
          <a:prstGeom prst="rect">
            <a:avLst/>
          </a:prstGeom>
          <a:noFill/>
          <a:ln w="6350">
            <a:solidFill>
              <a:schemeClr val="tx1"/>
            </a:solidFill>
          </a:ln>
        </p:spPr>
        <p:txBody>
          <a:bodyPr wrap="square" rtlCol="0">
            <a:spAutoFit/>
          </a:bodyPr>
          <a:lstStyle/>
          <a:p>
            <a:r>
              <a:rPr lang="en-US" altLang="zh-TW" sz="1600" dirty="0" smtClean="0">
                <a:latin typeface="標楷體" pitchFamily="65" charset="-120"/>
                <a:ea typeface="標楷體" pitchFamily="65" charset="-120"/>
              </a:rPr>
              <a:t>6.</a:t>
            </a:r>
            <a:r>
              <a:rPr lang="zh-TW" altLang="en-US" sz="1600" dirty="0" smtClean="0">
                <a:latin typeface="標楷體" pitchFamily="65" charset="-120"/>
                <a:ea typeface="標楷體" pitchFamily="65" charset="-120"/>
              </a:rPr>
              <a:t>繳納自來水費或電費證明。</a:t>
            </a:r>
            <a:endParaRPr lang="zh-TW" altLang="en-US" sz="1600" dirty="0">
              <a:latin typeface="標楷體" pitchFamily="65" charset="-120"/>
              <a:ea typeface="標楷體" pitchFamily="65" charset="-120"/>
            </a:endParaRPr>
          </a:p>
        </p:txBody>
      </p:sp>
      <p:sp>
        <p:nvSpPr>
          <p:cNvPr id="76" name="文字方塊 75"/>
          <p:cNvSpPr txBox="1"/>
          <p:nvPr/>
        </p:nvSpPr>
        <p:spPr>
          <a:xfrm>
            <a:off x="5724128" y="4509120"/>
            <a:ext cx="2664296" cy="338554"/>
          </a:xfrm>
          <a:prstGeom prst="rect">
            <a:avLst/>
          </a:prstGeom>
          <a:noFill/>
          <a:ln w="6350">
            <a:solidFill>
              <a:schemeClr val="tx1"/>
            </a:solidFill>
          </a:ln>
        </p:spPr>
        <p:txBody>
          <a:bodyPr wrap="square" rtlCol="0">
            <a:spAutoFit/>
          </a:bodyPr>
          <a:lstStyle/>
          <a:p>
            <a:r>
              <a:rPr lang="en-US" altLang="zh-TW" sz="1600" dirty="0" smtClean="0">
                <a:latin typeface="標楷體" pitchFamily="65" charset="-120"/>
                <a:ea typeface="標楷體" pitchFamily="65" charset="-120"/>
              </a:rPr>
              <a:t>7.</a:t>
            </a:r>
            <a:r>
              <a:rPr lang="zh-TW" altLang="en-US" sz="1600" dirty="0" smtClean="0">
                <a:latin typeface="標楷體" pitchFamily="65" charset="-120"/>
                <a:ea typeface="標楷體" pitchFamily="65" charset="-120"/>
              </a:rPr>
              <a:t>戶口遷入證明。</a:t>
            </a:r>
            <a:endParaRPr lang="zh-TW" altLang="en-US" sz="1600" dirty="0">
              <a:latin typeface="標楷體" pitchFamily="65" charset="-120"/>
              <a:ea typeface="標楷體" pitchFamily="65" charset="-120"/>
            </a:endParaRPr>
          </a:p>
        </p:txBody>
      </p:sp>
      <p:sp>
        <p:nvSpPr>
          <p:cNvPr id="77" name="文字方塊 76"/>
          <p:cNvSpPr txBox="1"/>
          <p:nvPr/>
        </p:nvSpPr>
        <p:spPr>
          <a:xfrm>
            <a:off x="5724128" y="5013176"/>
            <a:ext cx="2664296" cy="338554"/>
          </a:xfrm>
          <a:prstGeom prst="rect">
            <a:avLst/>
          </a:prstGeom>
          <a:noFill/>
          <a:ln w="6350">
            <a:solidFill>
              <a:schemeClr val="tx1"/>
            </a:solidFill>
          </a:ln>
        </p:spPr>
        <p:txBody>
          <a:bodyPr wrap="square" rtlCol="0">
            <a:spAutoFit/>
          </a:bodyPr>
          <a:lstStyle/>
          <a:p>
            <a:r>
              <a:rPr lang="en-US" altLang="zh-TW" sz="1600" dirty="0" smtClean="0">
                <a:latin typeface="標楷體" pitchFamily="65" charset="-120"/>
                <a:ea typeface="標楷體" pitchFamily="65" charset="-120"/>
              </a:rPr>
              <a:t>8.</a:t>
            </a:r>
            <a:r>
              <a:rPr lang="zh-TW" altLang="en-US" sz="1600" dirty="0" smtClean="0">
                <a:latin typeface="標楷體" pitchFamily="65" charset="-120"/>
                <a:ea typeface="標楷體" pitchFamily="65" charset="-120"/>
              </a:rPr>
              <a:t>政府機關測繪地圖。</a:t>
            </a:r>
            <a:endParaRPr lang="zh-TW" altLang="en-US" sz="1600" dirty="0">
              <a:latin typeface="標楷體" pitchFamily="65" charset="-120"/>
              <a:ea typeface="標楷體" pitchFamily="65" charset="-120"/>
            </a:endParaRPr>
          </a:p>
        </p:txBody>
      </p:sp>
      <p:cxnSp>
        <p:nvCxnSpPr>
          <p:cNvPr id="79" name="圖案 78"/>
          <p:cNvCxnSpPr>
            <a:stCxn id="15" idx="3"/>
          </p:cNvCxnSpPr>
          <p:nvPr/>
        </p:nvCxnSpPr>
        <p:spPr>
          <a:xfrm>
            <a:off x="4644008" y="2272517"/>
            <a:ext cx="504056" cy="2956683"/>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接點 80"/>
          <p:cNvCxnSpPr/>
          <p:nvPr/>
        </p:nvCxnSpPr>
        <p:spPr>
          <a:xfrm flipV="1">
            <a:off x="5148064" y="1556792"/>
            <a:ext cx="0" cy="720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接點 90"/>
          <p:cNvCxnSpPr/>
          <p:nvPr/>
        </p:nvCxnSpPr>
        <p:spPr>
          <a:xfrm>
            <a:off x="5148064" y="1556792"/>
            <a:ext cx="576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接點 91"/>
          <p:cNvCxnSpPr/>
          <p:nvPr/>
        </p:nvCxnSpPr>
        <p:spPr>
          <a:xfrm>
            <a:off x="5148064" y="2060848"/>
            <a:ext cx="576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線接點 92"/>
          <p:cNvCxnSpPr/>
          <p:nvPr/>
        </p:nvCxnSpPr>
        <p:spPr>
          <a:xfrm>
            <a:off x="5148064" y="2492896"/>
            <a:ext cx="576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接點 93"/>
          <p:cNvCxnSpPr/>
          <p:nvPr/>
        </p:nvCxnSpPr>
        <p:spPr>
          <a:xfrm>
            <a:off x="5148064" y="3068960"/>
            <a:ext cx="576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接點 94"/>
          <p:cNvCxnSpPr/>
          <p:nvPr/>
        </p:nvCxnSpPr>
        <p:spPr>
          <a:xfrm>
            <a:off x="5148064" y="3645024"/>
            <a:ext cx="576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接點 95"/>
          <p:cNvCxnSpPr/>
          <p:nvPr/>
        </p:nvCxnSpPr>
        <p:spPr>
          <a:xfrm>
            <a:off x="5148064" y="4149080"/>
            <a:ext cx="576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接點 96"/>
          <p:cNvCxnSpPr/>
          <p:nvPr/>
        </p:nvCxnSpPr>
        <p:spPr>
          <a:xfrm>
            <a:off x="5148064" y="4653136"/>
            <a:ext cx="576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接點 97"/>
          <p:cNvCxnSpPr/>
          <p:nvPr/>
        </p:nvCxnSpPr>
        <p:spPr>
          <a:xfrm>
            <a:off x="5148064" y="5229200"/>
            <a:ext cx="576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chemeClr val="accent4"/>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連江縣都計建管法規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3600" dirty="0" smtClean="0">
                <a:solidFill>
                  <a:schemeClr val="bg1"/>
                </a:solidFill>
                <a:effectLst/>
                <a:latin typeface="標楷體" pitchFamily="65" charset="-120"/>
                <a:ea typeface="標楷體" pitchFamily="65" charset="-120"/>
              </a:rPr>
              <a:t>補領建築執照</a:t>
            </a:r>
            <a:r>
              <a:rPr lang="en-US" altLang="zh-TW" sz="3600" dirty="0" smtClean="0">
                <a:solidFill>
                  <a:schemeClr val="bg1"/>
                </a:solidFill>
                <a:effectLst/>
                <a:latin typeface="標楷體" pitchFamily="65" charset="-120"/>
                <a:ea typeface="標楷體" pitchFamily="65" charset="-120"/>
              </a:rPr>
              <a:t>-</a:t>
            </a:r>
            <a:r>
              <a:rPr lang="zh-TW" altLang="en-US" sz="2700" dirty="0" smtClean="0">
                <a:solidFill>
                  <a:schemeClr val="bg1"/>
                </a:solidFill>
                <a:effectLst/>
                <a:latin typeface="標楷體" pitchFamily="65" charset="-120"/>
                <a:ea typeface="標楷體" pitchFamily="65" charset="-120"/>
              </a:rPr>
              <a:t>逕為申請使用執照</a:t>
            </a:r>
            <a:endParaRPr lang="zh-TW" altLang="en-US" sz="2700"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
        <p:nvSpPr>
          <p:cNvPr id="11" name="圓角矩形 10"/>
          <p:cNvSpPr/>
          <p:nvPr/>
        </p:nvSpPr>
        <p:spPr>
          <a:xfrm>
            <a:off x="1115616" y="4221088"/>
            <a:ext cx="1944216" cy="1440160"/>
          </a:xfrm>
          <a:prstGeom prst="roundRect">
            <a:avLst>
              <a:gd name="adj" fmla="val 227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bg1"/>
                </a:solidFill>
                <a:latin typeface="標楷體" pitchFamily="65" charset="-120"/>
                <a:ea typeface="標楷體" pitchFamily="65" charset="-120"/>
              </a:rPr>
              <a:t>圖說註明</a:t>
            </a:r>
            <a:r>
              <a:rPr lang="zh-TW" altLang="en-US" sz="2400" b="1" dirty="0" smtClean="0">
                <a:solidFill>
                  <a:schemeClr val="bg1"/>
                </a:solidFill>
                <a:latin typeface="標楷體" pitchFamily="65" charset="-120"/>
                <a:ea typeface="標楷體" pitchFamily="65" charset="-120"/>
              </a:rPr>
              <a:t>舊有或增建</a:t>
            </a:r>
          </a:p>
        </p:txBody>
      </p:sp>
      <p:sp>
        <p:nvSpPr>
          <p:cNvPr id="13" name="文字方塊 12"/>
          <p:cNvSpPr txBox="1"/>
          <p:nvPr/>
        </p:nvSpPr>
        <p:spPr>
          <a:xfrm>
            <a:off x="1187624" y="1340768"/>
            <a:ext cx="7776864" cy="1938992"/>
          </a:xfrm>
          <a:prstGeom prst="rect">
            <a:avLst/>
          </a:prstGeom>
          <a:noFill/>
        </p:spPr>
        <p:txBody>
          <a:bodyPr wrap="square" rtlCol="0">
            <a:spAutoFit/>
          </a:bodyPr>
          <a:lstStyle/>
          <a:p>
            <a:r>
              <a:rPr lang="zh-TW" altLang="en-US" sz="2000" dirty="0" smtClean="0">
                <a:latin typeface="標楷體" pitchFamily="65" charset="-120"/>
                <a:ea typeface="標楷體" pitchFamily="65" charset="-120"/>
              </a:rPr>
              <a:t>依本自治條例第三十八條申請補發使用執照之建築物，如有違法增建部分，其「適用舊有建築物部分」，仍可依法申請，惟需於申請圖說註明舊有及增建部分，違法增建部分依違章建築管理相關規定辦理。</a:t>
            </a:r>
          </a:p>
          <a:p>
            <a:r>
              <a:rPr lang="zh-TW" altLang="en-US" sz="2000" dirty="0" smtClean="0">
                <a:solidFill>
                  <a:srgbClr val="FF0000"/>
                </a:solidFill>
                <a:latin typeface="標楷體" pitchFamily="65" charset="-120"/>
                <a:ea typeface="標楷體" pitchFamily="65" charset="-120"/>
              </a:rPr>
              <a:t>原建築物於實施建築管理後涉及主要結構、材料過半變更或拆除重建者，應依法申請建築執照，不適用本自治條例第三十八條之規定。</a:t>
            </a:r>
            <a:endParaRPr lang="zh-TW" altLang="en-US" sz="2000" u="sng" dirty="0">
              <a:solidFill>
                <a:srgbClr val="FF0000"/>
              </a:solidFill>
              <a:latin typeface="標楷體" pitchFamily="65" charset="-120"/>
              <a:ea typeface="標楷體" pitchFamily="65" charset="-120"/>
            </a:endParaRPr>
          </a:p>
        </p:txBody>
      </p:sp>
      <p:sp>
        <p:nvSpPr>
          <p:cNvPr id="15" name="圓角矩形 14"/>
          <p:cNvSpPr/>
          <p:nvPr/>
        </p:nvSpPr>
        <p:spPr>
          <a:xfrm>
            <a:off x="3779912" y="3645024"/>
            <a:ext cx="2664296" cy="1080120"/>
          </a:xfrm>
          <a:prstGeom prst="roundRect">
            <a:avLst>
              <a:gd name="adj" fmla="val 227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bg1"/>
                </a:solidFill>
                <a:latin typeface="標楷體" pitchFamily="65" charset="-120"/>
                <a:ea typeface="標楷體" pitchFamily="65" charset="-120"/>
              </a:rPr>
              <a:t>適用舊有房屋</a:t>
            </a:r>
            <a:endParaRPr lang="en-US" altLang="zh-TW" sz="2800" b="1" dirty="0" smtClean="0">
              <a:solidFill>
                <a:schemeClr val="bg1"/>
              </a:solidFill>
              <a:latin typeface="標楷體" pitchFamily="65" charset="-120"/>
              <a:ea typeface="標楷體" pitchFamily="65" charset="-120"/>
            </a:endParaRPr>
          </a:p>
          <a:p>
            <a:pPr algn="ctr"/>
            <a:r>
              <a:rPr lang="zh-TW" altLang="en-US" sz="2000" b="1" dirty="0" smtClean="0">
                <a:solidFill>
                  <a:schemeClr val="bg1"/>
                </a:solidFill>
                <a:latin typeface="標楷體" pitchFamily="65" charset="-120"/>
                <a:ea typeface="標楷體" pitchFamily="65" charset="-120"/>
              </a:rPr>
              <a:t>（取得舊有房屋證明）</a:t>
            </a:r>
          </a:p>
        </p:txBody>
      </p:sp>
      <p:sp>
        <p:nvSpPr>
          <p:cNvPr id="17" name="圓角矩形 16"/>
          <p:cNvSpPr/>
          <p:nvPr/>
        </p:nvSpPr>
        <p:spPr>
          <a:xfrm>
            <a:off x="3779912" y="5085184"/>
            <a:ext cx="2664296" cy="1080120"/>
          </a:xfrm>
          <a:prstGeom prst="roundRect">
            <a:avLst>
              <a:gd name="adj" fmla="val 227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bg1"/>
                </a:solidFill>
                <a:latin typeface="標楷體" pitchFamily="65" charset="-120"/>
                <a:ea typeface="標楷體" pitchFamily="65" charset="-120"/>
              </a:rPr>
              <a:t>違法增建</a:t>
            </a:r>
          </a:p>
        </p:txBody>
      </p:sp>
      <p:sp>
        <p:nvSpPr>
          <p:cNvPr id="19" name="圓角矩形 18"/>
          <p:cNvSpPr/>
          <p:nvPr/>
        </p:nvSpPr>
        <p:spPr>
          <a:xfrm>
            <a:off x="6804248" y="3645024"/>
            <a:ext cx="1944216" cy="1080120"/>
          </a:xfrm>
          <a:prstGeom prst="roundRect">
            <a:avLst>
              <a:gd name="adj" fmla="val 227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bg1"/>
                </a:solidFill>
                <a:latin typeface="標楷體" pitchFamily="65" charset="-120"/>
                <a:ea typeface="標楷體" pitchFamily="65" charset="-120"/>
              </a:rPr>
              <a:t>依法申請補領建照</a:t>
            </a:r>
          </a:p>
        </p:txBody>
      </p:sp>
      <p:sp>
        <p:nvSpPr>
          <p:cNvPr id="20" name="圓角矩形 19"/>
          <p:cNvSpPr/>
          <p:nvPr/>
        </p:nvSpPr>
        <p:spPr>
          <a:xfrm>
            <a:off x="6804248" y="5085184"/>
            <a:ext cx="1944216" cy="1080120"/>
          </a:xfrm>
          <a:prstGeom prst="roundRect">
            <a:avLst>
              <a:gd name="adj" fmla="val 227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u="sng" dirty="0" smtClean="0">
                <a:solidFill>
                  <a:schemeClr val="bg1"/>
                </a:solidFill>
                <a:latin typeface="標楷體" pitchFamily="65" charset="-120"/>
                <a:ea typeface="標楷體" pitchFamily="65" charset="-120"/>
              </a:rPr>
              <a:t>不可申請並依法辦理</a:t>
            </a:r>
          </a:p>
        </p:txBody>
      </p:sp>
      <p:cxnSp>
        <p:nvCxnSpPr>
          <p:cNvPr id="22" name="直線接點 21"/>
          <p:cNvCxnSpPr>
            <a:stCxn id="11" idx="3"/>
            <a:endCxn id="15" idx="1"/>
          </p:cNvCxnSpPr>
          <p:nvPr/>
        </p:nvCxnSpPr>
        <p:spPr>
          <a:xfrm flipV="1">
            <a:off x="3059832" y="4185084"/>
            <a:ext cx="720080" cy="7560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直線接點 24"/>
          <p:cNvCxnSpPr>
            <a:stCxn id="11" idx="3"/>
            <a:endCxn id="17" idx="1"/>
          </p:cNvCxnSpPr>
          <p:nvPr/>
        </p:nvCxnSpPr>
        <p:spPr>
          <a:xfrm>
            <a:off x="3059832" y="4941168"/>
            <a:ext cx="720080" cy="6840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直線接點 26"/>
          <p:cNvCxnSpPr>
            <a:stCxn id="15" idx="3"/>
            <a:endCxn id="19" idx="1"/>
          </p:cNvCxnSpPr>
          <p:nvPr/>
        </p:nvCxnSpPr>
        <p:spPr>
          <a:xfrm>
            <a:off x="6444208" y="4185084"/>
            <a:ext cx="3600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直線接點 28"/>
          <p:cNvCxnSpPr>
            <a:stCxn id="17" idx="3"/>
            <a:endCxn id="20" idx="1"/>
          </p:cNvCxnSpPr>
          <p:nvPr/>
        </p:nvCxnSpPr>
        <p:spPr>
          <a:xfrm>
            <a:off x="6444208" y="5625244"/>
            <a:ext cx="360040"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chemeClr val="accent4"/>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連江縣都計建管法規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3600" dirty="0" smtClean="0">
                <a:solidFill>
                  <a:schemeClr val="bg1"/>
                </a:solidFill>
                <a:effectLst/>
                <a:latin typeface="標楷體" pitchFamily="65" charset="-120"/>
                <a:ea typeface="標楷體" pitchFamily="65" charset="-120"/>
              </a:rPr>
              <a:t>都市計畫放寬規定</a:t>
            </a:r>
            <a:r>
              <a:rPr lang="zh-TW" altLang="en-US" sz="2700" b="1" dirty="0" smtClean="0">
                <a:solidFill>
                  <a:schemeClr val="bg1"/>
                </a:solidFill>
                <a:latin typeface="標楷體" pitchFamily="65" charset="-120"/>
                <a:ea typeface="標楷體" pitchFamily="65" charset="-120"/>
              </a:rPr>
              <a:t>（南竿地區）</a:t>
            </a:r>
            <a:endParaRPr lang="zh-TW" altLang="en-US" sz="2700"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
        <p:nvSpPr>
          <p:cNvPr id="14" name="內容版面配置區 2"/>
          <p:cNvSpPr>
            <a:spLocks noGrp="1"/>
          </p:cNvSpPr>
          <p:nvPr>
            <p:ph idx="1"/>
          </p:nvPr>
        </p:nvSpPr>
        <p:spPr>
          <a:xfrm>
            <a:off x="1435608" y="1340768"/>
            <a:ext cx="7498080" cy="4896544"/>
          </a:xfrm>
        </p:spPr>
        <p:txBody>
          <a:bodyPr>
            <a:noAutofit/>
          </a:bodyPr>
          <a:lstStyle/>
          <a:p>
            <a:r>
              <a:rPr lang="zh-TW" altLang="en-US" sz="2400" b="1" dirty="0" smtClean="0">
                <a:latin typeface="標楷體" pitchFamily="65" charset="-120"/>
                <a:ea typeface="標楷體" pitchFamily="65" charset="-120"/>
              </a:rPr>
              <a:t>變更連江縣（南竿地區）風景特定區計畫</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第二次通盤檢討</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案</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第四階段</a:t>
            </a:r>
            <a:r>
              <a:rPr lang="en-US" altLang="zh-TW" sz="2400" b="1" dirty="0" smtClean="0">
                <a:latin typeface="標楷體" pitchFamily="65" charset="-120"/>
                <a:ea typeface="標楷體" pitchFamily="65" charset="-120"/>
              </a:rPr>
              <a:t>)</a:t>
            </a:r>
          </a:p>
          <a:p>
            <a:r>
              <a:rPr lang="zh-TW" altLang="en-US" sz="2000" dirty="0" smtClean="0">
                <a:solidFill>
                  <a:srgbClr val="FF0000"/>
                </a:solidFill>
                <a:latin typeface="標楷體" pitchFamily="65" charset="-120"/>
                <a:ea typeface="標楷體" pitchFamily="65" charset="-120"/>
              </a:rPr>
              <a:t>住宅區之建蔽率</a:t>
            </a:r>
            <a:r>
              <a:rPr lang="en-US" altLang="zh-TW" sz="2000" dirty="0" smtClean="0">
                <a:solidFill>
                  <a:srgbClr val="FF0000"/>
                </a:solidFill>
                <a:latin typeface="標楷體" pitchFamily="65" charset="-120"/>
                <a:ea typeface="標楷體" pitchFamily="65" charset="-120"/>
              </a:rPr>
              <a:t>80%</a:t>
            </a:r>
            <a:r>
              <a:rPr lang="zh-TW" altLang="en-US" sz="2000" dirty="0" smtClean="0">
                <a:solidFill>
                  <a:srgbClr val="FF0000"/>
                </a:solidFill>
                <a:latin typeface="標楷體" pitchFamily="65" charset="-120"/>
                <a:ea typeface="標楷體" pitchFamily="65" charset="-120"/>
              </a:rPr>
              <a:t>，容積率</a:t>
            </a:r>
            <a:r>
              <a:rPr lang="en-US" altLang="zh-TW" sz="2000" dirty="0" smtClean="0">
                <a:solidFill>
                  <a:srgbClr val="FF0000"/>
                </a:solidFill>
                <a:latin typeface="標楷體" pitchFamily="65" charset="-120"/>
                <a:ea typeface="標楷體" pitchFamily="65" charset="-120"/>
              </a:rPr>
              <a:t>200%</a:t>
            </a:r>
            <a:r>
              <a:rPr lang="zh-TW" altLang="en-US" sz="2000" dirty="0" smtClean="0">
                <a:solidFill>
                  <a:srgbClr val="FF0000"/>
                </a:solidFill>
                <a:latin typeface="標楷體" pitchFamily="65" charset="-120"/>
                <a:ea typeface="標楷體" pitchFamily="65" charset="-120"/>
              </a:rPr>
              <a:t>。</a:t>
            </a:r>
            <a:endParaRPr lang="en-US" altLang="zh-TW" sz="2000" dirty="0" smtClean="0">
              <a:solidFill>
                <a:srgbClr val="FF0000"/>
              </a:solidFill>
              <a:latin typeface="標楷體" pitchFamily="65" charset="-120"/>
              <a:ea typeface="標楷體" pitchFamily="65" charset="-120"/>
            </a:endParaRPr>
          </a:p>
          <a:p>
            <a:r>
              <a:rPr lang="zh-TW" altLang="en-US" sz="2000" dirty="0" smtClean="0">
                <a:latin typeface="標楷體" pitchFamily="65" charset="-120"/>
                <a:ea typeface="標楷體" pitchFamily="65" charset="-120"/>
              </a:rPr>
              <a:t>惟如因特殊地形及拾級而上之建築形式，致建築基地狹小者，經本縣</a:t>
            </a:r>
            <a:r>
              <a:rPr lang="en-US" altLang="zh-TW" sz="2000" dirty="0" smtClean="0">
                <a:solidFill>
                  <a:srgbClr val="FF0000"/>
                </a:solidFill>
                <a:latin typeface="標楷體" pitchFamily="65" charset="-120"/>
                <a:ea typeface="標楷體" pitchFamily="65" charset="-120"/>
              </a:rPr>
              <a:t>｢</a:t>
            </a:r>
            <a:r>
              <a:rPr lang="zh-TW" altLang="en-US" sz="2000" dirty="0" smtClean="0">
                <a:solidFill>
                  <a:srgbClr val="FF0000"/>
                </a:solidFill>
                <a:latin typeface="標楷體" pitchFamily="65" charset="-120"/>
                <a:ea typeface="標楷體" pitchFamily="65" charset="-120"/>
              </a:rPr>
              <a:t>都市設計及土地使用審議小組</a:t>
            </a:r>
            <a:r>
              <a:rPr lang="en-US" altLang="zh-TW" sz="2000" dirty="0" smtClean="0">
                <a:solidFill>
                  <a:srgbClr val="FF0000"/>
                </a:solidFill>
                <a:latin typeface="標楷體" pitchFamily="65" charset="-120"/>
                <a:ea typeface="標楷體" pitchFamily="65" charset="-120"/>
              </a:rPr>
              <a:t>｣</a:t>
            </a:r>
            <a:r>
              <a:rPr lang="zh-TW" altLang="en-US" sz="2000" dirty="0" smtClean="0">
                <a:solidFill>
                  <a:srgbClr val="FF0000"/>
                </a:solidFill>
                <a:latin typeface="標楷體" pitchFamily="65" charset="-120"/>
                <a:ea typeface="標楷體" pitchFamily="65" charset="-120"/>
              </a:rPr>
              <a:t>審查通過</a:t>
            </a:r>
            <a:r>
              <a:rPr lang="zh-TW" altLang="en-US" sz="2000" dirty="0" smtClean="0">
                <a:latin typeface="標楷體" pitchFamily="65" charset="-120"/>
                <a:ea typeface="標楷體" pitchFamily="65" charset="-120"/>
              </a:rPr>
              <a:t>，不影響當地景觀，且確有需要者，其</a:t>
            </a:r>
            <a:r>
              <a:rPr lang="zh-TW" altLang="en-US" sz="2000" dirty="0" smtClean="0">
                <a:solidFill>
                  <a:srgbClr val="FF0000"/>
                </a:solidFill>
                <a:latin typeface="標楷體" pitchFamily="65" charset="-120"/>
                <a:ea typeface="標楷體" pitchFamily="65" charset="-120"/>
              </a:rPr>
              <a:t>建蔽率最高</a:t>
            </a:r>
            <a:r>
              <a:rPr lang="en-US" altLang="zh-TW" sz="2000" dirty="0" smtClean="0">
                <a:solidFill>
                  <a:srgbClr val="FF0000"/>
                </a:solidFill>
                <a:latin typeface="標楷體" pitchFamily="65" charset="-120"/>
                <a:ea typeface="標楷體" pitchFamily="65" charset="-120"/>
              </a:rPr>
              <a:t>90%</a:t>
            </a:r>
            <a:r>
              <a:rPr lang="zh-TW" altLang="en-US" sz="2000" dirty="0" smtClean="0">
                <a:solidFill>
                  <a:srgbClr val="FF0000"/>
                </a:solidFill>
                <a:latin typeface="標楷體" pitchFamily="65" charset="-120"/>
                <a:ea typeface="標楷體" pitchFamily="65" charset="-120"/>
              </a:rPr>
              <a:t>，容積率最高不得大於</a:t>
            </a:r>
            <a:r>
              <a:rPr lang="en-US" altLang="zh-TW" sz="2000" dirty="0" smtClean="0">
                <a:solidFill>
                  <a:srgbClr val="FF0000"/>
                </a:solidFill>
                <a:latin typeface="標楷體" pitchFamily="65" charset="-120"/>
                <a:ea typeface="標楷體" pitchFamily="65" charset="-120"/>
              </a:rPr>
              <a:t>240%</a:t>
            </a:r>
            <a:r>
              <a:rPr lang="zh-TW" altLang="en-US" sz="2000" dirty="0" smtClean="0">
                <a:solidFill>
                  <a:srgbClr val="FF0000"/>
                </a:solidFill>
                <a:latin typeface="標楷體" pitchFamily="65" charset="-120"/>
                <a:ea typeface="標楷體" pitchFamily="65" charset="-120"/>
              </a:rPr>
              <a:t>。</a:t>
            </a:r>
            <a:r>
              <a:rPr lang="zh-TW" altLang="en-US" sz="1800" dirty="0" smtClean="0">
                <a:solidFill>
                  <a:srgbClr val="FF0000"/>
                </a:solidFill>
                <a:latin typeface="標楷體" pitchFamily="65" charset="-120"/>
                <a:ea typeface="標楷體" pitchFamily="65" charset="-120"/>
              </a:rPr>
              <a:t> </a:t>
            </a:r>
          </a:p>
          <a:p>
            <a:r>
              <a:rPr lang="zh-TW" altLang="en-US" sz="2000" dirty="0" smtClean="0">
                <a:solidFill>
                  <a:srgbClr val="FF0000"/>
                </a:solidFill>
                <a:latin typeface="標楷體" pitchFamily="65" charset="-120"/>
                <a:ea typeface="標楷體" pitchFamily="65" charset="-120"/>
              </a:rPr>
              <a:t>商業區建蔽率</a:t>
            </a:r>
            <a:r>
              <a:rPr lang="en-US" altLang="zh-TW" sz="2000" dirty="0" smtClean="0">
                <a:solidFill>
                  <a:srgbClr val="FF0000"/>
                </a:solidFill>
                <a:latin typeface="標楷體" pitchFamily="65" charset="-120"/>
                <a:ea typeface="標楷體" pitchFamily="65" charset="-120"/>
              </a:rPr>
              <a:t>80%</a:t>
            </a:r>
            <a:r>
              <a:rPr lang="zh-TW" altLang="en-US" sz="2000" dirty="0" smtClean="0">
                <a:solidFill>
                  <a:srgbClr val="FF0000"/>
                </a:solidFill>
                <a:latin typeface="標楷體" pitchFamily="65" charset="-120"/>
                <a:ea typeface="標楷體" pitchFamily="65" charset="-120"/>
              </a:rPr>
              <a:t>，容積率</a:t>
            </a:r>
            <a:r>
              <a:rPr lang="en-US" altLang="zh-TW" sz="2000" dirty="0" smtClean="0">
                <a:solidFill>
                  <a:srgbClr val="FF0000"/>
                </a:solidFill>
                <a:latin typeface="標楷體" pitchFamily="65" charset="-120"/>
                <a:ea typeface="標楷體" pitchFamily="65" charset="-120"/>
              </a:rPr>
              <a:t>360%</a:t>
            </a:r>
            <a:r>
              <a:rPr lang="zh-TW" altLang="en-US" sz="2000" dirty="0" smtClean="0">
                <a:latin typeface="標楷體" pitchFamily="65" charset="-120"/>
                <a:ea typeface="標楷體" pitchFamily="65" charset="-120"/>
              </a:rPr>
              <a:t>，且不適用任何容積獎勵相關規定。</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產業專用區其建築物及土地之使用管制規定如下：</a:t>
            </a:r>
          </a:p>
          <a:p>
            <a:pPr>
              <a:buNone/>
            </a:pPr>
            <a:r>
              <a:rPr lang="zh-TW" altLang="en-US" sz="2000" dirty="0" smtClean="0">
                <a:latin typeface="標楷體" pitchFamily="65" charset="-120"/>
                <a:ea typeface="標楷體" pitchFamily="65" charset="-120"/>
              </a:rPr>
              <a:t>  建蔽率不得大於</a:t>
            </a:r>
            <a:r>
              <a:rPr lang="en-US" altLang="zh-TW" sz="2000" dirty="0" smtClean="0">
                <a:latin typeface="標楷體" pitchFamily="65" charset="-120"/>
                <a:ea typeface="標楷體" pitchFamily="65" charset="-120"/>
              </a:rPr>
              <a:t>70%</a:t>
            </a:r>
            <a:r>
              <a:rPr lang="zh-TW" altLang="en-US" sz="2000" dirty="0" smtClean="0">
                <a:latin typeface="標楷體" pitchFamily="65" charset="-120"/>
                <a:ea typeface="標楷體" pitchFamily="65" charset="-120"/>
              </a:rPr>
              <a:t>，容積率不得大於</a:t>
            </a:r>
            <a:r>
              <a:rPr lang="en-US" altLang="zh-TW" sz="2000" dirty="0" smtClean="0">
                <a:latin typeface="標楷體" pitchFamily="65" charset="-120"/>
                <a:ea typeface="標楷體" pitchFamily="65" charset="-120"/>
              </a:rPr>
              <a:t>200%</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農業區除應保持農業生產外，得申請建築農舍及與農業經營不可分離之設施，其</a:t>
            </a:r>
            <a:r>
              <a:rPr lang="zh-TW" altLang="en-US" sz="2000" dirty="0" smtClean="0">
                <a:solidFill>
                  <a:srgbClr val="FF0000"/>
                </a:solidFill>
                <a:latin typeface="標楷體" pitchFamily="65" charset="-120"/>
                <a:ea typeface="標楷體" pitchFamily="65" charset="-120"/>
              </a:rPr>
              <a:t>建蔽率不得大於</a:t>
            </a:r>
            <a:r>
              <a:rPr lang="en-US" altLang="zh-TW" sz="2000" dirty="0" smtClean="0">
                <a:solidFill>
                  <a:srgbClr val="FF0000"/>
                </a:solidFill>
                <a:latin typeface="標楷體" pitchFamily="65" charset="-120"/>
                <a:ea typeface="標楷體" pitchFamily="65" charset="-120"/>
              </a:rPr>
              <a:t>10%</a:t>
            </a:r>
            <a:r>
              <a:rPr lang="zh-TW" altLang="en-US" sz="2000" dirty="0" smtClean="0">
                <a:latin typeface="標楷體" pitchFamily="65" charset="-120"/>
                <a:ea typeface="標楷體" pitchFamily="65" charset="-120"/>
              </a:rPr>
              <a:t>，其</a:t>
            </a:r>
            <a:r>
              <a:rPr lang="zh-TW" altLang="en-US" sz="2000" dirty="0" smtClean="0">
                <a:solidFill>
                  <a:srgbClr val="FF0000"/>
                </a:solidFill>
                <a:latin typeface="標楷體" pitchFamily="65" charset="-120"/>
                <a:ea typeface="標楷體" pitchFamily="65" charset="-120"/>
              </a:rPr>
              <a:t>樓地板面積最大不得大於一百平方公尺</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chemeClr val="accent4"/>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連江縣都計建管法規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3600" dirty="0" smtClean="0">
                <a:solidFill>
                  <a:schemeClr val="bg1"/>
                </a:solidFill>
                <a:effectLst/>
                <a:latin typeface="標楷體" pitchFamily="65" charset="-120"/>
                <a:ea typeface="標楷體" pitchFamily="65" charset="-120"/>
              </a:rPr>
              <a:t>都市計畫放寬規定</a:t>
            </a:r>
            <a:r>
              <a:rPr lang="zh-TW" altLang="en-US" sz="2700" b="1" dirty="0" smtClean="0">
                <a:solidFill>
                  <a:schemeClr val="bg1"/>
                </a:solidFill>
                <a:latin typeface="標楷體" pitchFamily="65" charset="-120"/>
                <a:ea typeface="標楷體" pitchFamily="65" charset="-120"/>
              </a:rPr>
              <a:t>（南竿地區）</a:t>
            </a:r>
            <a:endParaRPr lang="zh-TW" altLang="en-US" sz="2700"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
        <p:nvSpPr>
          <p:cNvPr id="14" name="內容版面配置區 2"/>
          <p:cNvSpPr>
            <a:spLocks noGrp="1"/>
          </p:cNvSpPr>
          <p:nvPr>
            <p:ph idx="1"/>
          </p:nvPr>
        </p:nvSpPr>
        <p:spPr>
          <a:xfrm>
            <a:off x="1435608" y="1340768"/>
            <a:ext cx="7498080" cy="4896544"/>
          </a:xfrm>
        </p:spPr>
        <p:txBody>
          <a:bodyPr>
            <a:noAutofit/>
          </a:bodyPr>
          <a:lstStyle/>
          <a:p>
            <a:r>
              <a:rPr lang="zh-TW" altLang="en-US" sz="2000" dirty="0" smtClean="0">
                <a:latin typeface="標楷體" pitchFamily="65" charset="-120"/>
                <a:ea typeface="標楷體" pitchFamily="65" charset="-120"/>
              </a:rPr>
              <a:t>漁會專用區以供漁會建築及其附屬設施使用，其</a:t>
            </a:r>
            <a:r>
              <a:rPr lang="zh-TW" altLang="en-US" sz="2000" dirty="0" smtClean="0">
                <a:solidFill>
                  <a:srgbClr val="FF0000"/>
                </a:solidFill>
                <a:latin typeface="標楷體" pitchFamily="65" charset="-120"/>
                <a:ea typeface="標楷體" pitchFamily="65" charset="-120"/>
              </a:rPr>
              <a:t>建蔽率不得大於</a:t>
            </a:r>
            <a:r>
              <a:rPr lang="en-US" altLang="zh-TW" sz="2000" dirty="0" smtClean="0">
                <a:solidFill>
                  <a:srgbClr val="FF0000"/>
                </a:solidFill>
                <a:latin typeface="標楷體" pitchFamily="65" charset="-120"/>
                <a:ea typeface="標楷體" pitchFamily="65" charset="-120"/>
              </a:rPr>
              <a:t>60%</a:t>
            </a:r>
            <a:r>
              <a:rPr lang="zh-TW" altLang="en-US" sz="2000" dirty="0" smtClean="0">
                <a:solidFill>
                  <a:srgbClr val="FF0000"/>
                </a:solidFill>
                <a:latin typeface="標楷體" pitchFamily="65" charset="-120"/>
                <a:ea typeface="標楷體" pitchFamily="65" charset="-120"/>
              </a:rPr>
              <a:t>，容積率不得大於</a:t>
            </a:r>
            <a:r>
              <a:rPr lang="en-US" altLang="zh-TW" sz="2000" dirty="0" smtClean="0">
                <a:solidFill>
                  <a:srgbClr val="FF0000"/>
                </a:solidFill>
                <a:latin typeface="標楷體" pitchFamily="65" charset="-120"/>
                <a:ea typeface="標楷體" pitchFamily="65" charset="-120"/>
              </a:rPr>
              <a:t>180%</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農會專用區以供農會相關建築、附屬設施、住宿及餐飲使用，其</a:t>
            </a:r>
            <a:r>
              <a:rPr lang="zh-TW" altLang="en-US" sz="2000" dirty="0" smtClean="0">
                <a:solidFill>
                  <a:srgbClr val="FF0000"/>
                </a:solidFill>
                <a:latin typeface="標楷體" pitchFamily="65" charset="-120"/>
                <a:ea typeface="標楷體" pitchFamily="65" charset="-120"/>
              </a:rPr>
              <a:t>建蔽率不得大於</a:t>
            </a:r>
            <a:r>
              <a:rPr lang="en-US" altLang="zh-TW" sz="2000" dirty="0" smtClean="0">
                <a:solidFill>
                  <a:srgbClr val="FF0000"/>
                </a:solidFill>
                <a:latin typeface="標楷體" pitchFamily="65" charset="-120"/>
                <a:ea typeface="標楷體" pitchFamily="65" charset="-120"/>
              </a:rPr>
              <a:t>60%</a:t>
            </a:r>
            <a:r>
              <a:rPr lang="zh-TW" altLang="en-US" sz="2000" dirty="0" smtClean="0">
                <a:solidFill>
                  <a:srgbClr val="FF0000"/>
                </a:solidFill>
                <a:latin typeface="標楷體" pitchFamily="65" charset="-120"/>
                <a:ea typeface="標楷體" pitchFamily="65" charset="-120"/>
              </a:rPr>
              <a:t>，容積率不得大於</a:t>
            </a:r>
            <a:r>
              <a:rPr lang="en-US" altLang="zh-TW" sz="2000" dirty="0" smtClean="0">
                <a:solidFill>
                  <a:srgbClr val="FF0000"/>
                </a:solidFill>
                <a:latin typeface="標楷體" pitchFamily="65" charset="-120"/>
                <a:ea typeface="標楷體" pitchFamily="65" charset="-120"/>
              </a:rPr>
              <a:t>180%</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風景區為保育特殊地理景觀、資源及開發自然風景而劃設，</a:t>
            </a:r>
            <a:r>
              <a:rPr lang="zh-TW" altLang="en-US" sz="2000" dirty="0" smtClean="0">
                <a:solidFill>
                  <a:srgbClr val="FF0000"/>
                </a:solidFill>
                <a:latin typeface="標楷體" pitchFamily="65" charset="-120"/>
                <a:ea typeface="標楷體" pitchFamily="65" charset="-120"/>
              </a:rPr>
              <a:t>建蔽率不得大於</a:t>
            </a:r>
            <a:r>
              <a:rPr lang="en-US" altLang="zh-TW" sz="2000" dirty="0" smtClean="0">
                <a:solidFill>
                  <a:srgbClr val="FF0000"/>
                </a:solidFill>
                <a:latin typeface="標楷體" pitchFamily="65" charset="-120"/>
                <a:ea typeface="標楷體" pitchFamily="65" charset="-120"/>
              </a:rPr>
              <a:t>20%</a:t>
            </a:r>
            <a:r>
              <a:rPr lang="zh-TW" altLang="en-US" sz="2000" dirty="0" smtClean="0">
                <a:solidFill>
                  <a:srgbClr val="FF0000"/>
                </a:solidFill>
                <a:latin typeface="標楷體" pitchFamily="65" charset="-120"/>
                <a:ea typeface="標楷體" pitchFamily="65" charset="-120"/>
              </a:rPr>
              <a:t>，容積率不得大於</a:t>
            </a:r>
            <a:r>
              <a:rPr lang="en-US" altLang="zh-TW" sz="2000" dirty="0" smtClean="0">
                <a:solidFill>
                  <a:srgbClr val="FF0000"/>
                </a:solidFill>
                <a:latin typeface="標楷體" pitchFamily="65" charset="-120"/>
                <a:ea typeface="標楷體" pitchFamily="65" charset="-120"/>
              </a:rPr>
              <a:t>60%</a:t>
            </a:r>
            <a:r>
              <a:rPr lang="zh-TW" altLang="en-US" sz="2000" dirty="0" smtClean="0">
                <a:latin typeface="標楷體" pitchFamily="65" charset="-120"/>
                <a:ea typeface="標楷體" pitchFamily="65" charset="-120"/>
              </a:rPr>
              <a:t>。</a:t>
            </a:r>
            <a:r>
              <a:rPr lang="zh-TW" altLang="en-US" sz="2000" dirty="0" smtClean="0">
                <a:solidFill>
                  <a:srgbClr val="FF0000"/>
                </a:solidFill>
                <a:latin typeface="標楷體" pitchFamily="65" charset="-120"/>
                <a:ea typeface="標楷體" pitchFamily="65" charset="-120"/>
              </a:rPr>
              <a:t>經審查核准</a:t>
            </a:r>
            <a:r>
              <a:rPr lang="zh-TW" altLang="en-US" sz="2000" dirty="0" smtClean="0">
                <a:latin typeface="標楷體" pitchFamily="65" charset="-120"/>
                <a:ea typeface="標楷體" pitchFamily="65" charset="-120"/>
              </a:rPr>
              <a:t>：原有合法建築物之改建、增建及拆除後之新建，其建築物最大基層面積不得超過原有建築面積，建造後之建築高度不得超過七公尺，並以二層為限。</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旅館區以供旅館、管理服務設施、餐飲、停車場、零售商業與休閒娛樂設施使用為主，</a:t>
            </a:r>
            <a:r>
              <a:rPr lang="zh-TW" altLang="en-US" sz="2000" dirty="0" smtClean="0">
                <a:solidFill>
                  <a:srgbClr val="FF0000"/>
                </a:solidFill>
                <a:latin typeface="標楷體" pitchFamily="65" charset="-120"/>
                <a:ea typeface="標楷體" pitchFamily="65" charset="-120"/>
              </a:rPr>
              <a:t>建蔽率不得大於</a:t>
            </a:r>
            <a:r>
              <a:rPr lang="en-US" altLang="zh-TW" sz="2000" dirty="0" smtClean="0">
                <a:solidFill>
                  <a:srgbClr val="FF0000"/>
                </a:solidFill>
                <a:latin typeface="標楷體" pitchFamily="65" charset="-120"/>
                <a:ea typeface="標楷體" pitchFamily="65" charset="-120"/>
              </a:rPr>
              <a:t>60%</a:t>
            </a:r>
            <a:r>
              <a:rPr lang="zh-TW" altLang="en-US" sz="2000" dirty="0" smtClean="0">
                <a:solidFill>
                  <a:srgbClr val="FF0000"/>
                </a:solidFill>
                <a:latin typeface="標楷體" pitchFamily="65" charset="-120"/>
                <a:ea typeface="標楷體" pitchFamily="65" charset="-120"/>
              </a:rPr>
              <a:t>，容積率不得大於</a:t>
            </a:r>
            <a:r>
              <a:rPr lang="en-US" altLang="zh-TW" sz="2000" dirty="0" smtClean="0">
                <a:solidFill>
                  <a:srgbClr val="FF0000"/>
                </a:solidFill>
                <a:latin typeface="標楷體" pitchFamily="65" charset="-120"/>
                <a:ea typeface="標楷體" pitchFamily="65" charset="-120"/>
              </a:rPr>
              <a:t>360%</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chemeClr val="accent4"/>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連江縣都計建管法規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3600" dirty="0" smtClean="0">
                <a:solidFill>
                  <a:schemeClr val="bg1"/>
                </a:solidFill>
                <a:effectLst/>
                <a:latin typeface="標楷體" pitchFamily="65" charset="-120"/>
                <a:ea typeface="標楷體" pitchFamily="65" charset="-120"/>
              </a:rPr>
              <a:t>都市計畫放寬規定</a:t>
            </a:r>
            <a:r>
              <a:rPr lang="zh-TW" altLang="en-US" sz="2700" b="1" dirty="0" smtClean="0">
                <a:solidFill>
                  <a:schemeClr val="bg1"/>
                </a:solidFill>
                <a:latin typeface="標楷體" pitchFamily="65" charset="-120"/>
                <a:ea typeface="標楷體" pitchFamily="65" charset="-120"/>
              </a:rPr>
              <a:t>（北竿地區）</a:t>
            </a:r>
            <a:endParaRPr lang="zh-TW" altLang="en-US" sz="2700"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
        <p:nvSpPr>
          <p:cNvPr id="14" name="內容版面配置區 2"/>
          <p:cNvSpPr>
            <a:spLocks noGrp="1"/>
          </p:cNvSpPr>
          <p:nvPr>
            <p:ph idx="1"/>
          </p:nvPr>
        </p:nvSpPr>
        <p:spPr>
          <a:xfrm>
            <a:off x="1435608" y="1340768"/>
            <a:ext cx="7498080" cy="4896544"/>
          </a:xfrm>
        </p:spPr>
        <p:txBody>
          <a:bodyPr>
            <a:noAutofit/>
          </a:bodyPr>
          <a:lstStyle/>
          <a:p>
            <a:r>
              <a:rPr lang="zh-TW" altLang="en-US" sz="2400" b="1" dirty="0" smtClean="0">
                <a:latin typeface="標楷體" pitchFamily="65" charset="-120"/>
                <a:ea typeface="標楷體" pitchFamily="65" charset="-120"/>
              </a:rPr>
              <a:t>變更連江縣（北竿地區）風景特定區計畫土地使用分區管制要點</a:t>
            </a:r>
            <a:endParaRPr lang="en-US" altLang="zh-TW" sz="2400" b="1"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住宅區之建蔽率</a:t>
            </a:r>
            <a:r>
              <a:rPr lang="en-US" altLang="zh-TW" sz="2000" dirty="0" smtClean="0">
                <a:latin typeface="標楷體" pitchFamily="65" charset="-120"/>
                <a:ea typeface="標楷體" pitchFamily="65" charset="-120"/>
              </a:rPr>
              <a:t>60%</a:t>
            </a:r>
            <a:r>
              <a:rPr lang="zh-TW" altLang="en-US" sz="2000" dirty="0" smtClean="0">
                <a:latin typeface="標楷體" pitchFamily="65" charset="-120"/>
                <a:ea typeface="標楷體" pitchFamily="65" charset="-120"/>
              </a:rPr>
              <a:t>，容積率</a:t>
            </a:r>
            <a:r>
              <a:rPr lang="en-US" altLang="zh-TW" sz="2000" dirty="0" smtClean="0">
                <a:latin typeface="標楷體" pitchFamily="65" charset="-120"/>
                <a:ea typeface="標楷體" pitchFamily="65" charset="-120"/>
              </a:rPr>
              <a:t>180%</a:t>
            </a:r>
            <a:r>
              <a:rPr lang="zh-TW" altLang="en-US" sz="2000" dirty="0" smtClean="0">
                <a:latin typeface="標楷體" pitchFamily="65" charset="-120"/>
                <a:ea typeface="標楷體" pitchFamily="65" charset="-120"/>
              </a:rPr>
              <a:t>。惟如因特殊地形及拾級而上之建築形式，致建築基地狹小者，經本縣</a:t>
            </a:r>
            <a:r>
              <a:rPr lang="en-US" altLang="zh-TW" sz="2000" dirty="0" smtClean="0">
                <a:solidFill>
                  <a:srgbClr val="FF0000"/>
                </a:solidFill>
                <a:latin typeface="標楷體" pitchFamily="65" charset="-120"/>
                <a:ea typeface="標楷體" pitchFamily="65" charset="-120"/>
              </a:rPr>
              <a:t>｢</a:t>
            </a:r>
            <a:r>
              <a:rPr lang="zh-TW" altLang="en-US" sz="2000" dirty="0" smtClean="0">
                <a:solidFill>
                  <a:srgbClr val="FF0000"/>
                </a:solidFill>
                <a:latin typeface="標楷體" pitchFamily="65" charset="-120"/>
                <a:ea typeface="標楷體" pitchFamily="65" charset="-120"/>
              </a:rPr>
              <a:t>都市設計及土地使用審議小組</a:t>
            </a:r>
            <a:r>
              <a:rPr lang="en-US" altLang="zh-TW" sz="2000" dirty="0" smtClean="0">
                <a:solidFill>
                  <a:srgbClr val="FF0000"/>
                </a:solidFill>
                <a:latin typeface="標楷體" pitchFamily="65" charset="-120"/>
                <a:ea typeface="標楷體" pitchFamily="65" charset="-120"/>
              </a:rPr>
              <a:t>｣</a:t>
            </a:r>
            <a:r>
              <a:rPr lang="zh-TW" altLang="en-US" sz="2000" dirty="0" smtClean="0">
                <a:solidFill>
                  <a:srgbClr val="FF0000"/>
                </a:solidFill>
                <a:latin typeface="標楷體" pitchFamily="65" charset="-120"/>
                <a:ea typeface="標楷體" pitchFamily="65" charset="-120"/>
              </a:rPr>
              <a:t>審查通過</a:t>
            </a:r>
            <a:r>
              <a:rPr lang="zh-TW" altLang="en-US" sz="2000" dirty="0" smtClean="0">
                <a:latin typeface="標楷體" pitchFamily="65" charset="-120"/>
                <a:ea typeface="標楷體" pitchFamily="65" charset="-120"/>
              </a:rPr>
              <a:t>，不影響當地景觀，且確有需要者，其</a:t>
            </a:r>
            <a:r>
              <a:rPr lang="zh-TW" altLang="en-US" sz="2000" dirty="0" smtClean="0">
                <a:solidFill>
                  <a:srgbClr val="FF0000"/>
                </a:solidFill>
                <a:latin typeface="標楷體" pitchFamily="65" charset="-120"/>
                <a:ea typeface="標楷體" pitchFamily="65" charset="-120"/>
              </a:rPr>
              <a:t>建蔽率最高</a:t>
            </a:r>
            <a:r>
              <a:rPr lang="en-US" altLang="zh-TW" sz="2000" dirty="0" smtClean="0">
                <a:solidFill>
                  <a:srgbClr val="FF0000"/>
                </a:solidFill>
                <a:latin typeface="標楷體" pitchFamily="65" charset="-120"/>
                <a:ea typeface="標楷體" pitchFamily="65" charset="-120"/>
              </a:rPr>
              <a:t>90%</a:t>
            </a:r>
            <a:r>
              <a:rPr lang="zh-TW" altLang="en-US" sz="2000" dirty="0" smtClean="0">
                <a:solidFill>
                  <a:srgbClr val="FF0000"/>
                </a:solidFill>
                <a:latin typeface="標楷體" pitchFamily="65" charset="-120"/>
                <a:ea typeface="標楷體" pitchFamily="65" charset="-120"/>
              </a:rPr>
              <a:t>，容積率最高不得大於</a:t>
            </a:r>
            <a:r>
              <a:rPr lang="en-US" altLang="zh-TW" sz="2000" dirty="0" smtClean="0">
                <a:solidFill>
                  <a:srgbClr val="FF0000"/>
                </a:solidFill>
                <a:latin typeface="標楷體" pitchFamily="65" charset="-120"/>
                <a:ea typeface="標楷體" pitchFamily="65" charset="-120"/>
              </a:rPr>
              <a:t>240%</a:t>
            </a:r>
            <a:r>
              <a:rPr lang="zh-TW" altLang="en-US" sz="2000" dirty="0" smtClean="0">
                <a:solidFill>
                  <a:srgbClr val="FF0000"/>
                </a:solidFill>
                <a:latin typeface="標楷體" pitchFamily="65" charset="-120"/>
                <a:ea typeface="標楷體" pitchFamily="65" charset="-120"/>
              </a:rPr>
              <a:t>。</a:t>
            </a:r>
            <a:r>
              <a:rPr lang="zh-TW" altLang="en-US" sz="1800" dirty="0" smtClean="0">
                <a:solidFill>
                  <a:srgbClr val="FF0000"/>
                </a:solidFill>
                <a:latin typeface="標楷體" pitchFamily="65" charset="-120"/>
                <a:ea typeface="標楷體" pitchFamily="65" charset="-120"/>
              </a:rPr>
              <a:t> </a:t>
            </a:r>
          </a:p>
          <a:p>
            <a:r>
              <a:rPr lang="zh-TW" altLang="en-US" sz="2000" dirty="0" smtClean="0">
                <a:latin typeface="標楷體" pitchFamily="65" charset="-120"/>
                <a:ea typeface="標楷體" pitchFamily="65" charset="-120"/>
              </a:rPr>
              <a:t>商業區建蔽率</a:t>
            </a:r>
            <a:r>
              <a:rPr lang="en-US" altLang="zh-TW" sz="2000" dirty="0" smtClean="0">
                <a:latin typeface="標楷體" pitchFamily="65" charset="-120"/>
                <a:ea typeface="標楷體" pitchFamily="65" charset="-120"/>
              </a:rPr>
              <a:t>80%</a:t>
            </a:r>
            <a:r>
              <a:rPr lang="zh-TW" altLang="en-US" sz="2000" dirty="0" smtClean="0">
                <a:latin typeface="標楷體" pitchFamily="65" charset="-120"/>
                <a:ea typeface="標楷體" pitchFamily="65" charset="-120"/>
              </a:rPr>
              <a:t>，容積率</a:t>
            </a:r>
            <a:r>
              <a:rPr lang="en-US" altLang="zh-TW" sz="2000" dirty="0" smtClean="0">
                <a:latin typeface="標楷體" pitchFamily="65" charset="-120"/>
                <a:ea typeface="標楷體" pitchFamily="65" charset="-120"/>
              </a:rPr>
              <a:t>240%</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農業區除應保持農業生產外，得申請建築農舍及與農業經營不可分離之設施，其建蔽率不得大於</a:t>
            </a:r>
            <a:r>
              <a:rPr lang="en-US" altLang="zh-TW" sz="2000" dirty="0" smtClean="0">
                <a:latin typeface="標楷體" pitchFamily="65" charset="-120"/>
                <a:ea typeface="標楷體" pitchFamily="65" charset="-120"/>
              </a:rPr>
              <a:t>10%</a:t>
            </a:r>
            <a:r>
              <a:rPr lang="zh-TW" altLang="en-US" sz="2000" dirty="0" smtClean="0">
                <a:latin typeface="標楷體" pitchFamily="65" charset="-120"/>
                <a:ea typeface="標楷體" pitchFamily="65" charset="-120"/>
              </a:rPr>
              <a:t>，其樓地板面積最大不得大於一百平方公尺。</a:t>
            </a:r>
            <a:endParaRPr lang="en-US" altLang="zh-TW" sz="2000" dirty="0" smtClean="0">
              <a:latin typeface="標楷體" pitchFamily="65" charset="-120"/>
              <a:ea typeface="標楷體" pitchFamily="65" charset="-120"/>
            </a:endParaRPr>
          </a:p>
          <a:p>
            <a:r>
              <a:rPr lang="zh-TW" altLang="en-US" sz="2000" dirty="0" smtClean="0">
                <a:solidFill>
                  <a:srgbClr val="FF0000"/>
                </a:solidFill>
                <a:latin typeface="標楷體" pitchFamily="65" charset="-120"/>
                <a:ea typeface="標楷體" pitchFamily="65" charset="-120"/>
              </a:rPr>
              <a:t>聚落保存專用區容許使用項目準用第三點住宅區規定辦理，建蔽率不得大於</a:t>
            </a:r>
            <a:r>
              <a:rPr lang="en-US" altLang="zh-TW" sz="2000" dirty="0" smtClean="0">
                <a:solidFill>
                  <a:srgbClr val="FF0000"/>
                </a:solidFill>
                <a:latin typeface="標楷體" pitchFamily="65" charset="-120"/>
                <a:ea typeface="標楷體" pitchFamily="65" charset="-120"/>
              </a:rPr>
              <a:t>90%</a:t>
            </a:r>
            <a:r>
              <a:rPr lang="zh-TW" altLang="en-US" sz="2000" dirty="0" smtClean="0">
                <a:solidFill>
                  <a:srgbClr val="FF0000"/>
                </a:solidFill>
                <a:latin typeface="標楷體" pitchFamily="65" charset="-120"/>
                <a:ea typeface="標楷體" pitchFamily="65" charset="-120"/>
              </a:rPr>
              <a:t>，容積率不得大於</a:t>
            </a:r>
            <a:r>
              <a:rPr lang="en-US" altLang="zh-TW" sz="2000" dirty="0" smtClean="0">
                <a:solidFill>
                  <a:srgbClr val="FF0000"/>
                </a:solidFill>
                <a:latin typeface="標楷體" pitchFamily="65" charset="-120"/>
                <a:ea typeface="標楷體" pitchFamily="65" charset="-120"/>
              </a:rPr>
              <a:t>180%</a:t>
            </a:r>
            <a:r>
              <a:rPr lang="zh-TW" altLang="en-US" sz="2000" dirty="0" smtClean="0">
                <a:solidFill>
                  <a:srgbClr val="FF0000"/>
                </a:solidFill>
                <a:latin typeface="標楷體" pitchFamily="65" charset="-120"/>
                <a:ea typeface="標楷體" pitchFamily="65" charset="-120"/>
              </a:rPr>
              <a:t>。但以原建築物維修、修復、整建及復建等，經本縣「都市設計及土地使用審議小組」審查通過者，不受上開限制。</a:t>
            </a:r>
            <a:endParaRPr lang="en-US" altLang="zh-TW" sz="2000" dirty="0" smtClean="0">
              <a:solidFill>
                <a:srgbClr val="FF000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chemeClr val="accent4"/>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連江縣都計建管法規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3600" dirty="0" smtClean="0">
                <a:solidFill>
                  <a:schemeClr val="bg1"/>
                </a:solidFill>
                <a:effectLst/>
                <a:latin typeface="標楷體" pitchFamily="65" charset="-120"/>
                <a:ea typeface="標楷體" pitchFamily="65" charset="-120"/>
              </a:rPr>
              <a:t>都市計畫放寬規定</a:t>
            </a:r>
            <a:r>
              <a:rPr lang="zh-TW" altLang="en-US" sz="2700" b="1" dirty="0" smtClean="0">
                <a:solidFill>
                  <a:schemeClr val="bg1"/>
                </a:solidFill>
                <a:latin typeface="標楷體" pitchFamily="65" charset="-120"/>
                <a:ea typeface="標楷體" pitchFamily="65" charset="-120"/>
              </a:rPr>
              <a:t>（莒光地區）</a:t>
            </a:r>
            <a:endParaRPr lang="zh-TW" altLang="en-US" sz="2700"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
        <p:nvSpPr>
          <p:cNvPr id="14" name="內容版面配置區 2"/>
          <p:cNvSpPr>
            <a:spLocks noGrp="1"/>
          </p:cNvSpPr>
          <p:nvPr>
            <p:ph idx="1"/>
          </p:nvPr>
        </p:nvSpPr>
        <p:spPr>
          <a:xfrm>
            <a:off x="1435608" y="1340768"/>
            <a:ext cx="7498080" cy="4896544"/>
          </a:xfrm>
        </p:spPr>
        <p:txBody>
          <a:bodyPr>
            <a:noAutofit/>
          </a:bodyPr>
          <a:lstStyle/>
          <a:p>
            <a:r>
              <a:rPr lang="zh-TW" altLang="en-US" sz="2400" b="1" dirty="0" smtClean="0">
                <a:latin typeface="標楷體" pitchFamily="65" charset="-120"/>
                <a:ea typeface="標楷體" pitchFamily="65" charset="-120"/>
              </a:rPr>
              <a:t>變更連江縣（莒光地區）風景特定區計畫</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第一次通盤檢討</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案</a:t>
            </a:r>
            <a:endParaRPr lang="en-US" altLang="zh-TW" sz="2400" b="1"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住宅區之建蔽率</a:t>
            </a:r>
            <a:r>
              <a:rPr lang="en-US" altLang="zh-TW" sz="2000" dirty="0" smtClean="0">
                <a:latin typeface="標楷體" pitchFamily="65" charset="-120"/>
                <a:ea typeface="標楷體" pitchFamily="65" charset="-120"/>
              </a:rPr>
              <a:t>80%</a:t>
            </a:r>
            <a:r>
              <a:rPr lang="zh-TW" altLang="en-US" sz="2000" dirty="0" smtClean="0">
                <a:latin typeface="標楷體" pitchFamily="65" charset="-120"/>
                <a:ea typeface="標楷體" pitchFamily="65" charset="-120"/>
              </a:rPr>
              <a:t>，容積率</a:t>
            </a:r>
            <a:r>
              <a:rPr lang="en-US" altLang="zh-TW" sz="2000" dirty="0" smtClean="0">
                <a:latin typeface="標楷體" pitchFamily="65" charset="-120"/>
                <a:ea typeface="標楷體" pitchFamily="65" charset="-120"/>
              </a:rPr>
              <a:t>200%</a:t>
            </a:r>
            <a:r>
              <a:rPr lang="zh-TW" altLang="en-US" sz="2000" dirty="0" smtClean="0">
                <a:latin typeface="標楷體" pitchFamily="65" charset="-120"/>
                <a:ea typeface="標楷體" pitchFamily="65" charset="-120"/>
              </a:rPr>
              <a:t>。惟如因特殊地形及拾級而上之建築形式，致建築基地狹小者，經本縣</a:t>
            </a:r>
            <a:r>
              <a:rPr lang="en-US" altLang="zh-TW" sz="2000" dirty="0" smtClean="0">
                <a:solidFill>
                  <a:srgbClr val="FF0000"/>
                </a:solidFill>
                <a:latin typeface="標楷體" pitchFamily="65" charset="-120"/>
                <a:ea typeface="標楷體" pitchFamily="65" charset="-120"/>
              </a:rPr>
              <a:t>｢</a:t>
            </a:r>
            <a:r>
              <a:rPr lang="zh-TW" altLang="en-US" sz="2000" dirty="0" smtClean="0">
                <a:solidFill>
                  <a:srgbClr val="FF0000"/>
                </a:solidFill>
                <a:latin typeface="標楷體" pitchFamily="65" charset="-120"/>
                <a:ea typeface="標楷體" pitchFamily="65" charset="-120"/>
              </a:rPr>
              <a:t>都市設計及土地使用審議小組</a:t>
            </a:r>
            <a:r>
              <a:rPr lang="en-US" altLang="zh-TW" sz="2000" dirty="0" smtClean="0">
                <a:solidFill>
                  <a:srgbClr val="FF0000"/>
                </a:solidFill>
                <a:latin typeface="標楷體" pitchFamily="65" charset="-120"/>
                <a:ea typeface="標楷體" pitchFamily="65" charset="-120"/>
              </a:rPr>
              <a:t>｣</a:t>
            </a:r>
            <a:r>
              <a:rPr lang="zh-TW" altLang="en-US" sz="2000" dirty="0" smtClean="0">
                <a:solidFill>
                  <a:srgbClr val="FF0000"/>
                </a:solidFill>
                <a:latin typeface="標楷體" pitchFamily="65" charset="-120"/>
                <a:ea typeface="標楷體" pitchFamily="65" charset="-120"/>
              </a:rPr>
              <a:t>審查通過</a:t>
            </a:r>
            <a:r>
              <a:rPr lang="zh-TW" altLang="en-US" sz="2000" dirty="0" smtClean="0">
                <a:latin typeface="標楷體" pitchFamily="65" charset="-120"/>
                <a:ea typeface="標楷體" pitchFamily="65" charset="-120"/>
              </a:rPr>
              <a:t>，不影響當地景觀，且確有需要者，其</a:t>
            </a:r>
            <a:r>
              <a:rPr lang="zh-TW" altLang="en-US" sz="2000" dirty="0" smtClean="0">
                <a:solidFill>
                  <a:srgbClr val="FF0000"/>
                </a:solidFill>
                <a:latin typeface="標楷體" pitchFamily="65" charset="-120"/>
                <a:ea typeface="標楷體" pitchFamily="65" charset="-120"/>
              </a:rPr>
              <a:t>建蔽率最高</a:t>
            </a:r>
            <a:r>
              <a:rPr lang="en-US" altLang="zh-TW" sz="2000" dirty="0" smtClean="0">
                <a:solidFill>
                  <a:srgbClr val="FF0000"/>
                </a:solidFill>
                <a:latin typeface="標楷體" pitchFamily="65" charset="-120"/>
                <a:ea typeface="標楷體" pitchFamily="65" charset="-120"/>
              </a:rPr>
              <a:t>90%</a:t>
            </a:r>
            <a:r>
              <a:rPr lang="zh-TW" altLang="en-US" sz="2000" dirty="0" smtClean="0">
                <a:solidFill>
                  <a:srgbClr val="FF0000"/>
                </a:solidFill>
                <a:latin typeface="標楷體" pitchFamily="65" charset="-120"/>
                <a:ea typeface="標楷體" pitchFamily="65" charset="-120"/>
              </a:rPr>
              <a:t>，容積率最高不得大於</a:t>
            </a:r>
            <a:r>
              <a:rPr lang="en-US" altLang="zh-TW" sz="2000" dirty="0" smtClean="0">
                <a:solidFill>
                  <a:srgbClr val="FF0000"/>
                </a:solidFill>
                <a:latin typeface="標楷體" pitchFamily="65" charset="-120"/>
                <a:ea typeface="標楷體" pitchFamily="65" charset="-120"/>
              </a:rPr>
              <a:t>240%</a:t>
            </a:r>
            <a:r>
              <a:rPr lang="zh-TW" altLang="en-US" sz="2000" dirty="0" smtClean="0">
                <a:solidFill>
                  <a:srgbClr val="FF0000"/>
                </a:solidFill>
                <a:latin typeface="標楷體" pitchFamily="65" charset="-120"/>
                <a:ea typeface="標楷體" pitchFamily="65" charset="-120"/>
              </a:rPr>
              <a:t>。</a:t>
            </a:r>
            <a:r>
              <a:rPr lang="zh-TW" altLang="en-US" sz="1800" dirty="0" smtClean="0">
                <a:solidFill>
                  <a:srgbClr val="FF0000"/>
                </a:solidFill>
                <a:latin typeface="標楷體" pitchFamily="65" charset="-120"/>
                <a:ea typeface="標楷體" pitchFamily="65" charset="-120"/>
              </a:rPr>
              <a:t> </a:t>
            </a:r>
          </a:p>
          <a:p>
            <a:r>
              <a:rPr lang="zh-TW" altLang="en-US" sz="2000" dirty="0" smtClean="0">
                <a:latin typeface="標楷體" pitchFamily="65" charset="-120"/>
                <a:ea typeface="標楷體" pitchFamily="65" charset="-120"/>
              </a:rPr>
              <a:t>商業區建蔽率</a:t>
            </a:r>
            <a:r>
              <a:rPr lang="en-US" altLang="zh-TW" sz="2000" dirty="0" smtClean="0">
                <a:latin typeface="標楷體" pitchFamily="65" charset="-120"/>
                <a:ea typeface="標楷體" pitchFamily="65" charset="-120"/>
              </a:rPr>
              <a:t>80%</a:t>
            </a:r>
            <a:r>
              <a:rPr lang="zh-TW" altLang="en-US" sz="2000" dirty="0" smtClean="0">
                <a:latin typeface="標楷體" pitchFamily="65" charset="-120"/>
                <a:ea typeface="標楷體" pitchFamily="65" charset="-120"/>
              </a:rPr>
              <a:t>，容積率</a:t>
            </a:r>
            <a:r>
              <a:rPr lang="en-US" altLang="zh-TW" sz="2000" dirty="0" smtClean="0">
                <a:latin typeface="標楷體" pitchFamily="65" charset="-120"/>
                <a:ea typeface="標楷體" pitchFamily="65" charset="-120"/>
              </a:rPr>
              <a:t>360%</a:t>
            </a:r>
            <a:r>
              <a:rPr lang="zh-TW" altLang="en-US" sz="2000" dirty="0" smtClean="0">
                <a:latin typeface="標楷體" pitchFamily="65" charset="-120"/>
                <a:ea typeface="標楷體" pitchFamily="65" charset="-120"/>
              </a:rPr>
              <a:t>，且不適用任何容積獎勵相關規定。</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農業區除應保持農業生產外，得申請建築農舍及與農業經營不可分離之設施，其建蔽率不得大於</a:t>
            </a:r>
            <a:r>
              <a:rPr lang="en-US" altLang="zh-TW" sz="2000" dirty="0" smtClean="0">
                <a:latin typeface="標楷體" pitchFamily="65" charset="-120"/>
                <a:ea typeface="標楷體" pitchFamily="65" charset="-120"/>
              </a:rPr>
              <a:t>10%</a:t>
            </a:r>
            <a:r>
              <a:rPr lang="zh-TW" altLang="en-US" sz="2000" dirty="0" smtClean="0">
                <a:latin typeface="標楷體" pitchFamily="65" charset="-120"/>
                <a:ea typeface="標楷體" pitchFamily="65" charset="-120"/>
              </a:rPr>
              <a:t>，其樓地板面積最大不得大於一百平方公尺。</a:t>
            </a:r>
            <a:endParaRPr lang="en-US" altLang="zh-TW" sz="20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chemeClr val="accent4"/>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連江縣都計建管法規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3600" dirty="0" smtClean="0">
                <a:solidFill>
                  <a:schemeClr val="bg1"/>
                </a:solidFill>
                <a:effectLst/>
                <a:latin typeface="標楷體" pitchFamily="65" charset="-120"/>
                <a:ea typeface="標楷體" pitchFamily="65" charset="-120"/>
              </a:rPr>
              <a:t>都市計畫放寬規定</a:t>
            </a:r>
            <a:r>
              <a:rPr lang="zh-TW" altLang="en-US" sz="2700" b="1" dirty="0" smtClean="0">
                <a:solidFill>
                  <a:schemeClr val="bg1"/>
                </a:solidFill>
                <a:latin typeface="標楷體" pitchFamily="65" charset="-120"/>
                <a:ea typeface="標楷體" pitchFamily="65" charset="-120"/>
              </a:rPr>
              <a:t>（東引地區）</a:t>
            </a:r>
            <a:endParaRPr lang="zh-TW" altLang="en-US" sz="2700"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
        <p:nvSpPr>
          <p:cNvPr id="14" name="內容版面配置區 2"/>
          <p:cNvSpPr>
            <a:spLocks noGrp="1"/>
          </p:cNvSpPr>
          <p:nvPr>
            <p:ph idx="1"/>
          </p:nvPr>
        </p:nvSpPr>
        <p:spPr>
          <a:xfrm>
            <a:off x="1435608" y="1340768"/>
            <a:ext cx="7498080" cy="4896544"/>
          </a:xfrm>
        </p:spPr>
        <p:txBody>
          <a:bodyPr>
            <a:noAutofit/>
          </a:bodyPr>
          <a:lstStyle/>
          <a:p>
            <a:r>
              <a:rPr lang="zh-TW" altLang="en-US" sz="2400" b="1" dirty="0" smtClean="0">
                <a:latin typeface="標楷體" pitchFamily="65" charset="-120"/>
                <a:ea typeface="標楷體" pitchFamily="65" charset="-120"/>
              </a:rPr>
              <a:t>變更連江縣（東引地區）風景特定區計畫</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第一次通盤檢討</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案</a:t>
            </a:r>
            <a:endParaRPr lang="en-US" altLang="zh-TW" sz="2400" b="1"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住宅區之建蔽率</a:t>
            </a:r>
            <a:r>
              <a:rPr lang="en-US" altLang="zh-TW" sz="2000" dirty="0" smtClean="0">
                <a:latin typeface="標楷體" pitchFamily="65" charset="-120"/>
                <a:ea typeface="標楷體" pitchFamily="65" charset="-120"/>
              </a:rPr>
              <a:t>60%</a:t>
            </a:r>
            <a:r>
              <a:rPr lang="zh-TW" altLang="en-US" sz="2000" dirty="0" smtClean="0">
                <a:latin typeface="標楷體" pitchFamily="65" charset="-120"/>
                <a:ea typeface="標楷體" pitchFamily="65" charset="-120"/>
              </a:rPr>
              <a:t>，容積率</a:t>
            </a:r>
            <a:r>
              <a:rPr lang="en-US" altLang="zh-TW" sz="2000" dirty="0" smtClean="0">
                <a:latin typeface="標楷體" pitchFamily="65" charset="-120"/>
                <a:ea typeface="標楷體" pitchFamily="65" charset="-120"/>
              </a:rPr>
              <a:t>180%</a:t>
            </a:r>
            <a:r>
              <a:rPr lang="zh-TW" altLang="en-US" sz="2000" dirty="0" smtClean="0">
                <a:latin typeface="標楷體" pitchFamily="65" charset="-120"/>
                <a:ea typeface="標楷體" pitchFamily="65" charset="-120"/>
              </a:rPr>
              <a:t>。</a:t>
            </a:r>
            <a:endParaRPr lang="zh-TW" altLang="en-US" sz="1800" dirty="0" smtClean="0">
              <a:solidFill>
                <a:srgbClr val="FF0000"/>
              </a:solidFill>
              <a:latin typeface="標楷體" pitchFamily="65" charset="-120"/>
              <a:ea typeface="標楷體" pitchFamily="65" charset="-120"/>
            </a:endParaRPr>
          </a:p>
          <a:p>
            <a:r>
              <a:rPr lang="zh-TW" altLang="en-US" sz="2000" dirty="0" smtClean="0">
                <a:latin typeface="標楷體" pitchFamily="65" charset="-120"/>
                <a:ea typeface="標楷體" pitchFamily="65" charset="-120"/>
              </a:rPr>
              <a:t>商業區建蔽率</a:t>
            </a:r>
            <a:r>
              <a:rPr lang="en-US" altLang="zh-TW" sz="2000" dirty="0" smtClean="0">
                <a:latin typeface="標楷體" pitchFamily="65" charset="-120"/>
                <a:ea typeface="標楷體" pitchFamily="65" charset="-120"/>
              </a:rPr>
              <a:t>80%</a:t>
            </a:r>
            <a:r>
              <a:rPr lang="zh-TW" altLang="en-US" sz="2000" dirty="0" smtClean="0">
                <a:latin typeface="標楷體" pitchFamily="65" charset="-120"/>
                <a:ea typeface="標楷體" pitchFamily="65" charset="-120"/>
              </a:rPr>
              <a:t>，容積率</a:t>
            </a:r>
            <a:r>
              <a:rPr lang="en-US" altLang="zh-TW" sz="2000" dirty="0" smtClean="0">
                <a:latin typeface="標楷體" pitchFamily="65" charset="-120"/>
                <a:ea typeface="標楷體" pitchFamily="65" charset="-120"/>
              </a:rPr>
              <a:t>240%</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農業區除應保持農業生產外，得申請建築農舍及與農業經營不可分離之設施，其建蔽率不得大於</a:t>
            </a:r>
            <a:r>
              <a:rPr lang="en-US" altLang="zh-TW" sz="2000" dirty="0" smtClean="0">
                <a:latin typeface="標楷體" pitchFamily="65" charset="-120"/>
                <a:ea typeface="標楷體" pitchFamily="65" charset="-120"/>
              </a:rPr>
              <a:t>10%</a:t>
            </a:r>
            <a:r>
              <a:rPr lang="zh-TW" altLang="en-US" sz="2000" dirty="0" smtClean="0">
                <a:latin typeface="標楷體" pitchFamily="65" charset="-120"/>
                <a:ea typeface="標楷體" pitchFamily="65" charset="-120"/>
              </a:rPr>
              <a:t>，其樓地板面積最大不得大於一百平方公尺。</a:t>
            </a:r>
            <a:endParaRPr lang="en-US" altLang="zh-TW" sz="20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chemeClr val="accent4"/>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連江縣都計建管法規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2400" b="1" dirty="0" smtClean="0">
                <a:solidFill>
                  <a:schemeClr val="bg1"/>
                </a:solidFill>
                <a:effectLst/>
                <a:latin typeface="標楷體" pitchFamily="65" charset="-120"/>
                <a:ea typeface="標楷體" pitchFamily="65" charset="-120"/>
              </a:rPr>
              <a:t>連江縣聚落保存專用區建築管理自治條例</a:t>
            </a:r>
            <a:endParaRPr lang="zh-TW" altLang="en-US" sz="2400" b="1"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
        <p:nvSpPr>
          <p:cNvPr id="14" name="內容版面配置區 2"/>
          <p:cNvSpPr>
            <a:spLocks noGrp="1"/>
          </p:cNvSpPr>
          <p:nvPr>
            <p:ph idx="1"/>
          </p:nvPr>
        </p:nvSpPr>
        <p:spPr>
          <a:xfrm>
            <a:off x="1435608" y="1340768"/>
            <a:ext cx="7498080" cy="4896544"/>
          </a:xfrm>
        </p:spPr>
        <p:txBody>
          <a:bodyPr>
            <a:noAutofit/>
          </a:bodyPr>
          <a:lstStyle/>
          <a:p>
            <a:r>
              <a:rPr lang="zh-TW" altLang="en-US" sz="2400" dirty="0" smtClean="0">
                <a:latin typeface="標楷體" pitchFamily="65" charset="-120"/>
                <a:ea typeface="標楷體" pitchFamily="65" charset="-120"/>
              </a:rPr>
              <a:t>連江縣聚落保存專用區建築管理自治條例</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立法宗旨</a:t>
            </a:r>
            <a:endParaRPr lang="en-US" altLang="zh-TW" sz="2400" dirty="0" smtClean="0">
              <a:latin typeface="標楷體" pitchFamily="65" charset="-120"/>
              <a:ea typeface="標楷體" pitchFamily="65" charset="-120"/>
            </a:endParaRPr>
          </a:p>
          <a:p>
            <a:pPr>
              <a:buNone/>
            </a:pPr>
            <a:endParaRPr lang="en-US" altLang="zh-TW" sz="24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連江縣政府</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以下簡稱本府</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為：</a:t>
            </a:r>
            <a:endParaRPr lang="en-US" altLang="zh-TW" sz="2000" dirty="0" smtClean="0">
              <a:latin typeface="標楷體" pitchFamily="65" charset="-120"/>
              <a:ea typeface="標楷體" pitchFamily="65" charset="-120"/>
            </a:endParaRPr>
          </a:p>
          <a:p>
            <a:pPr>
              <a:buNone/>
            </a:pPr>
            <a:r>
              <a:rPr lang="zh-TW" altLang="en-US" sz="2000" dirty="0" smtClean="0">
                <a:latin typeface="標楷體" pitchFamily="65" charset="-120"/>
                <a:ea typeface="標楷體" pitchFamily="65" charset="-120"/>
              </a:rPr>
              <a:t>  有效管理並保存傳統建築風貌及維護聚落空間整體景觀，特制定本自治條例。</a:t>
            </a:r>
          </a:p>
          <a:p>
            <a:r>
              <a:rPr lang="zh-TW" altLang="en-US" sz="2000" dirty="0" smtClean="0">
                <a:latin typeface="標楷體" pitchFamily="65" charset="-120"/>
                <a:ea typeface="標楷體" pitchFamily="65" charset="-120"/>
              </a:rPr>
              <a:t>本自治條例適用之地區為：</a:t>
            </a:r>
            <a:endParaRPr lang="en-US" altLang="zh-TW" sz="2000" dirty="0" smtClean="0">
              <a:latin typeface="標楷體" pitchFamily="65" charset="-120"/>
              <a:ea typeface="標楷體" pitchFamily="65" charset="-120"/>
            </a:endParaRPr>
          </a:p>
          <a:p>
            <a:pPr>
              <a:buNone/>
            </a:pPr>
            <a:r>
              <a:rPr lang="zh-TW" altLang="en-US" sz="2000" dirty="0" smtClean="0">
                <a:latin typeface="標楷體" pitchFamily="65" charset="-120"/>
                <a:ea typeface="標楷體" pitchFamily="65" charset="-120"/>
              </a:rPr>
              <a:t>  連江縣都市計畫地區之聚落保存專用區</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以下簡稱保存區</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金門縣都計建管法規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3600" dirty="0" smtClean="0">
                <a:solidFill>
                  <a:schemeClr val="bg1"/>
                </a:solidFill>
                <a:effectLst/>
                <a:latin typeface="標楷體" pitchFamily="65" charset="-120"/>
                <a:ea typeface="標楷體" pitchFamily="65" charset="-120"/>
              </a:rPr>
              <a:t>三、建管法規</a:t>
            </a:r>
            <a:endParaRPr lang="zh-TW" altLang="en-US" sz="3600" dirty="0">
              <a:solidFill>
                <a:schemeClr val="bg1"/>
              </a:solidFill>
              <a:effectLst/>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zh-TW" sz="2000" dirty="0" smtClean="0">
                <a:latin typeface="標楷體" pitchFamily="65" charset="-120"/>
                <a:ea typeface="標楷體" pitchFamily="65" charset="-120"/>
              </a:rPr>
              <a:t>金門縣建築管理自治條例</a:t>
            </a:r>
            <a:r>
              <a:rPr lang="en-US" altLang="zh-TW" sz="2000" dirty="0" smtClean="0">
                <a:latin typeface="標楷體" pitchFamily="65" charset="-120"/>
                <a:ea typeface="標楷體" pitchFamily="65" charset="-120"/>
              </a:rPr>
              <a:t> </a:t>
            </a:r>
            <a:r>
              <a:rPr lang="en-US" altLang="zh-TW" sz="1600" dirty="0" smtClean="0">
                <a:latin typeface="標楷體" pitchFamily="65" charset="-120"/>
                <a:ea typeface="標楷體" pitchFamily="65" charset="-120"/>
              </a:rPr>
              <a:t>(971022 </a:t>
            </a:r>
            <a:r>
              <a:rPr lang="zh-TW" altLang="zh-TW" sz="1600" dirty="0" smtClean="0">
                <a:latin typeface="標楷體" pitchFamily="65" charset="-120"/>
                <a:ea typeface="標楷體" pitchFamily="65" charset="-120"/>
              </a:rPr>
              <a:t>修正</a:t>
            </a:r>
            <a:r>
              <a:rPr lang="en-US" altLang="zh-TW" sz="1600" dirty="0" smtClean="0">
                <a:latin typeface="標楷體" pitchFamily="65" charset="-120"/>
                <a:ea typeface="標楷體" pitchFamily="65" charset="-120"/>
              </a:rPr>
              <a:t>)</a:t>
            </a:r>
            <a:endParaRPr lang="zh-TW" altLang="zh-TW" sz="1600" dirty="0" smtClean="0">
              <a:latin typeface="標楷體" pitchFamily="65" charset="-120"/>
              <a:ea typeface="標楷體" pitchFamily="65" charset="-120"/>
            </a:endParaRPr>
          </a:p>
          <a:p>
            <a:r>
              <a:rPr lang="zh-TW" altLang="zh-TW" sz="2000" dirty="0" smtClean="0">
                <a:latin typeface="標楷體" pitchFamily="65" charset="-120"/>
                <a:ea typeface="標楷體" pitchFamily="65" charset="-120"/>
              </a:rPr>
              <a:t>金門縣畸零地使用自治條例</a:t>
            </a:r>
            <a:r>
              <a:rPr lang="en-US" altLang="zh-TW" sz="2000" dirty="0" smtClean="0">
                <a:latin typeface="標楷體" pitchFamily="65" charset="-120"/>
                <a:ea typeface="標楷體" pitchFamily="65" charset="-120"/>
              </a:rPr>
              <a:t> </a:t>
            </a:r>
            <a:r>
              <a:rPr lang="en-US" altLang="zh-TW" sz="1600" dirty="0" smtClean="0">
                <a:latin typeface="標楷體" pitchFamily="65" charset="-120"/>
                <a:ea typeface="標楷體" pitchFamily="65" charset="-120"/>
              </a:rPr>
              <a:t>(930805 </a:t>
            </a:r>
            <a:r>
              <a:rPr lang="zh-TW" altLang="zh-TW" sz="1600" dirty="0" smtClean="0">
                <a:latin typeface="標楷體" pitchFamily="65" charset="-120"/>
                <a:ea typeface="標楷體" pitchFamily="65" charset="-120"/>
              </a:rPr>
              <a:t>公布施行</a:t>
            </a:r>
            <a:r>
              <a:rPr lang="en-US" altLang="zh-TW" sz="1600" dirty="0" smtClean="0">
                <a:latin typeface="標楷體" pitchFamily="65" charset="-120"/>
                <a:ea typeface="標楷體" pitchFamily="65" charset="-120"/>
              </a:rPr>
              <a:t>)</a:t>
            </a:r>
            <a:endParaRPr lang="zh-TW" altLang="zh-TW" sz="1600" dirty="0" smtClean="0">
              <a:latin typeface="標楷體" pitchFamily="65" charset="-120"/>
              <a:ea typeface="標楷體" pitchFamily="65" charset="-120"/>
            </a:endParaRPr>
          </a:p>
          <a:p>
            <a:r>
              <a:rPr lang="zh-TW" altLang="zh-TW" sz="2000" dirty="0" smtClean="0">
                <a:latin typeface="標楷體" pitchFamily="65" charset="-120"/>
                <a:ea typeface="標楷體" pitchFamily="65" charset="-120"/>
              </a:rPr>
              <a:t>金門縣一定規模以下建築物免辦理變更使用執照自治條例及附件</a:t>
            </a:r>
            <a:r>
              <a:rPr lang="en-US" altLang="zh-TW" sz="2000" dirty="0" smtClean="0">
                <a:latin typeface="標楷體" pitchFamily="65" charset="-120"/>
                <a:ea typeface="標楷體" pitchFamily="65" charset="-120"/>
              </a:rPr>
              <a:t> </a:t>
            </a:r>
            <a:r>
              <a:rPr lang="en-US" altLang="zh-TW" sz="1600" dirty="0" smtClean="0">
                <a:latin typeface="標楷體" pitchFamily="65" charset="-120"/>
                <a:ea typeface="標楷體" pitchFamily="65" charset="-120"/>
              </a:rPr>
              <a:t>(930202 </a:t>
            </a:r>
            <a:r>
              <a:rPr lang="zh-TW" altLang="zh-TW" sz="1600" dirty="0" smtClean="0">
                <a:latin typeface="標楷體" pitchFamily="65" charset="-120"/>
                <a:ea typeface="標楷體" pitchFamily="65" charset="-120"/>
              </a:rPr>
              <a:t>公布施行</a:t>
            </a:r>
            <a:r>
              <a:rPr lang="en-US" altLang="zh-TW" sz="1600" dirty="0" smtClean="0">
                <a:latin typeface="標楷體" pitchFamily="65" charset="-120"/>
                <a:ea typeface="標楷體" pitchFamily="65" charset="-120"/>
              </a:rPr>
              <a:t>)</a:t>
            </a:r>
            <a:endParaRPr lang="zh-TW" altLang="zh-TW" sz="1600" dirty="0" smtClean="0">
              <a:latin typeface="標楷體" pitchFamily="65" charset="-120"/>
              <a:ea typeface="標楷體" pitchFamily="65" charset="-120"/>
            </a:endParaRPr>
          </a:p>
          <a:p>
            <a:r>
              <a:rPr lang="zh-TW" altLang="zh-TW" sz="2000" dirty="0" smtClean="0">
                <a:latin typeface="標楷體" pitchFamily="65" charset="-120"/>
                <a:ea typeface="標楷體" pitchFamily="65" charset="-120"/>
              </a:rPr>
              <a:t>金門縣面臨現有巷道申請建築自治條例</a:t>
            </a:r>
            <a:r>
              <a:rPr lang="en-US" altLang="zh-TW" sz="2000" dirty="0" smtClean="0">
                <a:latin typeface="標楷體" pitchFamily="65" charset="-120"/>
                <a:ea typeface="標楷體" pitchFamily="65" charset="-120"/>
              </a:rPr>
              <a:t> </a:t>
            </a:r>
            <a:r>
              <a:rPr lang="en-US" altLang="zh-TW" sz="1600" dirty="0" smtClean="0">
                <a:latin typeface="標楷體" pitchFamily="65" charset="-120"/>
                <a:ea typeface="標楷體" pitchFamily="65" charset="-120"/>
              </a:rPr>
              <a:t>(1000113 </a:t>
            </a:r>
            <a:r>
              <a:rPr lang="zh-TW" altLang="zh-TW" sz="1600" dirty="0" smtClean="0">
                <a:latin typeface="標楷體" pitchFamily="65" charset="-120"/>
                <a:ea typeface="標楷體" pitchFamily="65" charset="-120"/>
              </a:rPr>
              <a:t>修正</a:t>
            </a:r>
            <a:r>
              <a:rPr lang="en-US" altLang="zh-TW" sz="1600" dirty="0" smtClean="0">
                <a:latin typeface="標楷體" pitchFamily="65" charset="-120"/>
                <a:ea typeface="標楷體" pitchFamily="65" charset="-120"/>
              </a:rPr>
              <a:t>)</a:t>
            </a:r>
            <a:endParaRPr lang="zh-TW" altLang="zh-TW" sz="1600" dirty="0" smtClean="0">
              <a:latin typeface="標楷體" pitchFamily="65" charset="-120"/>
              <a:ea typeface="標楷體" pitchFamily="65" charset="-120"/>
            </a:endParaRPr>
          </a:p>
          <a:p>
            <a:r>
              <a:rPr lang="zh-TW" altLang="zh-TW" sz="2000" dirty="0" smtClean="0">
                <a:latin typeface="標楷體" pitchFamily="65" charset="-120"/>
                <a:ea typeface="標楷體" pitchFamily="65" charset="-120"/>
              </a:rPr>
              <a:t>金門縣營建工程剩餘土石方處理自治條例</a:t>
            </a:r>
            <a:r>
              <a:rPr lang="en-US" altLang="zh-TW" sz="2000" dirty="0" smtClean="0">
                <a:latin typeface="標楷體" pitchFamily="65" charset="-120"/>
                <a:ea typeface="標楷體" pitchFamily="65" charset="-120"/>
              </a:rPr>
              <a:t> </a:t>
            </a:r>
            <a:r>
              <a:rPr lang="en-US" altLang="zh-TW" sz="1600" dirty="0" smtClean="0">
                <a:latin typeface="標楷體" pitchFamily="65" charset="-120"/>
                <a:ea typeface="標楷體" pitchFamily="65" charset="-120"/>
              </a:rPr>
              <a:t>(960314 </a:t>
            </a:r>
            <a:r>
              <a:rPr lang="zh-TW" altLang="zh-TW" sz="1600" dirty="0" smtClean="0">
                <a:latin typeface="標楷體" pitchFamily="65" charset="-120"/>
                <a:ea typeface="標楷體" pitchFamily="65" charset="-120"/>
              </a:rPr>
              <a:t>公布施行</a:t>
            </a:r>
            <a:r>
              <a:rPr lang="en-US" altLang="zh-TW" sz="1600" dirty="0" smtClean="0">
                <a:latin typeface="標楷體" pitchFamily="65" charset="-120"/>
                <a:ea typeface="標楷體" pitchFamily="65" charset="-120"/>
              </a:rPr>
              <a:t>)</a:t>
            </a:r>
          </a:p>
          <a:p>
            <a:r>
              <a:rPr lang="zh-TW" altLang="zh-TW" sz="2000" dirty="0" smtClean="0">
                <a:latin typeface="標楷體" pitchFamily="65" charset="-120"/>
                <a:ea typeface="標楷體" pitchFamily="65" charset="-120"/>
              </a:rPr>
              <a:t>金門縣偏遠地區簡化建築管理及暫接水電自治條例</a:t>
            </a:r>
            <a:r>
              <a:rPr lang="en-US" altLang="zh-TW" sz="2000" dirty="0" smtClean="0">
                <a:latin typeface="標楷體" pitchFamily="65" charset="-120"/>
                <a:ea typeface="標楷體" pitchFamily="65" charset="-120"/>
              </a:rPr>
              <a:t> </a:t>
            </a:r>
            <a:r>
              <a:rPr lang="en-US" altLang="zh-TW" sz="1600" dirty="0" smtClean="0">
                <a:latin typeface="標楷體" pitchFamily="65" charset="-120"/>
                <a:ea typeface="標楷體" pitchFamily="65" charset="-120"/>
              </a:rPr>
              <a:t>(940330 </a:t>
            </a:r>
            <a:r>
              <a:rPr lang="zh-TW" altLang="zh-TW" sz="1600" dirty="0" smtClean="0">
                <a:latin typeface="標楷體" pitchFamily="65" charset="-120"/>
                <a:ea typeface="標楷體" pitchFamily="65" charset="-120"/>
              </a:rPr>
              <a:t>修正公布施行</a:t>
            </a:r>
            <a:r>
              <a:rPr lang="en-US" altLang="zh-TW" sz="1600" dirty="0" smtClean="0">
                <a:latin typeface="標楷體" pitchFamily="65" charset="-120"/>
                <a:ea typeface="標楷體" pitchFamily="65" charset="-120"/>
              </a:rPr>
              <a:t>)</a:t>
            </a:r>
            <a:endParaRPr lang="zh-TW" altLang="zh-TW" sz="1600" dirty="0" smtClean="0">
              <a:latin typeface="標楷體" pitchFamily="65" charset="-120"/>
              <a:ea typeface="標楷體" pitchFamily="65" charset="-120"/>
            </a:endParaRPr>
          </a:p>
          <a:p>
            <a:r>
              <a:rPr lang="zh-TW" altLang="zh-TW" sz="2000" dirty="0" smtClean="0">
                <a:latin typeface="標楷體" pitchFamily="65" charset="-120"/>
                <a:ea typeface="標楷體" pitchFamily="65" charset="-120"/>
              </a:rPr>
              <a:t>金門縣建築物附設防空避難設備或停車空間繳納代金及管理使用辦法</a:t>
            </a:r>
            <a:r>
              <a:rPr lang="en-US" altLang="zh-TW" sz="2000" dirty="0" smtClean="0">
                <a:latin typeface="標楷體" pitchFamily="65" charset="-120"/>
                <a:ea typeface="標楷體" pitchFamily="65" charset="-120"/>
              </a:rPr>
              <a:t> </a:t>
            </a:r>
            <a:r>
              <a:rPr lang="en-US" altLang="zh-TW" sz="1600" dirty="0" smtClean="0">
                <a:latin typeface="標楷體" pitchFamily="65" charset="-120"/>
                <a:ea typeface="標楷體" pitchFamily="65" charset="-120"/>
              </a:rPr>
              <a:t>(930825 </a:t>
            </a:r>
            <a:r>
              <a:rPr lang="zh-TW" altLang="zh-TW" sz="1600" dirty="0" smtClean="0">
                <a:latin typeface="標楷體" pitchFamily="65" charset="-120"/>
                <a:ea typeface="標楷體" pitchFamily="65" charset="-120"/>
              </a:rPr>
              <a:t>公布施行</a:t>
            </a:r>
            <a:r>
              <a:rPr lang="en-US" altLang="zh-TW" sz="1600" dirty="0" smtClean="0">
                <a:latin typeface="標楷體" pitchFamily="65" charset="-120"/>
                <a:ea typeface="標楷體" pitchFamily="65" charset="-120"/>
              </a:rPr>
              <a:t>)</a:t>
            </a:r>
            <a:endParaRPr lang="zh-TW" altLang="zh-TW" sz="1600" dirty="0" smtClean="0">
              <a:latin typeface="標楷體" pitchFamily="65" charset="-120"/>
              <a:ea typeface="標楷體" pitchFamily="65" charset="-120"/>
            </a:endParaRPr>
          </a:p>
          <a:p>
            <a:r>
              <a:rPr lang="zh-TW" altLang="zh-TW" sz="2000" dirty="0" smtClean="0">
                <a:latin typeface="標楷體" pitchFamily="65" charset="-120"/>
                <a:ea typeface="標楷體" pitchFamily="65" charset="-120"/>
              </a:rPr>
              <a:t>金門縣畸零地徵收出售標售作業程序</a:t>
            </a:r>
            <a:r>
              <a:rPr lang="en-US" altLang="zh-TW" sz="1600" dirty="0" smtClean="0">
                <a:latin typeface="標楷體" pitchFamily="65" charset="-120"/>
                <a:ea typeface="標楷體" pitchFamily="65" charset="-120"/>
              </a:rPr>
              <a:t>(930304)</a:t>
            </a:r>
            <a:endParaRPr lang="zh-TW" altLang="zh-TW" sz="1600" dirty="0" smtClean="0">
              <a:latin typeface="標楷體" pitchFamily="65" charset="-120"/>
              <a:ea typeface="標楷體" pitchFamily="65" charset="-120"/>
            </a:endParaRPr>
          </a:p>
          <a:p>
            <a:r>
              <a:rPr lang="zh-TW" altLang="zh-TW" sz="2000" dirty="0" smtClean="0">
                <a:latin typeface="標楷體" pitchFamily="65" charset="-120"/>
                <a:ea typeface="標楷體" pitchFamily="65" charset="-120"/>
              </a:rPr>
              <a:t>金門縣公有畸零地合併使用證明書核發基準</a:t>
            </a:r>
            <a:r>
              <a:rPr lang="en-US" altLang="zh-TW" sz="2000" dirty="0" smtClean="0">
                <a:latin typeface="標楷體" pitchFamily="65" charset="-120"/>
                <a:ea typeface="標楷體" pitchFamily="65" charset="-120"/>
              </a:rPr>
              <a:t> </a:t>
            </a:r>
            <a:r>
              <a:rPr lang="en-US" altLang="zh-TW" sz="1600" dirty="0" smtClean="0">
                <a:latin typeface="標楷體" pitchFamily="65" charset="-120"/>
                <a:ea typeface="標楷體" pitchFamily="65" charset="-120"/>
              </a:rPr>
              <a:t>(920902 </a:t>
            </a:r>
            <a:r>
              <a:rPr lang="zh-TW" altLang="zh-TW" sz="1600" dirty="0" smtClean="0">
                <a:latin typeface="標楷體" pitchFamily="65" charset="-120"/>
                <a:ea typeface="標楷體" pitchFamily="65" charset="-120"/>
              </a:rPr>
              <a:t>發布</a:t>
            </a:r>
            <a:r>
              <a:rPr lang="en-US" altLang="zh-TW" sz="1600" dirty="0" smtClean="0">
                <a:latin typeface="標楷體" pitchFamily="65" charset="-120"/>
                <a:ea typeface="標楷體" pitchFamily="65" charset="-120"/>
              </a:rPr>
              <a:t>)</a:t>
            </a:r>
            <a:endParaRPr lang="zh-TW" altLang="zh-TW" sz="1600" dirty="0" smtClean="0">
              <a:latin typeface="標楷體" pitchFamily="65" charset="-120"/>
              <a:ea typeface="標楷體" pitchFamily="65" charset="-120"/>
            </a:endParaRPr>
          </a:p>
          <a:p>
            <a:r>
              <a:rPr lang="zh-TW" altLang="zh-TW" sz="2000" dirty="0" smtClean="0">
                <a:latin typeface="標楷體" pitchFamily="65" charset="-120"/>
                <a:ea typeface="標楷體" pitchFamily="65" charset="-120"/>
              </a:rPr>
              <a:t>金門縣新舊違章建築劃分及處理自治條例</a:t>
            </a:r>
            <a:r>
              <a:rPr lang="en-US" altLang="zh-TW" sz="2000" dirty="0" smtClean="0">
                <a:latin typeface="標楷體" pitchFamily="65" charset="-120"/>
                <a:ea typeface="標楷體" pitchFamily="65" charset="-120"/>
              </a:rPr>
              <a:t> </a:t>
            </a:r>
            <a:r>
              <a:rPr lang="en-US" altLang="zh-TW" sz="1600" dirty="0" smtClean="0">
                <a:latin typeface="標楷體" pitchFamily="65" charset="-120"/>
                <a:ea typeface="標楷體" pitchFamily="65" charset="-120"/>
              </a:rPr>
              <a:t>(1031217</a:t>
            </a:r>
            <a:r>
              <a:rPr lang="zh-TW" altLang="zh-TW" sz="1600" dirty="0" smtClean="0">
                <a:latin typeface="標楷體" pitchFamily="65" charset="-120"/>
                <a:ea typeface="標楷體" pitchFamily="65" charset="-120"/>
              </a:rPr>
              <a:t>修正</a:t>
            </a:r>
            <a:r>
              <a:rPr lang="en-US" altLang="zh-TW" sz="1600" dirty="0" smtClean="0">
                <a:latin typeface="標楷體" pitchFamily="65" charset="-120"/>
                <a:ea typeface="標楷體" pitchFamily="65" charset="-120"/>
              </a:rPr>
              <a:t>)</a:t>
            </a:r>
            <a:endParaRPr lang="zh-TW" altLang="zh-TW" sz="1600" dirty="0" smtClean="0">
              <a:latin typeface="標楷體" pitchFamily="65" charset="-120"/>
              <a:ea typeface="標楷體" pitchFamily="65" charset="-120"/>
            </a:endParaRPr>
          </a:p>
          <a:p>
            <a:endParaRPr lang="en-US" altLang="zh-TW" sz="2400" dirty="0" smtClean="0">
              <a:latin typeface="標楷體" pitchFamily="65" charset="-120"/>
              <a:ea typeface="標楷體" pitchFamily="65" charset="-120"/>
            </a:endParaRPr>
          </a:p>
          <a:p>
            <a:endParaRPr lang="zh-TW" altLang="en-US" sz="2800" dirty="0">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chemeClr val="accent4"/>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連江縣都計建管法規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2400" b="1" dirty="0" smtClean="0">
                <a:solidFill>
                  <a:schemeClr val="bg1"/>
                </a:solidFill>
                <a:effectLst/>
                <a:latin typeface="標楷體" pitchFamily="65" charset="-120"/>
                <a:ea typeface="標楷體" pitchFamily="65" charset="-120"/>
              </a:rPr>
              <a:t>連江縣聚落保存專用區建築管理自治條例</a:t>
            </a:r>
            <a:endParaRPr lang="zh-TW" altLang="en-US" sz="2400" b="1"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
        <p:nvSpPr>
          <p:cNvPr id="14" name="內容版面配置區 2"/>
          <p:cNvSpPr>
            <a:spLocks noGrp="1"/>
          </p:cNvSpPr>
          <p:nvPr>
            <p:ph idx="1"/>
          </p:nvPr>
        </p:nvSpPr>
        <p:spPr>
          <a:xfrm>
            <a:off x="1435608" y="1340768"/>
            <a:ext cx="7498080" cy="4896544"/>
          </a:xfrm>
        </p:spPr>
        <p:txBody>
          <a:bodyPr>
            <a:noAutofit/>
          </a:bodyPr>
          <a:lstStyle/>
          <a:p>
            <a:r>
              <a:rPr lang="zh-TW" altLang="en-US" sz="2400" dirty="0" smtClean="0">
                <a:latin typeface="標楷體" pitchFamily="65" charset="-120"/>
                <a:ea typeface="標楷體" pitchFamily="65" charset="-120"/>
              </a:rPr>
              <a:t>連江縣聚落保存專用區建築管理自治條例</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用語定義</a:t>
            </a:r>
            <a:endParaRPr lang="en-US" altLang="zh-TW" sz="2400" dirty="0" smtClean="0">
              <a:latin typeface="標楷體" pitchFamily="65" charset="-120"/>
              <a:ea typeface="標楷體" pitchFamily="65" charset="-120"/>
            </a:endParaRPr>
          </a:p>
          <a:p>
            <a:r>
              <a:rPr lang="zh-TW" altLang="en-US" sz="1900" dirty="0" smtClean="0">
                <a:latin typeface="標楷體" pitchFamily="65" charset="-120"/>
                <a:ea typeface="標楷體" pitchFamily="65" charset="-120"/>
              </a:rPr>
              <a:t>一、維修：係指為維護現存建築物之構造形式、外觀風貌、建築規模與材料，以防止建築物惡化之行為。但不涉及修復、整建或復建等建築行為者。</a:t>
            </a:r>
          </a:p>
          <a:p>
            <a:r>
              <a:rPr lang="zh-TW" altLang="en-US" sz="1900" dirty="0" smtClean="0">
                <a:latin typeface="標楷體" pitchFamily="65" charset="-120"/>
                <a:ea typeface="標楷體" pitchFamily="65" charset="-120"/>
              </a:rPr>
              <a:t>二、修復：係指就現況保存不佳之建築物，就損壞之部位原貌復原或與原建築物風貌不相稱之增建部分施以回復原貌之處理者。</a:t>
            </a:r>
          </a:p>
          <a:p>
            <a:r>
              <a:rPr lang="zh-TW" altLang="en-US" sz="1900" dirty="0" smtClean="0">
                <a:latin typeface="標楷體" pitchFamily="65" charset="-120"/>
                <a:ea typeface="標楷體" pitchFamily="65" charset="-120"/>
              </a:rPr>
              <a:t>三、復建：係指有公共危險之虞或已傾頹之建築物，就其局部施以就地拆除改建，並保存原有風貌之行為者。</a:t>
            </a:r>
          </a:p>
          <a:p>
            <a:r>
              <a:rPr lang="zh-TW" altLang="en-US" sz="1900" dirty="0" smtClean="0">
                <a:latin typeface="標楷體" pitchFamily="65" charset="-120"/>
                <a:ea typeface="標楷體" pitchFamily="65" charset="-120"/>
              </a:rPr>
              <a:t>四、整建：係指以局部修改或變更空間使用等方式，使建築物具經濟性或實用性之效能性。</a:t>
            </a:r>
          </a:p>
          <a:p>
            <a:r>
              <a:rPr lang="zh-TW" altLang="en-US" sz="1900" dirty="0" smtClean="0">
                <a:latin typeface="標楷體" pitchFamily="65" charset="-120"/>
                <a:ea typeface="標楷體" pitchFamily="65" charset="-120"/>
              </a:rPr>
              <a:t>五、街巷：係指保存區內經本府發布供公眾通行之既有街道及巷道。</a:t>
            </a:r>
          </a:p>
          <a:p>
            <a:r>
              <a:rPr lang="zh-TW" altLang="en-US" sz="1900" dirty="0" smtClean="0">
                <a:latin typeface="標楷體" pitchFamily="65" charset="-120"/>
                <a:ea typeface="標楷體" pitchFamily="65" charset="-120"/>
              </a:rPr>
              <a:t>六、公共空間：係指保存區內經本府發布銜接街巷空間之既有戶外廣場。</a:t>
            </a:r>
            <a:endParaRPr lang="en-US" altLang="zh-TW" sz="19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chemeClr val="accent4"/>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連江縣都計建管法規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2400" b="1" dirty="0" smtClean="0">
                <a:solidFill>
                  <a:schemeClr val="bg1"/>
                </a:solidFill>
                <a:effectLst/>
                <a:latin typeface="標楷體" pitchFamily="65" charset="-120"/>
                <a:ea typeface="標楷體" pitchFamily="65" charset="-120"/>
              </a:rPr>
              <a:t>連江縣聚落保存專用區建築管理自治條例</a:t>
            </a:r>
            <a:endParaRPr lang="zh-TW" altLang="en-US" sz="2400" b="1"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
        <p:nvSpPr>
          <p:cNvPr id="14" name="內容版面配置區 2"/>
          <p:cNvSpPr>
            <a:spLocks noGrp="1"/>
          </p:cNvSpPr>
          <p:nvPr>
            <p:ph idx="1"/>
          </p:nvPr>
        </p:nvSpPr>
        <p:spPr>
          <a:xfrm>
            <a:off x="1435608" y="1340768"/>
            <a:ext cx="7498080" cy="4896544"/>
          </a:xfrm>
        </p:spPr>
        <p:txBody>
          <a:bodyPr>
            <a:noAutofit/>
          </a:bodyPr>
          <a:lstStyle/>
          <a:p>
            <a:r>
              <a:rPr lang="zh-TW" altLang="en-US" sz="2400" dirty="0" smtClean="0">
                <a:latin typeface="標楷體" pitchFamily="65" charset="-120"/>
                <a:ea typeface="標楷體" pitchFamily="65" charset="-120"/>
              </a:rPr>
              <a:t>連江縣聚落保存專用區建築管理自治條例</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風貌分類</a:t>
            </a:r>
            <a:endParaRPr lang="en-US" altLang="zh-TW" sz="2400" dirty="0" smtClean="0">
              <a:latin typeface="標楷體" pitchFamily="65" charset="-120"/>
              <a:ea typeface="標楷體" pitchFamily="65" charset="-120"/>
            </a:endParaRPr>
          </a:p>
          <a:p>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保存區內之建築物，依其風貌特質分為以下三類：</a:t>
            </a:r>
          </a:p>
          <a:p>
            <a:pPr>
              <a:buNone/>
            </a:pPr>
            <a:r>
              <a:rPr lang="zh-TW" altLang="en-US" sz="2000" dirty="0" smtClean="0">
                <a:latin typeface="標楷體" pitchFamily="65" charset="-120"/>
                <a:ea typeface="標楷體" pitchFamily="65" charset="-120"/>
              </a:rPr>
              <a:t>  一、具馬祖傳統聚落特色之建築物。</a:t>
            </a:r>
          </a:p>
          <a:p>
            <a:pPr>
              <a:buNone/>
            </a:pPr>
            <a:r>
              <a:rPr lang="zh-TW" altLang="en-US" sz="2000" dirty="0" smtClean="0">
                <a:latin typeface="標楷體" pitchFamily="65" charset="-120"/>
                <a:ea typeface="標楷體" pitchFamily="65" charset="-120"/>
              </a:rPr>
              <a:t>  二、一般建築物。</a:t>
            </a:r>
          </a:p>
          <a:p>
            <a:pPr>
              <a:buNone/>
            </a:pPr>
            <a:r>
              <a:rPr lang="zh-TW" altLang="en-US" sz="2000" dirty="0" smtClean="0">
                <a:latin typeface="標楷體" pitchFamily="65" charset="-120"/>
                <a:ea typeface="標楷體" pitchFamily="65" charset="-120"/>
              </a:rPr>
              <a:t>  三、其他。</a:t>
            </a:r>
            <a:endParaRPr lang="en-US" altLang="zh-TW" sz="2000" dirty="0" smtClean="0">
              <a:latin typeface="標楷體" pitchFamily="65" charset="-120"/>
              <a:ea typeface="標楷體" pitchFamily="65" charset="-120"/>
            </a:endParaRPr>
          </a:p>
          <a:p>
            <a:pPr>
              <a:buNone/>
            </a:pPr>
            <a:endParaRPr lang="zh-TW" altLang="en-US"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建築物之新建、增建、維修、修復、整建、復建等行為，經向縣府取得工程許可。</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但新建、增建及涉及修建行為之復建於取得工程許可後，應依核准內容申請建築執照。</a:t>
            </a:r>
            <a:endParaRPr lang="en-US" altLang="zh-TW" sz="20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chemeClr val="accent4"/>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連江縣都計建管法規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2400" b="1" dirty="0" smtClean="0">
                <a:solidFill>
                  <a:schemeClr val="bg1"/>
                </a:solidFill>
                <a:effectLst/>
                <a:latin typeface="標楷體" pitchFamily="65" charset="-120"/>
                <a:ea typeface="標楷體" pitchFamily="65" charset="-120"/>
              </a:rPr>
              <a:t>連江縣聚落保存專用區建築管理自治條例</a:t>
            </a:r>
            <a:endParaRPr lang="zh-TW" altLang="en-US" sz="2400" b="1"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
        <p:nvSpPr>
          <p:cNvPr id="14" name="內容版面配置區 2"/>
          <p:cNvSpPr>
            <a:spLocks noGrp="1"/>
          </p:cNvSpPr>
          <p:nvPr>
            <p:ph idx="1"/>
          </p:nvPr>
        </p:nvSpPr>
        <p:spPr>
          <a:xfrm>
            <a:off x="1187624" y="1268760"/>
            <a:ext cx="7776864" cy="4968552"/>
          </a:xfrm>
        </p:spPr>
        <p:txBody>
          <a:bodyPr>
            <a:noAutofit/>
          </a:bodyPr>
          <a:lstStyle/>
          <a:p>
            <a:r>
              <a:rPr lang="zh-TW" altLang="en-US" sz="2400" dirty="0" smtClean="0">
                <a:latin typeface="標楷體" pitchFamily="65" charset="-120"/>
                <a:ea typeface="標楷體" pitchFamily="65" charset="-120"/>
              </a:rPr>
              <a:t>連江縣聚落保存專用區建築管理自治條例</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審議原則</a:t>
            </a:r>
            <a:endParaRPr lang="en-US" altLang="zh-TW" sz="24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保存區工程許可之審議，由縣府提交都市設計及土地使用審議小組審議。</a:t>
            </a:r>
          </a:p>
          <a:p>
            <a:r>
              <a:rPr lang="zh-TW" altLang="en-US" sz="2000" dirty="0" smtClean="0">
                <a:latin typeface="標楷體" pitchFamily="65" charset="-120"/>
                <a:ea typeface="標楷體" pitchFamily="65" charset="-120"/>
              </a:rPr>
              <a:t>前項經審議許可之圖說，應送縣府管制。</a:t>
            </a:r>
          </a:p>
          <a:p>
            <a:r>
              <a:rPr lang="zh-TW" altLang="en-US" sz="2000" dirty="0" smtClean="0">
                <a:latin typeface="標楷體" pitchFamily="65" charset="-120"/>
                <a:ea typeface="標楷體" pitchFamily="65" charset="-120"/>
              </a:rPr>
              <a:t>申請人應依照審許可圖說施工；如於施工前或施工中變更設計時，仍應依本自治條例辦理審議。</a:t>
            </a:r>
          </a:p>
          <a:p>
            <a:r>
              <a:rPr lang="zh-TW" altLang="en-US" sz="2000" dirty="0" smtClean="0">
                <a:latin typeface="標楷體" pitchFamily="65" charset="-120"/>
                <a:ea typeface="標楷體" pitchFamily="65" charset="-120"/>
              </a:rPr>
              <a:t>本府都市設計及土地使用審議小組辦理聚落傳統建築審議作業原則如下：</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一、構造材質應以石、木等材料建造。</a:t>
            </a:r>
          </a:p>
          <a:p>
            <a:r>
              <a:rPr lang="zh-TW" altLang="en-US" sz="2000" dirty="0" smtClean="0">
                <a:latin typeface="標楷體" pitchFamily="65" charset="-120"/>
                <a:ea typeface="標楷體" pitchFamily="65" charset="-120"/>
              </a:rPr>
              <a:t>二、屋頂形式應以人字波、四坡或五脊四坡屋頂搭配屋瓦而成，且屋頂顏色應以藍灰及淡、暗紅色系。</a:t>
            </a:r>
          </a:p>
          <a:p>
            <a:r>
              <a:rPr lang="zh-TW" altLang="en-US" sz="2000" dirty="0" smtClean="0">
                <a:latin typeface="標楷體" pitchFamily="65" charset="-120"/>
                <a:ea typeface="標楷體" pitchFamily="65" charset="-120"/>
              </a:rPr>
              <a:t>三、牆面材料應以花崗石石材或石片、青斗石石材或石片、福杉。</a:t>
            </a:r>
          </a:p>
          <a:p>
            <a:r>
              <a:rPr lang="zh-TW" altLang="en-US" sz="2000" dirty="0" smtClean="0">
                <a:latin typeface="標楷體" pitchFamily="65" charset="-120"/>
                <a:ea typeface="標楷體" pitchFamily="65" charset="-120"/>
              </a:rPr>
              <a:t>前項審議原則經都市設計及土地使用審議小組審查同意排除者，不在此限。</a:t>
            </a:r>
            <a:endParaRPr lang="en-US" altLang="zh-TW" sz="20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chemeClr val="accent4"/>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連江縣都計建管法規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2400" b="1" dirty="0" smtClean="0">
                <a:solidFill>
                  <a:schemeClr val="bg1"/>
                </a:solidFill>
                <a:effectLst/>
                <a:latin typeface="標楷體" pitchFamily="65" charset="-120"/>
                <a:ea typeface="標楷體" pitchFamily="65" charset="-120"/>
              </a:rPr>
              <a:t>連江縣聚落保存專用區建築管理自治條例</a:t>
            </a:r>
            <a:endParaRPr lang="zh-TW" altLang="en-US" sz="2400" b="1"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
        <p:nvSpPr>
          <p:cNvPr id="14" name="內容版面配置區 2"/>
          <p:cNvSpPr>
            <a:spLocks noGrp="1"/>
          </p:cNvSpPr>
          <p:nvPr>
            <p:ph idx="1"/>
          </p:nvPr>
        </p:nvSpPr>
        <p:spPr>
          <a:xfrm>
            <a:off x="1187624" y="1268760"/>
            <a:ext cx="7776864" cy="4968552"/>
          </a:xfrm>
        </p:spPr>
        <p:txBody>
          <a:bodyPr>
            <a:noAutofit/>
          </a:bodyPr>
          <a:lstStyle/>
          <a:p>
            <a:r>
              <a:rPr lang="zh-TW" altLang="en-US" sz="2400" dirty="0" smtClean="0">
                <a:latin typeface="標楷體" pitchFamily="65" charset="-120"/>
                <a:ea typeface="標楷體" pitchFamily="65" charset="-120"/>
              </a:rPr>
              <a:t>連江縣聚落保存專用區建築管理自治條例</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審議基準</a:t>
            </a:r>
            <a:endParaRPr lang="en-US" altLang="zh-TW" sz="24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一、維修及修復：將傳統民居建築予以「原貌恢復」，其項目如石牆、版瓦屋頂、壓瓦石、室內大木結構、傳統門窗裝修、室內隔間等各項細節，均依照傳統形式、色彩、材料、工作施作，修復傳統建築原貌。</a:t>
            </a:r>
          </a:p>
          <a:p>
            <a:r>
              <a:rPr lang="zh-TW" altLang="en-US" sz="2000" dirty="0" smtClean="0">
                <a:latin typeface="標楷體" pitchFamily="65" charset="-120"/>
                <a:ea typeface="標楷體" pitchFamily="65" charset="-120"/>
              </a:rPr>
              <a:t>二、整建：以馬祖傳統形式、色彩、材料維護、修復傳統民居外觀，其項目如石牆、版瓦屋頂、壓瓦石、室內大木結構等項，木造門窗裝修等必須維持傳統風貌，而室內部分則可採傳統與現代結合方式規劃施工。</a:t>
            </a:r>
          </a:p>
          <a:p>
            <a:r>
              <a:rPr lang="zh-TW" altLang="en-US" sz="2000" dirty="0" smtClean="0">
                <a:latin typeface="標楷體" pitchFamily="65" charset="-120"/>
                <a:ea typeface="標楷體" pitchFamily="65" charset="-120"/>
              </a:rPr>
              <a:t>三、新建、增建及復建：新造建築物，應保持外觀形式、色彩質感與傳統民居風貌相同。</a:t>
            </a:r>
            <a:endParaRPr lang="en-US" altLang="zh-TW" sz="20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chemeClr val="accent4"/>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連江縣都計建管法規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2400" b="1" dirty="0" smtClean="0">
                <a:solidFill>
                  <a:schemeClr val="bg1"/>
                </a:solidFill>
                <a:effectLst/>
                <a:latin typeface="標楷體" pitchFamily="65" charset="-120"/>
                <a:ea typeface="標楷體" pitchFamily="65" charset="-120"/>
              </a:rPr>
              <a:t>連江縣聚落保存專用區建築管理自治條例</a:t>
            </a:r>
            <a:endParaRPr lang="zh-TW" altLang="en-US" sz="2400" b="1"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
        <p:nvSpPr>
          <p:cNvPr id="14" name="內容版面配置區 2"/>
          <p:cNvSpPr>
            <a:spLocks noGrp="1"/>
          </p:cNvSpPr>
          <p:nvPr>
            <p:ph idx="1"/>
          </p:nvPr>
        </p:nvSpPr>
        <p:spPr>
          <a:xfrm>
            <a:off x="1187624" y="1268760"/>
            <a:ext cx="7776864" cy="4968552"/>
          </a:xfrm>
        </p:spPr>
        <p:txBody>
          <a:bodyPr>
            <a:noAutofit/>
          </a:bodyPr>
          <a:lstStyle/>
          <a:p>
            <a:r>
              <a:rPr lang="zh-TW" altLang="en-US" sz="2400" dirty="0" smtClean="0">
                <a:latin typeface="標楷體" pitchFamily="65" charset="-120"/>
                <a:ea typeface="標楷體" pitchFamily="65" charset="-120"/>
              </a:rPr>
              <a:t>連江縣聚落保存專用區建築管理自治條例</a:t>
            </a:r>
            <a:r>
              <a:rPr lang="en-US" altLang="zh-TW" sz="24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勘驗注意事項</a:t>
            </a:r>
            <a:endParaRPr lang="en-US" altLang="zh-TW" sz="2000" dirty="0" smtClean="0">
              <a:latin typeface="標楷體" pitchFamily="65" charset="-120"/>
              <a:ea typeface="標楷體" pitchFamily="65" charset="-120"/>
            </a:endParaRPr>
          </a:p>
          <a:p>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取得工程許可之建築物於施工中，縣府認有必要時，得隨時加以勘驗，發現與核定工程許可不符者，應以書面通知申請人限期修改；逾期未修改者，勒令停工。</a:t>
            </a:r>
          </a:p>
          <a:p>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主管機關派員勘驗時，所派人員應出示其身分證文件；其未出示身分證明文件者，申請人得拒絕勘驗。</a:t>
            </a:r>
            <a:endParaRPr lang="en-US" altLang="zh-TW" sz="20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chemeClr val="accent4"/>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連江縣都計建管法規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2400" b="1" dirty="0" smtClean="0">
                <a:solidFill>
                  <a:schemeClr val="bg1"/>
                </a:solidFill>
                <a:effectLst/>
                <a:latin typeface="標楷體" pitchFamily="65" charset="-120"/>
                <a:ea typeface="標楷體" pitchFamily="65" charset="-120"/>
              </a:rPr>
              <a:t>連江縣聚落保存專用區建築管理自治條例</a:t>
            </a:r>
            <a:endParaRPr lang="zh-TW" altLang="en-US" sz="2400" b="1"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
        <p:nvSpPr>
          <p:cNvPr id="14" name="內容版面配置區 2"/>
          <p:cNvSpPr>
            <a:spLocks noGrp="1"/>
          </p:cNvSpPr>
          <p:nvPr>
            <p:ph idx="1"/>
          </p:nvPr>
        </p:nvSpPr>
        <p:spPr>
          <a:xfrm>
            <a:off x="1187624" y="1268760"/>
            <a:ext cx="7776864" cy="4968552"/>
          </a:xfrm>
        </p:spPr>
        <p:txBody>
          <a:bodyPr>
            <a:noAutofit/>
          </a:bodyPr>
          <a:lstStyle/>
          <a:p>
            <a:r>
              <a:rPr lang="zh-TW" altLang="en-US" sz="2400" dirty="0" smtClean="0">
                <a:latin typeface="標楷體" pitchFamily="65" charset="-120"/>
                <a:ea typeface="標楷體" pitchFamily="65" charset="-120"/>
              </a:rPr>
              <a:t>連江縣聚落保存專用區建築管理自治條例</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竣工查驗</a:t>
            </a:r>
            <a:endParaRPr lang="en-US" altLang="zh-TW" sz="2000" dirty="0" smtClean="0">
              <a:latin typeface="標楷體" pitchFamily="65" charset="-120"/>
              <a:ea typeface="標楷體" pitchFamily="65" charset="-120"/>
            </a:endParaRPr>
          </a:p>
          <a:p>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建築物新建、增建、維修、修復、整建、復建案工程完竣後，應由申請人會同承造人向本府申請竣工查驗合格後，核發工程合格證明。</a:t>
            </a:r>
          </a:p>
          <a:p>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主管機關受理工程許可竣工查驗之申請，應於十五日內指派查驗人員至現場檢查。經查核與驗章圖說相符者，檢查表經查驗人員簽證後，應於十日內核發合格證明，對於不合格者，應通知建築物申請人限期修改。</a:t>
            </a:r>
            <a:endParaRPr lang="en-US" altLang="zh-TW" sz="20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chemeClr val="accent4"/>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連江縣政府委託</a:t>
            </a:r>
            <a:r>
              <a:rPr lang="en-US" altLang="zh-TW" sz="3600" dirty="0" smtClean="0">
                <a:solidFill>
                  <a:schemeClr val="bg1"/>
                </a:solidFill>
                <a:latin typeface="標楷體" pitchFamily="65" charset="-120"/>
                <a:ea typeface="標楷體" pitchFamily="65" charset="-120"/>
              </a:rPr>
              <a:t/>
            </a:r>
            <a:br>
              <a:rPr lang="en-US" altLang="zh-TW" sz="3600" dirty="0" smtClean="0">
                <a:solidFill>
                  <a:schemeClr val="bg1"/>
                </a:solidFill>
                <a:latin typeface="標楷體" pitchFamily="65" charset="-120"/>
                <a:ea typeface="標楷體" pitchFamily="65" charset="-120"/>
              </a:rPr>
            </a:br>
            <a:r>
              <a:rPr lang="zh-TW" altLang="en-US" sz="3600" dirty="0" smtClean="0">
                <a:solidFill>
                  <a:schemeClr val="bg1"/>
                </a:solidFill>
                <a:latin typeface="標楷體" pitchFamily="65" charset="-120"/>
                <a:ea typeface="標楷體" pitchFamily="65" charset="-120"/>
              </a:rPr>
              <a:t>建築師公會業務範圍及事項</a:t>
            </a:r>
            <a:endParaRPr lang="zh-TW" altLang="en-US" sz="2400" b="1"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
        <p:nvSpPr>
          <p:cNvPr id="14" name="內容版面配置區 2"/>
          <p:cNvSpPr>
            <a:spLocks noGrp="1"/>
          </p:cNvSpPr>
          <p:nvPr>
            <p:ph idx="1"/>
          </p:nvPr>
        </p:nvSpPr>
        <p:spPr>
          <a:xfrm>
            <a:off x="1187624" y="1412776"/>
            <a:ext cx="7776864" cy="4968552"/>
          </a:xfrm>
        </p:spPr>
        <p:txBody>
          <a:bodyPr>
            <a:noAutofit/>
          </a:bodyPr>
          <a:lstStyle/>
          <a:p>
            <a:r>
              <a:rPr lang="zh-TW" altLang="en-US" sz="2400" dirty="0" smtClean="0">
                <a:latin typeface="標楷體" pitchFamily="65" charset="-120"/>
                <a:ea typeface="標楷體" pitchFamily="65" charset="-120"/>
              </a:rPr>
              <a:t>建造執照、雜項執照、拆除執照、變更設計、變更使用執照與補領使用執照等申請案件之圖面及相關建築法令審查。</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審查人員配合連江縣政府辦理使用執照、變更使用執照與補發使用執照等申請案件之竣工勘驗、協助建造中建築工程勘驗。</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依「招牌廣告及樹立廣告管理辦法」規定免申請雜項執照之招牌廣告及樹立廣告物，其申請許可之審查。</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依「建築物室內裝修管理辦法」規定應申請室內裝修許可案件之書圖審查及竣工查驗。</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依「建築技術規則建築設計施工編第</a:t>
            </a:r>
            <a:r>
              <a:rPr lang="en-US" altLang="zh-TW" sz="2400" dirty="0" smtClean="0">
                <a:latin typeface="標楷體" pitchFamily="65" charset="-120"/>
                <a:ea typeface="標楷體" pitchFamily="65" charset="-120"/>
              </a:rPr>
              <a:t>17</a:t>
            </a:r>
            <a:r>
              <a:rPr lang="zh-TW" altLang="en-US" sz="2400" dirty="0" smtClean="0">
                <a:latin typeface="標楷體" pitchFamily="65" charset="-120"/>
                <a:ea typeface="標楷體" pitchFamily="65" charset="-120"/>
              </a:rPr>
              <a:t>章綠建築」規定之綠建築設計案件審核及抽查。</a:t>
            </a:r>
            <a:endParaRPr lang="en-US" altLang="zh-TW" sz="2400" dirty="0" smtClean="0">
              <a:latin typeface="標楷體" pitchFamily="65" charset="-120"/>
              <a:ea typeface="標楷體" pitchFamily="65" charset="-120"/>
            </a:endParaRPr>
          </a:p>
          <a:p>
            <a:endParaRPr lang="en-US" altLang="zh-TW" sz="2400" dirty="0" smtClean="0">
              <a:latin typeface="標楷體" pitchFamily="65" charset="-120"/>
              <a:ea typeface="標楷體" pitchFamily="65" charset="-120"/>
            </a:endParaRPr>
          </a:p>
          <a:p>
            <a:endParaRPr lang="en-US" altLang="zh-TW" sz="24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chemeClr val="accent4"/>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連江縣政府委託</a:t>
            </a:r>
            <a:r>
              <a:rPr lang="en-US" altLang="zh-TW" sz="3600" dirty="0" smtClean="0">
                <a:solidFill>
                  <a:schemeClr val="bg1"/>
                </a:solidFill>
                <a:latin typeface="標楷體" pitchFamily="65" charset="-120"/>
                <a:ea typeface="標楷體" pitchFamily="65" charset="-120"/>
              </a:rPr>
              <a:t/>
            </a:r>
            <a:br>
              <a:rPr lang="en-US" altLang="zh-TW" sz="3600" dirty="0" smtClean="0">
                <a:solidFill>
                  <a:schemeClr val="bg1"/>
                </a:solidFill>
                <a:latin typeface="標楷體" pitchFamily="65" charset="-120"/>
                <a:ea typeface="標楷體" pitchFamily="65" charset="-120"/>
              </a:rPr>
            </a:br>
            <a:r>
              <a:rPr lang="zh-TW" altLang="en-US" sz="3600" dirty="0" smtClean="0">
                <a:solidFill>
                  <a:schemeClr val="bg1"/>
                </a:solidFill>
                <a:latin typeface="標楷體" pitchFamily="65" charset="-120"/>
                <a:ea typeface="標楷體" pitchFamily="65" charset="-120"/>
              </a:rPr>
              <a:t>建築師公會業務範圍及事項</a:t>
            </a:r>
            <a:endParaRPr lang="zh-TW" altLang="en-US" sz="2400" b="1" dirty="0">
              <a:solidFill>
                <a:schemeClr val="bg1"/>
              </a:solidFill>
              <a:effectLst/>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
        <p:nvSpPr>
          <p:cNvPr id="14" name="內容版面配置區 2"/>
          <p:cNvSpPr>
            <a:spLocks noGrp="1"/>
          </p:cNvSpPr>
          <p:nvPr>
            <p:ph idx="1"/>
          </p:nvPr>
        </p:nvSpPr>
        <p:spPr>
          <a:xfrm>
            <a:off x="1187624" y="1412776"/>
            <a:ext cx="7776864" cy="4968552"/>
          </a:xfrm>
        </p:spPr>
        <p:txBody>
          <a:bodyPr>
            <a:noAutofit/>
          </a:bodyPr>
          <a:lstStyle/>
          <a:p>
            <a:r>
              <a:rPr lang="zh-TW" altLang="en-US" sz="2400" dirty="0" smtClean="0">
                <a:latin typeface="標楷體" pitchFamily="65" charset="-120"/>
                <a:ea typeface="標楷體" pitchFamily="65" charset="-120"/>
              </a:rPr>
              <a:t>建造執照及雜項執照簽證項目抽查。</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污水處理設施圖說審查。如在審查人員審圖期間，適有申報施工勘驗者，一併配合辦理現場勘驗。</a:t>
            </a:r>
            <a:endParaRPr lang="en-US" altLang="zh-TW" sz="24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金門縣都計建管法規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en-US" sz="3600" dirty="0" smtClean="0">
                <a:solidFill>
                  <a:schemeClr val="bg1"/>
                </a:solidFill>
                <a:effectLst/>
                <a:latin typeface="標楷體" pitchFamily="65" charset="-120"/>
                <a:ea typeface="標楷體" pitchFamily="65" charset="-120"/>
              </a:rPr>
              <a:t>三、建管法規</a:t>
            </a:r>
            <a:endParaRPr lang="zh-TW" altLang="en-US" sz="3600" dirty="0">
              <a:solidFill>
                <a:schemeClr val="bg1"/>
              </a:solidFill>
              <a:effectLst/>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zh-TW" sz="2000" dirty="0" smtClean="0">
                <a:latin typeface="標楷體" pitchFamily="65" charset="-120"/>
                <a:ea typeface="標楷體" pitchFamily="65" charset="-120"/>
              </a:rPr>
              <a:t>金門縣辦理各項活動搭建臨時建築物管理自治條例</a:t>
            </a:r>
            <a:r>
              <a:rPr lang="en-US" altLang="zh-TW" sz="2000" dirty="0" smtClean="0">
                <a:latin typeface="標楷體" pitchFamily="65" charset="-120"/>
                <a:ea typeface="標楷體" pitchFamily="65" charset="-120"/>
              </a:rPr>
              <a:t> </a:t>
            </a:r>
            <a:r>
              <a:rPr lang="en-US" altLang="zh-TW" sz="1600" dirty="0" smtClean="0">
                <a:latin typeface="標楷體" pitchFamily="65" charset="-120"/>
                <a:ea typeface="標楷體" pitchFamily="65" charset="-120"/>
              </a:rPr>
              <a:t>(910125 </a:t>
            </a:r>
            <a:r>
              <a:rPr lang="zh-TW" altLang="zh-TW" sz="1600" dirty="0" smtClean="0">
                <a:latin typeface="標楷體" pitchFamily="65" charset="-120"/>
                <a:ea typeface="標楷體" pitchFamily="65" charset="-120"/>
              </a:rPr>
              <a:t>發布施行</a:t>
            </a:r>
            <a:r>
              <a:rPr lang="en-US" altLang="zh-TW" sz="1600" dirty="0" smtClean="0">
                <a:latin typeface="標楷體" pitchFamily="65" charset="-120"/>
                <a:ea typeface="標楷體" pitchFamily="65" charset="-120"/>
              </a:rPr>
              <a:t>)</a:t>
            </a:r>
            <a:endParaRPr lang="zh-TW" altLang="zh-TW" sz="1600" dirty="0" smtClean="0">
              <a:latin typeface="標楷體" pitchFamily="65" charset="-120"/>
              <a:ea typeface="標楷體" pitchFamily="65" charset="-120"/>
            </a:endParaRPr>
          </a:p>
          <a:p>
            <a:r>
              <a:rPr lang="zh-TW" altLang="zh-TW" sz="2000" dirty="0" smtClean="0">
                <a:latin typeface="標楷體" pitchFamily="65" charset="-120"/>
                <a:ea typeface="標楷體" pitchFamily="65" charset="-120"/>
              </a:rPr>
              <a:t>金門縣建築物公共安全檢查簽證及申報案件簽證不實認定作業原則</a:t>
            </a:r>
            <a:r>
              <a:rPr lang="en-US" altLang="zh-TW" sz="2000" dirty="0" smtClean="0">
                <a:latin typeface="標楷體" pitchFamily="65" charset="-120"/>
                <a:ea typeface="標楷體" pitchFamily="65" charset="-120"/>
              </a:rPr>
              <a:t> </a:t>
            </a:r>
            <a:r>
              <a:rPr lang="en-US" altLang="zh-TW" sz="1600" dirty="0" smtClean="0">
                <a:latin typeface="標楷體" pitchFamily="65" charset="-120"/>
                <a:ea typeface="標楷體" pitchFamily="65" charset="-120"/>
              </a:rPr>
              <a:t>(960214 </a:t>
            </a:r>
            <a:r>
              <a:rPr lang="zh-TW" altLang="zh-TW" sz="1600" dirty="0" smtClean="0">
                <a:latin typeface="標楷體" pitchFamily="65" charset="-120"/>
                <a:ea typeface="標楷體" pitchFamily="65" charset="-120"/>
              </a:rPr>
              <a:t>修正</a:t>
            </a:r>
            <a:r>
              <a:rPr lang="en-US" altLang="zh-TW" sz="1600" dirty="0" smtClean="0">
                <a:latin typeface="標楷體" pitchFamily="65" charset="-120"/>
                <a:ea typeface="標楷體" pitchFamily="65" charset="-120"/>
              </a:rPr>
              <a:t>)</a:t>
            </a:r>
            <a:endParaRPr lang="zh-TW" altLang="zh-TW" sz="1600" dirty="0" smtClean="0">
              <a:latin typeface="標楷體" pitchFamily="65" charset="-120"/>
              <a:ea typeface="標楷體" pitchFamily="65" charset="-120"/>
            </a:endParaRPr>
          </a:p>
          <a:p>
            <a:r>
              <a:rPr lang="zh-TW" altLang="zh-TW" sz="2000" dirty="0" smtClean="0">
                <a:latin typeface="標楷體" pitchFamily="65" charset="-120"/>
                <a:ea typeface="標楷體" pitchFamily="65" charset="-120"/>
              </a:rPr>
              <a:t>金門縣維護傳統建築風貌獎助自治條例</a:t>
            </a:r>
            <a:r>
              <a:rPr lang="en-US" altLang="zh-TW" sz="2000" dirty="0" smtClean="0">
                <a:latin typeface="標楷體" pitchFamily="65" charset="-120"/>
                <a:ea typeface="標楷體" pitchFamily="65" charset="-120"/>
              </a:rPr>
              <a:t> </a:t>
            </a:r>
            <a:r>
              <a:rPr lang="en-US" altLang="zh-TW" sz="1600" dirty="0" smtClean="0">
                <a:latin typeface="標楷體" pitchFamily="65" charset="-120"/>
                <a:ea typeface="標楷體" pitchFamily="65" charset="-120"/>
              </a:rPr>
              <a:t>(1010918 </a:t>
            </a:r>
            <a:r>
              <a:rPr lang="zh-TW" altLang="zh-TW" sz="1600" dirty="0" smtClean="0">
                <a:latin typeface="標楷體" pitchFamily="65" charset="-120"/>
                <a:ea typeface="標楷體" pitchFamily="65" charset="-120"/>
              </a:rPr>
              <a:t>公布施行</a:t>
            </a:r>
            <a:r>
              <a:rPr lang="en-US" altLang="zh-TW" sz="1600" dirty="0" smtClean="0">
                <a:latin typeface="標楷體" pitchFamily="65" charset="-120"/>
                <a:ea typeface="標楷體" pitchFamily="65" charset="-120"/>
              </a:rPr>
              <a:t>)</a:t>
            </a:r>
            <a:endParaRPr lang="zh-TW" altLang="zh-TW" sz="1600" dirty="0" smtClean="0">
              <a:latin typeface="標楷體" pitchFamily="65" charset="-120"/>
              <a:ea typeface="標楷體" pitchFamily="65" charset="-120"/>
            </a:endParaRPr>
          </a:p>
          <a:p>
            <a:r>
              <a:rPr lang="zh-TW" altLang="zh-TW" sz="2000" dirty="0" smtClean="0">
                <a:latin typeface="標楷體" pitchFamily="65" charset="-120"/>
                <a:ea typeface="標楷體" pitchFamily="65" charset="-120"/>
              </a:rPr>
              <a:t>金門縣紀念性建築物認定基準</a:t>
            </a:r>
            <a:r>
              <a:rPr lang="en-US" altLang="zh-TW" sz="2000" dirty="0" smtClean="0">
                <a:latin typeface="標楷體" pitchFamily="65" charset="-120"/>
                <a:ea typeface="標楷體" pitchFamily="65" charset="-120"/>
              </a:rPr>
              <a:t> </a:t>
            </a:r>
            <a:r>
              <a:rPr lang="en-US" altLang="zh-TW" sz="1600" dirty="0" smtClean="0">
                <a:latin typeface="標楷體" pitchFamily="65" charset="-120"/>
                <a:ea typeface="標楷體" pitchFamily="65" charset="-120"/>
              </a:rPr>
              <a:t>(1010824 </a:t>
            </a:r>
            <a:r>
              <a:rPr lang="zh-TW" altLang="zh-TW" sz="1600" dirty="0" smtClean="0">
                <a:latin typeface="標楷體" pitchFamily="65" charset="-120"/>
                <a:ea typeface="標楷體" pitchFamily="65" charset="-120"/>
              </a:rPr>
              <a:t>修正</a:t>
            </a:r>
            <a:r>
              <a:rPr lang="en-US" altLang="zh-TW" sz="1600" dirty="0" smtClean="0">
                <a:latin typeface="標楷體" pitchFamily="65" charset="-120"/>
                <a:ea typeface="標楷體" pitchFamily="65" charset="-120"/>
              </a:rPr>
              <a:t>)</a:t>
            </a:r>
            <a:endParaRPr lang="zh-TW" altLang="zh-TW" sz="1600" dirty="0" smtClean="0">
              <a:latin typeface="標楷體" pitchFamily="65" charset="-120"/>
              <a:ea typeface="標楷體" pitchFamily="65" charset="-120"/>
            </a:endParaRPr>
          </a:p>
          <a:p>
            <a:r>
              <a:rPr lang="zh-TW" altLang="zh-TW" sz="2000" dirty="0" smtClean="0">
                <a:latin typeface="標楷體" pitchFamily="65" charset="-120"/>
                <a:ea typeface="標楷體" pitchFamily="65" charset="-120"/>
              </a:rPr>
              <a:t>金門縣建築物造價標準表</a:t>
            </a:r>
          </a:p>
          <a:p>
            <a:r>
              <a:rPr lang="zh-TW" altLang="zh-TW" sz="2000" dirty="0" smtClean="0">
                <a:latin typeface="標楷體" pitchFamily="65" charset="-120"/>
                <a:ea typeface="標楷體" pitchFamily="65" charset="-120"/>
              </a:rPr>
              <a:t>金門縣建造執照申請有關特殊結構委託審查原則</a:t>
            </a:r>
          </a:p>
          <a:p>
            <a:r>
              <a:rPr lang="zh-TW" altLang="zh-TW" sz="2000" dirty="0" smtClean="0">
                <a:latin typeface="標楷體" pitchFamily="65" charset="-120"/>
                <a:ea typeface="標楷體" pitchFamily="65" charset="-120"/>
              </a:rPr>
              <a:t>金門縣建築工程施工損壞鄰房事件爭議調處辦法說明表</a:t>
            </a:r>
            <a:endParaRPr lang="en-US" altLang="zh-TW" sz="2000" dirty="0" smtClean="0">
              <a:latin typeface="標楷體" pitchFamily="65" charset="-120"/>
              <a:ea typeface="標楷體" pitchFamily="65" charset="-120"/>
            </a:endParaRPr>
          </a:p>
          <a:p>
            <a:endParaRPr lang="zh-TW" altLang="en-US" sz="2800" dirty="0">
              <a:latin typeface="標楷體" pitchFamily="65" charset="-120"/>
              <a:ea typeface="標楷體" pitchFamily="65" charset="-120"/>
            </a:endParaRP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金門縣都計建管法規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zh-TW" sz="2700" dirty="0" smtClean="0">
                <a:solidFill>
                  <a:schemeClr val="bg1"/>
                </a:solidFill>
                <a:latin typeface="標楷體" pitchFamily="65" charset="-120"/>
                <a:ea typeface="標楷體" pitchFamily="65" charset="-120"/>
              </a:rPr>
              <a:t>金門特定區計畫土地使用許可審議規範</a:t>
            </a:r>
            <a:endParaRPr lang="zh-TW" altLang="en-US" sz="2700" dirty="0">
              <a:solidFill>
                <a:schemeClr val="bg1"/>
              </a:solidFill>
              <a:effectLst/>
              <a:latin typeface="標楷體" pitchFamily="65" charset="-120"/>
              <a:ea typeface="標楷體" pitchFamily="65" charset="-120"/>
            </a:endParaRPr>
          </a:p>
        </p:txBody>
      </p:sp>
      <p:sp>
        <p:nvSpPr>
          <p:cNvPr id="3" name="內容版面配置區 2"/>
          <p:cNvSpPr>
            <a:spLocks noGrp="1"/>
          </p:cNvSpPr>
          <p:nvPr>
            <p:ph idx="1"/>
          </p:nvPr>
        </p:nvSpPr>
        <p:spPr/>
        <p:txBody>
          <a:bodyPr>
            <a:noAutofit/>
          </a:bodyPr>
          <a:lstStyle/>
          <a:p>
            <a:r>
              <a:rPr lang="zh-TW" altLang="en-US" sz="1200" dirty="0" smtClean="0">
                <a:latin typeface="標楷體" pitchFamily="65" charset="-120"/>
                <a:ea typeface="標楷體" pitchFamily="65" charset="-120"/>
              </a:rPr>
              <a:t>一、依金門特定區計畫土地使用分區管制要點第二十三條訂定之。</a:t>
            </a:r>
          </a:p>
          <a:p>
            <a:r>
              <a:rPr lang="zh-TW" altLang="en-US" sz="1200" dirty="0" smtClean="0">
                <a:latin typeface="標楷體" pitchFamily="65" charset="-120"/>
                <a:ea typeface="標楷體" pitchFamily="65" charset="-120"/>
              </a:rPr>
              <a:t>二、申請開發有下列情形者，委員會得不准予建築：</a:t>
            </a:r>
          </a:p>
          <a:p>
            <a:r>
              <a:rPr lang="zh-TW" altLang="en-US" sz="1200" dirty="0" smtClean="0">
                <a:latin typeface="標楷體" pitchFamily="65" charset="-120"/>
                <a:ea typeface="標楷體" pitchFamily="65" charset="-120"/>
              </a:rPr>
              <a:t>（一）坡度陡峭者。</a:t>
            </a:r>
          </a:p>
          <a:p>
            <a:r>
              <a:rPr lang="zh-TW" altLang="en-US" sz="1200" dirty="0" smtClean="0">
                <a:latin typeface="標楷體" pitchFamily="65" charset="-120"/>
                <a:ea typeface="標楷體" pitchFamily="65" charset="-120"/>
              </a:rPr>
              <a:t>（二）地區結構不良、地層破碎、斷層或順向坡有滑動之虞者。</a:t>
            </a:r>
          </a:p>
          <a:p>
            <a:r>
              <a:rPr lang="zh-TW" altLang="en-US" sz="1200" dirty="0" smtClean="0">
                <a:latin typeface="標楷體" pitchFamily="65" charset="-120"/>
                <a:ea typeface="標楷體" pitchFamily="65" charset="-120"/>
              </a:rPr>
              <a:t>（三）有嚴重破壞水資源之虞者。</a:t>
            </a:r>
          </a:p>
          <a:p>
            <a:r>
              <a:rPr lang="zh-TW" altLang="en-US" sz="1200" dirty="0" smtClean="0">
                <a:latin typeface="標楷體" pitchFamily="65" charset="-120"/>
                <a:ea typeface="標楷體" pitchFamily="65" charset="-120"/>
              </a:rPr>
              <a:t>（四）嚴重妨礙自然村景觀及聚落紋理者。</a:t>
            </a:r>
          </a:p>
          <a:p>
            <a:r>
              <a:rPr lang="zh-TW" altLang="en-US" sz="1200" dirty="0" smtClean="0">
                <a:latin typeface="標楷體" pitchFamily="65" charset="-120"/>
                <a:ea typeface="標楷體" pitchFamily="65" charset="-120"/>
              </a:rPr>
              <a:t>（五）其他法令規定不得建築者。</a:t>
            </a:r>
          </a:p>
          <a:p>
            <a:r>
              <a:rPr lang="zh-TW" altLang="en-US" sz="1200" dirty="0" smtClean="0">
                <a:latin typeface="標楷體" pitchFamily="65" charset="-120"/>
                <a:ea typeface="標楷體" pitchFamily="65" charset="-120"/>
              </a:rPr>
              <a:t>三、申請自然村土地使用許可法定空地及停車空間</a:t>
            </a:r>
          </a:p>
          <a:p>
            <a:r>
              <a:rPr lang="zh-TW" altLang="en-US" sz="1200" dirty="0" smtClean="0">
                <a:latin typeface="標楷體" pitchFamily="65" charset="-120"/>
                <a:ea typeface="標楷體" pitchFamily="65" charset="-120"/>
              </a:rPr>
              <a:t>（一）同一宗基地原有建物應計入建築面積計算。</a:t>
            </a:r>
          </a:p>
          <a:p>
            <a:r>
              <a:rPr lang="zh-TW" altLang="en-US" sz="1200" dirty="0" smtClean="0">
                <a:latin typeface="標楷體" pitchFamily="65" charset="-120"/>
                <a:ea typeface="標楷體" pitchFamily="65" charset="-120"/>
              </a:rPr>
              <a:t>（二）建築基地之既存之道路、廣場應依規定退縮或予以保存，並列入法定空地計算。</a:t>
            </a:r>
          </a:p>
          <a:p>
            <a:r>
              <a:rPr lang="zh-TW" altLang="en-US" sz="1200" dirty="0" smtClean="0">
                <a:latin typeface="標楷體" pitchFamily="65" charset="-120"/>
                <a:ea typeface="標楷體" pitchFamily="65" charset="-120"/>
              </a:rPr>
              <a:t>（三）基地面積之</a:t>
            </a:r>
            <a:r>
              <a:rPr lang="en-US" altLang="zh-TW" sz="1200" dirty="0" smtClean="0">
                <a:latin typeface="標楷體" pitchFamily="65" charset="-120"/>
                <a:ea typeface="標楷體" pitchFamily="65" charset="-120"/>
              </a:rPr>
              <a:t>30</a:t>
            </a:r>
            <a:r>
              <a:rPr lang="zh-TW" altLang="en-US" sz="1200" dirty="0" smtClean="0">
                <a:latin typeface="標楷體" pitchFamily="65" charset="-120"/>
                <a:ea typeface="標楷體" pitchFamily="65" charset="-120"/>
              </a:rPr>
              <a:t>％之法定空地應留設供公眾使用空間。</a:t>
            </a:r>
          </a:p>
          <a:p>
            <a:r>
              <a:rPr lang="zh-TW" altLang="en-US" sz="1200" dirty="0" smtClean="0">
                <a:latin typeface="標楷體" pitchFamily="65" charset="-120"/>
                <a:ea typeface="標楷體" pitchFamily="65" charset="-120"/>
              </a:rPr>
              <a:t>（四）供公眾使用之法定空地應作通道、非法定停車場所、休憩空間或其他經審議委員會議定之使用，法定空地上公共設施應由申請人依審查結果施設。</a:t>
            </a:r>
          </a:p>
          <a:p>
            <a:r>
              <a:rPr lang="zh-TW" altLang="en-US" sz="1200" dirty="0" smtClean="0">
                <a:latin typeface="標楷體" pitchFamily="65" charset="-120"/>
                <a:ea typeface="標楷體" pitchFamily="65" charset="-120"/>
              </a:rPr>
              <a:t>（五）影響重要建物、廣場、湖泊、水岸等經委員會審議為重要自然文化景觀者，應有適度退縮或適當規劃設計處理。</a:t>
            </a:r>
          </a:p>
          <a:p>
            <a:r>
              <a:rPr lang="zh-TW" altLang="en-US" sz="1200" dirty="0" smtClean="0">
                <a:latin typeface="標楷體" pitchFamily="65" charset="-120"/>
                <a:ea typeface="標楷體" pitchFamily="65" charset="-120"/>
              </a:rPr>
              <a:t>（六）法定空地供公眾使用之空間，在未經許可前不得加裝圍籬、加高或降低路面等影響整體使用之行為。</a:t>
            </a:r>
          </a:p>
          <a:p>
            <a:r>
              <a:rPr lang="zh-TW" altLang="en-US" sz="1200" dirty="0" smtClean="0">
                <a:latin typeface="標楷體" pitchFamily="65" charset="-120"/>
                <a:ea typeface="標楷體" pitchFamily="65" charset="-120"/>
              </a:rPr>
              <a:t>（七）申請案件採分照申請者，辦理停車空間檢討時應將各照基地之建築物總樓地板面積合併計算後，整體依建築技術規則之標準檢討設置，並不得設置於建築物之一樓室內空間。</a:t>
            </a: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
        <p:nvSpPr>
          <p:cNvPr id="5" name="文字方塊 4"/>
          <p:cNvSpPr txBox="1"/>
          <p:nvPr/>
        </p:nvSpPr>
        <p:spPr>
          <a:xfrm>
            <a:off x="6948264" y="908720"/>
            <a:ext cx="1584176"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1040211</a:t>
            </a:r>
            <a:r>
              <a:rPr lang="zh-TW" altLang="en-US" sz="1400" dirty="0" smtClean="0">
                <a:latin typeface="標楷體" pitchFamily="65" charset="-120"/>
                <a:ea typeface="標楷體" pitchFamily="65" charset="-120"/>
              </a:rPr>
              <a:t>修正發佈</a:t>
            </a:r>
            <a:endParaRPr lang="zh-TW" altLang="en-US" sz="14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332656"/>
            <a:ext cx="5440648" cy="936104"/>
          </a:xfrm>
          <a:solidFill>
            <a:srgbClr val="0070C0"/>
          </a:solidFill>
        </p:spPr>
        <p:txBody>
          <a:bodyPr>
            <a:normAutofit fontScale="90000"/>
          </a:bodyPr>
          <a:lstStyle/>
          <a:p>
            <a:r>
              <a:rPr lang="zh-TW" altLang="en-US" sz="3600" dirty="0" smtClean="0">
                <a:solidFill>
                  <a:schemeClr val="bg1"/>
                </a:solidFill>
                <a:latin typeface="標楷體" pitchFamily="65" charset="-120"/>
                <a:ea typeface="標楷體" pitchFamily="65" charset="-120"/>
              </a:rPr>
              <a:t>金門縣都計建管法規</a:t>
            </a:r>
            <a:r>
              <a:rPr lang="en-US" altLang="zh-TW" sz="3600" dirty="0" smtClean="0">
                <a:solidFill>
                  <a:schemeClr val="bg1"/>
                </a:solidFill>
                <a:effectLst/>
                <a:latin typeface="標楷體" pitchFamily="65" charset="-120"/>
                <a:ea typeface="標楷體" pitchFamily="65" charset="-120"/>
              </a:rPr>
              <a:t/>
            </a:r>
            <a:br>
              <a:rPr lang="en-US" altLang="zh-TW" sz="3600" dirty="0" smtClean="0">
                <a:solidFill>
                  <a:schemeClr val="bg1"/>
                </a:solidFill>
                <a:effectLst/>
                <a:latin typeface="標楷體" pitchFamily="65" charset="-120"/>
                <a:ea typeface="標楷體" pitchFamily="65" charset="-120"/>
              </a:rPr>
            </a:br>
            <a:r>
              <a:rPr lang="zh-TW" altLang="zh-TW" sz="2700" dirty="0" smtClean="0">
                <a:solidFill>
                  <a:schemeClr val="bg1"/>
                </a:solidFill>
                <a:latin typeface="標楷體" pitchFamily="65" charset="-120"/>
                <a:ea typeface="標楷體" pitchFamily="65" charset="-120"/>
              </a:rPr>
              <a:t>金門特定區計畫土地使用許可審議規範</a:t>
            </a:r>
            <a:endParaRPr lang="zh-TW" altLang="en-US" sz="2700" dirty="0">
              <a:solidFill>
                <a:schemeClr val="bg1"/>
              </a:solidFill>
              <a:effectLst/>
              <a:latin typeface="標楷體" pitchFamily="65" charset="-120"/>
              <a:ea typeface="標楷體" pitchFamily="65" charset="-120"/>
            </a:endParaRPr>
          </a:p>
        </p:txBody>
      </p:sp>
      <p:sp>
        <p:nvSpPr>
          <p:cNvPr id="3" name="內容版面配置區 2"/>
          <p:cNvSpPr>
            <a:spLocks noGrp="1"/>
          </p:cNvSpPr>
          <p:nvPr>
            <p:ph idx="1"/>
          </p:nvPr>
        </p:nvSpPr>
        <p:spPr/>
        <p:txBody>
          <a:bodyPr>
            <a:noAutofit/>
          </a:bodyPr>
          <a:lstStyle/>
          <a:p>
            <a:r>
              <a:rPr lang="zh-TW" altLang="en-US" sz="1200" dirty="0" smtClean="0">
                <a:latin typeface="標楷體" pitchFamily="65" charset="-120"/>
                <a:ea typeface="標楷體" pitchFamily="65" charset="-120"/>
              </a:rPr>
              <a:t>四、基地排水</a:t>
            </a:r>
          </a:p>
          <a:p>
            <a:r>
              <a:rPr lang="zh-TW" altLang="en-US" sz="1200" dirty="0" smtClean="0">
                <a:latin typeface="標楷體" pitchFamily="65" charset="-120"/>
                <a:ea typeface="標楷體" pitchFamily="65" charset="-120"/>
              </a:rPr>
              <a:t>（一）基地應設置適當之排水系統。</a:t>
            </a:r>
          </a:p>
          <a:p>
            <a:r>
              <a:rPr lang="zh-TW" altLang="en-US" sz="1200" dirty="0" smtClean="0">
                <a:latin typeface="標楷體" pitchFamily="65" charset="-120"/>
                <a:ea typeface="標楷體" pitchFamily="65" charset="-120"/>
              </a:rPr>
              <a:t>（二）排水溝應經通道兩旁排放。</a:t>
            </a:r>
          </a:p>
          <a:p>
            <a:r>
              <a:rPr lang="zh-TW" altLang="en-US" sz="1200" dirty="0" smtClean="0">
                <a:latin typeface="標楷體" pitchFamily="65" charset="-120"/>
                <a:ea typeface="標楷體" pitchFamily="65" charset="-120"/>
              </a:rPr>
              <a:t>（三）排水溝設施應合理規劃設計，原則依實際情況經審議許可施設之。</a:t>
            </a:r>
          </a:p>
          <a:p>
            <a:r>
              <a:rPr lang="zh-TW" altLang="en-US" sz="1200" dirty="0" smtClean="0">
                <a:latin typeface="標楷體" pitchFamily="65" charset="-120"/>
                <a:ea typeface="標楷體" pitchFamily="65" charset="-120"/>
              </a:rPr>
              <a:t>（四）基地未銜接現有排水系統者，自行鋪設連接至公共排水系統。</a:t>
            </a:r>
          </a:p>
          <a:p>
            <a:r>
              <a:rPr lang="zh-TW" altLang="en-US" sz="1200" dirty="0" smtClean="0">
                <a:latin typeface="標楷體" pitchFamily="65" charset="-120"/>
                <a:ea typeface="標楷體" pitchFamily="65" charset="-120"/>
              </a:rPr>
              <a:t>（五）基地排水溝若留經供公眾使用之空地，應以排暗溝或加蓋版處理。</a:t>
            </a:r>
          </a:p>
          <a:p>
            <a:r>
              <a:rPr lang="zh-TW" altLang="en-US" sz="1200" dirty="0" smtClean="0">
                <a:latin typeface="標楷體" pitchFamily="65" charset="-120"/>
                <a:ea typeface="標楷體" pitchFamily="65" charset="-120"/>
              </a:rPr>
              <a:t>五、基地應採雨水、污水分流排放方式，並接通至經主管機關認可之排水幹線、河川或公共水域。</a:t>
            </a:r>
          </a:p>
          <a:p>
            <a:r>
              <a:rPr lang="zh-TW" altLang="en-US" sz="1200" dirty="0" smtClean="0">
                <a:latin typeface="標楷體" pitchFamily="65" charset="-120"/>
                <a:ea typeface="標楷體" pitchFamily="65" charset="-120"/>
              </a:rPr>
              <a:t>六、申請自然村土地使用許可基地應設置足夠之連外道路，建築物與道路之關係如下，但有特別需求者依其規定：</a:t>
            </a:r>
          </a:p>
          <a:p>
            <a:r>
              <a:rPr lang="zh-TW" altLang="en-US" sz="1200" dirty="0" smtClean="0">
                <a:latin typeface="標楷體" pitchFamily="65" charset="-120"/>
                <a:ea typeface="標楷體" pitchFamily="65" charset="-120"/>
              </a:rPr>
              <a:t>（一）基地臨接村內現有道路：</a:t>
            </a:r>
          </a:p>
          <a:p>
            <a:r>
              <a:rPr lang="en-US" altLang="zh-TW" sz="1200" dirty="0" smtClean="0">
                <a:latin typeface="標楷體" pitchFamily="65" charset="-120"/>
                <a:ea typeface="標楷體" pitchFamily="65" charset="-120"/>
              </a:rPr>
              <a:t>1.</a:t>
            </a:r>
            <a:r>
              <a:rPr lang="zh-TW" altLang="en-US" sz="1200" dirty="0" smtClean="0">
                <a:latin typeface="標楷體" pitchFamily="65" charset="-120"/>
                <a:ea typeface="標楷體" pitchFamily="65" charset="-120"/>
              </a:rPr>
              <a:t>巷道為單巷出口長度為</a:t>
            </a:r>
            <a:r>
              <a:rPr lang="en-US" altLang="zh-TW" sz="1200" dirty="0" smtClean="0">
                <a:latin typeface="標楷體" pitchFamily="65" charset="-120"/>
                <a:ea typeface="標楷體" pitchFamily="65" charset="-120"/>
              </a:rPr>
              <a:t>40 </a:t>
            </a:r>
            <a:r>
              <a:rPr lang="zh-TW" altLang="en-US" sz="1200" dirty="0" smtClean="0">
                <a:latin typeface="標楷體" pitchFamily="65" charset="-120"/>
                <a:ea typeface="標楷體" pitchFamily="65" charset="-120"/>
              </a:rPr>
              <a:t>公尺以下，雙向出口在</a:t>
            </a:r>
            <a:r>
              <a:rPr lang="en-US" altLang="zh-TW" sz="1200" dirty="0" smtClean="0">
                <a:latin typeface="標楷體" pitchFamily="65" charset="-120"/>
                <a:ea typeface="標楷體" pitchFamily="65" charset="-120"/>
              </a:rPr>
              <a:t>80 </a:t>
            </a:r>
            <a:r>
              <a:rPr lang="zh-TW" altLang="en-US" sz="1200" dirty="0" smtClean="0">
                <a:latin typeface="標楷體" pitchFamily="65" charset="-120"/>
                <a:ea typeface="標楷體" pitchFamily="65" charset="-120"/>
              </a:rPr>
              <a:t>公尺以下，寬度不足</a:t>
            </a:r>
            <a:r>
              <a:rPr lang="en-US" altLang="zh-TW" sz="1200" dirty="0" smtClean="0">
                <a:latin typeface="標楷體" pitchFamily="65" charset="-120"/>
                <a:ea typeface="標楷體" pitchFamily="65" charset="-120"/>
              </a:rPr>
              <a:t>4 </a:t>
            </a:r>
            <a:r>
              <a:rPr lang="zh-TW" altLang="en-US" sz="1200" dirty="0" smtClean="0">
                <a:latin typeface="標楷體" pitchFamily="65" charset="-120"/>
                <a:ea typeface="標楷體" pitchFamily="65" charset="-120"/>
              </a:rPr>
              <a:t>公尺者，以該巷道中心線為準，兩旁均等退讓以合計建到</a:t>
            </a:r>
            <a:r>
              <a:rPr lang="en-US" altLang="zh-TW" sz="1200" dirty="0" smtClean="0">
                <a:latin typeface="標楷體" pitchFamily="65" charset="-120"/>
                <a:ea typeface="標楷體" pitchFamily="65" charset="-120"/>
              </a:rPr>
              <a:t>4 </a:t>
            </a:r>
            <a:r>
              <a:rPr lang="zh-TW" altLang="en-US" sz="1200" dirty="0" smtClean="0">
                <a:latin typeface="標楷體" pitchFamily="65" charset="-120"/>
                <a:ea typeface="標楷體" pitchFamily="65" charset="-120"/>
              </a:rPr>
              <a:t>公尺寬度之邊界線作建築線；巷道長度超過上開規定者，兩旁亦均等退讓，以合計達到</a:t>
            </a:r>
            <a:r>
              <a:rPr lang="en-US" altLang="zh-TW" sz="1200" dirty="0" smtClean="0">
                <a:latin typeface="標楷體" pitchFamily="65" charset="-120"/>
                <a:ea typeface="標楷體" pitchFamily="65" charset="-120"/>
              </a:rPr>
              <a:t>6 </a:t>
            </a:r>
            <a:r>
              <a:rPr lang="zh-TW" altLang="en-US" sz="1200" dirty="0" smtClean="0">
                <a:latin typeface="標楷體" pitchFamily="65" charset="-120"/>
                <a:ea typeface="標楷體" pitchFamily="65" charset="-120"/>
              </a:rPr>
              <a:t>公尺寬度之邊界線作為建築線。</a:t>
            </a:r>
          </a:p>
          <a:p>
            <a:r>
              <a:rPr lang="en-US" altLang="zh-TW" sz="1200" dirty="0" smtClean="0">
                <a:latin typeface="標楷體" pitchFamily="65" charset="-120"/>
                <a:ea typeface="標楷體" pitchFamily="65" charset="-120"/>
              </a:rPr>
              <a:t>2.</a:t>
            </a:r>
            <a:r>
              <a:rPr lang="zh-TW" altLang="en-US" sz="1200" dirty="0" smtClean="0">
                <a:latin typeface="標楷體" pitchFamily="65" charset="-120"/>
                <a:ea typeface="標楷體" pitchFamily="65" charset="-120"/>
              </a:rPr>
              <a:t>現有巷道之寬度大於</a:t>
            </a:r>
            <a:r>
              <a:rPr lang="en-US" altLang="zh-TW" sz="1200" dirty="0" smtClean="0">
                <a:latin typeface="標楷體" pitchFamily="65" charset="-120"/>
                <a:ea typeface="標楷體" pitchFamily="65" charset="-120"/>
              </a:rPr>
              <a:t>4 </a:t>
            </a:r>
            <a:r>
              <a:rPr lang="zh-TW" altLang="en-US" sz="1200" dirty="0" smtClean="0">
                <a:latin typeface="標楷體" pitchFamily="65" charset="-120"/>
                <a:ea typeface="標楷體" pitchFamily="65" charset="-120"/>
              </a:rPr>
              <a:t>公尺或</a:t>
            </a:r>
            <a:r>
              <a:rPr lang="en-US" altLang="zh-TW" sz="1200" dirty="0" smtClean="0">
                <a:latin typeface="標楷體" pitchFamily="65" charset="-120"/>
                <a:ea typeface="標楷體" pitchFamily="65" charset="-120"/>
              </a:rPr>
              <a:t>6 </a:t>
            </a:r>
            <a:r>
              <a:rPr lang="zh-TW" altLang="en-US" sz="1200" dirty="0" smtClean="0">
                <a:latin typeface="標楷體" pitchFamily="65" charset="-120"/>
                <a:ea typeface="標楷體" pitchFamily="65" charset="-120"/>
              </a:rPr>
              <a:t>公尺仍應保持原有之寬度。</a:t>
            </a:r>
          </a:p>
          <a:p>
            <a:r>
              <a:rPr lang="en-US" altLang="zh-TW" sz="1200" dirty="0" smtClean="0">
                <a:latin typeface="標楷體" pitchFamily="65" charset="-120"/>
                <a:ea typeface="標楷體" pitchFamily="65" charset="-120"/>
              </a:rPr>
              <a:t>3.</a:t>
            </a:r>
            <a:r>
              <a:rPr lang="zh-TW" altLang="en-US" sz="1200" dirty="0" smtClean="0">
                <a:latin typeface="標楷體" pitchFamily="65" charset="-120"/>
                <a:ea typeface="標楷體" pitchFamily="65" charset="-120"/>
              </a:rPr>
              <a:t>經本委員會審議得視實際使用需求退縮達適當寬度者，不在此限，但兩旁均等退縮後寬度仍不得小於</a:t>
            </a:r>
            <a:r>
              <a:rPr lang="en-US" altLang="zh-TW" sz="1200" dirty="0" smtClean="0">
                <a:latin typeface="標楷體" pitchFamily="65" charset="-120"/>
                <a:ea typeface="標楷體" pitchFamily="65" charset="-120"/>
              </a:rPr>
              <a:t>4 </a:t>
            </a:r>
            <a:r>
              <a:rPr lang="zh-TW" altLang="en-US" sz="1200" dirty="0" smtClean="0">
                <a:latin typeface="標楷體" pitchFamily="65" charset="-120"/>
                <a:ea typeface="標楷體" pitchFamily="65" charset="-120"/>
              </a:rPr>
              <a:t>公尺。</a:t>
            </a:r>
          </a:p>
        </p:txBody>
      </p:sp>
      <p:sp>
        <p:nvSpPr>
          <p:cNvPr id="4" name="文字方塊 3"/>
          <p:cNvSpPr txBox="1"/>
          <p:nvPr/>
        </p:nvSpPr>
        <p:spPr>
          <a:xfrm>
            <a:off x="5436096" y="6309320"/>
            <a:ext cx="3168352" cy="338554"/>
          </a:xfrm>
          <a:prstGeom prst="rect">
            <a:avLst/>
          </a:prstGeom>
          <a:solidFill>
            <a:schemeClr val="accent2">
              <a:lumMod val="50000"/>
            </a:schemeClr>
          </a:solidFill>
        </p:spPr>
        <p:txBody>
          <a:bodyPr wrap="square" rtlCol="0">
            <a:spAutoFit/>
          </a:bodyPr>
          <a:lstStyle/>
          <a:p>
            <a:pPr algn="ctr"/>
            <a:r>
              <a:rPr lang="zh-TW" altLang="en-US" sz="1600" dirty="0" smtClean="0">
                <a:solidFill>
                  <a:schemeClr val="bg1"/>
                </a:solidFill>
                <a:latin typeface="標楷體" pitchFamily="65" charset="-120"/>
                <a:ea typeface="標楷體" pitchFamily="65" charset="-120"/>
              </a:rPr>
              <a:t>福建金門馬祖地區建築師公會</a:t>
            </a:r>
            <a:endParaRPr lang="zh-TW" altLang="en-US" sz="1600" dirty="0">
              <a:solidFill>
                <a:schemeClr val="bg1"/>
              </a:solidFill>
              <a:latin typeface="標楷體" pitchFamily="65" charset="-120"/>
              <a:ea typeface="標楷體" pitchFamily="65" charset="-120"/>
            </a:endParaRPr>
          </a:p>
        </p:txBody>
      </p:sp>
      <p:sp>
        <p:nvSpPr>
          <p:cNvPr id="5" name="文字方塊 4"/>
          <p:cNvSpPr txBox="1"/>
          <p:nvPr/>
        </p:nvSpPr>
        <p:spPr>
          <a:xfrm>
            <a:off x="6948264" y="908720"/>
            <a:ext cx="1584176"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1040211</a:t>
            </a:r>
            <a:r>
              <a:rPr lang="zh-TW" altLang="en-US" sz="1400" dirty="0" smtClean="0">
                <a:latin typeface="標楷體" pitchFamily="65" charset="-120"/>
                <a:ea typeface="標楷體" pitchFamily="65" charset="-120"/>
              </a:rPr>
              <a:t>修正發佈</a:t>
            </a:r>
            <a:endParaRPr lang="zh-TW" altLang="en-US" sz="14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1858</TotalTime>
  <Words>8987</Words>
  <Application>Microsoft Office PowerPoint</Application>
  <PresentationFormat>如螢幕大小 (4:3)</PresentationFormat>
  <Paragraphs>694</Paragraphs>
  <Slides>67</Slides>
  <Notes>0</Notes>
  <HiddenSlides>0</HiddenSlides>
  <MMClips>0</MMClips>
  <ScaleCrop>false</ScaleCrop>
  <HeadingPairs>
    <vt:vector size="4" baseType="variant">
      <vt:variant>
        <vt:lpstr>佈景主題</vt:lpstr>
      </vt:variant>
      <vt:variant>
        <vt:i4>1</vt:i4>
      </vt:variant>
      <vt:variant>
        <vt:lpstr>投影片標題</vt:lpstr>
      </vt:variant>
      <vt:variant>
        <vt:i4>67</vt:i4>
      </vt:variant>
    </vt:vector>
  </HeadingPairs>
  <TitlesOfParts>
    <vt:vector size="68" baseType="lpstr">
      <vt:lpstr>夏至</vt:lpstr>
      <vt:lpstr>金門、連江縣法令宣導</vt:lpstr>
      <vt:lpstr>金門縣簡報大綱</vt:lpstr>
      <vt:lpstr>金門縣都計建管法規 一、一般法規</vt:lpstr>
      <vt:lpstr>金門縣都計建管法規 二、都市計畫法規</vt:lpstr>
      <vt:lpstr>金門縣都計建管法規 二、都市計畫法規</vt:lpstr>
      <vt:lpstr>金門縣都計建管法規 三、建管法規</vt:lpstr>
      <vt:lpstr>金門縣都計建管法規 三、建管法規</vt:lpstr>
      <vt:lpstr>金門縣都計建管法規 金門特定區計畫土地使用許可審議規範</vt:lpstr>
      <vt:lpstr>金門縣都計建管法規 金門特定區計畫土地使用許可審議規範</vt:lpstr>
      <vt:lpstr>金門縣都計建管法規 金門特定區計畫土地使用許可審議規範</vt:lpstr>
      <vt:lpstr>金門縣都計建管法規 金門特定區計畫土地使用許可審議規範</vt:lpstr>
      <vt:lpstr>金門縣都計建管法規 金門特定區計畫土地使用許可審議規範</vt:lpstr>
      <vt:lpstr>金門縣都計建管法規 土地使用許可審議流程﹙自然村審議﹚</vt:lpstr>
      <vt:lpstr>金門縣都計建管法規 都市計畫容積移轉許可審查作業及流程</vt:lpstr>
      <vt:lpstr>金門縣都計建管法規 都市計畫容積移轉許可審查作業及流程</vt:lpstr>
      <vt:lpstr>金門縣都計建管法規 都市設計審議作業規定及流程</vt:lpstr>
      <vt:lpstr>金門縣都計建管法規 都市設計審議作業規定及流程</vt:lpstr>
      <vt:lpstr>金門縣都計建管法規 變更金門特定區(金城地區)細部計畫</vt:lpstr>
      <vt:lpstr>金門縣都計建管法規 變更金門特定區(金城地區)細部計畫</vt:lpstr>
      <vt:lpstr>金門縣都計建管法規 變更金門特定區(金城地區)細部計畫</vt:lpstr>
      <vt:lpstr>金門縣都計建管法規 變更金門特定區(金城地區)細部計畫</vt:lpstr>
      <vt:lpstr>金門縣都計建管法規 變更金門特定區(金城地區)細部計畫</vt:lpstr>
      <vt:lpstr>金門縣都計建管法規 變更金門特定區(金城地區)細部計畫</vt:lpstr>
      <vt:lpstr>金門縣都計建管法規 變更金門特定區(金湖地區)細部計畫</vt:lpstr>
      <vt:lpstr>金門縣都計建管法規 變更金門特定區(金沙地區)細部計畫</vt:lpstr>
      <vt:lpstr>金門縣都計建管法規 變更金門特定區(金沙地區)細部計畫</vt:lpstr>
      <vt:lpstr>金門縣都計建管法規 變更金門特定區(金沙地區)細部計畫</vt:lpstr>
      <vt:lpstr>金門縣都計建管法規 變更金門特定區(金沙地區)細部計畫</vt:lpstr>
      <vt:lpstr>金門縣都計建管法規 工業區建蔽率容積率</vt:lpstr>
      <vt:lpstr>金門建築執照掛件相關規定 及注意事項  </vt:lpstr>
      <vt:lpstr>金門建築執照掛件相關規定 及流程  </vt:lpstr>
      <vt:lpstr>金門建築執照掛件相關規定 及注意事項  </vt:lpstr>
      <vt:lpstr>金門建築執照掛件相關規定 及注意事項  </vt:lpstr>
      <vt:lpstr>金門建築執照掛件相關規定 及注意事項  </vt:lpstr>
      <vt:lpstr>金門縣都市計畫整合資訊系統</vt:lpstr>
      <vt:lpstr>金門縣現有巷道資訊管理系統  </vt:lpstr>
      <vt:lpstr>金門縣現有巷道資訊管理系統  </vt:lpstr>
      <vt:lpstr>金門國家公園土地使用分區查詢 </vt:lpstr>
      <vt:lpstr>福建金門馬祖地區建築師公會</vt:lpstr>
      <vt:lpstr>連江縣馬祖地區簡報大綱  </vt:lpstr>
      <vt:lpstr>連江縣都計建管法規 一、一般法規</vt:lpstr>
      <vt:lpstr>連江縣都計建管法規 二、都市計畫法規</vt:lpstr>
      <vt:lpstr>連江縣都計建管法規 三、建築管理法規</vt:lpstr>
      <vt:lpstr>連江縣都計建管法規 三、建築管理法規</vt:lpstr>
      <vt:lpstr>連江縣都計建管法規 三、建築管理法規</vt:lpstr>
      <vt:lpstr>連江縣都計建管法規 違章建築-法源</vt:lpstr>
      <vt:lpstr>連江縣都計建管法規 違章建築-法源</vt:lpstr>
      <vt:lpstr>連江縣都計建管法規 違章建築-舊有房屋</vt:lpstr>
      <vt:lpstr>連江縣都計建管法規 違章建築-既存違建</vt:lpstr>
      <vt:lpstr>連江縣都計建管法規 違章建築-既存違建</vt:lpstr>
      <vt:lpstr>連江縣都計建管法規 違章建築-新違建</vt:lpstr>
      <vt:lpstr>連江縣都計建管法規 補領建築執照-舊有房屋證明</vt:lpstr>
      <vt:lpstr>連江縣都計建管法規 補領建築執照-逕為申請使用執照</vt:lpstr>
      <vt:lpstr>連江縣都計建管法規 都市計畫放寬規定（南竿地區）</vt:lpstr>
      <vt:lpstr>連江縣都計建管法規 都市計畫放寬規定（南竿地區）</vt:lpstr>
      <vt:lpstr>連江縣都計建管法規 都市計畫放寬規定（北竿地區）</vt:lpstr>
      <vt:lpstr>連江縣都計建管法規 都市計畫放寬規定（莒光地區）</vt:lpstr>
      <vt:lpstr>連江縣都計建管法規 都市計畫放寬規定（東引地區）</vt:lpstr>
      <vt:lpstr>連江縣都計建管法規 連江縣聚落保存專用區建築管理自治條例</vt:lpstr>
      <vt:lpstr>連江縣都計建管法規 連江縣聚落保存專用區建築管理自治條例</vt:lpstr>
      <vt:lpstr>連江縣都計建管法規 連江縣聚落保存專用區建築管理自治條例</vt:lpstr>
      <vt:lpstr>連江縣都計建管法規 連江縣聚落保存專用區建築管理自治條例</vt:lpstr>
      <vt:lpstr>連江縣都計建管法規 連江縣聚落保存專用區建築管理自治條例</vt:lpstr>
      <vt:lpstr>連江縣都計建管法規 連江縣聚落保存專用區建築管理自治條例</vt:lpstr>
      <vt:lpstr>連江縣都計建管法規 連江縣聚落保存專用區建築管理自治條例</vt:lpstr>
      <vt:lpstr>連江縣政府委託 建築師公會業務範圍及事項</vt:lpstr>
      <vt:lpstr>連江縣政府委託 建築師公會業務範圍及事項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金門、連江縣法令宣導</dc:title>
  <dc:creator>DA</dc:creator>
  <cp:lastModifiedBy>DA</cp:lastModifiedBy>
  <cp:revision>189</cp:revision>
  <dcterms:created xsi:type="dcterms:W3CDTF">2016-03-16T12:07:24Z</dcterms:created>
  <dcterms:modified xsi:type="dcterms:W3CDTF">2016-03-18T02:06:22Z</dcterms:modified>
</cp:coreProperties>
</file>